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458" r:id="rId2"/>
    <p:sldId id="471" r:id="rId3"/>
    <p:sldId id="387" r:id="rId4"/>
    <p:sldId id="473" r:id="rId5"/>
    <p:sldId id="474" r:id="rId6"/>
    <p:sldId id="389" r:id="rId7"/>
    <p:sldId id="394" r:id="rId8"/>
    <p:sldId id="444" r:id="rId9"/>
    <p:sldId id="445" r:id="rId10"/>
    <p:sldId id="413" r:id="rId11"/>
    <p:sldId id="414" r:id="rId12"/>
    <p:sldId id="415" r:id="rId13"/>
    <p:sldId id="416" r:id="rId14"/>
    <p:sldId id="417" r:id="rId15"/>
    <p:sldId id="418" r:id="rId16"/>
    <p:sldId id="419" r:id="rId17"/>
    <p:sldId id="420" r:id="rId18"/>
    <p:sldId id="421" r:id="rId19"/>
    <p:sldId id="422" r:id="rId20"/>
    <p:sldId id="451" r:id="rId21"/>
    <p:sldId id="449" r:id="rId22"/>
    <p:sldId id="423" r:id="rId23"/>
    <p:sldId id="424" r:id="rId24"/>
    <p:sldId id="425" r:id="rId25"/>
    <p:sldId id="396" r:id="rId26"/>
    <p:sldId id="397" r:id="rId27"/>
    <p:sldId id="427" r:id="rId28"/>
    <p:sldId id="428" r:id="rId29"/>
    <p:sldId id="429" r:id="rId30"/>
    <p:sldId id="430" r:id="rId31"/>
    <p:sldId id="447" r:id="rId32"/>
    <p:sldId id="431" r:id="rId33"/>
    <p:sldId id="432" r:id="rId34"/>
    <p:sldId id="398" r:id="rId35"/>
    <p:sldId id="399" r:id="rId36"/>
    <p:sldId id="400" r:id="rId37"/>
    <p:sldId id="401" r:id="rId38"/>
    <p:sldId id="402" r:id="rId39"/>
    <p:sldId id="403" r:id="rId40"/>
    <p:sldId id="404" r:id="rId41"/>
    <p:sldId id="406" r:id="rId42"/>
    <p:sldId id="407" r:id="rId43"/>
    <p:sldId id="408" r:id="rId44"/>
    <p:sldId id="409" r:id="rId45"/>
    <p:sldId id="410" r:id="rId46"/>
    <p:sldId id="411" r:id="rId47"/>
  </p:sldIdLst>
  <p:sldSz cx="9144000" cy="6858000" type="screen4x3"/>
  <p:notesSz cx="6858000" cy="9144000"/>
  <p:defaultTextStyle>
    <a:defPPr>
      <a:defRPr lang="en-US"/>
    </a:defPPr>
    <a:lvl1pPr algn="l" rtl="0" fontAlgn="base">
      <a:spcBef>
        <a:spcPct val="0"/>
      </a:spcBef>
      <a:spcAft>
        <a:spcPct val="0"/>
      </a:spcAft>
      <a:defRPr sz="1700" kern="1200">
        <a:solidFill>
          <a:schemeClr val="tx1"/>
        </a:solidFill>
        <a:latin typeface="Times New Roman" pitchFamily="18" charset="0"/>
        <a:ea typeface="MS PGothic" pitchFamily="34" charset="-128"/>
        <a:cs typeface="+mn-cs"/>
      </a:defRPr>
    </a:lvl1pPr>
    <a:lvl2pPr marL="457200" algn="l" rtl="0" fontAlgn="base">
      <a:spcBef>
        <a:spcPct val="0"/>
      </a:spcBef>
      <a:spcAft>
        <a:spcPct val="0"/>
      </a:spcAft>
      <a:defRPr sz="1700" kern="1200">
        <a:solidFill>
          <a:schemeClr val="tx1"/>
        </a:solidFill>
        <a:latin typeface="Times New Roman" pitchFamily="18" charset="0"/>
        <a:ea typeface="MS PGothic" pitchFamily="34" charset="-128"/>
        <a:cs typeface="+mn-cs"/>
      </a:defRPr>
    </a:lvl2pPr>
    <a:lvl3pPr marL="914400" algn="l" rtl="0" fontAlgn="base">
      <a:spcBef>
        <a:spcPct val="0"/>
      </a:spcBef>
      <a:spcAft>
        <a:spcPct val="0"/>
      </a:spcAft>
      <a:defRPr sz="1700" kern="1200">
        <a:solidFill>
          <a:schemeClr val="tx1"/>
        </a:solidFill>
        <a:latin typeface="Times New Roman" pitchFamily="18" charset="0"/>
        <a:ea typeface="MS PGothic" pitchFamily="34" charset="-128"/>
        <a:cs typeface="+mn-cs"/>
      </a:defRPr>
    </a:lvl3pPr>
    <a:lvl4pPr marL="1371600" algn="l" rtl="0" fontAlgn="base">
      <a:spcBef>
        <a:spcPct val="0"/>
      </a:spcBef>
      <a:spcAft>
        <a:spcPct val="0"/>
      </a:spcAft>
      <a:defRPr sz="1700" kern="1200">
        <a:solidFill>
          <a:schemeClr val="tx1"/>
        </a:solidFill>
        <a:latin typeface="Times New Roman" pitchFamily="18" charset="0"/>
        <a:ea typeface="MS PGothic" pitchFamily="34" charset="-128"/>
        <a:cs typeface="+mn-cs"/>
      </a:defRPr>
    </a:lvl4pPr>
    <a:lvl5pPr marL="1828800" algn="l" rtl="0" fontAlgn="base">
      <a:spcBef>
        <a:spcPct val="0"/>
      </a:spcBef>
      <a:spcAft>
        <a:spcPct val="0"/>
      </a:spcAft>
      <a:defRPr sz="17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7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17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17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1700" kern="1200">
        <a:solidFill>
          <a:schemeClr val="tx1"/>
        </a:solidFill>
        <a:latin typeface="Times New Roman" pitchFamily="18"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6600"/>
    <a:srgbClr val="000066"/>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slide" Target="slides/slide38.xml"/><Relationship Id="rId1"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mn-ea"/>
                <a:cs typeface="+mn-cs"/>
              </a:defRPr>
            </a:lvl1pPr>
          </a:lstStyle>
          <a:p>
            <a:pPr>
              <a:defRPr/>
            </a:pPr>
            <a:endParaRPr lang="en-US"/>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mn-ea"/>
                <a:cs typeface="+mn-cs"/>
              </a:defRPr>
            </a:lvl1pPr>
          </a:lstStyle>
          <a:p>
            <a:pPr>
              <a:defRPr/>
            </a:pPr>
            <a:endParaRPr lang="en-US"/>
          </a:p>
        </p:txBody>
      </p:sp>
      <p:sp>
        <p:nvSpPr>
          <p:cNvPr id="163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mn-ea"/>
                <a:cs typeface="+mn-cs"/>
              </a:defRPr>
            </a:lvl1pPr>
          </a:lstStyle>
          <a:p>
            <a:pPr>
              <a:defRPr/>
            </a:pPr>
            <a:endParaRPr lang="en-US"/>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C9F22EA-4987-46BB-963B-FFC6CD65D05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F38EFABE-8339-406F-A904-8D915CF5223D}" type="slidenum">
              <a:rPr lang="en-US"/>
              <a:pPr/>
              <a:t>1</a:t>
            </a:fld>
            <a:endParaRPr lang="en-US"/>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AA52670E-4C55-4E13-A4FE-1E2A71DF1E2F}" type="slidenum">
              <a:rPr lang="en-US"/>
              <a:pPr/>
              <a:t>10</a:t>
            </a:fld>
            <a:endParaRPr lang="en-US"/>
          </a:p>
        </p:txBody>
      </p:sp>
      <p:sp>
        <p:nvSpPr>
          <p:cNvPr id="36866" name="Rectangle 2"/>
          <p:cNvSpPr>
            <a:spLocks noRo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0D0AC2CE-7D6F-4AE0-93E9-26D8FBE09739}" type="slidenum">
              <a:rPr lang="en-US"/>
              <a:pPr/>
              <a:t>11</a:t>
            </a:fld>
            <a:endParaRPr lang="en-US"/>
          </a:p>
        </p:txBody>
      </p:sp>
      <p:sp>
        <p:nvSpPr>
          <p:cNvPr id="38914" name="Rectangle 2"/>
          <p:cNvSpPr>
            <a:spLocks noRo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D59C3E00-2510-4A95-B4D5-3450C1EC6B21}" type="slidenum">
              <a:rPr lang="en-US"/>
              <a:pPr/>
              <a:t>12</a:t>
            </a:fld>
            <a:endParaRPr lang="en-US"/>
          </a:p>
        </p:txBody>
      </p:sp>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Times New Roman" pitchFamily="18" charset="0"/>
              </a:rPr>
              <a:t>Channel scan for beacon is included, but it is left to the network layer to implement dynamic channel selection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9C3AD113-9A3F-415F-9BB5-F197272A8271}" type="slidenum">
              <a:rPr lang="en-US"/>
              <a:pPr/>
              <a:t>13</a:t>
            </a:fld>
            <a:endParaRPr lang="en-US"/>
          </a:p>
        </p:txBody>
      </p:sp>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23A48754-F6CA-45BD-B9AC-9D976C7ACA39}" type="slidenum">
              <a:rPr lang="en-US"/>
              <a:pPr/>
              <a:t>14</a:t>
            </a:fld>
            <a:endParaRPr lang="en-US"/>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21498341-265A-42A6-9CEE-8B890F69798A}" type="slidenum">
              <a:rPr lang="en-US"/>
              <a:pPr/>
              <a:t>15</a:t>
            </a:fld>
            <a:endParaRPr lang="en-US"/>
          </a:p>
        </p:txBody>
      </p:sp>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Times New Roman" pitchFamily="18" charset="0"/>
              </a:rPr>
              <a:t>Frame control: + type of frame (4 types), format of address field, controls Ack, I.e. specifies how the frame looks and what it contains. The ACK and MAC command are lower level used for peer-to-peer</a:t>
            </a:r>
          </a:p>
          <a:p>
            <a:pPr eaLnBrk="1" hangingPunct="1"/>
            <a:r>
              <a:rPr lang="en-US" smtClean="0">
                <a:latin typeface="Times New Roman" pitchFamily="18" charset="0"/>
              </a:rPr>
              <a:t>Sequence number: and Frame check sequency: verifies the integrity of the MAC frame. A transmission is considered successful if the ack frame contains the same sequence number as the previous frame. FCS is a 16-bit cyclic redundancy check (CRC)</a:t>
            </a:r>
          </a:p>
          <a:p>
            <a:pPr eaLnBrk="1" hangingPunct="1"/>
            <a:r>
              <a:rPr lang="en-US" smtClean="0">
                <a:latin typeface="Times New Roman" pitchFamily="18" charset="0"/>
              </a:rPr>
              <a:t>Address field size: can contain both source and destination info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D32A4E94-FDBD-4B21-A69F-424A34F52074}" type="slidenum">
              <a:rPr lang="en-US"/>
              <a:pPr/>
              <a:t>16</a:t>
            </a:fld>
            <a:endParaRPr 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Times New Roman" pitchFamily="18" charset="0"/>
              </a:rPr>
              <a:t>Frame control: + type of frame (4 types), format of address field, controls Ack, I.e. specifies how the frame looks and what it contains. The ACK and MAC command are lower level used for peer-to-peer</a:t>
            </a:r>
          </a:p>
          <a:p>
            <a:pPr eaLnBrk="1" hangingPunct="1"/>
            <a:r>
              <a:rPr lang="en-US" smtClean="0">
                <a:latin typeface="Times New Roman" pitchFamily="18" charset="0"/>
              </a:rPr>
              <a:t>Sequence number: and Frame check sequency: verifies the integrity of the MAC frame. A transmission is considered successful if the ack frame contains the same sequence number as the previous frame. FCS is a 16-bit cyclic redundancy check (CRC)</a:t>
            </a:r>
          </a:p>
          <a:p>
            <a:pPr eaLnBrk="1" hangingPunct="1"/>
            <a:r>
              <a:rPr lang="en-US" smtClean="0">
                <a:latin typeface="Times New Roman" pitchFamily="18" charset="0"/>
              </a:rPr>
              <a:t>Address field size: can contain both source and destination info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A37B4258-5609-4260-B22D-E7678B06DD50}" type="slidenum">
              <a:rPr lang="en-US"/>
              <a:pPr/>
              <a:t>17</a:t>
            </a:fld>
            <a:endParaRPr lang="en-US"/>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Times New Roman" pitchFamily="18" charset="0"/>
              </a:rPr>
              <a:t>Frame control: + type of frame (4 types), format of address field, controls Ack, I.e. specifies how the frame looks and what it contains. The ACK and MAC command are lower level used for peer-to-peer</a:t>
            </a:r>
          </a:p>
          <a:p>
            <a:pPr eaLnBrk="1" hangingPunct="1"/>
            <a:r>
              <a:rPr lang="en-US" smtClean="0">
                <a:latin typeface="Times New Roman" pitchFamily="18" charset="0"/>
              </a:rPr>
              <a:t>Sequence number: and Frame check sequency: verifies the integrity of the MAC frame. A transmission is considered successful if the ack frame contains the same sequence number as the previous frame. FCS is a 16-bit cyclic redundancy check (CRC)</a:t>
            </a:r>
          </a:p>
          <a:p>
            <a:pPr eaLnBrk="1" hangingPunct="1"/>
            <a:r>
              <a:rPr lang="en-US" smtClean="0">
                <a:latin typeface="Times New Roman" pitchFamily="18" charset="0"/>
              </a:rPr>
              <a:t>Address field size: can contain both source and destination info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86306E26-99FE-4E4C-9D55-203021D710DF}" type="slidenum">
              <a:rPr lang="en-US"/>
              <a:pPr/>
              <a:t>18</a:t>
            </a:fld>
            <a:endParaRPr 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Times New Roman" pitchFamily="18" charset="0"/>
              </a:rPr>
              <a:t>Frame control: + type of frame (4 types), format of address field, controls Ack, I.e. specifies how the frame looks and what it contains. The ACK and MAC command are lower level used for peer-to-peer</a:t>
            </a:r>
          </a:p>
          <a:p>
            <a:pPr eaLnBrk="1" hangingPunct="1"/>
            <a:r>
              <a:rPr lang="en-US" smtClean="0">
                <a:latin typeface="Times New Roman" pitchFamily="18" charset="0"/>
              </a:rPr>
              <a:t>Sequence number: and Frame check sequency: verifies the integrity of the MAC frame. A transmission is considered successful if the ack frame contains the same sequence number as the previous frame. FCS is a 16-bit cyclic redundancy check (CRC)</a:t>
            </a:r>
          </a:p>
          <a:p>
            <a:pPr eaLnBrk="1" hangingPunct="1"/>
            <a:r>
              <a:rPr lang="en-US" smtClean="0">
                <a:latin typeface="Times New Roman" pitchFamily="18" charset="0"/>
              </a:rPr>
              <a:t>Address field size: can contain both source and destination info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A8DA68C2-01E3-42A9-935E-3F22E5DC355F}" type="slidenum">
              <a:rPr lang="en-US"/>
              <a:pPr/>
              <a:t>19</a:t>
            </a:fld>
            <a:endParaRPr lang="en-US"/>
          </a:p>
        </p:txBody>
      </p:sp>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Times New Roman" pitchFamily="18" charset="0"/>
              </a:rPr>
              <a:t>Carrier sense multiple access with collision avoidance CSMA-CA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8CE52E46-89B1-45E2-8F11-F5A45F90C233}" type="slidenum">
              <a:rPr lang="en-US"/>
              <a:pPr/>
              <a:t>2</a:t>
            </a:fld>
            <a:endParaRPr lang="en-US"/>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6B37CBE7-01E4-47DD-9FB2-07DFF81C5147}" type="slidenum">
              <a:rPr lang="en-US"/>
              <a:pPr/>
              <a:t>20</a:t>
            </a:fld>
            <a:endParaRPr lang="en-US"/>
          </a:p>
        </p:txBody>
      </p:sp>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3A6C91E0-C3EB-4CAD-9A01-687E310B206A}" type="slidenum">
              <a:rPr lang="en-US"/>
              <a:pPr/>
              <a:t>21</a:t>
            </a:fld>
            <a:endParaRPr lang="en-US"/>
          </a:p>
        </p:txBody>
      </p:sp>
      <p:sp>
        <p:nvSpPr>
          <p:cNvPr id="59394" name="Rectangle 2"/>
          <p:cNvSpPr>
            <a:spLocks noRo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8A816D32-F589-4B4E-AEE4-F37CF9318B2F}" type="slidenum">
              <a:rPr lang="en-US"/>
              <a:pPr/>
              <a:t>22</a:t>
            </a:fld>
            <a:endParaRPr lang="en-US"/>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78876678-DB12-4021-87F8-68ECD433F7BA}" type="slidenum">
              <a:rPr lang="en-US"/>
              <a:pPr/>
              <a:t>23</a:t>
            </a:fld>
            <a:endParaRPr lang="en-US"/>
          </a:p>
        </p:txBody>
      </p:sp>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11BAF71F-943C-4495-8D6D-92FE6E087A03}" type="slidenum">
              <a:rPr lang="en-US"/>
              <a:pPr/>
              <a:t>24</a:t>
            </a:fld>
            <a:endParaRPr lang="en-US"/>
          </a:p>
        </p:txBody>
      </p:sp>
      <p:sp>
        <p:nvSpPr>
          <p:cNvPr id="65538" name="Rectangle 2"/>
          <p:cNvSpPr>
            <a:spLocks noRo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259DE687-40BB-4A58-8F8B-FB1D3A7FF5B1}" type="slidenum">
              <a:rPr lang="en-US"/>
              <a:pPr/>
              <a:t>25</a:t>
            </a:fld>
            <a:endParaRPr lang="en-US"/>
          </a:p>
        </p:txBody>
      </p:sp>
      <p:sp>
        <p:nvSpPr>
          <p:cNvPr id="67586" name="Rectangle 2"/>
          <p:cNvSpPr>
            <a:spLocks noRot="1" noChangeArrowheads="1" noTextEdit="1"/>
          </p:cNvSpPr>
          <p:nvPr>
            <p:ph type="sldImg"/>
          </p:nvPr>
        </p:nvSpPr>
        <p:spPr>
          <a:xfrm>
            <a:off x="1144588" y="685800"/>
            <a:ext cx="4572000" cy="3429000"/>
          </a:xfrm>
          <a:ln/>
        </p:spPr>
      </p:sp>
      <p:sp>
        <p:nvSpPr>
          <p:cNvPr id="67587" name="Rectangle 3"/>
          <p:cNvSpPr>
            <a:spLocks noGrp="1" noChangeArrowheads="1"/>
          </p:cNvSpPr>
          <p:nvPr>
            <p:ph type="body" idx="1"/>
          </p:nvPr>
        </p:nvSpPr>
        <p:spPr>
          <a:xfrm>
            <a:off x="914400" y="4343400"/>
            <a:ext cx="5029200" cy="4114800"/>
          </a:xfrm>
          <a:noFill/>
          <a:ln/>
        </p:spPr>
        <p:txBody>
          <a:bodyPr/>
          <a:lstStyle/>
          <a:p>
            <a:pPr eaLnBrk="1" hangingPunct="1"/>
            <a:endParaRPr lang="en-GB"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3DB5F01B-D72E-49EB-BA0A-72423683A3F2}" type="slidenum">
              <a:rPr lang="en-US"/>
              <a:pPr/>
              <a:t>26</a:t>
            </a:fld>
            <a:endParaRPr lang="en-US"/>
          </a:p>
        </p:txBody>
      </p:sp>
      <p:sp>
        <p:nvSpPr>
          <p:cNvPr id="69634" name="Rectangle 2"/>
          <p:cNvSpPr>
            <a:spLocks noRo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B8199F2C-674D-4643-BEC0-C456DE071E18}" type="slidenum">
              <a:rPr lang="en-US"/>
              <a:pPr/>
              <a:t>27</a:t>
            </a:fld>
            <a:endParaRPr lang="en-US"/>
          </a:p>
        </p:txBody>
      </p:sp>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EBFCD8D2-228F-42E0-9009-11766620B906}" type="slidenum">
              <a:rPr lang="en-US"/>
              <a:pPr/>
              <a:t>28</a:t>
            </a:fld>
            <a:endParaRPr lang="en-US"/>
          </a:p>
        </p:txBody>
      </p:sp>
      <p:sp>
        <p:nvSpPr>
          <p:cNvPr id="73730" name="Rectangle 2"/>
          <p:cNvSpPr>
            <a:spLocks noRo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AF9CDDD2-69A1-4720-8A0B-733823472529}" type="slidenum">
              <a:rPr lang="en-US"/>
              <a:pPr/>
              <a:t>29</a:t>
            </a:fld>
            <a:endParaRPr lang="en-US"/>
          </a:p>
        </p:txBody>
      </p:sp>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7B7C5369-7C54-4A23-B83C-3AED9CB70FBB}" type="slidenum">
              <a:rPr lang="en-US"/>
              <a:pPr/>
              <a:t>3</a:t>
            </a:fld>
            <a:endParaRPr lang="en-US"/>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266DEA3D-7645-4346-9378-CE5AE8D4CC3E}" type="slidenum">
              <a:rPr lang="en-US"/>
              <a:pPr/>
              <a:t>30</a:t>
            </a:fld>
            <a:endParaRPr lang="en-US"/>
          </a:p>
        </p:txBody>
      </p:sp>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fld id="{F4A5CAC7-030E-42FA-A581-92CF18267D14}" type="slidenum">
              <a:rPr lang="en-US"/>
              <a:pPr/>
              <a:t>31</a:t>
            </a:fld>
            <a:endParaRPr lang="en-US"/>
          </a:p>
        </p:txBody>
      </p:sp>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385CFE2E-6ABD-43F7-825D-E6E92FBB1A72}" type="slidenum">
              <a:rPr lang="en-US"/>
              <a:pPr/>
              <a:t>32</a:t>
            </a:fld>
            <a:endParaRPr lang="en-US"/>
          </a:p>
        </p:txBody>
      </p:sp>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139ADDF3-6293-4E3A-A2C7-B174B92D093D}" type="slidenum">
              <a:rPr lang="en-US"/>
              <a:pPr/>
              <a:t>33</a:t>
            </a:fld>
            <a:endParaRPr lang="en-US"/>
          </a:p>
        </p:txBody>
      </p:sp>
      <p:sp>
        <p:nvSpPr>
          <p:cNvPr id="83970" name="Rectangle 2"/>
          <p:cNvSpPr>
            <a:spLocks noRo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D7F133F5-A198-488E-8B7C-BADA9CCA9FEB}" type="slidenum">
              <a:rPr lang="en-US"/>
              <a:pPr/>
              <a:t>34</a:t>
            </a:fld>
            <a:endParaRPr 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74BFEB68-7844-48B0-9331-98F9045E6B5D}" type="slidenum">
              <a:rPr lang="en-US"/>
              <a:pPr/>
              <a:t>35</a:t>
            </a:fld>
            <a:endParaRPr 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573EC81A-B587-4AF6-805E-B7FE7B376567}" type="slidenum">
              <a:rPr lang="en-US"/>
              <a:pPr/>
              <a:t>36</a:t>
            </a:fld>
            <a:endParaRPr 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48EE014E-03B5-4195-AB24-CEAC5AA9C498}" type="slidenum">
              <a:rPr lang="en-US"/>
              <a:pPr/>
              <a:t>37</a:t>
            </a:fld>
            <a:endParaRPr 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ED49518A-490C-4838-9640-6E4EECFB2F5A}" type="slidenum">
              <a:rPr lang="en-US"/>
              <a:pPr/>
              <a:t>38</a:t>
            </a:fld>
            <a:endParaRPr 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4FAC57CE-B4C2-44B3-A3F4-35C7365F2DDD}" type="slidenum">
              <a:rPr lang="en-US"/>
              <a:pPr/>
              <a:t>39</a:t>
            </a:fld>
            <a:endParaRPr lang="en-US"/>
          </a:p>
        </p:txBody>
      </p:sp>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A8544BF2-C4F4-487A-8B0C-FB0C13AA2E30}" type="slidenum">
              <a:rPr lang="en-US"/>
              <a:pPr/>
              <a:t>4</a:t>
            </a:fld>
            <a:endParaRPr 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9598015E-9985-49F8-952C-C823B64274F3}" type="slidenum">
              <a:rPr lang="en-US"/>
              <a:pPr/>
              <a:t>40</a:t>
            </a:fld>
            <a:endParaRPr lang="en-US"/>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B220AFD4-5603-4A56-85D0-2C345CCAD294}" type="slidenum">
              <a:rPr lang="en-US"/>
              <a:pPr/>
              <a:t>41</a:t>
            </a:fld>
            <a:endParaRPr lang="en-US"/>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EA7D8648-DE12-4C2F-B837-4A660B2C1AF7}" type="slidenum">
              <a:rPr lang="en-US"/>
              <a:pPr/>
              <a:t>42</a:t>
            </a:fld>
            <a:endParaRPr lang="en-US"/>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2F861ACF-AAD1-4333-8834-832E7E7A8090}" type="slidenum">
              <a:rPr lang="en-US"/>
              <a:pPr/>
              <a:t>43</a:t>
            </a:fld>
            <a:endParaRPr lang="en-US"/>
          </a:p>
        </p:txBody>
      </p:sp>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0E217434-853C-49B7-9D98-C1AC8275F8A8}" type="slidenum">
              <a:rPr lang="en-US"/>
              <a:pPr/>
              <a:t>44</a:t>
            </a:fld>
            <a:endParaRPr lang="en-US"/>
          </a:p>
        </p:txBody>
      </p:sp>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fld id="{24D3815D-3C6B-4E6E-BE8E-ED576D541278}" type="slidenum">
              <a:rPr lang="en-US"/>
              <a:pPr/>
              <a:t>45</a:t>
            </a:fld>
            <a:endParaRPr lang="en-US"/>
          </a:p>
        </p:txBody>
      </p:sp>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fld id="{119B2FD9-2BBE-4EC3-B7E9-50736F52C22C}" type="slidenum">
              <a:rPr lang="en-US"/>
              <a:pPr/>
              <a:t>46</a:t>
            </a:fld>
            <a:endParaRPr lang="en-US"/>
          </a:p>
        </p:txBody>
      </p:sp>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1BE3EF06-1520-4DD9-B84F-A77B3E213B95}" type="slidenum">
              <a:rPr lang="en-US"/>
              <a:pPr/>
              <a:t>5</a:t>
            </a:fld>
            <a:endParaRPr lang="en-US"/>
          </a:p>
        </p:txBody>
      </p:sp>
      <p:sp>
        <p:nvSpPr>
          <p:cNvPr id="26626" name="Rectangle 2"/>
          <p:cNvSpPr>
            <a:spLocks noRot="1" noChangeArrowheads="1" noTextEdit="1"/>
          </p:cNvSpPr>
          <p:nvPr>
            <p:ph type="sldImg"/>
          </p:nvPr>
        </p:nvSpPr>
        <p:spPr>
          <a:xfrm>
            <a:off x="1144588" y="685800"/>
            <a:ext cx="4572000" cy="3429000"/>
          </a:xfrm>
          <a:ln/>
        </p:spPr>
      </p:sp>
      <p:sp>
        <p:nvSpPr>
          <p:cNvPr id="26627"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Times New Roman" pitchFamily="18" charset="0"/>
              </a:rPr>
              <a:t>Future applications include Toys and Games, like consoles controllers, portable game pads (like gameboys), educational toys like leap frog stuff, and fun toys like RC (remote control) toys,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A4299B80-EBC2-44A8-A38E-872B45C74886}" type="slidenum">
              <a:rPr lang="en-US"/>
              <a:pPr/>
              <a:t>6</a:t>
            </a:fld>
            <a:endParaRPr lang="en-US"/>
          </a:p>
        </p:txBody>
      </p:sp>
      <p:sp>
        <p:nvSpPr>
          <p:cNvPr id="28674" name="Rectangle 2"/>
          <p:cNvSpPr>
            <a:spLocks noRo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BBFD13E1-F05F-448F-86C4-6CFA19D84E83}" type="slidenum">
              <a:rPr lang="en-US"/>
              <a:pPr/>
              <a:t>7</a:t>
            </a:fld>
            <a:endParaRPr lang="en-US"/>
          </a:p>
        </p:txBody>
      </p:sp>
      <p:sp>
        <p:nvSpPr>
          <p:cNvPr id="30722" name="Rectangle 2"/>
          <p:cNvSpPr>
            <a:spLocks noRo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4ED5B0CA-2BBA-4F9F-A78E-1A78AA459FDE}" type="slidenum">
              <a:rPr lang="en-US"/>
              <a:pPr/>
              <a:t>8</a:t>
            </a:fld>
            <a:endParaRPr lang="en-US"/>
          </a:p>
        </p:txBody>
      </p:sp>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B4BAD48-CBF3-449C-BAEA-A5C239F9D03F}" type="slidenum">
              <a:rPr lang="en-US"/>
              <a:pPr/>
              <a:t>9</a:t>
            </a:fld>
            <a:endParaRPr lang="en-US"/>
          </a:p>
        </p:txBody>
      </p:sp>
      <p:sp>
        <p:nvSpPr>
          <p:cNvPr id="34818" name="Rectangle 2"/>
          <p:cNvSpPr>
            <a:spLocks noRo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6" name="Rectangle 6"/>
          <p:cNvSpPr>
            <a:spLocks noGrp="1" noChangeArrowheads="1"/>
          </p:cNvSpPr>
          <p:nvPr>
            <p:ph type="sldNum" sz="quarter" idx="12"/>
          </p:nvPr>
        </p:nvSpPr>
        <p:spPr>
          <a:ln/>
        </p:spPr>
        <p:txBody>
          <a:bodyPr/>
          <a:lstStyle>
            <a:lvl1pPr>
              <a:defRPr/>
            </a:lvl1pPr>
          </a:lstStyle>
          <a:p>
            <a:fld id="{BFBEDE46-CE4A-4053-A6B7-CD928C02BED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6" name="Rectangle 6"/>
          <p:cNvSpPr>
            <a:spLocks noGrp="1" noChangeArrowheads="1"/>
          </p:cNvSpPr>
          <p:nvPr>
            <p:ph type="sldNum" sz="quarter" idx="12"/>
          </p:nvPr>
        </p:nvSpPr>
        <p:spPr>
          <a:ln/>
        </p:spPr>
        <p:txBody>
          <a:bodyPr/>
          <a:lstStyle>
            <a:lvl1pPr>
              <a:defRPr/>
            </a:lvl1pPr>
          </a:lstStyle>
          <a:p>
            <a:fld id="{D5BE75F1-F08E-4412-A232-75262358EB9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6" name="Rectangle 6"/>
          <p:cNvSpPr>
            <a:spLocks noGrp="1" noChangeArrowheads="1"/>
          </p:cNvSpPr>
          <p:nvPr>
            <p:ph type="sldNum" sz="quarter" idx="12"/>
          </p:nvPr>
        </p:nvSpPr>
        <p:spPr>
          <a:ln/>
        </p:spPr>
        <p:txBody>
          <a:bodyPr/>
          <a:lstStyle>
            <a:lvl1pPr>
              <a:defRPr/>
            </a:lvl1pPr>
          </a:lstStyle>
          <a:p>
            <a:fld id="{58924DA0-9F97-49D2-9F9C-4D7290752C4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524000"/>
            <a:ext cx="3810000" cy="45720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7" name="Rectangle 6"/>
          <p:cNvSpPr>
            <a:spLocks noGrp="1" noChangeArrowheads="1"/>
          </p:cNvSpPr>
          <p:nvPr>
            <p:ph type="sldNum" sz="quarter" idx="12"/>
          </p:nvPr>
        </p:nvSpPr>
        <p:spPr>
          <a:ln/>
        </p:spPr>
        <p:txBody>
          <a:bodyPr/>
          <a:lstStyle>
            <a:lvl1pPr>
              <a:defRPr/>
            </a:lvl1pPr>
          </a:lstStyle>
          <a:p>
            <a:fld id="{7B7B86EC-7A5B-4993-ADF7-C9782AB5C17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524000"/>
            <a:ext cx="7772400" cy="45720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6" name="Rectangle 6"/>
          <p:cNvSpPr>
            <a:spLocks noGrp="1" noChangeArrowheads="1"/>
          </p:cNvSpPr>
          <p:nvPr>
            <p:ph type="sldNum" sz="quarter" idx="12"/>
          </p:nvPr>
        </p:nvSpPr>
        <p:spPr>
          <a:ln/>
        </p:spPr>
        <p:txBody>
          <a:bodyPr/>
          <a:lstStyle>
            <a:lvl1pPr>
              <a:defRPr/>
            </a:lvl1pPr>
          </a:lstStyle>
          <a:p>
            <a:fld id="{1DEAF733-0601-42CE-9B99-8168C807C86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7" name="Rectangle 6"/>
          <p:cNvSpPr>
            <a:spLocks noGrp="1" noChangeArrowheads="1"/>
          </p:cNvSpPr>
          <p:nvPr>
            <p:ph type="sldNum" sz="quarter" idx="12"/>
          </p:nvPr>
        </p:nvSpPr>
        <p:spPr>
          <a:ln/>
        </p:spPr>
        <p:txBody>
          <a:bodyPr/>
          <a:lstStyle>
            <a:lvl1pPr>
              <a:defRPr/>
            </a:lvl1pPr>
          </a:lstStyle>
          <a:p>
            <a:fld id="{6CE08FAB-16A0-46ED-9FE4-2C30788F882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6" name="Rectangle 6"/>
          <p:cNvSpPr>
            <a:spLocks noGrp="1" noChangeArrowheads="1"/>
          </p:cNvSpPr>
          <p:nvPr>
            <p:ph type="sldNum" sz="quarter" idx="12"/>
          </p:nvPr>
        </p:nvSpPr>
        <p:spPr>
          <a:ln/>
        </p:spPr>
        <p:txBody>
          <a:bodyPr/>
          <a:lstStyle>
            <a:lvl1pPr>
              <a:defRPr/>
            </a:lvl1pPr>
          </a:lstStyle>
          <a:p>
            <a:fld id="{D9DF0EC1-EE49-4DA9-B25E-5A686B2E599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6" name="Rectangle 6"/>
          <p:cNvSpPr>
            <a:spLocks noGrp="1" noChangeArrowheads="1"/>
          </p:cNvSpPr>
          <p:nvPr>
            <p:ph type="sldNum" sz="quarter" idx="12"/>
          </p:nvPr>
        </p:nvSpPr>
        <p:spPr>
          <a:ln/>
        </p:spPr>
        <p:txBody>
          <a:bodyPr/>
          <a:lstStyle>
            <a:lvl1pPr>
              <a:defRPr/>
            </a:lvl1pPr>
          </a:lstStyle>
          <a:p>
            <a:fld id="{06858F85-09DE-425E-9C01-6678989D40A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7" name="Rectangle 6"/>
          <p:cNvSpPr>
            <a:spLocks noGrp="1" noChangeArrowheads="1"/>
          </p:cNvSpPr>
          <p:nvPr>
            <p:ph type="sldNum" sz="quarter" idx="12"/>
          </p:nvPr>
        </p:nvSpPr>
        <p:spPr>
          <a:ln/>
        </p:spPr>
        <p:txBody>
          <a:bodyPr/>
          <a:lstStyle>
            <a:lvl1pPr>
              <a:defRPr/>
            </a:lvl1pPr>
          </a:lstStyle>
          <a:p>
            <a:fld id="{937C7A6A-5DB4-4567-923F-EBB4A28CC6C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9" name="Rectangle 6"/>
          <p:cNvSpPr>
            <a:spLocks noGrp="1" noChangeArrowheads="1"/>
          </p:cNvSpPr>
          <p:nvPr>
            <p:ph type="sldNum" sz="quarter" idx="12"/>
          </p:nvPr>
        </p:nvSpPr>
        <p:spPr>
          <a:ln/>
        </p:spPr>
        <p:txBody>
          <a:bodyPr/>
          <a:lstStyle>
            <a:lvl1pPr>
              <a:defRPr/>
            </a:lvl1pPr>
          </a:lstStyle>
          <a:p>
            <a:fld id="{40EE225F-B042-463D-8752-34D0B195FA3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5" name="Rectangle 6"/>
          <p:cNvSpPr>
            <a:spLocks noGrp="1" noChangeArrowheads="1"/>
          </p:cNvSpPr>
          <p:nvPr>
            <p:ph type="sldNum" sz="quarter" idx="12"/>
          </p:nvPr>
        </p:nvSpPr>
        <p:spPr>
          <a:ln/>
        </p:spPr>
        <p:txBody>
          <a:bodyPr/>
          <a:lstStyle>
            <a:lvl1pPr>
              <a:defRPr/>
            </a:lvl1pPr>
          </a:lstStyle>
          <a:p>
            <a:fld id="{3FE13036-F4D8-42DD-A076-D251B094041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4" name="Rectangle 6"/>
          <p:cNvSpPr>
            <a:spLocks noGrp="1" noChangeArrowheads="1"/>
          </p:cNvSpPr>
          <p:nvPr>
            <p:ph type="sldNum" sz="quarter" idx="12"/>
          </p:nvPr>
        </p:nvSpPr>
        <p:spPr>
          <a:ln/>
        </p:spPr>
        <p:txBody>
          <a:bodyPr/>
          <a:lstStyle>
            <a:lvl1pPr>
              <a:defRPr/>
            </a:lvl1pPr>
          </a:lstStyle>
          <a:p>
            <a:fld id="{A7C1C349-52FD-4385-A995-F9D9651CE06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7" name="Rectangle 6"/>
          <p:cNvSpPr>
            <a:spLocks noGrp="1" noChangeArrowheads="1"/>
          </p:cNvSpPr>
          <p:nvPr>
            <p:ph type="sldNum" sz="quarter" idx="12"/>
          </p:nvPr>
        </p:nvSpPr>
        <p:spPr>
          <a:ln/>
        </p:spPr>
        <p:txBody>
          <a:bodyPr/>
          <a:lstStyle>
            <a:lvl1pPr>
              <a:defRPr/>
            </a:lvl1pPr>
          </a:lstStyle>
          <a:p>
            <a:fld id="{8BA26245-D569-449C-8667-5002522BE4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2002 The ZigBee Alliance, Inc.</a:t>
            </a:r>
          </a:p>
        </p:txBody>
      </p:sp>
      <p:sp>
        <p:nvSpPr>
          <p:cNvPr id="7" name="Rectangle 6"/>
          <p:cNvSpPr>
            <a:spLocks noGrp="1" noChangeArrowheads="1"/>
          </p:cNvSpPr>
          <p:nvPr>
            <p:ph type="sldNum" sz="quarter" idx="12"/>
          </p:nvPr>
        </p:nvSpPr>
        <p:spPr>
          <a:ln/>
        </p:spPr>
        <p:txBody>
          <a:bodyPr/>
          <a:lstStyle>
            <a:lvl1pPr>
              <a:defRPr/>
            </a:lvl1pPr>
          </a:lstStyle>
          <a:p>
            <a:fld id="{F2A25650-8CDB-4FF2-842B-143ACDF344D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header"/>
          <p:cNvPicPr>
            <a:picLocks noChangeAspect="1" noChangeArrowheads="1"/>
          </p:cNvPicPr>
          <p:nvPr/>
        </p:nvPicPr>
        <p:blipFill>
          <a:blip r:embed="rId16"/>
          <a:srcRect l="49345" t="50000"/>
          <a:stretch>
            <a:fillRect/>
          </a:stretch>
        </p:blipFill>
        <p:spPr bwMode="auto">
          <a:xfrm>
            <a:off x="685800" y="152400"/>
            <a:ext cx="7772400" cy="1374775"/>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5240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ea typeface="+mn-ea"/>
                <a:cs typeface="+mn-cs"/>
              </a:defRPr>
            </a:lvl1pPr>
          </a:lstStyle>
          <a:p>
            <a:pPr>
              <a:defRPr/>
            </a:pPr>
            <a:endParaRPr lang="en-US"/>
          </a:p>
        </p:txBody>
      </p:sp>
      <p:sp>
        <p:nvSpPr>
          <p:cNvPr id="3" name="Rectangle 5"/>
          <p:cNvSpPr>
            <a:spLocks noGrp="1" noChangeArrowheads="1"/>
          </p:cNvSpPr>
          <p:nvPr>
            <p:ph type="ftr" sz="quarter" idx="3"/>
          </p:nvPr>
        </p:nvSpPr>
        <p:spPr bwMode="auto">
          <a:xfrm>
            <a:off x="320040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latin typeface="Arial" charset="0"/>
                <a:ea typeface="+mn-ea"/>
                <a:cs typeface="+mn-cs"/>
              </a:defRPr>
            </a:lvl1pPr>
          </a:lstStyle>
          <a:p>
            <a:pPr>
              <a:defRPr/>
            </a:pPr>
            <a:r>
              <a:rPr lang="en-US"/>
              <a:t>Copyright 2002 The ZigBee Alliance, Inc.</a:t>
            </a:r>
          </a:p>
        </p:txBody>
      </p:sp>
      <p:sp>
        <p:nvSpPr>
          <p:cNvPr id="1030" name="Rectangle 6"/>
          <p:cNvSpPr>
            <a:spLocks noGrp="1" noChangeArrowheads="1"/>
          </p:cNvSpPr>
          <p:nvPr>
            <p:ph type="sldNum" sz="quarter" idx="4"/>
          </p:nvPr>
        </p:nvSpPr>
        <p:spPr bwMode="auto">
          <a:xfrm>
            <a:off x="66294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7C19DF77-6504-4C59-BED0-BDA23E99262D}" type="slidenum">
              <a:rPr lang="en-US"/>
              <a:pPr/>
              <a:t>‹#›</a:t>
            </a:fld>
            <a:endParaRPr lang="en-US"/>
          </a:p>
        </p:txBody>
      </p:sp>
      <p:pic>
        <p:nvPicPr>
          <p:cNvPr id="1032" name="Picture 7" descr="header"/>
          <p:cNvPicPr>
            <a:picLocks noChangeAspect="1" noChangeArrowheads="1"/>
          </p:cNvPicPr>
          <p:nvPr/>
        </p:nvPicPr>
        <p:blipFill>
          <a:blip r:embed="rId16"/>
          <a:srcRect l="4486" t="12500" r="47850" b="14166"/>
          <a:stretch>
            <a:fillRect/>
          </a:stretch>
        </p:blipFill>
        <p:spPr bwMode="auto">
          <a:xfrm>
            <a:off x="685800" y="6151563"/>
            <a:ext cx="2286000" cy="6302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ctr" rtl="0" eaLnBrk="0" fontAlgn="base" hangingPunct="0">
        <a:spcBef>
          <a:spcPct val="0"/>
        </a:spcBef>
        <a:spcAft>
          <a:spcPct val="0"/>
        </a:spcAft>
        <a:defRPr sz="4000">
          <a:solidFill>
            <a:schemeClr val="bg1"/>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chemeClr val="bg1"/>
          </a:solidFill>
          <a:latin typeface="Verdana" charset="0"/>
          <a:ea typeface="MS PGothic" pitchFamily="34" charset="-128"/>
          <a:cs typeface="ＭＳ Ｐゴシック" charset="0"/>
        </a:defRPr>
      </a:lvl2pPr>
      <a:lvl3pPr algn="ctr" rtl="0" eaLnBrk="0" fontAlgn="base" hangingPunct="0">
        <a:spcBef>
          <a:spcPct val="0"/>
        </a:spcBef>
        <a:spcAft>
          <a:spcPct val="0"/>
        </a:spcAft>
        <a:defRPr sz="4000">
          <a:solidFill>
            <a:schemeClr val="bg1"/>
          </a:solidFill>
          <a:latin typeface="Verdana" charset="0"/>
          <a:ea typeface="MS PGothic" pitchFamily="34" charset="-128"/>
          <a:cs typeface="ＭＳ Ｐゴシック" charset="0"/>
        </a:defRPr>
      </a:lvl3pPr>
      <a:lvl4pPr algn="ctr" rtl="0" eaLnBrk="0" fontAlgn="base" hangingPunct="0">
        <a:spcBef>
          <a:spcPct val="0"/>
        </a:spcBef>
        <a:spcAft>
          <a:spcPct val="0"/>
        </a:spcAft>
        <a:defRPr sz="4000">
          <a:solidFill>
            <a:schemeClr val="bg1"/>
          </a:solidFill>
          <a:latin typeface="Verdana" charset="0"/>
          <a:ea typeface="MS PGothic" pitchFamily="34" charset="-128"/>
          <a:cs typeface="ＭＳ Ｐゴシック" charset="0"/>
        </a:defRPr>
      </a:lvl4pPr>
      <a:lvl5pPr algn="ctr" rtl="0" eaLnBrk="0" fontAlgn="base" hangingPunct="0">
        <a:spcBef>
          <a:spcPct val="0"/>
        </a:spcBef>
        <a:spcAft>
          <a:spcPct val="0"/>
        </a:spcAft>
        <a:defRPr sz="4000">
          <a:solidFill>
            <a:schemeClr val="bg1"/>
          </a:solidFill>
          <a:latin typeface="Verdana" charset="0"/>
          <a:ea typeface="MS PGothic" pitchFamily="34" charset="-128"/>
          <a:cs typeface="ＭＳ Ｐゴシック" charset="0"/>
        </a:defRPr>
      </a:lvl5pPr>
      <a:lvl6pPr marL="457200" algn="ctr" rtl="0" fontAlgn="base">
        <a:spcBef>
          <a:spcPct val="0"/>
        </a:spcBef>
        <a:spcAft>
          <a:spcPct val="0"/>
        </a:spcAft>
        <a:defRPr sz="4000">
          <a:solidFill>
            <a:schemeClr val="bg1"/>
          </a:solidFill>
          <a:latin typeface="Verdana" charset="0"/>
        </a:defRPr>
      </a:lvl6pPr>
      <a:lvl7pPr marL="914400" algn="ctr" rtl="0" fontAlgn="base">
        <a:spcBef>
          <a:spcPct val="0"/>
        </a:spcBef>
        <a:spcAft>
          <a:spcPct val="0"/>
        </a:spcAft>
        <a:defRPr sz="4000">
          <a:solidFill>
            <a:schemeClr val="bg1"/>
          </a:solidFill>
          <a:latin typeface="Verdana" charset="0"/>
        </a:defRPr>
      </a:lvl7pPr>
      <a:lvl8pPr marL="1371600" algn="ctr" rtl="0" fontAlgn="base">
        <a:spcBef>
          <a:spcPct val="0"/>
        </a:spcBef>
        <a:spcAft>
          <a:spcPct val="0"/>
        </a:spcAft>
        <a:defRPr sz="4000">
          <a:solidFill>
            <a:schemeClr val="bg1"/>
          </a:solidFill>
          <a:latin typeface="Verdana" charset="0"/>
        </a:defRPr>
      </a:lvl8pPr>
      <a:lvl9pPr marL="1828800" algn="ctr" rtl="0" fontAlgn="base">
        <a:spcBef>
          <a:spcPct val="0"/>
        </a:spcBef>
        <a:spcAft>
          <a:spcPct val="0"/>
        </a:spcAft>
        <a:defRPr sz="4000">
          <a:solidFill>
            <a:schemeClr val="bg1"/>
          </a:solidFill>
          <a:latin typeface="Verdana"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3.jpeg"/><Relationship Id="rId7" Type="http://schemas.openxmlformats.org/officeDocument/2006/relationships/image" Target="../media/image28.jpe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5.xml"/><Relationship Id="rId7"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609600" y="1371600"/>
            <a:ext cx="7772400" cy="1470025"/>
          </a:xfrm>
        </p:spPr>
        <p:txBody>
          <a:bodyPr/>
          <a:lstStyle/>
          <a:p>
            <a:pPr eaLnBrk="1" hangingPunct="1"/>
            <a:r>
              <a:rPr lang="en-US" sz="2800" b="1" smtClean="0">
                <a:solidFill>
                  <a:srgbClr val="FF6600"/>
                </a:solidFill>
              </a:rPr>
              <a:t>ZigBee and 802.15.4</a:t>
            </a:r>
            <a:br>
              <a:rPr lang="en-US" sz="2800" b="1" smtClean="0">
                <a:solidFill>
                  <a:srgbClr val="FF6600"/>
                </a:solidFill>
              </a:rPr>
            </a:br>
            <a:r>
              <a:rPr lang="en-US" sz="2800" b="1" smtClean="0">
                <a:solidFill>
                  <a:srgbClr val="FF6600"/>
                </a:solidFill>
              </a:rPr>
              <a:t>for</a:t>
            </a:r>
            <a:br>
              <a:rPr lang="en-US" sz="2800" b="1" smtClean="0">
                <a:solidFill>
                  <a:srgbClr val="FF6600"/>
                </a:solidFill>
              </a:rPr>
            </a:br>
            <a:r>
              <a:rPr lang="en-US" sz="2800" b="1" smtClean="0">
                <a:solidFill>
                  <a:srgbClr val="FF6600"/>
                </a:solidFill>
              </a:rPr>
              <a:t> Personal Area and Sensor Networks </a:t>
            </a:r>
          </a:p>
        </p:txBody>
      </p:sp>
      <p:sp>
        <p:nvSpPr>
          <p:cNvPr id="17410" name="Rectangle 3"/>
          <p:cNvSpPr>
            <a:spLocks noGrp="1" noChangeArrowheads="1"/>
          </p:cNvSpPr>
          <p:nvPr>
            <p:ph type="subTitle" idx="1"/>
          </p:nvPr>
        </p:nvSpPr>
        <p:spPr>
          <a:xfrm>
            <a:off x="1295400" y="3505200"/>
            <a:ext cx="6400800" cy="1752600"/>
          </a:xfrm>
        </p:spPr>
        <p:txBody>
          <a:bodyPr/>
          <a:lstStyle/>
          <a:p>
            <a:pPr eaLnBrk="1" hangingPunct="1"/>
            <a:r>
              <a:rPr lang="en-US" smtClean="0"/>
              <a:t>CS 117, Winter 2012</a:t>
            </a:r>
          </a:p>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35842" name="Rectangle 2"/>
          <p:cNvSpPr>
            <a:spLocks noGrp="1" noChangeArrowheads="1"/>
          </p:cNvSpPr>
          <p:nvPr>
            <p:ph type="title"/>
          </p:nvPr>
        </p:nvSpPr>
        <p:spPr/>
        <p:txBody>
          <a:bodyPr/>
          <a:lstStyle/>
          <a:p>
            <a:pPr eaLnBrk="1" hangingPunct="1"/>
            <a:r>
              <a:rPr lang="en-US" smtClean="0"/>
              <a:t>IEEE 802.15.4 Basics</a:t>
            </a:r>
          </a:p>
        </p:txBody>
      </p:sp>
      <p:sp>
        <p:nvSpPr>
          <p:cNvPr id="35843" name="Rectangle 3"/>
          <p:cNvSpPr>
            <a:spLocks noGrp="1" noChangeArrowheads="1"/>
          </p:cNvSpPr>
          <p:nvPr>
            <p:ph type="body" idx="1"/>
          </p:nvPr>
        </p:nvSpPr>
        <p:spPr/>
        <p:txBody>
          <a:bodyPr/>
          <a:lstStyle/>
          <a:p>
            <a:pPr eaLnBrk="1" hangingPunct="1"/>
            <a:r>
              <a:rPr lang="en-US" sz="1800" smtClean="0"/>
              <a:t>802.15.4 is a simple packet data protocol for lightweight wireless networks</a:t>
            </a:r>
          </a:p>
          <a:p>
            <a:pPr lvl="1" eaLnBrk="1" hangingPunct="1"/>
            <a:r>
              <a:rPr lang="en-US" sz="1600" b="1" smtClean="0">
                <a:solidFill>
                  <a:srgbClr val="FF6600"/>
                </a:solidFill>
              </a:rPr>
              <a:t>Channel Access</a:t>
            </a:r>
            <a:r>
              <a:rPr lang="en-US" sz="1600" smtClean="0"/>
              <a:t> </a:t>
            </a:r>
          </a:p>
          <a:p>
            <a:pPr lvl="2" eaLnBrk="1" hangingPunct="1"/>
            <a:r>
              <a:rPr lang="en-US" sz="1400" smtClean="0"/>
              <a:t>Carrier Sense Multiple Access with collision avoidance (but, no RTS/CTS)</a:t>
            </a:r>
          </a:p>
          <a:p>
            <a:pPr lvl="2" eaLnBrk="1" hangingPunct="1"/>
            <a:r>
              <a:rPr lang="en-US" sz="1400" smtClean="0"/>
              <a:t>optional time slotting</a:t>
            </a:r>
          </a:p>
          <a:p>
            <a:pPr lvl="1" eaLnBrk="1" hangingPunct="1"/>
            <a:r>
              <a:rPr lang="en-US" sz="1600" b="1" smtClean="0">
                <a:solidFill>
                  <a:srgbClr val="FF6600"/>
                </a:solidFill>
              </a:rPr>
              <a:t>Message acknowledgement</a:t>
            </a:r>
            <a:r>
              <a:rPr lang="en-US" sz="1600" smtClean="0"/>
              <a:t> and an optional beacon structure</a:t>
            </a:r>
          </a:p>
          <a:p>
            <a:pPr lvl="1" eaLnBrk="1" hangingPunct="1"/>
            <a:r>
              <a:rPr lang="en-US" sz="1600" b="1" smtClean="0">
                <a:solidFill>
                  <a:srgbClr val="FF6600"/>
                </a:solidFill>
              </a:rPr>
              <a:t>Three bands</a:t>
            </a:r>
            <a:r>
              <a:rPr lang="en-US" sz="1600" smtClean="0"/>
              <a:t>, 27 channels specified</a:t>
            </a:r>
          </a:p>
          <a:p>
            <a:pPr lvl="2" eaLnBrk="1" hangingPunct="1"/>
            <a:r>
              <a:rPr lang="en-US" sz="1400" smtClean="0"/>
              <a:t>2.4 GHz: 16 channels, 250 kbps</a:t>
            </a:r>
          </a:p>
          <a:p>
            <a:pPr lvl="2" eaLnBrk="1" hangingPunct="1"/>
            <a:r>
              <a:rPr lang="en-US" sz="1400" smtClean="0"/>
              <a:t>868.3 MHz : 1 channel, 20 kbps</a:t>
            </a:r>
          </a:p>
          <a:p>
            <a:pPr lvl="2" eaLnBrk="1" hangingPunct="1"/>
            <a:r>
              <a:rPr lang="en-US" sz="1400" smtClean="0"/>
              <a:t>902-928 MHz: 10 channels, 40 kbps</a:t>
            </a:r>
          </a:p>
          <a:p>
            <a:pPr lvl="1" eaLnBrk="1" hangingPunct="1"/>
            <a:r>
              <a:rPr lang="en-US" sz="1600" b="1" smtClean="0">
                <a:solidFill>
                  <a:srgbClr val="FF6600"/>
                </a:solidFill>
              </a:rPr>
              <a:t>Works well for</a:t>
            </a:r>
            <a:endParaRPr lang="en-US" sz="1600" smtClean="0"/>
          </a:p>
          <a:p>
            <a:pPr lvl="2" eaLnBrk="1" hangingPunct="1"/>
            <a:r>
              <a:rPr lang="en-US" sz="1400" smtClean="0"/>
              <a:t>Long battery life, selectable latency for controllers, sensors, remote monitoring and portable electronics</a:t>
            </a:r>
          </a:p>
          <a:p>
            <a:pPr lvl="1" eaLnBrk="1" hangingPunct="1"/>
            <a:r>
              <a:rPr lang="en-US" sz="1600" smtClean="0"/>
              <a:t>Configured for maximum battery life, has the potential to last as long as the shelf life of most batteries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37890" name="Rectangle 2"/>
          <p:cNvSpPr>
            <a:spLocks noGrp="1" noChangeArrowheads="1"/>
          </p:cNvSpPr>
          <p:nvPr>
            <p:ph type="title"/>
          </p:nvPr>
        </p:nvSpPr>
        <p:spPr/>
        <p:txBody>
          <a:bodyPr/>
          <a:lstStyle/>
          <a:p>
            <a:pPr eaLnBrk="1" hangingPunct="1"/>
            <a:r>
              <a:rPr lang="en-US" smtClean="0"/>
              <a:t>Introduction to the IEEE 802.15.4 Standard</a:t>
            </a:r>
          </a:p>
        </p:txBody>
      </p:sp>
      <p:sp>
        <p:nvSpPr>
          <p:cNvPr id="37891" name="Rectangle 3"/>
          <p:cNvSpPr>
            <a:spLocks noGrp="1" noChangeArrowheads="1"/>
          </p:cNvSpPr>
          <p:nvPr>
            <p:ph type="body" idx="1"/>
          </p:nvPr>
        </p:nvSpPr>
        <p:spPr/>
        <p:txBody>
          <a:bodyPr/>
          <a:lstStyle/>
          <a:p>
            <a:pPr eaLnBrk="1" hangingPunct="1"/>
            <a:r>
              <a:rPr lang="en-US" sz="2800" smtClean="0"/>
              <a:t>IEEE 802.15.4 standard released May 2003</a:t>
            </a:r>
          </a:p>
          <a:p>
            <a:pPr lvl="1" eaLnBrk="1" hangingPunct="1"/>
            <a:r>
              <a:rPr lang="en-US" sz="2400" smtClean="0"/>
              <a:t>Semiconductor manufacturers</a:t>
            </a:r>
          </a:p>
          <a:p>
            <a:pPr lvl="2" eaLnBrk="1" hangingPunct="1"/>
            <a:r>
              <a:rPr lang="en-US" sz="2000" smtClean="0"/>
              <a:t>Sampling Transceiver ICs and platform hardware/software to Alpha Customers now</a:t>
            </a:r>
          </a:p>
          <a:p>
            <a:pPr lvl="1" eaLnBrk="1" hangingPunct="1"/>
            <a:r>
              <a:rPr lang="en-US" sz="2400" smtClean="0"/>
              <a:t>Users of the technology</a:t>
            </a:r>
          </a:p>
          <a:p>
            <a:pPr lvl="2" eaLnBrk="1" hangingPunct="1"/>
            <a:r>
              <a:rPr lang="en-US" sz="2000" smtClean="0"/>
              <a:t>Defining application profiles for the first products, an effort organized by the ZigBee Alliance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39938" name="Rectangle 2"/>
          <p:cNvSpPr>
            <a:spLocks noGrp="1" noChangeArrowheads="1"/>
          </p:cNvSpPr>
          <p:nvPr>
            <p:ph type="title"/>
          </p:nvPr>
        </p:nvSpPr>
        <p:spPr/>
        <p:txBody>
          <a:bodyPr/>
          <a:lstStyle/>
          <a:p>
            <a:pPr eaLnBrk="1" hangingPunct="1"/>
            <a:r>
              <a:rPr lang="en-US" smtClean="0"/>
              <a:t>IEEE 802.15.4 standard</a:t>
            </a:r>
          </a:p>
        </p:txBody>
      </p:sp>
      <p:sp>
        <p:nvSpPr>
          <p:cNvPr id="39939" name="Rectangle 3"/>
          <p:cNvSpPr>
            <a:spLocks noGrp="1" noChangeArrowheads="1"/>
          </p:cNvSpPr>
          <p:nvPr>
            <p:ph type="body" idx="1"/>
          </p:nvPr>
        </p:nvSpPr>
        <p:spPr/>
        <p:txBody>
          <a:bodyPr/>
          <a:lstStyle/>
          <a:p>
            <a:pPr eaLnBrk="1" hangingPunct="1"/>
            <a:r>
              <a:rPr lang="en-US" sz="2000" smtClean="0"/>
              <a:t>Comprises layers up to and including Link Layer Control</a:t>
            </a:r>
          </a:p>
          <a:p>
            <a:pPr lvl="1" eaLnBrk="1" hangingPunct="1"/>
            <a:r>
              <a:rPr lang="en-US" sz="1800" smtClean="0"/>
              <a:t>LLC is standardized in 802.1</a:t>
            </a:r>
          </a:p>
          <a:p>
            <a:pPr eaLnBrk="1" hangingPunct="1"/>
            <a:r>
              <a:rPr lang="en-US" sz="2000" smtClean="0"/>
              <a:t>Supports multiple network topologies including Star, Cluster Tree and Mesh</a:t>
            </a:r>
          </a:p>
        </p:txBody>
      </p:sp>
      <p:grpSp>
        <p:nvGrpSpPr>
          <p:cNvPr id="39940" name="Group 4"/>
          <p:cNvGrpSpPr>
            <a:grpSpLocks/>
          </p:cNvGrpSpPr>
          <p:nvPr/>
        </p:nvGrpSpPr>
        <p:grpSpPr bwMode="auto">
          <a:xfrm>
            <a:off x="5867400" y="3290888"/>
            <a:ext cx="2652713" cy="2576512"/>
            <a:chOff x="3696" y="2073"/>
            <a:chExt cx="1671" cy="1623"/>
          </a:xfrm>
        </p:grpSpPr>
        <p:grpSp>
          <p:nvGrpSpPr>
            <p:cNvPr id="39942" name="Group 5"/>
            <p:cNvGrpSpPr>
              <a:grpSpLocks/>
            </p:cNvGrpSpPr>
            <p:nvPr/>
          </p:nvGrpSpPr>
          <p:grpSpPr bwMode="auto">
            <a:xfrm>
              <a:off x="3696" y="3369"/>
              <a:ext cx="823" cy="315"/>
              <a:chOff x="2153" y="3222"/>
              <a:chExt cx="1296" cy="629"/>
            </a:xfrm>
          </p:grpSpPr>
          <p:sp>
            <p:nvSpPr>
              <p:cNvPr id="39981" name="Freeform 6"/>
              <p:cNvSpPr>
                <a:spLocks/>
              </p:cNvSpPr>
              <p:nvPr/>
            </p:nvSpPr>
            <p:spPr bwMode="auto">
              <a:xfrm>
                <a:off x="3347" y="3222"/>
                <a:ext cx="102" cy="629"/>
              </a:xfrm>
              <a:custGeom>
                <a:avLst/>
                <a:gdLst>
                  <a:gd name="T0" fmla="*/ 0 w 203"/>
                  <a:gd name="T1" fmla="*/ 629 h 629"/>
                  <a:gd name="T2" fmla="*/ 0 w 203"/>
                  <a:gd name="T3" fmla="*/ 120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9"/>
                    </a:lnTo>
                    <a:lnTo>
                      <a:pt x="0" y="629"/>
                    </a:lnTo>
                    <a:close/>
                  </a:path>
                </a:pathLst>
              </a:custGeom>
              <a:solidFill>
                <a:srgbClr val="FFFFCC"/>
              </a:solidFill>
              <a:ln w="9525">
                <a:round/>
                <a:headEnd/>
                <a:tailEnd/>
              </a:ln>
              <a:scene3d>
                <a:camera prst="legacyObliqueTopRight"/>
                <a:lightRig rig="legacyFlat3" dir="b"/>
              </a:scene3d>
              <a:sp3d extrusionH="227000" prstMaterial="legacyMatte">
                <a:bevelT w="13500" h="13500" prst="angle"/>
                <a:bevelB w="13500" h="13500" prst="angle"/>
                <a:extrusionClr>
                  <a:srgbClr val="FFFFCC"/>
                </a:extrusionClr>
              </a:sp3d>
            </p:spPr>
            <p:txBody>
              <a:bodyPr>
                <a:flatTx/>
              </a:bodyPr>
              <a:lstStyle/>
              <a:p>
                <a:endParaRPr lang="en-US"/>
              </a:p>
            </p:txBody>
          </p:sp>
          <p:sp>
            <p:nvSpPr>
              <p:cNvPr id="39982" name="Freeform 7"/>
              <p:cNvSpPr>
                <a:spLocks/>
              </p:cNvSpPr>
              <p:nvPr/>
            </p:nvSpPr>
            <p:spPr bwMode="auto">
              <a:xfrm>
                <a:off x="2153" y="3222"/>
                <a:ext cx="1296" cy="120"/>
              </a:xfrm>
              <a:custGeom>
                <a:avLst/>
                <a:gdLst>
                  <a:gd name="T0" fmla="*/ 1195 w 2592"/>
                  <a:gd name="T1" fmla="*/ 120 h 120"/>
                  <a:gd name="T2" fmla="*/ 0 w 2592"/>
                  <a:gd name="T3" fmla="*/ 120 h 120"/>
                  <a:gd name="T4" fmla="*/ 102 w 2592"/>
                  <a:gd name="T5" fmla="*/ 0 h 120"/>
                  <a:gd name="T6" fmla="*/ 1296 w 2592"/>
                  <a:gd name="T7" fmla="*/ 0 h 120"/>
                  <a:gd name="T8" fmla="*/ 1195 w 2592"/>
                  <a:gd name="T9" fmla="*/ 120 h 120"/>
                  <a:gd name="T10" fmla="*/ 0 60000 65536"/>
                  <a:gd name="T11" fmla="*/ 0 60000 65536"/>
                  <a:gd name="T12" fmla="*/ 0 60000 65536"/>
                  <a:gd name="T13" fmla="*/ 0 60000 65536"/>
                  <a:gd name="T14" fmla="*/ 0 60000 65536"/>
                  <a:gd name="T15" fmla="*/ 0 w 2592"/>
                  <a:gd name="T16" fmla="*/ 0 h 120"/>
                  <a:gd name="T17" fmla="*/ 2592 w 2592"/>
                  <a:gd name="T18" fmla="*/ 120 h 120"/>
                </a:gdLst>
                <a:ahLst/>
                <a:cxnLst>
                  <a:cxn ang="T10">
                    <a:pos x="T0" y="T1"/>
                  </a:cxn>
                  <a:cxn ang="T11">
                    <a:pos x="T2" y="T3"/>
                  </a:cxn>
                  <a:cxn ang="T12">
                    <a:pos x="T4" y="T5"/>
                  </a:cxn>
                  <a:cxn ang="T13">
                    <a:pos x="T6" y="T7"/>
                  </a:cxn>
                  <a:cxn ang="T14">
                    <a:pos x="T8" y="T9"/>
                  </a:cxn>
                </a:cxnLst>
                <a:rect l="T15" t="T16" r="T17" b="T18"/>
                <a:pathLst>
                  <a:path w="2592" h="120">
                    <a:moveTo>
                      <a:pt x="2389" y="120"/>
                    </a:moveTo>
                    <a:lnTo>
                      <a:pt x="0" y="120"/>
                    </a:lnTo>
                    <a:lnTo>
                      <a:pt x="203" y="0"/>
                    </a:lnTo>
                    <a:lnTo>
                      <a:pt x="2592" y="0"/>
                    </a:lnTo>
                    <a:lnTo>
                      <a:pt x="2389" y="120"/>
                    </a:lnTo>
                    <a:close/>
                  </a:path>
                </a:pathLst>
              </a:custGeom>
              <a:solidFill>
                <a:srgbClr val="FFFFCC"/>
              </a:solidFill>
              <a:ln w="9525">
                <a:round/>
                <a:headEnd/>
                <a:tailEnd/>
              </a:ln>
              <a:scene3d>
                <a:camera prst="legacyObliqueTopRight"/>
                <a:lightRig rig="legacyFlat3" dir="b"/>
              </a:scene3d>
              <a:sp3d extrusionH="227000" prstMaterial="legacyMatte">
                <a:bevelT w="13500" h="13500" prst="angle"/>
                <a:bevelB w="13500" h="13500" prst="angle"/>
                <a:extrusionClr>
                  <a:srgbClr val="FFFFCC"/>
                </a:extrusionClr>
              </a:sp3d>
            </p:spPr>
            <p:txBody>
              <a:bodyPr>
                <a:flatTx/>
              </a:bodyPr>
              <a:lstStyle/>
              <a:p>
                <a:endParaRPr lang="en-US"/>
              </a:p>
            </p:txBody>
          </p:sp>
          <p:sp>
            <p:nvSpPr>
              <p:cNvPr id="39983" name="Rectangle 8"/>
              <p:cNvSpPr>
                <a:spLocks noChangeArrowheads="1"/>
              </p:cNvSpPr>
              <p:nvPr/>
            </p:nvSpPr>
            <p:spPr bwMode="auto">
              <a:xfrm>
                <a:off x="2153" y="3342"/>
                <a:ext cx="1194" cy="509"/>
              </a:xfrm>
              <a:prstGeom prst="rect">
                <a:avLst/>
              </a:prstGeom>
              <a:solidFill>
                <a:srgbClr val="FFFFCC"/>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CC"/>
                </a:extrusionClr>
              </a:sp3d>
            </p:spPr>
            <p:txBody>
              <a:bodyPr>
                <a:flatTx/>
              </a:bodyPr>
              <a:lstStyle/>
              <a:p>
                <a:endParaRPr lang="en-US"/>
              </a:p>
            </p:txBody>
          </p:sp>
        </p:grpSp>
        <p:grpSp>
          <p:nvGrpSpPr>
            <p:cNvPr id="39943" name="Group 9"/>
            <p:cNvGrpSpPr>
              <a:grpSpLocks/>
            </p:cNvGrpSpPr>
            <p:nvPr/>
          </p:nvGrpSpPr>
          <p:grpSpPr bwMode="auto">
            <a:xfrm>
              <a:off x="4512" y="3360"/>
              <a:ext cx="849" cy="336"/>
              <a:chOff x="2153" y="3222"/>
              <a:chExt cx="1296" cy="629"/>
            </a:xfrm>
          </p:grpSpPr>
          <p:sp>
            <p:nvSpPr>
              <p:cNvPr id="39978" name="Freeform 10"/>
              <p:cNvSpPr>
                <a:spLocks/>
              </p:cNvSpPr>
              <p:nvPr/>
            </p:nvSpPr>
            <p:spPr bwMode="auto">
              <a:xfrm>
                <a:off x="3347" y="3222"/>
                <a:ext cx="102" cy="629"/>
              </a:xfrm>
              <a:custGeom>
                <a:avLst/>
                <a:gdLst>
                  <a:gd name="T0" fmla="*/ 0 w 203"/>
                  <a:gd name="T1" fmla="*/ 629 h 629"/>
                  <a:gd name="T2" fmla="*/ 0 w 203"/>
                  <a:gd name="T3" fmla="*/ 120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9"/>
                    </a:lnTo>
                    <a:lnTo>
                      <a:pt x="0" y="629"/>
                    </a:lnTo>
                    <a:close/>
                  </a:path>
                </a:pathLst>
              </a:custGeom>
              <a:solidFill>
                <a:srgbClr val="FFFFCC"/>
              </a:solidFill>
              <a:ln w="9525">
                <a:round/>
                <a:headEnd/>
                <a:tailEnd/>
              </a:ln>
              <a:scene3d>
                <a:camera prst="legacyObliqueTopRight"/>
                <a:lightRig rig="legacyFlat3" dir="b"/>
              </a:scene3d>
              <a:sp3d extrusionH="227000" prstMaterial="legacyMatte">
                <a:bevelT w="13500" h="13500" prst="angle"/>
                <a:bevelB w="13500" h="13500" prst="angle"/>
                <a:extrusionClr>
                  <a:srgbClr val="FFFFCC"/>
                </a:extrusionClr>
              </a:sp3d>
            </p:spPr>
            <p:txBody>
              <a:bodyPr>
                <a:flatTx/>
              </a:bodyPr>
              <a:lstStyle/>
              <a:p>
                <a:endParaRPr lang="en-US"/>
              </a:p>
            </p:txBody>
          </p:sp>
          <p:sp>
            <p:nvSpPr>
              <p:cNvPr id="39979" name="Freeform 11"/>
              <p:cNvSpPr>
                <a:spLocks/>
              </p:cNvSpPr>
              <p:nvPr/>
            </p:nvSpPr>
            <p:spPr bwMode="auto">
              <a:xfrm>
                <a:off x="2153" y="3222"/>
                <a:ext cx="1296" cy="120"/>
              </a:xfrm>
              <a:custGeom>
                <a:avLst/>
                <a:gdLst>
                  <a:gd name="T0" fmla="*/ 1195 w 2592"/>
                  <a:gd name="T1" fmla="*/ 120 h 120"/>
                  <a:gd name="T2" fmla="*/ 0 w 2592"/>
                  <a:gd name="T3" fmla="*/ 120 h 120"/>
                  <a:gd name="T4" fmla="*/ 102 w 2592"/>
                  <a:gd name="T5" fmla="*/ 0 h 120"/>
                  <a:gd name="T6" fmla="*/ 1296 w 2592"/>
                  <a:gd name="T7" fmla="*/ 0 h 120"/>
                  <a:gd name="T8" fmla="*/ 1195 w 2592"/>
                  <a:gd name="T9" fmla="*/ 120 h 120"/>
                  <a:gd name="T10" fmla="*/ 0 60000 65536"/>
                  <a:gd name="T11" fmla="*/ 0 60000 65536"/>
                  <a:gd name="T12" fmla="*/ 0 60000 65536"/>
                  <a:gd name="T13" fmla="*/ 0 60000 65536"/>
                  <a:gd name="T14" fmla="*/ 0 60000 65536"/>
                  <a:gd name="T15" fmla="*/ 0 w 2592"/>
                  <a:gd name="T16" fmla="*/ 0 h 120"/>
                  <a:gd name="T17" fmla="*/ 2592 w 2592"/>
                  <a:gd name="T18" fmla="*/ 120 h 120"/>
                </a:gdLst>
                <a:ahLst/>
                <a:cxnLst>
                  <a:cxn ang="T10">
                    <a:pos x="T0" y="T1"/>
                  </a:cxn>
                  <a:cxn ang="T11">
                    <a:pos x="T2" y="T3"/>
                  </a:cxn>
                  <a:cxn ang="T12">
                    <a:pos x="T4" y="T5"/>
                  </a:cxn>
                  <a:cxn ang="T13">
                    <a:pos x="T6" y="T7"/>
                  </a:cxn>
                  <a:cxn ang="T14">
                    <a:pos x="T8" y="T9"/>
                  </a:cxn>
                </a:cxnLst>
                <a:rect l="T15" t="T16" r="T17" b="T18"/>
                <a:pathLst>
                  <a:path w="2592" h="120">
                    <a:moveTo>
                      <a:pt x="2389" y="120"/>
                    </a:moveTo>
                    <a:lnTo>
                      <a:pt x="0" y="120"/>
                    </a:lnTo>
                    <a:lnTo>
                      <a:pt x="203" y="0"/>
                    </a:lnTo>
                    <a:lnTo>
                      <a:pt x="2592" y="0"/>
                    </a:lnTo>
                    <a:lnTo>
                      <a:pt x="2389" y="120"/>
                    </a:lnTo>
                    <a:close/>
                  </a:path>
                </a:pathLst>
              </a:custGeom>
              <a:solidFill>
                <a:srgbClr val="FFFFCC"/>
              </a:solidFill>
              <a:ln w="9525">
                <a:round/>
                <a:headEnd/>
                <a:tailEnd/>
              </a:ln>
              <a:scene3d>
                <a:camera prst="legacyObliqueTopRight"/>
                <a:lightRig rig="legacyFlat3" dir="b"/>
              </a:scene3d>
              <a:sp3d extrusionH="227000" prstMaterial="legacyMatte">
                <a:bevelT w="13500" h="13500" prst="angle"/>
                <a:bevelB w="13500" h="13500" prst="angle"/>
                <a:extrusionClr>
                  <a:srgbClr val="FFFFCC"/>
                </a:extrusionClr>
              </a:sp3d>
            </p:spPr>
            <p:txBody>
              <a:bodyPr>
                <a:flatTx/>
              </a:bodyPr>
              <a:lstStyle/>
              <a:p>
                <a:endParaRPr lang="en-US"/>
              </a:p>
            </p:txBody>
          </p:sp>
          <p:sp>
            <p:nvSpPr>
              <p:cNvPr id="39980" name="Rectangle 12"/>
              <p:cNvSpPr>
                <a:spLocks noChangeArrowheads="1"/>
              </p:cNvSpPr>
              <p:nvPr/>
            </p:nvSpPr>
            <p:spPr bwMode="auto">
              <a:xfrm>
                <a:off x="2153" y="3342"/>
                <a:ext cx="1194" cy="509"/>
              </a:xfrm>
              <a:prstGeom prst="rect">
                <a:avLst/>
              </a:prstGeom>
              <a:solidFill>
                <a:srgbClr val="FFFFCC"/>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CC"/>
                </a:extrusionClr>
              </a:sp3d>
            </p:spPr>
            <p:txBody>
              <a:bodyPr>
                <a:flatTx/>
              </a:bodyPr>
              <a:lstStyle/>
              <a:p>
                <a:endParaRPr lang="en-US"/>
              </a:p>
            </p:txBody>
          </p:sp>
        </p:grpSp>
        <p:grpSp>
          <p:nvGrpSpPr>
            <p:cNvPr id="39944" name="Group 13"/>
            <p:cNvGrpSpPr>
              <a:grpSpLocks/>
            </p:cNvGrpSpPr>
            <p:nvPr/>
          </p:nvGrpSpPr>
          <p:grpSpPr bwMode="auto">
            <a:xfrm>
              <a:off x="3696" y="3132"/>
              <a:ext cx="1659" cy="240"/>
              <a:chOff x="767" y="2543"/>
              <a:chExt cx="2682" cy="629"/>
            </a:xfrm>
          </p:grpSpPr>
          <p:sp>
            <p:nvSpPr>
              <p:cNvPr id="39975" name="Freeform 14"/>
              <p:cNvSpPr>
                <a:spLocks/>
              </p:cNvSpPr>
              <p:nvPr/>
            </p:nvSpPr>
            <p:spPr bwMode="auto">
              <a:xfrm>
                <a:off x="3347" y="2543"/>
                <a:ext cx="102" cy="629"/>
              </a:xfrm>
              <a:custGeom>
                <a:avLst/>
                <a:gdLst>
                  <a:gd name="T0" fmla="*/ 0 w 203"/>
                  <a:gd name="T1" fmla="*/ 629 h 629"/>
                  <a:gd name="T2" fmla="*/ 0 w 203"/>
                  <a:gd name="T3" fmla="*/ 121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1"/>
                    </a:lnTo>
                    <a:lnTo>
                      <a:pt x="203" y="0"/>
                    </a:lnTo>
                    <a:lnTo>
                      <a:pt x="203" y="509"/>
                    </a:lnTo>
                    <a:lnTo>
                      <a:pt x="0" y="629"/>
                    </a:lnTo>
                    <a:close/>
                  </a:path>
                </a:pathLst>
              </a:custGeom>
              <a:solidFill>
                <a:srgbClr val="66FFFF"/>
              </a:solidFill>
              <a:ln w="9525">
                <a:round/>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sp>
            <p:nvSpPr>
              <p:cNvPr id="39976" name="Freeform 15"/>
              <p:cNvSpPr>
                <a:spLocks/>
              </p:cNvSpPr>
              <p:nvPr/>
            </p:nvSpPr>
            <p:spPr bwMode="auto">
              <a:xfrm>
                <a:off x="767" y="2543"/>
                <a:ext cx="2682" cy="121"/>
              </a:xfrm>
              <a:custGeom>
                <a:avLst/>
                <a:gdLst>
                  <a:gd name="T0" fmla="*/ 2581 w 5364"/>
                  <a:gd name="T1" fmla="*/ 121 h 121"/>
                  <a:gd name="T2" fmla="*/ 0 w 5364"/>
                  <a:gd name="T3" fmla="*/ 121 h 121"/>
                  <a:gd name="T4" fmla="*/ 102 w 5364"/>
                  <a:gd name="T5" fmla="*/ 0 h 121"/>
                  <a:gd name="T6" fmla="*/ 2682 w 5364"/>
                  <a:gd name="T7" fmla="*/ 0 h 121"/>
                  <a:gd name="T8" fmla="*/ 2581 w 5364"/>
                  <a:gd name="T9" fmla="*/ 121 h 121"/>
                  <a:gd name="T10" fmla="*/ 0 60000 65536"/>
                  <a:gd name="T11" fmla="*/ 0 60000 65536"/>
                  <a:gd name="T12" fmla="*/ 0 60000 65536"/>
                  <a:gd name="T13" fmla="*/ 0 60000 65536"/>
                  <a:gd name="T14" fmla="*/ 0 60000 65536"/>
                  <a:gd name="T15" fmla="*/ 0 w 5364"/>
                  <a:gd name="T16" fmla="*/ 0 h 121"/>
                  <a:gd name="T17" fmla="*/ 5364 w 5364"/>
                  <a:gd name="T18" fmla="*/ 121 h 121"/>
                </a:gdLst>
                <a:ahLst/>
                <a:cxnLst>
                  <a:cxn ang="T10">
                    <a:pos x="T0" y="T1"/>
                  </a:cxn>
                  <a:cxn ang="T11">
                    <a:pos x="T2" y="T3"/>
                  </a:cxn>
                  <a:cxn ang="T12">
                    <a:pos x="T4" y="T5"/>
                  </a:cxn>
                  <a:cxn ang="T13">
                    <a:pos x="T6" y="T7"/>
                  </a:cxn>
                  <a:cxn ang="T14">
                    <a:pos x="T8" y="T9"/>
                  </a:cxn>
                </a:cxnLst>
                <a:rect l="T15" t="T16" r="T17" b="T18"/>
                <a:pathLst>
                  <a:path w="5364" h="121">
                    <a:moveTo>
                      <a:pt x="5161" y="121"/>
                    </a:moveTo>
                    <a:lnTo>
                      <a:pt x="0" y="121"/>
                    </a:lnTo>
                    <a:lnTo>
                      <a:pt x="203" y="0"/>
                    </a:lnTo>
                    <a:lnTo>
                      <a:pt x="5364" y="0"/>
                    </a:lnTo>
                    <a:lnTo>
                      <a:pt x="5161" y="121"/>
                    </a:lnTo>
                    <a:close/>
                  </a:path>
                </a:pathLst>
              </a:custGeom>
              <a:solidFill>
                <a:srgbClr val="66FFFF"/>
              </a:solidFill>
              <a:ln w="9525">
                <a:round/>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sp>
            <p:nvSpPr>
              <p:cNvPr id="39977" name="Rectangle 16"/>
              <p:cNvSpPr>
                <a:spLocks noChangeArrowheads="1"/>
              </p:cNvSpPr>
              <p:nvPr/>
            </p:nvSpPr>
            <p:spPr bwMode="auto">
              <a:xfrm>
                <a:off x="767" y="2664"/>
                <a:ext cx="2580" cy="508"/>
              </a:xfrm>
              <a:prstGeom prst="rect">
                <a:avLst/>
              </a:prstGeom>
              <a:solidFill>
                <a:srgbClr val="66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grpSp>
        <p:sp>
          <p:nvSpPr>
            <p:cNvPr id="39945" name="Rectangle 17"/>
            <p:cNvSpPr>
              <a:spLocks noChangeArrowheads="1"/>
            </p:cNvSpPr>
            <p:nvPr/>
          </p:nvSpPr>
          <p:spPr bwMode="auto">
            <a:xfrm>
              <a:off x="4018" y="3207"/>
              <a:ext cx="864" cy="115"/>
            </a:xfrm>
            <a:prstGeom prst="rect">
              <a:avLst/>
            </a:prstGeom>
            <a:noFill/>
            <a:ln w="9525">
              <a:noFill/>
              <a:miter lim="800000"/>
              <a:headEnd/>
              <a:tailEnd/>
            </a:ln>
          </p:spPr>
          <p:txBody>
            <a:bodyPr wrap="none" lIns="0" tIns="0" rIns="0" bIns="0">
              <a:spAutoFit/>
            </a:bodyPr>
            <a:lstStyle/>
            <a:p>
              <a:r>
                <a:rPr lang="en-US" sz="1200" b="1">
                  <a:latin typeface="Arial" pitchFamily="34" charset="0"/>
                </a:rPr>
                <a:t>IEEE 802.15.4 MAC</a:t>
              </a:r>
            </a:p>
          </p:txBody>
        </p:sp>
        <p:grpSp>
          <p:nvGrpSpPr>
            <p:cNvPr id="39946" name="Group 18"/>
            <p:cNvGrpSpPr>
              <a:grpSpLocks/>
            </p:cNvGrpSpPr>
            <p:nvPr/>
          </p:nvGrpSpPr>
          <p:grpSpPr bwMode="auto">
            <a:xfrm>
              <a:off x="3696" y="2862"/>
              <a:ext cx="1008" cy="258"/>
              <a:chOff x="767" y="1865"/>
              <a:chExt cx="1774" cy="629"/>
            </a:xfrm>
          </p:grpSpPr>
          <p:sp>
            <p:nvSpPr>
              <p:cNvPr id="39972" name="Freeform 19"/>
              <p:cNvSpPr>
                <a:spLocks/>
              </p:cNvSpPr>
              <p:nvPr/>
            </p:nvSpPr>
            <p:spPr bwMode="auto">
              <a:xfrm>
                <a:off x="2440" y="1865"/>
                <a:ext cx="101" cy="629"/>
              </a:xfrm>
              <a:custGeom>
                <a:avLst/>
                <a:gdLst>
                  <a:gd name="T0" fmla="*/ 0 w 203"/>
                  <a:gd name="T1" fmla="*/ 629 h 629"/>
                  <a:gd name="T2" fmla="*/ 0 w 203"/>
                  <a:gd name="T3" fmla="*/ 120 h 629"/>
                  <a:gd name="T4" fmla="*/ 101 w 203"/>
                  <a:gd name="T5" fmla="*/ 0 h 629"/>
                  <a:gd name="T6" fmla="*/ 101 w 203"/>
                  <a:gd name="T7" fmla="*/ 509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9"/>
                    </a:lnTo>
                    <a:lnTo>
                      <a:pt x="0" y="629"/>
                    </a:lnTo>
                    <a:close/>
                  </a:path>
                </a:pathLst>
              </a:custGeom>
              <a:solidFill>
                <a:srgbClr val="66FFFF"/>
              </a:solidFill>
              <a:ln w="9525">
                <a:round/>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sp>
            <p:nvSpPr>
              <p:cNvPr id="39973" name="Freeform 20"/>
              <p:cNvSpPr>
                <a:spLocks/>
              </p:cNvSpPr>
              <p:nvPr/>
            </p:nvSpPr>
            <p:spPr bwMode="auto">
              <a:xfrm>
                <a:off x="767" y="1865"/>
                <a:ext cx="1774" cy="120"/>
              </a:xfrm>
              <a:custGeom>
                <a:avLst/>
                <a:gdLst>
                  <a:gd name="T0" fmla="*/ 1673 w 3548"/>
                  <a:gd name="T1" fmla="*/ 120 h 120"/>
                  <a:gd name="T2" fmla="*/ 0 w 3548"/>
                  <a:gd name="T3" fmla="*/ 120 h 120"/>
                  <a:gd name="T4" fmla="*/ 102 w 3548"/>
                  <a:gd name="T5" fmla="*/ 0 h 120"/>
                  <a:gd name="T6" fmla="*/ 1774 w 3548"/>
                  <a:gd name="T7" fmla="*/ 0 h 120"/>
                  <a:gd name="T8" fmla="*/ 1673 w 3548"/>
                  <a:gd name="T9" fmla="*/ 120 h 120"/>
                  <a:gd name="T10" fmla="*/ 0 60000 65536"/>
                  <a:gd name="T11" fmla="*/ 0 60000 65536"/>
                  <a:gd name="T12" fmla="*/ 0 60000 65536"/>
                  <a:gd name="T13" fmla="*/ 0 60000 65536"/>
                  <a:gd name="T14" fmla="*/ 0 60000 65536"/>
                  <a:gd name="T15" fmla="*/ 0 w 3548"/>
                  <a:gd name="T16" fmla="*/ 0 h 120"/>
                  <a:gd name="T17" fmla="*/ 3548 w 3548"/>
                  <a:gd name="T18" fmla="*/ 120 h 120"/>
                </a:gdLst>
                <a:ahLst/>
                <a:cxnLst>
                  <a:cxn ang="T10">
                    <a:pos x="T0" y="T1"/>
                  </a:cxn>
                  <a:cxn ang="T11">
                    <a:pos x="T2" y="T3"/>
                  </a:cxn>
                  <a:cxn ang="T12">
                    <a:pos x="T4" y="T5"/>
                  </a:cxn>
                  <a:cxn ang="T13">
                    <a:pos x="T6" y="T7"/>
                  </a:cxn>
                  <a:cxn ang="T14">
                    <a:pos x="T8" y="T9"/>
                  </a:cxn>
                </a:cxnLst>
                <a:rect l="T15" t="T16" r="T17" b="T18"/>
                <a:pathLst>
                  <a:path w="3548" h="120">
                    <a:moveTo>
                      <a:pt x="3345" y="120"/>
                    </a:moveTo>
                    <a:lnTo>
                      <a:pt x="0" y="120"/>
                    </a:lnTo>
                    <a:lnTo>
                      <a:pt x="203" y="0"/>
                    </a:lnTo>
                    <a:lnTo>
                      <a:pt x="3548" y="0"/>
                    </a:lnTo>
                    <a:lnTo>
                      <a:pt x="3345" y="120"/>
                    </a:lnTo>
                    <a:close/>
                  </a:path>
                </a:pathLst>
              </a:custGeom>
              <a:solidFill>
                <a:srgbClr val="66FFFF"/>
              </a:solidFill>
              <a:ln w="9525">
                <a:round/>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sp>
            <p:nvSpPr>
              <p:cNvPr id="39974" name="Rectangle 21"/>
              <p:cNvSpPr>
                <a:spLocks noChangeArrowheads="1"/>
              </p:cNvSpPr>
              <p:nvPr/>
            </p:nvSpPr>
            <p:spPr bwMode="auto">
              <a:xfrm>
                <a:off x="767" y="1985"/>
                <a:ext cx="1673" cy="509"/>
              </a:xfrm>
              <a:prstGeom prst="rect">
                <a:avLst/>
              </a:prstGeom>
              <a:solidFill>
                <a:srgbClr val="66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grpSp>
        <p:sp>
          <p:nvSpPr>
            <p:cNvPr id="39947" name="Rectangle 22"/>
            <p:cNvSpPr>
              <a:spLocks noChangeArrowheads="1"/>
            </p:cNvSpPr>
            <p:nvPr/>
          </p:nvSpPr>
          <p:spPr bwMode="auto">
            <a:xfrm>
              <a:off x="3696" y="2937"/>
              <a:ext cx="832" cy="115"/>
            </a:xfrm>
            <a:prstGeom prst="rect">
              <a:avLst/>
            </a:prstGeom>
            <a:noFill/>
            <a:ln w="9525">
              <a:noFill/>
              <a:miter lim="800000"/>
              <a:headEnd/>
              <a:tailEnd/>
            </a:ln>
          </p:spPr>
          <p:txBody>
            <a:bodyPr wrap="none" lIns="0" tIns="0" rIns="0" bIns="0">
              <a:spAutoFit/>
            </a:bodyPr>
            <a:lstStyle/>
            <a:p>
              <a:r>
                <a:rPr lang="en-US" sz="1200" b="1">
                  <a:latin typeface="Arial" pitchFamily="34" charset="0"/>
                </a:rPr>
                <a:t>IEEE 802.15.4 LLC</a:t>
              </a:r>
            </a:p>
          </p:txBody>
        </p:sp>
        <p:grpSp>
          <p:nvGrpSpPr>
            <p:cNvPr id="39948" name="Group 23"/>
            <p:cNvGrpSpPr>
              <a:grpSpLocks/>
            </p:cNvGrpSpPr>
            <p:nvPr/>
          </p:nvGrpSpPr>
          <p:grpSpPr bwMode="auto">
            <a:xfrm>
              <a:off x="4704" y="2862"/>
              <a:ext cx="645" cy="258"/>
              <a:chOff x="2583" y="1865"/>
              <a:chExt cx="866" cy="629"/>
            </a:xfrm>
          </p:grpSpPr>
          <p:sp>
            <p:nvSpPr>
              <p:cNvPr id="39969" name="Freeform 24"/>
              <p:cNvSpPr>
                <a:spLocks/>
              </p:cNvSpPr>
              <p:nvPr/>
            </p:nvSpPr>
            <p:spPr bwMode="auto">
              <a:xfrm>
                <a:off x="3347" y="1865"/>
                <a:ext cx="102" cy="629"/>
              </a:xfrm>
              <a:custGeom>
                <a:avLst/>
                <a:gdLst>
                  <a:gd name="T0" fmla="*/ 0 w 203"/>
                  <a:gd name="T1" fmla="*/ 629 h 629"/>
                  <a:gd name="T2" fmla="*/ 0 w 203"/>
                  <a:gd name="T3" fmla="*/ 120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9"/>
                    </a:lnTo>
                    <a:lnTo>
                      <a:pt x="0" y="629"/>
                    </a:lnTo>
                    <a:close/>
                  </a:path>
                </a:pathLst>
              </a:custGeom>
              <a:solidFill>
                <a:srgbClr val="66FFFF"/>
              </a:solidFill>
              <a:ln w="9525">
                <a:round/>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sp>
            <p:nvSpPr>
              <p:cNvPr id="39970" name="Freeform 25"/>
              <p:cNvSpPr>
                <a:spLocks/>
              </p:cNvSpPr>
              <p:nvPr/>
            </p:nvSpPr>
            <p:spPr bwMode="auto">
              <a:xfrm>
                <a:off x="2583" y="1865"/>
                <a:ext cx="866" cy="120"/>
              </a:xfrm>
              <a:custGeom>
                <a:avLst/>
                <a:gdLst>
                  <a:gd name="T0" fmla="*/ 765 w 1732"/>
                  <a:gd name="T1" fmla="*/ 120 h 120"/>
                  <a:gd name="T2" fmla="*/ 0 w 1732"/>
                  <a:gd name="T3" fmla="*/ 120 h 120"/>
                  <a:gd name="T4" fmla="*/ 102 w 1732"/>
                  <a:gd name="T5" fmla="*/ 0 h 120"/>
                  <a:gd name="T6" fmla="*/ 866 w 1732"/>
                  <a:gd name="T7" fmla="*/ 0 h 120"/>
                  <a:gd name="T8" fmla="*/ 765 w 1732"/>
                  <a:gd name="T9" fmla="*/ 120 h 120"/>
                  <a:gd name="T10" fmla="*/ 0 60000 65536"/>
                  <a:gd name="T11" fmla="*/ 0 60000 65536"/>
                  <a:gd name="T12" fmla="*/ 0 60000 65536"/>
                  <a:gd name="T13" fmla="*/ 0 60000 65536"/>
                  <a:gd name="T14" fmla="*/ 0 60000 65536"/>
                  <a:gd name="T15" fmla="*/ 0 w 1732"/>
                  <a:gd name="T16" fmla="*/ 0 h 120"/>
                  <a:gd name="T17" fmla="*/ 1732 w 1732"/>
                  <a:gd name="T18" fmla="*/ 120 h 120"/>
                </a:gdLst>
                <a:ahLst/>
                <a:cxnLst>
                  <a:cxn ang="T10">
                    <a:pos x="T0" y="T1"/>
                  </a:cxn>
                  <a:cxn ang="T11">
                    <a:pos x="T2" y="T3"/>
                  </a:cxn>
                  <a:cxn ang="T12">
                    <a:pos x="T4" y="T5"/>
                  </a:cxn>
                  <a:cxn ang="T13">
                    <a:pos x="T6" y="T7"/>
                  </a:cxn>
                  <a:cxn ang="T14">
                    <a:pos x="T8" y="T9"/>
                  </a:cxn>
                </a:cxnLst>
                <a:rect l="T15" t="T16" r="T17" b="T18"/>
                <a:pathLst>
                  <a:path w="1732" h="120">
                    <a:moveTo>
                      <a:pt x="1529" y="120"/>
                    </a:moveTo>
                    <a:lnTo>
                      <a:pt x="0" y="120"/>
                    </a:lnTo>
                    <a:lnTo>
                      <a:pt x="203" y="0"/>
                    </a:lnTo>
                    <a:lnTo>
                      <a:pt x="1732" y="0"/>
                    </a:lnTo>
                    <a:lnTo>
                      <a:pt x="1529" y="120"/>
                    </a:lnTo>
                    <a:close/>
                  </a:path>
                </a:pathLst>
              </a:custGeom>
              <a:solidFill>
                <a:srgbClr val="66FFFF"/>
              </a:solidFill>
              <a:ln w="9525">
                <a:round/>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sp>
            <p:nvSpPr>
              <p:cNvPr id="39971" name="Rectangle 26"/>
              <p:cNvSpPr>
                <a:spLocks noChangeArrowheads="1"/>
              </p:cNvSpPr>
              <p:nvPr/>
            </p:nvSpPr>
            <p:spPr bwMode="auto">
              <a:xfrm>
                <a:off x="2583" y="1985"/>
                <a:ext cx="764" cy="509"/>
              </a:xfrm>
              <a:prstGeom prst="rect">
                <a:avLst/>
              </a:prstGeom>
              <a:solidFill>
                <a:srgbClr val="66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66FFFF"/>
                </a:extrusionClr>
              </a:sp3d>
            </p:spPr>
            <p:txBody>
              <a:bodyPr>
                <a:flatTx/>
              </a:bodyPr>
              <a:lstStyle/>
              <a:p>
                <a:endParaRPr lang="en-US"/>
              </a:p>
            </p:txBody>
          </p:sp>
        </p:grpSp>
        <p:sp>
          <p:nvSpPr>
            <p:cNvPr id="39949" name="Rectangle 27"/>
            <p:cNvSpPr>
              <a:spLocks noChangeArrowheads="1"/>
            </p:cNvSpPr>
            <p:nvPr/>
          </p:nvSpPr>
          <p:spPr bwMode="auto">
            <a:xfrm>
              <a:off x="4773" y="2916"/>
              <a:ext cx="405" cy="96"/>
            </a:xfrm>
            <a:prstGeom prst="rect">
              <a:avLst/>
            </a:prstGeom>
            <a:noFill/>
            <a:ln w="9525">
              <a:noFill/>
              <a:miter lim="800000"/>
              <a:headEnd/>
              <a:tailEnd/>
            </a:ln>
          </p:spPr>
          <p:txBody>
            <a:bodyPr wrap="none" lIns="0" tIns="0" rIns="0" bIns="0">
              <a:spAutoFit/>
            </a:bodyPr>
            <a:lstStyle/>
            <a:p>
              <a:r>
                <a:rPr lang="en-US" sz="1000" b="1">
                  <a:latin typeface="Arial" pitchFamily="34" charset="0"/>
                </a:rPr>
                <a:t>IEEE 802.2</a:t>
              </a:r>
            </a:p>
          </p:txBody>
        </p:sp>
        <p:sp>
          <p:nvSpPr>
            <p:cNvPr id="39950" name="Rectangle 28"/>
            <p:cNvSpPr>
              <a:spLocks noChangeArrowheads="1"/>
            </p:cNvSpPr>
            <p:nvPr/>
          </p:nvSpPr>
          <p:spPr bwMode="auto">
            <a:xfrm>
              <a:off x="4719" y="3015"/>
              <a:ext cx="431" cy="96"/>
            </a:xfrm>
            <a:prstGeom prst="rect">
              <a:avLst/>
            </a:prstGeom>
            <a:noFill/>
            <a:ln w="9525">
              <a:noFill/>
              <a:miter lim="800000"/>
              <a:headEnd/>
              <a:tailEnd/>
            </a:ln>
          </p:spPr>
          <p:txBody>
            <a:bodyPr wrap="none" lIns="0" tIns="0" rIns="0" bIns="0">
              <a:spAutoFit/>
            </a:bodyPr>
            <a:lstStyle/>
            <a:p>
              <a:r>
                <a:rPr lang="en-US" sz="1000" b="1">
                  <a:latin typeface="Arial" pitchFamily="34" charset="0"/>
                </a:rPr>
                <a:t>LLC, Type I</a:t>
              </a:r>
            </a:p>
          </p:txBody>
        </p:sp>
        <p:sp>
          <p:nvSpPr>
            <p:cNvPr id="39951" name="Rectangle 29"/>
            <p:cNvSpPr>
              <a:spLocks noChangeArrowheads="1"/>
            </p:cNvSpPr>
            <p:nvPr/>
          </p:nvSpPr>
          <p:spPr bwMode="auto">
            <a:xfrm>
              <a:off x="4602" y="3438"/>
              <a:ext cx="516" cy="96"/>
            </a:xfrm>
            <a:prstGeom prst="rect">
              <a:avLst/>
            </a:prstGeom>
            <a:noFill/>
            <a:ln w="9525">
              <a:noFill/>
              <a:miter lim="800000"/>
              <a:headEnd/>
              <a:tailEnd/>
            </a:ln>
          </p:spPr>
          <p:txBody>
            <a:bodyPr wrap="none" lIns="0" tIns="0" rIns="0" bIns="0">
              <a:spAutoFit/>
            </a:bodyPr>
            <a:lstStyle/>
            <a:p>
              <a:r>
                <a:rPr lang="en-US" sz="1000" b="1">
                  <a:latin typeface="Arial" pitchFamily="34" charset="0"/>
                </a:rPr>
                <a:t>IEEE 802.15.4</a:t>
              </a:r>
            </a:p>
          </p:txBody>
        </p:sp>
        <p:sp>
          <p:nvSpPr>
            <p:cNvPr id="39952" name="Rectangle 30"/>
            <p:cNvSpPr>
              <a:spLocks noChangeArrowheads="1"/>
            </p:cNvSpPr>
            <p:nvPr/>
          </p:nvSpPr>
          <p:spPr bwMode="auto">
            <a:xfrm>
              <a:off x="4563" y="3549"/>
              <a:ext cx="551" cy="96"/>
            </a:xfrm>
            <a:prstGeom prst="rect">
              <a:avLst/>
            </a:prstGeom>
            <a:noFill/>
            <a:ln w="9525">
              <a:noFill/>
              <a:miter lim="800000"/>
              <a:headEnd/>
              <a:tailEnd/>
            </a:ln>
          </p:spPr>
          <p:txBody>
            <a:bodyPr wrap="none" lIns="0" tIns="0" rIns="0" bIns="0">
              <a:spAutoFit/>
            </a:bodyPr>
            <a:lstStyle/>
            <a:p>
              <a:r>
                <a:rPr lang="en-US" sz="1000" b="1">
                  <a:latin typeface="Arial" pitchFamily="34" charset="0"/>
                </a:rPr>
                <a:t>2400 MHz PHY</a:t>
              </a:r>
            </a:p>
          </p:txBody>
        </p:sp>
        <p:sp>
          <p:nvSpPr>
            <p:cNvPr id="39953" name="Rectangle 31"/>
            <p:cNvSpPr>
              <a:spLocks noChangeArrowheads="1"/>
            </p:cNvSpPr>
            <p:nvPr/>
          </p:nvSpPr>
          <p:spPr bwMode="auto">
            <a:xfrm>
              <a:off x="3792" y="3438"/>
              <a:ext cx="516" cy="96"/>
            </a:xfrm>
            <a:prstGeom prst="rect">
              <a:avLst/>
            </a:prstGeom>
            <a:noFill/>
            <a:ln w="9525">
              <a:noFill/>
              <a:miter lim="800000"/>
              <a:headEnd/>
              <a:tailEnd/>
            </a:ln>
          </p:spPr>
          <p:txBody>
            <a:bodyPr wrap="none" lIns="0" tIns="0" rIns="0" bIns="0">
              <a:spAutoFit/>
            </a:bodyPr>
            <a:lstStyle/>
            <a:p>
              <a:r>
                <a:rPr lang="en-US" sz="1000" b="1">
                  <a:latin typeface="Arial" pitchFamily="34" charset="0"/>
                </a:rPr>
                <a:t>IEEE 802.15.4</a:t>
              </a:r>
            </a:p>
          </p:txBody>
        </p:sp>
        <p:sp>
          <p:nvSpPr>
            <p:cNvPr id="39954" name="Rectangle 32"/>
            <p:cNvSpPr>
              <a:spLocks noChangeArrowheads="1"/>
            </p:cNvSpPr>
            <p:nvPr/>
          </p:nvSpPr>
          <p:spPr bwMode="auto">
            <a:xfrm>
              <a:off x="3717" y="3549"/>
              <a:ext cx="663" cy="96"/>
            </a:xfrm>
            <a:prstGeom prst="rect">
              <a:avLst/>
            </a:prstGeom>
            <a:noFill/>
            <a:ln w="9525">
              <a:noFill/>
              <a:miter lim="800000"/>
              <a:headEnd/>
              <a:tailEnd/>
            </a:ln>
          </p:spPr>
          <p:txBody>
            <a:bodyPr wrap="none" lIns="0" tIns="0" rIns="0" bIns="0">
              <a:spAutoFit/>
            </a:bodyPr>
            <a:lstStyle/>
            <a:p>
              <a:r>
                <a:rPr lang="en-US" sz="1000" b="1">
                  <a:latin typeface="Arial" pitchFamily="34" charset="0"/>
                </a:rPr>
                <a:t>868/915 MHz PHY</a:t>
              </a:r>
            </a:p>
          </p:txBody>
        </p:sp>
        <p:grpSp>
          <p:nvGrpSpPr>
            <p:cNvPr id="39955" name="Group 33"/>
            <p:cNvGrpSpPr>
              <a:grpSpLocks/>
            </p:cNvGrpSpPr>
            <p:nvPr/>
          </p:nvGrpSpPr>
          <p:grpSpPr bwMode="auto">
            <a:xfrm>
              <a:off x="3697" y="2595"/>
              <a:ext cx="1659" cy="240"/>
              <a:chOff x="767" y="1187"/>
              <a:chExt cx="2682" cy="629"/>
            </a:xfrm>
          </p:grpSpPr>
          <p:sp>
            <p:nvSpPr>
              <p:cNvPr id="39966" name="Freeform 34"/>
              <p:cNvSpPr>
                <a:spLocks/>
              </p:cNvSpPr>
              <p:nvPr/>
            </p:nvSpPr>
            <p:spPr bwMode="auto">
              <a:xfrm>
                <a:off x="3347" y="1187"/>
                <a:ext cx="102" cy="629"/>
              </a:xfrm>
              <a:custGeom>
                <a:avLst/>
                <a:gdLst>
                  <a:gd name="T0" fmla="*/ 0 w 203"/>
                  <a:gd name="T1" fmla="*/ 629 h 629"/>
                  <a:gd name="T2" fmla="*/ 0 w 203"/>
                  <a:gd name="T3" fmla="*/ 120 h 629"/>
                  <a:gd name="T4" fmla="*/ 102 w 203"/>
                  <a:gd name="T5" fmla="*/ 0 h 629"/>
                  <a:gd name="T6" fmla="*/ 102 w 203"/>
                  <a:gd name="T7" fmla="*/ 508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8"/>
                    </a:lnTo>
                    <a:lnTo>
                      <a:pt x="0" y="629"/>
                    </a:lnTo>
                    <a:close/>
                  </a:path>
                </a:pathLst>
              </a:custGeom>
              <a:solidFill>
                <a:srgbClr val="73FFDA"/>
              </a:solidFill>
              <a:ln w="9525">
                <a:round/>
                <a:headEnd/>
                <a:tailEnd/>
              </a:ln>
              <a:scene3d>
                <a:camera prst="legacyObliqueTopRight"/>
                <a:lightRig rig="legacyFlat3" dir="b"/>
              </a:scene3d>
              <a:sp3d extrusionH="227000" prstMaterial="legacyMatte">
                <a:bevelT w="13500" h="13500" prst="angle"/>
                <a:bevelB w="13500" h="13500" prst="angle"/>
                <a:extrusionClr>
                  <a:srgbClr val="73FFDA"/>
                </a:extrusionClr>
              </a:sp3d>
            </p:spPr>
            <p:txBody>
              <a:bodyPr>
                <a:flatTx/>
              </a:bodyPr>
              <a:lstStyle/>
              <a:p>
                <a:endParaRPr lang="en-US"/>
              </a:p>
            </p:txBody>
          </p:sp>
          <p:sp>
            <p:nvSpPr>
              <p:cNvPr id="39967" name="Freeform 35"/>
              <p:cNvSpPr>
                <a:spLocks/>
              </p:cNvSpPr>
              <p:nvPr/>
            </p:nvSpPr>
            <p:spPr bwMode="auto">
              <a:xfrm>
                <a:off x="767" y="1187"/>
                <a:ext cx="2682" cy="120"/>
              </a:xfrm>
              <a:custGeom>
                <a:avLst/>
                <a:gdLst>
                  <a:gd name="T0" fmla="*/ 2581 w 5364"/>
                  <a:gd name="T1" fmla="*/ 120 h 120"/>
                  <a:gd name="T2" fmla="*/ 0 w 5364"/>
                  <a:gd name="T3" fmla="*/ 120 h 120"/>
                  <a:gd name="T4" fmla="*/ 102 w 5364"/>
                  <a:gd name="T5" fmla="*/ 0 h 120"/>
                  <a:gd name="T6" fmla="*/ 2682 w 5364"/>
                  <a:gd name="T7" fmla="*/ 0 h 120"/>
                  <a:gd name="T8" fmla="*/ 2581 w 5364"/>
                  <a:gd name="T9" fmla="*/ 120 h 120"/>
                  <a:gd name="T10" fmla="*/ 0 60000 65536"/>
                  <a:gd name="T11" fmla="*/ 0 60000 65536"/>
                  <a:gd name="T12" fmla="*/ 0 60000 65536"/>
                  <a:gd name="T13" fmla="*/ 0 60000 65536"/>
                  <a:gd name="T14" fmla="*/ 0 60000 65536"/>
                  <a:gd name="T15" fmla="*/ 0 w 5364"/>
                  <a:gd name="T16" fmla="*/ 0 h 120"/>
                  <a:gd name="T17" fmla="*/ 5364 w 5364"/>
                  <a:gd name="T18" fmla="*/ 120 h 120"/>
                </a:gdLst>
                <a:ahLst/>
                <a:cxnLst>
                  <a:cxn ang="T10">
                    <a:pos x="T0" y="T1"/>
                  </a:cxn>
                  <a:cxn ang="T11">
                    <a:pos x="T2" y="T3"/>
                  </a:cxn>
                  <a:cxn ang="T12">
                    <a:pos x="T4" y="T5"/>
                  </a:cxn>
                  <a:cxn ang="T13">
                    <a:pos x="T6" y="T7"/>
                  </a:cxn>
                  <a:cxn ang="T14">
                    <a:pos x="T8" y="T9"/>
                  </a:cxn>
                </a:cxnLst>
                <a:rect l="T15" t="T16" r="T17" b="T18"/>
                <a:pathLst>
                  <a:path w="5364" h="120">
                    <a:moveTo>
                      <a:pt x="5161" y="120"/>
                    </a:moveTo>
                    <a:lnTo>
                      <a:pt x="0" y="120"/>
                    </a:lnTo>
                    <a:lnTo>
                      <a:pt x="203" y="0"/>
                    </a:lnTo>
                    <a:lnTo>
                      <a:pt x="5364" y="0"/>
                    </a:lnTo>
                    <a:lnTo>
                      <a:pt x="5161" y="120"/>
                    </a:lnTo>
                    <a:close/>
                  </a:path>
                </a:pathLst>
              </a:custGeom>
              <a:solidFill>
                <a:srgbClr val="73FFDA"/>
              </a:solidFill>
              <a:ln w="9525">
                <a:round/>
                <a:headEnd/>
                <a:tailEnd/>
              </a:ln>
              <a:scene3d>
                <a:camera prst="legacyObliqueTopRight"/>
                <a:lightRig rig="legacyFlat3" dir="b"/>
              </a:scene3d>
              <a:sp3d extrusionH="227000" prstMaterial="legacyMatte">
                <a:bevelT w="13500" h="13500" prst="angle"/>
                <a:bevelB w="13500" h="13500" prst="angle"/>
                <a:extrusionClr>
                  <a:srgbClr val="73FFDA"/>
                </a:extrusionClr>
              </a:sp3d>
            </p:spPr>
            <p:txBody>
              <a:bodyPr>
                <a:flatTx/>
              </a:bodyPr>
              <a:lstStyle/>
              <a:p>
                <a:endParaRPr lang="en-US"/>
              </a:p>
            </p:txBody>
          </p:sp>
          <p:sp>
            <p:nvSpPr>
              <p:cNvPr id="39968" name="Rectangle 36"/>
              <p:cNvSpPr>
                <a:spLocks noChangeArrowheads="1"/>
              </p:cNvSpPr>
              <p:nvPr/>
            </p:nvSpPr>
            <p:spPr bwMode="auto">
              <a:xfrm>
                <a:off x="767" y="1307"/>
                <a:ext cx="2580" cy="509"/>
              </a:xfrm>
              <a:prstGeom prst="rect">
                <a:avLst/>
              </a:prstGeom>
              <a:solidFill>
                <a:srgbClr val="73FFDA"/>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73FFDA"/>
                </a:extrusionClr>
              </a:sp3d>
            </p:spPr>
            <p:txBody>
              <a:bodyPr>
                <a:flatTx/>
              </a:bodyPr>
              <a:lstStyle/>
              <a:p>
                <a:endParaRPr lang="en-US"/>
              </a:p>
            </p:txBody>
          </p:sp>
        </p:grpSp>
        <p:sp>
          <p:nvSpPr>
            <p:cNvPr id="39956" name="Rectangle 37"/>
            <p:cNvSpPr>
              <a:spLocks noChangeArrowheads="1"/>
            </p:cNvSpPr>
            <p:nvPr/>
          </p:nvSpPr>
          <p:spPr bwMode="auto">
            <a:xfrm>
              <a:off x="3792" y="2661"/>
              <a:ext cx="1306" cy="125"/>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Data Link Controller (DLC)</a:t>
              </a:r>
              <a:endParaRPr lang="en-US" sz="1600" b="1">
                <a:latin typeface="Arial" pitchFamily="34" charset="0"/>
              </a:endParaRPr>
            </a:p>
          </p:txBody>
        </p:sp>
        <p:grpSp>
          <p:nvGrpSpPr>
            <p:cNvPr id="39957" name="Group 38"/>
            <p:cNvGrpSpPr>
              <a:grpSpLocks/>
            </p:cNvGrpSpPr>
            <p:nvPr/>
          </p:nvGrpSpPr>
          <p:grpSpPr bwMode="auto">
            <a:xfrm>
              <a:off x="3708" y="2334"/>
              <a:ext cx="1659" cy="240"/>
              <a:chOff x="767" y="1187"/>
              <a:chExt cx="2682" cy="629"/>
            </a:xfrm>
          </p:grpSpPr>
          <p:sp>
            <p:nvSpPr>
              <p:cNvPr id="39963" name="Freeform 39"/>
              <p:cNvSpPr>
                <a:spLocks/>
              </p:cNvSpPr>
              <p:nvPr/>
            </p:nvSpPr>
            <p:spPr bwMode="auto">
              <a:xfrm>
                <a:off x="3347" y="1187"/>
                <a:ext cx="102" cy="629"/>
              </a:xfrm>
              <a:custGeom>
                <a:avLst/>
                <a:gdLst>
                  <a:gd name="T0" fmla="*/ 0 w 203"/>
                  <a:gd name="T1" fmla="*/ 629 h 629"/>
                  <a:gd name="T2" fmla="*/ 0 w 203"/>
                  <a:gd name="T3" fmla="*/ 120 h 629"/>
                  <a:gd name="T4" fmla="*/ 102 w 203"/>
                  <a:gd name="T5" fmla="*/ 0 h 629"/>
                  <a:gd name="T6" fmla="*/ 102 w 203"/>
                  <a:gd name="T7" fmla="*/ 508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8"/>
                    </a:lnTo>
                    <a:lnTo>
                      <a:pt x="0" y="629"/>
                    </a:lnTo>
                    <a:close/>
                  </a:path>
                </a:pathLst>
              </a:custGeom>
              <a:solidFill>
                <a:srgbClr val="66FFCC"/>
              </a:solidFill>
              <a:ln w="9525">
                <a:round/>
                <a:headEnd/>
                <a:tailEnd/>
              </a:ln>
              <a:scene3d>
                <a:camera prst="legacyObliqueTopRight"/>
                <a:lightRig rig="legacyFlat3" dir="b"/>
              </a:scene3d>
              <a:sp3d extrusionH="227000" prstMaterial="legacyMatte">
                <a:bevelT w="13500" h="13500" prst="angle"/>
                <a:bevelB w="13500" h="13500" prst="angle"/>
                <a:extrusionClr>
                  <a:srgbClr val="66FFCC"/>
                </a:extrusionClr>
              </a:sp3d>
            </p:spPr>
            <p:txBody>
              <a:bodyPr>
                <a:flatTx/>
              </a:bodyPr>
              <a:lstStyle/>
              <a:p>
                <a:endParaRPr lang="en-US"/>
              </a:p>
            </p:txBody>
          </p:sp>
          <p:sp>
            <p:nvSpPr>
              <p:cNvPr id="39964" name="Freeform 40"/>
              <p:cNvSpPr>
                <a:spLocks/>
              </p:cNvSpPr>
              <p:nvPr/>
            </p:nvSpPr>
            <p:spPr bwMode="auto">
              <a:xfrm>
                <a:off x="767" y="1187"/>
                <a:ext cx="2682" cy="120"/>
              </a:xfrm>
              <a:custGeom>
                <a:avLst/>
                <a:gdLst>
                  <a:gd name="T0" fmla="*/ 2581 w 5364"/>
                  <a:gd name="T1" fmla="*/ 120 h 120"/>
                  <a:gd name="T2" fmla="*/ 0 w 5364"/>
                  <a:gd name="T3" fmla="*/ 120 h 120"/>
                  <a:gd name="T4" fmla="*/ 102 w 5364"/>
                  <a:gd name="T5" fmla="*/ 0 h 120"/>
                  <a:gd name="T6" fmla="*/ 2682 w 5364"/>
                  <a:gd name="T7" fmla="*/ 0 h 120"/>
                  <a:gd name="T8" fmla="*/ 2581 w 5364"/>
                  <a:gd name="T9" fmla="*/ 120 h 120"/>
                  <a:gd name="T10" fmla="*/ 0 60000 65536"/>
                  <a:gd name="T11" fmla="*/ 0 60000 65536"/>
                  <a:gd name="T12" fmla="*/ 0 60000 65536"/>
                  <a:gd name="T13" fmla="*/ 0 60000 65536"/>
                  <a:gd name="T14" fmla="*/ 0 60000 65536"/>
                  <a:gd name="T15" fmla="*/ 0 w 5364"/>
                  <a:gd name="T16" fmla="*/ 0 h 120"/>
                  <a:gd name="T17" fmla="*/ 5364 w 5364"/>
                  <a:gd name="T18" fmla="*/ 120 h 120"/>
                </a:gdLst>
                <a:ahLst/>
                <a:cxnLst>
                  <a:cxn ang="T10">
                    <a:pos x="T0" y="T1"/>
                  </a:cxn>
                  <a:cxn ang="T11">
                    <a:pos x="T2" y="T3"/>
                  </a:cxn>
                  <a:cxn ang="T12">
                    <a:pos x="T4" y="T5"/>
                  </a:cxn>
                  <a:cxn ang="T13">
                    <a:pos x="T6" y="T7"/>
                  </a:cxn>
                  <a:cxn ang="T14">
                    <a:pos x="T8" y="T9"/>
                  </a:cxn>
                </a:cxnLst>
                <a:rect l="T15" t="T16" r="T17" b="T18"/>
                <a:pathLst>
                  <a:path w="5364" h="120">
                    <a:moveTo>
                      <a:pt x="5161" y="120"/>
                    </a:moveTo>
                    <a:lnTo>
                      <a:pt x="0" y="120"/>
                    </a:lnTo>
                    <a:lnTo>
                      <a:pt x="203" y="0"/>
                    </a:lnTo>
                    <a:lnTo>
                      <a:pt x="5364" y="0"/>
                    </a:lnTo>
                    <a:lnTo>
                      <a:pt x="5161" y="120"/>
                    </a:lnTo>
                    <a:close/>
                  </a:path>
                </a:pathLst>
              </a:custGeom>
              <a:solidFill>
                <a:srgbClr val="66FFCC"/>
              </a:solidFill>
              <a:ln w="9525">
                <a:round/>
                <a:headEnd/>
                <a:tailEnd/>
              </a:ln>
              <a:scene3d>
                <a:camera prst="legacyObliqueTopRight"/>
                <a:lightRig rig="legacyFlat3" dir="b"/>
              </a:scene3d>
              <a:sp3d extrusionH="227000" prstMaterial="legacyMatte">
                <a:bevelT w="13500" h="13500" prst="angle"/>
                <a:bevelB w="13500" h="13500" prst="angle"/>
                <a:extrusionClr>
                  <a:srgbClr val="66FFCC"/>
                </a:extrusionClr>
              </a:sp3d>
            </p:spPr>
            <p:txBody>
              <a:bodyPr>
                <a:flatTx/>
              </a:bodyPr>
              <a:lstStyle/>
              <a:p>
                <a:endParaRPr lang="en-US"/>
              </a:p>
            </p:txBody>
          </p:sp>
          <p:sp>
            <p:nvSpPr>
              <p:cNvPr id="39965" name="Rectangle 41"/>
              <p:cNvSpPr>
                <a:spLocks noChangeArrowheads="1"/>
              </p:cNvSpPr>
              <p:nvPr/>
            </p:nvSpPr>
            <p:spPr bwMode="auto">
              <a:xfrm>
                <a:off x="767" y="1307"/>
                <a:ext cx="2580" cy="509"/>
              </a:xfrm>
              <a:prstGeom prst="rect">
                <a:avLst/>
              </a:prstGeom>
              <a:solidFill>
                <a:srgbClr val="66FFCC"/>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66FFCC"/>
                </a:extrusionClr>
              </a:sp3d>
            </p:spPr>
            <p:txBody>
              <a:bodyPr>
                <a:flatTx/>
              </a:bodyPr>
              <a:lstStyle/>
              <a:p>
                <a:endParaRPr lang="en-US"/>
              </a:p>
            </p:txBody>
          </p:sp>
        </p:grpSp>
        <p:sp>
          <p:nvSpPr>
            <p:cNvPr id="39958" name="Rectangle 42"/>
            <p:cNvSpPr>
              <a:spLocks noChangeArrowheads="1"/>
            </p:cNvSpPr>
            <p:nvPr/>
          </p:nvSpPr>
          <p:spPr bwMode="auto">
            <a:xfrm>
              <a:off x="3744" y="2403"/>
              <a:ext cx="1450" cy="125"/>
            </a:xfrm>
            <a:prstGeom prst="rect">
              <a:avLst/>
            </a:prstGeom>
            <a:noFill/>
            <a:ln w="9525">
              <a:noFill/>
              <a:miter lim="800000"/>
              <a:headEnd/>
              <a:tailEnd/>
            </a:ln>
          </p:spPr>
          <p:txBody>
            <a:bodyPr wrap="none" lIns="0" tIns="0" rIns="0" bIns="0">
              <a:spAutoFit/>
            </a:bodyPr>
            <a:lstStyle/>
            <a:p>
              <a:r>
                <a:rPr lang="en-US" sz="1300" b="1">
                  <a:solidFill>
                    <a:srgbClr val="000000"/>
                  </a:solidFill>
                  <a:latin typeface="Arial" pitchFamily="34" charset="0"/>
                </a:rPr>
                <a:t>Networking App Layer (NWK)</a:t>
              </a:r>
              <a:endParaRPr lang="en-US" sz="1600" b="1">
                <a:latin typeface="Arial" pitchFamily="34" charset="0"/>
              </a:endParaRPr>
            </a:p>
          </p:txBody>
        </p:sp>
        <p:sp>
          <p:nvSpPr>
            <p:cNvPr id="39959" name="Freeform 43"/>
            <p:cNvSpPr>
              <a:spLocks/>
            </p:cNvSpPr>
            <p:nvPr/>
          </p:nvSpPr>
          <p:spPr bwMode="auto">
            <a:xfrm>
              <a:off x="5300" y="2073"/>
              <a:ext cx="62" cy="240"/>
            </a:xfrm>
            <a:custGeom>
              <a:avLst/>
              <a:gdLst>
                <a:gd name="T0" fmla="*/ 0 w 203"/>
                <a:gd name="T1" fmla="*/ 240 h 629"/>
                <a:gd name="T2" fmla="*/ 0 w 203"/>
                <a:gd name="T3" fmla="*/ 46 h 629"/>
                <a:gd name="T4" fmla="*/ 62 w 203"/>
                <a:gd name="T5" fmla="*/ 0 h 629"/>
                <a:gd name="T6" fmla="*/ 62 w 203"/>
                <a:gd name="T7" fmla="*/ 194 h 629"/>
                <a:gd name="T8" fmla="*/ 0 w 203"/>
                <a:gd name="T9" fmla="*/ 240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8"/>
                  </a:lnTo>
                  <a:lnTo>
                    <a:pt x="0" y="629"/>
                  </a:lnTo>
                  <a:close/>
                </a:path>
              </a:pathLst>
            </a:custGeom>
            <a:solidFill>
              <a:srgbClr val="66FFCC"/>
            </a:solidFill>
            <a:ln w="9525">
              <a:round/>
              <a:headEnd/>
              <a:tailEnd/>
            </a:ln>
            <a:scene3d>
              <a:camera prst="legacyObliqueTopRight"/>
              <a:lightRig rig="legacyFlat3" dir="b"/>
            </a:scene3d>
            <a:sp3d extrusionH="227000" prstMaterial="legacyMatte">
              <a:bevelT w="13500" h="13500" prst="angle"/>
              <a:bevelB w="13500" h="13500" prst="angle"/>
              <a:extrusionClr>
                <a:srgbClr val="66FFCC"/>
              </a:extrusionClr>
            </a:sp3d>
          </p:spPr>
          <p:txBody>
            <a:bodyPr>
              <a:flatTx/>
            </a:bodyPr>
            <a:lstStyle/>
            <a:p>
              <a:endParaRPr lang="en-US"/>
            </a:p>
          </p:txBody>
        </p:sp>
        <p:sp>
          <p:nvSpPr>
            <p:cNvPr id="39960" name="Freeform 44"/>
            <p:cNvSpPr>
              <a:spLocks/>
            </p:cNvSpPr>
            <p:nvPr/>
          </p:nvSpPr>
          <p:spPr bwMode="auto">
            <a:xfrm>
              <a:off x="3724" y="2073"/>
              <a:ext cx="1638" cy="46"/>
            </a:xfrm>
            <a:custGeom>
              <a:avLst/>
              <a:gdLst>
                <a:gd name="T0" fmla="*/ 1576 w 5364"/>
                <a:gd name="T1" fmla="*/ 46 h 120"/>
                <a:gd name="T2" fmla="*/ 0 w 5364"/>
                <a:gd name="T3" fmla="*/ 46 h 120"/>
                <a:gd name="T4" fmla="*/ 62 w 5364"/>
                <a:gd name="T5" fmla="*/ 0 h 120"/>
                <a:gd name="T6" fmla="*/ 1638 w 5364"/>
                <a:gd name="T7" fmla="*/ 0 h 120"/>
                <a:gd name="T8" fmla="*/ 1576 w 5364"/>
                <a:gd name="T9" fmla="*/ 46 h 120"/>
                <a:gd name="T10" fmla="*/ 0 60000 65536"/>
                <a:gd name="T11" fmla="*/ 0 60000 65536"/>
                <a:gd name="T12" fmla="*/ 0 60000 65536"/>
                <a:gd name="T13" fmla="*/ 0 60000 65536"/>
                <a:gd name="T14" fmla="*/ 0 60000 65536"/>
                <a:gd name="T15" fmla="*/ 0 w 5364"/>
                <a:gd name="T16" fmla="*/ 0 h 120"/>
                <a:gd name="T17" fmla="*/ 5364 w 5364"/>
                <a:gd name="T18" fmla="*/ 120 h 120"/>
              </a:gdLst>
              <a:ahLst/>
              <a:cxnLst>
                <a:cxn ang="T10">
                  <a:pos x="T0" y="T1"/>
                </a:cxn>
                <a:cxn ang="T11">
                  <a:pos x="T2" y="T3"/>
                </a:cxn>
                <a:cxn ang="T12">
                  <a:pos x="T4" y="T5"/>
                </a:cxn>
                <a:cxn ang="T13">
                  <a:pos x="T6" y="T7"/>
                </a:cxn>
                <a:cxn ang="T14">
                  <a:pos x="T8" y="T9"/>
                </a:cxn>
              </a:cxnLst>
              <a:rect l="T15" t="T16" r="T17" b="T18"/>
              <a:pathLst>
                <a:path w="5364" h="120">
                  <a:moveTo>
                    <a:pt x="5161" y="120"/>
                  </a:moveTo>
                  <a:lnTo>
                    <a:pt x="0" y="120"/>
                  </a:lnTo>
                  <a:lnTo>
                    <a:pt x="203" y="0"/>
                  </a:lnTo>
                  <a:lnTo>
                    <a:pt x="5364" y="0"/>
                  </a:lnTo>
                  <a:lnTo>
                    <a:pt x="5161" y="120"/>
                  </a:lnTo>
                  <a:close/>
                </a:path>
              </a:pathLst>
            </a:custGeom>
            <a:solidFill>
              <a:srgbClr val="66FFCC"/>
            </a:solidFill>
            <a:ln w="9525">
              <a:round/>
              <a:headEnd/>
              <a:tailEnd/>
            </a:ln>
            <a:scene3d>
              <a:camera prst="legacyObliqueTopRight"/>
              <a:lightRig rig="legacyFlat3" dir="b"/>
            </a:scene3d>
            <a:sp3d extrusionH="227000" prstMaterial="legacyMatte">
              <a:bevelT w="13500" h="13500" prst="angle"/>
              <a:bevelB w="13500" h="13500" prst="angle"/>
              <a:extrusionClr>
                <a:srgbClr val="66FFCC"/>
              </a:extrusionClr>
            </a:sp3d>
          </p:spPr>
          <p:txBody>
            <a:bodyPr>
              <a:flatTx/>
            </a:bodyPr>
            <a:lstStyle/>
            <a:p>
              <a:endParaRPr lang="en-US"/>
            </a:p>
          </p:txBody>
        </p:sp>
        <p:sp>
          <p:nvSpPr>
            <p:cNvPr id="39961" name="Rectangle 45"/>
            <p:cNvSpPr>
              <a:spLocks noChangeArrowheads="1"/>
            </p:cNvSpPr>
            <p:nvPr/>
          </p:nvSpPr>
          <p:spPr bwMode="auto">
            <a:xfrm>
              <a:off x="3724" y="2119"/>
              <a:ext cx="1576" cy="194"/>
            </a:xfrm>
            <a:prstGeom prst="rect">
              <a:avLst/>
            </a:prstGeom>
            <a:solidFill>
              <a:srgbClr val="66FFCC"/>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66FFCC"/>
              </a:extrusionClr>
            </a:sp3d>
          </p:spPr>
          <p:txBody>
            <a:bodyPr>
              <a:flatTx/>
            </a:bodyPr>
            <a:lstStyle/>
            <a:p>
              <a:endParaRPr lang="en-US"/>
            </a:p>
          </p:txBody>
        </p:sp>
        <p:sp>
          <p:nvSpPr>
            <p:cNvPr id="39962" name="Rectangle 46"/>
            <p:cNvSpPr>
              <a:spLocks noChangeArrowheads="1"/>
            </p:cNvSpPr>
            <p:nvPr/>
          </p:nvSpPr>
          <p:spPr bwMode="auto">
            <a:xfrm>
              <a:off x="3746" y="2139"/>
              <a:ext cx="1526" cy="125"/>
            </a:xfrm>
            <a:prstGeom prst="rect">
              <a:avLst/>
            </a:prstGeom>
            <a:noFill/>
            <a:ln w="9525">
              <a:noFill/>
              <a:miter lim="800000"/>
              <a:headEnd/>
              <a:tailEnd/>
            </a:ln>
          </p:spPr>
          <p:txBody>
            <a:bodyPr wrap="none" lIns="0" tIns="0" rIns="0" bIns="0">
              <a:spAutoFit/>
            </a:bodyPr>
            <a:lstStyle/>
            <a:p>
              <a:pPr algn="ctr"/>
              <a:r>
                <a:rPr lang="en-US" sz="1300" b="1">
                  <a:solidFill>
                    <a:srgbClr val="000000"/>
                  </a:solidFill>
                  <a:latin typeface="Arial" pitchFamily="34" charset="0"/>
                </a:rPr>
                <a:t>ZigBee Application Framework</a:t>
              </a:r>
              <a:endParaRPr lang="en-US" sz="1600" b="1">
                <a:latin typeface="Arial" pitchFamily="34" charset="0"/>
              </a:endParaRPr>
            </a:p>
          </p:txBody>
        </p:sp>
      </p:grpSp>
      <p:sp>
        <p:nvSpPr>
          <p:cNvPr id="39941" name="Rectangle 47"/>
          <p:cNvSpPr>
            <a:spLocks noChangeArrowheads="1"/>
          </p:cNvSpPr>
          <p:nvPr/>
        </p:nvSpPr>
        <p:spPr bwMode="auto">
          <a:xfrm>
            <a:off x="685800" y="2971800"/>
            <a:ext cx="5181600" cy="2743200"/>
          </a:xfrm>
          <a:prstGeom prst="rect">
            <a:avLst/>
          </a:prstGeom>
          <a:noFill/>
          <a:ln w="9525">
            <a:noFill/>
            <a:miter lim="800000"/>
            <a:headEnd/>
            <a:tailEnd/>
          </a:ln>
        </p:spPr>
        <p:txBody>
          <a:bodyPr/>
          <a:lstStyle/>
          <a:p>
            <a:pPr marL="342900" indent="-342900">
              <a:spcBef>
                <a:spcPct val="20000"/>
              </a:spcBef>
              <a:buFontTx/>
              <a:buChar char="•"/>
            </a:pPr>
            <a:r>
              <a:rPr lang="en-US" sz="2000">
                <a:latin typeface="Verdana" pitchFamily="34" charset="0"/>
              </a:rPr>
              <a:t>Features of the MAC: Association/dissociation, ACK, frame delivery, channel access mechanism, frame validation, guaranteed time slot management, beacon management, channel scan</a:t>
            </a:r>
          </a:p>
          <a:p>
            <a:pPr marL="742950" lvl="1" indent="-285750">
              <a:spcBef>
                <a:spcPct val="20000"/>
              </a:spcBef>
              <a:buFontTx/>
              <a:buChar char="•"/>
            </a:pPr>
            <a:r>
              <a:rPr lang="en-US" sz="2000">
                <a:latin typeface="Verdana" pitchFamily="34" charset="0"/>
              </a:rPr>
              <a:t>Low complexity: 26 primitives versus 131 primitives for 802.15.1 (Bluetooth)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41986" name="Rectangle 2"/>
          <p:cNvSpPr>
            <a:spLocks noGrp="1" noChangeArrowheads="1"/>
          </p:cNvSpPr>
          <p:nvPr>
            <p:ph type="title"/>
          </p:nvPr>
        </p:nvSpPr>
        <p:spPr/>
        <p:txBody>
          <a:bodyPr/>
          <a:lstStyle/>
          <a:p>
            <a:pPr eaLnBrk="1" hangingPunct="1"/>
            <a:r>
              <a:rPr lang="en-GB" smtClean="0"/>
              <a:t>IEEE 802.15.4 MAC Overview</a:t>
            </a:r>
          </a:p>
        </p:txBody>
      </p:sp>
      <p:sp>
        <p:nvSpPr>
          <p:cNvPr id="41987" name="Rectangle 3"/>
          <p:cNvSpPr>
            <a:spLocks noGrp="1" noChangeArrowheads="1"/>
          </p:cNvSpPr>
          <p:nvPr>
            <p:ph type="body" idx="1"/>
          </p:nvPr>
        </p:nvSpPr>
        <p:spPr/>
        <p:txBody>
          <a:bodyPr/>
          <a:lstStyle/>
          <a:p>
            <a:pPr eaLnBrk="1" hangingPunct="1"/>
            <a:r>
              <a:rPr lang="en-GB" sz="1600" smtClean="0"/>
              <a:t>Employs 64-bit IEEE &amp; 16-bit short addresses</a:t>
            </a:r>
          </a:p>
          <a:p>
            <a:pPr lvl="1" eaLnBrk="1" hangingPunct="1"/>
            <a:r>
              <a:rPr lang="en-GB" sz="1400" smtClean="0"/>
              <a:t>Ultimate network size can reach 2</a:t>
            </a:r>
            <a:r>
              <a:rPr lang="en-GB" sz="1400" baseline="30000" smtClean="0"/>
              <a:t>64</a:t>
            </a:r>
            <a:r>
              <a:rPr lang="en-GB" sz="1400" smtClean="0"/>
              <a:t> nodes (more than we</a:t>
            </a:r>
            <a:r>
              <a:rPr lang="en-GB" altLang="en-US" sz="1400" smtClean="0"/>
              <a:t>’</a:t>
            </a:r>
            <a:r>
              <a:rPr lang="en-GB" sz="1400" smtClean="0"/>
              <a:t>ll probably need…)</a:t>
            </a:r>
          </a:p>
          <a:p>
            <a:pPr lvl="1" eaLnBrk="1" hangingPunct="1"/>
            <a:r>
              <a:rPr lang="en-GB" sz="1400" smtClean="0"/>
              <a:t>Using local addressing, simple networks of more than 65,000 (2^16) nodes can be configured, with reduced address overhead</a:t>
            </a:r>
          </a:p>
          <a:p>
            <a:pPr eaLnBrk="1" hangingPunct="1"/>
            <a:r>
              <a:rPr lang="en-GB" sz="1600" smtClean="0"/>
              <a:t>Three devices specified</a:t>
            </a:r>
          </a:p>
          <a:p>
            <a:pPr lvl="1" eaLnBrk="1" hangingPunct="1"/>
            <a:r>
              <a:rPr lang="en-GB" sz="1400" smtClean="0"/>
              <a:t>Network Coordinator</a:t>
            </a:r>
          </a:p>
          <a:p>
            <a:pPr lvl="1" eaLnBrk="1" hangingPunct="1"/>
            <a:r>
              <a:rPr lang="en-GB" sz="1400" smtClean="0"/>
              <a:t>Full Function Device (FFD)</a:t>
            </a:r>
          </a:p>
          <a:p>
            <a:pPr lvl="1" eaLnBrk="1" hangingPunct="1"/>
            <a:r>
              <a:rPr lang="en-GB" sz="1400" smtClean="0"/>
              <a:t>Reduced Function Device (RFD)</a:t>
            </a:r>
          </a:p>
          <a:p>
            <a:pPr eaLnBrk="1" hangingPunct="1"/>
            <a:r>
              <a:rPr lang="en-GB" sz="1600" smtClean="0"/>
              <a:t>Simple frame structure</a:t>
            </a:r>
          </a:p>
          <a:p>
            <a:pPr eaLnBrk="1" hangingPunct="1"/>
            <a:r>
              <a:rPr lang="en-GB" sz="1600" smtClean="0"/>
              <a:t>Reliable delivery of data</a:t>
            </a:r>
          </a:p>
          <a:p>
            <a:pPr eaLnBrk="1" hangingPunct="1"/>
            <a:r>
              <a:rPr lang="en-GB" sz="1600" smtClean="0"/>
              <a:t>Association/disassociation</a:t>
            </a:r>
          </a:p>
          <a:p>
            <a:pPr eaLnBrk="1" hangingPunct="1"/>
            <a:r>
              <a:rPr lang="en-GB" sz="1600" smtClean="0"/>
              <a:t>AES-128 security</a:t>
            </a:r>
          </a:p>
          <a:p>
            <a:pPr eaLnBrk="1" hangingPunct="1"/>
            <a:r>
              <a:rPr lang="en-GB" sz="1600" smtClean="0"/>
              <a:t>CSMA-CA channel access</a:t>
            </a:r>
          </a:p>
          <a:p>
            <a:pPr eaLnBrk="1" hangingPunct="1"/>
            <a:r>
              <a:rPr lang="en-GB" sz="1600" smtClean="0"/>
              <a:t>Optional superframe structure with beacons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44034" name="Rectangle 2"/>
          <p:cNvSpPr>
            <a:spLocks noGrp="1" noChangeArrowheads="1"/>
          </p:cNvSpPr>
          <p:nvPr>
            <p:ph type="title"/>
          </p:nvPr>
        </p:nvSpPr>
        <p:spPr/>
        <p:txBody>
          <a:bodyPr/>
          <a:lstStyle/>
          <a:p>
            <a:pPr eaLnBrk="1" hangingPunct="1"/>
            <a:r>
              <a:rPr lang="en-US" smtClean="0"/>
              <a:t>IEEE 802.15.4 Device Types</a:t>
            </a:r>
          </a:p>
        </p:txBody>
      </p:sp>
      <p:sp>
        <p:nvSpPr>
          <p:cNvPr id="44035" name="Rectangle 3"/>
          <p:cNvSpPr>
            <a:spLocks noGrp="1" noChangeArrowheads="1"/>
          </p:cNvSpPr>
          <p:nvPr>
            <p:ph type="body" idx="1"/>
          </p:nvPr>
        </p:nvSpPr>
        <p:spPr/>
        <p:txBody>
          <a:bodyPr/>
          <a:lstStyle/>
          <a:p>
            <a:pPr eaLnBrk="1" hangingPunct="1">
              <a:lnSpc>
                <a:spcPct val="90000"/>
              </a:lnSpc>
            </a:pPr>
            <a:r>
              <a:rPr lang="en-US" sz="1800" smtClean="0"/>
              <a:t>Three device types</a:t>
            </a:r>
          </a:p>
          <a:p>
            <a:pPr lvl="1" eaLnBrk="1" hangingPunct="1">
              <a:lnSpc>
                <a:spcPct val="90000"/>
              </a:lnSpc>
            </a:pPr>
            <a:r>
              <a:rPr lang="en-US" sz="1600" b="1" smtClean="0">
                <a:solidFill>
                  <a:srgbClr val="FF6600"/>
                </a:solidFill>
              </a:rPr>
              <a:t>Network Coordinator</a:t>
            </a:r>
          </a:p>
          <a:p>
            <a:pPr lvl="2" eaLnBrk="1" hangingPunct="1">
              <a:lnSpc>
                <a:spcPct val="90000"/>
              </a:lnSpc>
            </a:pPr>
            <a:r>
              <a:rPr lang="en-US" sz="1400" smtClean="0"/>
              <a:t>Maintains overall network knowledge; most sophisticated of the three types; most memory and computing power</a:t>
            </a:r>
          </a:p>
          <a:p>
            <a:pPr lvl="1" eaLnBrk="1" hangingPunct="1">
              <a:lnSpc>
                <a:spcPct val="90000"/>
              </a:lnSpc>
            </a:pPr>
            <a:r>
              <a:rPr lang="en-US" sz="1600" b="1" smtClean="0">
                <a:solidFill>
                  <a:srgbClr val="FF6600"/>
                </a:solidFill>
              </a:rPr>
              <a:t>Full Function Device</a:t>
            </a:r>
            <a:endParaRPr lang="en-US" sz="1600" smtClean="0"/>
          </a:p>
          <a:p>
            <a:pPr lvl="2" eaLnBrk="1" hangingPunct="1">
              <a:lnSpc>
                <a:spcPct val="90000"/>
              </a:lnSpc>
            </a:pPr>
            <a:r>
              <a:rPr lang="en-US" sz="1400" smtClean="0"/>
              <a:t>Carries full 802.15.4 functionality and all features specified by the standard</a:t>
            </a:r>
          </a:p>
          <a:p>
            <a:pPr lvl="2" eaLnBrk="1" hangingPunct="1">
              <a:lnSpc>
                <a:spcPct val="90000"/>
              </a:lnSpc>
            </a:pPr>
            <a:r>
              <a:rPr lang="en-US" sz="1400" smtClean="0"/>
              <a:t>Additional memory, computing power make it ideal for a network router function</a:t>
            </a:r>
          </a:p>
          <a:p>
            <a:pPr lvl="2" eaLnBrk="1" hangingPunct="1">
              <a:lnSpc>
                <a:spcPct val="90000"/>
              </a:lnSpc>
            </a:pPr>
            <a:r>
              <a:rPr lang="en-US" sz="1400" smtClean="0"/>
              <a:t>Could also be used in network edge devices (where the network touches the real world)</a:t>
            </a:r>
          </a:p>
          <a:p>
            <a:pPr lvl="1" eaLnBrk="1" hangingPunct="1">
              <a:lnSpc>
                <a:spcPct val="90000"/>
              </a:lnSpc>
            </a:pPr>
            <a:r>
              <a:rPr lang="en-US" sz="1600" b="1" smtClean="0">
                <a:solidFill>
                  <a:srgbClr val="FF6600"/>
                </a:solidFill>
              </a:rPr>
              <a:t>Reduced Function Device</a:t>
            </a:r>
          </a:p>
          <a:p>
            <a:pPr lvl="2" eaLnBrk="1" hangingPunct="1">
              <a:lnSpc>
                <a:spcPct val="90000"/>
              </a:lnSpc>
            </a:pPr>
            <a:r>
              <a:rPr lang="en-US" sz="1400" smtClean="0"/>
              <a:t>Carriers limited (as specified by the standard) functionality to control cost and complexity</a:t>
            </a:r>
          </a:p>
          <a:p>
            <a:pPr lvl="2" eaLnBrk="1" hangingPunct="1">
              <a:lnSpc>
                <a:spcPct val="90000"/>
              </a:lnSpc>
            </a:pPr>
            <a:r>
              <a:rPr lang="en-US" sz="1400" smtClean="0"/>
              <a:t>General usage will be in network edge devices</a:t>
            </a:r>
          </a:p>
          <a:p>
            <a:pPr eaLnBrk="1" hangingPunct="1">
              <a:lnSpc>
                <a:spcPct val="90000"/>
              </a:lnSpc>
            </a:pPr>
            <a:r>
              <a:rPr lang="en-US" sz="1800" smtClean="0"/>
              <a:t>All of these devices can be no more complicated than the transceiver, a simple 8-bit MCU and a pair of AAA batteries!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46082" name="Rectangle 2"/>
          <p:cNvSpPr>
            <a:spLocks noGrp="1" noChangeArrowheads="1"/>
          </p:cNvSpPr>
          <p:nvPr>
            <p:ph type="title"/>
          </p:nvPr>
        </p:nvSpPr>
        <p:spPr/>
        <p:txBody>
          <a:bodyPr/>
          <a:lstStyle/>
          <a:p>
            <a:pPr eaLnBrk="1" hangingPunct="1"/>
            <a:r>
              <a:rPr lang="en-US" smtClean="0"/>
              <a:t>Data Frame format</a:t>
            </a:r>
          </a:p>
        </p:txBody>
      </p:sp>
      <p:sp>
        <p:nvSpPr>
          <p:cNvPr id="46083" name="Rectangle 3"/>
          <p:cNvSpPr>
            <a:spLocks noGrp="1" noChangeArrowheads="1"/>
          </p:cNvSpPr>
          <p:nvPr>
            <p:ph type="body" idx="1"/>
          </p:nvPr>
        </p:nvSpPr>
        <p:spPr>
          <a:xfrm>
            <a:off x="685800" y="4338638"/>
            <a:ext cx="7772400" cy="1681162"/>
          </a:xfrm>
        </p:spPr>
        <p:txBody>
          <a:bodyPr/>
          <a:lstStyle/>
          <a:p>
            <a:pPr eaLnBrk="1" hangingPunct="1"/>
            <a:r>
              <a:rPr lang="en-US" sz="1600" smtClean="0"/>
              <a:t>One of two most basic and important structures in 15.4</a:t>
            </a:r>
          </a:p>
          <a:p>
            <a:pPr eaLnBrk="1" hangingPunct="1"/>
            <a:r>
              <a:rPr lang="en-US" sz="1600" smtClean="0"/>
              <a:t>Provides up to 104 byte data payload capacity</a:t>
            </a:r>
          </a:p>
          <a:p>
            <a:pPr eaLnBrk="1" hangingPunct="1"/>
            <a:r>
              <a:rPr lang="en-US" sz="1600" smtClean="0"/>
              <a:t>Data sequence numbering to ensure that all packets are tracked</a:t>
            </a:r>
          </a:p>
          <a:p>
            <a:pPr eaLnBrk="1" hangingPunct="1"/>
            <a:r>
              <a:rPr lang="en-US" sz="1600" smtClean="0"/>
              <a:t>Robust frame structure improves reception in difficult conditions</a:t>
            </a:r>
          </a:p>
          <a:p>
            <a:pPr eaLnBrk="1" hangingPunct="1"/>
            <a:r>
              <a:rPr lang="en-US" sz="1600" smtClean="0"/>
              <a:t>Frame Check Sequence (FCS) ensures that packets received are without error</a:t>
            </a:r>
          </a:p>
        </p:txBody>
      </p:sp>
      <p:pic>
        <p:nvPicPr>
          <p:cNvPr id="46084" name="Picture 4" descr="data_frame"/>
          <p:cNvPicPr>
            <a:picLocks noChangeAspect="1" noChangeArrowheads="1"/>
          </p:cNvPicPr>
          <p:nvPr/>
        </p:nvPicPr>
        <p:blipFill>
          <a:blip r:embed="rId3"/>
          <a:srcRect/>
          <a:stretch>
            <a:fillRect/>
          </a:stretch>
        </p:blipFill>
        <p:spPr bwMode="auto">
          <a:xfrm>
            <a:off x="514350" y="1485900"/>
            <a:ext cx="8115300" cy="278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48130" name="Rectangle 2"/>
          <p:cNvSpPr>
            <a:spLocks noGrp="1" noChangeArrowheads="1"/>
          </p:cNvSpPr>
          <p:nvPr>
            <p:ph type="title"/>
          </p:nvPr>
        </p:nvSpPr>
        <p:spPr/>
        <p:txBody>
          <a:bodyPr/>
          <a:lstStyle/>
          <a:p>
            <a:pPr eaLnBrk="1" hangingPunct="1"/>
            <a:r>
              <a:rPr lang="en-US" smtClean="0"/>
              <a:t>Acknowledgement Frame Format</a:t>
            </a:r>
          </a:p>
        </p:txBody>
      </p:sp>
      <p:sp>
        <p:nvSpPr>
          <p:cNvPr id="48131" name="Rectangle 3"/>
          <p:cNvSpPr>
            <a:spLocks noGrp="1" noChangeArrowheads="1"/>
          </p:cNvSpPr>
          <p:nvPr>
            <p:ph type="body" idx="1"/>
          </p:nvPr>
        </p:nvSpPr>
        <p:spPr>
          <a:xfrm>
            <a:off x="685800" y="4110038"/>
            <a:ext cx="7772400" cy="2214562"/>
          </a:xfrm>
        </p:spPr>
        <p:txBody>
          <a:bodyPr/>
          <a:lstStyle/>
          <a:p>
            <a:pPr eaLnBrk="1" hangingPunct="1"/>
            <a:r>
              <a:rPr lang="en-US" sz="2000" smtClean="0"/>
              <a:t>The other most important structure for 15.4</a:t>
            </a:r>
          </a:p>
          <a:p>
            <a:pPr eaLnBrk="1" hangingPunct="1"/>
            <a:r>
              <a:rPr lang="en-US" sz="2000" smtClean="0"/>
              <a:t>Provides active feedback from receiver to sender that packet was received without error</a:t>
            </a:r>
          </a:p>
          <a:p>
            <a:pPr eaLnBrk="1" hangingPunct="1"/>
            <a:r>
              <a:rPr lang="en-US" sz="2000" smtClean="0"/>
              <a:t>Short packet that takes advantage of standards-specified </a:t>
            </a:r>
            <a:r>
              <a:rPr lang="ja-JP" altLang="en-US" sz="2000" smtClean="0"/>
              <a:t>“</a:t>
            </a:r>
            <a:r>
              <a:rPr lang="en-US" altLang="ja-JP" sz="2000" smtClean="0"/>
              <a:t>quiet time</a:t>
            </a:r>
            <a:r>
              <a:rPr lang="ja-JP" altLang="en-US" sz="2000" smtClean="0"/>
              <a:t>”</a:t>
            </a:r>
            <a:r>
              <a:rPr lang="en-US" altLang="ja-JP" sz="2000" smtClean="0"/>
              <a:t> immediately after data packet transmission</a:t>
            </a:r>
            <a:endParaRPr lang="en-US" sz="2000" smtClean="0"/>
          </a:p>
        </p:txBody>
      </p:sp>
      <p:pic>
        <p:nvPicPr>
          <p:cNvPr id="48132" name="Picture 4" descr="acknowledgement_frame"/>
          <p:cNvPicPr>
            <a:picLocks noChangeAspect="1" noChangeArrowheads="1"/>
          </p:cNvPicPr>
          <p:nvPr/>
        </p:nvPicPr>
        <p:blipFill>
          <a:blip r:embed="rId3"/>
          <a:srcRect/>
          <a:stretch>
            <a:fillRect/>
          </a:stretch>
        </p:blipFill>
        <p:spPr bwMode="auto">
          <a:xfrm>
            <a:off x="1676400" y="1447800"/>
            <a:ext cx="5764213" cy="25955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50178" name="Rectangle 2"/>
          <p:cNvSpPr>
            <a:spLocks noGrp="1" noChangeArrowheads="1"/>
          </p:cNvSpPr>
          <p:nvPr>
            <p:ph type="title"/>
          </p:nvPr>
        </p:nvSpPr>
        <p:spPr/>
        <p:txBody>
          <a:bodyPr/>
          <a:lstStyle/>
          <a:p>
            <a:pPr eaLnBrk="1" hangingPunct="1"/>
            <a:r>
              <a:rPr lang="en-US" smtClean="0"/>
              <a:t>MAC Command Frame format</a:t>
            </a:r>
          </a:p>
        </p:txBody>
      </p:sp>
      <p:sp>
        <p:nvSpPr>
          <p:cNvPr id="50179" name="Rectangle 3"/>
          <p:cNvSpPr>
            <a:spLocks noGrp="1" noChangeArrowheads="1"/>
          </p:cNvSpPr>
          <p:nvPr>
            <p:ph type="body" idx="1"/>
          </p:nvPr>
        </p:nvSpPr>
        <p:spPr>
          <a:xfrm>
            <a:off x="685800" y="4033838"/>
            <a:ext cx="7772400" cy="2214562"/>
          </a:xfrm>
        </p:spPr>
        <p:txBody>
          <a:bodyPr/>
          <a:lstStyle/>
          <a:p>
            <a:pPr eaLnBrk="1" hangingPunct="1"/>
            <a:r>
              <a:rPr lang="en-US" sz="2400" smtClean="0"/>
              <a:t>Mechanism for remote control/configuration of client nodes</a:t>
            </a:r>
          </a:p>
          <a:p>
            <a:pPr eaLnBrk="1" hangingPunct="1"/>
            <a:r>
              <a:rPr lang="en-US" sz="2400" smtClean="0"/>
              <a:t>Allows a centralized network manager to configure individual clients no matter how large the network</a:t>
            </a:r>
          </a:p>
          <a:p>
            <a:pPr eaLnBrk="1" hangingPunct="1"/>
            <a:endParaRPr lang="en-US" sz="2400" smtClean="0"/>
          </a:p>
        </p:txBody>
      </p:sp>
      <p:pic>
        <p:nvPicPr>
          <p:cNvPr id="50180" name="Picture 4" descr="MAC_Command_frame"/>
          <p:cNvPicPr>
            <a:picLocks noChangeAspect="1" noChangeArrowheads="1"/>
          </p:cNvPicPr>
          <p:nvPr/>
        </p:nvPicPr>
        <p:blipFill>
          <a:blip r:embed="rId3"/>
          <a:srcRect/>
          <a:stretch>
            <a:fillRect/>
          </a:stretch>
        </p:blipFill>
        <p:spPr bwMode="auto">
          <a:xfrm>
            <a:off x="676275" y="1447800"/>
            <a:ext cx="7781925" cy="2690813"/>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pic>
        <p:nvPicPr>
          <p:cNvPr id="52226" name="Picture 2" descr="beacon_frame"/>
          <p:cNvPicPr>
            <a:picLocks noChangeAspect="1" noChangeArrowheads="1"/>
          </p:cNvPicPr>
          <p:nvPr/>
        </p:nvPicPr>
        <p:blipFill>
          <a:blip r:embed="rId3"/>
          <a:srcRect/>
          <a:stretch>
            <a:fillRect/>
          </a:stretch>
        </p:blipFill>
        <p:spPr bwMode="auto">
          <a:xfrm>
            <a:off x="452438" y="1447800"/>
            <a:ext cx="8239125" cy="3438525"/>
          </a:xfrm>
          <a:prstGeom prst="rect">
            <a:avLst/>
          </a:prstGeom>
          <a:noFill/>
          <a:ln w="9525">
            <a:noFill/>
            <a:miter lim="800000"/>
            <a:headEnd/>
            <a:tailEnd/>
          </a:ln>
        </p:spPr>
      </p:pic>
      <p:sp>
        <p:nvSpPr>
          <p:cNvPr id="52227" name="Rectangle 3"/>
          <p:cNvSpPr>
            <a:spLocks noGrp="1" noChangeArrowheads="1"/>
          </p:cNvSpPr>
          <p:nvPr>
            <p:ph type="title"/>
          </p:nvPr>
        </p:nvSpPr>
        <p:spPr>
          <a:xfrm>
            <a:off x="685800" y="76200"/>
            <a:ext cx="7772400" cy="1143000"/>
          </a:xfrm>
        </p:spPr>
        <p:txBody>
          <a:bodyPr/>
          <a:lstStyle/>
          <a:p>
            <a:pPr eaLnBrk="1" hangingPunct="1"/>
            <a:r>
              <a:rPr lang="en-US" smtClean="0"/>
              <a:t>Beacon Frame format</a:t>
            </a:r>
          </a:p>
        </p:txBody>
      </p:sp>
      <p:sp>
        <p:nvSpPr>
          <p:cNvPr id="52228" name="Rectangle 4"/>
          <p:cNvSpPr>
            <a:spLocks noGrp="1" noChangeArrowheads="1"/>
          </p:cNvSpPr>
          <p:nvPr>
            <p:ph type="body" idx="1"/>
          </p:nvPr>
        </p:nvSpPr>
        <p:spPr>
          <a:xfrm>
            <a:off x="685800" y="4676775"/>
            <a:ext cx="7772400" cy="1571625"/>
          </a:xfrm>
        </p:spPr>
        <p:txBody>
          <a:bodyPr/>
          <a:lstStyle/>
          <a:p>
            <a:pPr eaLnBrk="1" hangingPunct="1">
              <a:lnSpc>
                <a:spcPct val="90000"/>
              </a:lnSpc>
            </a:pPr>
            <a:r>
              <a:rPr lang="en-US" sz="1600" smtClean="0"/>
              <a:t>Beacons add a new level of functionality to a network</a:t>
            </a:r>
          </a:p>
          <a:p>
            <a:pPr eaLnBrk="1" hangingPunct="1">
              <a:lnSpc>
                <a:spcPct val="90000"/>
              </a:lnSpc>
            </a:pPr>
            <a:r>
              <a:rPr lang="en-US" sz="1600" smtClean="0"/>
              <a:t>Client devices can wake up only when a beacon is to be broadcast, listen for their address, and if not heard, return to sleep</a:t>
            </a:r>
          </a:p>
          <a:p>
            <a:pPr eaLnBrk="1" hangingPunct="1">
              <a:lnSpc>
                <a:spcPct val="90000"/>
              </a:lnSpc>
            </a:pPr>
            <a:r>
              <a:rPr lang="en-US" sz="1600" smtClean="0"/>
              <a:t>Beacons are important for mesh and cluster tree networks to keep all of the nodes synchronized without requiring nodes to consume precious battery energy listening for long periods of time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54274" name="Rectangle 2"/>
          <p:cNvSpPr>
            <a:spLocks noGrp="1" noChangeArrowheads="1"/>
          </p:cNvSpPr>
          <p:nvPr>
            <p:ph type="title"/>
          </p:nvPr>
        </p:nvSpPr>
        <p:spPr/>
        <p:txBody>
          <a:bodyPr/>
          <a:lstStyle/>
          <a:p>
            <a:pPr eaLnBrk="1" hangingPunct="1"/>
            <a:r>
              <a:rPr lang="en-US" smtClean="0"/>
              <a:t>MAC Options</a:t>
            </a:r>
          </a:p>
        </p:txBody>
      </p:sp>
      <p:sp>
        <p:nvSpPr>
          <p:cNvPr id="54275" name="Rectangle 3"/>
          <p:cNvSpPr>
            <a:spLocks noGrp="1" noChangeArrowheads="1"/>
          </p:cNvSpPr>
          <p:nvPr>
            <p:ph type="body" idx="1"/>
          </p:nvPr>
        </p:nvSpPr>
        <p:spPr/>
        <p:txBody>
          <a:bodyPr/>
          <a:lstStyle/>
          <a:p>
            <a:pPr eaLnBrk="1" hangingPunct="1">
              <a:lnSpc>
                <a:spcPct val="80000"/>
              </a:lnSpc>
            </a:pPr>
            <a:r>
              <a:rPr lang="en-US" sz="2000" smtClean="0"/>
              <a:t>Two channel access mechanisms</a:t>
            </a:r>
          </a:p>
          <a:p>
            <a:pPr lvl="1" eaLnBrk="1" hangingPunct="1">
              <a:lnSpc>
                <a:spcPct val="80000"/>
              </a:lnSpc>
            </a:pPr>
            <a:r>
              <a:rPr lang="en-US" sz="1800" b="1" smtClean="0">
                <a:solidFill>
                  <a:srgbClr val="FF6600"/>
                </a:solidFill>
              </a:rPr>
              <a:t>Non-beacon network</a:t>
            </a:r>
          </a:p>
          <a:p>
            <a:pPr lvl="2" eaLnBrk="1" hangingPunct="1">
              <a:lnSpc>
                <a:spcPct val="80000"/>
              </a:lnSpc>
            </a:pPr>
            <a:r>
              <a:rPr lang="en-US" sz="1600" smtClean="0"/>
              <a:t>Standard ALOHA CSMA-CA communications</a:t>
            </a:r>
          </a:p>
          <a:p>
            <a:pPr lvl="2" eaLnBrk="1" hangingPunct="1">
              <a:lnSpc>
                <a:spcPct val="80000"/>
              </a:lnSpc>
            </a:pPr>
            <a:r>
              <a:rPr lang="en-US" sz="1600" smtClean="0"/>
              <a:t>Positive acknowledgement for successfully received packets</a:t>
            </a:r>
          </a:p>
          <a:p>
            <a:pPr lvl="1" eaLnBrk="1" hangingPunct="1">
              <a:lnSpc>
                <a:spcPct val="80000"/>
              </a:lnSpc>
            </a:pPr>
            <a:r>
              <a:rPr lang="en-US" sz="1800" b="1" smtClean="0">
                <a:solidFill>
                  <a:srgbClr val="FF6600"/>
                </a:solidFill>
              </a:rPr>
              <a:t>Beacon-enabled network</a:t>
            </a:r>
            <a:endParaRPr lang="en-US" sz="1800" smtClean="0"/>
          </a:p>
          <a:p>
            <a:pPr lvl="2" eaLnBrk="1" hangingPunct="1">
              <a:lnSpc>
                <a:spcPct val="80000"/>
              </a:lnSpc>
            </a:pPr>
            <a:r>
              <a:rPr lang="en-US" sz="1600" smtClean="0"/>
              <a:t>Superframe structure</a:t>
            </a:r>
          </a:p>
          <a:p>
            <a:pPr lvl="3" eaLnBrk="1" hangingPunct="1">
              <a:lnSpc>
                <a:spcPct val="80000"/>
              </a:lnSpc>
            </a:pPr>
            <a:r>
              <a:rPr lang="en-US" sz="1400" smtClean="0"/>
              <a:t>For dedicated bandwidth and low latency</a:t>
            </a:r>
          </a:p>
          <a:p>
            <a:pPr lvl="3" eaLnBrk="1" hangingPunct="1">
              <a:lnSpc>
                <a:spcPct val="80000"/>
              </a:lnSpc>
            </a:pPr>
            <a:r>
              <a:rPr lang="en-US" sz="1400" smtClean="0"/>
              <a:t>Set up by network coordinator to transmit beacons at predetermined intervals</a:t>
            </a:r>
          </a:p>
          <a:p>
            <a:pPr lvl="4" eaLnBrk="1" hangingPunct="1">
              <a:lnSpc>
                <a:spcPct val="80000"/>
              </a:lnSpc>
            </a:pPr>
            <a:r>
              <a:rPr lang="en-US" sz="1400" smtClean="0"/>
              <a:t>15ms to 252sec (15.38ms*2n where 0 </a:t>
            </a:r>
            <a:r>
              <a:rPr lang="en-US" sz="1400" smtClean="0">
                <a:sym typeface="Symbol" pitchFamily="18" charset="2"/>
              </a:rPr>
              <a:t> n  14)</a:t>
            </a:r>
            <a:endParaRPr lang="en-US" sz="1400" smtClean="0"/>
          </a:p>
          <a:p>
            <a:pPr lvl="4" eaLnBrk="1" hangingPunct="1">
              <a:lnSpc>
                <a:spcPct val="80000"/>
              </a:lnSpc>
            </a:pPr>
            <a:r>
              <a:rPr lang="en-US" sz="1400" smtClean="0"/>
              <a:t>16 equal-width time slots between beacons</a:t>
            </a:r>
          </a:p>
          <a:p>
            <a:pPr lvl="4" eaLnBrk="1" hangingPunct="1">
              <a:lnSpc>
                <a:spcPct val="80000"/>
              </a:lnSpc>
            </a:pPr>
            <a:r>
              <a:rPr lang="en-US" sz="1400" smtClean="0"/>
              <a:t>Channel access in each time slot is contention free</a:t>
            </a:r>
          </a:p>
          <a:p>
            <a:pPr lvl="1" eaLnBrk="1" hangingPunct="1">
              <a:lnSpc>
                <a:spcPct val="80000"/>
              </a:lnSpc>
            </a:pPr>
            <a:r>
              <a:rPr lang="en-US" sz="1800" b="1" smtClean="0">
                <a:solidFill>
                  <a:srgbClr val="FF6600"/>
                </a:solidFill>
              </a:rPr>
              <a:t>Three security levels specified</a:t>
            </a:r>
          </a:p>
          <a:p>
            <a:pPr lvl="2" eaLnBrk="1" hangingPunct="1">
              <a:lnSpc>
                <a:spcPct val="80000"/>
              </a:lnSpc>
            </a:pPr>
            <a:r>
              <a:rPr lang="en-US" sz="1600" smtClean="0"/>
              <a:t>None</a:t>
            </a:r>
          </a:p>
          <a:p>
            <a:pPr lvl="2" eaLnBrk="1" hangingPunct="1">
              <a:lnSpc>
                <a:spcPct val="80000"/>
              </a:lnSpc>
            </a:pPr>
            <a:r>
              <a:rPr lang="en-US" sz="1600" smtClean="0"/>
              <a:t>Access control lists</a:t>
            </a:r>
          </a:p>
          <a:p>
            <a:pPr lvl="2" eaLnBrk="1" hangingPunct="1">
              <a:lnSpc>
                <a:spcPct val="80000"/>
              </a:lnSpc>
            </a:pPr>
            <a:r>
              <a:rPr lang="en-US" sz="1600" smtClean="0"/>
              <a:t>Symmetric key employing AES-128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mtClean="0">
                <a:solidFill>
                  <a:srgbClr val="FF3300"/>
                </a:solidFill>
              </a:rPr>
              <a:t>Outline</a:t>
            </a:r>
          </a:p>
        </p:txBody>
      </p:sp>
      <p:sp>
        <p:nvSpPr>
          <p:cNvPr id="19458" name="Rectangle 3"/>
          <p:cNvSpPr>
            <a:spLocks noGrp="1" noChangeArrowheads="1"/>
          </p:cNvSpPr>
          <p:nvPr>
            <p:ph type="body" idx="1"/>
          </p:nvPr>
        </p:nvSpPr>
        <p:spPr/>
        <p:txBody>
          <a:bodyPr/>
          <a:lstStyle/>
          <a:p>
            <a:pPr eaLnBrk="1" hangingPunct="1"/>
            <a:endParaRPr lang="en-US" smtClean="0"/>
          </a:p>
          <a:p>
            <a:pPr eaLnBrk="1" hangingPunct="1"/>
            <a:r>
              <a:rPr lang="en-US" smtClean="0"/>
              <a:t>ZigBee and 802.15.4 solution</a:t>
            </a:r>
          </a:p>
          <a:p>
            <a:pPr eaLnBrk="1" hangingPunct="1"/>
            <a:r>
              <a:rPr lang="en-US" smtClean="0"/>
              <a:t>ZigBee vs Bluetooth</a:t>
            </a:r>
          </a:p>
          <a:p>
            <a:pPr eaLnBrk="1" hangingPunct="1"/>
            <a:r>
              <a:rPr lang="en-US" smtClean="0"/>
              <a:t>Applications </a:t>
            </a:r>
          </a:p>
          <a:p>
            <a:pPr eaLnBrk="1" hangingPunct="1"/>
            <a:r>
              <a:rPr lang="en-US" smtClean="0"/>
              <a:t>Case study: interference between ZigBee and WiFI (BodyNets 2009)</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56322" name="Rectangle 2" hidden="1"/>
          <p:cNvSpPr>
            <a:spLocks noGrp="1" noChangeArrowheads="1"/>
          </p:cNvSpPr>
          <p:nvPr>
            <p:ph type="title"/>
          </p:nvPr>
        </p:nvSpPr>
        <p:spPr/>
        <p:txBody>
          <a:bodyPr/>
          <a:lstStyle/>
          <a:p>
            <a:pPr eaLnBrk="1" hangingPunct="1"/>
            <a:endParaRPr lang="en-US" smtClean="0"/>
          </a:p>
        </p:txBody>
      </p:sp>
      <p:sp>
        <p:nvSpPr>
          <p:cNvPr id="56323" name="Rectangle 3" descr="Image19"/>
          <p:cNvSpPr>
            <a:spLocks noGrp="1" noChangeAspect="1" noChangeArrowheads="1"/>
          </p:cNvSpPr>
          <p:nvPr isPhoto="1"/>
        </p:nvSpPr>
        <p:spPr bwMode="auto">
          <a:xfrm>
            <a:off x="0" y="0"/>
            <a:ext cx="9144000" cy="6858000"/>
          </a:xfrm>
          <a:prstGeom prst="rect">
            <a:avLst/>
          </a:prstGeom>
          <a:blipFill dpi="0" rotWithShape="1">
            <a:blip r:embed="rId3"/>
            <a:srcRect/>
            <a:stretch>
              <a:fillRect/>
            </a:stretch>
          </a:blipFill>
          <a:ln w="9525">
            <a:solidFill>
              <a:schemeClr val="tx1"/>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58370" name="Rectangle 2" hidden="1"/>
          <p:cNvSpPr>
            <a:spLocks noGrp="1" noChangeArrowheads="1"/>
          </p:cNvSpPr>
          <p:nvPr>
            <p:ph type="title"/>
          </p:nvPr>
        </p:nvSpPr>
        <p:spPr/>
        <p:txBody>
          <a:bodyPr/>
          <a:lstStyle/>
          <a:p>
            <a:pPr eaLnBrk="1" hangingPunct="1"/>
            <a:endParaRPr lang="en-US" smtClean="0"/>
          </a:p>
        </p:txBody>
      </p:sp>
      <p:sp>
        <p:nvSpPr>
          <p:cNvPr id="58371" name="Rectangle 3" descr="Image27"/>
          <p:cNvSpPr>
            <a:spLocks noGrp="1" noChangeAspect="1" noChangeArrowheads="1"/>
          </p:cNvSpPr>
          <p:nvPr isPhoto="1"/>
        </p:nvSpPr>
        <p:spPr bwMode="auto">
          <a:xfrm>
            <a:off x="0" y="0"/>
            <a:ext cx="9144000" cy="6858000"/>
          </a:xfrm>
          <a:prstGeom prst="rect">
            <a:avLst/>
          </a:prstGeom>
          <a:blipFill dpi="0" rotWithShape="1">
            <a:blip r:embed="rId3"/>
            <a:srcRect/>
            <a:stretch>
              <a:fillRect/>
            </a:stretch>
          </a:blipFill>
          <a:ln w="9525">
            <a:solidFill>
              <a:schemeClr val="tx1"/>
            </a:solidFill>
            <a:miter lim="800000"/>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60418" name="Rectangle 2"/>
          <p:cNvSpPr>
            <a:spLocks noGrp="1" noChangeArrowheads="1"/>
          </p:cNvSpPr>
          <p:nvPr>
            <p:ph type="title"/>
          </p:nvPr>
        </p:nvSpPr>
        <p:spPr/>
        <p:txBody>
          <a:bodyPr/>
          <a:lstStyle/>
          <a:p>
            <a:pPr eaLnBrk="1" hangingPunct="1"/>
            <a:r>
              <a:rPr lang="en-US" smtClean="0"/>
              <a:t>Frequencies and Data Rates</a:t>
            </a:r>
          </a:p>
        </p:txBody>
      </p:sp>
      <p:sp>
        <p:nvSpPr>
          <p:cNvPr id="60419" name="Rectangle 3"/>
          <p:cNvSpPr>
            <a:spLocks noGrp="1" noChangeArrowheads="1"/>
          </p:cNvSpPr>
          <p:nvPr>
            <p:ph type="body" idx="1"/>
          </p:nvPr>
        </p:nvSpPr>
        <p:spPr>
          <a:xfrm>
            <a:off x="685800" y="3748088"/>
            <a:ext cx="7772400" cy="2500312"/>
          </a:xfrm>
        </p:spPr>
        <p:txBody>
          <a:bodyPr/>
          <a:lstStyle/>
          <a:p>
            <a:pPr eaLnBrk="1" hangingPunct="1"/>
            <a:r>
              <a:rPr lang="en-US" sz="2400" smtClean="0"/>
              <a:t>The two PHY bands (UHF/Microwave) have different physical, protocol-based and geopolitical characteristics</a:t>
            </a:r>
          </a:p>
          <a:p>
            <a:pPr lvl="1" eaLnBrk="1" hangingPunct="1"/>
            <a:r>
              <a:rPr lang="en-US" sz="2000" smtClean="0"/>
              <a:t>Worldwide coverage available at 2.4GHz at 250kbps</a:t>
            </a:r>
          </a:p>
          <a:p>
            <a:pPr lvl="1" eaLnBrk="1" hangingPunct="1"/>
            <a:r>
              <a:rPr lang="en-US" sz="2000" smtClean="0"/>
              <a:t>900MHz for Americas and some of the Pacific</a:t>
            </a:r>
          </a:p>
          <a:p>
            <a:pPr lvl="1" eaLnBrk="1" hangingPunct="1"/>
            <a:r>
              <a:rPr lang="en-US" sz="2000" smtClean="0"/>
              <a:t>868MHz for European-specific markets</a:t>
            </a:r>
          </a:p>
        </p:txBody>
      </p:sp>
      <p:pic>
        <p:nvPicPr>
          <p:cNvPr id="60420" name="Picture 4" descr="frequency_bands_channels"/>
          <p:cNvPicPr>
            <a:picLocks noChangeAspect="1" noChangeArrowheads="1"/>
          </p:cNvPicPr>
          <p:nvPr/>
        </p:nvPicPr>
        <p:blipFill>
          <a:blip r:embed="rId3"/>
          <a:srcRect/>
          <a:stretch>
            <a:fillRect/>
          </a:stretch>
        </p:blipFill>
        <p:spPr bwMode="auto">
          <a:xfrm>
            <a:off x="817563" y="1470025"/>
            <a:ext cx="7508875" cy="2263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62466" name="Rectangle 2"/>
          <p:cNvSpPr>
            <a:spLocks noGrp="1" noChangeArrowheads="1"/>
          </p:cNvSpPr>
          <p:nvPr>
            <p:ph type="title"/>
          </p:nvPr>
        </p:nvSpPr>
        <p:spPr/>
        <p:txBody>
          <a:bodyPr/>
          <a:lstStyle/>
          <a:p>
            <a:pPr eaLnBrk="1" hangingPunct="1"/>
            <a:r>
              <a:rPr lang="en-US" sz="3200" smtClean="0"/>
              <a:t>ISM Band Interference and Coexistence</a:t>
            </a:r>
          </a:p>
        </p:txBody>
      </p:sp>
      <p:sp>
        <p:nvSpPr>
          <p:cNvPr id="62467" name="Rectangle 3"/>
          <p:cNvSpPr>
            <a:spLocks noGrp="1" noChangeArrowheads="1"/>
          </p:cNvSpPr>
          <p:nvPr>
            <p:ph type="body" idx="1"/>
          </p:nvPr>
        </p:nvSpPr>
        <p:spPr>
          <a:xfrm>
            <a:off x="685800" y="1828800"/>
            <a:ext cx="7772400" cy="4572000"/>
          </a:xfrm>
        </p:spPr>
        <p:txBody>
          <a:bodyPr/>
          <a:lstStyle/>
          <a:p>
            <a:pPr eaLnBrk="1" hangingPunct="1"/>
            <a:r>
              <a:rPr lang="en-US" sz="2000" smtClean="0"/>
              <a:t>Potential for interference exists in every ISM band, not just 2.4GHz</a:t>
            </a:r>
          </a:p>
          <a:p>
            <a:pPr eaLnBrk="1" hangingPunct="1"/>
            <a:r>
              <a:rPr lang="en-US" sz="2000" smtClean="0"/>
              <a:t>IEEE 802.11 and 802.15.2 committees are addressing coexistence issues</a:t>
            </a:r>
          </a:p>
          <a:p>
            <a:pPr eaLnBrk="1" hangingPunct="1"/>
            <a:r>
              <a:rPr lang="en-US" sz="2000" smtClean="0"/>
              <a:t>ZigBee/802.15.4 Protocol is very robust</a:t>
            </a:r>
          </a:p>
          <a:p>
            <a:pPr lvl="1" eaLnBrk="1" hangingPunct="1"/>
            <a:r>
              <a:rPr lang="en-US" sz="1800" smtClean="0"/>
              <a:t>Clear channel checking before transmission</a:t>
            </a:r>
          </a:p>
          <a:p>
            <a:pPr lvl="1" eaLnBrk="1" hangingPunct="1"/>
            <a:r>
              <a:rPr lang="en-US" sz="1800" smtClean="0"/>
              <a:t>Backoff and retry if no acknowledgement received</a:t>
            </a:r>
          </a:p>
          <a:p>
            <a:pPr lvl="1" eaLnBrk="1" hangingPunct="1"/>
            <a:r>
              <a:rPr lang="en-US" sz="1800" smtClean="0"/>
              <a:t>Duty cycle of a ZigBee-compliant device is usually extremely low</a:t>
            </a:r>
          </a:p>
          <a:p>
            <a:pPr lvl="1" eaLnBrk="1" hangingPunct="1"/>
            <a:r>
              <a:rPr lang="en-US" sz="1800" smtClean="0"/>
              <a:t>It</a:t>
            </a:r>
            <a:r>
              <a:rPr lang="ja-JP" altLang="en-US" sz="1800" smtClean="0"/>
              <a:t>’</a:t>
            </a:r>
            <a:r>
              <a:rPr lang="en-US" altLang="ja-JP" sz="1800" smtClean="0"/>
              <a:t>s the </a:t>
            </a:r>
            <a:r>
              <a:rPr lang="ja-JP" altLang="en-US" sz="1800" smtClean="0"/>
              <a:t>“</a:t>
            </a:r>
            <a:r>
              <a:rPr lang="en-US" altLang="ja-JP" sz="1800" smtClean="0"/>
              <a:t>cockroach that survives the nuclear war</a:t>
            </a:r>
            <a:r>
              <a:rPr lang="ja-JP" altLang="en-US" sz="1800" smtClean="0"/>
              <a:t>”</a:t>
            </a:r>
            <a:endParaRPr lang="en-US" altLang="ja-JP" sz="1800" smtClean="0"/>
          </a:p>
          <a:p>
            <a:pPr lvl="2" eaLnBrk="1" hangingPunct="1"/>
            <a:r>
              <a:rPr lang="en-US" sz="1600" smtClean="0"/>
              <a:t>Waits for an opening in otherwise busy RF spectrum</a:t>
            </a:r>
          </a:p>
          <a:p>
            <a:pPr lvl="2" eaLnBrk="1" hangingPunct="1"/>
            <a:r>
              <a:rPr lang="en-US" sz="1600" smtClean="0"/>
              <a:t>Waits for acknowledgements to verify packet reception at other end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2"/>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64514" name="Rectangle 2"/>
          <p:cNvSpPr>
            <a:spLocks noGrp="1" noChangeArrowheads="1"/>
          </p:cNvSpPr>
          <p:nvPr>
            <p:ph type="title" idx="4294967295"/>
          </p:nvPr>
        </p:nvSpPr>
        <p:spPr>
          <a:xfrm>
            <a:off x="457200" y="457200"/>
            <a:ext cx="8229600" cy="533400"/>
          </a:xfrm>
        </p:spPr>
        <p:txBody>
          <a:bodyPr/>
          <a:lstStyle/>
          <a:p>
            <a:pPr eaLnBrk="1" hangingPunct="1"/>
            <a:r>
              <a:rPr lang="en-US" smtClean="0"/>
              <a:t>PHY Performance</a:t>
            </a:r>
          </a:p>
        </p:txBody>
      </p:sp>
      <p:pic>
        <p:nvPicPr>
          <p:cNvPr id="64515" name="Picture 3" descr="802 BER Comparison"/>
          <p:cNvPicPr>
            <a:picLocks noChangeAspect="1" noChangeArrowheads="1"/>
          </p:cNvPicPr>
          <p:nvPr/>
        </p:nvPicPr>
        <p:blipFill>
          <a:blip r:embed="rId3"/>
          <a:srcRect/>
          <a:stretch>
            <a:fillRect/>
          </a:stretch>
        </p:blipFill>
        <p:spPr bwMode="auto">
          <a:xfrm>
            <a:off x="1143000" y="1471613"/>
            <a:ext cx="6400800" cy="5005387"/>
          </a:xfrm>
          <a:prstGeom prst="rect">
            <a:avLst/>
          </a:prstGeom>
          <a:noFill/>
          <a:ln w="9525">
            <a:noFill/>
            <a:miter lim="800000"/>
            <a:headEnd/>
            <a:tailEnd/>
          </a:ln>
        </p:spPr>
      </p:pic>
      <p:sp>
        <p:nvSpPr>
          <p:cNvPr id="64516" name="Text Box 4"/>
          <p:cNvSpPr txBox="1">
            <a:spLocks noChangeArrowheads="1"/>
          </p:cNvSpPr>
          <p:nvPr/>
        </p:nvSpPr>
        <p:spPr bwMode="auto">
          <a:xfrm>
            <a:off x="1905000" y="2749550"/>
            <a:ext cx="2133600" cy="755650"/>
          </a:xfrm>
          <a:prstGeom prst="rect">
            <a:avLst/>
          </a:prstGeom>
          <a:solidFill>
            <a:srgbClr val="00FF00"/>
          </a:solidFill>
          <a:ln w="9525">
            <a:noFill/>
            <a:miter lim="800000"/>
            <a:headEnd/>
            <a:tailEnd/>
          </a:ln>
        </p:spPr>
        <p:txBody>
          <a:bodyPr lIns="23836" tIns="11613" rIns="23836" bIns="11613">
            <a:spAutoFit/>
          </a:bodyPr>
          <a:lstStyle/>
          <a:p>
            <a:pPr algn="ctr">
              <a:spcBef>
                <a:spcPct val="50000"/>
              </a:spcBef>
            </a:pPr>
            <a:r>
              <a:rPr lang="en-US" sz="1600">
                <a:latin typeface="Arial" pitchFamily="34" charset="0"/>
              </a:rPr>
              <a:t>802.15.4 has excellent performance in low SNR environments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66562" name="Rectangle 2"/>
          <p:cNvSpPr>
            <a:spLocks noGrp="1" noChangeArrowheads="1"/>
          </p:cNvSpPr>
          <p:nvPr>
            <p:ph type="title"/>
          </p:nvPr>
        </p:nvSpPr>
        <p:spPr/>
        <p:txBody>
          <a:bodyPr/>
          <a:lstStyle/>
          <a:p>
            <a:pPr eaLnBrk="1" hangingPunct="1"/>
            <a:r>
              <a:rPr lang="en-GB" smtClean="0"/>
              <a:t>Stack Reference Model</a:t>
            </a:r>
          </a:p>
        </p:txBody>
      </p:sp>
      <p:sp>
        <p:nvSpPr>
          <p:cNvPr id="181251" name="Rectangle 3"/>
          <p:cNvSpPr>
            <a:spLocks noChangeArrowheads="1"/>
          </p:cNvSpPr>
          <p:nvPr/>
        </p:nvSpPr>
        <p:spPr bwMode="auto">
          <a:xfrm>
            <a:off x="4191000" y="5410200"/>
            <a:ext cx="4495800" cy="533400"/>
          </a:xfrm>
          <a:prstGeom prst="rect">
            <a:avLst/>
          </a:prstGeom>
          <a:solidFill>
            <a:srgbClr val="FF66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6600"/>
            </a:extrusionClr>
          </a:sp3d>
        </p:spPr>
        <p:txBody>
          <a:bodyPr wrap="none" anchor="ctr">
            <a:flatTx/>
          </a:bodyPr>
          <a:lstStyle/>
          <a:p>
            <a:pPr algn="ctr" eaLnBrk="0" hangingPunct="0"/>
            <a:r>
              <a:rPr lang="en-GB" sz="2000"/>
              <a:t>IEEE 802.15.4 PHY</a:t>
            </a:r>
            <a:endParaRPr lang="en-GB" sz="2400"/>
          </a:p>
        </p:txBody>
      </p:sp>
      <p:sp>
        <p:nvSpPr>
          <p:cNvPr id="181252" name="Rectangle 4"/>
          <p:cNvSpPr>
            <a:spLocks noChangeArrowheads="1"/>
          </p:cNvSpPr>
          <p:nvPr/>
        </p:nvSpPr>
        <p:spPr bwMode="auto">
          <a:xfrm>
            <a:off x="4191000" y="4800600"/>
            <a:ext cx="4495800" cy="533400"/>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eaLnBrk="0" hangingPunct="0"/>
            <a:r>
              <a:rPr lang="en-GB" sz="2000"/>
              <a:t>IEEE 802.15.4 MAC (CPS)</a:t>
            </a:r>
          </a:p>
        </p:txBody>
      </p:sp>
      <p:sp>
        <p:nvSpPr>
          <p:cNvPr id="181253" name="Rectangle 5"/>
          <p:cNvSpPr>
            <a:spLocks noChangeArrowheads="1"/>
          </p:cNvSpPr>
          <p:nvPr/>
        </p:nvSpPr>
        <p:spPr bwMode="auto">
          <a:xfrm>
            <a:off x="4191000" y="3505200"/>
            <a:ext cx="2971800" cy="1219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pPr algn="ctr" eaLnBrk="0" hangingPunct="0"/>
            <a:r>
              <a:rPr lang="en-GB" sz="2000"/>
              <a:t>ZigBee NWK</a:t>
            </a:r>
            <a:endParaRPr lang="en-GB" sz="2400"/>
          </a:p>
        </p:txBody>
      </p:sp>
      <p:sp>
        <p:nvSpPr>
          <p:cNvPr id="181254" name="Rectangle 6"/>
          <p:cNvSpPr>
            <a:spLocks noChangeArrowheads="1"/>
          </p:cNvSpPr>
          <p:nvPr/>
        </p:nvSpPr>
        <p:spPr bwMode="auto">
          <a:xfrm>
            <a:off x="7239000" y="4419600"/>
            <a:ext cx="1447800" cy="304800"/>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pPr algn="ctr" eaLnBrk="0" hangingPunct="0"/>
            <a:r>
              <a:rPr lang="en-GB" sz="2000"/>
              <a:t>MAC (SSCS)</a:t>
            </a:r>
            <a:endParaRPr lang="en-GB" sz="2400"/>
          </a:p>
        </p:txBody>
      </p:sp>
      <p:sp>
        <p:nvSpPr>
          <p:cNvPr id="181255" name="Rectangle 7"/>
          <p:cNvSpPr>
            <a:spLocks noChangeArrowheads="1"/>
          </p:cNvSpPr>
          <p:nvPr/>
        </p:nvSpPr>
        <p:spPr bwMode="auto">
          <a:xfrm>
            <a:off x="7239000" y="4114800"/>
            <a:ext cx="1447800" cy="304800"/>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wrap="none" anchor="ctr">
            <a:flatTx/>
          </a:bodyPr>
          <a:lstStyle/>
          <a:p>
            <a:pPr algn="ctr" eaLnBrk="0" hangingPunct="0"/>
            <a:r>
              <a:rPr lang="en-GB" sz="2000"/>
              <a:t>802.2 LLC</a:t>
            </a:r>
            <a:endParaRPr lang="en-GB" sz="2400"/>
          </a:p>
        </p:txBody>
      </p:sp>
      <p:sp>
        <p:nvSpPr>
          <p:cNvPr id="181256" name="Rectangle 8"/>
          <p:cNvSpPr>
            <a:spLocks noChangeArrowheads="1"/>
          </p:cNvSpPr>
          <p:nvPr/>
        </p:nvSpPr>
        <p:spPr bwMode="auto">
          <a:xfrm>
            <a:off x="7239000" y="3505200"/>
            <a:ext cx="1447800" cy="5334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pPr algn="ctr" eaLnBrk="0" hangingPunct="0"/>
            <a:r>
              <a:rPr lang="en-GB" sz="2000"/>
              <a:t>IP</a:t>
            </a:r>
            <a:endParaRPr lang="en-GB" sz="2400"/>
          </a:p>
        </p:txBody>
      </p:sp>
      <p:sp>
        <p:nvSpPr>
          <p:cNvPr id="181257" name="Rectangle 9"/>
          <p:cNvSpPr>
            <a:spLocks noChangeArrowheads="1"/>
          </p:cNvSpPr>
          <p:nvPr/>
        </p:nvSpPr>
        <p:spPr bwMode="auto">
          <a:xfrm>
            <a:off x="4191000" y="2895600"/>
            <a:ext cx="2971800" cy="533400"/>
          </a:xfrm>
          <a:prstGeom prst="rect">
            <a:avLst/>
          </a:prstGeom>
          <a:solidFill>
            <a:srgbClr val="66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FF"/>
            </a:extrusionClr>
          </a:sp3d>
        </p:spPr>
        <p:txBody>
          <a:bodyPr wrap="none" anchor="ctr">
            <a:flatTx/>
          </a:bodyPr>
          <a:lstStyle/>
          <a:p>
            <a:pPr algn="ctr" eaLnBrk="0" hangingPunct="0"/>
            <a:r>
              <a:rPr lang="en-GB" sz="2000"/>
              <a:t>API</a:t>
            </a:r>
            <a:endParaRPr lang="en-GB" sz="2400"/>
          </a:p>
        </p:txBody>
      </p:sp>
      <p:sp>
        <p:nvSpPr>
          <p:cNvPr id="181258" name="Rectangle 10"/>
          <p:cNvSpPr>
            <a:spLocks noChangeArrowheads="1"/>
          </p:cNvSpPr>
          <p:nvPr/>
        </p:nvSpPr>
        <p:spPr bwMode="auto">
          <a:xfrm>
            <a:off x="7239000" y="2895600"/>
            <a:ext cx="1447800" cy="533400"/>
          </a:xfrm>
          <a:prstGeom prst="rect">
            <a:avLst/>
          </a:prstGeom>
          <a:solidFill>
            <a:srgbClr val="66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FF"/>
            </a:extrusionClr>
          </a:sp3d>
        </p:spPr>
        <p:txBody>
          <a:bodyPr wrap="none" anchor="ctr">
            <a:flatTx/>
          </a:bodyPr>
          <a:lstStyle/>
          <a:p>
            <a:pPr algn="ctr" eaLnBrk="0" hangingPunct="0"/>
            <a:r>
              <a:rPr lang="en-GB" sz="2000"/>
              <a:t>UDP</a:t>
            </a:r>
            <a:endParaRPr lang="en-GB" sz="2400"/>
          </a:p>
        </p:txBody>
      </p:sp>
      <p:sp>
        <p:nvSpPr>
          <p:cNvPr id="181259" name="Rectangle 11"/>
          <p:cNvSpPr>
            <a:spLocks noChangeArrowheads="1"/>
          </p:cNvSpPr>
          <p:nvPr/>
        </p:nvSpPr>
        <p:spPr bwMode="auto">
          <a:xfrm>
            <a:off x="4191000" y="2286000"/>
            <a:ext cx="685800" cy="5334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eaLnBrk="0" hangingPunct="0"/>
            <a:r>
              <a:rPr lang="en-GB" sz="2000"/>
              <a:t>ZA1</a:t>
            </a:r>
            <a:endParaRPr lang="en-GB" sz="2400"/>
          </a:p>
        </p:txBody>
      </p:sp>
      <p:sp>
        <p:nvSpPr>
          <p:cNvPr id="181260" name="Rectangle 12"/>
          <p:cNvSpPr>
            <a:spLocks noChangeArrowheads="1"/>
          </p:cNvSpPr>
          <p:nvPr/>
        </p:nvSpPr>
        <p:spPr bwMode="auto">
          <a:xfrm>
            <a:off x="4953000" y="2286000"/>
            <a:ext cx="685800" cy="5334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eaLnBrk="0" hangingPunct="0"/>
            <a:r>
              <a:rPr lang="en-GB" sz="2000"/>
              <a:t>ZA2</a:t>
            </a:r>
            <a:endParaRPr lang="en-GB" sz="2400"/>
          </a:p>
        </p:txBody>
      </p:sp>
      <p:sp>
        <p:nvSpPr>
          <p:cNvPr id="181261" name="Rectangle 13"/>
          <p:cNvSpPr>
            <a:spLocks noChangeArrowheads="1"/>
          </p:cNvSpPr>
          <p:nvPr/>
        </p:nvSpPr>
        <p:spPr bwMode="auto">
          <a:xfrm>
            <a:off x="5715000" y="2286000"/>
            <a:ext cx="685800" cy="5334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eaLnBrk="0" hangingPunct="0"/>
            <a:r>
              <a:rPr lang="en-GB" sz="2000"/>
              <a:t>…</a:t>
            </a:r>
            <a:endParaRPr lang="en-GB" sz="2400"/>
          </a:p>
        </p:txBody>
      </p:sp>
      <p:sp>
        <p:nvSpPr>
          <p:cNvPr id="181262" name="Rectangle 14"/>
          <p:cNvSpPr>
            <a:spLocks noChangeArrowheads="1"/>
          </p:cNvSpPr>
          <p:nvPr/>
        </p:nvSpPr>
        <p:spPr bwMode="auto">
          <a:xfrm>
            <a:off x="6477000" y="2286000"/>
            <a:ext cx="685800" cy="5334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eaLnBrk="0" hangingPunct="0"/>
            <a:r>
              <a:rPr lang="en-GB" sz="2000"/>
              <a:t>ZA</a:t>
            </a:r>
            <a:r>
              <a:rPr lang="en-GB" sz="2000" i="1"/>
              <a:t>n</a:t>
            </a:r>
            <a:endParaRPr lang="en-GB" sz="2400"/>
          </a:p>
        </p:txBody>
      </p:sp>
      <p:sp>
        <p:nvSpPr>
          <p:cNvPr id="181263" name="Rectangle 15"/>
          <p:cNvSpPr>
            <a:spLocks noChangeArrowheads="1"/>
          </p:cNvSpPr>
          <p:nvPr/>
        </p:nvSpPr>
        <p:spPr bwMode="auto">
          <a:xfrm>
            <a:off x="7239000" y="2286000"/>
            <a:ext cx="685800" cy="5334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eaLnBrk="0" hangingPunct="0"/>
            <a:r>
              <a:rPr lang="en-GB" sz="2000"/>
              <a:t>IA1</a:t>
            </a:r>
            <a:endParaRPr lang="en-GB" sz="2400"/>
          </a:p>
        </p:txBody>
      </p:sp>
      <p:sp>
        <p:nvSpPr>
          <p:cNvPr id="181264" name="Rectangle 16"/>
          <p:cNvSpPr>
            <a:spLocks noChangeArrowheads="1"/>
          </p:cNvSpPr>
          <p:nvPr/>
        </p:nvSpPr>
        <p:spPr bwMode="auto">
          <a:xfrm>
            <a:off x="8001000" y="2286000"/>
            <a:ext cx="685800" cy="5334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eaLnBrk="0" hangingPunct="0"/>
            <a:r>
              <a:rPr lang="en-GB" sz="2000"/>
              <a:t>IA</a:t>
            </a:r>
            <a:r>
              <a:rPr lang="en-GB" sz="2000" i="1"/>
              <a:t>n</a:t>
            </a:r>
            <a:endParaRPr lang="en-GB" sz="2400"/>
          </a:p>
        </p:txBody>
      </p:sp>
      <p:sp>
        <p:nvSpPr>
          <p:cNvPr id="181265" name="Text Box 17"/>
          <p:cNvSpPr txBox="1">
            <a:spLocks noChangeArrowheads="1"/>
          </p:cNvSpPr>
          <p:nvPr/>
        </p:nvSpPr>
        <p:spPr bwMode="auto">
          <a:xfrm>
            <a:off x="112713" y="5334000"/>
            <a:ext cx="4002087" cy="701675"/>
          </a:xfrm>
          <a:prstGeom prst="rect">
            <a:avLst/>
          </a:prstGeom>
          <a:noFill/>
          <a:ln w="12700">
            <a:noFill/>
            <a:miter lim="800000"/>
            <a:headEnd/>
            <a:tailEnd/>
          </a:ln>
        </p:spPr>
        <p:txBody>
          <a:bodyPr>
            <a:spAutoFit/>
          </a:bodyPr>
          <a:lstStyle/>
          <a:p>
            <a:pPr algn="r"/>
            <a:r>
              <a:rPr lang="en-GB" sz="2000" b="1">
                <a:solidFill>
                  <a:srgbClr val="FF6600"/>
                </a:solidFill>
              </a:rPr>
              <a:t>Transmission &amp; reception on the physical radio channel</a:t>
            </a:r>
          </a:p>
        </p:txBody>
      </p:sp>
      <p:sp>
        <p:nvSpPr>
          <p:cNvPr id="181266" name="Text Box 18"/>
          <p:cNvSpPr txBox="1">
            <a:spLocks noChangeArrowheads="1"/>
          </p:cNvSpPr>
          <p:nvPr/>
        </p:nvSpPr>
        <p:spPr bwMode="auto">
          <a:xfrm>
            <a:off x="-457200" y="4648200"/>
            <a:ext cx="4572000" cy="701675"/>
          </a:xfrm>
          <a:prstGeom prst="rect">
            <a:avLst/>
          </a:prstGeom>
          <a:noFill/>
          <a:ln w="12700">
            <a:noFill/>
            <a:miter lim="800000"/>
            <a:headEnd/>
            <a:tailEnd/>
          </a:ln>
        </p:spPr>
        <p:txBody>
          <a:bodyPr>
            <a:spAutoFit/>
          </a:bodyPr>
          <a:lstStyle/>
          <a:p>
            <a:pPr algn="r"/>
            <a:r>
              <a:rPr lang="en-GB" sz="2000" b="1">
                <a:solidFill>
                  <a:srgbClr val="FFCC00"/>
                </a:solidFill>
              </a:rPr>
              <a:t>Channel access, PAN maintenance, reliable data transport</a:t>
            </a:r>
          </a:p>
        </p:txBody>
      </p:sp>
      <p:sp>
        <p:nvSpPr>
          <p:cNvPr id="181267" name="Text Box 19"/>
          <p:cNvSpPr txBox="1">
            <a:spLocks noChangeArrowheads="1"/>
          </p:cNvSpPr>
          <p:nvPr/>
        </p:nvSpPr>
        <p:spPr bwMode="auto">
          <a:xfrm>
            <a:off x="-457200" y="3581400"/>
            <a:ext cx="4572000" cy="1006475"/>
          </a:xfrm>
          <a:prstGeom prst="rect">
            <a:avLst/>
          </a:prstGeom>
          <a:noFill/>
          <a:ln w="12700">
            <a:noFill/>
            <a:miter lim="800000"/>
            <a:headEnd/>
            <a:tailEnd/>
          </a:ln>
        </p:spPr>
        <p:txBody>
          <a:bodyPr>
            <a:spAutoFit/>
          </a:bodyPr>
          <a:lstStyle/>
          <a:p>
            <a:pPr algn="r"/>
            <a:r>
              <a:rPr lang="en-GB" sz="2000" b="1">
                <a:solidFill>
                  <a:srgbClr val="FF9966"/>
                </a:solidFill>
              </a:rPr>
              <a:t>Topology management, MAC management, routing, discovery protocol, security management</a:t>
            </a:r>
          </a:p>
        </p:txBody>
      </p:sp>
      <p:sp>
        <p:nvSpPr>
          <p:cNvPr id="181268" name="Text Box 20"/>
          <p:cNvSpPr txBox="1">
            <a:spLocks noChangeArrowheads="1"/>
          </p:cNvSpPr>
          <p:nvPr/>
        </p:nvSpPr>
        <p:spPr bwMode="auto">
          <a:xfrm>
            <a:off x="-228600" y="2819400"/>
            <a:ext cx="4419600" cy="701675"/>
          </a:xfrm>
          <a:prstGeom prst="rect">
            <a:avLst/>
          </a:prstGeom>
          <a:noFill/>
          <a:ln w="12700">
            <a:noFill/>
            <a:miter lim="800000"/>
            <a:headEnd/>
            <a:tailEnd/>
          </a:ln>
        </p:spPr>
        <p:txBody>
          <a:bodyPr>
            <a:spAutoFit/>
          </a:bodyPr>
          <a:lstStyle/>
          <a:p>
            <a:pPr algn="r"/>
            <a:r>
              <a:rPr lang="en-GB" sz="2000" b="1">
                <a:solidFill>
                  <a:srgbClr val="6666FF"/>
                </a:solidFill>
              </a:rPr>
              <a:t>Application interface designed using</a:t>
            </a:r>
          </a:p>
          <a:p>
            <a:pPr algn="r"/>
            <a:r>
              <a:rPr lang="en-GB" sz="2000" b="1">
                <a:solidFill>
                  <a:srgbClr val="6666FF"/>
                </a:solidFill>
              </a:rPr>
              <a:t>general profile</a:t>
            </a:r>
          </a:p>
        </p:txBody>
      </p:sp>
      <p:sp>
        <p:nvSpPr>
          <p:cNvPr id="181269" name="Text Box 21"/>
          <p:cNvSpPr txBox="1">
            <a:spLocks noChangeArrowheads="1"/>
          </p:cNvSpPr>
          <p:nvPr/>
        </p:nvSpPr>
        <p:spPr bwMode="auto">
          <a:xfrm>
            <a:off x="152400" y="2057400"/>
            <a:ext cx="3962400" cy="701675"/>
          </a:xfrm>
          <a:prstGeom prst="rect">
            <a:avLst/>
          </a:prstGeom>
          <a:noFill/>
          <a:ln w="12700">
            <a:noFill/>
            <a:miter lim="800000"/>
            <a:headEnd/>
            <a:tailEnd/>
          </a:ln>
        </p:spPr>
        <p:txBody>
          <a:bodyPr>
            <a:spAutoFit/>
          </a:bodyPr>
          <a:lstStyle/>
          <a:p>
            <a:pPr algn="r"/>
            <a:r>
              <a:rPr lang="en-GB" sz="2000" b="1">
                <a:solidFill>
                  <a:srgbClr val="33CC33"/>
                </a:solidFill>
              </a:rPr>
              <a:t>End developer applications, designed using application profiles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 calcmode="lin" valueType="num">
                                      <p:cBhvr additive="base">
                                        <p:cTn id="7" dur="500" fill="hold"/>
                                        <p:tgtEl>
                                          <p:spTgt spid="181251"/>
                                        </p:tgtEl>
                                        <p:attrNameLst>
                                          <p:attrName>ppt_x</p:attrName>
                                        </p:attrNameLst>
                                      </p:cBhvr>
                                      <p:tavLst>
                                        <p:tav tm="0">
                                          <p:val>
                                            <p:strVal val="#ppt_x"/>
                                          </p:val>
                                        </p:tav>
                                        <p:tav tm="100000">
                                          <p:val>
                                            <p:strVal val="#ppt_x"/>
                                          </p:val>
                                        </p:tav>
                                      </p:tavLst>
                                    </p:anim>
                                    <p:anim calcmode="lin" valueType="num">
                                      <p:cBhvr additive="base">
                                        <p:cTn id="8" dur="500" fill="hold"/>
                                        <p:tgtEl>
                                          <p:spTgt spid="18125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81265"/>
                                        </p:tgtEl>
                                        <p:attrNameLst>
                                          <p:attrName>style.visibility</p:attrName>
                                        </p:attrNameLst>
                                      </p:cBhvr>
                                      <p:to>
                                        <p:strVal val="visible"/>
                                      </p:to>
                                    </p:set>
                                    <p:anim calcmode="lin" valueType="num">
                                      <p:cBhvr additive="base">
                                        <p:cTn id="12" dur="500" fill="hold"/>
                                        <p:tgtEl>
                                          <p:spTgt spid="181265"/>
                                        </p:tgtEl>
                                        <p:attrNameLst>
                                          <p:attrName>ppt_x</p:attrName>
                                        </p:attrNameLst>
                                      </p:cBhvr>
                                      <p:tavLst>
                                        <p:tav tm="0">
                                          <p:val>
                                            <p:strVal val="0-#ppt_w/2"/>
                                          </p:val>
                                        </p:tav>
                                        <p:tav tm="100000">
                                          <p:val>
                                            <p:strVal val="#ppt_x"/>
                                          </p:val>
                                        </p:tav>
                                      </p:tavLst>
                                    </p:anim>
                                    <p:anim calcmode="lin" valueType="num">
                                      <p:cBhvr additive="base">
                                        <p:cTn id="13" dur="500" fill="hold"/>
                                        <p:tgtEl>
                                          <p:spTgt spid="18126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1265"/>
                                        </p:tgtEl>
                                        <p:attrNameLst>
                                          <p:attrName>ppt_c</p:attrName>
                                        </p:attrNameLst>
                                      </p:cBhvr>
                                      <p:to>
                                        <a:schemeClr val="bg2"/>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81252"/>
                                        </p:tgtEl>
                                        <p:attrNameLst>
                                          <p:attrName>style.visibility</p:attrName>
                                        </p:attrNameLst>
                                      </p:cBhvr>
                                      <p:to>
                                        <p:strVal val="visible"/>
                                      </p:to>
                                    </p:set>
                                    <p:anim calcmode="lin" valueType="num">
                                      <p:cBhvr additive="base">
                                        <p:cTn id="18" dur="500" fill="hold"/>
                                        <p:tgtEl>
                                          <p:spTgt spid="181252"/>
                                        </p:tgtEl>
                                        <p:attrNameLst>
                                          <p:attrName>ppt_x</p:attrName>
                                        </p:attrNameLst>
                                      </p:cBhvr>
                                      <p:tavLst>
                                        <p:tav tm="0">
                                          <p:val>
                                            <p:strVal val="#ppt_x"/>
                                          </p:val>
                                        </p:tav>
                                        <p:tav tm="100000">
                                          <p:val>
                                            <p:strVal val="#ppt_x"/>
                                          </p:val>
                                        </p:tav>
                                      </p:tavLst>
                                    </p:anim>
                                    <p:anim calcmode="lin" valueType="num">
                                      <p:cBhvr additive="base">
                                        <p:cTn id="19" dur="500" fill="hold"/>
                                        <p:tgtEl>
                                          <p:spTgt spid="181252"/>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81266"/>
                                        </p:tgtEl>
                                        <p:attrNameLst>
                                          <p:attrName>style.visibility</p:attrName>
                                        </p:attrNameLst>
                                      </p:cBhvr>
                                      <p:to>
                                        <p:strVal val="visible"/>
                                      </p:to>
                                    </p:set>
                                    <p:anim calcmode="lin" valueType="num">
                                      <p:cBhvr additive="base">
                                        <p:cTn id="23" dur="500" fill="hold"/>
                                        <p:tgtEl>
                                          <p:spTgt spid="181266"/>
                                        </p:tgtEl>
                                        <p:attrNameLst>
                                          <p:attrName>ppt_x</p:attrName>
                                        </p:attrNameLst>
                                      </p:cBhvr>
                                      <p:tavLst>
                                        <p:tav tm="0">
                                          <p:val>
                                            <p:strVal val="0-#ppt_w/2"/>
                                          </p:val>
                                        </p:tav>
                                        <p:tav tm="100000">
                                          <p:val>
                                            <p:strVal val="#ppt_x"/>
                                          </p:val>
                                        </p:tav>
                                      </p:tavLst>
                                    </p:anim>
                                    <p:anim calcmode="lin" valueType="num">
                                      <p:cBhvr additive="base">
                                        <p:cTn id="24" dur="500" fill="hold"/>
                                        <p:tgtEl>
                                          <p:spTgt spid="18126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1266"/>
                                        </p:tgtEl>
                                        <p:attrNameLst>
                                          <p:attrName>ppt_c</p:attrName>
                                        </p:attrNameLst>
                                      </p:cBhvr>
                                      <p:to>
                                        <a:schemeClr val="bg2"/>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1254"/>
                                        </p:tgtEl>
                                        <p:attrNameLst>
                                          <p:attrName>style.visibility</p:attrName>
                                        </p:attrNameLst>
                                      </p:cBhvr>
                                      <p:to>
                                        <p:strVal val="visible"/>
                                      </p:to>
                                    </p:set>
                                    <p:anim calcmode="lin" valueType="num">
                                      <p:cBhvr additive="base">
                                        <p:cTn id="29" dur="500" fill="hold"/>
                                        <p:tgtEl>
                                          <p:spTgt spid="181254"/>
                                        </p:tgtEl>
                                        <p:attrNameLst>
                                          <p:attrName>ppt_x</p:attrName>
                                        </p:attrNameLst>
                                      </p:cBhvr>
                                      <p:tavLst>
                                        <p:tav tm="0">
                                          <p:val>
                                            <p:strVal val="#ppt_x"/>
                                          </p:val>
                                        </p:tav>
                                        <p:tav tm="100000">
                                          <p:val>
                                            <p:strVal val="#ppt_x"/>
                                          </p:val>
                                        </p:tav>
                                      </p:tavLst>
                                    </p:anim>
                                    <p:anim calcmode="lin" valueType="num">
                                      <p:cBhvr additive="base">
                                        <p:cTn id="30" dur="500" fill="hold"/>
                                        <p:tgtEl>
                                          <p:spTgt spid="181254"/>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500"/>
                            </p:stCondLst>
                            <p:childTnLst>
                              <p:par>
                                <p:cTn id="32" presetID="2" presetClass="entr" presetSubtype="1" fill="hold" grpId="0" nodeType="afterEffect">
                                  <p:stCondLst>
                                    <p:cond delay="0"/>
                                  </p:stCondLst>
                                  <p:childTnLst>
                                    <p:set>
                                      <p:cBhvr>
                                        <p:cTn id="33" dur="1" fill="hold">
                                          <p:stCondLst>
                                            <p:cond delay="0"/>
                                          </p:stCondLst>
                                        </p:cTn>
                                        <p:tgtEl>
                                          <p:spTgt spid="181255"/>
                                        </p:tgtEl>
                                        <p:attrNameLst>
                                          <p:attrName>style.visibility</p:attrName>
                                        </p:attrNameLst>
                                      </p:cBhvr>
                                      <p:to>
                                        <p:strVal val="visible"/>
                                      </p:to>
                                    </p:set>
                                    <p:anim calcmode="lin" valueType="num">
                                      <p:cBhvr additive="base">
                                        <p:cTn id="34" dur="500" fill="hold"/>
                                        <p:tgtEl>
                                          <p:spTgt spid="181255"/>
                                        </p:tgtEl>
                                        <p:attrNameLst>
                                          <p:attrName>ppt_x</p:attrName>
                                        </p:attrNameLst>
                                      </p:cBhvr>
                                      <p:tavLst>
                                        <p:tav tm="0">
                                          <p:val>
                                            <p:strVal val="#ppt_x"/>
                                          </p:val>
                                        </p:tav>
                                        <p:tav tm="100000">
                                          <p:val>
                                            <p:strVal val="#ppt_x"/>
                                          </p:val>
                                        </p:tav>
                                      </p:tavLst>
                                    </p:anim>
                                    <p:anim calcmode="lin" valueType="num">
                                      <p:cBhvr additive="base">
                                        <p:cTn id="35" dur="500" fill="hold"/>
                                        <p:tgtEl>
                                          <p:spTgt spid="181255"/>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181256"/>
                                        </p:tgtEl>
                                        <p:attrNameLst>
                                          <p:attrName>style.visibility</p:attrName>
                                        </p:attrNameLst>
                                      </p:cBhvr>
                                      <p:to>
                                        <p:strVal val="visible"/>
                                      </p:to>
                                    </p:set>
                                    <p:anim calcmode="lin" valueType="num">
                                      <p:cBhvr additive="base">
                                        <p:cTn id="40" dur="500" fill="hold"/>
                                        <p:tgtEl>
                                          <p:spTgt spid="181256"/>
                                        </p:tgtEl>
                                        <p:attrNameLst>
                                          <p:attrName>ppt_x</p:attrName>
                                        </p:attrNameLst>
                                      </p:cBhvr>
                                      <p:tavLst>
                                        <p:tav tm="0">
                                          <p:val>
                                            <p:strVal val="#ppt_x"/>
                                          </p:val>
                                        </p:tav>
                                        <p:tav tm="100000">
                                          <p:val>
                                            <p:strVal val="#ppt_x"/>
                                          </p:val>
                                        </p:tav>
                                      </p:tavLst>
                                    </p:anim>
                                    <p:anim calcmode="lin" valueType="num">
                                      <p:cBhvr additive="base">
                                        <p:cTn id="41" dur="500" fill="hold"/>
                                        <p:tgtEl>
                                          <p:spTgt spid="181256"/>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1" fill="hold" grpId="0" nodeType="afterEffect">
                                  <p:stCondLst>
                                    <p:cond delay="0"/>
                                  </p:stCondLst>
                                  <p:childTnLst>
                                    <p:set>
                                      <p:cBhvr>
                                        <p:cTn id="44" dur="1" fill="hold">
                                          <p:stCondLst>
                                            <p:cond delay="0"/>
                                          </p:stCondLst>
                                        </p:cTn>
                                        <p:tgtEl>
                                          <p:spTgt spid="181258"/>
                                        </p:tgtEl>
                                        <p:attrNameLst>
                                          <p:attrName>style.visibility</p:attrName>
                                        </p:attrNameLst>
                                      </p:cBhvr>
                                      <p:to>
                                        <p:strVal val="visible"/>
                                      </p:to>
                                    </p:set>
                                    <p:anim calcmode="lin" valueType="num">
                                      <p:cBhvr additive="base">
                                        <p:cTn id="45" dur="500" fill="hold"/>
                                        <p:tgtEl>
                                          <p:spTgt spid="181258"/>
                                        </p:tgtEl>
                                        <p:attrNameLst>
                                          <p:attrName>ppt_x</p:attrName>
                                        </p:attrNameLst>
                                      </p:cBhvr>
                                      <p:tavLst>
                                        <p:tav tm="0">
                                          <p:val>
                                            <p:strVal val="#ppt_x"/>
                                          </p:val>
                                        </p:tav>
                                        <p:tav tm="100000">
                                          <p:val>
                                            <p:strVal val="#ppt_x"/>
                                          </p:val>
                                        </p:tav>
                                      </p:tavLst>
                                    </p:anim>
                                    <p:anim calcmode="lin" valueType="num">
                                      <p:cBhvr additive="base">
                                        <p:cTn id="46" dur="500" fill="hold"/>
                                        <p:tgtEl>
                                          <p:spTgt spid="181258"/>
                                        </p:tgtEl>
                                        <p:attrNameLst>
                                          <p:attrName>ppt_y</p:attrName>
                                        </p:attrNameLst>
                                      </p:cBhvr>
                                      <p:tavLst>
                                        <p:tav tm="0">
                                          <p:val>
                                            <p:strVal val="0-#ppt_h/2"/>
                                          </p:val>
                                        </p:tav>
                                        <p:tav tm="100000">
                                          <p:val>
                                            <p:strVal val="#ppt_y"/>
                                          </p:val>
                                        </p:tav>
                                      </p:tavLst>
                                    </p:anim>
                                  </p:childTnLst>
                                </p:cTn>
                              </p:par>
                            </p:childTnLst>
                          </p:cTn>
                        </p:par>
                        <p:par>
                          <p:cTn id="47" fill="hold" nodeType="afterGroup">
                            <p:stCondLst>
                              <p:cond delay="1000"/>
                            </p:stCondLst>
                            <p:childTnLst>
                              <p:par>
                                <p:cTn id="48" presetID="2" presetClass="entr" presetSubtype="1" fill="hold" grpId="0" nodeType="afterEffect">
                                  <p:stCondLst>
                                    <p:cond delay="0"/>
                                  </p:stCondLst>
                                  <p:childTnLst>
                                    <p:set>
                                      <p:cBhvr>
                                        <p:cTn id="49" dur="1" fill="hold">
                                          <p:stCondLst>
                                            <p:cond delay="0"/>
                                          </p:stCondLst>
                                        </p:cTn>
                                        <p:tgtEl>
                                          <p:spTgt spid="181263"/>
                                        </p:tgtEl>
                                        <p:attrNameLst>
                                          <p:attrName>style.visibility</p:attrName>
                                        </p:attrNameLst>
                                      </p:cBhvr>
                                      <p:to>
                                        <p:strVal val="visible"/>
                                      </p:to>
                                    </p:set>
                                    <p:anim calcmode="lin" valueType="num">
                                      <p:cBhvr additive="base">
                                        <p:cTn id="50" dur="500" fill="hold"/>
                                        <p:tgtEl>
                                          <p:spTgt spid="181263"/>
                                        </p:tgtEl>
                                        <p:attrNameLst>
                                          <p:attrName>ppt_x</p:attrName>
                                        </p:attrNameLst>
                                      </p:cBhvr>
                                      <p:tavLst>
                                        <p:tav tm="0">
                                          <p:val>
                                            <p:strVal val="#ppt_x"/>
                                          </p:val>
                                        </p:tav>
                                        <p:tav tm="100000">
                                          <p:val>
                                            <p:strVal val="#ppt_x"/>
                                          </p:val>
                                        </p:tav>
                                      </p:tavLst>
                                    </p:anim>
                                    <p:anim calcmode="lin" valueType="num">
                                      <p:cBhvr additive="base">
                                        <p:cTn id="51" dur="500" fill="hold"/>
                                        <p:tgtEl>
                                          <p:spTgt spid="181263"/>
                                        </p:tgtEl>
                                        <p:attrNameLst>
                                          <p:attrName>ppt_y</p:attrName>
                                        </p:attrNameLst>
                                      </p:cBhvr>
                                      <p:tavLst>
                                        <p:tav tm="0">
                                          <p:val>
                                            <p:strVal val="0-#ppt_h/2"/>
                                          </p:val>
                                        </p:tav>
                                        <p:tav tm="100000">
                                          <p:val>
                                            <p:strVal val="#ppt_y"/>
                                          </p:val>
                                        </p:tav>
                                      </p:tavLst>
                                    </p:anim>
                                  </p:childTnLst>
                                </p:cTn>
                              </p:par>
                            </p:childTnLst>
                          </p:cTn>
                        </p:par>
                        <p:par>
                          <p:cTn id="52" fill="hold" nodeType="afterGroup">
                            <p:stCondLst>
                              <p:cond delay="1500"/>
                            </p:stCondLst>
                            <p:childTnLst>
                              <p:par>
                                <p:cTn id="53" presetID="2" presetClass="entr" presetSubtype="1" fill="hold" grpId="0" nodeType="afterEffect">
                                  <p:stCondLst>
                                    <p:cond delay="0"/>
                                  </p:stCondLst>
                                  <p:childTnLst>
                                    <p:set>
                                      <p:cBhvr>
                                        <p:cTn id="54" dur="1" fill="hold">
                                          <p:stCondLst>
                                            <p:cond delay="0"/>
                                          </p:stCondLst>
                                        </p:cTn>
                                        <p:tgtEl>
                                          <p:spTgt spid="181264"/>
                                        </p:tgtEl>
                                        <p:attrNameLst>
                                          <p:attrName>style.visibility</p:attrName>
                                        </p:attrNameLst>
                                      </p:cBhvr>
                                      <p:to>
                                        <p:strVal val="visible"/>
                                      </p:to>
                                    </p:set>
                                    <p:anim calcmode="lin" valueType="num">
                                      <p:cBhvr additive="base">
                                        <p:cTn id="55" dur="500" fill="hold"/>
                                        <p:tgtEl>
                                          <p:spTgt spid="181264"/>
                                        </p:tgtEl>
                                        <p:attrNameLst>
                                          <p:attrName>ppt_x</p:attrName>
                                        </p:attrNameLst>
                                      </p:cBhvr>
                                      <p:tavLst>
                                        <p:tav tm="0">
                                          <p:val>
                                            <p:strVal val="#ppt_x"/>
                                          </p:val>
                                        </p:tav>
                                        <p:tav tm="100000">
                                          <p:val>
                                            <p:strVal val="#ppt_x"/>
                                          </p:val>
                                        </p:tav>
                                      </p:tavLst>
                                    </p:anim>
                                    <p:anim calcmode="lin" valueType="num">
                                      <p:cBhvr additive="base">
                                        <p:cTn id="56" dur="500" fill="hold"/>
                                        <p:tgtEl>
                                          <p:spTgt spid="181264"/>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81253"/>
                                        </p:tgtEl>
                                        <p:attrNameLst>
                                          <p:attrName>style.visibility</p:attrName>
                                        </p:attrNameLst>
                                      </p:cBhvr>
                                      <p:to>
                                        <p:strVal val="visible"/>
                                      </p:to>
                                    </p:set>
                                    <p:anim calcmode="lin" valueType="num">
                                      <p:cBhvr additive="base">
                                        <p:cTn id="61" dur="500" fill="hold"/>
                                        <p:tgtEl>
                                          <p:spTgt spid="181253"/>
                                        </p:tgtEl>
                                        <p:attrNameLst>
                                          <p:attrName>ppt_x</p:attrName>
                                        </p:attrNameLst>
                                      </p:cBhvr>
                                      <p:tavLst>
                                        <p:tav tm="0">
                                          <p:val>
                                            <p:strVal val="#ppt_x"/>
                                          </p:val>
                                        </p:tav>
                                        <p:tav tm="100000">
                                          <p:val>
                                            <p:strVal val="#ppt_x"/>
                                          </p:val>
                                        </p:tav>
                                      </p:tavLst>
                                    </p:anim>
                                    <p:anim calcmode="lin" valueType="num">
                                      <p:cBhvr additive="base">
                                        <p:cTn id="62" dur="500" fill="hold"/>
                                        <p:tgtEl>
                                          <p:spTgt spid="181253"/>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500"/>
                            </p:stCondLst>
                            <p:childTnLst>
                              <p:par>
                                <p:cTn id="64" presetID="2" presetClass="entr" presetSubtype="8" fill="hold" grpId="0" nodeType="afterEffect">
                                  <p:stCondLst>
                                    <p:cond delay="0"/>
                                  </p:stCondLst>
                                  <p:childTnLst>
                                    <p:set>
                                      <p:cBhvr>
                                        <p:cTn id="65" dur="1" fill="hold">
                                          <p:stCondLst>
                                            <p:cond delay="0"/>
                                          </p:stCondLst>
                                        </p:cTn>
                                        <p:tgtEl>
                                          <p:spTgt spid="181267"/>
                                        </p:tgtEl>
                                        <p:attrNameLst>
                                          <p:attrName>style.visibility</p:attrName>
                                        </p:attrNameLst>
                                      </p:cBhvr>
                                      <p:to>
                                        <p:strVal val="visible"/>
                                      </p:to>
                                    </p:set>
                                    <p:anim calcmode="lin" valueType="num">
                                      <p:cBhvr additive="base">
                                        <p:cTn id="66" dur="500" fill="hold"/>
                                        <p:tgtEl>
                                          <p:spTgt spid="181267"/>
                                        </p:tgtEl>
                                        <p:attrNameLst>
                                          <p:attrName>ppt_x</p:attrName>
                                        </p:attrNameLst>
                                      </p:cBhvr>
                                      <p:tavLst>
                                        <p:tav tm="0">
                                          <p:val>
                                            <p:strVal val="0-#ppt_w/2"/>
                                          </p:val>
                                        </p:tav>
                                        <p:tav tm="100000">
                                          <p:val>
                                            <p:strVal val="#ppt_x"/>
                                          </p:val>
                                        </p:tav>
                                      </p:tavLst>
                                    </p:anim>
                                    <p:anim calcmode="lin" valueType="num">
                                      <p:cBhvr additive="base">
                                        <p:cTn id="67" dur="500" fill="hold"/>
                                        <p:tgtEl>
                                          <p:spTgt spid="18126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1267"/>
                                        </p:tgtEl>
                                        <p:attrNameLst>
                                          <p:attrName>ppt_c</p:attrName>
                                        </p:attrNameLst>
                                      </p:cBhvr>
                                      <p:to>
                                        <a:schemeClr val="bg2"/>
                                      </p:to>
                                    </p:animClr>
                                  </p:sub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181257"/>
                                        </p:tgtEl>
                                        <p:attrNameLst>
                                          <p:attrName>style.visibility</p:attrName>
                                        </p:attrNameLst>
                                      </p:cBhvr>
                                      <p:to>
                                        <p:strVal val="visible"/>
                                      </p:to>
                                    </p:set>
                                    <p:anim calcmode="lin" valueType="num">
                                      <p:cBhvr additive="base">
                                        <p:cTn id="72" dur="500" fill="hold"/>
                                        <p:tgtEl>
                                          <p:spTgt spid="181257"/>
                                        </p:tgtEl>
                                        <p:attrNameLst>
                                          <p:attrName>ppt_x</p:attrName>
                                        </p:attrNameLst>
                                      </p:cBhvr>
                                      <p:tavLst>
                                        <p:tav tm="0">
                                          <p:val>
                                            <p:strVal val="#ppt_x"/>
                                          </p:val>
                                        </p:tav>
                                        <p:tav tm="100000">
                                          <p:val>
                                            <p:strVal val="#ppt_x"/>
                                          </p:val>
                                        </p:tav>
                                      </p:tavLst>
                                    </p:anim>
                                    <p:anim calcmode="lin" valueType="num">
                                      <p:cBhvr additive="base">
                                        <p:cTn id="73" dur="500" fill="hold"/>
                                        <p:tgtEl>
                                          <p:spTgt spid="181257"/>
                                        </p:tgtEl>
                                        <p:attrNameLst>
                                          <p:attrName>ppt_y</p:attrName>
                                        </p:attrNameLst>
                                      </p:cBhvr>
                                      <p:tavLst>
                                        <p:tav tm="0">
                                          <p:val>
                                            <p:strVal val="0-#ppt_h/2"/>
                                          </p:val>
                                        </p:tav>
                                        <p:tav tm="100000">
                                          <p:val>
                                            <p:strVal val="#ppt_y"/>
                                          </p:val>
                                        </p:tav>
                                      </p:tavLst>
                                    </p:anim>
                                  </p:childTnLst>
                                </p:cTn>
                              </p:par>
                            </p:childTnLst>
                          </p:cTn>
                        </p:par>
                        <p:par>
                          <p:cTn id="74" fill="hold" nodeType="afterGroup">
                            <p:stCondLst>
                              <p:cond delay="500"/>
                            </p:stCondLst>
                            <p:childTnLst>
                              <p:par>
                                <p:cTn id="75" presetID="2" presetClass="entr" presetSubtype="8" fill="hold" grpId="0" nodeType="afterEffect">
                                  <p:stCondLst>
                                    <p:cond delay="0"/>
                                  </p:stCondLst>
                                  <p:childTnLst>
                                    <p:set>
                                      <p:cBhvr>
                                        <p:cTn id="76" dur="1" fill="hold">
                                          <p:stCondLst>
                                            <p:cond delay="0"/>
                                          </p:stCondLst>
                                        </p:cTn>
                                        <p:tgtEl>
                                          <p:spTgt spid="181268"/>
                                        </p:tgtEl>
                                        <p:attrNameLst>
                                          <p:attrName>style.visibility</p:attrName>
                                        </p:attrNameLst>
                                      </p:cBhvr>
                                      <p:to>
                                        <p:strVal val="visible"/>
                                      </p:to>
                                    </p:set>
                                    <p:anim calcmode="lin" valueType="num">
                                      <p:cBhvr additive="base">
                                        <p:cTn id="77" dur="500" fill="hold"/>
                                        <p:tgtEl>
                                          <p:spTgt spid="181268"/>
                                        </p:tgtEl>
                                        <p:attrNameLst>
                                          <p:attrName>ppt_x</p:attrName>
                                        </p:attrNameLst>
                                      </p:cBhvr>
                                      <p:tavLst>
                                        <p:tav tm="0">
                                          <p:val>
                                            <p:strVal val="0-#ppt_w/2"/>
                                          </p:val>
                                        </p:tav>
                                        <p:tav tm="100000">
                                          <p:val>
                                            <p:strVal val="#ppt_x"/>
                                          </p:val>
                                        </p:tav>
                                      </p:tavLst>
                                    </p:anim>
                                    <p:anim calcmode="lin" valueType="num">
                                      <p:cBhvr additive="base">
                                        <p:cTn id="78" dur="500" fill="hold"/>
                                        <p:tgtEl>
                                          <p:spTgt spid="18126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1268"/>
                                        </p:tgtEl>
                                        <p:attrNameLst>
                                          <p:attrName>ppt_c</p:attrName>
                                        </p:attrNameLst>
                                      </p:cBhvr>
                                      <p:to>
                                        <a:schemeClr val="bg2"/>
                                      </p:to>
                                    </p:animClr>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181259"/>
                                        </p:tgtEl>
                                        <p:attrNameLst>
                                          <p:attrName>style.visibility</p:attrName>
                                        </p:attrNameLst>
                                      </p:cBhvr>
                                      <p:to>
                                        <p:strVal val="visible"/>
                                      </p:to>
                                    </p:set>
                                    <p:anim calcmode="lin" valueType="num">
                                      <p:cBhvr additive="base">
                                        <p:cTn id="83" dur="500" fill="hold"/>
                                        <p:tgtEl>
                                          <p:spTgt spid="181259"/>
                                        </p:tgtEl>
                                        <p:attrNameLst>
                                          <p:attrName>ppt_x</p:attrName>
                                        </p:attrNameLst>
                                      </p:cBhvr>
                                      <p:tavLst>
                                        <p:tav tm="0">
                                          <p:val>
                                            <p:strVal val="#ppt_x"/>
                                          </p:val>
                                        </p:tav>
                                        <p:tav tm="100000">
                                          <p:val>
                                            <p:strVal val="#ppt_x"/>
                                          </p:val>
                                        </p:tav>
                                      </p:tavLst>
                                    </p:anim>
                                    <p:anim calcmode="lin" valueType="num">
                                      <p:cBhvr additive="base">
                                        <p:cTn id="84" dur="500" fill="hold"/>
                                        <p:tgtEl>
                                          <p:spTgt spid="181259"/>
                                        </p:tgtEl>
                                        <p:attrNameLst>
                                          <p:attrName>ppt_y</p:attrName>
                                        </p:attrNameLst>
                                      </p:cBhvr>
                                      <p:tavLst>
                                        <p:tav tm="0">
                                          <p:val>
                                            <p:strVal val="0-#ppt_h/2"/>
                                          </p:val>
                                        </p:tav>
                                        <p:tav tm="100000">
                                          <p:val>
                                            <p:strVal val="#ppt_y"/>
                                          </p:val>
                                        </p:tav>
                                      </p:tavLst>
                                    </p:anim>
                                  </p:childTnLst>
                                </p:cTn>
                              </p:par>
                            </p:childTnLst>
                          </p:cTn>
                        </p:par>
                        <p:par>
                          <p:cTn id="85" fill="hold" nodeType="afterGroup">
                            <p:stCondLst>
                              <p:cond delay="500"/>
                            </p:stCondLst>
                            <p:childTnLst>
                              <p:par>
                                <p:cTn id="86" presetID="2" presetClass="entr" presetSubtype="1" fill="hold" grpId="0" nodeType="afterEffect">
                                  <p:stCondLst>
                                    <p:cond delay="0"/>
                                  </p:stCondLst>
                                  <p:childTnLst>
                                    <p:set>
                                      <p:cBhvr>
                                        <p:cTn id="87" dur="1" fill="hold">
                                          <p:stCondLst>
                                            <p:cond delay="0"/>
                                          </p:stCondLst>
                                        </p:cTn>
                                        <p:tgtEl>
                                          <p:spTgt spid="181260"/>
                                        </p:tgtEl>
                                        <p:attrNameLst>
                                          <p:attrName>style.visibility</p:attrName>
                                        </p:attrNameLst>
                                      </p:cBhvr>
                                      <p:to>
                                        <p:strVal val="visible"/>
                                      </p:to>
                                    </p:set>
                                    <p:anim calcmode="lin" valueType="num">
                                      <p:cBhvr additive="base">
                                        <p:cTn id="88" dur="500" fill="hold"/>
                                        <p:tgtEl>
                                          <p:spTgt spid="181260"/>
                                        </p:tgtEl>
                                        <p:attrNameLst>
                                          <p:attrName>ppt_x</p:attrName>
                                        </p:attrNameLst>
                                      </p:cBhvr>
                                      <p:tavLst>
                                        <p:tav tm="0">
                                          <p:val>
                                            <p:strVal val="#ppt_x"/>
                                          </p:val>
                                        </p:tav>
                                        <p:tav tm="100000">
                                          <p:val>
                                            <p:strVal val="#ppt_x"/>
                                          </p:val>
                                        </p:tav>
                                      </p:tavLst>
                                    </p:anim>
                                    <p:anim calcmode="lin" valueType="num">
                                      <p:cBhvr additive="base">
                                        <p:cTn id="89" dur="500" fill="hold"/>
                                        <p:tgtEl>
                                          <p:spTgt spid="181260"/>
                                        </p:tgtEl>
                                        <p:attrNameLst>
                                          <p:attrName>ppt_y</p:attrName>
                                        </p:attrNameLst>
                                      </p:cBhvr>
                                      <p:tavLst>
                                        <p:tav tm="0">
                                          <p:val>
                                            <p:strVal val="0-#ppt_h/2"/>
                                          </p:val>
                                        </p:tav>
                                        <p:tav tm="100000">
                                          <p:val>
                                            <p:strVal val="#ppt_y"/>
                                          </p:val>
                                        </p:tav>
                                      </p:tavLst>
                                    </p:anim>
                                  </p:childTnLst>
                                </p:cTn>
                              </p:par>
                            </p:childTnLst>
                          </p:cTn>
                        </p:par>
                        <p:par>
                          <p:cTn id="90" fill="hold" nodeType="afterGroup">
                            <p:stCondLst>
                              <p:cond delay="1000"/>
                            </p:stCondLst>
                            <p:childTnLst>
                              <p:par>
                                <p:cTn id="91" presetID="2" presetClass="entr" presetSubtype="1" fill="hold" grpId="0" nodeType="afterEffect">
                                  <p:stCondLst>
                                    <p:cond delay="0"/>
                                  </p:stCondLst>
                                  <p:childTnLst>
                                    <p:set>
                                      <p:cBhvr>
                                        <p:cTn id="92" dur="1" fill="hold">
                                          <p:stCondLst>
                                            <p:cond delay="0"/>
                                          </p:stCondLst>
                                        </p:cTn>
                                        <p:tgtEl>
                                          <p:spTgt spid="181261"/>
                                        </p:tgtEl>
                                        <p:attrNameLst>
                                          <p:attrName>style.visibility</p:attrName>
                                        </p:attrNameLst>
                                      </p:cBhvr>
                                      <p:to>
                                        <p:strVal val="visible"/>
                                      </p:to>
                                    </p:set>
                                    <p:anim calcmode="lin" valueType="num">
                                      <p:cBhvr additive="base">
                                        <p:cTn id="93" dur="500" fill="hold"/>
                                        <p:tgtEl>
                                          <p:spTgt spid="181261"/>
                                        </p:tgtEl>
                                        <p:attrNameLst>
                                          <p:attrName>ppt_x</p:attrName>
                                        </p:attrNameLst>
                                      </p:cBhvr>
                                      <p:tavLst>
                                        <p:tav tm="0">
                                          <p:val>
                                            <p:strVal val="#ppt_x"/>
                                          </p:val>
                                        </p:tav>
                                        <p:tav tm="100000">
                                          <p:val>
                                            <p:strVal val="#ppt_x"/>
                                          </p:val>
                                        </p:tav>
                                      </p:tavLst>
                                    </p:anim>
                                    <p:anim calcmode="lin" valueType="num">
                                      <p:cBhvr additive="base">
                                        <p:cTn id="94" dur="500" fill="hold"/>
                                        <p:tgtEl>
                                          <p:spTgt spid="181261"/>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1500"/>
                            </p:stCondLst>
                            <p:childTnLst>
                              <p:par>
                                <p:cTn id="96" presetID="2" presetClass="entr" presetSubtype="1" fill="hold" grpId="0" nodeType="afterEffect">
                                  <p:stCondLst>
                                    <p:cond delay="0"/>
                                  </p:stCondLst>
                                  <p:childTnLst>
                                    <p:set>
                                      <p:cBhvr>
                                        <p:cTn id="97" dur="1" fill="hold">
                                          <p:stCondLst>
                                            <p:cond delay="0"/>
                                          </p:stCondLst>
                                        </p:cTn>
                                        <p:tgtEl>
                                          <p:spTgt spid="181262"/>
                                        </p:tgtEl>
                                        <p:attrNameLst>
                                          <p:attrName>style.visibility</p:attrName>
                                        </p:attrNameLst>
                                      </p:cBhvr>
                                      <p:to>
                                        <p:strVal val="visible"/>
                                      </p:to>
                                    </p:set>
                                    <p:anim calcmode="lin" valueType="num">
                                      <p:cBhvr additive="base">
                                        <p:cTn id="98" dur="500" fill="hold"/>
                                        <p:tgtEl>
                                          <p:spTgt spid="181262"/>
                                        </p:tgtEl>
                                        <p:attrNameLst>
                                          <p:attrName>ppt_x</p:attrName>
                                        </p:attrNameLst>
                                      </p:cBhvr>
                                      <p:tavLst>
                                        <p:tav tm="0">
                                          <p:val>
                                            <p:strVal val="#ppt_x"/>
                                          </p:val>
                                        </p:tav>
                                        <p:tav tm="100000">
                                          <p:val>
                                            <p:strVal val="#ppt_x"/>
                                          </p:val>
                                        </p:tav>
                                      </p:tavLst>
                                    </p:anim>
                                    <p:anim calcmode="lin" valueType="num">
                                      <p:cBhvr additive="base">
                                        <p:cTn id="99" dur="500" fill="hold"/>
                                        <p:tgtEl>
                                          <p:spTgt spid="181262"/>
                                        </p:tgtEl>
                                        <p:attrNameLst>
                                          <p:attrName>ppt_y</p:attrName>
                                        </p:attrNameLst>
                                      </p:cBhvr>
                                      <p:tavLst>
                                        <p:tav tm="0">
                                          <p:val>
                                            <p:strVal val="0-#ppt_h/2"/>
                                          </p:val>
                                        </p:tav>
                                        <p:tav tm="100000">
                                          <p:val>
                                            <p:strVal val="#ppt_y"/>
                                          </p:val>
                                        </p:tav>
                                      </p:tavLst>
                                    </p:anim>
                                  </p:childTnLst>
                                </p:cTn>
                              </p:par>
                            </p:childTnLst>
                          </p:cTn>
                        </p:par>
                        <p:par>
                          <p:cTn id="100" fill="hold" nodeType="afterGroup">
                            <p:stCondLst>
                              <p:cond delay="2000"/>
                            </p:stCondLst>
                            <p:childTnLst>
                              <p:par>
                                <p:cTn id="101" presetID="2" presetClass="entr" presetSubtype="8" fill="hold" grpId="0" nodeType="afterEffect">
                                  <p:stCondLst>
                                    <p:cond delay="0"/>
                                  </p:stCondLst>
                                  <p:childTnLst>
                                    <p:set>
                                      <p:cBhvr>
                                        <p:cTn id="102" dur="1" fill="hold">
                                          <p:stCondLst>
                                            <p:cond delay="0"/>
                                          </p:stCondLst>
                                        </p:cTn>
                                        <p:tgtEl>
                                          <p:spTgt spid="181269"/>
                                        </p:tgtEl>
                                        <p:attrNameLst>
                                          <p:attrName>style.visibility</p:attrName>
                                        </p:attrNameLst>
                                      </p:cBhvr>
                                      <p:to>
                                        <p:strVal val="visible"/>
                                      </p:to>
                                    </p:set>
                                    <p:anim calcmode="lin" valueType="num">
                                      <p:cBhvr additive="base">
                                        <p:cTn id="103" dur="500" fill="hold"/>
                                        <p:tgtEl>
                                          <p:spTgt spid="181269"/>
                                        </p:tgtEl>
                                        <p:attrNameLst>
                                          <p:attrName>ppt_x</p:attrName>
                                        </p:attrNameLst>
                                      </p:cBhvr>
                                      <p:tavLst>
                                        <p:tav tm="0">
                                          <p:val>
                                            <p:strVal val="0-#ppt_w/2"/>
                                          </p:val>
                                        </p:tav>
                                        <p:tav tm="100000">
                                          <p:val>
                                            <p:strVal val="#ppt_x"/>
                                          </p:val>
                                        </p:tav>
                                      </p:tavLst>
                                    </p:anim>
                                    <p:anim calcmode="lin" valueType="num">
                                      <p:cBhvr additive="base">
                                        <p:cTn id="104" dur="500" fill="hold"/>
                                        <p:tgtEl>
                                          <p:spTgt spid="18126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1269"/>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autoUpdateAnimBg="0"/>
      <p:bldP spid="181252" grpId="0" animBg="1" autoUpdateAnimBg="0"/>
      <p:bldP spid="181253" grpId="0" animBg="1" autoUpdateAnimBg="0"/>
      <p:bldP spid="181254" grpId="0" animBg="1" autoUpdateAnimBg="0"/>
      <p:bldP spid="181255" grpId="0" animBg="1" autoUpdateAnimBg="0"/>
      <p:bldP spid="181256" grpId="0" animBg="1" autoUpdateAnimBg="0"/>
      <p:bldP spid="181257" grpId="0" animBg="1" autoUpdateAnimBg="0"/>
      <p:bldP spid="181258" grpId="0" animBg="1" autoUpdateAnimBg="0"/>
      <p:bldP spid="181259" grpId="0" animBg="1" autoUpdateAnimBg="0"/>
      <p:bldP spid="181260" grpId="0" animBg="1" autoUpdateAnimBg="0"/>
      <p:bldP spid="181261" grpId="0" animBg="1" autoUpdateAnimBg="0"/>
      <p:bldP spid="181262" grpId="0" animBg="1" autoUpdateAnimBg="0"/>
      <p:bldP spid="181263" grpId="0" animBg="1" autoUpdateAnimBg="0"/>
      <p:bldP spid="181264" grpId="0" animBg="1" autoUpdateAnimBg="0"/>
      <p:bldP spid="181265" grpId="0" autoUpdateAnimBg="0"/>
      <p:bldP spid="181266" grpId="0" autoUpdateAnimBg="0"/>
      <p:bldP spid="181267" grpId="0" autoUpdateAnimBg="0"/>
      <p:bldP spid="181268" grpId="0" autoUpdateAnimBg="0"/>
      <p:bldP spid="18126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Footer Placeholder 5"/>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68610" name="Rectangle 2"/>
          <p:cNvSpPr>
            <a:spLocks noGrp="1" noChangeArrowheads="1"/>
          </p:cNvSpPr>
          <p:nvPr>
            <p:ph type="title"/>
          </p:nvPr>
        </p:nvSpPr>
        <p:spPr/>
        <p:txBody>
          <a:bodyPr/>
          <a:lstStyle/>
          <a:p>
            <a:pPr eaLnBrk="1" hangingPunct="1"/>
            <a:r>
              <a:rPr lang="en-US" smtClean="0"/>
              <a:t>Protocol Stack Features</a:t>
            </a:r>
          </a:p>
        </p:txBody>
      </p:sp>
      <p:sp>
        <p:nvSpPr>
          <p:cNvPr id="68611" name="Rectangle 3"/>
          <p:cNvSpPr>
            <a:spLocks noGrp="1" noChangeArrowheads="1"/>
          </p:cNvSpPr>
          <p:nvPr>
            <p:ph type="body" sz="half" idx="1"/>
          </p:nvPr>
        </p:nvSpPr>
        <p:spPr>
          <a:xfrm>
            <a:off x="457200" y="1600200"/>
            <a:ext cx="4143375" cy="4572000"/>
          </a:xfrm>
        </p:spPr>
        <p:txBody>
          <a:bodyPr/>
          <a:lstStyle/>
          <a:p>
            <a:pPr eaLnBrk="1" hangingPunct="1"/>
            <a:r>
              <a:rPr lang="en-US" smtClean="0">
                <a:latin typeface="Times New Roman" pitchFamily="18" charset="0"/>
              </a:rPr>
              <a:t>Microcontroller utilized</a:t>
            </a:r>
          </a:p>
          <a:p>
            <a:pPr eaLnBrk="1" hangingPunct="1"/>
            <a:r>
              <a:rPr lang="en-US" smtClean="0">
                <a:latin typeface="Times New Roman" pitchFamily="18" charset="0"/>
              </a:rPr>
              <a:t>Full protocol stack </a:t>
            </a:r>
            <a:r>
              <a:rPr lang="en-US" b="1" smtClean="0">
                <a:latin typeface="Times New Roman" pitchFamily="18" charset="0"/>
              </a:rPr>
              <a:t>&lt;</a:t>
            </a:r>
            <a:r>
              <a:rPr lang="en-US" smtClean="0">
                <a:latin typeface="Times New Roman" pitchFamily="18" charset="0"/>
              </a:rPr>
              <a:t>32 k</a:t>
            </a:r>
          </a:p>
          <a:p>
            <a:pPr eaLnBrk="1" hangingPunct="1"/>
            <a:r>
              <a:rPr lang="en-US" smtClean="0">
                <a:latin typeface="Times New Roman" pitchFamily="18" charset="0"/>
              </a:rPr>
              <a:t>Simple node-only </a:t>
            </a:r>
            <a:br>
              <a:rPr lang="en-US" smtClean="0">
                <a:latin typeface="Times New Roman" pitchFamily="18" charset="0"/>
              </a:rPr>
            </a:br>
            <a:r>
              <a:rPr lang="en-US" smtClean="0">
                <a:latin typeface="Times New Roman" pitchFamily="18" charset="0"/>
              </a:rPr>
              <a:t>stack </a:t>
            </a:r>
            <a:r>
              <a:rPr lang="en-US" b="1" smtClean="0">
                <a:latin typeface="Times New Roman" pitchFamily="18" charset="0"/>
              </a:rPr>
              <a:t>~</a:t>
            </a:r>
            <a:r>
              <a:rPr lang="en-US" smtClean="0">
                <a:latin typeface="Times New Roman" pitchFamily="18" charset="0"/>
              </a:rPr>
              <a:t>4k</a:t>
            </a:r>
          </a:p>
          <a:p>
            <a:pPr eaLnBrk="1" hangingPunct="1"/>
            <a:r>
              <a:rPr lang="en-US" smtClean="0">
                <a:latin typeface="Times New Roman" pitchFamily="18" charset="0"/>
              </a:rPr>
              <a:t>Coordinators </a:t>
            </a:r>
            <a:br>
              <a:rPr lang="en-US" smtClean="0">
                <a:latin typeface="Times New Roman" pitchFamily="18" charset="0"/>
              </a:rPr>
            </a:br>
            <a:r>
              <a:rPr lang="en-US" smtClean="0">
                <a:latin typeface="Times New Roman" pitchFamily="18" charset="0"/>
              </a:rPr>
              <a:t>require extra RAM</a:t>
            </a:r>
          </a:p>
          <a:p>
            <a:pPr lvl="1" eaLnBrk="1" hangingPunct="1"/>
            <a:r>
              <a:rPr lang="en-US" smtClean="0">
                <a:latin typeface="Times New Roman" pitchFamily="18" charset="0"/>
              </a:rPr>
              <a:t>Node device database</a:t>
            </a:r>
          </a:p>
          <a:p>
            <a:pPr lvl="1" eaLnBrk="1" hangingPunct="1"/>
            <a:r>
              <a:rPr lang="en-US" smtClean="0">
                <a:latin typeface="Times New Roman" pitchFamily="18" charset="0"/>
              </a:rPr>
              <a:t>Transaction table</a:t>
            </a:r>
          </a:p>
          <a:p>
            <a:pPr lvl="1" eaLnBrk="1" hangingPunct="1"/>
            <a:r>
              <a:rPr lang="en-US" smtClean="0">
                <a:latin typeface="Times New Roman" pitchFamily="18" charset="0"/>
              </a:rPr>
              <a:t>Pairing table</a:t>
            </a:r>
            <a:endParaRPr lang="en-US" sz="2800" smtClean="0">
              <a:latin typeface="Times New Roman" pitchFamily="18" charset="0"/>
            </a:endParaRPr>
          </a:p>
        </p:txBody>
      </p:sp>
      <p:sp>
        <p:nvSpPr>
          <p:cNvPr id="68612" name="Line 4"/>
          <p:cNvSpPr>
            <a:spLocks noChangeShapeType="1"/>
          </p:cNvSpPr>
          <p:nvPr/>
        </p:nvSpPr>
        <p:spPr bwMode="auto">
          <a:xfrm>
            <a:off x="4648200" y="4114800"/>
            <a:ext cx="3316288" cy="0"/>
          </a:xfrm>
          <a:prstGeom prst="line">
            <a:avLst/>
          </a:prstGeom>
          <a:noFill/>
          <a:ln w="9525">
            <a:solidFill>
              <a:schemeClr val="bg2"/>
            </a:solidFill>
            <a:round/>
            <a:headEnd/>
            <a:tailEnd/>
          </a:ln>
        </p:spPr>
        <p:txBody>
          <a:bodyPr/>
          <a:lstStyle/>
          <a:p>
            <a:endParaRPr lang="en-US"/>
          </a:p>
        </p:txBody>
      </p:sp>
      <p:sp>
        <p:nvSpPr>
          <p:cNvPr id="68613" name="Line 5"/>
          <p:cNvSpPr>
            <a:spLocks noChangeShapeType="1"/>
          </p:cNvSpPr>
          <p:nvPr/>
        </p:nvSpPr>
        <p:spPr bwMode="auto">
          <a:xfrm>
            <a:off x="4648200" y="5105400"/>
            <a:ext cx="4002088" cy="0"/>
          </a:xfrm>
          <a:prstGeom prst="line">
            <a:avLst/>
          </a:prstGeom>
          <a:noFill/>
          <a:ln w="9525">
            <a:solidFill>
              <a:schemeClr val="bg2"/>
            </a:solidFill>
            <a:round/>
            <a:headEnd/>
            <a:tailEnd/>
          </a:ln>
        </p:spPr>
        <p:txBody>
          <a:bodyPr/>
          <a:lstStyle/>
          <a:p>
            <a:endParaRPr lang="en-US"/>
          </a:p>
        </p:txBody>
      </p:sp>
      <p:sp>
        <p:nvSpPr>
          <p:cNvPr id="68614" name="Line 6"/>
          <p:cNvSpPr>
            <a:spLocks noChangeShapeType="1"/>
          </p:cNvSpPr>
          <p:nvPr/>
        </p:nvSpPr>
        <p:spPr bwMode="auto">
          <a:xfrm>
            <a:off x="4648200" y="2595563"/>
            <a:ext cx="4002088" cy="0"/>
          </a:xfrm>
          <a:prstGeom prst="line">
            <a:avLst/>
          </a:prstGeom>
          <a:noFill/>
          <a:ln w="9525">
            <a:solidFill>
              <a:schemeClr val="bg2"/>
            </a:solidFill>
            <a:round/>
            <a:headEnd/>
            <a:tailEnd/>
          </a:ln>
        </p:spPr>
        <p:txBody>
          <a:bodyPr/>
          <a:lstStyle/>
          <a:p>
            <a:endParaRPr lang="en-US"/>
          </a:p>
        </p:txBody>
      </p:sp>
      <p:sp>
        <p:nvSpPr>
          <p:cNvPr id="68615" name="Rectangle 7"/>
          <p:cNvSpPr>
            <a:spLocks noChangeArrowheads="1"/>
          </p:cNvSpPr>
          <p:nvPr/>
        </p:nvSpPr>
        <p:spPr bwMode="auto">
          <a:xfrm>
            <a:off x="4648200" y="4648200"/>
            <a:ext cx="2782888" cy="457200"/>
          </a:xfrm>
          <a:prstGeom prst="rect">
            <a:avLst/>
          </a:prstGeom>
          <a:solidFill>
            <a:srgbClr val="6666FF"/>
          </a:solidFill>
          <a:ln w="9525">
            <a:solidFill>
              <a:schemeClr val="tx2"/>
            </a:solidFill>
            <a:miter lim="800000"/>
            <a:headEnd/>
            <a:tailEnd/>
          </a:ln>
        </p:spPr>
        <p:txBody>
          <a:bodyPr wrap="none" anchor="ctr" anchorCtr="1"/>
          <a:lstStyle/>
          <a:p>
            <a:pPr algn="ctr" eaLnBrk="0" hangingPunct="0"/>
            <a:r>
              <a:rPr lang="en-US" sz="1600" b="1">
                <a:solidFill>
                  <a:schemeClr val="bg1"/>
                </a:solidFill>
              </a:rPr>
              <a:t>PHY LAYER</a:t>
            </a:r>
          </a:p>
          <a:p>
            <a:pPr algn="ctr" eaLnBrk="0" hangingPunct="0"/>
            <a:r>
              <a:rPr lang="en-US" sz="1000" b="1">
                <a:solidFill>
                  <a:schemeClr val="bg1"/>
                </a:solidFill>
              </a:rPr>
              <a:t>2.4 GHz     915MHz     868 MHz</a:t>
            </a:r>
          </a:p>
        </p:txBody>
      </p:sp>
      <p:sp>
        <p:nvSpPr>
          <p:cNvPr id="68616" name="Rectangle 8"/>
          <p:cNvSpPr>
            <a:spLocks noChangeArrowheads="1"/>
          </p:cNvSpPr>
          <p:nvPr/>
        </p:nvSpPr>
        <p:spPr bwMode="auto">
          <a:xfrm>
            <a:off x="4648200" y="4419600"/>
            <a:ext cx="2782888" cy="228600"/>
          </a:xfrm>
          <a:prstGeom prst="rect">
            <a:avLst/>
          </a:prstGeom>
          <a:solidFill>
            <a:srgbClr val="6666FF"/>
          </a:solidFill>
          <a:ln w="9525">
            <a:solidFill>
              <a:schemeClr val="tx2"/>
            </a:solidFill>
            <a:miter lim="800000"/>
            <a:headEnd/>
            <a:tailEnd/>
          </a:ln>
        </p:spPr>
        <p:txBody>
          <a:bodyPr wrap="none" anchor="ctr" anchorCtr="1"/>
          <a:lstStyle/>
          <a:p>
            <a:pPr algn="ctr" eaLnBrk="0" hangingPunct="0"/>
            <a:r>
              <a:rPr lang="en-US" sz="1600" b="1">
                <a:solidFill>
                  <a:schemeClr val="bg1"/>
                </a:solidFill>
              </a:rPr>
              <a:t>MAC LAYER</a:t>
            </a:r>
          </a:p>
        </p:txBody>
      </p:sp>
      <p:sp>
        <p:nvSpPr>
          <p:cNvPr id="68617" name="Rectangle 9"/>
          <p:cNvSpPr>
            <a:spLocks noChangeArrowheads="1"/>
          </p:cNvSpPr>
          <p:nvPr/>
        </p:nvSpPr>
        <p:spPr bwMode="auto">
          <a:xfrm>
            <a:off x="4648200" y="4191000"/>
            <a:ext cx="2782888" cy="228600"/>
          </a:xfrm>
          <a:prstGeom prst="rect">
            <a:avLst/>
          </a:prstGeom>
          <a:solidFill>
            <a:srgbClr val="FF6600"/>
          </a:solidFill>
          <a:ln w="9525">
            <a:solidFill>
              <a:schemeClr val="tx2"/>
            </a:solidFill>
            <a:miter lim="800000"/>
            <a:headEnd/>
            <a:tailEnd/>
          </a:ln>
        </p:spPr>
        <p:txBody>
          <a:bodyPr wrap="none" anchor="ctr" anchorCtr="1"/>
          <a:lstStyle/>
          <a:p>
            <a:pPr algn="ctr" eaLnBrk="0" hangingPunct="0"/>
            <a:r>
              <a:rPr lang="en-US" sz="1600" b="1">
                <a:solidFill>
                  <a:schemeClr val="bg1"/>
                </a:solidFill>
              </a:rPr>
              <a:t>MAC LAYER</a:t>
            </a:r>
            <a:endParaRPr lang="en-US" sz="1600">
              <a:solidFill>
                <a:schemeClr val="bg1"/>
              </a:solidFill>
            </a:endParaRPr>
          </a:p>
        </p:txBody>
      </p:sp>
      <p:sp>
        <p:nvSpPr>
          <p:cNvPr id="68618" name="Rectangle 10"/>
          <p:cNvSpPr>
            <a:spLocks noChangeArrowheads="1"/>
          </p:cNvSpPr>
          <p:nvPr/>
        </p:nvSpPr>
        <p:spPr bwMode="auto">
          <a:xfrm>
            <a:off x="4648200" y="3352800"/>
            <a:ext cx="2782888" cy="685800"/>
          </a:xfrm>
          <a:prstGeom prst="rect">
            <a:avLst/>
          </a:prstGeom>
          <a:solidFill>
            <a:srgbClr val="FF6600"/>
          </a:solidFill>
          <a:ln w="9525">
            <a:solidFill>
              <a:schemeClr val="tx2"/>
            </a:solidFill>
            <a:miter lim="800000"/>
            <a:headEnd/>
            <a:tailEnd/>
          </a:ln>
        </p:spPr>
        <p:txBody>
          <a:bodyPr wrap="none" anchor="ctr" anchorCtr="1"/>
          <a:lstStyle/>
          <a:p>
            <a:pPr algn="ctr" eaLnBrk="0" hangingPunct="0"/>
            <a:r>
              <a:rPr lang="en-US" sz="1600" b="1">
                <a:solidFill>
                  <a:schemeClr val="bg1"/>
                </a:solidFill>
              </a:rPr>
              <a:t>NETWORK LAYER</a:t>
            </a:r>
          </a:p>
          <a:p>
            <a:pPr algn="ctr" eaLnBrk="0" hangingPunct="0"/>
            <a:r>
              <a:rPr lang="en-US" sz="1000" b="1">
                <a:solidFill>
                  <a:schemeClr val="bg1"/>
                </a:solidFill>
              </a:rPr>
              <a:t>Star/Cluster/Mesh</a:t>
            </a:r>
          </a:p>
        </p:txBody>
      </p:sp>
      <p:sp>
        <p:nvSpPr>
          <p:cNvPr id="68619" name="Rectangle 11"/>
          <p:cNvSpPr>
            <a:spLocks noChangeArrowheads="1"/>
          </p:cNvSpPr>
          <p:nvPr/>
        </p:nvSpPr>
        <p:spPr bwMode="auto">
          <a:xfrm>
            <a:off x="4648200" y="2590800"/>
            <a:ext cx="2782888" cy="304800"/>
          </a:xfrm>
          <a:prstGeom prst="rect">
            <a:avLst/>
          </a:prstGeom>
          <a:solidFill>
            <a:srgbClr val="FF6600"/>
          </a:solidFill>
          <a:ln w="9525">
            <a:solidFill>
              <a:schemeClr val="tx2"/>
            </a:solidFill>
            <a:miter lim="800000"/>
            <a:headEnd/>
            <a:tailEnd/>
          </a:ln>
        </p:spPr>
        <p:txBody>
          <a:bodyPr wrap="none" anchor="ctr" anchorCtr="1"/>
          <a:lstStyle/>
          <a:p>
            <a:pPr algn="ctr" eaLnBrk="0" hangingPunct="0"/>
            <a:r>
              <a:rPr lang="en-US" sz="1600" b="1">
                <a:solidFill>
                  <a:schemeClr val="bg1"/>
                </a:solidFill>
              </a:rPr>
              <a:t>APPLICATION INTERFACE</a:t>
            </a:r>
            <a:endParaRPr lang="en-US" sz="1600">
              <a:solidFill>
                <a:schemeClr val="bg1"/>
              </a:solidFill>
            </a:endParaRPr>
          </a:p>
        </p:txBody>
      </p:sp>
      <p:sp>
        <p:nvSpPr>
          <p:cNvPr id="68620" name="Rectangle 12"/>
          <p:cNvSpPr>
            <a:spLocks noChangeArrowheads="1"/>
          </p:cNvSpPr>
          <p:nvPr/>
        </p:nvSpPr>
        <p:spPr bwMode="auto">
          <a:xfrm>
            <a:off x="4648200" y="2133600"/>
            <a:ext cx="2781300" cy="457200"/>
          </a:xfrm>
          <a:prstGeom prst="rect">
            <a:avLst/>
          </a:prstGeom>
          <a:solidFill>
            <a:srgbClr val="FFCC00"/>
          </a:solidFill>
          <a:ln w="9525">
            <a:solidFill>
              <a:schemeClr val="tx2"/>
            </a:solidFill>
            <a:miter lim="800000"/>
            <a:headEnd/>
            <a:tailEnd/>
          </a:ln>
        </p:spPr>
        <p:txBody>
          <a:bodyPr wrap="none" anchor="ctr" anchorCtr="1"/>
          <a:lstStyle/>
          <a:p>
            <a:pPr algn="ctr" eaLnBrk="0" hangingPunct="0"/>
            <a:r>
              <a:rPr lang="en-US" sz="1600" b="1">
                <a:solidFill>
                  <a:srgbClr val="292929"/>
                </a:solidFill>
              </a:rPr>
              <a:t>APPLICATIONS</a:t>
            </a:r>
          </a:p>
        </p:txBody>
      </p:sp>
      <p:sp>
        <p:nvSpPr>
          <p:cNvPr id="68621" name="Rectangle 13"/>
          <p:cNvSpPr>
            <a:spLocks noChangeArrowheads="1"/>
          </p:cNvSpPr>
          <p:nvPr/>
        </p:nvSpPr>
        <p:spPr bwMode="auto">
          <a:xfrm>
            <a:off x="7972425" y="5310188"/>
            <a:ext cx="1171575" cy="328612"/>
          </a:xfrm>
          <a:prstGeom prst="rect">
            <a:avLst/>
          </a:prstGeom>
          <a:noFill/>
          <a:ln w="9525">
            <a:noFill/>
            <a:miter lim="800000"/>
            <a:headEnd/>
            <a:tailEnd/>
          </a:ln>
        </p:spPr>
        <p:txBody>
          <a:bodyPr wrap="none" anchor="ctr"/>
          <a:lstStyle/>
          <a:p>
            <a:pPr eaLnBrk="0" hangingPunct="0"/>
            <a:r>
              <a:rPr lang="en-US" sz="1600" b="1">
                <a:solidFill>
                  <a:srgbClr val="292929"/>
                </a:solidFill>
              </a:rPr>
              <a:t>Silicon</a:t>
            </a:r>
          </a:p>
        </p:txBody>
      </p:sp>
      <p:sp>
        <p:nvSpPr>
          <p:cNvPr id="68622" name="Rectangle 14"/>
          <p:cNvSpPr>
            <a:spLocks noChangeArrowheads="1"/>
          </p:cNvSpPr>
          <p:nvPr/>
        </p:nvSpPr>
        <p:spPr bwMode="auto">
          <a:xfrm>
            <a:off x="7743825" y="5334000"/>
            <a:ext cx="228600" cy="228600"/>
          </a:xfrm>
          <a:prstGeom prst="rect">
            <a:avLst/>
          </a:prstGeom>
          <a:solidFill>
            <a:srgbClr val="6666FF"/>
          </a:solidFill>
          <a:ln w="9525">
            <a:noFill/>
            <a:miter lim="800000"/>
            <a:headEnd/>
            <a:tailEnd/>
          </a:ln>
        </p:spPr>
        <p:txBody>
          <a:bodyPr wrap="none" anchor="ctr"/>
          <a:lstStyle/>
          <a:p>
            <a:endParaRPr lang="en-US"/>
          </a:p>
        </p:txBody>
      </p:sp>
      <p:sp>
        <p:nvSpPr>
          <p:cNvPr id="68623" name="Rectangle 15"/>
          <p:cNvSpPr>
            <a:spLocks noChangeArrowheads="1"/>
          </p:cNvSpPr>
          <p:nvPr/>
        </p:nvSpPr>
        <p:spPr bwMode="auto">
          <a:xfrm>
            <a:off x="4876800" y="5308600"/>
            <a:ext cx="1171575" cy="330200"/>
          </a:xfrm>
          <a:prstGeom prst="rect">
            <a:avLst/>
          </a:prstGeom>
          <a:noFill/>
          <a:ln w="9525">
            <a:noFill/>
            <a:miter lim="800000"/>
            <a:headEnd/>
            <a:tailEnd/>
          </a:ln>
        </p:spPr>
        <p:txBody>
          <a:bodyPr wrap="none" anchor="ctr"/>
          <a:lstStyle/>
          <a:p>
            <a:pPr eaLnBrk="0" hangingPunct="0"/>
            <a:r>
              <a:rPr lang="en-US" sz="1600" b="1">
                <a:solidFill>
                  <a:srgbClr val="292929"/>
                </a:solidFill>
              </a:rPr>
              <a:t>Application</a:t>
            </a:r>
          </a:p>
        </p:txBody>
      </p:sp>
      <p:sp>
        <p:nvSpPr>
          <p:cNvPr id="68624" name="Rectangle 16"/>
          <p:cNvSpPr>
            <a:spLocks noChangeArrowheads="1"/>
          </p:cNvSpPr>
          <p:nvPr/>
        </p:nvSpPr>
        <p:spPr bwMode="auto">
          <a:xfrm>
            <a:off x="4648200" y="5334000"/>
            <a:ext cx="228600" cy="228600"/>
          </a:xfrm>
          <a:prstGeom prst="rect">
            <a:avLst/>
          </a:prstGeom>
          <a:solidFill>
            <a:srgbClr val="FFCC00"/>
          </a:solidFill>
          <a:ln w="9525">
            <a:noFill/>
            <a:miter lim="800000"/>
            <a:headEnd/>
            <a:tailEnd/>
          </a:ln>
        </p:spPr>
        <p:txBody>
          <a:bodyPr wrap="none" anchor="ctr"/>
          <a:lstStyle/>
          <a:p>
            <a:endParaRPr lang="en-US"/>
          </a:p>
        </p:txBody>
      </p:sp>
      <p:sp>
        <p:nvSpPr>
          <p:cNvPr id="68625" name="Rectangle 17"/>
          <p:cNvSpPr>
            <a:spLocks noChangeArrowheads="1"/>
          </p:cNvSpPr>
          <p:nvPr/>
        </p:nvSpPr>
        <p:spPr bwMode="auto">
          <a:xfrm>
            <a:off x="6324600" y="5334000"/>
            <a:ext cx="1524000" cy="328613"/>
          </a:xfrm>
          <a:prstGeom prst="rect">
            <a:avLst/>
          </a:prstGeom>
          <a:noFill/>
          <a:ln w="9525">
            <a:noFill/>
            <a:miter lim="800000"/>
            <a:headEnd/>
            <a:tailEnd/>
          </a:ln>
        </p:spPr>
        <p:txBody>
          <a:bodyPr wrap="none" anchor="ctr"/>
          <a:lstStyle/>
          <a:p>
            <a:pPr eaLnBrk="0" hangingPunct="0">
              <a:lnSpc>
                <a:spcPct val="80000"/>
              </a:lnSpc>
            </a:pPr>
            <a:r>
              <a:rPr lang="en-US" sz="1600" b="1">
                <a:solidFill>
                  <a:srgbClr val="292929"/>
                </a:solidFill>
              </a:rPr>
              <a:t>ZigBee Stack</a:t>
            </a:r>
          </a:p>
        </p:txBody>
      </p:sp>
      <p:sp>
        <p:nvSpPr>
          <p:cNvPr id="68626" name="Rectangle 18"/>
          <p:cNvSpPr>
            <a:spLocks noChangeArrowheads="1"/>
          </p:cNvSpPr>
          <p:nvPr/>
        </p:nvSpPr>
        <p:spPr bwMode="auto">
          <a:xfrm>
            <a:off x="6096000" y="5334000"/>
            <a:ext cx="228600" cy="228600"/>
          </a:xfrm>
          <a:prstGeom prst="rect">
            <a:avLst/>
          </a:prstGeom>
          <a:solidFill>
            <a:srgbClr val="FF6600"/>
          </a:solidFill>
          <a:ln w="9525">
            <a:noFill/>
            <a:miter lim="800000"/>
            <a:headEnd/>
            <a:tailEnd/>
          </a:ln>
        </p:spPr>
        <p:txBody>
          <a:bodyPr wrap="none" anchor="ctr"/>
          <a:lstStyle/>
          <a:p>
            <a:endParaRPr lang="en-US"/>
          </a:p>
        </p:txBody>
      </p:sp>
      <p:grpSp>
        <p:nvGrpSpPr>
          <p:cNvPr id="68627" name="Group 19"/>
          <p:cNvGrpSpPr>
            <a:grpSpLocks/>
          </p:cNvGrpSpPr>
          <p:nvPr/>
        </p:nvGrpSpPr>
        <p:grpSpPr bwMode="auto">
          <a:xfrm>
            <a:off x="7467600" y="2133600"/>
            <a:ext cx="1143000" cy="461963"/>
            <a:chOff x="4704" y="1584"/>
            <a:chExt cx="720" cy="480"/>
          </a:xfrm>
        </p:grpSpPr>
        <p:sp>
          <p:nvSpPr>
            <p:cNvPr id="68633" name="Line 20"/>
            <p:cNvSpPr>
              <a:spLocks noChangeShapeType="1"/>
            </p:cNvSpPr>
            <p:nvPr/>
          </p:nvSpPr>
          <p:spPr bwMode="auto">
            <a:xfrm flipV="1">
              <a:off x="5017" y="1584"/>
              <a:ext cx="0" cy="480"/>
            </a:xfrm>
            <a:prstGeom prst="line">
              <a:avLst/>
            </a:prstGeom>
            <a:noFill/>
            <a:ln w="9525">
              <a:solidFill>
                <a:schemeClr val="bg2"/>
              </a:solidFill>
              <a:round/>
              <a:headEnd type="triangle" w="med" len="med"/>
              <a:tailEnd type="triangle" w="med" len="med"/>
            </a:ln>
          </p:spPr>
          <p:txBody>
            <a:bodyPr/>
            <a:lstStyle/>
            <a:p>
              <a:endParaRPr lang="en-US"/>
            </a:p>
          </p:txBody>
        </p:sp>
        <p:sp>
          <p:nvSpPr>
            <p:cNvPr id="68634" name="Text Box 21"/>
            <p:cNvSpPr txBox="1">
              <a:spLocks noChangeArrowheads="1"/>
            </p:cNvSpPr>
            <p:nvPr/>
          </p:nvSpPr>
          <p:spPr bwMode="auto">
            <a:xfrm>
              <a:off x="4704" y="1728"/>
              <a:ext cx="720" cy="125"/>
            </a:xfrm>
            <a:prstGeom prst="rect">
              <a:avLst/>
            </a:prstGeom>
            <a:solidFill>
              <a:schemeClr val="bg1"/>
            </a:solidFill>
            <a:ln w="9525">
              <a:noFill/>
              <a:miter lim="800000"/>
              <a:headEnd/>
              <a:tailEnd/>
            </a:ln>
          </p:spPr>
          <p:txBody>
            <a:bodyPr lIns="0" tIns="0" rIns="0" bIns="0" anchor="ctr" anchorCtr="1"/>
            <a:lstStyle/>
            <a:p>
              <a:pPr eaLnBrk="0" hangingPunct="0"/>
              <a:r>
                <a:rPr lang="en-US" sz="1600" b="1">
                  <a:solidFill>
                    <a:srgbClr val="292929"/>
                  </a:solidFill>
                </a:rPr>
                <a:t>Customer</a:t>
              </a:r>
            </a:p>
          </p:txBody>
        </p:sp>
      </p:grpSp>
      <p:sp>
        <p:nvSpPr>
          <p:cNvPr id="68628" name="Line 22"/>
          <p:cNvSpPr>
            <a:spLocks noChangeShapeType="1"/>
          </p:cNvSpPr>
          <p:nvPr/>
        </p:nvSpPr>
        <p:spPr bwMode="auto">
          <a:xfrm flipV="1">
            <a:off x="7750175" y="4114800"/>
            <a:ext cx="0" cy="990600"/>
          </a:xfrm>
          <a:prstGeom prst="line">
            <a:avLst/>
          </a:prstGeom>
          <a:noFill/>
          <a:ln w="9525">
            <a:solidFill>
              <a:schemeClr val="bg2"/>
            </a:solidFill>
            <a:round/>
            <a:headEnd type="triangle" w="med" len="med"/>
            <a:tailEnd type="triangle" w="med" len="med"/>
          </a:ln>
        </p:spPr>
        <p:txBody>
          <a:bodyPr/>
          <a:lstStyle/>
          <a:p>
            <a:endParaRPr lang="en-US"/>
          </a:p>
        </p:txBody>
      </p:sp>
      <p:sp>
        <p:nvSpPr>
          <p:cNvPr id="68629" name="Text Box 23"/>
          <p:cNvSpPr txBox="1">
            <a:spLocks noChangeArrowheads="1"/>
          </p:cNvSpPr>
          <p:nvPr/>
        </p:nvSpPr>
        <p:spPr bwMode="auto">
          <a:xfrm>
            <a:off x="7461250" y="4343400"/>
            <a:ext cx="717550" cy="427038"/>
          </a:xfrm>
          <a:prstGeom prst="rect">
            <a:avLst/>
          </a:prstGeom>
          <a:solidFill>
            <a:schemeClr val="bg1"/>
          </a:solidFill>
          <a:ln w="9525">
            <a:noFill/>
            <a:miter lim="800000"/>
            <a:headEnd/>
            <a:tailEnd/>
          </a:ln>
        </p:spPr>
        <p:txBody>
          <a:bodyPr wrap="none" tIns="0" bIns="0" anchor="ctr" anchorCtr="1">
            <a:spAutoFit/>
          </a:bodyPr>
          <a:lstStyle/>
          <a:p>
            <a:pPr algn="ctr" eaLnBrk="0" hangingPunct="0"/>
            <a:r>
              <a:rPr lang="en-US" sz="1600" b="1">
                <a:solidFill>
                  <a:srgbClr val="292929"/>
                </a:solidFill>
              </a:rPr>
              <a:t>IEEE</a:t>
            </a:r>
          </a:p>
          <a:p>
            <a:pPr algn="ctr" eaLnBrk="0" hangingPunct="0"/>
            <a:r>
              <a:rPr lang="en-US" sz="1200" b="1">
                <a:solidFill>
                  <a:srgbClr val="292929"/>
                </a:solidFill>
              </a:rPr>
              <a:t>802.15.4</a:t>
            </a:r>
          </a:p>
        </p:txBody>
      </p:sp>
      <p:sp>
        <p:nvSpPr>
          <p:cNvPr id="68630" name="Line 24"/>
          <p:cNvSpPr>
            <a:spLocks noChangeShapeType="1"/>
          </p:cNvSpPr>
          <p:nvPr/>
        </p:nvSpPr>
        <p:spPr bwMode="auto">
          <a:xfrm flipV="1">
            <a:off x="8458200" y="2743200"/>
            <a:ext cx="0" cy="2209800"/>
          </a:xfrm>
          <a:prstGeom prst="line">
            <a:avLst/>
          </a:prstGeom>
          <a:noFill/>
          <a:ln w="9525">
            <a:solidFill>
              <a:schemeClr val="bg2"/>
            </a:solidFill>
            <a:round/>
            <a:headEnd type="triangle" w="med" len="med"/>
            <a:tailEnd type="triangle" w="med" len="med"/>
          </a:ln>
        </p:spPr>
        <p:txBody>
          <a:bodyPr/>
          <a:lstStyle/>
          <a:p>
            <a:endParaRPr lang="en-US"/>
          </a:p>
        </p:txBody>
      </p:sp>
      <p:sp>
        <p:nvSpPr>
          <p:cNvPr id="68631" name="Text Box 25"/>
          <p:cNvSpPr txBox="1">
            <a:spLocks noChangeArrowheads="1"/>
          </p:cNvSpPr>
          <p:nvPr/>
        </p:nvSpPr>
        <p:spPr bwMode="auto">
          <a:xfrm>
            <a:off x="8001000" y="3352800"/>
            <a:ext cx="895350" cy="488950"/>
          </a:xfrm>
          <a:prstGeom prst="rect">
            <a:avLst/>
          </a:prstGeom>
          <a:solidFill>
            <a:schemeClr val="bg1"/>
          </a:solidFill>
          <a:ln w="9525">
            <a:noFill/>
            <a:miter lim="800000"/>
            <a:headEnd/>
            <a:tailEnd/>
          </a:ln>
        </p:spPr>
        <p:txBody>
          <a:bodyPr wrap="none" tIns="0" bIns="0" anchor="ctr" anchorCtr="1">
            <a:spAutoFit/>
          </a:bodyPr>
          <a:lstStyle/>
          <a:p>
            <a:pPr eaLnBrk="0" hangingPunct="0"/>
            <a:r>
              <a:rPr lang="en-US" sz="1600" b="1">
                <a:solidFill>
                  <a:srgbClr val="292929"/>
                </a:solidFill>
              </a:rPr>
              <a:t>ZigBee </a:t>
            </a:r>
          </a:p>
          <a:p>
            <a:pPr eaLnBrk="0" hangingPunct="0"/>
            <a:r>
              <a:rPr lang="en-US" sz="1600" b="1">
                <a:solidFill>
                  <a:srgbClr val="292929"/>
                </a:solidFill>
              </a:rPr>
              <a:t>Alliance</a:t>
            </a:r>
          </a:p>
        </p:txBody>
      </p:sp>
      <p:sp>
        <p:nvSpPr>
          <p:cNvPr id="68632" name="Rectangle 26"/>
          <p:cNvSpPr>
            <a:spLocks noChangeArrowheads="1"/>
          </p:cNvSpPr>
          <p:nvPr/>
        </p:nvSpPr>
        <p:spPr bwMode="auto">
          <a:xfrm>
            <a:off x="4648200" y="2971800"/>
            <a:ext cx="2782888" cy="381000"/>
          </a:xfrm>
          <a:prstGeom prst="rect">
            <a:avLst/>
          </a:prstGeom>
          <a:solidFill>
            <a:srgbClr val="FF6600"/>
          </a:solidFill>
          <a:ln w="9525">
            <a:solidFill>
              <a:schemeClr val="tx2"/>
            </a:solidFill>
            <a:miter lim="800000"/>
            <a:headEnd/>
            <a:tailEnd/>
          </a:ln>
        </p:spPr>
        <p:txBody>
          <a:bodyPr wrap="none" anchor="ctr" anchorCtr="1"/>
          <a:lstStyle/>
          <a:p>
            <a:pPr algn="ctr" eaLnBrk="0" hangingPunct="0"/>
            <a:r>
              <a:rPr lang="en-US" sz="1600" b="1">
                <a:solidFill>
                  <a:schemeClr val="bg1"/>
                </a:solidFill>
              </a:rPr>
              <a:t>SECURITY</a:t>
            </a:r>
            <a:endParaRPr lang="en-US" sz="1000" b="1">
              <a:solidFill>
                <a:schemeClr val="bg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70658" name="Rectangle 2"/>
          <p:cNvSpPr>
            <a:spLocks noGrp="1" noChangeArrowheads="1"/>
          </p:cNvSpPr>
          <p:nvPr>
            <p:ph type="title"/>
          </p:nvPr>
        </p:nvSpPr>
        <p:spPr/>
        <p:txBody>
          <a:bodyPr/>
          <a:lstStyle/>
          <a:p>
            <a:pPr eaLnBrk="1" hangingPunct="1"/>
            <a:r>
              <a:rPr lang="en-US" smtClean="0"/>
              <a:t>Choosing ZigBee technology over other protocols</a:t>
            </a:r>
          </a:p>
        </p:txBody>
      </p:sp>
      <p:sp>
        <p:nvSpPr>
          <p:cNvPr id="70659" name="Rectangle 3"/>
          <p:cNvSpPr>
            <a:spLocks noGrp="1" noChangeArrowheads="1"/>
          </p:cNvSpPr>
          <p:nvPr>
            <p:ph type="body" idx="1"/>
          </p:nvPr>
        </p:nvSpPr>
        <p:spPr/>
        <p:txBody>
          <a:bodyPr/>
          <a:lstStyle/>
          <a:p>
            <a:pPr eaLnBrk="1" hangingPunct="1"/>
            <a:r>
              <a:rPr lang="en-US" sz="2000" smtClean="0"/>
              <a:t>Choose ZigBee when</a:t>
            </a:r>
          </a:p>
          <a:p>
            <a:pPr lvl="1" eaLnBrk="1" hangingPunct="1"/>
            <a:r>
              <a:rPr lang="en-US" sz="1800" smtClean="0"/>
              <a:t>Your application requires a standards-based wireless network solution</a:t>
            </a:r>
          </a:p>
          <a:p>
            <a:pPr lvl="1" eaLnBrk="1" hangingPunct="1"/>
            <a:r>
              <a:rPr lang="en-US" sz="1800" smtClean="0"/>
              <a:t>Simple to develop and deploy</a:t>
            </a:r>
          </a:p>
          <a:p>
            <a:pPr lvl="1" eaLnBrk="1" hangingPunct="1"/>
            <a:r>
              <a:rPr lang="en-US" sz="1800" smtClean="0"/>
              <a:t>Flexible networking that can automatically (or under network control) adjust to fit the physical plant characteristics</a:t>
            </a:r>
          </a:p>
          <a:p>
            <a:pPr lvl="1" eaLnBrk="1" hangingPunct="1"/>
            <a:r>
              <a:rPr lang="en-US" sz="1800" smtClean="0"/>
              <a:t>Optimized for applications requiring</a:t>
            </a:r>
          </a:p>
          <a:p>
            <a:pPr lvl="2" eaLnBrk="1" hangingPunct="1"/>
            <a:r>
              <a:rPr lang="en-US" sz="1600" smtClean="0"/>
              <a:t>Low cost</a:t>
            </a:r>
          </a:p>
          <a:p>
            <a:pPr lvl="2" eaLnBrk="1" hangingPunct="1"/>
            <a:r>
              <a:rPr lang="en-US" sz="1600" smtClean="0"/>
              <a:t>Low data rate</a:t>
            </a:r>
          </a:p>
          <a:p>
            <a:pPr lvl="2" eaLnBrk="1" hangingPunct="1"/>
            <a:r>
              <a:rPr lang="en-US" sz="1600" smtClean="0"/>
              <a:t>Long battery life</a:t>
            </a:r>
          </a:p>
          <a:p>
            <a:pPr lvl="2" eaLnBrk="1" hangingPunct="1"/>
            <a:r>
              <a:rPr lang="en-US" sz="1600" smtClean="0"/>
              <a:t>Robust security</a:t>
            </a:r>
          </a:p>
          <a:p>
            <a:pPr lvl="2" eaLnBrk="1" hangingPunct="1"/>
            <a:r>
              <a:rPr lang="en-US" sz="1600" smtClean="0"/>
              <a:t>High data reliability</a:t>
            </a:r>
          </a:p>
          <a:p>
            <a:pPr lvl="2" eaLnBrk="1" hangingPunct="1"/>
            <a:r>
              <a:rPr lang="en-US" sz="1600" smtClean="0"/>
              <a:t>Product interoperability</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72706" name="Line 2"/>
          <p:cNvSpPr>
            <a:spLocks noChangeShapeType="1"/>
          </p:cNvSpPr>
          <p:nvPr/>
        </p:nvSpPr>
        <p:spPr bwMode="auto">
          <a:xfrm flipH="1" flipV="1">
            <a:off x="7315200" y="2044700"/>
            <a:ext cx="685800" cy="304800"/>
          </a:xfrm>
          <a:prstGeom prst="line">
            <a:avLst/>
          </a:prstGeom>
          <a:noFill/>
          <a:ln w="38100">
            <a:solidFill>
              <a:schemeClr val="tx1"/>
            </a:solidFill>
            <a:round/>
            <a:headEnd/>
            <a:tailEnd/>
          </a:ln>
        </p:spPr>
        <p:txBody>
          <a:bodyPr wrap="none" anchor="ctr"/>
          <a:lstStyle/>
          <a:p>
            <a:endParaRPr lang="en-US"/>
          </a:p>
        </p:txBody>
      </p:sp>
      <p:sp>
        <p:nvSpPr>
          <p:cNvPr id="72707" name="Line 3"/>
          <p:cNvSpPr>
            <a:spLocks noChangeShapeType="1"/>
          </p:cNvSpPr>
          <p:nvPr/>
        </p:nvSpPr>
        <p:spPr bwMode="auto">
          <a:xfrm flipH="1" flipV="1">
            <a:off x="6781800" y="1663700"/>
            <a:ext cx="533400" cy="381000"/>
          </a:xfrm>
          <a:prstGeom prst="line">
            <a:avLst/>
          </a:prstGeom>
          <a:noFill/>
          <a:ln w="38100">
            <a:solidFill>
              <a:schemeClr val="tx1"/>
            </a:solidFill>
            <a:round/>
            <a:headEnd/>
            <a:tailEnd/>
          </a:ln>
        </p:spPr>
        <p:txBody>
          <a:bodyPr wrap="none" anchor="ctr"/>
          <a:lstStyle/>
          <a:p>
            <a:endParaRPr lang="en-US"/>
          </a:p>
        </p:txBody>
      </p:sp>
      <p:sp>
        <p:nvSpPr>
          <p:cNvPr id="72708" name="Line 4"/>
          <p:cNvSpPr>
            <a:spLocks noChangeShapeType="1"/>
          </p:cNvSpPr>
          <p:nvPr/>
        </p:nvSpPr>
        <p:spPr bwMode="auto">
          <a:xfrm flipH="1">
            <a:off x="7315200" y="1892300"/>
            <a:ext cx="457200" cy="152400"/>
          </a:xfrm>
          <a:prstGeom prst="line">
            <a:avLst/>
          </a:prstGeom>
          <a:noFill/>
          <a:ln w="38100">
            <a:solidFill>
              <a:schemeClr val="tx1"/>
            </a:solidFill>
            <a:round/>
            <a:headEnd/>
            <a:tailEnd/>
          </a:ln>
        </p:spPr>
        <p:txBody>
          <a:bodyPr wrap="none" anchor="ctr"/>
          <a:lstStyle/>
          <a:p>
            <a:endParaRPr lang="en-US"/>
          </a:p>
        </p:txBody>
      </p:sp>
      <p:sp>
        <p:nvSpPr>
          <p:cNvPr id="72709" name="Line 5"/>
          <p:cNvSpPr>
            <a:spLocks noChangeShapeType="1"/>
          </p:cNvSpPr>
          <p:nvPr/>
        </p:nvSpPr>
        <p:spPr bwMode="auto">
          <a:xfrm flipH="1" flipV="1">
            <a:off x="4724400" y="2654300"/>
            <a:ext cx="533400" cy="457200"/>
          </a:xfrm>
          <a:prstGeom prst="line">
            <a:avLst/>
          </a:prstGeom>
          <a:noFill/>
          <a:ln w="38100">
            <a:solidFill>
              <a:schemeClr val="tx1"/>
            </a:solidFill>
            <a:round/>
            <a:headEnd/>
            <a:tailEnd/>
          </a:ln>
        </p:spPr>
        <p:txBody>
          <a:bodyPr wrap="none" anchor="ctr"/>
          <a:lstStyle/>
          <a:p>
            <a:endParaRPr lang="en-US"/>
          </a:p>
        </p:txBody>
      </p:sp>
      <p:sp>
        <p:nvSpPr>
          <p:cNvPr id="72710" name="Line 6"/>
          <p:cNvSpPr>
            <a:spLocks noChangeShapeType="1"/>
          </p:cNvSpPr>
          <p:nvPr/>
        </p:nvSpPr>
        <p:spPr bwMode="auto">
          <a:xfrm flipH="1">
            <a:off x="4800600" y="3111500"/>
            <a:ext cx="457200" cy="457200"/>
          </a:xfrm>
          <a:prstGeom prst="line">
            <a:avLst/>
          </a:prstGeom>
          <a:noFill/>
          <a:ln w="38100">
            <a:solidFill>
              <a:schemeClr val="tx1"/>
            </a:solidFill>
            <a:round/>
            <a:headEnd/>
            <a:tailEnd/>
          </a:ln>
        </p:spPr>
        <p:txBody>
          <a:bodyPr wrap="none" anchor="ctr"/>
          <a:lstStyle/>
          <a:p>
            <a:endParaRPr lang="en-US"/>
          </a:p>
        </p:txBody>
      </p:sp>
      <p:sp>
        <p:nvSpPr>
          <p:cNvPr id="72711" name="Rectangle 7"/>
          <p:cNvSpPr>
            <a:spLocks noGrp="1" noChangeArrowheads="1"/>
          </p:cNvSpPr>
          <p:nvPr>
            <p:ph type="title"/>
          </p:nvPr>
        </p:nvSpPr>
        <p:spPr/>
        <p:txBody>
          <a:bodyPr/>
          <a:lstStyle/>
          <a:p>
            <a:pPr eaLnBrk="1" hangingPunct="1"/>
            <a:r>
              <a:rPr lang="en-GB" smtClean="0"/>
              <a:t>ZigBee Topology Models</a:t>
            </a:r>
          </a:p>
        </p:txBody>
      </p:sp>
      <p:sp>
        <p:nvSpPr>
          <p:cNvPr id="72712" name="Line 8"/>
          <p:cNvSpPr>
            <a:spLocks noChangeShapeType="1"/>
          </p:cNvSpPr>
          <p:nvPr/>
        </p:nvSpPr>
        <p:spPr bwMode="auto">
          <a:xfrm flipV="1">
            <a:off x="5257800" y="2820988"/>
            <a:ext cx="1219200" cy="290512"/>
          </a:xfrm>
          <a:prstGeom prst="line">
            <a:avLst/>
          </a:prstGeom>
          <a:noFill/>
          <a:ln w="38100">
            <a:solidFill>
              <a:schemeClr val="tx1"/>
            </a:solidFill>
            <a:round/>
            <a:headEnd/>
            <a:tailEnd/>
          </a:ln>
        </p:spPr>
        <p:txBody>
          <a:bodyPr wrap="none" anchor="ctr"/>
          <a:lstStyle/>
          <a:p>
            <a:endParaRPr lang="en-US"/>
          </a:p>
        </p:txBody>
      </p:sp>
      <p:sp>
        <p:nvSpPr>
          <p:cNvPr id="72713" name="Line 9"/>
          <p:cNvSpPr>
            <a:spLocks noChangeShapeType="1"/>
          </p:cNvSpPr>
          <p:nvPr/>
        </p:nvSpPr>
        <p:spPr bwMode="auto">
          <a:xfrm flipV="1">
            <a:off x="5257800" y="2120900"/>
            <a:ext cx="457200" cy="990600"/>
          </a:xfrm>
          <a:prstGeom prst="line">
            <a:avLst/>
          </a:prstGeom>
          <a:noFill/>
          <a:ln w="38100">
            <a:solidFill>
              <a:schemeClr val="tx1"/>
            </a:solidFill>
            <a:round/>
            <a:headEnd/>
            <a:tailEnd/>
          </a:ln>
        </p:spPr>
        <p:txBody>
          <a:bodyPr wrap="none" anchor="ctr"/>
          <a:lstStyle/>
          <a:p>
            <a:endParaRPr lang="en-US"/>
          </a:p>
        </p:txBody>
      </p:sp>
      <p:sp>
        <p:nvSpPr>
          <p:cNvPr id="72714" name="Line 10"/>
          <p:cNvSpPr>
            <a:spLocks noChangeShapeType="1"/>
          </p:cNvSpPr>
          <p:nvPr/>
        </p:nvSpPr>
        <p:spPr bwMode="auto">
          <a:xfrm flipH="1" flipV="1">
            <a:off x="5715000" y="2120900"/>
            <a:ext cx="762000" cy="700088"/>
          </a:xfrm>
          <a:prstGeom prst="line">
            <a:avLst/>
          </a:prstGeom>
          <a:noFill/>
          <a:ln w="38100">
            <a:solidFill>
              <a:schemeClr val="tx1"/>
            </a:solidFill>
            <a:round/>
            <a:headEnd/>
            <a:tailEnd/>
          </a:ln>
        </p:spPr>
        <p:txBody>
          <a:bodyPr wrap="none" anchor="ctr"/>
          <a:lstStyle/>
          <a:p>
            <a:endParaRPr lang="en-US"/>
          </a:p>
        </p:txBody>
      </p:sp>
      <p:sp>
        <p:nvSpPr>
          <p:cNvPr id="72715" name="Line 11"/>
          <p:cNvSpPr>
            <a:spLocks noChangeShapeType="1"/>
          </p:cNvSpPr>
          <p:nvPr/>
        </p:nvSpPr>
        <p:spPr bwMode="auto">
          <a:xfrm flipV="1">
            <a:off x="6477000" y="2044700"/>
            <a:ext cx="838200" cy="776288"/>
          </a:xfrm>
          <a:prstGeom prst="line">
            <a:avLst/>
          </a:prstGeom>
          <a:noFill/>
          <a:ln w="38100">
            <a:solidFill>
              <a:schemeClr val="tx1"/>
            </a:solidFill>
            <a:round/>
            <a:headEnd/>
            <a:tailEnd/>
          </a:ln>
        </p:spPr>
        <p:txBody>
          <a:bodyPr wrap="none" anchor="ctr"/>
          <a:lstStyle/>
          <a:p>
            <a:endParaRPr lang="en-US"/>
          </a:p>
        </p:txBody>
      </p:sp>
      <p:sp>
        <p:nvSpPr>
          <p:cNvPr id="72716" name="Line 12"/>
          <p:cNvSpPr>
            <a:spLocks noChangeShapeType="1"/>
          </p:cNvSpPr>
          <p:nvPr/>
        </p:nvSpPr>
        <p:spPr bwMode="auto">
          <a:xfrm flipV="1">
            <a:off x="5715000" y="2044700"/>
            <a:ext cx="1600200" cy="76200"/>
          </a:xfrm>
          <a:prstGeom prst="line">
            <a:avLst/>
          </a:prstGeom>
          <a:noFill/>
          <a:ln w="38100">
            <a:solidFill>
              <a:schemeClr val="tx1"/>
            </a:solidFill>
            <a:round/>
            <a:headEnd/>
            <a:tailEnd/>
          </a:ln>
        </p:spPr>
        <p:txBody>
          <a:bodyPr wrap="none" anchor="ctr"/>
          <a:lstStyle/>
          <a:p>
            <a:endParaRPr lang="en-US"/>
          </a:p>
        </p:txBody>
      </p:sp>
      <p:sp>
        <p:nvSpPr>
          <p:cNvPr id="72717" name="Oval 13"/>
          <p:cNvSpPr>
            <a:spLocks noChangeArrowheads="1"/>
          </p:cNvSpPr>
          <p:nvPr/>
        </p:nvSpPr>
        <p:spPr bwMode="auto">
          <a:xfrm>
            <a:off x="5562600" y="1968500"/>
            <a:ext cx="304800" cy="304800"/>
          </a:xfrm>
          <a:prstGeom prst="ellipse">
            <a:avLst/>
          </a:prstGeom>
          <a:solidFill>
            <a:srgbClr val="FF6600"/>
          </a:solidFill>
          <a:ln w="12700">
            <a:solidFill>
              <a:schemeClr val="tx1"/>
            </a:solidFill>
            <a:round/>
            <a:headEnd/>
            <a:tailEnd/>
          </a:ln>
        </p:spPr>
        <p:txBody>
          <a:bodyPr wrap="none" anchor="ctr"/>
          <a:lstStyle/>
          <a:p>
            <a:endParaRPr lang="en-US"/>
          </a:p>
        </p:txBody>
      </p:sp>
      <p:sp>
        <p:nvSpPr>
          <p:cNvPr id="72718" name="Line 14"/>
          <p:cNvSpPr>
            <a:spLocks noChangeShapeType="1"/>
          </p:cNvSpPr>
          <p:nvPr/>
        </p:nvSpPr>
        <p:spPr bwMode="auto">
          <a:xfrm>
            <a:off x="6477000" y="2820988"/>
            <a:ext cx="1066800" cy="900112"/>
          </a:xfrm>
          <a:prstGeom prst="line">
            <a:avLst/>
          </a:prstGeom>
          <a:noFill/>
          <a:ln w="38100">
            <a:solidFill>
              <a:schemeClr val="tx1"/>
            </a:solidFill>
            <a:round/>
            <a:headEnd/>
            <a:tailEnd/>
          </a:ln>
        </p:spPr>
        <p:txBody>
          <a:bodyPr wrap="none" anchor="ctr"/>
          <a:lstStyle/>
          <a:p>
            <a:endParaRPr lang="en-US"/>
          </a:p>
        </p:txBody>
      </p:sp>
      <p:sp>
        <p:nvSpPr>
          <p:cNvPr id="72719" name="Line 15"/>
          <p:cNvSpPr>
            <a:spLocks noChangeShapeType="1"/>
          </p:cNvSpPr>
          <p:nvPr/>
        </p:nvSpPr>
        <p:spPr bwMode="auto">
          <a:xfrm flipV="1">
            <a:off x="5791200" y="2792413"/>
            <a:ext cx="685800" cy="1233487"/>
          </a:xfrm>
          <a:prstGeom prst="line">
            <a:avLst/>
          </a:prstGeom>
          <a:noFill/>
          <a:ln w="38100">
            <a:solidFill>
              <a:schemeClr val="tx1"/>
            </a:solidFill>
            <a:round/>
            <a:headEnd/>
            <a:tailEnd/>
          </a:ln>
        </p:spPr>
        <p:txBody>
          <a:bodyPr wrap="none" anchor="ctr"/>
          <a:lstStyle/>
          <a:p>
            <a:endParaRPr lang="en-US"/>
          </a:p>
        </p:txBody>
      </p:sp>
      <p:sp>
        <p:nvSpPr>
          <p:cNvPr id="72720" name="Line 16"/>
          <p:cNvSpPr>
            <a:spLocks noChangeShapeType="1"/>
          </p:cNvSpPr>
          <p:nvPr/>
        </p:nvSpPr>
        <p:spPr bwMode="auto">
          <a:xfrm>
            <a:off x="5257800" y="3111500"/>
            <a:ext cx="533400" cy="914400"/>
          </a:xfrm>
          <a:prstGeom prst="line">
            <a:avLst/>
          </a:prstGeom>
          <a:noFill/>
          <a:ln w="38100">
            <a:solidFill>
              <a:schemeClr val="tx1"/>
            </a:solidFill>
            <a:round/>
            <a:headEnd/>
            <a:tailEnd/>
          </a:ln>
        </p:spPr>
        <p:txBody>
          <a:bodyPr wrap="none" anchor="ctr"/>
          <a:lstStyle/>
          <a:p>
            <a:endParaRPr lang="en-US"/>
          </a:p>
        </p:txBody>
      </p:sp>
      <p:sp>
        <p:nvSpPr>
          <p:cNvPr id="72721" name="Line 17"/>
          <p:cNvSpPr>
            <a:spLocks noChangeShapeType="1"/>
          </p:cNvSpPr>
          <p:nvPr/>
        </p:nvSpPr>
        <p:spPr bwMode="auto">
          <a:xfrm>
            <a:off x="7315200" y="2044700"/>
            <a:ext cx="228600" cy="1676400"/>
          </a:xfrm>
          <a:prstGeom prst="line">
            <a:avLst/>
          </a:prstGeom>
          <a:noFill/>
          <a:ln w="38100">
            <a:solidFill>
              <a:schemeClr val="tx1"/>
            </a:solidFill>
            <a:round/>
            <a:headEnd/>
            <a:tailEnd/>
          </a:ln>
        </p:spPr>
        <p:txBody>
          <a:bodyPr wrap="none" anchor="ctr"/>
          <a:lstStyle/>
          <a:p>
            <a:endParaRPr lang="en-US"/>
          </a:p>
        </p:txBody>
      </p:sp>
      <p:sp>
        <p:nvSpPr>
          <p:cNvPr id="72722" name="Line 18"/>
          <p:cNvSpPr>
            <a:spLocks noChangeShapeType="1"/>
          </p:cNvSpPr>
          <p:nvPr/>
        </p:nvSpPr>
        <p:spPr bwMode="auto">
          <a:xfrm flipV="1">
            <a:off x="5791200" y="3721100"/>
            <a:ext cx="1752600" cy="304800"/>
          </a:xfrm>
          <a:prstGeom prst="line">
            <a:avLst/>
          </a:prstGeom>
          <a:noFill/>
          <a:ln w="38100">
            <a:solidFill>
              <a:schemeClr val="tx1"/>
            </a:solidFill>
            <a:round/>
            <a:headEnd/>
            <a:tailEnd/>
          </a:ln>
        </p:spPr>
        <p:txBody>
          <a:bodyPr wrap="none" anchor="ctr"/>
          <a:lstStyle/>
          <a:p>
            <a:endParaRPr lang="en-US"/>
          </a:p>
        </p:txBody>
      </p:sp>
      <p:sp>
        <p:nvSpPr>
          <p:cNvPr id="72723" name="Oval 19"/>
          <p:cNvSpPr>
            <a:spLocks noChangeArrowheads="1"/>
          </p:cNvSpPr>
          <p:nvPr/>
        </p:nvSpPr>
        <p:spPr bwMode="auto">
          <a:xfrm>
            <a:off x="6324600" y="2668588"/>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72724" name="Oval 20"/>
          <p:cNvSpPr>
            <a:spLocks noChangeArrowheads="1"/>
          </p:cNvSpPr>
          <p:nvPr/>
        </p:nvSpPr>
        <p:spPr bwMode="auto">
          <a:xfrm>
            <a:off x="5638800" y="38735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72725" name="Oval 21"/>
          <p:cNvSpPr>
            <a:spLocks noChangeArrowheads="1"/>
          </p:cNvSpPr>
          <p:nvPr/>
        </p:nvSpPr>
        <p:spPr bwMode="auto">
          <a:xfrm>
            <a:off x="5105400" y="29591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72726" name="Oval 22"/>
          <p:cNvSpPr>
            <a:spLocks noChangeArrowheads="1"/>
          </p:cNvSpPr>
          <p:nvPr/>
        </p:nvSpPr>
        <p:spPr bwMode="auto">
          <a:xfrm>
            <a:off x="7162800" y="18923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72727" name="Line 23"/>
          <p:cNvSpPr>
            <a:spLocks noChangeShapeType="1"/>
          </p:cNvSpPr>
          <p:nvPr/>
        </p:nvSpPr>
        <p:spPr bwMode="auto">
          <a:xfrm flipH="1" flipV="1">
            <a:off x="2514600" y="4254500"/>
            <a:ext cx="685800" cy="152400"/>
          </a:xfrm>
          <a:prstGeom prst="line">
            <a:avLst/>
          </a:prstGeom>
          <a:noFill/>
          <a:ln w="38100">
            <a:solidFill>
              <a:schemeClr val="tx1"/>
            </a:solidFill>
            <a:round/>
            <a:headEnd/>
            <a:tailEnd/>
          </a:ln>
        </p:spPr>
        <p:txBody>
          <a:bodyPr wrap="none" anchor="ctr"/>
          <a:lstStyle/>
          <a:p>
            <a:endParaRPr lang="en-US"/>
          </a:p>
        </p:txBody>
      </p:sp>
      <p:sp>
        <p:nvSpPr>
          <p:cNvPr id="72728" name="Line 24"/>
          <p:cNvSpPr>
            <a:spLocks noChangeShapeType="1"/>
          </p:cNvSpPr>
          <p:nvPr/>
        </p:nvSpPr>
        <p:spPr bwMode="auto">
          <a:xfrm flipH="1" flipV="1">
            <a:off x="2514600" y="5092700"/>
            <a:ext cx="533400" cy="457200"/>
          </a:xfrm>
          <a:prstGeom prst="line">
            <a:avLst/>
          </a:prstGeom>
          <a:noFill/>
          <a:ln w="38100">
            <a:solidFill>
              <a:schemeClr val="tx1"/>
            </a:solidFill>
            <a:round/>
            <a:headEnd/>
            <a:tailEnd/>
          </a:ln>
        </p:spPr>
        <p:txBody>
          <a:bodyPr wrap="none" anchor="ctr"/>
          <a:lstStyle/>
          <a:p>
            <a:endParaRPr lang="en-US"/>
          </a:p>
        </p:txBody>
      </p:sp>
      <p:sp>
        <p:nvSpPr>
          <p:cNvPr id="72729" name="Line 25"/>
          <p:cNvSpPr>
            <a:spLocks noChangeShapeType="1"/>
          </p:cNvSpPr>
          <p:nvPr/>
        </p:nvSpPr>
        <p:spPr bwMode="auto">
          <a:xfrm flipV="1">
            <a:off x="3048000" y="5030788"/>
            <a:ext cx="838200" cy="519112"/>
          </a:xfrm>
          <a:prstGeom prst="line">
            <a:avLst/>
          </a:prstGeom>
          <a:noFill/>
          <a:ln w="38100">
            <a:solidFill>
              <a:schemeClr val="tx1"/>
            </a:solidFill>
            <a:round/>
            <a:headEnd/>
            <a:tailEnd/>
          </a:ln>
        </p:spPr>
        <p:txBody>
          <a:bodyPr wrap="none" anchor="ctr"/>
          <a:lstStyle/>
          <a:p>
            <a:endParaRPr lang="en-US"/>
          </a:p>
        </p:txBody>
      </p:sp>
      <p:sp>
        <p:nvSpPr>
          <p:cNvPr id="72730" name="Line 26"/>
          <p:cNvSpPr>
            <a:spLocks noChangeShapeType="1"/>
          </p:cNvSpPr>
          <p:nvPr/>
        </p:nvSpPr>
        <p:spPr bwMode="auto">
          <a:xfrm flipH="1">
            <a:off x="3200400" y="4102100"/>
            <a:ext cx="685800" cy="304800"/>
          </a:xfrm>
          <a:prstGeom prst="line">
            <a:avLst/>
          </a:prstGeom>
          <a:noFill/>
          <a:ln w="38100">
            <a:solidFill>
              <a:schemeClr val="tx1"/>
            </a:solidFill>
            <a:round/>
            <a:headEnd/>
            <a:tailEnd/>
          </a:ln>
        </p:spPr>
        <p:txBody>
          <a:bodyPr wrap="none" anchor="ctr"/>
          <a:lstStyle/>
          <a:p>
            <a:endParaRPr lang="en-US"/>
          </a:p>
        </p:txBody>
      </p:sp>
      <p:sp>
        <p:nvSpPr>
          <p:cNvPr id="72731" name="Line 27"/>
          <p:cNvSpPr>
            <a:spLocks noChangeShapeType="1"/>
          </p:cNvSpPr>
          <p:nvPr/>
        </p:nvSpPr>
        <p:spPr bwMode="auto">
          <a:xfrm flipH="1" flipV="1">
            <a:off x="3200400" y="4406900"/>
            <a:ext cx="685800" cy="623888"/>
          </a:xfrm>
          <a:prstGeom prst="line">
            <a:avLst/>
          </a:prstGeom>
          <a:noFill/>
          <a:ln w="38100">
            <a:solidFill>
              <a:schemeClr val="tx1"/>
            </a:solidFill>
            <a:round/>
            <a:headEnd/>
            <a:tailEnd/>
          </a:ln>
        </p:spPr>
        <p:txBody>
          <a:bodyPr wrap="none" anchor="ctr"/>
          <a:lstStyle/>
          <a:p>
            <a:endParaRPr lang="en-US"/>
          </a:p>
        </p:txBody>
      </p:sp>
      <p:sp>
        <p:nvSpPr>
          <p:cNvPr id="72732" name="Line 28"/>
          <p:cNvSpPr>
            <a:spLocks noChangeShapeType="1"/>
          </p:cNvSpPr>
          <p:nvPr/>
        </p:nvSpPr>
        <p:spPr bwMode="auto">
          <a:xfrm flipV="1">
            <a:off x="3886200" y="4254500"/>
            <a:ext cx="838200" cy="776288"/>
          </a:xfrm>
          <a:prstGeom prst="line">
            <a:avLst/>
          </a:prstGeom>
          <a:noFill/>
          <a:ln w="38100">
            <a:solidFill>
              <a:schemeClr val="tx1"/>
            </a:solidFill>
            <a:round/>
            <a:headEnd/>
            <a:tailEnd/>
          </a:ln>
        </p:spPr>
        <p:txBody>
          <a:bodyPr wrap="none" anchor="ctr"/>
          <a:lstStyle/>
          <a:p>
            <a:endParaRPr lang="en-US"/>
          </a:p>
        </p:txBody>
      </p:sp>
      <p:sp>
        <p:nvSpPr>
          <p:cNvPr id="72733" name="Line 29"/>
          <p:cNvSpPr>
            <a:spLocks noChangeShapeType="1"/>
          </p:cNvSpPr>
          <p:nvPr/>
        </p:nvSpPr>
        <p:spPr bwMode="auto">
          <a:xfrm flipV="1">
            <a:off x="3200400" y="3797300"/>
            <a:ext cx="76200" cy="609600"/>
          </a:xfrm>
          <a:prstGeom prst="line">
            <a:avLst/>
          </a:prstGeom>
          <a:noFill/>
          <a:ln w="38100">
            <a:solidFill>
              <a:schemeClr val="tx1"/>
            </a:solidFill>
            <a:round/>
            <a:headEnd/>
            <a:tailEnd/>
          </a:ln>
        </p:spPr>
        <p:txBody>
          <a:bodyPr wrap="none" anchor="ctr"/>
          <a:lstStyle/>
          <a:p>
            <a:endParaRPr lang="en-US"/>
          </a:p>
        </p:txBody>
      </p:sp>
      <p:sp>
        <p:nvSpPr>
          <p:cNvPr id="72734" name="Oval 30"/>
          <p:cNvSpPr>
            <a:spLocks noChangeArrowheads="1"/>
          </p:cNvSpPr>
          <p:nvPr/>
        </p:nvSpPr>
        <p:spPr bwMode="auto">
          <a:xfrm>
            <a:off x="3048000" y="42545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72735" name="Line 31"/>
          <p:cNvSpPr>
            <a:spLocks noChangeShapeType="1"/>
          </p:cNvSpPr>
          <p:nvPr/>
        </p:nvSpPr>
        <p:spPr bwMode="auto">
          <a:xfrm>
            <a:off x="3886200" y="5030788"/>
            <a:ext cx="685800" cy="290512"/>
          </a:xfrm>
          <a:prstGeom prst="line">
            <a:avLst/>
          </a:prstGeom>
          <a:noFill/>
          <a:ln w="38100">
            <a:solidFill>
              <a:schemeClr val="tx1"/>
            </a:solidFill>
            <a:round/>
            <a:headEnd/>
            <a:tailEnd/>
          </a:ln>
        </p:spPr>
        <p:txBody>
          <a:bodyPr wrap="none" anchor="ctr"/>
          <a:lstStyle/>
          <a:p>
            <a:endParaRPr lang="en-US"/>
          </a:p>
        </p:txBody>
      </p:sp>
      <p:sp>
        <p:nvSpPr>
          <p:cNvPr id="72736" name="Line 32"/>
          <p:cNvSpPr>
            <a:spLocks noChangeShapeType="1"/>
          </p:cNvSpPr>
          <p:nvPr/>
        </p:nvSpPr>
        <p:spPr bwMode="auto">
          <a:xfrm flipH="1">
            <a:off x="2590800" y="5549900"/>
            <a:ext cx="457200" cy="457200"/>
          </a:xfrm>
          <a:prstGeom prst="line">
            <a:avLst/>
          </a:prstGeom>
          <a:noFill/>
          <a:ln w="38100">
            <a:solidFill>
              <a:schemeClr val="tx1"/>
            </a:solidFill>
            <a:round/>
            <a:headEnd/>
            <a:tailEnd/>
          </a:ln>
        </p:spPr>
        <p:txBody>
          <a:bodyPr wrap="none" anchor="ctr"/>
          <a:lstStyle/>
          <a:p>
            <a:endParaRPr lang="en-US"/>
          </a:p>
        </p:txBody>
      </p:sp>
      <p:sp>
        <p:nvSpPr>
          <p:cNvPr id="72737" name="Line 33"/>
          <p:cNvSpPr>
            <a:spLocks noChangeShapeType="1"/>
          </p:cNvSpPr>
          <p:nvPr/>
        </p:nvSpPr>
        <p:spPr bwMode="auto">
          <a:xfrm flipH="1" flipV="1">
            <a:off x="4572000" y="5321300"/>
            <a:ext cx="685800" cy="457200"/>
          </a:xfrm>
          <a:prstGeom prst="line">
            <a:avLst/>
          </a:prstGeom>
          <a:noFill/>
          <a:ln w="38100">
            <a:solidFill>
              <a:schemeClr val="tx1"/>
            </a:solidFill>
            <a:round/>
            <a:headEnd/>
            <a:tailEnd/>
          </a:ln>
        </p:spPr>
        <p:txBody>
          <a:bodyPr wrap="none" anchor="ctr"/>
          <a:lstStyle/>
          <a:p>
            <a:endParaRPr lang="en-US"/>
          </a:p>
        </p:txBody>
      </p:sp>
      <p:sp>
        <p:nvSpPr>
          <p:cNvPr id="72738" name="Line 34"/>
          <p:cNvSpPr>
            <a:spLocks noChangeShapeType="1"/>
          </p:cNvSpPr>
          <p:nvPr/>
        </p:nvSpPr>
        <p:spPr bwMode="auto">
          <a:xfrm flipV="1">
            <a:off x="4343400" y="5321300"/>
            <a:ext cx="228600" cy="609600"/>
          </a:xfrm>
          <a:prstGeom prst="line">
            <a:avLst/>
          </a:prstGeom>
          <a:noFill/>
          <a:ln w="38100">
            <a:solidFill>
              <a:schemeClr val="tx1"/>
            </a:solidFill>
            <a:round/>
            <a:headEnd/>
            <a:tailEnd/>
          </a:ln>
        </p:spPr>
        <p:txBody>
          <a:bodyPr wrap="none" anchor="ctr"/>
          <a:lstStyle/>
          <a:p>
            <a:endParaRPr lang="en-US"/>
          </a:p>
        </p:txBody>
      </p:sp>
      <p:sp>
        <p:nvSpPr>
          <p:cNvPr id="72739" name="Oval 35"/>
          <p:cNvSpPr>
            <a:spLocks noChangeArrowheads="1"/>
          </p:cNvSpPr>
          <p:nvPr/>
        </p:nvSpPr>
        <p:spPr bwMode="auto">
          <a:xfrm>
            <a:off x="3733800" y="4878388"/>
            <a:ext cx="304800" cy="304800"/>
          </a:xfrm>
          <a:prstGeom prst="ellipse">
            <a:avLst/>
          </a:prstGeom>
          <a:solidFill>
            <a:srgbClr val="FF6600"/>
          </a:solidFill>
          <a:ln w="12700">
            <a:solidFill>
              <a:schemeClr val="tx1"/>
            </a:solidFill>
            <a:round/>
            <a:headEnd/>
            <a:tailEnd/>
          </a:ln>
        </p:spPr>
        <p:txBody>
          <a:bodyPr wrap="none" anchor="ctr"/>
          <a:lstStyle/>
          <a:p>
            <a:endParaRPr lang="en-US"/>
          </a:p>
        </p:txBody>
      </p:sp>
      <p:sp>
        <p:nvSpPr>
          <p:cNvPr id="72740" name="Oval 36"/>
          <p:cNvSpPr>
            <a:spLocks noChangeArrowheads="1"/>
          </p:cNvSpPr>
          <p:nvPr/>
        </p:nvSpPr>
        <p:spPr bwMode="auto">
          <a:xfrm>
            <a:off x="4419600" y="51689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72741" name="Oval 37"/>
          <p:cNvSpPr>
            <a:spLocks noChangeArrowheads="1"/>
          </p:cNvSpPr>
          <p:nvPr/>
        </p:nvSpPr>
        <p:spPr bwMode="auto">
          <a:xfrm>
            <a:off x="5105400" y="56261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42" name="Oval 38"/>
          <p:cNvSpPr>
            <a:spLocks noChangeArrowheads="1"/>
          </p:cNvSpPr>
          <p:nvPr/>
        </p:nvSpPr>
        <p:spPr bwMode="auto">
          <a:xfrm>
            <a:off x="2895600" y="53975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72743" name="Oval 39"/>
          <p:cNvSpPr>
            <a:spLocks noChangeArrowheads="1"/>
          </p:cNvSpPr>
          <p:nvPr/>
        </p:nvSpPr>
        <p:spPr bwMode="auto">
          <a:xfrm>
            <a:off x="4572000" y="41021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44" name="Oval 40"/>
          <p:cNvSpPr>
            <a:spLocks noChangeArrowheads="1"/>
          </p:cNvSpPr>
          <p:nvPr/>
        </p:nvSpPr>
        <p:spPr bwMode="auto">
          <a:xfrm>
            <a:off x="3733800" y="39497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45" name="Oval 41"/>
          <p:cNvSpPr>
            <a:spLocks noChangeArrowheads="1"/>
          </p:cNvSpPr>
          <p:nvPr/>
        </p:nvSpPr>
        <p:spPr bwMode="auto">
          <a:xfrm>
            <a:off x="4191000" y="57785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46" name="Oval 42"/>
          <p:cNvSpPr>
            <a:spLocks noChangeArrowheads="1"/>
          </p:cNvSpPr>
          <p:nvPr/>
        </p:nvSpPr>
        <p:spPr bwMode="auto">
          <a:xfrm>
            <a:off x="2438400" y="58547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47" name="Oval 43"/>
          <p:cNvSpPr>
            <a:spLocks noChangeArrowheads="1"/>
          </p:cNvSpPr>
          <p:nvPr/>
        </p:nvSpPr>
        <p:spPr bwMode="auto">
          <a:xfrm>
            <a:off x="2362200" y="49403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48" name="Oval 44"/>
          <p:cNvSpPr>
            <a:spLocks noChangeArrowheads="1"/>
          </p:cNvSpPr>
          <p:nvPr/>
        </p:nvSpPr>
        <p:spPr bwMode="auto">
          <a:xfrm>
            <a:off x="3124200" y="36449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49" name="Oval 45"/>
          <p:cNvSpPr>
            <a:spLocks noChangeArrowheads="1"/>
          </p:cNvSpPr>
          <p:nvPr/>
        </p:nvSpPr>
        <p:spPr bwMode="auto">
          <a:xfrm>
            <a:off x="2362200" y="41021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50" name="Oval 46"/>
          <p:cNvSpPr>
            <a:spLocks noChangeArrowheads="1"/>
          </p:cNvSpPr>
          <p:nvPr/>
        </p:nvSpPr>
        <p:spPr bwMode="auto">
          <a:xfrm>
            <a:off x="5715000" y="5268913"/>
            <a:ext cx="304800" cy="304800"/>
          </a:xfrm>
          <a:prstGeom prst="ellipse">
            <a:avLst/>
          </a:prstGeom>
          <a:solidFill>
            <a:srgbClr val="FF6600"/>
          </a:solidFill>
          <a:ln w="12700">
            <a:solidFill>
              <a:schemeClr val="tx1"/>
            </a:solidFill>
            <a:round/>
            <a:headEnd/>
            <a:tailEnd/>
          </a:ln>
        </p:spPr>
        <p:txBody>
          <a:bodyPr wrap="none" anchor="ctr"/>
          <a:lstStyle/>
          <a:p>
            <a:endParaRPr lang="en-US"/>
          </a:p>
        </p:txBody>
      </p:sp>
      <p:sp>
        <p:nvSpPr>
          <p:cNvPr id="72751" name="Oval 47"/>
          <p:cNvSpPr>
            <a:spLocks noChangeArrowheads="1"/>
          </p:cNvSpPr>
          <p:nvPr/>
        </p:nvSpPr>
        <p:spPr bwMode="auto">
          <a:xfrm>
            <a:off x="5715000" y="5649913"/>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72752" name="Text Box 48"/>
          <p:cNvSpPr txBox="1">
            <a:spLocks noChangeArrowheads="1"/>
          </p:cNvSpPr>
          <p:nvPr/>
        </p:nvSpPr>
        <p:spPr bwMode="auto">
          <a:xfrm>
            <a:off x="6096000" y="5241925"/>
            <a:ext cx="2293938" cy="396875"/>
          </a:xfrm>
          <a:prstGeom prst="rect">
            <a:avLst/>
          </a:prstGeom>
          <a:noFill/>
          <a:ln w="12700">
            <a:noFill/>
            <a:miter lim="800000"/>
            <a:headEnd/>
            <a:tailEnd/>
          </a:ln>
        </p:spPr>
        <p:txBody>
          <a:bodyPr wrap="none">
            <a:spAutoFit/>
          </a:bodyPr>
          <a:lstStyle/>
          <a:p>
            <a:pPr eaLnBrk="0" hangingPunct="0"/>
            <a:r>
              <a:rPr lang="en-US" sz="2000" b="1"/>
              <a:t>ZigBee coordinator</a:t>
            </a:r>
          </a:p>
        </p:txBody>
      </p:sp>
      <p:sp>
        <p:nvSpPr>
          <p:cNvPr id="72753" name="Text Box 49"/>
          <p:cNvSpPr txBox="1">
            <a:spLocks noChangeArrowheads="1"/>
          </p:cNvSpPr>
          <p:nvPr/>
        </p:nvSpPr>
        <p:spPr bwMode="auto">
          <a:xfrm>
            <a:off x="6096000" y="5622925"/>
            <a:ext cx="1870075" cy="396875"/>
          </a:xfrm>
          <a:prstGeom prst="rect">
            <a:avLst/>
          </a:prstGeom>
          <a:noFill/>
          <a:ln w="12700">
            <a:noFill/>
            <a:miter lim="800000"/>
            <a:headEnd/>
            <a:tailEnd/>
          </a:ln>
        </p:spPr>
        <p:txBody>
          <a:bodyPr wrap="none">
            <a:spAutoFit/>
          </a:bodyPr>
          <a:lstStyle/>
          <a:p>
            <a:pPr eaLnBrk="0" hangingPunct="0"/>
            <a:r>
              <a:rPr lang="en-US" sz="2000" b="1"/>
              <a:t>ZigBee Routers</a:t>
            </a:r>
          </a:p>
        </p:txBody>
      </p:sp>
      <p:sp>
        <p:nvSpPr>
          <p:cNvPr id="72754" name="Oval 50"/>
          <p:cNvSpPr>
            <a:spLocks noChangeArrowheads="1"/>
          </p:cNvSpPr>
          <p:nvPr/>
        </p:nvSpPr>
        <p:spPr bwMode="auto">
          <a:xfrm>
            <a:off x="5721350" y="6030913"/>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55" name="Text Box 51"/>
          <p:cNvSpPr txBox="1">
            <a:spLocks noChangeArrowheads="1"/>
          </p:cNvSpPr>
          <p:nvPr/>
        </p:nvSpPr>
        <p:spPr bwMode="auto">
          <a:xfrm>
            <a:off x="6102350" y="6003925"/>
            <a:ext cx="2343150" cy="396875"/>
          </a:xfrm>
          <a:prstGeom prst="rect">
            <a:avLst/>
          </a:prstGeom>
          <a:noFill/>
          <a:ln w="12700">
            <a:noFill/>
            <a:miter lim="800000"/>
            <a:headEnd/>
            <a:tailEnd/>
          </a:ln>
        </p:spPr>
        <p:txBody>
          <a:bodyPr wrap="none">
            <a:spAutoFit/>
          </a:bodyPr>
          <a:lstStyle/>
          <a:p>
            <a:pPr eaLnBrk="0" hangingPunct="0"/>
            <a:r>
              <a:rPr lang="en-US" sz="2000" b="1"/>
              <a:t>ZigBee End Devices</a:t>
            </a:r>
          </a:p>
        </p:txBody>
      </p:sp>
      <p:sp>
        <p:nvSpPr>
          <p:cNvPr id="72756" name="Text Box 52"/>
          <p:cNvSpPr txBox="1">
            <a:spLocks noChangeArrowheads="1"/>
          </p:cNvSpPr>
          <p:nvPr/>
        </p:nvSpPr>
        <p:spPr bwMode="auto">
          <a:xfrm>
            <a:off x="304800" y="3517900"/>
            <a:ext cx="757238" cy="519113"/>
          </a:xfrm>
          <a:prstGeom prst="rect">
            <a:avLst/>
          </a:prstGeom>
          <a:noFill/>
          <a:ln w="12700">
            <a:noFill/>
            <a:miter lim="800000"/>
            <a:headEnd/>
            <a:tailEnd/>
          </a:ln>
        </p:spPr>
        <p:txBody>
          <a:bodyPr wrap="none">
            <a:spAutoFit/>
          </a:bodyPr>
          <a:lstStyle/>
          <a:p>
            <a:pPr eaLnBrk="0" hangingPunct="0"/>
            <a:r>
              <a:rPr lang="en-US" sz="2800"/>
              <a:t>Star</a:t>
            </a:r>
          </a:p>
        </p:txBody>
      </p:sp>
      <p:sp>
        <p:nvSpPr>
          <p:cNvPr id="72757" name="Text Box 53"/>
          <p:cNvSpPr txBox="1">
            <a:spLocks noChangeArrowheads="1"/>
          </p:cNvSpPr>
          <p:nvPr/>
        </p:nvSpPr>
        <p:spPr bwMode="auto">
          <a:xfrm>
            <a:off x="4589463" y="2044700"/>
            <a:ext cx="974725" cy="519113"/>
          </a:xfrm>
          <a:prstGeom prst="rect">
            <a:avLst/>
          </a:prstGeom>
          <a:noFill/>
          <a:ln w="12700">
            <a:noFill/>
            <a:miter lim="800000"/>
            <a:headEnd/>
            <a:tailEnd/>
          </a:ln>
        </p:spPr>
        <p:txBody>
          <a:bodyPr wrap="none">
            <a:spAutoFit/>
          </a:bodyPr>
          <a:lstStyle/>
          <a:p>
            <a:pPr eaLnBrk="0" hangingPunct="0"/>
            <a:r>
              <a:rPr lang="en-US" sz="2800"/>
              <a:t>Mesh</a:t>
            </a:r>
          </a:p>
        </p:txBody>
      </p:sp>
      <p:sp>
        <p:nvSpPr>
          <p:cNvPr id="72758" name="Text Box 54"/>
          <p:cNvSpPr txBox="1">
            <a:spLocks noChangeArrowheads="1"/>
          </p:cNvSpPr>
          <p:nvPr/>
        </p:nvSpPr>
        <p:spPr bwMode="auto">
          <a:xfrm>
            <a:off x="685800" y="5346700"/>
            <a:ext cx="1951038" cy="519113"/>
          </a:xfrm>
          <a:prstGeom prst="rect">
            <a:avLst/>
          </a:prstGeom>
          <a:noFill/>
          <a:ln w="12700">
            <a:noFill/>
            <a:miter lim="800000"/>
            <a:headEnd/>
            <a:tailEnd/>
          </a:ln>
        </p:spPr>
        <p:txBody>
          <a:bodyPr wrap="none">
            <a:spAutoFit/>
          </a:bodyPr>
          <a:lstStyle/>
          <a:p>
            <a:pPr eaLnBrk="0" hangingPunct="0"/>
            <a:r>
              <a:rPr lang="en-US" sz="2800"/>
              <a:t>Cluster Tree</a:t>
            </a:r>
          </a:p>
        </p:txBody>
      </p:sp>
      <p:sp>
        <p:nvSpPr>
          <p:cNvPr id="72759" name="Line 55"/>
          <p:cNvSpPr>
            <a:spLocks noChangeShapeType="1"/>
          </p:cNvSpPr>
          <p:nvPr/>
        </p:nvSpPr>
        <p:spPr bwMode="auto">
          <a:xfrm flipH="1">
            <a:off x="7543800" y="3721100"/>
            <a:ext cx="685800" cy="0"/>
          </a:xfrm>
          <a:prstGeom prst="line">
            <a:avLst/>
          </a:prstGeom>
          <a:noFill/>
          <a:ln w="38100">
            <a:solidFill>
              <a:schemeClr val="tx1"/>
            </a:solidFill>
            <a:round/>
            <a:headEnd/>
            <a:tailEnd/>
          </a:ln>
        </p:spPr>
        <p:txBody>
          <a:bodyPr wrap="none" anchor="ctr"/>
          <a:lstStyle/>
          <a:p>
            <a:endParaRPr lang="en-US"/>
          </a:p>
        </p:txBody>
      </p:sp>
      <p:sp>
        <p:nvSpPr>
          <p:cNvPr id="72760" name="Line 56"/>
          <p:cNvSpPr>
            <a:spLocks noChangeShapeType="1"/>
          </p:cNvSpPr>
          <p:nvPr/>
        </p:nvSpPr>
        <p:spPr bwMode="auto">
          <a:xfrm>
            <a:off x="7543800" y="3721100"/>
            <a:ext cx="228600" cy="609600"/>
          </a:xfrm>
          <a:prstGeom prst="line">
            <a:avLst/>
          </a:prstGeom>
          <a:noFill/>
          <a:ln w="38100">
            <a:solidFill>
              <a:schemeClr val="tx1"/>
            </a:solidFill>
            <a:round/>
            <a:headEnd/>
            <a:tailEnd/>
          </a:ln>
        </p:spPr>
        <p:txBody>
          <a:bodyPr wrap="none" anchor="ctr"/>
          <a:lstStyle/>
          <a:p>
            <a:endParaRPr lang="en-US"/>
          </a:p>
        </p:txBody>
      </p:sp>
      <p:sp>
        <p:nvSpPr>
          <p:cNvPr id="72761" name="Oval 57"/>
          <p:cNvSpPr>
            <a:spLocks noChangeArrowheads="1"/>
          </p:cNvSpPr>
          <p:nvPr/>
        </p:nvSpPr>
        <p:spPr bwMode="auto">
          <a:xfrm>
            <a:off x="7620000" y="41783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62" name="Oval 58"/>
          <p:cNvSpPr>
            <a:spLocks noChangeArrowheads="1"/>
          </p:cNvSpPr>
          <p:nvPr/>
        </p:nvSpPr>
        <p:spPr bwMode="auto">
          <a:xfrm>
            <a:off x="8077200" y="35687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63" name="Oval 59"/>
          <p:cNvSpPr>
            <a:spLocks noChangeArrowheads="1"/>
          </p:cNvSpPr>
          <p:nvPr/>
        </p:nvSpPr>
        <p:spPr bwMode="auto">
          <a:xfrm>
            <a:off x="7391400" y="35687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grpSp>
        <p:nvGrpSpPr>
          <p:cNvPr id="72764" name="Group 60"/>
          <p:cNvGrpSpPr>
            <a:grpSpLocks/>
          </p:cNvGrpSpPr>
          <p:nvPr/>
        </p:nvGrpSpPr>
        <p:grpSpPr bwMode="auto">
          <a:xfrm>
            <a:off x="304800" y="1739900"/>
            <a:ext cx="2667000" cy="2438400"/>
            <a:chOff x="192" y="576"/>
            <a:chExt cx="1680" cy="1536"/>
          </a:xfrm>
        </p:grpSpPr>
        <p:sp>
          <p:nvSpPr>
            <p:cNvPr id="72770" name="Line 61"/>
            <p:cNvSpPr>
              <a:spLocks noChangeShapeType="1"/>
            </p:cNvSpPr>
            <p:nvPr/>
          </p:nvSpPr>
          <p:spPr bwMode="auto">
            <a:xfrm flipV="1">
              <a:off x="288" y="1257"/>
              <a:ext cx="768" cy="183"/>
            </a:xfrm>
            <a:prstGeom prst="line">
              <a:avLst/>
            </a:prstGeom>
            <a:noFill/>
            <a:ln w="38100">
              <a:solidFill>
                <a:schemeClr val="tx1"/>
              </a:solidFill>
              <a:round/>
              <a:headEnd/>
              <a:tailEnd/>
            </a:ln>
          </p:spPr>
          <p:txBody>
            <a:bodyPr wrap="none" anchor="ctr"/>
            <a:lstStyle/>
            <a:p>
              <a:endParaRPr lang="en-US"/>
            </a:p>
          </p:txBody>
        </p:sp>
        <p:sp>
          <p:nvSpPr>
            <p:cNvPr id="72771" name="Line 62"/>
            <p:cNvSpPr>
              <a:spLocks noChangeShapeType="1"/>
            </p:cNvSpPr>
            <p:nvPr/>
          </p:nvSpPr>
          <p:spPr bwMode="auto">
            <a:xfrm flipH="1" flipV="1">
              <a:off x="768" y="672"/>
              <a:ext cx="288" cy="585"/>
            </a:xfrm>
            <a:prstGeom prst="line">
              <a:avLst/>
            </a:prstGeom>
            <a:noFill/>
            <a:ln w="38100">
              <a:solidFill>
                <a:schemeClr val="tx1"/>
              </a:solidFill>
              <a:round/>
              <a:headEnd/>
              <a:tailEnd/>
            </a:ln>
          </p:spPr>
          <p:txBody>
            <a:bodyPr wrap="none" anchor="ctr"/>
            <a:lstStyle/>
            <a:p>
              <a:endParaRPr lang="en-US"/>
            </a:p>
          </p:txBody>
        </p:sp>
        <p:sp>
          <p:nvSpPr>
            <p:cNvPr id="72772" name="Line 63"/>
            <p:cNvSpPr>
              <a:spLocks noChangeShapeType="1"/>
            </p:cNvSpPr>
            <p:nvPr/>
          </p:nvSpPr>
          <p:spPr bwMode="auto">
            <a:xfrm flipV="1">
              <a:off x="1056" y="768"/>
              <a:ext cx="528" cy="489"/>
            </a:xfrm>
            <a:prstGeom prst="line">
              <a:avLst/>
            </a:prstGeom>
            <a:noFill/>
            <a:ln w="38100">
              <a:solidFill>
                <a:schemeClr val="tx1"/>
              </a:solidFill>
              <a:round/>
              <a:headEnd/>
              <a:tailEnd/>
            </a:ln>
          </p:spPr>
          <p:txBody>
            <a:bodyPr wrap="none" anchor="ctr"/>
            <a:lstStyle/>
            <a:p>
              <a:endParaRPr lang="en-US"/>
            </a:p>
          </p:txBody>
        </p:sp>
        <p:sp>
          <p:nvSpPr>
            <p:cNvPr id="72773" name="Oval 64"/>
            <p:cNvSpPr>
              <a:spLocks noChangeArrowheads="1"/>
            </p:cNvSpPr>
            <p:nvPr/>
          </p:nvSpPr>
          <p:spPr bwMode="auto">
            <a:xfrm>
              <a:off x="672" y="576"/>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74" name="Line 65"/>
            <p:cNvSpPr>
              <a:spLocks noChangeShapeType="1"/>
            </p:cNvSpPr>
            <p:nvPr/>
          </p:nvSpPr>
          <p:spPr bwMode="auto">
            <a:xfrm flipV="1">
              <a:off x="912" y="1239"/>
              <a:ext cx="144" cy="777"/>
            </a:xfrm>
            <a:prstGeom prst="line">
              <a:avLst/>
            </a:prstGeom>
            <a:noFill/>
            <a:ln w="38100">
              <a:solidFill>
                <a:schemeClr val="tx1"/>
              </a:solidFill>
              <a:round/>
              <a:headEnd/>
              <a:tailEnd/>
            </a:ln>
          </p:spPr>
          <p:txBody>
            <a:bodyPr wrap="none" anchor="ctr"/>
            <a:lstStyle/>
            <a:p>
              <a:endParaRPr lang="en-US"/>
            </a:p>
          </p:txBody>
        </p:sp>
        <p:sp>
          <p:nvSpPr>
            <p:cNvPr id="72775" name="Line 66"/>
            <p:cNvSpPr>
              <a:spLocks noChangeShapeType="1"/>
            </p:cNvSpPr>
            <p:nvPr/>
          </p:nvSpPr>
          <p:spPr bwMode="auto">
            <a:xfrm>
              <a:off x="1056" y="1257"/>
              <a:ext cx="720" cy="279"/>
            </a:xfrm>
            <a:prstGeom prst="line">
              <a:avLst/>
            </a:prstGeom>
            <a:noFill/>
            <a:ln w="38100">
              <a:solidFill>
                <a:schemeClr val="tx1"/>
              </a:solidFill>
              <a:round/>
              <a:headEnd/>
              <a:tailEnd/>
            </a:ln>
          </p:spPr>
          <p:txBody>
            <a:bodyPr wrap="none" anchor="ctr"/>
            <a:lstStyle/>
            <a:p>
              <a:endParaRPr lang="en-US"/>
            </a:p>
          </p:txBody>
        </p:sp>
        <p:sp>
          <p:nvSpPr>
            <p:cNvPr id="72776" name="Oval 67"/>
            <p:cNvSpPr>
              <a:spLocks noChangeArrowheads="1"/>
            </p:cNvSpPr>
            <p:nvPr/>
          </p:nvSpPr>
          <p:spPr bwMode="auto">
            <a:xfrm>
              <a:off x="1680" y="1440"/>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77" name="Oval 68"/>
            <p:cNvSpPr>
              <a:spLocks noChangeArrowheads="1"/>
            </p:cNvSpPr>
            <p:nvPr/>
          </p:nvSpPr>
          <p:spPr bwMode="auto">
            <a:xfrm>
              <a:off x="816" y="1920"/>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78" name="Oval 69"/>
            <p:cNvSpPr>
              <a:spLocks noChangeArrowheads="1"/>
            </p:cNvSpPr>
            <p:nvPr/>
          </p:nvSpPr>
          <p:spPr bwMode="auto">
            <a:xfrm>
              <a:off x="192" y="1344"/>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79" name="Oval 70"/>
            <p:cNvSpPr>
              <a:spLocks noChangeArrowheads="1"/>
            </p:cNvSpPr>
            <p:nvPr/>
          </p:nvSpPr>
          <p:spPr bwMode="auto">
            <a:xfrm>
              <a:off x="1488" y="672"/>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80" name="Oval 71"/>
            <p:cNvSpPr>
              <a:spLocks noChangeArrowheads="1"/>
            </p:cNvSpPr>
            <p:nvPr/>
          </p:nvSpPr>
          <p:spPr bwMode="auto">
            <a:xfrm>
              <a:off x="960" y="1161"/>
              <a:ext cx="192" cy="192"/>
            </a:xfrm>
            <a:prstGeom prst="ellipse">
              <a:avLst/>
            </a:prstGeom>
            <a:solidFill>
              <a:srgbClr val="FF6600"/>
            </a:solidFill>
            <a:ln w="12700">
              <a:solidFill>
                <a:schemeClr val="tx1"/>
              </a:solidFill>
              <a:round/>
              <a:headEnd/>
              <a:tailEnd/>
            </a:ln>
          </p:spPr>
          <p:txBody>
            <a:bodyPr wrap="none" anchor="ctr"/>
            <a:lstStyle/>
            <a:p>
              <a:endParaRPr lang="en-US"/>
            </a:p>
          </p:txBody>
        </p:sp>
      </p:grpSp>
      <p:sp>
        <p:nvSpPr>
          <p:cNvPr id="72765" name="Oval 72"/>
          <p:cNvSpPr>
            <a:spLocks noChangeArrowheads="1"/>
          </p:cNvSpPr>
          <p:nvPr/>
        </p:nvSpPr>
        <p:spPr bwMode="auto">
          <a:xfrm>
            <a:off x="7848600" y="21971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66" name="Oval 73"/>
          <p:cNvSpPr>
            <a:spLocks noChangeArrowheads="1"/>
          </p:cNvSpPr>
          <p:nvPr/>
        </p:nvSpPr>
        <p:spPr bwMode="auto">
          <a:xfrm>
            <a:off x="6629400" y="15113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67" name="Oval 74"/>
          <p:cNvSpPr>
            <a:spLocks noChangeArrowheads="1"/>
          </p:cNvSpPr>
          <p:nvPr/>
        </p:nvSpPr>
        <p:spPr bwMode="auto">
          <a:xfrm>
            <a:off x="7620000" y="17399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68" name="Oval 75"/>
          <p:cNvSpPr>
            <a:spLocks noChangeArrowheads="1"/>
          </p:cNvSpPr>
          <p:nvPr/>
        </p:nvSpPr>
        <p:spPr bwMode="auto">
          <a:xfrm>
            <a:off x="4648200" y="34163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72769" name="Oval 76"/>
          <p:cNvSpPr>
            <a:spLocks noChangeArrowheads="1"/>
          </p:cNvSpPr>
          <p:nvPr/>
        </p:nvSpPr>
        <p:spPr bwMode="auto">
          <a:xfrm>
            <a:off x="4572000" y="25019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74754" name="Rectangle 2"/>
          <p:cNvSpPr>
            <a:spLocks noGrp="1" noChangeArrowheads="1"/>
          </p:cNvSpPr>
          <p:nvPr>
            <p:ph type="title"/>
          </p:nvPr>
        </p:nvSpPr>
        <p:spPr/>
        <p:txBody>
          <a:bodyPr/>
          <a:lstStyle/>
          <a:p>
            <a:pPr eaLnBrk="1" hangingPunct="1"/>
            <a:r>
              <a:rPr lang="en-US" smtClean="0"/>
              <a:t>Non-Beacon vs Beacon Modes</a:t>
            </a:r>
          </a:p>
        </p:txBody>
      </p:sp>
      <p:sp>
        <p:nvSpPr>
          <p:cNvPr id="74755" name="Rectangle 3"/>
          <p:cNvSpPr>
            <a:spLocks noGrp="1" noChangeArrowheads="1"/>
          </p:cNvSpPr>
          <p:nvPr>
            <p:ph type="body" idx="1"/>
          </p:nvPr>
        </p:nvSpPr>
        <p:spPr/>
        <p:txBody>
          <a:bodyPr/>
          <a:lstStyle/>
          <a:p>
            <a:pPr eaLnBrk="1" hangingPunct="1">
              <a:lnSpc>
                <a:spcPct val="90000"/>
              </a:lnSpc>
            </a:pPr>
            <a:r>
              <a:rPr lang="en-US" sz="1800" b="1" smtClean="0">
                <a:solidFill>
                  <a:srgbClr val="FF6600"/>
                </a:solidFill>
              </a:rPr>
              <a:t>Non-Beacon Mode</a:t>
            </a:r>
          </a:p>
          <a:p>
            <a:pPr lvl="1" eaLnBrk="1" hangingPunct="1">
              <a:lnSpc>
                <a:spcPct val="90000"/>
              </a:lnSpc>
            </a:pPr>
            <a:r>
              <a:rPr lang="en-US" sz="1600" smtClean="0"/>
              <a:t>A simple, traditional multiple access system used in simple peer and near-peer networks</a:t>
            </a:r>
          </a:p>
          <a:p>
            <a:pPr lvl="1" eaLnBrk="1" hangingPunct="1">
              <a:lnSpc>
                <a:spcPct val="90000"/>
              </a:lnSpc>
            </a:pPr>
            <a:r>
              <a:rPr lang="en-US" sz="1600" smtClean="0"/>
              <a:t>Think of it like a two-way radio network, where each client is autonomous and can initiate a conversation at will, but could interfere with others unintentionally</a:t>
            </a:r>
          </a:p>
          <a:p>
            <a:pPr lvl="1" eaLnBrk="1" hangingPunct="1">
              <a:lnSpc>
                <a:spcPct val="90000"/>
              </a:lnSpc>
            </a:pPr>
            <a:r>
              <a:rPr lang="en-US" sz="1600" smtClean="0"/>
              <a:t>However, the recipient may not hear the call or the channel might already be in use</a:t>
            </a:r>
          </a:p>
          <a:p>
            <a:pPr eaLnBrk="1" hangingPunct="1">
              <a:lnSpc>
                <a:spcPct val="90000"/>
              </a:lnSpc>
            </a:pPr>
            <a:r>
              <a:rPr lang="en-US" sz="1800" b="1" smtClean="0">
                <a:solidFill>
                  <a:srgbClr val="FF6600"/>
                </a:solidFill>
              </a:rPr>
              <a:t>Beacon Mode</a:t>
            </a:r>
          </a:p>
          <a:p>
            <a:pPr lvl="1" eaLnBrk="1" hangingPunct="1">
              <a:lnSpc>
                <a:spcPct val="90000"/>
              </a:lnSpc>
            </a:pPr>
            <a:r>
              <a:rPr lang="en-US" sz="1600" smtClean="0"/>
              <a:t>A very powerful mechanism for controlling power consumption in extended networks like cluster tree or mesh</a:t>
            </a:r>
          </a:p>
          <a:p>
            <a:pPr lvl="1" eaLnBrk="1" hangingPunct="1">
              <a:lnSpc>
                <a:spcPct val="90000"/>
              </a:lnSpc>
            </a:pPr>
            <a:r>
              <a:rPr lang="en-US" sz="1600" smtClean="0"/>
              <a:t>Allows all clients in a local piece of the network the ability to know when to communicate with each other</a:t>
            </a:r>
          </a:p>
          <a:p>
            <a:pPr lvl="1" eaLnBrk="1" hangingPunct="1">
              <a:lnSpc>
                <a:spcPct val="90000"/>
              </a:lnSpc>
            </a:pPr>
            <a:r>
              <a:rPr lang="en-US" sz="1600" smtClean="0"/>
              <a:t>Here, the two-way radio network has a central dispatcher who manages the channel and arranges the calls</a:t>
            </a:r>
          </a:p>
          <a:p>
            <a:pPr eaLnBrk="1" hangingPunct="1">
              <a:lnSpc>
                <a:spcPct val="90000"/>
              </a:lnSpc>
            </a:pPr>
            <a:r>
              <a:rPr lang="en-US" sz="1800" smtClean="0"/>
              <a:t>As you</a:t>
            </a:r>
            <a:r>
              <a:rPr lang="ja-JP" altLang="en-US" sz="1800" smtClean="0"/>
              <a:t>’</a:t>
            </a:r>
            <a:r>
              <a:rPr lang="en-US" altLang="ja-JP" sz="1800" smtClean="0"/>
              <a:t>ll see, the primary value will be in system power consumption</a:t>
            </a:r>
            <a:endParaRPr lang="en-US" sz="1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21506" name="Rectangle 2"/>
          <p:cNvSpPr>
            <a:spLocks noGrp="1" noChangeArrowheads="1"/>
          </p:cNvSpPr>
          <p:nvPr>
            <p:ph type="title"/>
          </p:nvPr>
        </p:nvSpPr>
        <p:spPr/>
        <p:txBody>
          <a:bodyPr/>
          <a:lstStyle/>
          <a:p>
            <a:pPr eaLnBrk="1" hangingPunct="1"/>
            <a:r>
              <a:rPr lang="en-GB" smtClean="0"/>
              <a:t>The ZigBee Alliance Solution</a:t>
            </a:r>
          </a:p>
        </p:txBody>
      </p:sp>
      <p:sp>
        <p:nvSpPr>
          <p:cNvPr id="171011" name="Rectangle 3"/>
          <p:cNvSpPr>
            <a:spLocks noGrp="1" noChangeArrowheads="1"/>
          </p:cNvSpPr>
          <p:nvPr>
            <p:ph type="body" idx="1"/>
          </p:nvPr>
        </p:nvSpPr>
        <p:spPr>
          <a:xfrm>
            <a:off x="398463" y="1609725"/>
            <a:ext cx="8382000" cy="4267200"/>
          </a:xfrm>
        </p:spPr>
        <p:txBody>
          <a:bodyPr/>
          <a:lstStyle/>
          <a:p>
            <a:pPr eaLnBrk="1" hangingPunct="1"/>
            <a:r>
              <a:rPr lang="en-GB" sz="2800" smtClean="0">
                <a:latin typeface="Times New Roman" pitchFamily="18" charset="0"/>
              </a:rPr>
              <a:t>Targeted at home and building automation and controls, consumer electronics, PC peripherals, medical monitoring, and toys </a:t>
            </a:r>
          </a:p>
          <a:p>
            <a:pPr eaLnBrk="1" hangingPunct="1"/>
            <a:r>
              <a:rPr lang="en-GB" sz="2800" smtClean="0">
                <a:latin typeface="Times New Roman" pitchFamily="18" charset="0"/>
              </a:rPr>
              <a:t>Industry standard through application profiles running over IEEE 802.15.4 radios</a:t>
            </a:r>
          </a:p>
          <a:p>
            <a:pPr eaLnBrk="1" hangingPunct="1"/>
            <a:r>
              <a:rPr lang="en-GB" sz="2800" smtClean="0">
                <a:latin typeface="Times New Roman" pitchFamily="18" charset="0"/>
              </a:rPr>
              <a:t>Primary drivers are </a:t>
            </a:r>
            <a:r>
              <a:rPr lang="en-GB" sz="2800" smtClean="0">
                <a:solidFill>
                  <a:srgbClr val="FF3300"/>
                </a:solidFill>
                <a:latin typeface="Times New Roman" pitchFamily="18" charset="0"/>
              </a:rPr>
              <a:t>simplicity, long battery life, networking capabilities, reliability, and cost</a:t>
            </a:r>
          </a:p>
          <a:p>
            <a:pPr eaLnBrk="1" hangingPunct="1"/>
            <a:r>
              <a:rPr lang="en-GB" sz="2800" smtClean="0">
                <a:latin typeface="Times New Roman" pitchFamily="18" charset="0"/>
              </a:rPr>
              <a:t>Alliance provides interoperability and certification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011">
                                            <p:txEl>
                                              <p:pRg st="0" end="0"/>
                                            </p:txEl>
                                          </p:spTgt>
                                        </p:tgtEl>
                                        <p:attrNameLst>
                                          <p:attrName>ppt_c</p:attrName>
                                        </p:attrNameLst>
                                      </p:cBhvr>
                                      <p:to>
                                        <a:schemeClr val="bg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011">
                                            <p:txEl>
                                              <p:pRg st="1" end="1"/>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011">
                                            <p:txEl>
                                              <p:pRg st="2" end="2"/>
                                            </p:txEl>
                                          </p:spTgt>
                                        </p:tgtEl>
                                        <p:attrNameLst>
                                          <p:attrName>style.visibility</p:attrName>
                                        </p:attrNameLst>
                                      </p:cBhvr>
                                      <p:to>
                                        <p:strVal val="visible"/>
                                      </p:to>
                                    </p:set>
                                    <p:anim calcmode="lin" valueType="num">
                                      <p:cBhvr additive="base">
                                        <p:cTn id="19" dur="500" fill="hold"/>
                                        <p:tgtEl>
                                          <p:spTgt spid="171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01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011">
                                            <p:txEl>
                                              <p:pRg st="2" end="2"/>
                                            </p:txEl>
                                          </p:spTgt>
                                        </p:tgtEl>
                                        <p:attrNameLst>
                                          <p:attrName>ppt_c</p:attrName>
                                        </p:attrNameLst>
                                      </p:cBhvr>
                                      <p:to>
                                        <a:schemeClr val="bg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1011">
                                            <p:txEl>
                                              <p:pRg st="3" end="3"/>
                                            </p:txEl>
                                          </p:spTgt>
                                        </p:tgtEl>
                                        <p:attrNameLst>
                                          <p:attrName>style.visibility</p:attrName>
                                        </p:attrNameLst>
                                      </p:cBhvr>
                                      <p:to>
                                        <p:strVal val="visible"/>
                                      </p:to>
                                    </p:set>
                                    <p:anim calcmode="lin" valueType="num">
                                      <p:cBhvr additive="base">
                                        <p:cTn id="25" dur="500" fill="hold"/>
                                        <p:tgtEl>
                                          <p:spTgt spid="171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101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011">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76802" name="Rectangle 2"/>
          <p:cNvSpPr>
            <a:spLocks noGrp="1" noChangeArrowheads="1"/>
          </p:cNvSpPr>
          <p:nvPr>
            <p:ph type="title"/>
          </p:nvPr>
        </p:nvSpPr>
        <p:spPr/>
        <p:txBody>
          <a:bodyPr/>
          <a:lstStyle/>
          <a:p>
            <a:pPr eaLnBrk="1" hangingPunct="1"/>
            <a:r>
              <a:rPr lang="en-US" smtClean="0"/>
              <a:t>Example of Non-Beacon Network</a:t>
            </a:r>
          </a:p>
        </p:txBody>
      </p:sp>
      <p:sp>
        <p:nvSpPr>
          <p:cNvPr id="76803" name="Rectangle 3"/>
          <p:cNvSpPr>
            <a:spLocks noGrp="1" noChangeArrowheads="1"/>
          </p:cNvSpPr>
          <p:nvPr>
            <p:ph type="body" idx="1"/>
          </p:nvPr>
        </p:nvSpPr>
        <p:spPr>
          <a:xfrm>
            <a:off x="685800" y="1524000"/>
            <a:ext cx="7772400" cy="2928938"/>
          </a:xfrm>
        </p:spPr>
        <p:txBody>
          <a:bodyPr/>
          <a:lstStyle/>
          <a:p>
            <a:pPr eaLnBrk="1" hangingPunct="1">
              <a:lnSpc>
                <a:spcPct val="90000"/>
              </a:lnSpc>
            </a:pPr>
            <a:r>
              <a:rPr lang="en-US" sz="1800" b="1" smtClean="0">
                <a:solidFill>
                  <a:srgbClr val="FF6600"/>
                </a:solidFill>
              </a:rPr>
              <a:t>Commercial or home security</a:t>
            </a:r>
          </a:p>
          <a:p>
            <a:pPr lvl="1" eaLnBrk="1" hangingPunct="1">
              <a:lnSpc>
                <a:spcPct val="90000"/>
              </a:lnSpc>
            </a:pPr>
            <a:r>
              <a:rPr lang="en-US" sz="1600" b="1" smtClean="0">
                <a:solidFill>
                  <a:srgbClr val="00CC00"/>
                </a:solidFill>
              </a:rPr>
              <a:t>Client units</a:t>
            </a:r>
            <a:r>
              <a:rPr lang="en-US" sz="1600" smtClean="0"/>
              <a:t> (intrusion sensors, motion detectors, glass break detectors, standing water sensors, loud sound detectors, etc) </a:t>
            </a:r>
          </a:p>
          <a:p>
            <a:pPr lvl="2" eaLnBrk="1" hangingPunct="1">
              <a:lnSpc>
                <a:spcPct val="90000"/>
              </a:lnSpc>
            </a:pPr>
            <a:r>
              <a:rPr lang="en-US" sz="1400" smtClean="0"/>
              <a:t>Sleep 99.999% of the time</a:t>
            </a:r>
          </a:p>
          <a:p>
            <a:pPr lvl="2" eaLnBrk="1" hangingPunct="1">
              <a:lnSpc>
                <a:spcPct val="90000"/>
              </a:lnSpc>
            </a:pPr>
            <a:r>
              <a:rPr lang="en-US" sz="1400" smtClean="0"/>
              <a:t>Wake up on a regular yet random basis to announce their continued presence in the network (</a:t>
            </a:r>
            <a:r>
              <a:rPr lang="ja-JP" altLang="en-US" sz="1400" smtClean="0"/>
              <a:t>“</a:t>
            </a:r>
            <a:r>
              <a:rPr lang="en-US" altLang="ja-JP" sz="1400" smtClean="0"/>
              <a:t>12 o</a:t>
            </a:r>
            <a:r>
              <a:rPr lang="ja-JP" altLang="en-US" sz="1400" smtClean="0"/>
              <a:t>’</a:t>
            </a:r>
            <a:r>
              <a:rPr lang="en-US" altLang="ja-JP" sz="1400" smtClean="0"/>
              <a:t>clock and all</a:t>
            </a:r>
            <a:r>
              <a:rPr lang="ja-JP" altLang="en-US" sz="1400" smtClean="0"/>
              <a:t>’</a:t>
            </a:r>
            <a:r>
              <a:rPr lang="en-US" altLang="ja-JP" sz="1400" smtClean="0"/>
              <a:t>s well</a:t>
            </a:r>
            <a:r>
              <a:rPr lang="ja-JP" altLang="en-US" sz="1400" smtClean="0"/>
              <a:t>”</a:t>
            </a:r>
            <a:r>
              <a:rPr lang="en-US" altLang="ja-JP" sz="1400" smtClean="0"/>
              <a:t>)</a:t>
            </a:r>
          </a:p>
          <a:p>
            <a:pPr lvl="2" eaLnBrk="1" hangingPunct="1">
              <a:lnSpc>
                <a:spcPct val="90000"/>
              </a:lnSpc>
            </a:pPr>
            <a:r>
              <a:rPr lang="en-US" sz="1400" smtClean="0"/>
              <a:t>When an event occurs, the sensor wakes up instantly and transmits the alert (</a:t>
            </a:r>
            <a:r>
              <a:rPr lang="ja-JP" altLang="en-US" sz="1400" smtClean="0"/>
              <a:t>“</a:t>
            </a:r>
            <a:r>
              <a:rPr lang="en-US" altLang="ja-JP" sz="1400" smtClean="0"/>
              <a:t>Somebody</a:t>
            </a:r>
            <a:r>
              <a:rPr lang="ja-JP" altLang="en-US" sz="1400" smtClean="0"/>
              <a:t>’</a:t>
            </a:r>
            <a:r>
              <a:rPr lang="en-US" altLang="ja-JP" sz="1400" smtClean="0"/>
              <a:t>s on the front porch</a:t>
            </a:r>
            <a:r>
              <a:rPr lang="ja-JP" altLang="en-US" sz="1400" smtClean="0"/>
              <a:t>”</a:t>
            </a:r>
            <a:r>
              <a:rPr lang="en-US" altLang="ja-JP" sz="1400" smtClean="0"/>
              <a:t>)</a:t>
            </a:r>
          </a:p>
          <a:p>
            <a:pPr lvl="1" eaLnBrk="1" hangingPunct="1">
              <a:lnSpc>
                <a:spcPct val="90000"/>
              </a:lnSpc>
            </a:pPr>
            <a:r>
              <a:rPr lang="en-US" sz="1600" b="1" smtClean="0">
                <a:solidFill>
                  <a:srgbClr val="00CC00"/>
                </a:solidFill>
              </a:rPr>
              <a:t>The ZigBee Coordinator</a:t>
            </a:r>
            <a:r>
              <a:rPr lang="en-US" sz="1600" smtClean="0"/>
              <a:t>, mains powered, has its receiver on all the time and so can wait to hear from each of these stations</a:t>
            </a:r>
          </a:p>
          <a:p>
            <a:pPr lvl="2" eaLnBrk="1" hangingPunct="1">
              <a:lnSpc>
                <a:spcPct val="90000"/>
              </a:lnSpc>
            </a:pPr>
            <a:r>
              <a:rPr lang="en-US" sz="1400" smtClean="0"/>
              <a:t>Since ZigBee Coordinator has </a:t>
            </a:r>
            <a:r>
              <a:rPr lang="ja-JP" altLang="en-US" sz="1400" smtClean="0"/>
              <a:t>“</a:t>
            </a:r>
            <a:r>
              <a:rPr lang="en-US" altLang="ja-JP" sz="1400" smtClean="0"/>
              <a:t>infinite</a:t>
            </a:r>
            <a:r>
              <a:rPr lang="ja-JP" altLang="en-US" sz="1400" smtClean="0"/>
              <a:t>”</a:t>
            </a:r>
            <a:r>
              <a:rPr lang="en-US" altLang="ja-JP" sz="1400" smtClean="0"/>
              <a:t> source of power it can allow clients to sleep for unlimited periods of time to allow them to save power</a:t>
            </a:r>
            <a:endParaRPr lang="en-US" sz="1400" smtClean="0"/>
          </a:p>
        </p:txBody>
      </p:sp>
      <p:grpSp>
        <p:nvGrpSpPr>
          <p:cNvPr id="76804" name="Group 4"/>
          <p:cNvGrpSpPr>
            <a:grpSpLocks/>
          </p:cNvGrpSpPr>
          <p:nvPr/>
        </p:nvGrpSpPr>
        <p:grpSpPr bwMode="auto">
          <a:xfrm>
            <a:off x="3886200" y="4495800"/>
            <a:ext cx="1600200" cy="1600200"/>
            <a:chOff x="192" y="576"/>
            <a:chExt cx="1680" cy="1536"/>
          </a:xfrm>
        </p:grpSpPr>
        <p:sp>
          <p:nvSpPr>
            <p:cNvPr id="76805" name="Line 5"/>
            <p:cNvSpPr>
              <a:spLocks noChangeShapeType="1"/>
            </p:cNvSpPr>
            <p:nvPr/>
          </p:nvSpPr>
          <p:spPr bwMode="auto">
            <a:xfrm flipV="1">
              <a:off x="288" y="1257"/>
              <a:ext cx="768" cy="183"/>
            </a:xfrm>
            <a:prstGeom prst="line">
              <a:avLst/>
            </a:prstGeom>
            <a:noFill/>
            <a:ln w="38100">
              <a:solidFill>
                <a:schemeClr val="tx1"/>
              </a:solidFill>
              <a:round/>
              <a:headEnd/>
              <a:tailEnd/>
            </a:ln>
          </p:spPr>
          <p:txBody>
            <a:bodyPr wrap="none" anchor="ctr"/>
            <a:lstStyle/>
            <a:p>
              <a:endParaRPr lang="en-US"/>
            </a:p>
          </p:txBody>
        </p:sp>
        <p:sp>
          <p:nvSpPr>
            <p:cNvPr id="76806" name="Line 6"/>
            <p:cNvSpPr>
              <a:spLocks noChangeShapeType="1"/>
            </p:cNvSpPr>
            <p:nvPr/>
          </p:nvSpPr>
          <p:spPr bwMode="auto">
            <a:xfrm flipH="1" flipV="1">
              <a:off x="768" y="672"/>
              <a:ext cx="288" cy="585"/>
            </a:xfrm>
            <a:prstGeom prst="line">
              <a:avLst/>
            </a:prstGeom>
            <a:noFill/>
            <a:ln w="38100">
              <a:solidFill>
                <a:schemeClr val="tx1"/>
              </a:solidFill>
              <a:round/>
              <a:headEnd/>
              <a:tailEnd/>
            </a:ln>
          </p:spPr>
          <p:txBody>
            <a:bodyPr wrap="none" anchor="ctr"/>
            <a:lstStyle/>
            <a:p>
              <a:endParaRPr lang="en-US"/>
            </a:p>
          </p:txBody>
        </p:sp>
        <p:sp>
          <p:nvSpPr>
            <p:cNvPr id="76807" name="Line 7"/>
            <p:cNvSpPr>
              <a:spLocks noChangeShapeType="1"/>
            </p:cNvSpPr>
            <p:nvPr/>
          </p:nvSpPr>
          <p:spPr bwMode="auto">
            <a:xfrm flipV="1">
              <a:off x="1056" y="768"/>
              <a:ext cx="528" cy="489"/>
            </a:xfrm>
            <a:prstGeom prst="line">
              <a:avLst/>
            </a:prstGeom>
            <a:noFill/>
            <a:ln w="38100">
              <a:solidFill>
                <a:schemeClr val="tx1"/>
              </a:solidFill>
              <a:round/>
              <a:headEnd/>
              <a:tailEnd/>
            </a:ln>
          </p:spPr>
          <p:txBody>
            <a:bodyPr wrap="none" anchor="ctr"/>
            <a:lstStyle/>
            <a:p>
              <a:endParaRPr lang="en-US"/>
            </a:p>
          </p:txBody>
        </p:sp>
        <p:sp>
          <p:nvSpPr>
            <p:cNvPr id="76808" name="Oval 8"/>
            <p:cNvSpPr>
              <a:spLocks noChangeArrowheads="1"/>
            </p:cNvSpPr>
            <p:nvPr/>
          </p:nvSpPr>
          <p:spPr bwMode="auto">
            <a:xfrm>
              <a:off x="672" y="576"/>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6809" name="Line 9"/>
            <p:cNvSpPr>
              <a:spLocks noChangeShapeType="1"/>
            </p:cNvSpPr>
            <p:nvPr/>
          </p:nvSpPr>
          <p:spPr bwMode="auto">
            <a:xfrm flipV="1">
              <a:off x="912" y="1239"/>
              <a:ext cx="144" cy="777"/>
            </a:xfrm>
            <a:prstGeom prst="line">
              <a:avLst/>
            </a:prstGeom>
            <a:noFill/>
            <a:ln w="38100">
              <a:solidFill>
                <a:schemeClr val="tx1"/>
              </a:solidFill>
              <a:round/>
              <a:headEnd/>
              <a:tailEnd/>
            </a:ln>
          </p:spPr>
          <p:txBody>
            <a:bodyPr wrap="none" anchor="ctr"/>
            <a:lstStyle/>
            <a:p>
              <a:endParaRPr lang="en-US"/>
            </a:p>
          </p:txBody>
        </p:sp>
        <p:sp>
          <p:nvSpPr>
            <p:cNvPr id="76810" name="Line 10"/>
            <p:cNvSpPr>
              <a:spLocks noChangeShapeType="1"/>
            </p:cNvSpPr>
            <p:nvPr/>
          </p:nvSpPr>
          <p:spPr bwMode="auto">
            <a:xfrm>
              <a:off x="1056" y="1257"/>
              <a:ext cx="720" cy="279"/>
            </a:xfrm>
            <a:prstGeom prst="line">
              <a:avLst/>
            </a:prstGeom>
            <a:noFill/>
            <a:ln w="38100">
              <a:solidFill>
                <a:schemeClr val="tx1"/>
              </a:solidFill>
              <a:round/>
              <a:headEnd/>
              <a:tailEnd/>
            </a:ln>
          </p:spPr>
          <p:txBody>
            <a:bodyPr wrap="none" anchor="ctr"/>
            <a:lstStyle/>
            <a:p>
              <a:endParaRPr lang="en-US"/>
            </a:p>
          </p:txBody>
        </p:sp>
        <p:sp>
          <p:nvSpPr>
            <p:cNvPr id="76811" name="Oval 11"/>
            <p:cNvSpPr>
              <a:spLocks noChangeArrowheads="1"/>
            </p:cNvSpPr>
            <p:nvPr/>
          </p:nvSpPr>
          <p:spPr bwMode="auto">
            <a:xfrm>
              <a:off x="1680" y="1440"/>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6812" name="Oval 12"/>
            <p:cNvSpPr>
              <a:spLocks noChangeArrowheads="1"/>
            </p:cNvSpPr>
            <p:nvPr/>
          </p:nvSpPr>
          <p:spPr bwMode="auto">
            <a:xfrm>
              <a:off x="816" y="1920"/>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6813" name="Oval 13"/>
            <p:cNvSpPr>
              <a:spLocks noChangeArrowheads="1"/>
            </p:cNvSpPr>
            <p:nvPr/>
          </p:nvSpPr>
          <p:spPr bwMode="auto">
            <a:xfrm>
              <a:off x="192" y="1344"/>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6814" name="Oval 14"/>
            <p:cNvSpPr>
              <a:spLocks noChangeArrowheads="1"/>
            </p:cNvSpPr>
            <p:nvPr/>
          </p:nvSpPr>
          <p:spPr bwMode="auto">
            <a:xfrm>
              <a:off x="1488" y="672"/>
              <a:ext cx="192" cy="192"/>
            </a:xfrm>
            <a:prstGeom prst="ellipse">
              <a:avLst/>
            </a:prstGeom>
            <a:solidFill>
              <a:srgbClr val="FFCC00"/>
            </a:solidFill>
            <a:ln w="12700">
              <a:solidFill>
                <a:schemeClr val="tx1"/>
              </a:solidFill>
              <a:round/>
              <a:headEnd/>
              <a:tailEnd/>
            </a:ln>
          </p:spPr>
          <p:txBody>
            <a:bodyPr wrap="none" anchor="ctr"/>
            <a:lstStyle/>
            <a:p>
              <a:endParaRPr lang="en-US"/>
            </a:p>
          </p:txBody>
        </p:sp>
        <p:sp>
          <p:nvSpPr>
            <p:cNvPr id="76815" name="Oval 15"/>
            <p:cNvSpPr>
              <a:spLocks noChangeArrowheads="1"/>
            </p:cNvSpPr>
            <p:nvPr/>
          </p:nvSpPr>
          <p:spPr bwMode="auto">
            <a:xfrm>
              <a:off x="960" y="1161"/>
              <a:ext cx="192" cy="192"/>
            </a:xfrm>
            <a:prstGeom prst="ellipse">
              <a:avLst/>
            </a:prstGeom>
            <a:solidFill>
              <a:srgbClr val="FF6600"/>
            </a:solidFill>
            <a:ln w="1270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78850" name="Rectangle 2" hidden="1"/>
          <p:cNvSpPr>
            <a:spLocks noGrp="1" noChangeArrowheads="1"/>
          </p:cNvSpPr>
          <p:nvPr>
            <p:ph type="title"/>
          </p:nvPr>
        </p:nvSpPr>
        <p:spPr/>
        <p:txBody>
          <a:bodyPr/>
          <a:lstStyle/>
          <a:p>
            <a:pPr eaLnBrk="1" hangingPunct="1"/>
            <a:endParaRPr lang="en-US" smtClean="0"/>
          </a:p>
        </p:txBody>
      </p:sp>
      <p:sp>
        <p:nvSpPr>
          <p:cNvPr id="78851" name="Rectangle 3" descr="Image20"/>
          <p:cNvSpPr>
            <a:spLocks noGrp="1" noChangeAspect="1" noChangeArrowheads="1"/>
          </p:cNvSpPr>
          <p:nvPr isPhoto="1"/>
        </p:nvSpPr>
        <p:spPr bwMode="auto">
          <a:xfrm>
            <a:off x="0" y="0"/>
            <a:ext cx="9144000" cy="6858000"/>
          </a:xfrm>
          <a:prstGeom prst="rect">
            <a:avLst/>
          </a:prstGeom>
          <a:blipFill dpi="0" rotWithShape="1">
            <a:blip r:embed="rId3"/>
            <a:srcRect/>
            <a:stretch>
              <a:fillRect/>
            </a:stretch>
          </a:blipFill>
          <a:ln w="9525">
            <a:solidFill>
              <a:schemeClr val="tx1"/>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80898" name="Rectangle 2"/>
          <p:cNvSpPr>
            <a:spLocks noGrp="1" noChangeArrowheads="1"/>
          </p:cNvSpPr>
          <p:nvPr>
            <p:ph type="title"/>
          </p:nvPr>
        </p:nvSpPr>
        <p:spPr/>
        <p:txBody>
          <a:bodyPr/>
          <a:lstStyle/>
          <a:p>
            <a:pPr eaLnBrk="1" hangingPunct="1"/>
            <a:r>
              <a:rPr lang="en-US" smtClean="0"/>
              <a:t>Example of Beacon Network</a:t>
            </a:r>
          </a:p>
        </p:txBody>
      </p:sp>
      <p:sp>
        <p:nvSpPr>
          <p:cNvPr id="80899" name="Rectangle 3"/>
          <p:cNvSpPr>
            <a:spLocks noGrp="1" noChangeArrowheads="1"/>
          </p:cNvSpPr>
          <p:nvPr>
            <p:ph type="body" idx="1"/>
          </p:nvPr>
        </p:nvSpPr>
        <p:spPr>
          <a:xfrm>
            <a:off x="685800" y="1524000"/>
            <a:ext cx="7772400" cy="4286250"/>
          </a:xfrm>
        </p:spPr>
        <p:txBody>
          <a:bodyPr/>
          <a:lstStyle/>
          <a:p>
            <a:pPr eaLnBrk="1" hangingPunct="1">
              <a:lnSpc>
                <a:spcPct val="90000"/>
              </a:lnSpc>
            </a:pPr>
            <a:r>
              <a:rPr lang="en-US" sz="1800" smtClean="0"/>
              <a:t>Now make the ZigBee Coordinator battery-operated also</a:t>
            </a:r>
          </a:p>
          <a:p>
            <a:pPr lvl="1" eaLnBrk="1" hangingPunct="1">
              <a:lnSpc>
                <a:spcPct val="90000"/>
              </a:lnSpc>
            </a:pPr>
            <a:r>
              <a:rPr lang="en-US" sz="1600" smtClean="0"/>
              <a:t>All units in system are now battery-operated</a:t>
            </a:r>
          </a:p>
          <a:p>
            <a:pPr lvl="1" eaLnBrk="1" hangingPunct="1">
              <a:lnSpc>
                <a:spcPct val="90000"/>
              </a:lnSpc>
            </a:pPr>
            <a:r>
              <a:rPr lang="en-US" sz="1600" smtClean="0"/>
              <a:t>Client registration to the network</a:t>
            </a:r>
          </a:p>
          <a:p>
            <a:pPr lvl="2" eaLnBrk="1" hangingPunct="1">
              <a:lnSpc>
                <a:spcPct val="90000"/>
              </a:lnSpc>
            </a:pPr>
            <a:r>
              <a:rPr lang="en-US" sz="1400" smtClean="0"/>
              <a:t>Client unit when first powered up listens for the ZigBee Coordinator</a:t>
            </a:r>
            <a:r>
              <a:rPr lang="ja-JP" altLang="en-US" sz="1400" smtClean="0"/>
              <a:t>’</a:t>
            </a:r>
            <a:r>
              <a:rPr lang="en-US" altLang="ja-JP" sz="1400" smtClean="0"/>
              <a:t>s network beacon (interval between 0.015 and 252 seconds)</a:t>
            </a:r>
          </a:p>
          <a:p>
            <a:pPr lvl="2" eaLnBrk="1" hangingPunct="1">
              <a:lnSpc>
                <a:spcPct val="90000"/>
              </a:lnSpc>
            </a:pPr>
            <a:r>
              <a:rPr lang="en-US" sz="1400" smtClean="0"/>
              <a:t>Register with the coordinator and look for any messages directed to it</a:t>
            </a:r>
          </a:p>
          <a:p>
            <a:pPr lvl="2" eaLnBrk="1" hangingPunct="1">
              <a:lnSpc>
                <a:spcPct val="90000"/>
              </a:lnSpc>
            </a:pPr>
            <a:r>
              <a:rPr lang="en-US" sz="1400" smtClean="0"/>
              <a:t>Return to sleep, awaking on a schedule specified by the ZigBee Coordinator</a:t>
            </a:r>
          </a:p>
          <a:p>
            <a:pPr lvl="2" eaLnBrk="1" hangingPunct="1">
              <a:lnSpc>
                <a:spcPct val="90000"/>
              </a:lnSpc>
            </a:pPr>
            <a:r>
              <a:rPr lang="en-US" sz="1400" smtClean="0"/>
              <a:t>Once client communications are completed, ZigBee coordinator also returns to sleep</a:t>
            </a:r>
          </a:p>
          <a:p>
            <a:pPr lvl="1" eaLnBrk="1" hangingPunct="1">
              <a:lnSpc>
                <a:spcPct val="90000"/>
              </a:lnSpc>
            </a:pPr>
            <a:r>
              <a:rPr lang="en-US" sz="1600" smtClean="0"/>
              <a:t>This timing requirement potentially impacts the cost of the timing circuit in each end device</a:t>
            </a:r>
          </a:p>
          <a:p>
            <a:pPr lvl="3" eaLnBrk="1" hangingPunct="1">
              <a:lnSpc>
                <a:spcPct val="90000"/>
              </a:lnSpc>
            </a:pPr>
            <a:r>
              <a:rPr lang="en-US" sz="1200" smtClean="0"/>
              <a:t>Longer intervals of sleep mean that the timer must be more accurate or</a:t>
            </a:r>
          </a:p>
          <a:p>
            <a:pPr lvl="3" eaLnBrk="1" hangingPunct="1">
              <a:lnSpc>
                <a:spcPct val="90000"/>
              </a:lnSpc>
            </a:pPr>
            <a:r>
              <a:rPr lang="en-US" sz="1200" smtClean="0"/>
              <a:t>Turn on earlier to make sure that the beacon is heard, increasing receiver power consumption, or</a:t>
            </a:r>
          </a:p>
          <a:p>
            <a:pPr lvl="3" eaLnBrk="1" hangingPunct="1">
              <a:lnSpc>
                <a:spcPct val="90000"/>
              </a:lnSpc>
            </a:pPr>
            <a:r>
              <a:rPr lang="en-US" sz="1200" smtClean="0"/>
              <a:t>Improve the quality of the timing oscillator circuit (increase cost) or</a:t>
            </a:r>
          </a:p>
          <a:p>
            <a:pPr lvl="3" eaLnBrk="1" hangingPunct="1">
              <a:lnSpc>
                <a:spcPct val="90000"/>
              </a:lnSpc>
            </a:pPr>
            <a:r>
              <a:rPr lang="en-US" sz="1200" smtClean="0"/>
              <a:t>Control the maximum period of time between beacons to not exceed 252 seconds, keeping oscillator circuit costs low</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82946" name="Oval 2"/>
          <p:cNvSpPr>
            <a:spLocks noChangeArrowheads="1"/>
          </p:cNvSpPr>
          <p:nvPr/>
        </p:nvSpPr>
        <p:spPr bwMode="auto">
          <a:xfrm>
            <a:off x="1524000" y="4191000"/>
            <a:ext cx="3505200" cy="2057400"/>
          </a:xfrm>
          <a:prstGeom prst="ellipse">
            <a:avLst/>
          </a:prstGeom>
          <a:solidFill>
            <a:srgbClr val="FFFF00">
              <a:alpha val="50195"/>
            </a:srgbClr>
          </a:solidFill>
          <a:ln w="9525">
            <a:solidFill>
              <a:schemeClr val="tx1"/>
            </a:solidFill>
            <a:round/>
            <a:headEnd/>
            <a:tailEnd/>
          </a:ln>
        </p:spPr>
        <p:txBody>
          <a:bodyPr lIns="23836" tIns="11613" rIns="23836" bIns="11613" anchor="ctr">
            <a:spAutoFit/>
          </a:bodyPr>
          <a:lstStyle/>
          <a:p>
            <a:endParaRPr lang="en-US"/>
          </a:p>
        </p:txBody>
      </p:sp>
      <p:sp>
        <p:nvSpPr>
          <p:cNvPr id="82947" name="Line 3"/>
          <p:cNvSpPr>
            <a:spLocks noChangeShapeType="1"/>
          </p:cNvSpPr>
          <p:nvPr/>
        </p:nvSpPr>
        <p:spPr bwMode="auto">
          <a:xfrm flipV="1">
            <a:off x="3200400" y="4662488"/>
            <a:ext cx="2514600" cy="671512"/>
          </a:xfrm>
          <a:prstGeom prst="line">
            <a:avLst/>
          </a:prstGeom>
          <a:noFill/>
          <a:ln w="38100">
            <a:solidFill>
              <a:srgbClr val="FF0000"/>
            </a:solidFill>
            <a:round/>
            <a:headEnd/>
            <a:tailEnd/>
          </a:ln>
        </p:spPr>
        <p:txBody>
          <a:bodyPr wrap="none" anchor="ctr"/>
          <a:lstStyle/>
          <a:p>
            <a:endParaRPr lang="en-US"/>
          </a:p>
        </p:txBody>
      </p:sp>
      <p:sp>
        <p:nvSpPr>
          <p:cNvPr id="82948" name="Rectangle 4"/>
          <p:cNvSpPr>
            <a:spLocks noGrp="1" noChangeArrowheads="1"/>
          </p:cNvSpPr>
          <p:nvPr>
            <p:ph type="title"/>
          </p:nvPr>
        </p:nvSpPr>
        <p:spPr/>
        <p:txBody>
          <a:bodyPr/>
          <a:lstStyle/>
          <a:p>
            <a:pPr eaLnBrk="1" hangingPunct="1"/>
            <a:r>
              <a:rPr lang="en-US" smtClean="0"/>
              <a:t>Growing the Network</a:t>
            </a:r>
          </a:p>
        </p:txBody>
      </p:sp>
      <p:sp>
        <p:nvSpPr>
          <p:cNvPr id="82949" name="Rectangle 5"/>
          <p:cNvSpPr>
            <a:spLocks noGrp="1" noChangeArrowheads="1"/>
          </p:cNvSpPr>
          <p:nvPr>
            <p:ph type="body" idx="1"/>
          </p:nvPr>
        </p:nvSpPr>
        <p:spPr>
          <a:xfrm>
            <a:off x="685800" y="1524000"/>
            <a:ext cx="7772400" cy="1214438"/>
          </a:xfrm>
        </p:spPr>
        <p:txBody>
          <a:bodyPr/>
          <a:lstStyle/>
          <a:p>
            <a:pPr eaLnBrk="1" hangingPunct="1">
              <a:lnSpc>
                <a:spcPct val="90000"/>
              </a:lnSpc>
            </a:pPr>
            <a:r>
              <a:rPr lang="en-US" sz="1600" smtClean="0"/>
              <a:t>In a beacon-environment, growing the network means keeping the overall network synchronized</a:t>
            </a:r>
          </a:p>
          <a:p>
            <a:pPr eaLnBrk="1" hangingPunct="1">
              <a:lnSpc>
                <a:spcPct val="90000"/>
              </a:lnSpc>
            </a:pPr>
            <a:r>
              <a:rPr lang="en-US" sz="1600" smtClean="0"/>
              <a:t>According to pre-existing network rules, the joining network</a:t>
            </a:r>
            <a:r>
              <a:rPr lang="ja-JP" altLang="en-US" sz="1600" smtClean="0"/>
              <a:t>’</a:t>
            </a:r>
            <a:r>
              <a:rPr lang="en-US" altLang="ja-JP" sz="1600" smtClean="0"/>
              <a:t>s PAN Coordinator is probably demoted to Router, and passes along information about its network (as required) to the PAN coordinator</a:t>
            </a:r>
          </a:p>
          <a:p>
            <a:pPr eaLnBrk="1" hangingPunct="1">
              <a:lnSpc>
                <a:spcPct val="90000"/>
              </a:lnSpc>
            </a:pPr>
            <a:r>
              <a:rPr lang="en-US" sz="1600" smtClean="0"/>
              <a:t>Beacon information passed from ZigBee Coordinator to now-Router, router knows now when to awake to hear network beacon</a:t>
            </a:r>
          </a:p>
        </p:txBody>
      </p:sp>
      <p:sp>
        <p:nvSpPr>
          <p:cNvPr id="82950" name="Line 6"/>
          <p:cNvSpPr>
            <a:spLocks noChangeShapeType="1"/>
          </p:cNvSpPr>
          <p:nvPr/>
        </p:nvSpPr>
        <p:spPr bwMode="auto">
          <a:xfrm flipV="1">
            <a:off x="1981200" y="5348288"/>
            <a:ext cx="1219200" cy="290512"/>
          </a:xfrm>
          <a:prstGeom prst="line">
            <a:avLst/>
          </a:prstGeom>
          <a:noFill/>
          <a:ln w="38100">
            <a:solidFill>
              <a:schemeClr val="tx1"/>
            </a:solidFill>
            <a:round/>
            <a:headEnd/>
            <a:tailEnd/>
          </a:ln>
        </p:spPr>
        <p:txBody>
          <a:bodyPr wrap="none" anchor="ctr"/>
          <a:lstStyle/>
          <a:p>
            <a:endParaRPr lang="en-US"/>
          </a:p>
        </p:txBody>
      </p:sp>
      <p:sp>
        <p:nvSpPr>
          <p:cNvPr id="82951" name="Line 7"/>
          <p:cNvSpPr>
            <a:spLocks noChangeShapeType="1"/>
          </p:cNvSpPr>
          <p:nvPr/>
        </p:nvSpPr>
        <p:spPr bwMode="auto">
          <a:xfrm flipH="1" flipV="1">
            <a:off x="2743200" y="4419600"/>
            <a:ext cx="457200" cy="928688"/>
          </a:xfrm>
          <a:prstGeom prst="line">
            <a:avLst/>
          </a:prstGeom>
          <a:noFill/>
          <a:ln w="38100">
            <a:solidFill>
              <a:schemeClr val="tx1"/>
            </a:solidFill>
            <a:round/>
            <a:headEnd/>
            <a:tailEnd/>
          </a:ln>
        </p:spPr>
        <p:txBody>
          <a:bodyPr wrap="none" anchor="ctr"/>
          <a:lstStyle/>
          <a:p>
            <a:endParaRPr lang="en-US"/>
          </a:p>
        </p:txBody>
      </p:sp>
      <p:sp>
        <p:nvSpPr>
          <p:cNvPr id="82952" name="Line 8"/>
          <p:cNvSpPr>
            <a:spLocks noChangeShapeType="1"/>
          </p:cNvSpPr>
          <p:nvPr/>
        </p:nvSpPr>
        <p:spPr bwMode="auto">
          <a:xfrm flipV="1">
            <a:off x="3200400" y="4572000"/>
            <a:ext cx="838200" cy="776288"/>
          </a:xfrm>
          <a:prstGeom prst="line">
            <a:avLst/>
          </a:prstGeom>
          <a:noFill/>
          <a:ln w="38100">
            <a:solidFill>
              <a:schemeClr val="tx1"/>
            </a:solidFill>
            <a:round/>
            <a:headEnd/>
            <a:tailEnd/>
          </a:ln>
        </p:spPr>
        <p:txBody>
          <a:bodyPr wrap="none" anchor="ctr"/>
          <a:lstStyle/>
          <a:p>
            <a:endParaRPr lang="en-US"/>
          </a:p>
        </p:txBody>
      </p:sp>
      <p:sp>
        <p:nvSpPr>
          <p:cNvPr id="82953" name="Oval 9"/>
          <p:cNvSpPr>
            <a:spLocks noChangeArrowheads="1"/>
          </p:cNvSpPr>
          <p:nvPr/>
        </p:nvSpPr>
        <p:spPr bwMode="auto">
          <a:xfrm>
            <a:off x="2590800" y="42672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54" name="Line 10"/>
          <p:cNvSpPr>
            <a:spLocks noChangeShapeType="1"/>
          </p:cNvSpPr>
          <p:nvPr/>
        </p:nvSpPr>
        <p:spPr bwMode="auto">
          <a:xfrm flipV="1">
            <a:off x="3048000" y="5319713"/>
            <a:ext cx="152400" cy="547687"/>
          </a:xfrm>
          <a:prstGeom prst="line">
            <a:avLst/>
          </a:prstGeom>
          <a:noFill/>
          <a:ln w="38100">
            <a:solidFill>
              <a:schemeClr val="tx1"/>
            </a:solidFill>
            <a:round/>
            <a:headEnd/>
            <a:tailEnd/>
          </a:ln>
        </p:spPr>
        <p:txBody>
          <a:bodyPr wrap="none" anchor="ctr"/>
          <a:lstStyle/>
          <a:p>
            <a:endParaRPr lang="en-US"/>
          </a:p>
        </p:txBody>
      </p:sp>
      <p:sp>
        <p:nvSpPr>
          <p:cNvPr id="82955" name="Line 11"/>
          <p:cNvSpPr>
            <a:spLocks noChangeShapeType="1"/>
          </p:cNvSpPr>
          <p:nvPr/>
        </p:nvSpPr>
        <p:spPr bwMode="auto">
          <a:xfrm>
            <a:off x="3200400" y="5348288"/>
            <a:ext cx="1143000" cy="442912"/>
          </a:xfrm>
          <a:prstGeom prst="line">
            <a:avLst/>
          </a:prstGeom>
          <a:noFill/>
          <a:ln w="38100">
            <a:solidFill>
              <a:schemeClr val="tx1"/>
            </a:solidFill>
            <a:round/>
            <a:headEnd/>
            <a:tailEnd/>
          </a:ln>
        </p:spPr>
        <p:txBody>
          <a:bodyPr wrap="none" anchor="ctr"/>
          <a:lstStyle/>
          <a:p>
            <a:endParaRPr lang="en-US"/>
          </a:p>
        </p:txBody>
      </p:sp>
      <p:sp>
        <p:nvSpPr>
          <p:cNvPr id="82956" name="Oval 12"/>
          <p:cNvSpPr>
            <a:spLocks noChangeArrowheads="1"/>
          </p:cNvSpPr>
          <p:nvPr/>
        </p:nvSpPr>
        <p:spPr bwMode="auto">
          <a:xfrm>
            <a:off x="4191000" y="56388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57" name="Oval 13"/>
          <p:cNvSpPr>
            <a:spLocks noChangeArrowheads="1"/>
          </p:cNvSpPr>
          <p:nvPr/>
        </p:nvSpPr>
        <p:spPr bwMode="auto">
          <a:xfrm>
            <a:off x="2895600" y="57150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58" name="Oval 14"/>
          <p:cNvSpPr>
            <a:spLocks noChangeArrowheads="1"/>
          </p:cNvSpPr>
          <p:nvPr/>
        </p:nvSpPr>
        <p:spPr bwMode="auto">
          <a:xfrm>
            <a:off x="1828800" y="54864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59" name="Oval 15"/>
          <p:cNvSpPr>
            <a:spLocks noChangeArrowheads="1"/>
          </p:cNvSpPr>
          <p:nvPr/>
        </p:nvSpPr>
        <p:spPr bwMode="auto">
          <a:xfrm>
            <a:off x="3886200" y="44196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60" name="Oval 16"/>
          <p:cNvSpPr>
            <a:spLocks noChangeArrowheads="1"/>
          </p:cNvSpPr>
          <p:nvPr/>
        </p:nvSpPr>
        <p:spPr bwMode="auto">
          <a:xfrm>
            <a:off x="3048000" y="5195888"/>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82961" name="Line 17"/>
          <p:cNvSpPr>
            <a:spLocks noChangeShapeType="1"/>
          </p:cNvSpPr>
          <p:nvPr/>
        </p:nvSpPr>
        <p:spPr bwMode="auto">
          <a:xfrm rot="-60899" flipH="1" flipV="1">
            <a:off x="4343400" y="3886200"/>
            <a:ext cx="685800" cy="152400"/>
          </a:xfrm>
          <a:prstGeom prst="line">
            <a:avLst/>
          </a:prstGeom>
          <a:noFill/>
          <a:ln w="38100">
            <a:solidFill>
              <a:schemeClr val="tx1"/>
            </a:solidFill>
            <a:round/>
            <a:headEnd/>
            <a:tailEnd/>
          </a:ln>
        </p:spPr>
        <p:txBody>
          <a:bodyPr wrap="none" anchor="ctr"/>
          <a:lstStyle/>
          <a:p>
            <a:endParaRPr lang="en-US"/>
          </a:p>
        </p:txBody>
      </p:sp>
      <p:sp>
        <p:nvSpPr>
          <p:cNvPr id="82962" name="Line 18"/>
          <p:cNvSpPr>
            <a:spLocks noChangeShapeType="1"/>
          </p:cNvSpPr>
          <p:nvPr/>
        </p:nvSpPr>
        <p:spPr bwMode="auto">
          <a:xfrm flipH="1">
            <a:off x="5029200" y="3733800"/>
            <a:ext cx="685800" cy="304800"/>
          </a:xfrm>
          <a:prstGeom prst="line">
            <a:avLst/>
          </a:prstGeom>
          <a:noFill/>
          <a:ln w="38100">
            <a:solidFill>
              <a:schemeClr val="tx1"/>
            </a:solidFill>
            <a:round/>
            <a:headEnd/>
            <a:tailEnd/>
          </a:ln>
        </p:spPr>
        <p:txBody>
          <a:bodyPr wrap="none" anchor="ctr"/>
          <a:lstStyle/>
          <a:p>
            <a:endParaRPr lang="en-US"/>
          </a:p>
        </p:txBody>
      </p:sp>
      <p:sp>
        <p:nvSpPr>
          <p:cNvPr id="82963" name="Line 19"/>
          <p:cNvSpPr>
            <a:spLocks noChangeShapeType="1"/>
          </p:cNvSpPr>
          <p:nvPr/>
        </p:nvSpPr>
        <p:spPr bwMode="auto">
          <a:xfrm flipH="1" flipV="1">
            <a:off x="5029200" y="4038600"/>
            <a:ext cx="685800" cy="623888"/>
          </a:xfrm>
          <a:prstGeom prst="line">
            <a:avLst/>
          </a:prstGeom>
          <a:noFill/>
          <a:ln w="38100">
            <a:solidFill>
              <a:schemeClr val="tx1"/>
            </a:solidFill>
            <a:round/>
            <a:headEnd/>
            <a:tailEnd/>
          </a:ln>
        </p:spPr>
        <p:txBody>
          <a:bodyPr wrap="none" anchor="ctr"/>
          <a:lstStyle/>
          <a:p>
            <a:endParaRPr lang="en-US"/>
          </a:p>
        </p:txBody>
      </p:sp>
      <p:sp>
        <p:nvSpPr>
          <p:cNvPr id="82964" name="Line 20"/>
          <p:cNvSpPr>
            <a:spLocks noChangeShapeType="1"/>
          </p:cNvSpPr>
          <p:nvPr/>
        </p:nvSpPr>
        <p:spPr bwMode="auto">
          <a:xfrm flipV="1">
            <a:off x="5715000" y="3886200"/>
            <a:ext cx="838200" cy="776288"/>
          </a:xfrm>
          <a:prstGeom prst="line">
            <a:avLst/>
          </a:prstGeom>
          <a:noFill/>
          <a:ln w="38100">
            <a:solidFill>
              <a:schemeClr val="tx1"/>
            </a:solidFill>
            <a:round/>
            <a:headEnd/>
            <a:tailEnd/>
          </a:ln>
        </p:spPr>
        <p:txBody>
          <a:bodyPr wrap="none" anchor="ctr"/>
          <a:lstStyle/>
          <a:p>
            <a:endParaRPr lang="en-US"/>
          </a:p>
        </p:txBody>
      </p:sp>
      <p:sp>
        <p:nvSpPr>
          <p:cNvPr id="82965" name="Line 21"/>
          <p:cNvSpPr>
            <a:spLocks noChangeShapeType="1"/>
          </p:cNvSpPr>
          <p:nvPr/>
        </p:nvSpPr>
        <p:spPr bwMode="auto">
          <a:xfrm flipV="1">
            <a:off x="5029200" y="3429000"/>
            <a:ext cx="76200" cy="609600"/>
          </a:xfrm>
          <a:prstGeom prst="line">
            <a:avLst/>
          </a:prstGeom>
          <a:noFill/>
          <a:ln w="38100">
            <a:solidFill>
              <a:schemeClr val="tx1"/>
            </a:solidFill>
            <a:round/>
            <a:headEnd/>
            <a:tailEnd/>
          </a:ln>
        </p:spPr>
        <p:txBody>
          <a:bodyPr wrap="none" anchor="ctr"/>
          <a:lstStyle/>
          <a:p>
            <a:endParaRPr lang="en-US"/>
          </a:p>
        </p:txBody>
      </p:sp>
      <p:sp>
        <p:nvSpPr>
          <p:cNvPr id="82966" name="Oval 22"/>
          <p:cNvSpPr>
            <a:spLocks noChangeArrowheads="1"/>
          </p:cNvSpPr>
          <p:nvPr/>
        </p:nvSpPr>
        <p:spPr bwMode="auto">
          <a:xfrm>
            <a:off x="4876800" y="38862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82967" name="Line 23"/>
          <p:cNvSpPr>
            <a:spLocks noChangeShapeType="1"/>
          </p:cNvSpPr>
          <p:nvPr/>
        </p:nvSpPr>
        <p:spPr bwMode="auto">
          <a:xfrm>
            <a:off x="5715000" y="4662488"/>
            <a:ext cx="685800" cy="290512"/>
          </a:xfrm>
          <a:prstGeom prst="line">
            <a:avLst/>
          </a:prstGeom>
          <a:noFill/>
          <a:ln w="38100">
            <a:solidFill>
              <a:schemeClr val="tx1"/>
            </a:solidFill>
            <a:round/>
            <a:headEnd/>
            <a:tailEnd/>
          </a:ln>
        </p:spPr>
        <p:txBody>
          <a:bodyPr wrap="none" anchor="ctr"/>
          <a:lstStyle/>
          <a:p>
            <a:endParaRPr lang="en-US"/>
          </a:p>
        </p:txBody>
      </p:sp>
      <p:sp>
        <p:nvSpPr>
          <p:cNvPr id="82968" name="Line 24"/>
          <p:cNvSpPr>
            <a:spLocks noChangeShapeType="1"/>
          </p:cNvSpPr>
          <p:nvPr/>
        </p:nvSpPr>
        <p:spPr bwMode="auto">
          <a:xfrm flipH="1" flipV="1">
            <a:off x="6400800" y="4953000"/>
            <a:ext cx="685800" cy="457200"/>
          </a:xfrm>
          <a:prstGeom prst="line">
            <a:avLst/>
          </a:prstGeom>
          <a:noFill/>
          <a:ln w="38100">
            <a:solidFill>
              <a:schemeClr val="tx1"/>
            </a:solidFill>
            <a:round/>
            <a:headEnd/>
            <a:tailEnd/>
          </a:ln>
        </p:spPr>
        <p:txBody>
          <a:bodyPr wrap="none" anchor="ctr"/>
          <a:lstStyle/>
          <a:p>
            <a:endParaRPr lang="en-US"/>
          </a:p>
        </p:txBody>
      </p:sp>
      <p:sp>
        <p:nvSpPr>
          <p:cNvPr id="82969" name="Line 25"/>
          <p:cNvSpPr>
            <a:spLocks noChangeShapeType="1"/>
          </p:cNvSpPr>
          <p:nvPr/>
        </p:nvSpPr>
        <p:spPr bwMode="auto">
          <a:xfrm flipV="1">
            <a:off x="6172200" y="4953000"/>
            <a:ext cx="228600" cy="609600"/>
          </a:xfrm>
          <a:prstGeom prst="line">
            <a:avLst/>
          </a:prstGeom>
          <a:noFill/>
          <a:ln w="38100">
            <a:solidFill>
              <a:schemeClr val="tx1"/>
            </a:solidFill>
            <a:round/>
            <a:headEnd/>
            <a:tailEnd/>
          </a:ln>
        </p:spPr>
        <p:txBody>
          <a:bodyPr wrap="none" anchor="ctr"/>
          <a:lstStyle/>
          <a:p>
            <a:endParaRPr lang="en-US"/>
          </a:p>
        </p:txBody>
      </p:sp>
      <p:sp>
        <p:nvSpPr>
          <p:cNvPr id="82970" name="Oval 26"/>
          <p:cNvSpPr>
            <a:spLocks noChangeArrowheads="1"/>
          </p:cNvSpPr>
          <p:nvPr/>
        </p:nvSpPr>
        <p:spPr bwMode="auto">
          <a:xfrm>
            <a:off x="5562600" y="4510088"/>
            <a:ext cx="304800" cy="304800"/>
          </a:xfrm>
          <a:prstGeom prst="ellipse">
            <a:avLst/>
          </a:prstGeom>
          <a:solidFill>
            <a:srgbClr val="FF6600"/>
          </a:solidFill>
          <a:ln w="12700">
            <a:solidFill>
              <a:schemeClr val="tx1"/>
            </a:solidFill>
            <a:round/>
            <a:headEnd/>
            <a:tailEnd/>
          </a:ln>
        </p:spPr>
        <p:txBody>
          <a:bodyPr wrap="none" anchor="ctr"/>
          <a:lstStyle/>
          <a:p>
            <a:endParaRPr lang="en-US"/>
          </a:p>
        </p:txBody>
      </p:sp>
      <p:sp>
        <p:nvSpPr>
          <p:cNvPr id="82971" name="Oval 27"/>
          <p:cNvSpPr>
            <a:spLocks noChangeArrowheads="1"/>
          </p:cNvSpPr>
          <p:nvPr/>
        </p:nvSpPr>
        <p:spPr bwMode="auto">
          <a:xfrm>
            <a:off x="6248400" y="4800600"/>
            <a:ext cx="304800" cy="304800"/>
          </a:xfrm>
          <a:prstGeom prst="ellipse">
            <a:avLst/>
          </a:prstGeom>
          <a:solidFill>
            <a:srgbClr val="6666FF"/>
          </a:solidFill>
          <a:ln w="12700">
            <a:solidFill>
              <a:schemeClr val="tx1"/>
            </a:solidFill>
            <a:round/>
            <a:headEnd/>
            <a:tailEnd/>
          </a:ln>
        </p:spPr>
        <p:txBody>
          <a:bodyPr wrap="none" anchor="ctr"/>
          <a:lstStyle/>
          <a:p>
            <a:endParaRPr lang="en-US"/>
          </a:p>
        </p:txBody>
      </p:sp>
      <p:sp>
        <p:nvSpPr>
          <p:cNvPr id="82972" name="Oval 28"/>
          <p:cNvSpPr>
            <a:spLocks noChangeArrowheads="1"/>
          </p:cNvSpPr>
          <p:nvPr/>
        </p:nvSpPr>
        <p:spPr bwMode="auto">
          <a:xfrm>
            <a:off x="6934200" y="52578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73" name="Oval 29"/>
          <p:cNvSpPr>
            <a:spLocks noChangeArrowheads="1"/>
          </p:cNvSpPr>
          <p:nvPr/>
        </p:nvSpPr>
        <p:spPr bwMode="auto">
          <a:xfrm>
            <a:off x="6400800" y="37338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74" name="Oval 30"/>
          <p:cNvSpPr>
            <a:spLocks noChangeArrowheads="1"/>
          </p:cNvSpPr>
          <p:nvPr/>
        </p:nvSpPr>
        <p:spPr bwMode="auto">
          <a:xfrm>
            <a:off x="5562600" y="35814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75" name="Oval 31"/>
          <p:cNvSpPr>
            <a:spLocks noChangeArrowheads="1"/>
          </p:cNvSpPr>
          <p:nvPr/>
        </p:nvSpPr>
        <p:spPr bwMode="auto">
          <a:xfrm>
            <a:off x="6019800" y="54102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76" name="Oval 32"/>
          <p:cNvSpPr>
            <a:spLocks noChangeArrowheads="1"/>
          </p:cNvSpPr>
          <p:nvPr/>
        </p:nvSpPr>
        <p:spPr bwMode="auto">
          <a:xfrm>
            <a:off x="4953000" y="32766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77" name="Oval 33"/>
          <p:cNvSpPr>
            <a:spLocks noChangeArrowheads="1"/>
          </p:cNvSpPr>
          <p:nvPr/>
        </p:nvSpPr>
        <p:spPr bwMode="auto">
          <a:xfrm>
            <a:off x="4191000" y="3733800"/>
            <a:ext cx="304800" cy="3048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82978" name="AutoShape 34"/>
          <p:cNvSpPr>
            <a:spLocks noChangeArrowheads="1"/>
          </p:cNvSpPr>
          <p:nvPr/>
        </p:nvSpPr>
        <p:spPr bwMode="auto">
          <a:xfrm>
            <a:off x="1524000" y="3810000"/>
            <a:ext cx="1676400" cy="228600"/>
          </a:xfrm>
          <a:prstGeom prst="rightArrow">
            <a:avLst>
              <a:gd name="adj1" fmla="val 50000"/>
              <a:gd name="adj2" fmla="val 183333"/>
            </a:avLst>
          </a:prstGeom>
          <a:solidFill>
            <a:schemeClr val="accent1"/>
          </a:solidFill>
          <a:ln w="9525">
            <a:solidFill>
              <a:schemeClr val="tx1"/>
            </a:solidFill>
            <a:miter lim="800000"/>
            <a:headEnd/>
            <a:tailEnd/>
          </a:ln>
        </p:spPr>
        <p:txBody>
          <a:bodyPr wrap="none" lIns="23836" tIns="11613" rIns="23836" bIns="11613" anchor="ctr">
            <a:spAutoFit/>
          </a:bodyPr>
          <a:lstStyle/>
          <a:p>
            <a:endParaRPr lang="en-US"/>
          </a:p>
        </p:txBody>
      </p:sp>
      <p:sp>
        <p:nvSpPr>
          <p:cNvPr id="82979" name="Line 35"/>
          <p:cNvSpPr>
            <a:spLocks noChangeShapeType="1"/>
          </p:cNvSpPr>
          <p:nvPr/>
        </p:nvSpPr>
        <p:spPr bwMode="auto">
          <a:xfrm>
            <a:off x="1219200" y="4648200"/>
            <a:ext cx="1828800" cy="609600"/>
          </a:xfrm>
          <a:prstGeom prst="line">
            <a:avLst/>
          </a:prstGeom>
          <a:noFill/>
          <a:ln w="9525">
            <a:solidFill>
              <a:schemeClr val="tx1"/>
            </a:solidFill>
            <a:round/>
            <a:headEnd/>
            <a:tailEnd type="triangle" w="med" len="med"/>
          </a:ln>
        </p:spPr>
        <p:txBody>
          <a:bodyPr wrap="none" lIns="23836" tIns="11613" rIns="23836" bIns="11613">
            <a:spAutoFit/>
          </a:bodyPr>
          <a:lstStyle/>
          <a:p>
            <a:endParaRPr lang="en-US"/>
          </a:p>
        </p:txBody>
      </p:sp>
      <p:sp>
        <p:nvSpPr>
          <p:cNvPr id="82980" name="Text Box 36"/>
          <p:cNvSpPr txBox="1">
            <a:spLocks noChangeArrowheads="1"/>
          </p:cNvSpPr>
          <p:nvPr/>
        </p:nvSpPr>
        <p:spPr bwMode="auto">
          <a:xfrm>
            <a:off x="533400" y="4413250"/>
            <a:ext cx="857250" cy="387350"/>
          </a:xfrm>
          <a:prstGeom prst="rect">
            <a:avLst/>
          </a:prstGeom>
          <a:noFill/>
          <a:ln w="9525">
            <a:noFill/>
            <a:miter lim="800000"/>
            <a:headEnd/>
            <a:tailEnd/>
          </a:ln>
        </p:spPr>
        <p:txBody>
          <a:bodyPr lIns="23836" tIns="11613" rIns="23836" bIns="11613">
            <a:spAutoFit/>
          </a:bodyPr>
          <a:lstStyle/>
          <a:p>
            <a:pPr algn="ctr"/>
            <a:r>
              <a:rPr lang="en-US" sz="1200">
                <a:latin typeface="Arial" pitchFamily="34" charset="0"/>
              </a:rPr>
              <a:t>Demoted to router</a:t>
            </a:r>
          </a:p>
        </p:txBody>
      </p:sp>
      <p:sp>
        <p:nvSpPr>
          <p:cNvPr id="82981" name="Line 37"/>
          <p:cNvSpPr>
            <a:spLocks noChangeShapeType="1"/>
          </p:cNvSpPr>
          <p:nvPr/>
        </p:nvSpPr>
        <p:spPr bwMode="auto">
          <a:xfrm flipH="1" flipV="1">
            <a:off x="4724400" y="4953000"/>
            <a:ext cx="533400" cy="838200"/>
          </a:xfrm>
          <a:prstGeom prst="line">
            <a:avLst/>
          </a:prstGeom>
          <a:noFill/>
          <a:ln w="9525">
            <a:solidFill>
              <a:schemeClr val="tx1"/>
            </a:solidFill>
            <a:round/>
            <a:headEnd/>
            <a:tailEnd type="triangle" w="med" len="med"/>
          </a:ln>
        </p:spPr>
        <p:txBody>
          <a:bodyPr lIns="23836" tIns="11613" rIns="23836" bIns="11613">
            <a:spAutoFit/>
          </a:bodyPr>
          <a:lstStyle/>
          <a:p>
            <a:endParaRPr lang="en-US"/>
          </a:p>
        </p:txBody>
      </p:sp>
      <p:sp>
        <p:nvSpPr>
          <p:cNvPr id="82982" name="Text Box 38"/>
          <p:cNvSpPr txBox="1">
            <a:spLocks noChangeArrowheads="1"/>
          </p:cNvSpPr>
          <p:nvPr/>
        </p:nvSpPr>
        <p:spPr bwMode="auto">
          <a:xfrm>
            <a:off x="4664075" y="5815013"/>
            <a:ext cx="1436688" cy="204787"/>
          </a:xfrm>
          <a:prstGeom prst="rect">
            <a:avLst/>
          </a:prstGeom>
          <a:noFill/>
          <a:ln w="9525">
            <a:noFill/>
            <a:miter lim="800000"/>
            <a:headEnd/>
            <a:tailEnd/>
          </a:ln>
        </p:spPr>
        <p:txBody>
          <a:bodyPr wrap="none" lIns="23836" tIns="11613" rIns="23836" bIns="11613">
            <a:spAutoFit/>
          </a:bodyPr>
          <a:lstStyle/>
          <a:p>
            <a:pPr algn="ctr"/>
            <a:r>
              <a:rPr lang="en-US" sz="1200">
                <a:latin typeface="Arial" pitchFamily="34" charset="0"/>
              </a:rPr>
              <a:t>New link established</a:t>
            </a:r>
          </a:p>
        </p:txBody>
      </p:sp>
      <p:sp>
        <p:nvSpPr>
          <p:cNvPr id="82983" name="Text Box 39"/>
          <p:cNvSpPr txBox="1">
            <a:spLocks noChangeArrowheads="1"/>
          </p:cNvSpPr>
          <p:nvPr/>
        </p:nvSpPr>
        <p:spPr bwMode="auto">
          <a:xfrm>
            <a:off x="7391400" y="4230688"/>
            <a:ext cx="1219200" cy="569912"/>
          </a:xfrm>
          <a:prstGeom prst="rect">
            <a:avLst/>
          </a:prstGeom>
          <a:noFill/>
          <a:ln w="9525">
            <a:noFill/>
            <a:miter lim="800000"/>
            <a:headEnd/>
            <a:tailEnd/>
          </a:ln>
        </p:spPr>
        <p:txBody>
          <a:bodyPr lIns="23836" tIns="11613" rIns="23836" bIns="11613">
            <a:spAutoFit/>
          </a:bodyPr>
          <a:lstStyle/>
          <a:p>
            <a:pPr algn="ctr"/>
            <a:r>
              <a:rPr lang="en-US" sz="1200">
                <a:latin typeface="Arial" pitchFamily="34" charset="0"/>
              </a:rPr>
              <a:t>Existing network</a:t>
            </a:r>
            <a:r>
              <a:rPr lang="ja-JP" altLang="en-US" sz="1200">
                <a:latin typeface="Arial" pitchFamily="34" charset="0"/>
              </a:rPr>
              <a:t>’</a:t>
            </a:r>
            <a:r>
              <a:rPr lang="en-US" altLang="ja-JP" sz="1200">
                <a:latin typeface="Arial" pitchFamily="34" charset="0"/>
              </a:rPr>
              <a:t>s Coordinator</a:t>
            </a:r>
            <a:endParaRPr lang="en-US" sz="1200">
              <a:latin typeface="Arial" pitchFamily="34" charset="0"/>
            </a:endParaRPr>
          </a:p>
        </p:txBody>
      </p:sp>
      <p:sp>
        <p:nvSpPr>
          <p:cNvPr id="82984" name="Line 40"/>
          <p:cNvSpPr>
            <a:spLocks noChangeShapeType="1"/>
          </p:cNvSpPr>
          <p:nvPr/>
        </p:nvSpPr>
        <p:spPr bwMode="auto">
          <a:xfrm flipH="1">
            <a:off x="5943600" y="4495800"/>
            <a:ext cx="1524000" cy="152400"/>
          </a:xfrm>
          <a:prstGeom prst="line">
            <a:avLst/>
          </a:prstGeom>
          <a:noFill/>
          <a:ln w="9525">
            <a:solidFill>
              <a:schemeClr val="tx1"/>
            </a:solidFill>
            <a:round/>
            <a:headEnd/>
            <a:tailEnd type="triangle" w="med" len="med"/>
          </a:ln>
        </p:spPr>
        <p:txBody>
          <a:bodyPr wrap="none" lIns="23836" tIns="11613" rIns="23836" bIns="11613">
            <a:spAutoFit/>
          </a:bodyPr>
          <a:lstStyle/>
          <a:p>
            <a:endParaRPr lang="en-US"/>
          </a:p>
        </p:txBody>
      </p:sp>
      <p:sp>
        <p:nvSpPr>
          <p:cNvPr id="82985" name="Text Box 41"/>
          <p:cNvSpPr txBox="1">
            <a:spLocks noChangeArrowheads="1"/>
          </p:cNvSpPr>
          <p:nvPr/>
        </p:nvSpPr>
        <p:spPr bwMode="auto">
          <a:xfrm>
            <a:off x="1600200" y="3681413"/>
            <a:ext cx="1219200" cy="204787"/>
          </a:xfrm>
          <a:prstGeom prst="rect">
            <a:avLst/>
          </a:prstGeom>
          <a:noFill/>
          <a:ln w="9525">
            <a:noFill/>
            <a:miter lim="800000"/>
            <a:headEnd/>
            <a:tailEnd/>
          </a:ln>
        </p:spPr>
        <p:txBody>
          <a:bodyPr lIns="23836" tIns="11613" rIns="23836" bIns="11613">
            <a:spAutoFit/>
          </a:bodyPr>
          <a:lstStyle/>
          <a:p>
            <a:pPr algn="ctr"/>
            <a:r>
              <a:rPr lang="en-US" sz="1200">
                <a:latin typeface="Arial" pitchFamily="34" charset="0"/>
              </a:rPr>
              <a:t>Joining Network</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84994" name="Rectangle 2"/>
          <p:cNvSpPr>
            <a:spLocks noGrp="1" noChangeArrowheads="1"/>
          </p:cNvSpPr>
          <p:nvPr>
            <p:ph type="ctrTitle"/>
          </p:nvPr>
        </p:nvSpPr>
        <p:spPr>
          <a:xfrm>
            <a:off x="1517650" y="225425"/>
            <a:ext cx="5943600" cy="1066800"/>
          </a:xfrm>
        </p:spPr>
        <p:txBody>
          <a:bodyPr/>
          <a:lstStyle/>
          <a:p>
            <a:pPr eaLnBrk="1" hangingPunct="1"/>
            <a:r>
              <a:rPr lang="en-US" smtClean="0"/>
              <a:t>ZigBee and Bluetooth</a:t>
            </a:r>
          </a:p>
        </p:txBody>
      </p:sp>
      <p:sp>
        <p:nvSpPr>
          <p:cNvPr id="84995" name="Rectangle 3"/>
          <p:cNvSpPr>
            <a:spLocks noGrp="1" noChangeArrowheads="1"/>
          </p:cNvSpPr>
          <p:nvPr>
            <p:ph type="subTitle" idx="1"/>
          </p:nvPr>
        </p:nvSpPr>
        <p:spPr>
          <a:xfrm>
            <a:off x="381000" y="4191000"/>
            <a:ext cx="6400800" cy="1066800"/>
          </a:xfrm>
        </p:spPr>
        <p:txBody>
          <a:bodyPr/>
          <a:lstStyle/>
          <a:p>
            <a:pPr eaLnBrk="1" hangingPunct="1"/>
            <a:r>
              <a:rPr lang="en-US" smtClean="0"/>
              <a:t>Competitive or Complementary?</a:t>
            </a:r>
          </a:p>
        </p:txBody>
      </p:sp>
      <p:graphicFrame>
        <p:nvGraphicFramePr>
          <p:cNvPr id="84996" name="Object 2"/>
          <p:cNvGraphicFramePr>
            <a:graphicFrameLocks noChangeAspect="1"/>
          </p:cNvGraphicFramePr>
          <p:nvPr/>
        </p:nvGraphicFramePr>
        <p:xfrm>
          <a:off x="6019800" y="1143000"/>
          <a:ext cx="2998788" cy="3886200"/>
        </p:xfrm>
        <a:graphic>
          <a:graphicData uri="http://schemas.openxmlformats.org/presentationml/2006/ole">
            <p:oleObj spid="_x0000_s84996" name="Clip" r:id="rId4" imgW="7315200" imgH="9474200" progId="MS_ClipArt_Gallery.2">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5"/>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grpSp>
        <p:nvGrpSpPr>
          <p:cNvPr id="87042" name="Group 2"/>
          <p:cNvGrpSpPr>
            <a:grpSpLocks/>
          </p:cNvGrpSpPr>
          <p:nvPr/>
        </p:nvGrpSpPr>
        <p:grpSpPr bwMode="auto">
          <a:xfrm>
            <a:off x="1997075" y="5184775"/>
            <a:ext cx="1138238" cy="1138238"/>
            <a:chOff x="4792" y="1312"/>
            <a:chExt cx="717" cy="717"/>
          </a:xfrm>
        </p:grpSpPr>
        <p:sp>
          <p:nvSpPr>
            <p:cNvPr id="87062" name="Oval 3"/>
            <p:cNvSpPr>
              <a:spLocks noChangeArrowheads="1"/>
            </p:cNvSpPr>
            <p:nvPr/>
          </p:nvSpPr>
          <p:spPr bwMode="auto">
            <a:xfrm>
              <a:off x="4792" y="1312"/>
              <a:ext cx="717" cy="717"/>
            </a:xfrm>
            <a:prstGeom prst="ellipse">
              <a:avLst/>
            </a:prstGeom>
            <a:solidFill>
              <a:srgbClr val="FFD20F"/>
            </a:solidFill>
            <a:ln w="9525">
              <a:noFill/>
              <a:round/>
              <a:headEnd/>
              <a:tailEnd/>
            </a:ln>
          </p:spPr>
          <p:txBody>
            <a:bodyPr wrap="none" anchor="ctr"/>
            <a:lstStyle/>
            <a:p>
              <a:endParaRPr lang="en-US"/>
            </a:p>
          </p:txBody>
        </p:sp>
        <p:pic>
          <p:nvPicPr>
            <p:cNvPr id="87063" name="Picture 4" descr="light-blackonyellow"/>
            <p:cNvPicPr>
              <a:picLocks noChangeAspect="1" noChangeArrowheads="1"/>
            </p:cNvPicPr>
            <p:nvPr/>
          </p:nvPicPr>
          <p:blipFill>
            <a:blip r:embed="rId3"/>
            <a:srcRect r="3058" b="1518"/>
            <a:stretch>
              <a:fillRect/>
            </a:stretch>
          </p:blipFill>
          <p:spPr bwMode="auto">
            <a:xfrm>
              <a:off x="4994" y="1425"/>
              <a:ext cx="317" cy="519"/>
            </a:xfrm>
            <a:prstGeom prst="rect">
              <a:avLst/>
            </a:prstGeom>
            <a:noFill/>
            <a:ln w="9525">
              <a:noFill/>
              <a:miter lim="800000"/>
              <a:headEnd/>
              <a:tailEnd/>
            </a:ln>
          </p:spPr>
        </p:pic>
      </p:grpSp>
      <p:grpSp>
        <p:nvGrpSpPr>
          <p:cNvPr id="87043" name="Group 5"/>
          <p:cNvGrpSpPr>
            <a:grpSpLocks/>
          </p:cNvGrpSpPr>
          <p:nvPr/>
        </p:nvGrpSpPr>
        <p:grpSpPr bwMode="auto">
          <a:xfrm>
            <a:off x="685800" y="5186363"/>
            <a:ext cx="1138238" cy="1138237"/>
            <a:chOff x="4226" y="1842"/>
            <a:chExt cx="717" cy="717"/>
          </a:xfrm>
        </p:grpSpPr>
        <p:sp>
          <p:nvSpPr>
            <p:cNvPr id="87060" name="Oval 6"/>
            <p:cNvSpPr>
              <a:spLocks noChangeArrowheads="1"/>
            </p:cNvSpPr>
            <p:nvPr/>
          </p:nvSpPr>
          <p:spPr bwMode="auto">
            <a:xfrm>
              <a:off x="4226" y="1842"/>
              <a:ext cx="717" cy="717"/>
            </a:xfrm>
            <a:prstGeom prst="ellipse">
              <a:avLst/>
            </a:prstGeom>
            <a:solidFill>
              <a:srgbClr val="FFD20F"/>
            </a:solidFill>
            <a:ln w="9525">
              <a:noFill/>
              <a:round/>
              <a:headEnd/>
              <a:tailEnd/>
            </a:ln>
          </p:spPr>
          <p:txBody>
            <a:bodyPr wrap="none" anchor="ctr"/>
            <a:lstStyle/>
            <a:p>
              <a:endParaRPr lang="en-US"/>
            </a:p>
          </p:txBody>
        </p:sp>
        <p:pic>
          <p:nvPicPr>
            <p:cNvPr id="87061" name="Picture 7" descr="mouse-blackonyellow"/>
            <p:cNvPicPr>
              <a:picLocks noChangeAspect="1" noChangeArrowheads="1"/>
            </p:cNvPicPr>
            <p:nvPr/>
          </p:nvPicPr>
          <p:blipFill>
            <a:blip r:embed="rId4">
              <a:clrChange>
                <a:clrFrom>
                  <a:srgbClr val="FFD318"/>
                </a:clrFrom>
                <a:clrTo>
                  <a:srgbClr val="FFD318">
                    <a:alpha val="0"/>
                  </a:srgbClr>
                </a:clrTo>
              </a:clrChange>
            </a:blip>
            <a:srcRect r="4240" b="2718"/>
            <a:stretch>
              <a:fillRect/>
            </a:stretch>
          </p:blipFill>
          <p:spPr bwMode="auto">
            <a:xfrm>
              <a:off x="4466" y="1936"/>
              <a:ext cx="242" cy="480"/>
            </a:xfrm>
            <a:prstGeom prst="rect">
              <a:avLst/>
            </a:prstGeom>
            <a:noFill/>
            <a:ln w="9525">
              <a:noFill/>
              <a:miter lim="800000"/>
              <a:headEnd/>
              <a:tailEnd/>
            </a:ln>
          </p:spPr>
        </p:pic>
      </p:grpSp>
      <p:grpSp>
        <p:nvGrpSpPr>
          <p:cNvPr id="87044" name="Group 8"/>
          <p:cNvGrpSpPr>
            <a:grpSpLocks/>
          </p:cNvGrpSpPr>
          <p:nvPr/>
        </p:nvGrpSpPr>
        <p:grpSpPr bwMode="auto">
          <a:xfrm>
            <a:off x="3308350" y="5186363"/>
            <a:ext cx="1138238" cy="1138237"/>
            <a:chOff x="4852" y="2317"/>
            <a:chExt cx="717" cy="717"/>
          </a:xfrm>
        </p:grpSpPr>
        <p:sp>
          <p:nvSpPr>
            <p:cNvPr id="87058" name="Oval 9"/>
            <p:cNvSpPr>
              <a:spLocks noChangeArrowheads="1"/>
            </p:cNvSpPr>
            <p:nvPr/>
          </p:nvSpPr>
          <p:spPr bwMode="auto">
            <a:xfrm>
              <a:off x="4852" y="2317"/>
              <a:ext cx="717" cy="717"/>
            </a:xfrm>
            <a:prstGeom prst="ellipse">
              <a:avLst/>
            </a:prstGeom>
            <a:solidFill>
              <a:srgbClr val="FFD20F"/>
            </a:solidFill>
            <a:ln w="9525">
              <a:noFill/>
              <a:round/>
              <a:headEnd/>
              <a:tailEnd/>
            </a:ln>
          </p:spPr>
          <p:txBody>
            <a:bodyPr wrap="none" anchor="ctr"/>
            <a:lstStyle/>
            <a:p>
              <a:endParaRPr lang="en-US"/>
            </a:p>
          </p:txBody>
        </p:sp>
        <p:pic>
          <p:nvPicPr>
            <p:cNvPr id="87059" name="Picture 10" descr="remote-blackonyellow"/>
            <p:cNvPicPr>
              <a:picLocks noChangeAspect="1" noChangeArrowheads="1"/>
            </p:cNvPicPr>
            <p:nvPr/>
          </p:nvPicPr>
          <p:blipFill>
            <a:blip r:embed="rId5">
              <a:clrChange>
                <a:clrFrom>
                  <a:srgbClr val="FFD318"/>
                </a:clrFrom>
                <a:clrTo>
                  <a:srgbClr val="FFD318">
                    <a:alpha val="0"/>
                  </a:srgbClr>
                </a:clrTo>
              </a:clrChange>
            </a:blip>
            <a:srcRect r="5084" b="2284"/>
            <a:stretch>
              <a:fillRect/>
            </a:stretch>
          </p:blipFill>
          <p:spPr bwMode="auto">
            <a:xfrm>
              <a:off x="5099" y="2388"/>
              <a:ext cx="224" cy="599"/>
            </a:xfrm>
            <a:prstGeom prst="rect">
              <a:avLst/>
            </a:prstGeom>
            <a:noFill/>
            <a:ln w="9525">
              <a:noFill/>
              <a:miter lim="800000"/>
              <a:headEnd/>
              <a:tailEnd/>
            </a:ln>
          </p:spPr>
        </p:pic>
      </p:grpSp>
      <p:grpSp>
        <p:nvGrpSpPr>
          <p:cNvPr id="87045" name="Group 11"/>
          <p:cNvGrpSpPr>
            <a:grpSpLocks/>
          </p:cNvGrpSpPr>
          <p:nvPr/>
        </p:nvGrpSpPr>
        <p:grpSpPr bwMode="auto">
          <a:xfrm>
            <a:off x="7243763" y="5186363"/>
            <a:ext cx="1138237" cy="1138237"/>
            <a:chOff x="4854" y="3256"/>
            <a:chExt cx="717" cy="717"/>
          </a:xfrm>
        </p:grpSpPr>
        <p:sp>
          <p:nvSpPr>
            <p:cNvPr id="87056" name="Oval 12"/>
            <p:cNvSpPr>
              <a:spLocks noChangeArrowheads="1"/>
            </p:cNvSpPr>
            <p:nvPr/>
          </p:nvSpPr>
          <p:spPr bwMode="auto">
            <a:xfrm>
              <a:off x="4854" y="3256"/>
              <a:ext cx="717" cy="717"/>
            </a:xfrm>
            <a:prstGeom prst="ellipse">
              <a:avLst/>
            </a:prstGeom>
            <a:solidFill>
              <a:srgbClr val="727FE0"/>
            </a:solidFill>
            <a:ln w="9525">
              <a:noFill/>
              <a:round/>
              <a:headEnd/>
              <a:tailEnd/>
            </a:ln>
          </p:spPr>
          <p:txBody>
            <a:bodyPr wrap="none" anchor="ctr"/>
            <a:lstStyle/>
            <a:p>
              <a:endParaRPr lang="en-US"/>
            </a:p>
          </p:txBody>
        </p:sp>
        <p:pic>
          <p:nvPicPr>
            <p:cNvPr id="87057" name="Picture 13" descr="headset-whiteonorange"/>
            <p:cNvPicPr>
              <a:picLocks noChangeAspect="1" noChangeArrowheads="1"/>
            </p:cNvPicPr>
            <p:nvPr/>
          </p:nvPicPr>
          <p:blipFill>
            <a:blip r:embed="rId6"/>
            <a:srcRect r="3958" b="4437"/>
            <a:stretch>
              <a:fillRect/>
            </a:stretch>
          </p:blipFill>
          <p:spPr bwMode="auto">
            <a:xfrm>
              <a:off x="5031" y="3446"/>
              <a:ext cx="364" cy="323"/>
            </a:xfrm>
            <a:prstGeom prst="rect">
              <a:avLst/>
            </a:prstGeom>
            <a:noFill/>
            <a:ln w="9525">
              <a:noFill/>
              <a:miter lim="800000"/>
              <a:headEnd/>
              <a:tailEnd/>
            </a:ln>
          </p:spPr>
        </p:pic>
      </p:grpSp>
      <p:grpSp>
        <p:nvGrpSpPr>
          <p:cNvPr id="87046" name="Group 14"/>
          <p:cNvGrpSpPr>
            <a:grpSpLocks/>
          </p:cNvGrpSpPr>
          <p:nvPr/>
        </p:nvGrpSpPr>
        <p:grpSpPr bwMode="auto">
          <a:xfrm>
            <a:off x="5930900" y="5184775"/>
            <a:ext cx="1138238" cy="1138238"/>
            <a:chOff x="4169" y="2798"/>
            <a:chExt cx="717" cy="717"/>
          </a:xfrm>
        </p:grpSpPr>
        <p:sp>
          <p:nvSpPr>
            <p:cNvPr id="87054" name="Oval 15"/>
            <p:cNvSpPr>
              <a:spLocks noChangeArrowheads="1"/>
            </p:cNvSpPr>
            <p:nvPr/>
          </p:nvSpPr>
          <p:spPr bwMode="auto">
            <a:xfrm>
              <a:off x="4169" y="2798"/>
              <a:ext cx="717" cy="717"/>
            </a:xfrm>
            <a:prstGeom prst="ellipse">
              <a:avLst/>
            </a:prstGeom>
            <a:solidFill>
              <a:srgbClr val="727FE0"/>
            </a:solidFill>
            <a:ln w="9525">
              <a:noFill/>
              <a:round/>
              <a:headEnd/>
              <a:tailEnd/>
            </a:ln>
          </p:spPr>
          <p:txBody>
            <a:bodyPr wrap="none" anchor="ctr"/>
            <a:lstStyle/>
            <a:p>
              <a:endParaRPr lang="en-US"/>
            </a:p>
          </p:txBody>
        </p:sp>
        <p:pic>
          <p:nvPicPr>
            <p:cNvPr id="87055" name="Picture 16" descr="pdaw-whiteonpurple"/>
            <p:cNvPicPr>
              <a:picLocks noChangeAspect="1" noChangeArrowheads="1"/>
            </p:cNvPicPr>
            <p:nvPr/>
          </p:nvPicPr>
          <p:blipFill>
            <a:blip r:embed="rId7"/>
            <a:srcRect r="7394" b="2405"/>
            <a:stretch>
              <a:fillRect/>
            </a:stretch>
          </p:blipFill>
          <p:spPr bwMode="auto">
            <a:xfrm>
              <a:off x="4388" y="2897"/>
              <a:ext cx="263" cy="487"/>
            </a:xfrm>
            <a:prstGeom prst="rect">
              <a:avLst/>
            </a:prstGeom>
            <a:noFill/>
            <a:ln w="9525">
              <a:noFill/>
              <a:miter lim="800000"/>
              <a:headEnd/>
              <a:tailEnd/>
            </a:ln>
          </p:spPr>
        </p:pic>
      </p:grpSp>
      <p:grpSp>
        <p:nvGrpSpPr>
          <p:cNvPr id="87047" name="Group 17"/>
          <p:cNvGrpSpPr>
            <a:grpSpLocks/>
          </p:cNvGrpSpPr>
          <p:nvPr/>
        </p:nvGrpSpPr>
        <p:grpSpPr bwMode="auto">
          <a:xfrm>
            <a:off x="4619625" y="5186363"/>
            <a:ext cx="1138238" cy="1138237"/>
            <a:chOff x="4208" y="3770"/>
            <a:chExt cx="717" cy="717"/>
          </a:xfrm>
        </p:grpSpPr>
        <p:sp>
          <p:nvSpPr>
            <p:cNvPr id="87052" name="Oval 18"/>
            <p:cNvSpPr>
              <a:spLocks noChangeArrowheads="1"/>
            </p:cNvSpPr>
            <p:nvPr/>
          </p:nvSpPr>
          <p:spPr bwMode="auto">
            <a:xfrm>
              <a:off x="4208" y="3770"/>
              <a:ext cx="717" cy="717"/>
            </a:xfrm>
            <a:prstGeom prst="ellipse">
              <a:avLst/>
            </a:prstGeom>
            <a:solidFill>
              <a:srgbClr val="727FE0"/>
            </a:solidFill>
            <a:ln w="9525">
              <a:noFill/>
              <a:round/>
              <a:headEnd/>
              <a:tailEnd/>
            </a:ln>
          </p:spPr>
          <p:txBody>
            <a:bodyPr wrap="none" anchor="ctr"/>
            <a:lstStyle/>
            <a:p>
              <a:endParaRPr lang="en-US"/>
            </a:p>
          </p:txBody>
        </p:sp>
        <p:pic>
          <p:nvPicPr>
            <p:cNvPr id="87053" name="Picture 19" descr="phone-whiteonblue"/>
            <p:cNvPicPr>
              <a:picLocks noChangeAspect="1" noChangeArrowheads="1"/>
            </p:cNvPicPr>
            <p:nvPr/>
          </p:nvPicPr>
          <p:blipFill>
            <a:blip r:embed="rId8">
              <a:clrChange>
                <a:clrFrom>
                  <a:srgbClr val="727EE0"/>
                </a:clrFrom>
                <a:clrTo>
                  <a:srgbClr val="727EE0">
                    <a:alpha val="0"/>
                  </a:srgbClr>
                </a:clrTo>
              </a:clrChange>
            </a:blip>
            <a:srcRect b="2518"/>
            <a:stretch>
              <a:fillRect/>
            </a:stretch>
          </p:blipFill>
          <p:spPr bwMode="auto">
            <a:xfrm>
              <a:off x="4439" y="3855"/>
              <a:ext cx="233" cy="542"/>
            </a:xfrm>
            <a:prstGeom prst="rect">
              <a:avLst/>
            </a:prstGeom>
            <a:noFill/>
            <a:ln w="9525">
              <a:noFill/>
              <a:miter lim="800000"/>
              <a:headEnd/>
              <a:tailEnd/>
            </a:ln>
          </p:spPr>
        </p:pic>
      </p:grpSp>
      <p:sp>
        <p:nvSpPr>
          <p:cNvPr id="87048" name="Rectangle 20"/>
          <p:cNvSpPr>
            <a:spLocks noGrp="1" noChangeArrowheads="1"/>
          </p:cNvSpPr>
          <p:nvPr>
            <p:ph type="title"/>
          </p:nvPr>
        </p:nvSpPr>
        <p:spPr/>
        <p:txBody>
          <a:bodyPr/>
          <a:lstStyle/>
          <a:p>
            <a:pPr eaLnBrk="1" hangingPunct="1"/>
            <a:r>
              <a:rPr lang="en-US" smtClean="0"/>
              <a:t>ZigBee and Bluetooth</a:t>
            </a:r>
            <a:endParaRPr lang="en-US" b="1" smtClean="0">
              <a:solidFill>
                <a:schemeClr val="bg2"/>
              </a:solidFill>
            </a:endParaRPr>
          </a:p>
        </p:txBody>
      </p:sp>
      <p:sp>
        <p:nvSpPr>
          <p:cNvPr id="87049" name="Rectangle 21"/>
          <p:cNvSpPr>
            <a:spLocks noGrp="1" noChangeArrowheads="1"/>
          </p:cNvSpPr>
          <p:nvPr>
            <p:ph type="body" sz="half" idx="1"/>
          </p:nvPr>
        </p:nvSpPr>
        <p:spPr>
          <a:xfrm>
            <a:off x="263525" y="1885950"/>
            <a:ext cx="4127500" cy="4114800"/>
          </a:xfrm>
        </p:spPr>
        <p:txBody>
          <a:bodyPr/>
          <a:lstStyle/>
          <a:p>
            <a:pPr eaLnBrk="1" hangingPunct="1"/>
            <a:r>
              <a:rPr lang="en-US" sz="2000" b="1" smtClean="0"/>
              <a:t>ZigBee</a:t>
            </a:r>
          </a:p>
          <a:p>
            <a:pPr lvl="1" eaLnBrk="1" hangingPunct="1"/>
            <a:r>
              <a:rPr lang="en-US" sz="2000" b="1" smtClean="0"/>
              <a:t>Smaller packets over large network</a:t>
            </a:r>
          </a:p>
          <a:p>
            <a:pPr lvl="1" eaLnBrk="1" hangingPunct="1"/>
            <a:r>
              <a:rPr lang="en-US" sz="2000" b="1" smtClean="0"/>
              <a:t>Mostly Static networks with many, infrequently used devices</a:t>
            </a:r>
          </a:p>
          <a:p>
            <a:pPr lvl="1" eaLnBrk="1" hangingPunct="1"/>
            <a:r>
              <a:rPr lang="en-US" sz="2000" b="1" smtClean="0"/>
              <a:t>Home automation, toys, remote controls, etc.</a:t>
            </a:r>
          </a:p>
        </p:txBody>
      </p:sp>
      <p:sp>
        <p:nvSpPr>
          <p:cNvPr id="87050" name="Rectangle 22"/>
          <p:cNvSpPr>
            <a:spLocks noGrp="1" noChangeArrowheads="1"/>
          </p:cNvSpPr>
          <p:nvPr>
            <p:ph type="body" sz="half" idx="2"/>
          </p:nvPr>
        </p:nvSpPr>
        <p:spPr>
          <a:xfrm>
            <a:off x="3979863" y="1863725"/>
            <a:ext cx="4706937" cy="4114800"/>
          </a:xfrm>
        </p:spPr>
        <p:txBody>
          <a:bodyPr/>
          <a:lstStyle/>
          <a:p>
            <a:pPr eaLnBrk="1" hangingPunct="1"/>
            <a:r>
              <a:rPr lang="en-US" sz="2000" b="1" smtClean="0"/>
              <a:t>Bluetooth</a:t>
            </a:r>
          </a:p>
          <a:p>
            <a:pPr lvl="1" eaLnBrk="1" hangingPunct="1"/>
            <a:r>
              <a:rPr lang="en-US" sz="2000" b="1" smtClean="0"/>
              <a:t>Larger packets over small network</a:t>
            </a:r>
          </a:p>
          <a:p>
            <a:pPr lvl="1" eaLnBrk="1" hangingPunct="1"/>
            <a:r>
              <a:rPr lang="en-US" sz="2000" b="1" smtClean="0"/>
              <a:t>Ad-hoc networks</a:t>
            </a:r>
          </a:p>
          <a:p>
            <a:pPr lvl="1" eaLnBrk="1" hangingPunct="1"/>
            <a:r>
              <a:rPr lang="en-US" sz="2000" b="1" smtClean="0"/>
              <a:t>File transfer </a:t>
            </a:r>
          </a:p>
          <a:p>
            <a:pPr lvl="1" eaLnBrk="1" hangingPunct="1"/>
            <a:r>
              <a:rPr lang="en-US" sz="2000" b="1" smtClean="0"/>
              <a:t>Screen graphics, pictures, hands-free audio, Mobile phones, headsets, PDAs, etc.</a:t>
            </a:r>
          </a:p>
          <a:p>
            <a:pPr eaLnBrk="1" hangingPunct="1">
              <a:buFontTx/>
              <a:buNone/>
            </a:pPr>
            <a:endParaRPr lang="en-US" sz="2000" b="1" smtClean="0"/>
          </a:p>
        </p:txBody>
      </p:sp>
      <p:sp>
        <p:nvSpPr>
          <p:cNvPr id="87051" name="Rectangle 23"/>
          <p:cNvSpPr>
            <a:spLocks noChangeArrowheads="1"/>
          </p:cNvSpPr>
          <p:nvPr/>
        </p:nvSpPr>
        <p:spPr bwMode="auto">
          <a:xfrm>
            <a:off x="304800" y="1204913"/>
            <a:ext cx="8305800" cy="914400"/>
          </a:xfrm>
          <a:prstGeom prst="rect">
            <a:avLst/>
          </a:prstGeom>
          <a:noFill/>
          <a:ln w="9525">
            <a:noFill/>
            <a:miter lim="800000"/>
            <a:headEnd/>
            <a:tailEnd/>
          </a:ln>
        </p:spPr>
        <p:txBody>
          <a:bodyPr anchor="ctr"/>
          <a:lstStyle/>
          <a:p>
            <a:pPr eaLnBrk="0" hangingPunct="0"/>
            <a:r>
              <a:rPr lang="en-US" sz="2800" b="1" i="1">
                <a:solidFill>
                  <a:schemeClr val="bg2"/>
                </a:solidFill>
                <a:latin typeface="Arial Black" pitchFamily="34" charset="0"/>
              </a:rPr>
              <a:t>Optimized for different applications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5"/>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89090" name="Rectangle 2"/>
          <p:cNvSpPr>
            <a:spLocks noGrp="1" noChangeArrowheads="1"/>
          </p:cNvSpPr>
          <p:nvPr>
            <p:ph type="body" sz="half" idx="1"/>
          </p:nvPr>
        </p:nvSpPr>
        <p:spPr>
          <a:xfrm>
            <a:off x="4343400" y="2071688"/>
            <a:ext cx="3814763" cy="4572000"/>
          </a:xfrm>
        </p:spPr>
        <p:txBody>
          <a:bodyPr/>
          <a:lstStyle/>
          <a:p>
            <a:pPr eaLnBrk="1" hangingPunct="1"/>
            <a:r>
              <a:rPr lang="en-US" sz="2400" smtClean="0"/>
              <a:t>Bluetooth is a cable replacement for items like Phones, Laptop Computers, Headsets</a:t>
            </a:r>
          </a:p>
          <a:p>
            <a:pPr eaLnBrk="1" hangingPunct="1"/>
            <a:r>
              <a:rPr lang="en-US" sz="2400" smtClean="0"/>
              <a:t>Bluetooth expects regular charging</a:t>
            </a:r>
          </a:p>
          <a:p>
            <a:pPr lvl="1" eaLnBrk="1" hangingPunct="1"/>
            <a:r>
              <a:rPr lang="en-US" sz="2400" smtClean="0"/>
              <a:t>Target is to use &lt;10% of host power</a:t>
            </a:r>
          </a:p>
          <a:p>
            <a:pPr eaLnBrk="1" hangingPunct="1"/>
            <a:endParaRPr lang="en-US" sz="2400" smtClean="0"/>
          </a:p>
        </p:txBody>
      </p:sp>
      <p:graphicFrame>
        <p:nvGraphicFramePr>
          <p:cNvPr id="89091" name="Object 2"/>
          <p:cNvGraphicFramePr>
            <a:graphicFrameLocks noChangeAspect="1"/>
          </p:cNvGraphicFramePr>
          <p:nvPr>
            <p:ph type="clipArt" sz="half" idx="2"/>
          </p:nvPr>
        </p:nvGraphicFramePr>
        <p:xfrm>
          <a:off x="762000" y="2438400"/>
          <a:ext cx="3178175" cy="3003550"/>
        </p:xfrm>
        <a:graphic>
          <a:graphicData uri="http://schemas.openxmlformats.org/presentationml/2006/ole">
            <p:oleObj spid="_x0000_s89091" name="Clip" r:id="rId4" imgW="4673600" imgH="3479800" progId="MS_ClipArt_Gallery.2">
              <p:embed/>
            </p:oleObj>
          </a:graphicData>
        </a:graphic>
      </p:graphicFrame>
      <p:sp>
        <p:nvSpPr>
          <p:cNvPr id="89092" name="Rectangle 4"/>
          <p:cNvSpPr>
            <a:spLocks noGrp="1" noChangeArrowheads="1"/>
          </p:cNvSpPr>
          <p:nvPr>
            <p:ph type="title"/>
          </p:nvPr>
        </p:nvSpPr>
        <p:spPr>
          <a:noFill/>
        </p:spPr>
        <p:txBody>
          <a:bodyPr/>
          <a:lstStyle/>
          <a:p>
            <a:pPr eaLnBrk="1" hangingPunct="1"/>
            <a:r>
              <a:rPr lang="en-US" smtClean="0"/>
              <a:t>ZigBee and Bluetooth</a:t>
            </a:r>
            <a:endParaRPr lang="en-US" b="1" smtClean="0">
              <a:solidFill>
                <a:schemeClr val="bg2"/>
              </a:solidFill>
            </a:endParaRPr>
          </a:p>
        </p:txBody>
      </p:sp>
      <p:sp>
        <p:nvSpPr>
          <p:cNvPr id="89093" name="Rectangle 5"/>
          <p:cNvSpPr>
            <a:spLocks noChangeArrowheads="1"/>
          </p:cNvSpPr>
          <p:nvPr/>
        </p:nvSpPr>
        <p:spPr bwMode="auto">
          <a:xfrm>
            <a:off x="304800" y="1193800"/>
            <a:ext cx="8305800" cy="914400"/>
          </a:xfrm>
          <a:prstGeom prst="rect">
            <a:avLst/>
          </a:prstGeom>
          <a:noFill/>
          <a:ln w="9525">
            <a:noFill/>
            <a:miter lim="800000"/>
            <a:headEnd/>
            <a:tailEnd/>
          </a:ln>
        </p:spPr>
        <p:txBody>
          <a:bodyPr anchor="ctr"/>
          <a:lstStyle/>
          <a:p>
            <a:pPr eaLnBrk="0" hangingPunct="0"/>
            <a:r>
              <a:rPr lang="en-US" sz="2800" b="1" i="1">
                <a:solidFill>
                  <a:schemeClr val="bg2"/>
                </a:solidFill>
                <a:latin typeface="Arial Black" pitchFamily="34" charset="0"/>
              </a:rPr>
              <a:t>Address Different Needs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5"/>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91138" name="Rectangle 2"/>
          <p:cNvSpPr>
            <a:spLocks noGrp="1" noChangeArrowheads="1"/>
          </p:cNvSpPr>
          <p:nvPr>
            <p:ph type="body" sz="half" idx="1"/>
          </p:nvPr>
        </p:nvSpPr>
        <p:spPr>
          <a:xfrm>
            <a:off x="1981200" y="2286000"/>
            <a:ext cx="4803775" cy="4572000"/>
          </a:xfrm>
        </p:spPr>
        <p:txBody>
          <a:bodyPr/>
          <a:lstStyle/>
          <a:p>
            <a:pPr eaLnBrk="1" hangingPunct="1"/>
            <a:r>
              <a:rPr lang="en-US" sz="2800" smtClean="0"/>
              <a:t>ZigBee is better for devices where the battery is </a:t>
            </a:r>
            <a:r>
              <a:rPr lang="ja-JP" altLang="en-US" sz="2800" smtClean="0"/>
              <a:t>‘</a:t>
            </a:r>
            <a:r>
              <a:rPr lang="en-US" altLang="ja-JP" sz="2800" smtClean="0"/>
              <a:t>rarely</a:t>
            </a:r>
            <a:r>
              <a:rPr lang="ja-JP" altLang="en-US" sz="2800" smtClean="0"/>
              <a:t>’</a:t>
            </a:r>
            <a:r>
              <a:rPr lang="en-US" altLang="ja-JP" sz="2800" smtClean="0"/>
              <a:t> replaced</a:t>
            </a:r>
          </a:p>
          <a:p>
            <a:pPr lvl="1" eaLnBrk="1" hangingPunct="1"/>
            <a:r>
              <a:rPr lang="en-US" sz="2400" smtClean="0"/>
              <a:t>Targets are :</a:t>
            </a:r>
          </a:p>
          <a:p>
            <a:pPr lvl="2" eaLnBrk="1" hangingPunct="1"/>
            <a:r>
              <a:rPr lang="en-US" sz="2000" smtClean="0"/>
              <a:t>Tiny fraction of host power</a:t>
            </a:r>
          </a:p>
          <a:p>
            <a:pPr lvl="2" eaLnBrk="1" hangingPunct="1"/>
            <a:r>
              <a:rPr lang="en-US" sz="2000" smtClean="0"/>
              <a:t>New opportunities where wireless not yet used</a:t>
            </a:r>
          </a:p>
          <a:p>
            <a:pPr eaLnBrk="1" hangingPunct="1"/>
            <a:endParaRPr lang="en-US" sz="2800" smtClean="0"/>
          </a:p>
        </p:txBody>
      </p:sp>
      <p:grpSp>
        <p:nvGrpSpPr>
          <p:cNvPr id="91139" name="Group 3"/>
          <p:cNvGrpSpPr>
            <a:grpSpLocks/>
          </p:cNvGrpSpPr>
          <p:nvPr/>
        </p:nvGrpSpPr>
        <p:grpSpPr bwMode="auto">
          <a:xfrm>
            <a:off x="5867400" y="1676400"/>
            <a:ext cx="2697163" cy="2555875"/>
            <a:chOff x="2592" y="1835"/>
            <a:chExt cx="1699" cy="1610"/>
          </a:xfrm>
        </p:grpSpPr>
        <p:sp>
          <p:nvSpPr>
            <p:cNvPr id="91143" name="Freeform 4"/>
            <p:cNvSpPr>
              <a:spLocks/>
            </p:cNvSpPr>
            <p:nvPr/>
          </p:nvSpPr>
          <p:spPr bwMode="auto">
            <a:xfrm>
              <a:off x="4067" y="2714"/>
              <a:ext cx="143" cy="255"/>
            </a:xfrm>
            <a:custGeom>
              <a:avLst/>
              <a:gdLst>
                <a:gd name="T0" fmla="*/ 76 w 286"/>
                <a:gd name="T1" fmla="*/ 0 h 509"/>
                <a:gd name="T2" fmla="*/ 0 w 286"/>
                <a:gd name="T3" fmla="*/ 235 h 509"/>
                <a:gd name="T4" fmla="*/ 104 w 286"/>
                <a:gd name="T5" fmla="*/ 255 h 509"/>
                <a:gd name="T6" fmla="*/ 143 w 286"/>
                <a:gd name="T7" fmla="*/ 20 h 509"/>
                <a:gd name="T8" fmla="*/ 76 w 286"/>
                <a:gd name="T9" fmla="*/ 0 h 509"/>
                <a:gd name="T10" fmla="*/ 76 w 286"/>
                <a:gd name="T11" fmla="*/ 0 h 509"/>
                <a:gd name="T12" fmla="*/ 0 60000 65536"/>
                <a:gd name="T13" fmla="*/ 0 60000 65536"/>
                <a:gd name="T14" fmla="*/ 0 60000 65536"/>
                <a:gd name="T15" fmla="*/ 0 60000 65536"/>
                <a:gd name="T16" fmla="*/ 0 60000 65536"/>
                <a:gd name="T17" fmla="*/ 0 60000 65536"/>
                <a:gd name="T18" fmla="*/ 0 w 286"/>
                <a:gd name="T19" fmla="*/ 0 h 509"/>
                <a:gd name="T20" fmla="*/ 286 w 286"/>
                <a:gd name="T21" fmla="*/ 509 h 509"/>
              </a:gdLst>
              <a:ahLst/>
              <a:cxnLst>
                <a:cxn ang="T12">
                  <a:pos x="T0" y="T1"/>
                </a:cxn>
                <a:cxn ang="T13">
                  <a:pos x="T2" y="T3"/>
                </a:cxn>
                <a:cxn ang="T14">
                  <a:pos x="T4" y="T5"/>
                </a:cxn>
                <a:cxn ang="T15">
                  <a:pos x="T6" y="T7"/>
                </a:cxn>
                <a:cxn ang="T16">
                  <a:pos x="T8" y="T9"/>
                </a:cxn>
                <a:cxn ang="T17">
                  <a:pos x="T10" y="T11"/>
                </a:cxn>
              </a:cxnLst>
              <a:rect l="T18" t="T19" r="T20" b="T21"/>
              <a:pathLst>
                <a:path w="286" h="509">
                  <a:moveTo>
                    <a:pt x="151" y="0"/>
                  </a:moveTo>
                  <a:lnTo>
                    <a:pt x="0" y="469"/>
                  </a:lnTo>
                  <a:lnTo>
                    <a:pt x="207" y="509"/>
                  </a:lnTo>
                  <a:lnTo>
                    <a:pt x="286" y="40"/>
                  </a:lnTo>
                  <a:lnTo>
                    <a:pt x="151" y="0"/>
                  </a:lnTo>
                  <a:close/>
                </a:path>
              </a:pathLst>
            </a:custGeom>
            <a:solidFill>
              <a:srgbClr val="FFFFFF"/>
            </a:solidFill>
            <a:ln w="9525">
              <a:noFill/>
              <a:round/>
              <a:headEnd/>
              <a:tailEnd/>
            </a:ln>
          </p:spPr>
          <p:txBody>
            <a:bodyPr/>
            <a:lstStyle/>
            <a:p>
              <a:endParaRPr lang="en-US"/>
            </a:p>
          </p:txBody>
        </p:sp>
        <p:sp>
          <p:nvSpPr>
            <p:cNvPr id="91144" name="Freeform 5"/>
            <p:cNvSpPr>
              <a:spLocks/>
            </p:cNvSpPr>
            <p:nvPr/>
          </p:nvSpPr>
          <p:spPr bwMode="auto">
            <a:xfrm>
              <a:off x="3786" y="1917"/>
              <a:ext cx="272" cy="273"/>
            </a:xfrm>
            <a:custGeom>
              <a:avLst/>
              <a:gdLst>
                <a:gd name="T0" fmla="*/ 154 w 543"/>
                <a:gd name="T1" fmla="*/ 0 h 547"/>
                <a:gd name="T2" fmla="*/ 51 w 543"/>
                <a:gd name="T3" fmla="*/ 52 h 547"/>
                <a:gd name="T4" fmla="*/ 20 w 543"/>
                <a:gd name="T5" fmla="*/ 65 h 547"/>
                <a:gd name="T6" fmla="*/ 0 w 543"/>
                <a:gd name="T7" fmla="*/ 102 h 547"/>
                <a:gd name="T8" fmla="*/ 100 w 543"/>
                <a:gd name="T9" fmla="*/ 259 h 547"/>
                <a:gd name="T10" fmla="*/ 152 w 543"/>
                <a:gd name="T11" fmla="*/ 273 h 547"/>
                <a:gd name="T12" fmla="*/ 272 w 543"/>
                <a:gd name="T13" fmla="*/ 203 h 547"/>
                <a:gd name="T14" fmla="*/ 154 w 543"/>
                <a:gd name="T15" fmla="*/ 0 h 547"/>
                <a:gd name="T16" fmla="*/ 154 w 543"/>
                <a:gd name="T17" fmla="*/ 0 h 5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3"/>
                <a:gd name="T28" fmla="*/ 0 h 547"/>
                <a:gd name="T29" fmla="*/ 543 w 543"/>
                <a:gd name="T30" fmla="*/ 547 h 5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3" h="547">
                  <a:moveTo>
                    <a:pt x="307" y="0"/>
                  </a:moveTo>
                  <a:lnTo>
                    <a:pt x="102" y="104"/>
                  </a:lnTo>
                  <a:lnTo>
                    <a:pt x="40" y="130"/>
                  </a:lnTo>
                  <a:lnTo>
                    <a:pt x="0" y="204"/>
                  </a:lnTo>
                  <a:lnTo>
                    <a:pt x="200" y="518"/>
                  </a:lnTo>
                  <a:lnTo>
                    <a:pt x="303" y="547"/>
                  </a:lnTo>
                  <a:lnTo>
                    <a:pt x="543" y="407"/>
                  </a:lnTo>
                  <a:lnTo>
                    <a:pt x="307" y="0"/>
                  </a:lnTo>
                  <a:close/>
                </a:path>
              </a:pathLst>
            </a:custGeom>
            <a:solidFill>
              <a:srgbClr val="FFFFFF"/>
            </a:solidFill>
            <a:ln w="9525">
              <a:noFill/>
              <a:round/>
              <a:headEnd/>
              <a:tailEnd/>
            </a:ln>
          </p:spPr>
          <p:txBody>
            <a:bodyPr/>
            <a:lstStyle/>
            <a:p>
              <a:endParaRPr lang="en-US"/>
            </a:p>
          </p:txBody>
        </p:sp>
        <p:sp>
          <p:nvSpPr>
            <p:cNvPr id="91145" name="Freeform 6"/>
            <p:cNvSpPr>
              <a:spLocks/>
            </p:cNvSpPr>
            <p:nvPr/>
          </p:nvSpPr>
          <p:spPr bwMode="auto">
            <a:xfrm>
              <a:off x="2596" y="1978"/>
              <a:ext cx="1158" cy="1398"/>
            </a:xfrm>
            <a:custGeom>
              <a:avLst/>
              <a:gdLst>
                <a:gd name="T0" fmla="*/ 598 w 2318"/>
                <a:gd name="T1" fmla="*/ 0 h 2795"/>
                <a:gd name="T2" fmla="*/ 0 w 2318"/>
                <a:gd name="T3" fmla="*/ 1120 h 2795"/>
                <a:gd name="T4" fmla="*/ 1131 w 2318"/>
                <a:gd name="T5" fmla="*/ 1398 h 2795"/>
                <a:gd name="T6" fmla="*/ 1147 w 2318"/>
                <a:gd name="T7" fmla="*/ 961 h 2795"/>
                <a:gd name="T8" fmla="*/ 1158 w 2318"/>
                <a:gd name="T9" fmla="*/ 102 h 2795"/>
                <a:gd name="T10" fmla="*/ 918 w 2318"/>
                <a:gd name="T11" fmla="*/ 70 h 2795"/>
                <a:gd name="T12" fmla="*/ 598 w 2318"/>
                <a:gd name="T13" fmla="*/ 0 h 2795"/>
                <a:gd name="T14" fmla="*/ 598 w 2318"/>
                <a:gd name="T15" fmla="*/ 0 h 2795"/>
                <a:gd name="T16" fmla="*/ 0 60000 65536"/>
                <a:gd name="T17" fmla="*/ 0 60000 65536"/>
                <a:gd name="T18" fmla="*/ 0 60000 65536"/>
                <a:gd name="T19" fmla="*/ 0 60000 65536"/>
                <a:gd name="T20" fmla="*/ 0 60000 65536"/>
                <a:gd name="T21" fmla="*/ 0 60000 65536"/>
                <a:gd name="T22" fmla="*/ 0 60000 65536"/>
                <a:gd name="T23" fmla="*/ 0 60000 65536"/>
                <a:gd name="T24" fmla="*/ 0 w 2318"/>
                <a:gd name="T25" fmla="*/ 0 h 2795"/>
                <a:gd name="T26" fmla="*/ 2318 w 2318"/>
                <a:gd name="T27" fmla="*/ 2795 h 27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8" h="2795">
                  <a:moveTo>
                    <a:pt x="1197" y="0"/>
                  </a:moveTo>
                  <a:lnTo>
                    <a:pt x="0" y="2240"/>
                  </a:lnTo>
                  <a:lnTo>
                    <a:pt x="2264" y="2795"/>
                  </a:lnTo>
                  <a:lnTo>
                    <a:pt x="2296" y="1921"/>
                  </a:lnTo>
                  <a:lnTo>
                    <a:pt x="2318" y="204"/>
                  </a:lnTo>
                  <a:lnTo>
                    <a:pt x="1838" y="139"/>
                  </a:lnTo>
                  <a:lnTo>
                    <a:pt x="1197" y="0"/>
                  </a:lnTo>
                  <a:close/>
                </a:path>
              </a:pathLst>
            </a:custGeom>
            <a:solidFill>
              <a:srgbClr val="F2F2F9"/>
            </a:solidFill>
            <a:ln w="9525">
              <a:noFill/>
              <a:round/>
              <a:headEnd/>
              <a:tailEnd/>
            </a:ln>
          </p:spPr>
          <p:txBody>
            <a:bodyPr/>
            <a:lstStyle/>
            <a:p>
              <a:endParaRPr lang="en-US"/>
            </a:p>
          </p:txBody>
        </p:sp>
        <p:sp>
          <p:nvSpPr>
            <p:cNvPr id="91146" name="Freeform 7"/>
            <p:cNvSpPr>
              <a:spLocks/>
            </p:cNvSpPr>
            <p:nvPr/>
          </p:nvSpPr>
          <p:spPr bwMode="auto">
            <a:xfrm>
              <a:off x="3612" y="2339"/>
              <a:ext cx="116" cy="144"/>
            </a:xfrm>
            <a:custGeom>
              <a:avLst/>
              <a:gdLst>
                <a:gd name="T0" fmla="*/ 17 w 232"/>
                <a:gd name="T1" fmla="*/ 9 h 287"/>
                <a:gd name="T2" fmla="*/ 0 w 232"/>
                <a:gd name="T3" fmla="*/ 141 h 287"/>
                <a:gd name="T4" fmla="*/ 108 w 232"/>
                <a:gd name="T5" fmla="*/ 144 h 287"/>
                <a:gd name="T6" fmla="*/ 116 w 232"/>
                <a:gd name="T7" fmla="*/ 0 h 287"/>
                <a:gd name="T8" fmla="*/ 17 w 232"/>
                <a:gd name="T9" fmla="*/ 9 h 287"/>
                <a:gd name="T10" fmla="*/ 17 w 232"/>
                <a:gd name="T11" fmla="*/ 9 h 287"/>
                <a:gd name="T12" fmla="*/ 0 60000 65536"/>
                <a:gd name="T13" fmla="*/ 0 60000 65536"/>
                <a:gd name="T14" fmla="*/ 0 60000 65536"/>
                <a:gd name="T15" fmla="*/ 0 60000 65536"/>
                <a:gd name="T16" fmla="*/ 0 60000 65536"/>
                <a:gd name="T17" fmla="*/ 0 60000 65536"/>
                <a:gd name="T18" fmla="*/ 0 w 232"/>
                <a:gd name="T19" fmla="*/ 0 h 287"/>
                <a:gd name="T20" fmla="*/ 232 w 232"/>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232" h="287">
                  <a:moveTo>
                    <a:pt x="33" y="17"/>
                  </a:moveTo>
                  <a:lnTo>
                    <a:pt x="0" y="281"/>
                  </a:lnTo>
                  <a:lnTo>
                    <a:pt x="215" y="287"/>
                  </a:lnTo>
                  <a:lnTo>
                    <a:pt x="232" y="0"/>
                  </a:lnTo>
                  <a:lnTo>
                    <a:pt x="33" y="17"/>
                  </a:lnTo>
                  <a:close/>
                </a:path>
              </a:pathLst>
            </a:custGeom>
            <a:solidFill>
              <a:srgbClr val="D4D4EB"/>
            </a:solidFill>
            <a:ln w="9525">
              <a:noFill/>
              <a:round/>
              <a:headEnd/>
              <a:tailEnd/>
            </a:ln>
          </p:spPr>
          <p:txBody>
            <a:bodyPr/>
            <a:lstStyle/>
            <a:p>
              <a:endParaRPr lang="en-US"/>
            </a:p>
          </p:txBody>
        </p:sp>
        <p:sp>
          <p:nvSpPr>
            <p:cNvPr id="91147" name="Freeform 8"/>
            <p:cNvSpPr>
              <a:spLocks/>
            </p:cNvSpPr>
            <p:nvPr/>
          </p:nvSpPr>
          <p:spPr bwMode="auto">
            <a:xfrm>
              <a:off x="4067" y="2901"/>
              <a:ext cx="86" cy="170"/>
            </a:xfrm>
            <a:custGeom>
              <a:avLst/>
              <a:gdLst>
                <a:gd name="T0" fmla="*/ 51 w 173"/>
                <a:gd name="T1" fmla="*/ 170 h 342"/>
                <a:gd name="T2" fmla="*/ 0 w 173"/>
                <a:gd name="T3" fmla="*/ 127 h 342"/>
                <a:gd name="T4" fmla="*/ 0 w 173"/>
                <a:gd name="T5" fmla="*/ 65 h 342"/>
                <a:gd name="T6" fmla="*/ 18 w 173"/>
                <a:gd name="T7" fmla="*/ 0 h 342"/>
                <a:gd name="T8" fmla="*/ 86 w 173"/>
                <a:gd name="T9" fmla="*/ 33 h 342"/>
                <a:gd name="T10" fmla="*/ 51 w 173"/>
                <a:gd name="T11" fmla="*/ 170 h 342"/>
                <a:gd name="T12" fmla="*/ 51 w 173"/>
                <a:gd name="T13" fmla="*/ 170 h 342"/>
                <a:gd name="T14" fmla="*/ 0 60000 65536"/>
                <a:gd name="T15" fmla="*/ 0 60000 65536"/>
                <a:gd name="T16" fmla="*/ 0 60000 65536"/>
                <a:gd name="T17" fmla="*/ 0 60000 65536"/>
                <a:gd name="T18" fmla="*/ 0 60000 65536"/>
                <a:gd name="T19" fmla="*/ 0 60000 65536"/>
                <a:gd name="T20" fmla="*/ 0 60000 65536"/>
                <a:gd name="T21" fmla="*/ 0 w 173"/>
                <a:gd name="T22" fmla="*/ 0 h 342"/>
                <a:gd name="T23" fmla="*/ 173 w 173"/>
                <a:gd name="T24" fmla="*/ 342 h 3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 h="342">
                  <a:moveTo>
                    <a:pt x="103" y="342"/>
                  </a:moveTo>
                  <a:lnTo>
                    <a:pt x="0" y="255"/>
                  </a:lnTo>
                  <a:lnTo>
                    <a:pt x="0" y="131"/>
                  </a:lnTo>
                  <a:lnTo>
                    <a:pt x="37" y="0"/>
                  </a:lnTo>
                  <a:lnTo>
                    <a:pt x="173" y="66"/>
                  </a:lnTo>
                  <a:lnTo>
                    <a:pt x="103" y="342"/>
                  </a:lnTo>
                  <a:close/>
                </a:path>
              </a:pathLst>
            </a:custGeom>
            <a:solidFill>
              <a:srgbClr val="D4D4EB"/>
            </a:solidFill>
            <a:ln w="9525">
              <a:noFill/>
              <a:round/>
              <a:headEnd/>
              <a:tailEnd/>
            </a:ln>
          </p:spPr>
          <p:txBody>
            <a:bodyPr/>
            <a:lstStyle/>
            <a:p>
              <a:endParaRPr lang="en-US"/>
            </a:p>
          </p:txBody>
        </p:sp>
        <p:sp>
          <p:nvSpPr>
            <p:cNvPr id="91148" name="Freeform 9"/>
            <p:cNvSpPr>
              <a:spLocks/>
            </p:cNvSpPr>
            <p:nvPr/>
          </p:nvSpPr>
          <p:spPr bwMode="auto">
            <a:xfrm>
              <a:off x="3886" y="2113"/>
              <a:ext cx="137" cy="92"/>
            </a:xfrm>
            <a:custGeom>
              <a:avLst/>
              <a:gdLst>
                <a:gd name="T0" fmla="*/ 124 w 275"/>
                <a:gd name="T1" fmla="*/ 0 h 183"/>
                <a:gd name="T2" fmla="*/ 37 w 275"/>
                <a:gd name="T3" fmla="*/ 35 h 183"/>
                <a:gd name="T4" fmla="*/ 0 w 275"/>
                <a:gd name="T5" fmla="*/ 70 h 183"/>
                <a:gd name="T6" fmla="*/ 40 w 275"/>
                <a:gd name="T7" fmla="*/ 92 h 183"/>
                <a:gd name="T8" fmla="*/ 137 w 275"/>
                <a:gd name="T9" fmla="*/ 65 h 183"/>
                <a:gd name="T10" fmla="*/ 124 w 275"/>
                <a:gd name="T11" fmla="*/ 0 h 183"/>
                <a:gd name="T12" fmla="*/ 124 w 275"/>
                <a:gd name="T13" fmla="*/ 0 h 183"/>
                <a:gd name="T14" fmla="*/ 0 60000 65536"/>
                <a:gd name="T15" fmla="*/ 0 60000 65536"/>
                <a:gd name="T16" fmla="*/ 0 60000 65536"/>
                <a:gd name="T17" fmla="*/ 0 60000 65536"/>
                <a:gd name="T18" fmla="*/ 0 60000 65536"/>
                <a:gd name="T19" fmla="*/ 0 60000 65536"/>
                <a:gd name="T20" fmla="*/ 0 60000 65536"/>
                <a:gd name="T21" fmla="*/ 0 w 275"/>
                <a:gd name="T22" fmla="*/ 0 h 183"/>
                <a:gd name="T23" fmla="*/ 275 w 275"/>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 h="183">
                  <a:moveTo>
                    <a:pt x="248" y="0"/>
                  </a:moveTo>
                  <a:lnTo>
                    <a:pt x="75" y="70"/>
                  </a:lnTo>
                  <a:lnTo>
                    <a:pt x="0" y="139"/>
                  </a:lnTo>
                  <a:lnTo>
                    <a:pt x="81" y="183"/>
                  </a:lnTo>
                  <a:lnTo>
                    <a:pt x="275" y="129"/>
                  </a:lnTo>
                  <a:lnTo>
                    <a:pt x="248" y="0"/>
                  </a:lnTo>
                  <a:close/>
                </a:path>
              </a:pathLst>
            </a:custGeom>
            <a:solidFill>
              <a:srgbClr val="D4D4EB"/>
            </a:solidFill>
            <a:ln w="9525">
              <a:noFill/>
              <a:round/>
              <a:headEnd/>
              <a:tailEnd/>
            </a:ln>
          </p:spPr>
          <p:txBody>
            <a:bodyPr/>
            <a:lstStyle/>
            <a:p>
              <a:endParaRPr lang="en-US"/>
            </a:p>
          </p:txBody>
        </p:sp>
        <p:sp>
          <p:nvSpPr>
            <p:cNvPr id="91149" name="Freeform 10"/>
            <p:cNvSpPr>
              <a:spLocks/>
            </p:cNvSpPr>
            <p:nvPr/>
          </p:nvSpPr>
          <p:spPr bwMode="auto">
            <a:xfrm>
              <a:off x="4129" y="2709"/>
              <a:ext cx="140" cy="429"/>
            </a:xfrm>
            <a:custGeom>
              <a:avLst/>
              <a:gdLst>
                <a:gd name="T0" fmla="*/ 84 w 280"/>
                <a:gd name="T1" fmla="*/ 0 h 858"/>
                <a:gd name="T2" fmla="*/ 0 w 280"/>
                <a:gd name="T3" fmla="*/ 354 h 858"/>
                <a:gd name="T4" fmla="*/ 124 w 280"/>
                <a:gd name="T5" fmla="*/ 429 h 858"/>
                <a:gd name="T6" fmla="*/ 140 w 280"/>
                <a:gd name="T7" fmla="*/ 8 h 858"/>
                <a:gd name="T8" fmla="*/ 84 w 280"/>
                <a:gd name="T9" fmla="*/ 0 h 858"/>
                <a:gd name="T10" fmla="*/ 84 w 280"/>
                <a:gd name="T11" fmla="*/ 0 h 858"/>
                <a:gd name="T12" fmla="*/ 0 60000 65536"/>
                <a:gd name="T13" fmla="*/ 0 60000 65536"/>
                <a:gd name="T14" fmla="*/ 0 60000 65536"/>
                <a:gd name="T15" fmla="*/ 0 60000 65536"/>
                <a:gd name="T16" fmla="*/ 0 60000 65536"/>
                <a:gd name="T17" fmla="*/ 0 60000 65536"/>
                <a:gd name="T18" fmla="*/ 0 w 280"/>
                <a:gd name="T19" fmla="*/ 0 h 858"/>
                <a:gd name="T20" fmla="*/ 280 w 280"/>
                <a:gd name="T21" fmla="*/ 858 h 858"/>
              </a:gdLst>
              <a:ahLst/>
              <a:cxnLst>
                <a:cxn ang="T12">
                  <a:pos x="T0" y="T1"/>
                </a:cxn>
                <a:cxn ang="T13">
                  <a:pos x="T2" y="T3"/>
                </a:cxn>
                <a:cxn ang="T14">
                  <a:pos x="T4" y="T5"/>
                </a:cxn>
                <a:cxn ang="T15">
                  <a:pos x="T6" y="T7"/>
                </a:cxn>
                <a:cxn ang="T16">
                  <a:pos x="T8" y="T9"/>
                </a:cxn>
                <a:cxn ang="T17">
                  <a:pos x="T10" y="T11"/>
                </a:cxn>
              </a:cxnLst>
              <a:rect l="T18" t="T19" r="T20" b="T21"/>
              <a:pathLst>
                <a:path w="280" h="858">
                  <a:moveTo>
                    <a:pt x="168" y="0"/>
                  </a:moveTo>
                  <a:lnTo>
                    <a:pt x="0" y="707"/>
                  </a:lnTo>
                  <a:lnTo>
                    <a:pt x="248" y="858"/>
                  </a:lnTo>
                  <a:lnTo>
                    <a:pt x="280" y="15"/>
                  </a:lnTo>
                  <a:lnTo>
                    <a:pt x="168" y="0"/>
                  </a:lnTo>
                  <a:close/>
                </a:path>
              </a:pathLst>
            </a:custGeom>
            <a:solidFill>
              <a:srgbClr val="78788F"/>
            </a:solidFill>
            <a:ln w="9525">
              <a:noFill/>
              <a:round/>
              <a:headEnd/>
              <a:tailEnd/>
            </a:ln>
          </p:spPr>
          <p:txBody>
            <a:bodyPr/>
            <a:lstStyle/>
            <a:p>
              <a:endParaRPr lang="en-US"/>
            </a:p>
          </p:txBody>
        </p:sp>
        <p:sp>
          <p:nvSpPr>
            <p:cNvPr id="91150" name="Freeform 11"/>
            <p:cNvSpPr>
              <a:spLocks/>
            </p:cNvSpPr>
            <p:nvPr/>
          </p:nvSpPr>
          <p:spPr bwMode="auto">
            <a:xfrm>
              <a:off x="3900" y="1835"/>
              <a:ext cx="250" cy="365"/>
            </a:xfrm>
            <a:custGeom>
              <a:avLst/>
              <a:gdLst>
                <a:gd name="T0" fmla="*/ 0 w 501"/>
                <a:gd name="T1" fmla="*/ 103 h 728"/>
                <a:gd name="T2" fmla="*/ 51 w 501"/>
                <a:gd name="T3" fmla="*/ 140 h 728"/>
                <a:gd name="T4" fmla="*/ 97 w 501"/>
                <a:gd name="T5" fmla="*/ 222 h 728"/>
                <a:gd name="T6" fmla="*/ 126 w 501"/>
                <a:gd name="T7" fmla="*/ 335 h 728"/>
                <a:gd name="T8" fmla="*/ 121 w 501"/>
                <a:gd name="T9" fmla="*/ 365 h 728"/>
                <a:gd name="T10" fmla="*/ 250 w 501"/>
                <a:gd name="T11" fmla="*/ 319 h 728"/>
                <a:gd name="T12" fmla="*/ 242 w 501"/>
                <a:gd name="T13" fmla="*/ 0 h 728"/>
                <a:gd name="T14" fmla="*/ 126 w 501"/>
                <a:gd name="T15" fmla="*/ 38 h 728"/>
                <a:gd name="T16" fmla="*/ 0 w 501"/>
                <a:gd name="T17" fmla="*/ 103 h 728"/>
                <a:gd name="T18" fmla="*/ 0 w 501"/>
                <a:gd name="T19" fmla="*/ 103 h 7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1"/>
                <a:gd name="T31" fmla="*/ 0 h 728"/>
                <a:gd name="T32" fmla="*/ 501 w 501"/>
                <a:gd name="T33" fmla="*/ 728 h 7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1" h="728">
                  <a:moveTo>
                    <a:pt x="0" y="205"/>
                  </a:moveTo>
                  <a:lnTo>
                    <a:pt x="102" y="280"/>
                  </a:lnTo>
                  <a:lnTo>
                    <a:pt x="194" y="442"/>
                  </a:lnTo>
                  <a:lnTo>
                    <a:pt x="253" y="668"/>
                  </a:lnTo>
                  <a:lnTo>
                    <a:pt x="242" y="728"/>
                  </a:lnTo>
                  <a:lnTo>
                    <a:pt x="501" y="636"/>
                  </a:lnTo>
                  <a:lnTo>
                    <a:pt x="485" y="0"/>
                  </a:lnTo>
                  <a:lnTo>
                    <a:pt x="253" y="75"/>
                  </a:lnTo>
                  <a:lnTo>
                    <a:pt x="0" y="205"/>
                  </a:lnTo>
                  <a:close/>
                </a:path>
              </a:pathLst>
            </a:custGeom>
            <a:solidFill>
              <a:srgbClr val="78788F"/>
            </a:solidFill>
            <a:ln w="9525">
              <a:noFill/>
              <a:round/>
              <a:headEnd/>
              <a:tailEnd/>
            </a:ln>
          </p:spPr>
          <p:txBody>
            <a:bodyPr/>
            <a:lstStyle/>
            <a:p>
              <a:endParaRPr lang="en-US"/>
            </a:p>
          </p:txBody>
        </p:sp>
        <p:sp>
          <p:nvSpPr>
            <p:cNvPr id="91151" name="Freeform 12"/>
            <p:cNvSpPr>
              <a:spLocks/>
            </p:cNvSpPr>
            <p:nvPr/>
          </p:nvSpPr>
          <p:spPr bwMode="auto">
            <a:xfrm>
              <a:off x="3243" y="1992"/>
              <a:ext cx="671" cy="415"/>
            </a:xfrm>
            <a:custGeom>
              <a:avLst/>
              <a:gdLst>
                <a:gd name="T0" fmla="*/ 0 w 1343"/>
                <a:gd name="T1" fmla="*/ 383 h 830"/>
                <a:gd name="T2" fmla="*/ 10 w 1343"/>
                <a:gd name="T3" fmla="*/ 361 h 830"/>
                <a:gd name="T4" fmla="*/ 48 w 1343"/>
                <a:gd name="T5" fmla="*/ 331 h 830"/>
                <a:gd name="T6" fmla="*/ 57 w 1343"/>
                <a:gd name="T7" fmla="*/ 309 h 830"/>
                <a:gd name="T8" fmla="*/ 87 w 1343"/>
                <a:gd name="T9" fmla="*/ 278 h 830"/>
                <a:gd name="T10" fmla="*/ 134 w 1343"/>
                <a:gd name="T11" fmla="*/ 211 h 830"/>
                <a:gd name="T12" fmla="*/ 170 w 1343"/>
                <a:gd name="T13" fmla="*/ 188 h 830"/>
                <a:gd name="T14" fmla="*/ 195 w 1343"/>
                <a:gd name="T15" fmla="*/ 151 h 830"/>
                <a:gd name="T16" fmla="*/ 244 w 1343"/>
                <a:gd name="T17" fmla="*/ 97 h 830"/>
                <a:gd name="T18" fmla="*/ 261 w 1343"/>
                <a:gd name="T19" fmla="*/ 63 h 830"/>
                <a:gd name="T20" fmla="*/ 278 w 1343"/>
                <a:gd name="T21" fmla="*/ 58 h 830"/>
                <a:gd name="T22" fmla="*/ 342 w 1343"/>
                <a:gd name="T23" fmla="*/ 56 h 830"/>
                <a:gd name="T24" fmla="*/ 462 w 1343"/>
                <a:gd name="T25" fmla="*/ 40 h 830"/>
                <a:gd name="T26" fmla="*/ 550 w 1343"/>
                <a:gd name="T27" fmla="*/ 20 h 830"/>
                <a:gd name="T28" fmla="*/ 579 w 1343"/>
                <a:gd name="T29" fmla="*/ 1 h 830"/>
                <a:gd name="T30" fmla="*/ 594 w 1343"/>
                <a:gd name="T31" fmla="*/ 0 h 830"/>
                <a:gd name="T32" fmla="*/ 645 w 1343"/>
                <a:gd name="T33" fmla="*/ 56 h 830"/>
                <a:gd name="T34" fmla="*/ 671 w 1343"/>
                <a:gd name="T35" fmla="*/ 107 h 830"/>
                <a:gd name="T36" fmla="*/ 668 w 1343"/>
                <a:gd name="T37" fmla="*/ 171 h 830"/>
                <a:gd name="T38" fmla="*/ 614 w 1343"/>
                <a:gd name="T39" fmla="*/ 195 h 830"/>
                <a:gd name="T40" fmla="*/ 605 w 1343"/>
                <a:gd name="T41" fmla="*/ 223 h 830"/>
                <a:gd name="T42" fmla="*/ 567 w 1343"/>
                <a:gd name="T43" fmla="*/ 265 h 830"/>
                <a:gd name="T44" fmla="*/ 498 w 1343"/>
                <a:gd name="T45" fmla="*/ 324 h 830"/>
                <a:gd name="T46" fmla="*/ 454 w 1343"/>
                <a:gd name="T47" fmla="*/ 332 h 830"/>
                <a:gd name="T48" fmla="*/ 372 w 1343"/>
                <a:gd name="T49" fmla="*/ 345 h 830"/>
                <a:gd name="T50" fmla="*/ 271 w 1343"/>
                <a:gd name="T51" fmla="*/ 391 h 830"/>
                <a:gd name="T52" fmla="*/ 219 w 1343"/>
                <a:gd name="T53" fmla="*/ 415 h 830"/>
                <a:gd name="T54" fmla="*/ 193 w 1343"/>
                <a:gd name="T55" fmla="*/ 402 h 830"/>
                <a:gd name="T56" fmla="*/ 180 w 1343"/>
                <a:gd name="T57" fmla="*/ 372 h 830"/>
                <a:gd name="T58" fmla="*/ 176 w 1343"/>
                <a:gd name="T59" fmla="*/ 354 h 830"/>
                <a:gd name="T60" fmla="*/ 191 w 1343"/>
                <a:gd name="T61" fmla="*/ 324 h 830"/>
                <a:gd name="T62" fmla="*/ 206 w 1343"/>
                <a:gd name="T63" fmla="*/ 319 h 830"/>
                <a:gd name="T64" fmla="*/ 178 w 1343"/>
                <a:gd name="T65" fmla="*/ 289 h 830"/>
                <a:gd name="T66" fmla="*/ 136 w 1343"/>
                <a:gd name="T67" fmla="*/ 331 h 830"/>
                <a:gd name="T68" fmla="*/ 107 w 1343"/>
                <a:gd name="T69" fmla="*/ 350 h 830"/>
                <a:gd name="T70" fmla="*/ 74 w 1343"/>
                <a:gd name="T71" fmla="*/ 385 h 830"/>
                <a:gd name="T72" fmla="*/ 32 w 1343"/>
                <a:gd name="T73" fmla="*/ 394 h 830"/>
                <a:gd name="T74" fmla="*/ 7 w 1343"/>
                <a:gd name="T75" fmla="*/ 390 h 830"/>
                <a:gd name="T76" fmla="*/ 0 w 1343"/>
                <a:gd name="T77" fmla="*/ 383 h 830"/>
                <a:gd name="T78" fmla="*/ 0 w 1343"/>
                <a:gd name="T79" fmla="*/ 383 h 8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43"/>
                <a:gd name="T121" fmla="*/ 0 h 830"/>
                <a:gd name="T122" fmla="*/ 1343 w 1343"/>
                <a:gd name="T123" fmla="*/ 830 h 8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43" h="830">
                  <a:moveTo>
                    <a:pt x="0" y="766"/>
                  </a:moveTo>
                  <a:lnTo>
                    <a:pt x="20" y="721"/>
                  </a:lnTo>
                  <a:lnTo>
                    <a:pt x="97" y="661"/>
                  </a:lnTo>
                  <a:lnTo>
                    <a:pt x="115" y="618"/>
                  </a:lnTo>
                  <a:lnTo>
                    <a:pt x="175" y="556"/>
                  </a:lnTo>
                  <a:lnTo>
                    <a:pt x="269" y="421"/>
                  </a:lnTo>
                  <a:lnTo>
                    <a:pt x="341" y="375"/>
                  </a:lnTo>
                  <a:lnTo>
                    <a:pt x="391" y="301"/>
                  </a:lnTo>
                  <a:lnTo>
                    <a:pt x="488" y="193"/>
                  </a:lnTo>
                  <a:lnTo>
                    <a:pt x="523" y="126"/>
                  </a:lnTo>
                  <a:lnTo>
                    <a:pt x="556" y="115"/>
                  </a:lnTo>
                  <a:lnTo>
                    <a:pt x="684" y="111"/>
                  </a:lnTo>
                  <a:lnTo>
                    <a:pt x="925" y="79"/>
                  </a:lnTo>
                  <a:lnTo>
                    <a:pt x="1101" y="40"/>
                  </a:lnTo>
                  <a:lnTo>
                    <a:pt x="1158" y="1"/>
                  </a:lnTo>
                  <a:lnTo>
                    <a:pt x="1189" y="0"/>
                  </a:lnTo>
                  <a:lnTo>
                    <a:pt x="1290" y="111"/>
                  </a:lnTo>
                  <a:lnTo>
                    <a:pt x="1343" y="213"/>
                  </a:lnTo>
                  <a:lnTo>
                    <a:pt x="1337" y="341"/>
                  </a:lnTo>
                  <a:lnTo>
                    <a:pt x="1229" y="389"/>
                  </a:lnTo>
                  <a:lnTo>
                    <a:pt x="1211" y="445"/>
                  </a:lnTo>
                  <a:lnTo>
                    <a:pt x="1135" y="529"/>
                  </a:lnTo>
                  <a:lnTo>
                    <a:pt x="996" y="648"/>
                  </a:lnTo>
                  <a:lnTo>
                    <a:pt x="908" y="664"/>
                  </a:lnTo>
                  <a:lnTo>
                    <a:pt x="745" y="690"/>
                  </a:lnTo>
                  <a:lnTo>
                    <a:pt x="543" y="782"/>
                  </a:lnTo>
                  <a:lnTo>
                    <a:pt x="438" y="830"/>
                  </a:lnTo>
                  <a:lnTo>
                    <a:pt x="387" y="803"/>
                  </a:lnTo>
                  <a:lnTo>
                    <a:pt x="361" y="744"/>
                  </a:lnTo>
                  <a:lnTo>
                    <a:pt x="353" y="708"/>
                  </a:lnTo>
                  <a:lnTo>
                    <a:pt x="383" y="648"/>
                  </a:lnTo>
                  <a:lnTo>
                    <a:pt x="412" y="637"/>
                  </a:lnTo>
                  <a:lnTo>
                    <a:pt x="357" y="577"/>
                  </a:lnTo>
                  <a:lnTo>
                    <a:pt x="273" y="661"/>
                  </a:lnTo>
                  <a:lnTo>
                    <a:pt x="215" y="699"/>
                  </a:lnTo>
                  <a:lnTo>
                    <a:pt x="149" y="769"/>
                  </a:lnTo>
                  <a:lnTo>
                    <a:pt x="65" y="788"/>
                  </a:lnTo>
                  <a:lnTo>
                    <a:pt x="14" y="779"/>
                  </a:lnTo>
                  <a:lnTo>
                    <a:pt x="0" y="766"/>
                  </a:lnTo>
                  <a:close/>
                </a:path>
              </a:pathLst>
            </a:custGeom>
            <a:solidFill>
              <a:srgbClr val="FFEBD4"/>
            </a:solidFill>
            <a:ln w="9525">
              <a:noFill/>
              <a:round/>
              <a:headEnd/>
              <a:tailEnd/>
            </a:ln>
          </p:spPr>
          <p:txBody>
            <a:bodyPr/>
            <a:lstStyle/>
            <a:p>
              <a:endParaRPr lang="en-US"/>
            </a:p>
          </p:txBody>
        </p:sp>
        <p:sp>
          <p:nvSpPr>
            <p:cNvPr id="91152" name="Freeform 13"/>
            <p:cNvSpPr>
              <a:spLocks/>
            </p:cNvSpPr>
            <p:nvPr/>
          </p:nvSpPr>
          <p:spPr bwMode="auto">
            <a:xfrm>
              <a:off x="3251" y="2471"/>
              <a:ext cx="893" cy="541"/>
            </a:xfrm>
            <a:custGeom>
              <a:avLst/>
              <a:gdLst>
                <a:gd name="T0" fmla="*/ 893 w 1787"/>
                <a:gd name="T1" fmla="*/ 245 h 1083"/>
                <a:gd name="T2" fmla="*/ 807 w 1787"/>
                <a:gd name="T3" fmla="*/ 200 h 1083"/>
                <a:gd name="T4" fmla="*/ 736 w 1787"/>
                <a:gd name="T5" fmla="*/ 142 h 1083"/>
                <a:gd name="T6" fmla="*/ 689 w 1787"/>
                <a:gd name="T7" fmla="*/ 120 h 1083"/>
                <a:gd name="T8" fmla="*/ 657 w 1787"/>
                <a:gd name="T9" fmla="*/ 92 h 1083"/>
                <a:gd name="T10" fmla="*/ 627 w 1787"/>
                <a:gd name="T11" fmla="*/ 72 h 1083"/>
                <a:gd name="T12" fmla="*/ 534 w 1787"/>
                <a:gd name="T13" fmla="*/ 16 h 1083"/>
                <a:gd name="T14" fmla="*/ 504 w 1787"/>
                <a:gd name="T15" fmla="*/ 6 h 1083"/>
                <a:gd name="T16" fmla="*/ 457 w 1787"/>
                <a:gd name="T17" fmla="*/ 8 h 1083"/>
                <a:gd name="T18" fmla="*/ 396 w 1787"/>
                <a:gd name="T19" fmla="*/ 8 h 1083"/>
                <a:gd name="T20" fmla="*/ 361 w 1787"/>
                <a:gd name="T21" fmla="*/ 8 h 1083"/>
                <a:gd name="T22" fmla="*/ 339 w 1787"/>
                <a:gd name="T23" fmla="*/ 6 h 1083"/>
                <a:gd name="T24" fmla="*/ 312 w 1787"/>
                <a:gd name="T25" fmla="*/ 0 h 1083"/>
                <a:gd name="T26" fmla="*/ 288 w 1787"/>
                <a:gd name="T27" fmla="*/ 1 h 1083"/>
                <a:gd name="T28" fmla="*/ 236 w 1787"/>
                <a:gd name="T29" fmla="*/ 28 h 1083"/>
                <a:gd name="T30" fmla="*/ 191 w 1787"/>
                <a:gd name="T31" fmla="*/ 56 h 1083"/>
                <a:gd name="T32" fmla="*/ 63 w 1787"/>
                <a:gd name="T33" fmla="*/ 116 h 1083"/>
                <a:gd name="T34" fmla="*/ 18 w 1787"/>
                <a:gd name="T35" fmla="*/ 136 h 1083"/>
                <a:gd name="T36" fmla="*/ 6 w 1787"/>
                <a:gd name="T37" fmla="*/ 154 h 1083"/>
                <a:gd name="T38" fmla="*/ 0 w 1787"/>
                <a:gd name="T39" fmla="*/ 188 h 1083"/>
                <a:gd name="T40" fmla="*/ 4 w 1787"/>
                <a:gd name="T41" fmla="*/ 205 h 1083"/>
                <a:gd name="T42" fmla="*/ 15 w 1787"/>
                <a:gd name="T43" fmla="*/ 220 h 1083"/>
                <a:gd name="T44" fmla="*/ 52 w 1787"/>
                <a:gd name="T45" fmla="*/ 218 h 1083"/>
                <a:gd name="T46" fmla="*/ 45 w 1787"/>
                <a:gd name="T47" fmla="*/ 240 h 1083"/>
                <a:gd name="T48" fmla="*/ 43 w 1787"/>
                <a:gd name="T49" fmla="*/ 268 h 1083"/>
                <a:gd name="T50" fmla="*/ 53 w 1787"/>
                <a:gd name="T51" fmla="*/ 285 h 1083"/>
                <a:gd name="T52" fmla="*/ 98 w 1787"/>
                <a:gd name="T53" fmla="*/ 284 h 1083"/>
                <a:gd name="T54" fmla="*/ 161 w 1787"/>
                <a:gd name="T55" fmla="*/ 260 h 1083"/>
                <a:gd name="T56" fmla="*/ 242 w 1787"/>
                <a:gd name="T57" fmla="*/ 236 h 1083"/>
                <a:gd name="T58" fmla="*/ 289 w 1787"/>
                <a:gd name="T59" fmla="*/ 253 h 1083"/>
                <a:gd name="T60" fmla="*/ 228 w 1787"/>
                <a:gd name="T61" fmla="*/ 271 h 1083"/>
                <a:gd name="T62" fmla="*/ 191 w 1787"/>
                <a:gd name="T63" fmla="*/ 277 h 1083"/>
                <a:gd name="T64" fmla="*/ 161 w 1787"/>
                <a:gd name="T65" fmla="*/ 292 h 1083"/>
                <a:gd name="T66" fmla="*/ 144 w 1787"/>
                <a:gd name="T67" fmla="*/ 293 h 1083"/>
                <a:gd name="T68" fmla="*/ 124 w 1787"/>
                <a:gd name="T69" fmla="*/ 301 h 1083"/>
                <a:gd name="T70" fmla="*/ 104 w 1787"/>
                <a:gd name="T71" fmla="*/ 334 h 1083"/>
                <a:gd name="T72" fmla="*/ 108 w 1787"/>
                <a:gd name="T73" fmla="*/ 370 h 1083"/>
                <a:gd name="T74" fmla="*/ 130 w 1787"/>
                <a:gd name="T75" fmla="*/ 388 h 1083"/>
                <a:gd name="T76" fmla="*/ 208 w 1787"/>
                <a:gd name="T77" fmla="*/ 381 h 1083"/>
                <a:gd name="T78" fmla="*/ 304 w 1787"/>
                <a:gd name="T79" fmla="*/ 377 h 1083"/>
                <a:gd name="T80" fmla="*/ 388 w 1787"/>
                <a:gd name="T81" fmla="*/ 400 h 1083"/>
                <a:gd name="T82" fmla="*/ 398 w 1787"/>
                <a:gd name="T83" fmla="*/ 417 h 1083"/>
                <a:gd name="T84" fmla="*/ 450 w 1787"/>
                <a:gd name="T85" fmla="*/ 454 h 1083"/>
                <a:gd name="T86" fmla="*/ 556 w 1787"/>
                <a:gd name="T87" fmla="*/ 489 h 1083"/>
                <a:gd name="T88" fmla="*/ 665 w 1787"/>
                <a:gd name="T89" fmla="*/ 530 h 1083"/>
                <a:gd name="T90" fmla="*/ 757 w 1787"/>
                <a:gd name="T91" fmla="*/ 537 h 1083"/>
                <a:gd name="T92" fmla="*/ 817 w 1787"/>
                <a:gd name="T93" fmla="*/ 541 h 1083"/>
                <a:gd name="T94" fmla="*/ 822 w 1787"/>
                <a:gd name="T95" fmla="*/ 466 h 1083"/>
                <a:gd name="T96" fmla="*/ 893 w 1787"/>
                <a:gd name="T97" fmla="*/ 245 h 1083"/>
                <a:gd name="T98" fmla="*/ 893 w 1787"/>
                <a:gd name="T99" fmla="*/ 245 h 108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87"/>
                <a:gd name="T151" fmla="*/ 0 h 1083"/>
                <a:gd name="T152" fmla="*/ 1787 w 1787"/>
                <a:gd name="T153" fmla="*/ 1083 h 108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87" h="1083">
                  <a:moveTo>
                    <a:pt x="1787" y="490"/>
                  </a:moveTo>
                  <a:lnTo>
                    <a:pt x="1615" y="401"/>
                  </a:lnTo>
                  <a:lnTo>
                    <a:pt x="1472" y="285"/>
                  </a:lnTo>
                  <a:lnTo>
                    <a:pt x="1379" y="241"/>
                  </a:lnTo>
                  <a:lnTo>
                    <a:pt x="1315" y="184"/>
                  </a:lnTo>
                  <a:lnTo>
                    <a:pt x="1255" y="144"/>
                  </a:lnTo>
                  <a:lnTo>
                    <a:pt x="1069" y="33"/>
                  </a:lnTo>
                  <a:lnTo>
                    <a:pt x="1008" y="13"/>
                  </a:lnTo>
                  <a:lnTo>
                    <a:pt x="914" y="16"/>
                  </a:lnTo>
                  <a:lnTo>
                    <a:pt x="792" y="16"/>
                  </a:lnTo>
                  <a:lnTo>
                    <a:pt x="723" y="16"/>
                  </a:lnTo>
                  <a:lnTo>
                    <a:pt x="679" y="13"/>
                  </a:lnTo>
                  <a:lnTo>
                    <a:pt x="625" y="0"/>
                  </a:lnTo>
                  <a:lnTo>
                    <a:pt x="577" y="3"/>
                  </a:lnTo>
                  <a:lnTo>
                    <a:pt x="473" y="57"/>
                  </a:lnTo>
                  <a:lnTo>
                    <a:pt x="383" y="113"/>
                  </a:lnTo>
                  <a:lnTo>
                    <a:pt x="127" y="232"/>
                  </a:lnTo>
                  <a:lnTo>
                    <a:pt x="37" y="273"/>
                  </a:lnTo>
                  <a:lnTo>
                    <a:pt x="12" y="309"/>
                  </a:lnTo>
                  <a:lnTo>
                    <a:pt x="0" y="376"/>
                  </a:lnTo>
                  <a:lnTo>
                    <a:pt x="8" y="410"/>
                  </a:lnTo>
                  <a:lnTo>
                    <a:pt x="30" y="440"/>
                  </a:lnTo>
                  <a:lnTo>
                    <a:pt x="104" y="436"/>
                  </a:lnTo>
                  <a:lnTo>
                    <a:pt x="90" y="480"/>
                  </a:lnTo>
                  <a:lnTo>
                    <a:pt x="87" y="537"/>
                  </a:lnTo>
                  <a:lnTo>
                    <a:pt x="107" y="571"/>
                  </a:lnTo>
                  <a:lnTo>
                    <a:pt x="197" y="568"/>
                  </a:lnTo>
                  <a:lnTo>
                    <a:pt x="322" y="520"/>
                  </a:lnTo>
                  <a:lnTo>
                    <a:pt x="484" y="473"/>
                  </a:lnTo>
                  <a:lnTo>
                    <a:pt x="578" y="507"/>
                  </a:lnTo>
                  <a:lnTo>
                    <a:pt x="456" y="542"/>
                  </a:lnTo>
                  <a:lnTo>
                    <a:pt x="383" y="555"/>
                  </a:lnTo>
                  <a:lnTo>
                    <a:pt x="322" y="584"/>
                  </a:lnTo>
                  <a:lnTo>
                    <a:pt x="288" y="586"/>
                  </a:lnTo>
                  <a:lnTo>
                    <a:pt x="248" y="603"/>
                  </a:lnTo>
                  <a:lnTo>
                    <a:pt x="208" y="669"/>
                  </a:lnTo>
                  <a:lnTo>
                    <a:pt x="217" y="741"/>
                  </a:lnTo>
                  <a:lnTo>
                    <a:pt x="261" y="777"/>
                  </a:lnTo>
                  <a:lnTo>
                    <a:pt x="416" y="763"/>
                  </a:lnTo>
                  <a:lnTo>
                    <a:pt x="608" y="754"/>
                  </a:lnTo>
                  <a:lnTo>
                    <a:pt x="776" y="800"/>
                  </a:lnTo>
                  <a:lnTo>
                    <a:pt x="797" y="835"/>
                  </a:lnTo>
                  <a:lnTo>
                    <a:pt x="901" y="908"/>
                  </a:lnTo>
                  <a:lnTo>
                    <a:pt x="1112" y="979"/>
                  </a:lnTo>
                  <a:lnTo>
                    <a:pt x="1331" y="1060"/>
                  </a:lnTo>
                  <a:lnTo>
                    <a:pt x="1514" y="1074"/>
                  </a:lnTo>
                  <a:lnTo>
                    <a:pt x="1634" y="1083"/>
                  </a:lnTo>
                  <a:lnTo>
                    <a:pt x="1644" y="933"/>
                  </a:lnTo>
                  <a:lnTo>
                    <a:pt x="1787" y="490"/>
                  </a:lnTo>
                  <a:close/>
                </a:path>
              </a:pathLst>
            </a:custGeom>
            <a:solidFill>
              <a:srgbClr val="FFEBD4"/>
            </a:solidFill>
            <a:ln w="9525">
              <a:noFill/>
              <a:round/>
              <a:headEnd/>
              <a:tailEnd/>
            </a:ln>
          </p:spPr>
          <p:txBody>
            <a:bodyPr/>
            <a:lstStyle/>
            <a:p>
              <a:endParaRPr lang="en-US"/>
            </a:p>
          </p:txBody>
        </p:sp>
        <p:sp>
          <p:nvSpPr>
            <p:cNvPr id="91153" name="Freeform 14"/>
            <p:cNvSpPr>
              <a:spLocks/>
            </p:cNvSpPr>
            <p:nvPr/>
          </p:nvSpPr>
          <p:spPr bwMode="auto">
            <a:xfrm>
              <a:off x="2702" y="1992"/>
              <a:ext cx="1007" cy="1277"/>
            </a:xfrm>
            <a:custGeom>
              <a:avLst/>
              <a:gdLst>
                <a:gd name="T0" fmla="*/ 0 w 2013"/>
                <a:gd name="T1" fmla="*/ 1051 h 2554"/>
                <a:gd name="T2" fmla="*/ 879 w 2013"/>
                <a:gd name="T3" fmla="*/ 1277 h 2554"/>
                <a:gd name="T4" fmla="*/ 1007 w 2013"/>
                <a:gd name="T5" fmla="*/ 960 h 2554"/>
                <a:gd name="T6" fmla="*/ 903 w 2013"/>
                <a:gd name="T7" fmla="*/ 918 h 2554"/>
                <a:gd name="T8" fmla="*/ 871 w 2013"/>
                <a:gd name="T9" fmla="*/ 1244 h 2554"/>
                <a:gd name="T10" fmla="*/ 259 w 2013"/>
                <a:gd name="T11" fmla="*/ 1101 h 2554"/>
                <a:gd name="T12" fmla="*/ 650 w 2013"/>
                <a:gd name="T13" fmla="*/ 65 h 2554"/>
                <a:gd name="T14" fmla="*/ 626 w 2013"/>
                <a:gd name="T15" fmla="*/ 56 h 2554"/>
                <a:gd name="T16" fmla="*/ 232 w 2013"/>
                <a:gd name="T17" fmla="*/ 1093 h 2554"/>
                <a:gd name="T18" fmla="*/ 22 w 2013"/>
                <a:gd name="T19" fmla="*/ 1047 h 2554"/>
                <a:gd name="T20" fmla="*/ 526 w 2013"/>
                <a:gd name="T21" fmla="*/ 16 h 2554"/>
                <a:gd name="T22" fmla="*/ 782 w 2013"/>
                <a:gd name="T23" fmla="*/ 70 h 2554"/>
                <a:gd name="T24" fmla="*/ 502 w 2013"/>
                <a:gd name="T25" fmla="*/ 0 h 2554"/>
                <a:gd name="T26" fmla="*/ 25 w 2013"/>
                <a:gd name="T27" fmla="*/ 1009 h 2554"/>
                <a:gd name="T28" fmla="*/ 0 w 2013"/>
                <a:gd name="T29" fmla="*/ 1051 h 2554"/>
                <a:gd name="T30" fmla="*/ 0 w 2013"/>
                <a:gd name="T31" fmla="*/ 1051 h 2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13"/>
                <a:gd name="T49" fmla="*/ 0 h 2554"/>
                <a:gd name="T50" fmla="*/ 2013 w 2013"/>
                <a:gd name="T51" fmla="*/ 2554 h 2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13" h="2554">
                  <a:moveTo>
                    <a:pt x="0" y="2102"/>
                  </a:moveTo>
                  <a:lnTo>
                    <a:pt x="1758" y="2554"/>
                  </a:lnTo>
                  <a:lnTo>
                    <a:pt x="2013" y="1920"/>
                  </a:lnTo>
                  <a:lnTo>
                    <a:pt x="1806" y="1835"/>
                  </a:lnTo>
                  <a:lnTo>
                    <a:pt x="1741" y="2487"/>
                  </a:lnTo>
                  <a:lnTo>
                    <a:pt x="517" y="2201"/>
                  </a:lnTo>
                  <a:lnTo>
                    <a:pt x="1300" y="129"/>
                  </a:lnTo>
                  <a:lnTo>
                    <a:pt x="1252" y="112"/>
                  </a:lnTo>
                  <a:lnTo>
                    <a:pt x="463" y="2186"/>
                  </a:lnTo>
                  <a:lnTo>
                    <a:pt x="44" y="2093"/>
                  </a:lnTo>
                  <a:lnTo>
                    <a:pt x="1051" y="32"/>
                  </a:lnTo>
                  <a:lnTo>
                    <a:pt x="1563" y="139"/>
                  </a:lnTo>
                  <a:lnTo>
                    <a:pt x="1003" y="0"/>
                  </a:lnTo>
                  <a:lnTo>
                    <a:pt x="49" y="2018"/>
                  </a:lnTo>
                  <a:lnTo>
                    <a:pt x="0" y="2102"/>
                  </a:lnTo>
                  <a:close/>
                </a:path>
              </a:pathLst>
            </a:custGeom>
            <a:solidFill>
              <a:srgbClr val="D4D4EB"/>
            </a:solidFill>
            <a:ln w="9525">
              <a:noFill/>
              <a:round/>
              <a:headEnd/>
              <a:tailEnd/>
            </a:ln>
          </p:spPr>
          <p:txBody>
            <a:bodyPr/>
            <a:lstStyle/>
            <a:p>
              <a:endParaRPr lang="en-US"/>
            </a:p>
          </p:txBody>
        </p:sp>
        <p:sp>
          <p:nvSpPr>
            <p:cNvPr id="91154" name="Freeform 15"/>
            <p:cNvSpPr>
              <a:spLocks/>
            </p:cNvSpPr>
            <p:nvPr/>
          </p:nvSpPr>
          <p:spPr bwMode="auto">
            <a:xfrm>
              <a:off x="3207" y="2128"/>
              <a:ext cx="51" cy="110"/>
            </a:xfrm>
            <a:custGeom>
              <a:avLst/>
              <a:gdLst>
                <a:gd name="T0" fmla="*/ 43 w 103"/>
                <a:gd name="T1" fmla="*/ 0 h 221"/>
                <a:gd name="T2" fmla="*/ 0 w 103"/>
                <a:gd name="T3" fmla="*/ 95 h 221"/>
                <a:gd name="T4" fmla="*/ 11 w 103"/>
                <a:gd name="T5" fmla="*/ 110 h 221"/>
                <a:gd name="T6" fmla="*/ 51 w 103"/>
                <a:gd name="T7" fmla="*/ 23 h 221"/>
                <a:gd name="T8" fmla="*/ 43 w 103"/>
                <a:gd name="T9" fmla="*/ 0 h 221"/>
                <a:gd name="T10" fmla="*/ 43 w 103"/>
                <a:gd name="T11" fmla="*/ 0 h 221"/>
                <a:gd name="T12" fmla="*/ 0 60000 65536"/>
                <a:gd name="T13" fmla="*/ 0 60000 65536"/>
                <a:gd name="T14" fmla="*/ 0 60000 65536"/>
                <a:gd name="T15" fmla="*/ 0 60000 65536"/>
                <a:gd name="T16" fmla="*/ 0 60000 65536"/>
                <a:gd name="T17" fmla="*/ 0 60000 65536"/>
                <a:gd name="T18" fmla="*/ 0 w 103"/>
                <a:gd name="T19" fmla="*/ 0 h 221"/>
                <a:gd name="T20" fmla="*/ 103 w 103"/>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103" h="221">
                  <a:moveTo>
                    <a:pt x="87" y="0"/>
                  </a:moveTo>
                  <a:lnTo>
                    <a:pt x="0" y="190"/>
                  </a:lnTo>
                  <a:lnTo>
                    <a:pt x="22" y="221"/>
                  </a:lnTo>
                  <a:lnTo>
                    <a:pt x="103" y="47"/>
                  </a:lnTo>
                  <a:lnTo>
                    <a:pt x="87" y="0"/>
                  </a:lnTo>
                  <a:close/>
                </a:path>
              </a:pathLst>
            </a:custGeom>
            <a:solidFill>
              <a:srgbClr val="A6A6BD"/>
            </a:solidFill>
            <a:ln w="9525">
              <a:noFill/>
              <a:round/>
              <a:headEnd/>
              <a:tailEnd/>
            </a:ln>
          </p:spPr>
          <p:txBody>
            <a:bodyPr/>
            <a:lstStyle/>
            <a:p>
              <a:endParaRPr lang="en-US"/>
            </a:p>
          </p:txBody>
        </p:sp>
        <p:sp>
          <p:nvSpPr>
            <p:cNvPr id="91155" name="Freeform 16"/>
            <p:cNvSpPr>
              <a:spLocks/>
            </p:cNvSpPr>
            <p:nvPr/>
          </p:nvSpPr>
          <p:spPr bwMode="auto">
            <a:xfrm>
              <a:off x="3141" y="2260"/>
              <a:ext cx="55" cy="151"/>
            </a:xfrm>
            <a:custGeom>
              <a:avLst/>
              <a:gdLst>
                <a:gd name="T0" fmla="*/ 55 w 110"/>
                <a:gd name="T1" fmla="*/ 0 h 303"/>
                <a:gd name="T2" fmla="*/ 0 w 110"/>
                <a:gd name="T3" fmla="*/ 117 h 303"/>
                <a:gd name="T4" fmla="*/ 8 w 110"/>
                <a:gd name="T5" fmla="*/ 151 h 303"/>
                <a:gd name="T6" fmla="*/ 55 w 110"/>
                <a:gd name="T7" fmla="*/ 28 h 303"/>
                <a:gd name="T8" fmla="*/ 55 w 110"/>
                <a:gd name="T9" fmla="*/ 0 h 303"/>
                <a:gd name="T10" fmla="*/ 55 w 110"/>
                <a:gd name="T11" fmla="*/ 0 h 303"/>
                <a:gd name="T12" fmla="*/ 0 60000 65536"/>
                <a:gd name="T13" fmla="*/ 0 60000 65536"/>
                <a:gd name="T14" fmla="*/ 0 60000 65536"/>
                <a:gd name="T15" fmla="*/ 0 60000 65536"/>
                <a:gd name="T16" fmla="*/ 0 60000 65536"/>
                <a:gd name="T17" fmla="*/ 0 60000 65536"/>
                <a:gd name="T18" fmla="*/ 0 w 110"/>
                <a:gd name="T19" fmla="*/ 0 h 303"/>
                <a:gd name="T20" fmla="*/ 110 w 110"/>
                <a:gd name="T21" fmla="*/ 303 h 303"/>
              </a:gdLst>
              <a:ahLst/>
              <a:cxnLst>
                <a:cxn ang="T12">
                  <a:pos x="T0" y="T1"/>
                </a:cxn>
                <a:cxn ang="T13">
                  <a:pos x="T2" y="T3"/>
                </a:cxn>
                <a:cxn ang="T14">
                  <a:pos x="T4" y="T5"/>
                </a:cxn>
                <a:cxn ang="T15">
                  <a:pos x="T6" y="T7"/>
                </a:cxn>
                <a:cxn ang="T16">
                  <a:pos x="T8" y="T9"/>
                </a:cxn>
                <a:cxn ang="T17">
                  <a:pos x="T10" y="T11"/>
                </a:cxn>
              </a:cxnLst>
              <a:rect l="T18" t="T19" r="T20" b="T21"/>
              <a:pathLst>
                <a:path w="110" h="303">
                  <a:moveTo>
                    <a:pt x="110" y="0"/>
                  </a:moveTo>
                  <a:lnTo>
                    <a:pt x="0" y="235"/>
                  </a:lnTo>
                  <a:lnTo>
                    <a:pt x="16" y="303"/>
                  </a:lnTo>
                  <a:lnTo>
                    <a:pt x="110" y="57"/>
                  </a:lnTo>
                  <a:lnTo>
                    <a:pt x="110" y="0"/>
                  </a:lnTo>
                  <a:close/>
                </a:path>
              </a:pathLst>
            </a:custGeom>
            <a:solidFill>
              <a:srgbClr val="A6A6BD"/>
            </a:solidFill>
            <a:ln w="9525">
              <a:noFill/>
              <a:round/>
              <a:headEnd/>
              <a:tailEnd/>
            </a:ln>
          </p:spPr>
          <p:txBody>
            <a:bodyPr/>
            <a:lstStyle/>
            <a:p>
              <a:endParaRPr lang="en-US"/>
            </a:p>
          </p:txBody>
        </p:sp>
        <p:sp>
          <p:nvSpPr>
            <p:cNvPr id="91156" name="Freeform 17"/>
            <p:cNvSpPr>
              <a:spLocks/>
            </p:cNvSpPr>
            <p:nvPr/>
          </p:nvSpPr>
          <p:spPr bwMode="auto">
            <a:xfrm>
              <a:off x="3058" y="2399"/>
              <a:ext cx="85" cy="208"/>
            </a:xfrm>
            <a:custGeom>
              <a:avLst/>
              <a:gdLst>
                <a:gd name="T0" fmla="*/ 77 w 169"/>
                <a:gd name="T1" fmla="*/ 5 h 415"/>
                <a:gd name="T2" fmla="*/ 0 w 169"/>
                <a:gd name="T3" fmla="*/ 177 h 415"/>
                <a:gd name="T4" fmla="*/ 5 w 169"/>
                <a:gd name="T5" fmla="*/ 208 h 415"/>
                <a:gd name="T6" fmla="*/ 85 w 169"/>
                <a:gd name="T7" fmla="*/ 29 h 415"/>
                <a:gd name="T8" fmla="*/ 82 w 169"/>
                <a:gd name="T9" fmla="*/ 0 h 415"/>
                <a:gd name="T10" fmla="*/ 77 w 169"/>
                <a:gd name="T11" fmla="*/ 5 h 415"/>
                <a:gd name="T12" fmla="*/ 77 w 169"/>
                <a:gd name="T13" fmla="*/ 5 h 415"/>
                <a:gd name="T14" fmla="*/ 0 60000 65536"/>
                <a:gd name="T15" fmla="*/ 0 60000 65536"/>
                <a:gd name="T16" fmla="*/ 0 60000 65536"/>
                <a:gd name="T17" fmla="*/ 0 60000 65536"/>
                <a:gd name="T18" fmla="*/ 0 60000 65536"/>
                <a:gd name="T19" fmla="*/ 0 60000 65536"/>
                <a:gd name="T20" fmla="*/ 0 60000 65536"/>
                <a:gd name="T21" fmla="*/ 0 w 169"/>
                <a:gd name="T22" fmla="*/ 0 h 415"/>
                <a:gd name="T23" fmla="*/ 169 w 169"/>
                <a:gd name="T24" fmla="*/ 415 h 4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415">
                  <a:moveTo>
                    <a:pt x="154" y="10"/>
                  </a:moveTo>
                  <a:lnTo>
                    <a:pt x="0" y="354"/>
                  </a:lnTo>
                  <a:lnTo>
                    <a:pt x="10" y="415"/>
                  </a:lnTo>
                  <a:lnTo>
                    <a:pt x="169" y="57"/>
                  </a:lnTo>
                  <a:lnTo>
                    <a:pt x="164" y="0"/>
                  </a:lnTo>
                  <a:lnTo>
                    <a:pt x="154" y="10"/>
                  </a:lnTo>
                  <a:close/>
                </a:path>
              </a:pathLst>
            </a:custGeom>
            <a:solidFill>
              <a:srgbClr val="A6A6BD"/>
            </a:solidFill>
            <a:ln w="9525">
              <a:noFill/>
              <a:round/>
              <a:headEnd/>
              <a:tailEnd/>
            </a:ln>
          </p:spPr>
          <p:txBody>
            <a:bodyPr/>
            <a:lstStyle/>
            <a:p>
              <a:endParaRPr lang="en-US"/>
            </a:p>
          </p:txBody>
        </p:sp>
        <p:sp>
          <p:nvSpPr>
            <p:cNvPr id="91157" name="Freeform 18"/>
            <p:cNvSpPr>
              <a:spLocks/>
            </p:cNvSpPr>
            <p:nvPr/>
          </p:nvSpPr>
          <p:spPr bwMode="auto">
            <a:xfrm>
              <a:off x="2950" y="2610"/>
              <a:ext cx="111" cy="277"/>
            </a:xfrm>
            <a:custGeom>
              <a:avLst/>
              <a:gdLst>
                <a:gd name="T0" fmla="*/ 98 w 222"/>
                <a:gd name="T1" fmla="*/ 0 h 553"/>
                <a:gd name="T2" fmla="*/ 0 w 222"/>
                <a:gd name="T3" fmla="*/ 233 h 553"/>
                <a:gd name="T4" fmla="*/ 6 w 222"/>
                <a:gd name="T5" fmla="*/ 277 h 553"/>
                <a:gd name="T6" fmla="*/ 111 w 222"/>
                <a:gd name="T7" fmla="*/ 29 h 553"/>
                <a:gd name="T8" fmla="*/ 98 w 222"/>
                <a:gd name="T9" fmla="*/ 0 h 553"/>
                <a:gd name="T10" fmla="*/ 98 w 222"/>
                <a:gd name="T11" fmla="*/ 0 h 553"/>
                <a:gd name="T12" fmla="*/ 0 60000 65536"/>
                <a:gd name="T13" fmla="*/ 0 60000 65536"/>
                <a:gd name="T14" fmla="*/ 0 60000 65536"/>
                <a:gd name="T15" fmla="*/ 0 60000 65536"/>
                <a:gd name="T16" fmla="*/ 0 60000 65536"/>
                <a:gd name="T17" fmla="*/ 0 60000 65536"/>
                <a:gd name="T18" fmla="*/ 0 w 222"/>
                <a:gd name="T19" fmla="*/ 0 h 553"/>
                <a:gd name="T20" fmla="*/ 222 w 222"/>
                <a:gd name="T21" fmla="*/ 553 h 553"/>
              </a:gdLst>
              <a:ahLst/>
              <a:cxnLst>
                <a:cxn ang="T12">
                  <a:pos x="T0" y="T1"/>
                </a:cxn>
                <a:cxn ang="T13">
                  <a:pos x="T2" y="T3"/>
                </a:cxn>
                <a:cxn ang="T14">
                  <a:pos x="T4" y="T5"/>
                </a:cxn>
                <a:cxn ang="T15">
                  <a:pos x="T6" y="T7"/>
                </a:cxn>
                <a:cxn ang="T16">
                  <a:pos x="T8" y="T9"/>
                </a:cxn>
                <a:cxn ang="T17">
                  <a:pos x="T10" y="T11"/>
                </a:cxn>
              </a:cxnLst>
              <a:rect l="T18" t="T19" r="T20" b="T21"/>
              <a:pathLst>
                <a:path w="222" h="553">
                  <a:moveTo>
                    <a:pt x="195" y="0"/>
                  </a:moveTo>
                  <a:lnTo>
                    <a:pt x="0" y="465"/>
                  </a:lnTo>
                  <a:lnTo>
                    <a:pt x="12" y="553"/>
                  </a:lnTo>
                  <a:lnTo>
                    <a:pt x="222" y="58"/>
                  </a:lnTo>
                  <a:lnTo>
                    <a:pt x="195" y="0"/>
                  </a:lnTo>
                  <a:close/>
                </a:path>
              </a:pathLst>
            </a:custGeom>
            <a:solidFill>
              <a:srgbClr val="A6A6BD"/>
            </a:solidFill>
            <a:ln w="9525">
              <a:noFill/>
              <a:round/>
              <a:headEnd/>
              <a:tailEnd/>
            </a:ln>
          </p:spPr>
          <p:txBody>
            <a:bodyPr/>
            <a:lstStyle/>
            <a:p>
              <a:endParaRPr lang="en-US"/>
            </a:p>
          </p:txBody>
        </p:sp>
        <p:sp>
          <p:nvSpPr>
            <p:cNvPr id="91158" name="Freeform 19"/>
            <p:cNvSpPr>
              <a:spLocks/>
            </p:cNvSpPr>
            <p:nvPr/>
          </p:nvSpPr>
          <p:spPr bwMode="auto">
            <a:xfrm>
              <a:off x="2893" y="2927"/>
              <a:ext cx="35" cy="110"/>
            </a:xfrm>
            <a:custGeom>
              <a:avLst/>
              <a:gdLst>
                <a:gd name="T0" fmla="*/ 25 w 71"/>
                <a:gd name="T1" fmla="*/ 0 h 221"/>
                <a:gd name="T2" fmla="*/ 0 w 71"/>
                <a:gd name="T3" fmla="*/ 62 h 221"/>
                <a:gd name="T4" fmla="*/ 0 w 71"/>
                <a:gd name="T5" fmla="*/ 110 h 221"/>
                <a:gd name="T6" fmla="*/ 35 w 71"/>
                <a:gd name="T7" fmla="*/ 30 h 221"/>
                <a:gd name="T8" fmla="*/ 25 w 71"/>
                <a:gd name="T9" fmla="*/ 0 h 221"/>
                <a:gd name="T10" fmla="*/ 25 w 71"/>
                <a:gd name="T11" fmla="*/ 0 h 221"/>
                <a:gd name="T12" fmla="*/ 0 60000 65536"/>
                <a:gd name="T13" fmla="*/ 0 60000 65536"/>
                <a:gd name="T14" fmla="*/ 0 60000 65536"/>
                <a:gd name="T15" fmla="*/ 0 60000 65536"/>
                <a:gd name="T16" fmla="*/ 0 60000 65536"/>
                <a:gd name="T17" fmla="*/ 0 60000 65536"/>
                <a:gd name="T18" fmla="*/ 0 w 71"/>
                <a:gd name="T19" fmla="*/ 0 h 221"/>
                <a:gd name="T20" fmla="*/ 71 w 71"/>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71" h="221">
                  <a:moveTo>
                    <a:pt x="51" y="0"/>
                  </a:moveTo>
                  <a:lnTo>
                    <a:pt x="0" y="124"/>
                  </a:lnTo>
                  <a:lnTo>
                    <a:pt x="0" y="221"/>
                  </a:lnTo>
                  <a:lnTo>
                    <a:pt x="71" y="61"/>
                  </a:lnTo>
                  <a:lnTo>
                    <a:pt x="51" y="0"/>
                  </a:lnTo>
                  <a:close/>
                </a:path>
              </a:pathLst>
            </a:custGeom>
            <a:solidFill>
              <a:srgbClr val="A6A6BD"/>
            </a:solidFill>
            <a:ln w="9525">
              <a:noFill/>
              <a:round/>
              <a:headEnd/>
              <a:tailEnd/>
            </a:ln>
          </p:spPr>
          <p:txBody>
            <a:bodyPr/>
            <a:lstStyle/>
            <a:p>
              <a:endParaRPr lang="en-US"/>
            </a:p>
          </p:txBody>
        </p:sp>
        <p:sp>
          <p:nvSpPr>
            <p:cNvPr id="91159" name="Freeform 20"/>
            <p:cNvSpPr>
              <a:spLocks/>
            </p:cNvSpPr>
            <p:nvPr/>
          </p:nvSpPr>
          <p:spPr bwMode="auto">
            <a:xfrm>
              <a:off x="2997" y="2353"/>
              <a:ext cx="334" cy="756"/>
            </a:xfrm>
            <a:custGeom>
              <a:avLst/>
              <a:gdLst>
                <a:gd name="T0" fmla="*/ 300 w 667"/>
                <a:gd name="T1" fmla="*/ 28 h 1512"/>
                <a:gd name="T2" fmla="*/ 77 w 667"/>
                <a:gd name="T3" fmla="*/ 715 h 1512"/>
                <a:gd name="T4" fmla="*/ 17 w 667"/>
                <a:gd name="T5" fmla="*/ 676 h 1512"/>
                <a:gd name="T6" fmla="*/ 0 w 667"/>
                <a:gd name="T7" fmla="*/ 729 h 1512"/>
                <a:gd name="T8" fmla="*/ 96 w 667"/>
                <a:gd name="T9" fmla="*/ 756 h 1512"/>
                <a:gd name="T10" fmla="*/ 334 w 667"/>
                <a:gd name="T11" fmla="*/ 0 h 1512"/>
                <a:gd name="T12" fmla="*/ 300 w 667"/>
                <a:gd name="T13" fmla="*/ 28 h 1512"/>
                <a:gd name="T14" fmla="*/ 300 w 667"/>
                <a:gd name="T15" fmla="*/ 28 h 1512"/>
                <a:gd name="T16" fmla="*/ 0 60000 65536"/>
                <a:gd name="T17" fmla="*/ 0 60000 65536"/>
                <a:gd name="T18" fmla="*/ 0 60000 65536"/>
                <a:gd name="T19" fmla="*/ 0 60000 65536"/>
                <a:gd name="T20" fmla="*/ 0 60000 65536"/>
                <a:gd name="T21" fmla="*/ 0 60000 65536"/>
                <a:gd name="T22" fmla="*/ 0 60000 65536"/>
                <a:gd name="T23" fmla="*/ 0 60000 65536"/>
                <a:gd name="T24" fmla="*/ 0 w 667"/>
                <a:gd name="T25" fmla="*/ 0 h 1512"/>
                <a:gd name="T26" fmla="*/ 667 w 667"/>
                <a:gd name="T27" fmla="*/ 1512 h 15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7" h="1512">
                  <a:moveTo>
                    <a:pt x="600" y="56"/>
                  </a:moveTo>
                  <a:lnTo>
                    <a:pt x="154" y="1430"/>
                  </a:lnTo>
                  <a:lnTo>
                    <a:pt x="33" y="1351"/>
                  </a:lnTo>
                  <a:lnTo>
                    <a:pt x="0" y="1457"/>
                  </a:lnTo>
                  <a:lnTo>
                    <a:pt x="192" y="1512"/>
                  </a:lnTo>
                  <a:lnTo>
                    <a:pt x="667" y="0"/>
                  </a:lnTo>
                  <a:lnTo>
                    <a:pt x="600" y="56"/>
                  </a:lnTo>
                  <a:close/>
                </a:path>
              </a:pathLst>
            </a:custGeom>
            <a:solidFill>
              <a:srgbClr val="A6A6BD"/>
            </a:solidFill>
            <a:ln w="9525">
              <a:noFill/>
              <a:round/>
              <a:headEnd/>
              <a:tailEnd/>
            </a:ln>
          </p:spPr>
          <p:txBody>
            <a:bodyPr/>
            <a:lstStyle/>
            <a:p>
              <a:endParaRPr lang="en-US"/>
            </a:p>
          </p:txBody>
        </p:sp>
        <p:sp>
          <p:nvSpPr>
            <p:cNvPr id="91160" name="Freeform 21"/>
            <p:cNvSpPr>
              <a:spLocks/>
            </p:cNvSpPr>
            <p:nvPr/>
          </p:nvSpPr>
          <p:spPr bwMode="auto">
            <a:xfrm>
              <a:off x="3245" y="2274"/>
              <a:ext cx="507" cy="308"/>
            </a:xfrm>
            <a:custGeom>
              <a:avLst/>
              <a:gdLst>
                <a:gd name="T0" fmla="*/ 0 w 1015"/>
                <a:gd name="T1" fmla="*/ 121 h 616"/>
                <a:gd name="T2" fmla="*/ 33 w 1015"/>
                <a:gd name="T3" fmla="*/ 127 h 616"/>
                <a:gd name="T4" fmla="*/ 56 w 1015"/>
                <a:gd name="T5" fmla="*/ 123 h 616"/>
                <a:gd name="T6" fmla="*/ 75 w 1015"/>
                <a:gd name="T7" fmla="*/ 115 h 616"/>
                <a:gd name="T8" fmla="*/ 122 w 1015"/>
                <a:gd name="T9" fmla="*/ 116 h 616"/>
                <a:gd name="T10" fmla="*/ 75 w 1015"/>
                <a:gd name="T11" fmla="*/ 308 h 616"/>
                <a:gd name="T12" fmla="*/ 105 w 1015"/>
                <a:gd name="T13" fmla="*/ 296 h 616"/>
                <a:gd name="T14" fmla="*/ 150 w 1015"/>
                <a:gd name="T15" fmla="*/ 111 h 616"/>
                <a:gd name="T16" fmla="*/ 179 w 1015"/>
                <a:gd name="T17" fmla="*/ 121 h 616"/>
                <a:gd name="T18" fmla="*/ 183 w 1015"/>
                <a:gd name="T19" fmla="*/ 158 h 616"/>
                <a:gd name="T20" fmla="*/ 153 w 1015"/>
                <a:gd name="T21" fmla="*/ 278 h 616"/>
                <a:gd name="T22" fmla="*/ 190 w 1015"/>
                <a:gd name="T23" fmla="*/ 259 h 616"/>
                <a:gd name="T24" fmla="*/ 213 w 1015"/>
                <a:gd name="T25" fmla="*/ 143 h 616"/>
                <a:gd name="T26" fmla="*/ 259 w 1015"/>
                <a:gd name="T27" fmla="*/ 143 h 616"/>
                <a:gd name="T28" fmla="*/ 241 w 1015"/>
                <a:gd name="T29" fmla="*/ 229 h 616"/>
                <a:gd name="T30" fmla="*/ 284 w 1015"/>
                <a:gd name="T31" fmla="*/ 202 h 616"/>
                <a:gd name="T32" fmla="*/ 290 w 1015"/>
                <a:gd name="T33" fmla="*/ 123 h 616"/>
                <a:gd name="T34" fmla="*/ 366 w 1015"/>
                <a:gd name="T35" fmla="*/ 114 h 616"/>
                <a:gd name="T36" fmla="*/ 355 w 1015"/>
                <a:gd name="T37" fmla="*/ 170 h 616"/>
                <a:gd name="T38" fmla="*/ 330 w 1015"/>
                <a:gd name="T39" fmla="*/ 140 h 616"/>
                <a:gd name="T40" fmla="*/ 326 w 1015"/>
                <a:gd name="T41" fmla="*/ 200 h 616"/>
                <a:gd name="T42" fmla="*/ 349 w 1015"/>
                <a:gd name="T43" fmla="*/ 205 h 616"/>
                <a:gd name="T44" fmla="*/ 377 w 1015"/>
                <a:gd name="T45" fmla="*/ 205 h 616"/>
                <a:gd name="T46" fmla="*/ 386 w 1015"/>
                <a:gd name="T47" fmla="*/ 99 h 616"/>
                <a:gd name="T48" fmla="*/ 427 w 1015"/>
                <a:gd name="T49" fmla="*/ 83 h 616"/>
                <a:gd name="T50" fmla="*/ 471 w 1015"/>
                <a:gd name="T51" fmla="*/ 86 h 616"/>
                <a:gd name="T52" fmla="*/ 462 w 1015"/>
                <a:gd name="T53" fmla="*/ 204 h 616"/>
                <a:gd name="T54" fmla="*/ 501 w 1015"/>
                <a:gd name="T55" fmla="*/ 202 h 616"/>
                <a:gd name="T56" fmla="*/ 507 w 1015"/>
                <a:gd name="T57" fmla="*/ 32 h 616"/>
                <a:gd name="T58" fmla="*/ 469 w 1015"/>
                <a:gd name="T59" fmla="*/ 52 h 616"/>
                <a:gd name="T60" fmla="*/ 378 w 1015"/>
                <a:gd name="T61" fmla="*/ 55 h 616"/>
                <a:gd name="T62" fmla="*/ 315 w 1015"/>
                <a:gd name="T63" fmla="*/ 91 h 616"/>
                <a:gd name="T64" fmla="*/ 270 w 1015"/>
                <a:gd name="T65" fmla="*/ 108 h 616"/>
                <a:gd name="T66" fmla="*/ 223 w 1015"/>
                <a:gd name="T67" fmla="*/ 131 h 616"/>
                <a:gd name="T68" fmla="*/ 194 w 1015"/>
                <a:gd name="T69" fmla="*/ 121 h 616"/>
                <a:gd name="T70" fmla="*/ 177 w 1015"/>
                <a:gd name="T71" fmla="*/ 87 h 616"/>
                <a:gd name="T72" fmla="*/ 175 w 1015"/>
                <a:gd name="T73" fmla="*/ 66 h 616"/>
                <a:gd name="T74" fmla="*/ 185 w 1015"/>
                <a:gd name="T75" fmla="*/ 47 h 616"/>
                <a:gd name="T76" fmla="*/ 203 w 1015"/>
                <a:gd name="T77" fmla="*/ 36 h 616"/>
                <a:gd name="T78" fmla="*/ 176 w 1015"/>
                <a:gd name="T79" fmla="*/ 0 h 616"/>
                <a:gd name="T80" fmla="*/ 158 w 1015"/>
                <a:gd name="T81" fmla="*/ 29 h 616"/>
                <a:gd name="T82" fmla="*/ 107 w 1015"/>
                <a:gd name="T83" fmla="*/ 64 h 616"/>
                <a:gd name="T84" fmla="*/ 71 w 1015"/>
                <a:gd name="T85" fmla="*/ 98 h 616"/>
                <a:gd name="T86" fmla="*/ 45 w 1015"/>
                <a:gd name="T87" fmla="*/ 110 h 616"/>
                <a:gd name="T88" fmla="*/ 28 w 1015"/>
                <a:gd name="T89" fmla="*/ 112 h 616"/>
                <a:gd name="T90" fmla="*/ 1 w 1015"/>
                <a:gd name="T91" fmla="*/ 104 h 616"/>
                <a:gd name="T92" fmla="*/ 0 w 1015"/>
                <a:gd name="T93" fmla="*/ 121 h 616"/>
                <a:gd name="T94" fmla="*/ 0 w 1015"/>
                <a:gd name="T95" fmla="*/ 121 h 6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15"/>
                <a:gd name="T145" fmla="*/ 0 h 616"/>
                <a:gd name="T146" fmla="*/ 1015 w 1015"/>
                <a:gd name="T147" fmla="*/ 616 h 6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15" h="616">
                  <a:moveTo>
                    <a:pt x="0" y="241"/>
                  </a:moveTo>
                  <a:lnTo>
                    <a:pt x="66" y="254"/>
                  </a:lnTo>
                  <a:lnTo>
                    <a:pt x="112" y="246"/>
                  </a:lnTo>
                  <a:lnTo>
                    <a:pt x="151" y="229"/>
                  </a:lnTo>
                  <a:lnTo>
                    <a:pt x="245" y="232"/>
                  </a:lnTo>
                  <a:lnTo>
                    <a:pt x="151" y="616"/>
                  </a:lnTo>
                  <a:lnTo>
                    <a:pt x="211" y="591"/>
                  </a:lnTo>
                  <a:lnTo>
                    <a:pt x="300" y="221"/>
                  </a:lnTo>
                  <a:lnTo>
                    <a:pt x="359" y="241"/>
                  </a:lnTo>
                  <a:lnTo>
                    <a:pt x="367" y="315"/>
                  </a:lnTo>
                  <a:lnTo>
                    <a:pt x="307" y="555"/>
                  </a:lnTo>
                  <a:lnTo>
                    <a:pt x="380" y="518"/>
                  </a:lnTo>
                  <a:lnTo>
                    <a:pt x="427" y="285"/>
                  </a:lnTo>
                  <a:lnTo>
                    <a:pt x="519" y="285"/>
                  </a:lnTo>
                  <a:lnTo>
                    <a:pt x="482" y="458"/>
                  </a:lnTo>
                  <a:lnTo>
                    <a:pt x="568" y="404"/>
                  </a:lnTo>
                  <a:lnTo>
                    <a:pt x="581" y="246"/>
                  </a:lnTo>
                  <a:lnTo>
                    <a:pt x="733" y="228"/>
                  </a:lnTo>
                  <a:lnTo>
                    <a:pt x="711" y="340"/>
                  </a:lnTo>
                  <a:lnTo>
                    <a:pt x="660" y="279"/>
                  </a:lnTo>
                  <a:lnTo>
                    <a:pt x="652" y="399"/>
                  </a:lnTo>
                  <a:lnTo>
                    <a:pt x="699" y="410"/>
                  </a:lnTo>
                  <a:lnTo>
                    <a:pt x="754" y="410"/>
                  </a:lnTo>
                  <a:lnTo>
                    <a:pt x="773" y="198"/>
                  </a:lnTo>
                  <a:lnTo>
                    <a:pt x="854" y="165"/>
                  </a:lnTo>
                  <a:lnTo>
                    <a:pt x="943" y="172"/>
                  </a:lnTo>
                  <a:lnTo>
                    <a:pt x="925" y="407"/>
                  </a:lnTo>
                  <a:lnTo>
                    <a:pt x="1002" y="403"/>
                  </a:lnTo>
                  <a:lnTo>
                    <a:pt x="1015" y="63"/>
                  </a:lnTo>
                  <a:lnTo>
                    <a:pt x="939" y="104"/>
                  </a:lnTo>
                  <a:lnTo>
                    <a:pt x="756" y="110"/>
                  </a:lnTo>
                  <a:lnTo>
                    <a:pt x="630" y="181"/>
                  </a:lnTo>
                  <a:lnTo>
                    <a:pt x="541" y="215"/>
                  </a:lnTo>
                  <a:lnTo>
                    <a:pt x="447" y="262"/>
                  </a:lnTo>
                  <a:lnTo>
                    <a:pt x="389" y="242"/>
                  </a:lnTo>
                  <a:lnTo>
                    <a:pt x="354" y="174"/>
                  </a:lnTo>
                  <a:lnTo>
                    <a:pt x="350" y="131"/>
                  </a:lnTo>
                  <a:lnTo>
                    <a:pt x="371" y="93"/>
                  </a:lnTo>
                  <a:lnTo>
                    <a:pt x="406" y="71"/>
                  </a:lnTo>
                  <a:lnTo>
                    <a:pt x="353" y="0"/>
                  </a:lnTo>
                  <a:lnTo>
                    <a:pt x="316" y="57"/>
                  </a:lnTo>
                  <a:lnTo>
                    <a:pt x="215" y="127"/>
                  </a:lnTo>
                  <a:lnTo>
                    <a:pt x="142" y="195"/>
                  </a:lnTo>
                  <a:lnTo>
                    <a:pt x="91" y="219"/>
                  </a:lnTo>
                  <a:lnTo>
                    <a:pt x="57" y="224"/>
                  </a:lnTo>
                  <a:lnTo>
                    <a:pt x="2" y="208"/>
                  </a:lnTo>
                  <a:lnTo>
                    <a:pt x="0" y="241"/>
                  </a:lnTo>
                  <a:close/>
                </a:path>
              </a:pathLst>
            </a:custGeom>
            <a:solidFill>
              <a:srgbClr val="A6A6BD"/>
            </a:solidFill>
            <a:ln w="9525">
              <a:noFill/>
              <a:round/>
              <a:headEnd/>
              <a:tailEnd/>
            </a:ln>
          </p:spPr>
          <p:txBody>
            <a:bodyPr/>
            <a:lstStyle/>
            <a:p>
              <a:endParaRPr lang="en-US"/>
            </a:p>
          </p:txBody>
        </p:sp>
        <p:sp>
          <p:nvSpPr>
            <p:cNvPr id="91161" name="Freeform 22"/>
            <p:cNvSpPr>
              <a:spLocks/>
            </p:cNvSpPr>
            <p:nvPr/>
          </p:nvSpPr>
          <p:spPr bwMode="auto">
            <a:xfrm>
              <a:off x="3178" y="2656"/>
              <a:ext cx="561" cy="693"/>
            </a:xfrm>
            <a:custGeom>
              <a:avLst/>
              <a:gdLst>
                <a:gd name="T0" fmla="*/ 69 w 1121"/>
                <a:gd name="T1" fmla="*/ 0 h 1386"/>
                <a:gd name="T2" fmla="*/ 62 w 1121"/>
                <a:gd name="T3" fmla="*/ 47 h 1386"/>
                <a:gd name="T4" fmla="*/ 99 w 1121"/>
                <a:gd name="T5" fmla="*/ 61 h 1386"/>
                <a:gd name="T6" fmla="*/ 0 w 1121"/>
                <a:gd name="T7" fmla="*/ 443 h 1386"/>
                <a:gd name="T8" fmla="*/ 8 w 1121"/>
                <a:gd name="T9" fmla="*/ 474 h 1386"/>
                <a:gd name="T10" fmla="*/ 31 w 1121"/>
                <a:gd name="T11" fmla="*/ 475 h 1386"/>
                <a:gd name="T12" fmla="*/ 31 w 1121"/>
                <a:gd name="T13" fmla="*/ 444 h 1386"/>
                <a:gd name="T14" fmla="*/ 118 w 1121"/>
                <a:gd name="T15" fmla="*/ 121 h 1386"/>
                <a:gd name="T16" fmla="*/ 164 w 1121"/>
                <a:gd name="T17" fmla="*/ 133 h 1386"/>
                <a:gd name="T18" fmla="*/ 153 w 1121"/>
                <a:gd name="T19" fmla="*/ 176 h 1386"/>
                <a:gd name="T20" fmla="*/ 165 w 1121"/>
                <a:gd name="T21" fmla="*/ 194 h 1386"/>
                <a:gd name="T22" fmla="*/ 105 w 1121"/>
                <a:gd name="T23" fmla="*/ 470 h 1386"/>
                <a:gd name="T24" fmla="*/ 134 w 1121"/>
                <a:gd name="T25" fmla="*/ 504 h 1386"/>
                <a:gd name="T26" fmla="*/ 190 w 1121"/>
                <a:gd name="T27" fmla="*/ 227 h 1386"/>
                <a:gd name="T28" fmla="*/ 242 w 1121"/>
                <a:gd name="T29" fmla="*/ 236 h 1386"/>
                <a:gd name="T30" fmla="*/ 212 w 1121"/>
                <a:gd name="T31" fmla="*/ 494 h 1386"/>
                <a:gd name="T32" fmla="*/ 227 w 1121"/>
                <a:gd name="T33" fmla="*/ 515 h 1386"/>
                <a:gd name="T34" fmla="*/ 246 w 1121"/>
                <a:gd name="T35" fmla="*/ 510 h 1386"/>
                <a:gd name="T36" fmla="*/ 283 w 1121"/>
                <a:gd name="T37" fmla="*/ 227 h 1386"/>
                <a:gd name="T38" fmla="*/ 338 w 1121"/>
                <a:gd name="T39" fmla="*/ 229 h 1386"/>
                <a:gd name="T40" fmla="*/ 367 w 1121"/>
                <a:gd name="T41" fmla="*/ 292 h 1386"/>
                <a:gd name="T42" fmla="*/ 392 w 1121"/>
                <a:gd name="T43" fmla="*/ 258 h 1386"/>
                <a:gd name="T44" fmla="*/ 403 w 1121"/>
                <a:gd name="T45" fmla="*/ 295 h 1386"/>
                <a:gd name="T46" fmla="*/ 423 w 1121"/>
                <a:gd name="T47" fmla="*/ 256 h 1386"/>
                <a:gd name="T48" fmla="*/ 524 w 1121"/>
                <a:gd name="T49" fmla="*/ 309 h 1386"/>
                <a:gd name="T50" fmla="*/ 552 w 1121"/>
                <a:gd name="T51" fmla="*/ 693 h 1386"/>
                <a:gd name="T52" fmla="*/ 561 w 1121"/>
                <a:gd name="T53" fmla="*/ 281 h 1386"/>
                <a:gd name="T54" fmla="*/ 520 w 1121"/>
                <a:gd name="T55" fmla="*/ 265 h 1386"/>
                <a:gd name="T56" fmla="*/ 469 w 1121"/>
                <a:gd name="T57" fmla="*/ 233 h 1386"/>
                <a:gd name="T58" fmla="*/ 456 w 1121"/>
                <a:gd name="T59" fmla="*/ 213 h 1386"/>
                <a:gd name="T60" fmla="*/ 379 w 1121"/>
                <a:gd name="T61" fmla="*/ 189 h 1386"/>
                <a:gd name="T62" fmla="*/ 307 w 1121"/>
                <a:gd name="T63" fmla="*/ 200 h 1386"/>
                <a:gd name="T64" fmla="*/ 260 w 1121"/>
                <a:gd name="T65" fmla="*/ 194 h 1386"/>
                <a:gd name="T66" fmla="*/ 201 w 1121"/>
                <a:gd name="T67" fmla="*/ 203 h 1386"/>
                <a:gd name="T68" fmla="*/ 180 w 1121"/>
                <a:gd name="T69" fmla="*/ 185 h 1386"/>
                <a:gd name="T70" fmla="*/ 181 w 1121"/>
                <a:gd name="T71" fmla="*/ 135 h 1386"/>
                <a:gd name="T72" fmla="*/ 197 w 1121"/>
                <a:gd name="T73" fmla="*/ 117 h 1386"/>
                <a:gd name="T74" fmla="*/ 227 w 1121"/>
                <a:gd name="T75" fmla="*/ 106 h 1386"/>
                <a:gd name="T76" fmla="*/ 267 w 1121"/>
                <a:gd name="T77" fmla="*/ 93 h 1386"/>
                <a:gd name="T78" fmla="*/ 319 w 1121"/>
                <a:gd name="T79" fmla="*/ 84 h 1386"/>
                <a:gd name="T80" fmla="*/ 369 w 1121"/>
                <a:gd name="T81" fmla="*/ 68 h 1386"/>
                <a:gd name="T82" fmla="*/ 316 w 1121"/>
                <a:gd name="T83" fmla="*/ 48 h 1386"/>
                <a:gd name="T84" fmla="*/ 211 w 1121"/>
                <a:gd name="T85" fmla="*/ 81 h 1386"/>
                <a:gd name="T86" fmla="*/ 180 w 1121"/>
                <a:gd name="T87" fmla="*/ 98 h 1386"/>
                <a:gd name="T88" fmla="*/ 121 w 1121"/>
                <a:gd name="T89" fmla="*/ 100 h 1386"/>
                <a:gd name="T90" fmla="*/ 114 w 1121"/>
                <a:gd name="T91" fmla="*/ 61 h 1386"/>
                <a:gd name="T92" fmla="*/ 131 w 1121"/>
                <a:gd name="T93" fmla="*/ 27 h 1386"/>
                <a:gd name="T94" fmla="*/ 85 w 1121"/>
                <a:gd name="T95" fmla="*/ 32 h 1386"/>
                <a:gd name="T96" fmla="*/ 69 w 1121"/>
                <a:gd name="T97" fmla="*/ 0 h 1386"/>
                <a:gd name="T98" fmla="*/ 69 w 1121"/>
                <a:gd name="T99" fmla="*/ 0 h 13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21"/>
                <a:gd name="T151" fmla="*/ 0 h 1386"/>
                <a:gd name="T152" fmla="*/ 1121 w 1121"/>
                <a:gd name="T153" fmla="*/ 1386 h 13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21" h="1386">
                  <a:moveTo>
                    <a:pt x="138" y="0"/>
                  </a:moveTo>
                  <a:lnTo>
                    <a:pt x="124" y="93"/>
                  </a:lnTo>
                  <a:lnTo>
                    <a:pt x="198" y="121"/>
                  </a:lnTo>
                  <a:lnTo>
                    <a:pt x="0" y="885"/>
                  </a:lnTo>
                  <a:lnTo>
                    <a:pt x="15" y="947"/>
                  </a:lnTo>
                  <a:lnTo>
                    <a:pt x="62" y="950"/>
                  </a:lnTo>
                  <a:lnTo>
                    <a:pt x="62" y="888"/>
                  </a:lnTo>
                  <a:lnTo>
                    <a:pt x="235" y="242"/>
                  </a:lnTo>
                  <a:lnTo>
                    <a:pt x="328" y="265"/>
                  </a:lnTo>
                  <a:lnTo>
                    <a:pt x="305" y="351"/>
                  </a:lnTo>
                  <a:lnTo>
                    <a:pt x="330" y="388"/>
                  </a:lnTo>
                  <a:lnTo>
                    <a:pt x="209" y="939"/>
                  </a:lnTo>
                  <a:lnTo>
                    <a:pt x="268" y="1007"/>
                  </a:lnTo>
                  <a:lnTo>
                    <a:pt x="379" y="454"/>
                  </a:lnTo>
                  <a:lnTo>
                    <a:pt x="483" y="471"/>
                  </a:lnTo>
                  <a:lnTo>
                    <a:pt x="424" y="987"/>
                  </a:lnTo>
                  <a:lnTo>
                    <a:pt x="454" y="1029"/>
                  </a:lnTo>
                  <a:lnTo>
                    <a:pt x="491" y="1019"/>
                  </a:lnTo>
                  <a:lnTo>
                    <a:pt x="565" y="454"/>
                  </a:lnTo>
                  <a:lnTo>
                    <a:pt x="675" y="457"/>
                  </a:lnTo>
                  <a:lnTo>
                    <a:pt x="734" y="583"/>
                  </a:lnTo>
                  <a:lnTo>
                    <a:pt x="783" y="516"/>
                  </a:lnTo>
                  <a:lnTo>
                    <a:pt x="806" y="589"/>
                  </a:lnTo>
                  <a:lnTo>
                    <a:pt x="845" y="511"/>
                  </a:lnTo>
                  <a:lnTo>
                    <a:pt x="1048" y="617"/>
                  </a:lnTo>
                  <a:lnTo>
                    <a:pt x="1104" y="1386"/>
                  </a:lnTo>
                  <a:lnTo>
                    <a:pt x="1121" y="561"/>
                  </a:lnTo>
                  <a:lnTo>
                    <a:pt x="1039" y="529"/>
                  </a:lnTo>
                  <a:lnTo>
                    <a:pt x="938" y="465"/>
                  </a:lnTo>
                  <a:lnTo>
                    <a:pt x="912" y="425"/>
                  </a:lnTo>
                  <a:lnTo>
                    <a:pt x="757" y="377"/>
                  </a:lnTo>
                  <a:lnTo>
                    <a:pt x="614" y="400"/>
                  </a:lnTo>
                  <a:lnTo>
                    <a:pt x="520" y="388"/>
                  </a:lnTo>
                  <a:lnTo>
                    <a:pt x="402" y="406"/>
                  </a:lnTo>
                  <a:lnTo>
                    <a:pt x="359" y="369"/>
                  </a:lnTo>
                  <a:lnTo>
                    <a:pt x="362" y="270"/>
                  </a:lnTo>
                  <a:lnTo>
                    <a:pt x="393" y="233"/>
                  </a:lnTo>
                  <a:lnTo>
                    <a:pt x="454" y="211"/>
                  </a:lnTo>
                  <a:lnTo>
                    <a:pt x="534" y="185"/>
                  </a:lnTo>
                  <a:lnTo>
                    <a:pt x="638" y="167"/>
                  </a:lnTo>
                  <a:lnTo>
                    <a:pt x="737" y="135"/>
                  </a:lnTo>
                  <a:lnTo>
                    <a:pt x="631" y="95"/>
                  </a:lnTo>
                  <a:lnTo>
                    <a:pt x="421" y="161"/>
                  </a:lnTo>
                  <a:lnTo>
                    <a:pt x="359" y="196"/>
                  </a:lnTo>
                  <a:lnTo>
                    <a:pt x="242" y="199"/>
                  </a:lnTo>
                  <a:lnTo>
                    <a:pt x="227" y="121"/>
                  </a:lnTo>
                  <a:lnTo>
                    <a:pt x="262" y="53"/>
                  </a:lnTo>
                  <a:lnTo>
                    <a:pt x="170" y="64"/>
                  </a:lnTo>
                  <a:lnTo>
                    <a:pt x="138" y="0"/>
                  </a:lnTo>
                  <a:close/>
                </a:path>
              </a:pathLst>
            </a:custGeom>
            <a:solidFill>
              <a:srgbClr val="A6A6BD"/>
            </a:solidFill>
            <a:ln w="9525">
              <a:noFill/>
              <a:round/>
              <a:headEnd/>
              <a:tailEnd/>
            </a:ln>
          </p:spPr>
          <p:txBody>
            <a:bodyPr/>
            <a:lstStyle/>
            <a:p>
              <a:endParaRPr lang="en-US"/>
            </a:p>
          </p:txBody>
        </p:sp>
        <p:sp>
          <p:nvSpPr>
            <p:cNvPr id="91162" name="Freeform 23"/>
            <p:cNvSpPr>
              <a:spLocks/>
            </p:cNvSpPr>
            <p:nvPr/>
          </p:nvSpPr>
          <p:spPr bwMode="auto">
            <a:xfrm>
              <a:off x="3495" y="3029"/>
              <a:ext cx="46" cy="151"/>
            </a:xfrm>
            <a:custGeom>
              <a:avLst/>
              <a:gdLst>
                <a:gd name="T0" fmla="*/ 12 w 93"/>
                <a:gd name="T1" fmla="*/ 0 h 301"/>
                <a:gd name="T2" fmla="*/ 0 w 93"/>
                <a:gd name="T3" fmla="*/ 105 h 301"/>
                <a:gd name="T4" fmla="*/ 19 w 93"/>
                <a:gd name="T5" fmla="*/ 148 h 301"/>
                <a:gd name="T6" fmla="*/ 33 w 93"/>
                <a:gd name="T7" fmla="*/ 151 h 301"/>
                <a:gd name="T8" fmla="*/ 46 w 93"/>
                <a:gd name="T9" fmla="*/ 30 h 301"/>
                <a:gd name="T10" fmla="*/ 12 w 93"/>
                <a:gd name="T11" fmla="*/ 0 h 301"/>
                <a:gd name="T12" fmla="*/ 12 w 93"/>
                <a:gd name="T13" fmla="*/ 0 h 301"/>
                <a:gd name="T14" fmla="*/ 0 60000 65536"/>
                <a:gd name="T15" fmla="*/ 0 60000 65536"/>
                <a:gd name="T16" fmla="*/ 0 60000 65536"/>
                <a:gd name="T17" fmla="*/ 0 60000 65536"/>
                <a:gd name="T18" fmla="*/ 0 60000 65536"/>
                <a:gd name="T19" fmla="*/ 0 60000 65536"/>
                <a:gd name="T20" fmla="*/ 0 60000 65536"/>
                <a:gd name="T21" fmla="*/ 0 w 93"/>
                <a:gd name="T22" fmla="*/ 0 h 301"/>
                <a:gd name="T23" fmla="*/ 93 w 93"/>
                <a:gd name="T24" fmla="*/ 301 h 3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301">
                  <a:moveTo>
                    <a:pt x="25" y="0"/>
                  </a:moveTo>
                  <a:lnTo>
                    <a:pt x="0" y="209"/>
                  </a:lnTo>
                  <a:lnTo>
                    <a:pt x="39" y="296"/>
                  </a:lnTo>
                  <a:lnTo>
                    <a:pt x="67" y="301"/>
                  </a:lnTo>
                  <a:lnTo>
                    <a:pt x="93" y="60"/>
                  </a:lnTo>
                  <a:lnTo>
                    <a:pt x="25" y="0"/>
                  </a:lnTo>
                  <a:close/>
                </a:path>
              </a:pathLst>
            </a:custGeom>
            <a:solidFill>
              <a:srgbClr val="A6A6BD"/>
            </a:solidFill>
            <a:ln w="9525">
              <a:noFill/>
              <a:round/>
              <a:headEnd/>
              <a:tailEnd/>
            </a:ln>
          </p:spPr>
          <p:txBody>
            <a:bodyPr/>
            <a:lstStyle/>
            <a:p>
              <a:endParaRPr lang="en-US"/>
            </a:p>
          </p:txBody>
        </p:sp>
        <p:sp>
          <p:nvSpPr>
            <p:cNvPr id="91163" name="Freeform 24"/>
            <p:cNvSpPr>
              <a:spLocks/>
            </p:cNvSpPr>
            <p:nvPr/>
          </p:nvSpPr>
          <p:spPr bwMode="auto">
            <a:xfrm>
              <a:off x="3356" y="2747"/>
              <a:ext cx="713" cy="265"/>
            </a:xfrm>
            <a:custGeom>
              <a:avLst/>
              <a:gdLst>
                <a:gd name="T0" fmla="*/ 713 w 1426"/>
                <a:gd name="T1" fmla="*/ 217 h 529"/>
                <a:gd name="T2" fmla="*/ 626 w 1426"/>
                <a:gd name="T3" fmla="*/ 139 h 529"/>
                <a:gd name="T4" fmla="*/ 699 w 1426"/>
                <a:gd name="T5" fmla="*/ 160 h 529"/>
                <a:gd name="T6" fmla="*/ 431 w 1426"/>
                <a:gd name="T7" fmla="*/ 142 h 529"/>
                <a:gd name="T8" fmla="*/ 394 w 1426"/>
                <a:gd name="T9" fmla="*/ 116 h 529"/>
                <a:gd name="T10" fmla="*/ 322 w 1426"/>
                <a:gd name="T11" fmla="*/ 110 h 529"/>
                <a:gd name="T12" fmla="*/ 300 w 1426"/>
                <a:gd name="T13" fmla="*/ 91 h 529"/>
                <a:gd name="T14" fmla="*/ 337 w 1426"/>
                <a:gd name="T15" fmla="*/ 61 h 529"/>
                <a:gd name="T16" fmla="*/ 286 w 1426"/>
                <a:gd name="T17" fmla="*/ 61 h 529"/>
                <a:gd name="T18" fmla="*/ 216 w 1426"/>
                <a:gd name="T19" fmla="*/ 46 h 529"/>
                <a:gd name="T20" fmla="*/ 191 w 1426"/>
                <a:gd name="T21" fmla="*/ 54 h 529"/>
                <a:gd name="T22" fmla="*/ 170 w 1426"/>
                <a:gd name="T23" fmla="*/ 39 h 529"/>
                <a:gd name="T24" fmla="*/ 124 w 1426"/>
                <a:gd name="T25" fmla="*/ 49 h 529"/>
                <a:gd name="T26" fmla="*/ 91 w 1426"/>
                <a:gd name="T27" fmla="*/ 56 h 529"/>
                <a:gd name="T28" fmla="*/ 72 w 1426"/>
                <a:gd name="T29" fmla="*/ 49 h 529"/>
                <a:gd name="T30" fmla="*/ 69 w 1426"/>
                <a:gd name="T31" fmla="*/ 26 h 529"/>
                <a:gd name="T32" fmla="*/ 103 w 1426"/>
                <a:gd name="T33" fmla="*/ 0 h 529"/>
                <a:gd name="T34" fmla="*/ 47 w 1426"/>
                <a:gd name="T35" fmla="*/ 17 h 529"/>
                <a:gd name="T36" fmla="*/ 29 w 1426"/>
                <a:gd name="T37" fmla="*/ 25 h 529"/>
                <a:gd name="T38" fmla="*/ 13 w 1426"/>
                <a:gd name="T39" fmla="*/ 39 h 529"/>
                <a:gd name="T40" fmla="*/ 7 w 1426"/>
                <a:gd name="T41" fmla="*/ 49 h 529"/>
                <a:gd name="T42" fmla="*/ 5 w 1426"/>
                <a:gd name="T43" fmla="*/ 59 h 529"/>
                <a:gd name="T44" fmla="*/ 2 w 1426"/>
                <a:gd name="T45" fmla="*/ 67 h 529"/>
                <a:gd name="T46" fmla="*/ 0 w 1426"/>
                <a:gd name="T47" fmla="*/ 59 h 529"/>
                <a:gd name="T48" fmla="*/ 2 w 1426"/>
                <a:gd name="T49" fmla="*/ 79 h 529"/>
                <a:gd name="T50" fmla="*/ 3 w 1426"/>
                <a:gd name="T51" fmla="*/ 95 h 529"/>
                <a:gd name="T52" fmla="*/ 21 w 1426"/>
                <a:gd name="T53" fmla="*/ 113 h 529"/>
                <a:gd name="T54" fmla="*/ 98 w 1426"/>
                <a:gd name="T55" fmla="*/ 105 h 529"/>
                <a:gd name="T56" fmla="*/ 197 w 1426"/>
                <a:gd name="T57" fmla="*/ 98 h 529"/>
                <a:gd name="T58" fmla="*/ 280 w 1426"/>
                <a:gd name="T59" fmla="*/ 121 h 529"/>
                <a:gd name="T60" fmla="*/ 300 w 1426"/>
                <a:gd name="T61" fmla="*/ 150 h 529"/>
                <a:gd name="T62" fmla="*/ 362 w 1426"/>
                <a:gd name="T63" fmla="*/ 185 h 529"/>
                <a:gd name="T64" fmla="*/ 445 w 1426"/>
                <a:gd name="T65" fmla="*/ 214 h 529"/>
                <a:gd name="T66" fmla="*/ 572 w 1426"/>
                <a:gd name="T67" fmla="*/ 256 h 529"/>
                <a:gd name="T68" fmla="*/ 712 w 1426"/>
                <a:gd name="T69" fmla="*/ 265 h 529"/>
                <a:gd name="T70" fmla="*/ 713 w 1426"/>
                <a:gd name="T71" fmla="*/ 217 h 529"/>
                <a:gd name="T72" fmla="*/ 713 w 1426"/>
                <a:gd name="T73" fmla="*/ 217 h 5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26"/>
                <a:gd name="T112" fmla="*/ 0 h 529"/>
                <a:gd name="T113" fmla="*/ 1426 w 1426"/>
                <a:gd name="T114" fmla="*/ 529 h 5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26" h="529">
                  <a:moveTo>
                    <a:pt x="1426" y="434"/>
                  </a:moveTo>
                  <a:lnTo>
                    <a:pt x="1251" y="278"/>
                  </a:lnTo>
                  <a:lnTo>
                    <a:pt x="1397" y="319"/>
                  </a:lnTo>
                  <a:lnTo>
                    <a:pt x="862" y="283"/>
                  </a:lnTo>
                  <a:lnTo>
                    <a:pt x="788" y="232"/>
                  </a:lnTo>
                  <a:lnTo>
                    <a:pt x="643" y="219"/>
                  </a:lnTo>
                  <a:lnTo>
                    <a:pt x="600" y="182"/>
                  </a:lnTo>
                  <a:lnTo>
                    <a:pt x="673" y="121"/>
                  </a:lnTo>
                  <a:lnTo>
                    <a:pt x="572" y="121"/>
                  </a:lnTo>
                  <a:lnTo>
                    <a:pt x="431" y="91"/>
                  </a:lnTo>
                  <a:lnTo>
                    <a:pt x="381" y="107"/>
                  </a:lnTo>
                  <a:lnTo>
                    <a:pt x="340" y="78"/>
                  </a:lnTo>
                  <a:lnTo>
                    <a:pt x="248" y="97"/>
                  </a:lnTo>
                  <a:lnTo>
                    <a:pt x="182" y="111"/>
                  </a:lnTo>
                  <a:lnTo>
                    <a:pt x="144" y="98"/>
                  </a:lnTo>
                  <a:lnTo>
                    <a:pt x="137" y="51"/>
                  </a:lnTo>
                  <a:lnTo>
                    <a:pt x="205" y="0"/>
                  </a:lnTo>
                  <a:lnTo>
                    <a:pt x="94" y="33"/>
                  </a:lnTo>
                  <a:lnTo>
                    <a:pt x="58" y="49"/>
                  </a:lnTo>
                  <a:lnTo>
                    <a:pt x="26" y="78"/>
                  </a:lnTo>
                  <a:lnTo>
                    <a:pt x="13" y="97"/>
                  </a:lnTo>
                  <a:lnTo>
                    <a:pt x="9" y="117"/>
                  </a:lnTo>
                  <a:lnTo>
                    <a:pt x="4" y="134"/>
                  </a:lnTo>
                  <a:lnTo>
                    <a:pt x="0" y="117"/>
                  </a:lnTo>
                  <a:lnTo>
                    <a:pt x="3" y="157"/>
                  </a:lnTo>
                  <a:lnTo>
                    <a:pt x="6" y="189"/>
                  </a:lnTo>
                  <a:lnTo>
                    <a:pt x="41" y="225"/>
                  </a:lnTo>
                  <a:lnTo>
                    <a:pt x="196" y="209"/>
                  </a:lnTo>
                  <a:lnTo>
                    <a:pt x="394" y="195"/>
                  </a:lnTo>
                  <a:lnTo>
                    <a:pt x="559" y="242"/>
                  </a:lnTo>
                  <a:lnTo>
                    <a:pt x="600" y="300"/>
                  </a:lnTo>
                  <a:lnTo>
                    <a:pt x="724" y="369"/>
                  </a:lnTo>
                  <a:lnTo>
                    <a:pt x="889" y="427"/>
                  </a:lnTo>
                  <a:lnTo>
                    <a:pt x="1144" y="512"/>
                  </a:lnTo>
                  <a:lnTo>
                    <a:pt x="1424" y="529"/>
                  </a:lnTo>
                  <a:lnTo>
                    <a:pt x="1426" y="434"/>
                  </a:lnTo>
                  <a:close/>
                </a:path>
              </a:pathLst>
            </a:custGeom>
            <a:solidFill>
              <a:srgbClr val="FAB8A6"/>
            </a:solidFill>
            <a:ln w="9525">
              <a:noFill/>
              <a:round/>
              <a:headEnd/>
              <a:tailEnd/>
            </a:ln>
          </p:spPr>
          <p:txBody>
            <a:bodyPr/>
            <a:lstStyle/>
            <a:p>
              <a:endParaRPr lang="en-US"/>
            </a:p>
          </p:txBody>
        </p:sp>
        <p:sp>
          <p:nvSpPr>
            <p:cNvPr id="91164" name="Freeform 25"/>
            <p:cNvSpPr>
              <a:spLocks/>
            </p:cNvSpPr>
            <p:nvPr/>
          </p:nvSpPr>
          <p:spPr bwMode="auto">
            <a:xfrm>
              <a:off x="3293" y="2640"/>
              <a:ext cx="425" cy="120"/>
            </a:xfrm>
            <a:custGeom>
              <a:avLst/>
              <a:gdLst>
                <a:gd name="T0" fmla="*/ 23 w 851"/>
                <a:gd name="T1" fmla="*/ 38 h 241"/>
                <a:gd name="T2" fmla="*/ 10 w 851"/>
                <a:gd name="T3" fmla="*/ 47 h 241"/>
                <a:gd name="T4" fmla="*/ 0 w 851"/>
                <a:gd name="T5" fmla="*/ 73 h 241"/>
                <a:gd name="T6" fmla="*/ 4 w 851"/>
                <a:gd name="T7" fmla="*/ 101 h 241"/>
                <a:gd name="T8" fmla="*/ 8 w 851"/>
                <a:gd name="T9" fmla="*/ 115 h 241"/>
                <a:gd name="T10" fmla="*/ 51 w 851"/>
                <a:gd name="T11" fmla="*/ 120 h 241"/>
                <a:gd name="T12" fmla="*/ 115 w 851"/>
                <a:gd name="T13" fmla="*/ 89 h 241"/>
                <a:gd name="T14" fmla="*/ 179 w 851"/>
                <a:gd name="T15" fmla="*/ 73 h 241"/>
                <a:gd name="T16" fmla="*/ 202 w 851"/>
                <a:gd name="T17" fmla="*/ 65 h 241"/>
                <a:gd name="T18" fmla="*/ 249 w 851"/>
                <a:gd name="T19" fmla="*/ 82 h 241"/>
                <a:gd name="T20" fmla="*/ 270 w 851"/>
                <a:gd name="T21" fmla="*/ 80 h 241"/>
                <a:gd name="T22" fmla="*/ 351 w 851"/>
                <a:gd name="T23" fmla="*/ 102 h 241"/>
                <a:gd name="T24" fmla="*/ 376 w 851"/>
                <a:gd name="T25" fmla="*/ 117 h 241"/>
                <a:gd name="T26" fmla="*/ 425 w 851"/>
                <a:gd name="T27" fmla="*/ 106 h 241"/>
                <a:gd name="T28" fmla="*/ 344 w 851"/>
                <a:gd name="T29" fmla="*/ 77 h 241"/>
                <a:gd name="T30" fmla="*/ 277 w 851"/>
                <a:gd name="T31" fmla="*/ 53 h 241"/>
                <a:gd name="T32" fmla="*/ 240 w 851"/>
                <a:gd name="T33" fmla="*/ 23 h 241"/>
                <a:gd name="T34" fmla="*/ 207 w 851"/>
                <a:gd name="T35" fmla="*/ 28 h 241"/>
                <a:gd name="T36" fmla="*/ 176 w 851"/>
                <a:gd name="T37" fmla="*/ 19 h 241"/>
                <a:gd name="T38" fmla="*/ 156 w 851"/>
                <a:gd name="T39" fmla="*/ 1 h 241"/>
                <a:gd name="T40" fmla="*/ 154 w 851"/>
                <a:gd name="T41" fmla="*/ 23 h 241"/>
                <a:gd name="T42" fmla="*/ 137 w 851"/>
                <a:gd name="T43" fmla="*/ 33 h 241"/>
                <a:gd name="T44" fmla="*/ 109 w 851"/>
                <a:gd name="T45" fmla="*/ 43 h 241"/>
                <a:gd name="T46" fmla="*/ 85 w 851"/>
                <a:gd name="T47" fmla="*/ 37 h 241"/>
                <a:gd name="T48" fmla="*/ 61 w 851"/>
                <a:gd name="T49" fmla="*/ 31 h 241"/>
                <a:gd name="T50" fmla="*/ 81 w 851"/>
                <a:gd name="T51" fmla="*/ 0 h 241"/>
                <a:gd name="T52" fmla="*/ 23 w 851"/>
                <a:gd name="T53" fmla="*/ 38 h 241"/>
                <a:gd name="T54" fmla="*/ 23 w 851"/>
                <a:gd name="T55" fmla="*/ 38 h 2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1"/>
                <a:gd name="T85" fmla="*/ 0 h 241"/>
                <a:gd name="T86" fmla="*/ 851 w 851"/>
                <a:gd name="T87" fmla="*/ 241 h 2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1" h="241">
                  <a:moveTo>
                    <a:pt x="47" y="77"/>
                  </a:moveTo>
                  <a:lnTo>
                    <a:pt x="20" y="94"/>
                  </a:lnTo>
                  <a:lnTo>
                    <a:pt x="0" y="146"/>
                  </a:lnTo>
                  <a:lnTo>
                    <a:pt x="9" y="202"/>
                  </a:lnTo>
                  <a:lnTo>
                    <a:pt x="16" y="231"/>
                  </a:lnTo>
                  <a:lnTo>
                    <a:pt x="103" y="241"/>
                  </a:lnTo>
                  <a:lnTo>
                    <a:pt x="231" y="178"/>
                  </a:lnTo>
                  <a:lnTo>
                    <a:pt x="359" y="147"/>
                  </a:lnTo>
                  <a:lnTo>
                    <a:pt x="404" y="130"/>
                  </a:lnTo>
                  <a:lnTo>
                    <a:pt x="498" y="165"/>
                  </a:lnTo>
                  <a:lnTo>
                    <a:pt x="541" y="160"/>
                  </a:lnTo>
                  <a:lnTo>
                    <a:pt x="702" y="205"/>
                  </a:lnTo>
                  <a:lnTo>
                    <a:pt x="752" y="234"/>
                  </a:lnTo>
                  <a:lnTo>
                    <a:pt x="851" y="212"/>
                  </a:lnTo>
                  <a:lnTo>
                    <a:pt x="689" y="155"/>
                  </a:lnTo>
                  <a:lnTo>
                    <a:pt x="555" y="106"/>
                  </a:lnTo>
                  <a:lnTo>
                    <a:pt x="480" y="46"/>
                  </a:lnTo>
                  <a:lnTo>
                    <a:pt x="414" y="56"/>
                  </a:lnTo>
                  <a:lnTo>
                    <a:pt x="352" y="39"/>
                  </a:lnTo>
                  <a:lnTo>
                    <a:pt x="312" y="3"/>
                  </a:lnTo>
                  <a:lnTo>
                    <a:pt x="309" y="46"/>
                  </a:lnTo>
                  <a:lnTo>
                    <a:pt x="274" y="67"/>
                  </a:lnTo>
                  <a:lnTo>
                    <a:pt x="218" y="87"/>
                  </a:lnTo>
                  <a:lnTo>
                    <a:pt x="170" y="74"/>
                  </a:lnTo>
                  <a:lnTo>
                    <a:pt x="123" y="62"/>
                  </a:lnTo>
                  <a:lnTo>
                    <a:pt x="163" y="0"/>
                  </a:lnTo>
                  <a:lnTo>
                    <a:pt x="47" y="77"/>
                  </a:lnTo>
                  <a:close/>
                </a:path>
              </a:pathLst>
            </a:custGeom>
            <a:solidFill>
              <a:srgbClr val="FAB8A6"/>
            </a:solidFill>
            <a:ln w="9525">
              <a:noFill/>
              <a:round/>
              <a:headEnd/>
              <a:tailEnd/>
            </a:ln>
          </p:spPr>
          <p:txBody>
            <a:bodyPr/>
            <a:lstStyle/>
            <a:p>
              <a:endParaRPr lang="en-US"/>
            </a:p>
          </p:txBody>
        </p:sp>
        <p:sp>
          <p:nvSpPr>
            <p:cNvPr id="91165" name="Freeform 26"/>
            <p:cNvSpPr>
              <a:spLocks/>
            </p:cNvSpPr>
            <p:nvPr/>
          </p:nvSpPr>
          <p:spPr bwMode="auto">
            <a:xfrm>
              <a:off x="3250" y="2552"/>
              <a:ext cx="547" cy="140"/>
            </a:xfrm>
            <a:custGeom>
              <a:avLst/>
              <a:gdLst>
                <a:gd name="T0" fmla="*/ 29 w 1094"/>
                <a:gd name="T1" fmla="*/ 55 h 280"/>
                <a:gd name="T2" fmla="*/ 15 w 1094"/>
                <a:gd name="T3" fmla="*/ 64 h 280"/>
                <a:gd name="T4" fmla="*/ 7 w 1094"/>
                <a:gd name="T5" fmla="*/ 77 h 280"/>
                <a:gd name="T6" fmla="*/ 2 w 1094"/>
                <a:gd name="T7" fmla="*/ 94 h 280"/>
                <a:gd name="T8" fmla="*/ 0 w 1094"/>
                <a:gd name="T9" fmla="*/ 111 h 280"/>
                <a:gd name="T10" fmla="*/ 6 w 1094"/>
                <a:gd name="T11" fmla="*/ 127 h 280"/>
                <a:gd name="T12" fmla="*/ 22 w 1094"/>
                <a:gd name="T13" fmla="*/ 140 h 280"/>
                <a:gd name="T14" fmla="*/ 50 w 1094"/>
                <a:gd name="T15" fmla="*/ 137 h 280"/>
                <a:gd name="T16" fmla="*/ 130 w 1094"/>
                <a:gd name="T17" fmla="*/ 83 h 280"/>
                <a:gd name="T18" fmla="*/ 181 w 1094"/>
                <a:gd name="T19" fmla="*/ 65 h 280"/>
                <a:gd name="T20" fmla="*/ 209 w 1094"/>
                <a:gd name="T21" fmla="*/ 46 h 280"/>
                <a:gd name="T22" fmla="*/ 254 w 1094"/>
                <a:gd name="T23" fmla="*/ 32 h 280"/>
                <a:gd name="T24" fmla="*/ 281 w 1094"/>
                <a:gd name="T25" fmla="*/ 36 h 280"/>
                <a:gd name="T26" fmla="*/ 347 w 1094"/>
                <a:gd name="T27" fmla="*/ 66 h 280"/>
                <a:gd name="T28" fmla="*/ 386 w 1094"/>
                <a:gd name="T29" fmla="*/ 88 h 280"/>
                <a:gd name="T30" fmla="*/ 416 w 1094"/>
                <a:gd name="T31" fmla="*/ 98 h 280"/>
                <a:gd name="T32" fmla="*/ 372 w 1094"/>
                <a:gd name="T33" fmla="*/ 57 h 280"/>
                <a:gd name="T34" fmla="*/ 413 w 1094"/>
                <a:gd name="T35" fmla="*/ 42 h 280"/>
                <a:gd name="T36" fmla="*/ 467 w 1094"/>
                <a:gd name="T37" fmla="*/ 74 h 280"/>
                <a:gd name="T38" fmla="*/ 547 w 1094"/>
                <a:gd name="T39" fmla="*/ 97 h 280"/>
                <a:gd name="T40" fmla="*/ 446 w 1094"/>
                <a:gd name="T41" fmla="*/ 17 h 280"/>
                <a:gd name="T42" fmla="*/ 390 w 1094"/>
                <a:gd name="T43" fmla="*/ 17 h 280"/>
                <a:gd name="T44" fmla="*/ 342 w 1094"/>
                <a:gd name="T45" fmla="*/ 15 h 280"/>
                <a:gd name="T46" fmla="*/ 345 w 1094"/>
                <a:gd name="T47" fmla="*/ 27 h 280"/>
                <a:gd name="T48" fmla="*/ 261 w 1094"/>
                <a:gd name="T49" fmla="*/ 0 h 280"/>
                <a:gd name="T50" fmla="*/ 209 w 1094"/>
                <a:gd name="T51" fmla="*/ 19 h 280"/>
                <a:gd name="T52" fmla="*/ 180 w 1094"/>
                <a:gd name="T53" fmla="*/ 12 h 280"/>
                <a:gd name="T54" fmla="*/ 119 w 1094"/>
                <a:gd name="T55" fmla="*/ 31 h 280"/>
                <a:gd name="T56" fmla="*/ 81 w 1094"/>
                <a:gd name="T57" fmla="*/ 44 h 280"/>
                <a:gd name="T58" fmla="*/ 113 w 1094"/>
                <a:gd name="T59" fmla="*/ 10 h 280"/>
                <a:gd name="T60" fmla="*/ 66 w 1094"/>
                <a:gd name="T61" fmla="*/ 34 h 280"/>
                <a:gd name="T62" fmla="*/ 29 w 1094"/>
                <a:gd name="T63" fmla="*/ 55 h 280"/>
                <a:gd name="T64" fmla="*/ 29 w 1094"/>
                <a:gd name="T65" fmla="*/ 55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4"/>
                <a:gd name="T100" fmla="*/ 0 h 280"/>
                <a:gd name="T101" fmla="*/ 1094 w 109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4" h="280">
                  <a:moveTo>
                    <a:pt x="57" y="110"/>
                  </a:moveTo>
                  <a:lnTo>
                    <a:pt x="30" y="127"/>
                  </a:lnTo>
                  <a:lnTo>
                    <a:pt x="13" y="154"/>
                  </a:lnTo>
                  <a:lnTo>
                    <a:pt x="3" y="188"/>
                  </a:lnTo>
                  <a:lnTo>
                    <a:pt x="0" y="221"/>
                  </a:lnTo>
                  <a:lnTo>
                    <a:pt x="11" y="253"/>
                  </a:lnTo>
                  <a:lnTo>
                    <a:pt x="44" y="280"/>
                  </a:lnTo>
                  <a:lnTo>
                    <a:pt x="100" y="273"/>
                  </a:lnTo>
                  <a:lnTo>
                    <a:pt x="260" y="166"/>
                  </a:lnTo>
                  <a:lnTo>
                    <a:pt x="361" y="130"/>
                  </a:lnTo>
                  <a:lnTo>
                    <a:pt x="418" y="91"/>
                  </a:lnTo>
                  <a:lnTo>
                    <a:pt x="507" y="64"/>
                  </a:lnTo>
                  <a:lnTo>
                    <a:pt x="561" y="71"/>
                  </a:lnTo>
                  <a:lnTo>
                    <a:pt x="693" y="131"/>
                  </a:lnTo>
                  <a:lnTo>
                    <a:pt x="771" y="175"/>
                  </a:lnTo>
                  <a:lnTo>
                    <a:pt x="832" y="195"/>
                  </a:lnTo>
                  <a:lnTo>
                    <a:pt x="744" y="114"/>
                  </a:lnTo>
                  <a:lnTo>
                    <a:pt x="825" y="84"/>
                  </a:lnTo>
                  <a:lnTo>
                    <a:pt x="933" y="147"/>
                  </a:lnTo>
                  <a:lnTo>
                    <a:pt x="1094" y="194"/>
                  </a:lnTo>
                  <a:lnTo>
                    <a:pt x="891" y="33"/>
                  </a:lnTo>
                  <a:lnTo>
                    <a:pt x="780" y="33"/>
                  </a:lnTo>
                  <a:lnTo>
                    <a:pt x="683" y="29"/>
                  </a:lnTo>
                  <a:lnTo>
                    <a:pt x="689" y="54"/>
                  </a:lnTo>
                  <a:lnTo>
                    <a:pt x="522" y="0"/>
                  </a:lnTo>
                  <a:lnTo>
                    <a:pt x="418" y="38"/>
                  </a:lnTo>
                  <a:lnTo>
                    <a:pt x="359" y="23"/>
                  </a:lnTo>
                  <a:lnTo>
                    <a:pt x="238" y="61"/>
                  </a:lnTo>
                  <a:lnTo>
                    <a:pt x="162" y="87"/>
                  </a:lnTo>
                  <a:lnTo>
                    <a:pt x="225" y="19"/>
                  </a:lnTo>
                  <a:lnTo>
                    <a:pt x="132" y="68"/>
                  </a:lnTo>
                  <a:lnTo>
                    <a:pt x="57" y="110"/>
                  </a:lnTo>
                  <a:close/>
                </a:path>
              </a:pathLst>
            </a:custGeom>
            <a:solidFill>
              <a:srgbClr val="FAB8A6"/>
            </a:solidFill>
            <a:ln w="9525">
              <a:noFill/>
              <a:round/>
              <a:headEnd/>
              <a:tailEnd/>
            </a:ln>
          </p:spPr>
          <p:txBody>
            <a:bodyPr/>
            <a:lstStyle/>
            <a:p>
              <a:endParaRPr lang="en-US"/>
            </a:p>
          </p:txBody>
        </p:sp>
        <p:sp>
          <p:nvSpPr>
            <p:cNvPr id="91166" name="Freeform 27"/>
            <p:cNvSpPr>
              <a:spLocks/>
            </p:cNvSpPr>
            <p:nvPr/>
          </p:nvSpPr>
          <p:spPr bwMode="auto">
            <a:xfrm>
              <a:off x="3444" y="2466"/>
              <a:ext cx="314" cy="78"/>
            </a:xfrm>
            <a:custGeom>
              <a:avLst/>
              <a:gdLst>
                <a:gd name="T0" fmla="*/ 104 w 628"/>
                <a:gd name="T1" fmla="*/ 0 h 157"/>
                <a:gd name="T2" fmla="*/ 0 w 628"/>
                <a:gd name="T3" fmla="*/ 59 h 157"/>
                <a:gd name="T4" fmla="*/ 28 w 628"/>
                <a:gd name="T5" fmla="*/ 54 h 157"/>
                <a:gd name="T6" fmla="*/ 60 w 628"/>
                <a:gd name="T7" fmla="*/ 62 h 157"/>
                <a:gd name="T8" fmla="*/ 75 w 628"/>
                <a:gd name="T9" fmla="*/ 64 h 157"/>
                <a:gd name="T10" fmla="*/ 113 w 628"/>
                <a:gd name="T11" fmla="*/ 68 h 157"/>
                <a:gd name="T12" fmla="*/ 159 w 628"/>
                <a:gd name="T13" fmla="*/ 75 h 157"/>
                <a:gd name="T14" fmla="*/ 201 w 628"/>
                <a:gd name="T15" fmla="*/ 78 h 157"/>
                <a:gd name="T16" fmla="*/ 249 w 628"/>
                <a:gd name="T17" fmla="*/ 58 h 157"/>
                <a:gd name="T18" fmla="*/ 281 w 628"/>
                <a:gd name="T19" fmla="*/ 49 h 157"/>
                <a:gd name="T20" fmla="*/ 314 w 628"/>
                <a:gd name="T21" fmla="*/ 58 h 157"/>
                <a:gd name="T22" fmla="*/ 280 w 628"/>
                <a:gd name="T23" fmla="*/ 35 h 157"/>
                <a:gd name="T24" fmla="*/ 202 w 628"/>
                <a:gd name="T25" fmla="*/ 51 h 157"/>
                <a:gd name="T26" fmla="*/ 114 w 628"/>
                <a:gd name="T27" fmla="*/ 38 h 157"/>
                <a:gd name="T28" fmla="*/ 84 w 628"/>
                <a:gd name="T29" fmla="*/ 36 h 157"/>
                <a:gd name="T30" fmla="*/ 80 w 628"/>
                <a:gd name="T31" fmla="*/ 26 h 157"/>
                <a:gd name="T32" fmla="*/ 104 w 628"/>
                <a:gd name="T33" fmla="*/ 0 h 157"/>
                <a:gd name="T34" fmla="*/ 104 w 628"/>
                <a:gd name="T35" fmla="*/ 0 h 1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28"/>
                <a:gd name="T55" fmla="*/ 0 h 157"/>
                <a:gd name="T56" fmla="*/ 628 w 628"/>
                <a:gd name="T57" fmla="*/ 157 h 1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28" h="157">
                  <a:moveTo>
                    <a:pt x="207" y="0"/>
                  </a:moveTo>
                  <a:lnTo>
                    <a:pt x="0" y="118"/>
                  </a:lnTo>
                  <a:lnTo>
                    <a:pt x="56" y="108"/>
                  </a:lnTo>
                  <a:lnTo>
                    <a:pt x="119" y="124"/>
                  </a:lnTo>
                  <a:lnTo>
                    <a:pt x="150" y="128"/>
                  </a:lnTo>
                  <a:lnTo>
                    <a:pt x="225" y="137"/>
                  </a:lnTo>
                  <a:lnTo>
                    <a:pt x="318" y="151"/>
                  </a:lnTo>
                  <a:lnTo>
                    <a:pt x="402" y="157"/>
                  </a:lnTo>
                  <a:lnTo>
                    <a:pt x="497" y="116"/>
                  </a:lnTo>
                  <a:lnTo>
                    <a:pt x="562" y="99"/>
                  </a:lnTo>
                  <a:lnTo>
                    <a:pt x="628" y="116"/>
                  </a:lnTo>
                  <a:lnTo>
                    <a:pt x="560" y="70"/>
                  </a:lnTo>
                  <a:lnTo>
                    <a:pt x="403" y="103"/>
                  </a:lnTo>
                  <a:lnTo>
                    <a:pt x="228" y="76"/>
                  </a:lnTo>
                  <a:lnTo>
                    <a:pt x="167" y="73"/>
                  </a:lnTo>
                  <a:lnTo>
                    <a:pt x="160" y="53"/>
                  </a:lnTo>
                  <a:lnTo>
                    <a:pt x="207" y="0"/>
                  </a:lnTo>
                  <a:close/>
                </a:path>
              </a:pathLst>
            </a:custGeom>
            <a:solidFill>
              <a:srgbClr val="FAB8A6"/>
            </a:solidFill>
            <a:ln w="9525">
              <a:noFill/>
              <a:round/>
              <a:headEnd/>
              <a:tailEnd/>
            </a:ln>
          </p:spPr>
          <p:txBody>
            <a:bodyPr/>
            <a:lstStyle/>
            <a:p>
              <a:endParaRPr lang="en-US"/>
            </a:p>
          </p:txBody>
        </p:sp>
        <p:sp>
          <p:nvSpPr>
            <p:cNvPr id="91167" name="Freeform 28"/>
            <p:cNvSpPr>
              <a:spLocks/>
            </p:cNvSpPr>
            <p:nvPr/>
          </p:nvSpPr>
          <p:spPr bwMode="auto">
            <a:xfrm>
              <a:off x="3801" y="2501"/>
              <a:ext cx="344" cy="264"/>
            </a:xfrm>
            <a:custGeom>
              <a:avLst/>
              <a:gdLst>
                <a:gd name="T0" fmla="*/ 0 w 689"/>
                <a:gd name="T1" fmla="*/ 0 h 528"/>
                <a:gd name="T2" fmla="*/ 62 w 689"/>
                <a:gd name="T3" fmla="*/ 44 h 528"/>
                <a:gd name="T4" fmla="*/ 135 w 689"/>
                <a:gd name="T5" fmla="*/ 104 h 528"/>
                <a:gd name="T6" fmla="*/ 228 w 689"/>
                <a:gd name="T7" fmla="*/ 170 h 528"/>
                <a:gd name="T8" fmla="*/ 258 w 689"/>
                <a:gd name="T9" fmla="*/ 244 h 528"/>
                <a:gd name="T10" fmla="*/ 258 w 689"/>
                <a:gd name="T11" fmla="*/ 194 h 528"/>
                <a:gd name="T12" fmla="*/ 326 w 689"/>
                <a:gd name="T13" fmla="*/ 264 h 528"/>
                <a:gd name="T14" fmla="*/ 344 w 689"/>
                <a:gd name="T15" fmla="*/ 215 h 528"/>
                <a:gd name="T16" fmla="*/ 265 w 689"/>
                <a:gd name="T17" fmla="*/ 173 h 528"/>
                <a:gd name="T18" fmla="*/ 224 w 689"/>
                <a:gd name="T19" fmla="*/ 144 h 528"/>
                <a:gd name="T20" fmla="*/ 188 w 689"/>
                <a:gd name="T21" fmla="*/ 111 h 528"/>
                <a:gd name="T22" fmla="*/ 136 w 689"/>
                <a:gd name="T23" fmla="*/ 88 h 528"/>
                <a:gd name="T24" fmla="*/ 98 w 689"/>
                <a:gd name="T25" fmla="*/ 57 h 528"/>
                <a:gd name="T26" fmla="*/ 0 w 689"/>
                <a:gd name="T27" fmla="*/ 0 h 528"/>
                <a:gd name="T28" fmla="*/ 0 w 689"/>
                <a:gd name="T29" fmla="*/ 0 h 5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9"/>
                <a:gd name="T46" fmla="*/ 0 h 528"/>
                <a:gd name="T47" fmla="*/ 689 w 689"/>
                <a:gd name="T48" fmla="*/ 528 h 5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9" h="528">
                  <a:moveTo>
                    <a:pt x="0" y="0"/>
                  </a:moveTo>
                  <a:lnTo>
                    <a:pt x="124" y="88"/>
                  </a:lnTo>
                  <a:lnTo>
                    <a:pt x="271" y="208"/>
                  </a:lnTo>
                  <a:lnTo>
                    <a:pt x="456" y="339"/>
                  </a:lnTo>
                  <a:lnTo>
                    <a:pt x="517" y="488"/>
                  </a:lnTo>
                  <a:lnTo>
                    <a:pt x="517" y="388"/>
                  </a:lnTo>
                  <a:lnTo>
                    <a:pt x="653" y="528"/>
                  </a:lnTo>
                  <a:lnTo>
                    <a:pt x="689" y="430"/>
                  </a:lnTo>
                  <a:lnTo>
                    <a:pt x="530" y="346"/>
                  </a:lnTo>
                  <a:lnTo>
                    <a:pt x="448" y="287"/>
                  </a:lnTo>
                  <a:lnTo>
                    <a:pt x="376" y="221"/>
                  </a:lnTo>
                  <a:lnTo>
                    <a:pt x="273" y="175"/>
                  </a:lnTo>
                  <a:lnTo>
                    <a:pt x="197" y="114"/>
                  </a:lnTo>
                  <a:lnTo>
                    <a:pt x="0" y="0"/>
                  </a:lnTo>
                  <a:close/>
                </a:path>
              </a:pathLst>
            </a:custGeom>
            <a:solidFill>
              <a:srgbClr val="FAB8A6"/>
            </a:solidFill>
            <a:ln w="9525">
              <a:noFill/>
              <a:round/>
              <a:headEnd/>
              <a:tailEnd/>
            </a:ln>
          </p:spPr>
          <p:txBody>
            <a:bodyPr/>
            <a:lstStyle/>
            <a:p>
              <a:endParaRPr lang="en-US"/>
            </a:p>
          </p:txBody>
        </p:sp>
        <p:sp>
          <p:nvSpPr>
            <p:cNvPr id="91168" name="Freeform 29"/>
            <p:cNvSpPr>
              <a:spLocks/>
            </p:cNvSpPr>
            <p:nvPr/>
          </p:nvSpPr>
          <p:spPr bwMode="auto">
            <a:xfrm>
              <a:off x="3753" y="2684"/>
              <a:ext cx="336" cy="248"/>
            </a:xfrm>
            <a:custGeom>
              <a:avLst/>
              <a:gdLst>
                <a:gd name="T0" fmla="*/ 64 w 671"/>
                <a:gd name="T1" fmla="*/ 44 h 496"/>
                <a:gd name="T2" fmla="*/ 0 w 671"/>
                <a:gd name="T3" fmla="*/ 0 h 496"/>
                <a:gd name="T4" fmla="*/ 83 w 671"/>
                <a:gd name="T5" fmla="*/ 33 h 496"/>
                <a:gd name="T6" fmla="*/ 133 w 671"/>
                <a:gd name="T7" fmla="*/ 47 h 496"/>
                <a:gd name="T8" fmla="*/ 237 w 671"/>
                <a:gd name="T9" fmla="*/ 141 h 496"/>
                <a:gd name="T10" fmla="*/ 336 w 671"/>
                <a:gd name="T11" fmla="*/ 177 h 496"/>
                <a:gd name="T12" fmla="*/ 322 w 671"/>
                <a:gd name="T13" fmla="*/ 248 h 496"/>
                <a:gd name="T14" fmla="*/ 110 w 671"/>
                <a:gd name="T15" fmla="*/ 213 h 496"/>
                <a:gd name="T16" fmla="*/ 171 w 671"/>
                <a:gd name="T17" fmla="*/ 169 h 496"/>
                <a:gd name="T18" fmla="*/ 46 w 671"/>
                <a:gd name="T19" fmla="*/ 130 h 496"/>
                <a:gd name="T20" fmla="*/ 160 w 671"/>
                <a:gd name="T21" fmla="*/ 116 h 496"/>
                <a:gd name="T22" fmla="*/ 118 w 671"/>
                <a:gd name="T23" fmla="*/ 61 h 496"/>
                <a:gd name="T24" fmla="*/ 64 w 671"/>
                <a:gd name="T25" fmla="*/ 44 h 496"/>
                <a:gd name="T26" fmla="*/ 64 w 671"/>
                <a:gd name="T27" fmla="*/ 44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1"/>
                <a:gd name="T43" fmla="*/ 0 h 496"/>
                <a:gd name="T44" fmla="*/ 671 w 671"/>
                <a:gd name="T45" fmla="*/ 496 h 4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1" h="496">
                  <a:moveTo>
                    <a:pt x="127" y="88"/>
                  </a:moveTo>
                  <a:lnTo>
                    <a:pt x="0" y="0"/>
                  </a:lnTo>
                  <a:lnTo>
                    <a:pt x="165" y="66"/>
                  </a:lnTo>
                  <a:lnTo>
                    <a:pt x="265" y="94"/>
                  </a:lnTo>
                  <a:lnTo>
                    <a:pt x="474" y="281"/>
                  </a:lnTo>
                  <a:lnTo>
                    <a:pt x="671" y="354"/>
                  </a:lnTo>
                  <a:lnTo>
                    <a:pt x="644" y="496"/>
                  </a:lnTo>
                  <a:lnTo>
                    <a:pt x="219" y="425"/>
                  </a:lnTo>
                  <a:lnTo>
                    <a:pt x="341" y="337"/>
                  </a:lnTo>
                  <a:lnTo>
                    <a:pt x="92" y="260"/>
                  </a:lnTo>
                  <a:lnTo>
                    <a:pt x="319" y="231"/>
                  </a:lnTo>
                  <a:lnTo>
                    <a:pt x="236" y="122"/>
                  </a:lnTo>
                  <a:lnTo>
                    <a:pt x="127" y="88"/>
                  </a:lnTo>
                  <a:close/>
                </a:path>
              </a:pathLst>
            </a:custGeom>
            <a:solidFill>
              <a:srgbClr val="FAB8A6"/>
            </a:solidFill>
            <a:ln w="9525">
              <a:noFill/>
              <a:round/>
              <a:headEnd/>
              <a:tailEnd/>
            </a:ln>
          </p:spPr>
          <p:txBody>
            <a:bodyPr/>
            <a:lstStyle/>
            <a:p>
              <a:endParaRPr lang="en-US"/>
            </a:p>
          </p:txBody>
        </p:sp>
        <p:sp>
          <p:nvSpPr>
            <p:cNvPr id="91169" name="Freeform 30"/>
            <p:cNvSpPr>
              <a:spLocks/>
            </p:cNvSpPr>
            <p:nvPr/>
          </p:nvSpPr>
          <p:spPr bwMode="auto">
            <a:xfrm>
              <a:off x="3419" y="1997"/>
              <a:ext cx="503" cy="410"/>
            </a:xfrm>
            <a:custGeom>
              <a:avLst/>
              <a:gdLst>
                <a:gd name="T0" fmla="*/ 422 w 1004"/>
                <a:gd name="T1" fmla="*/ 0 h 820"/>
                <a:gd name="T2" fmla="*/ 454 w 1004"/>
                <a:gd name="T3" fmla="*/ 44 h 820"/>
                <a:gd name="T4" fmla="*/ 465 w 1004"/>
                <a:gd name="T5" fmla="*/ 90 h 820"/>
                <a:gd name="T6" fmla="*/ 463 w 1004"/>
                <a:gd name="T7" fmla="*/ 119 h 820"/>
                <a:gd name="T8" fmla="*/ 417 w 1004"/>
                <a:gd name="T9" fmla="*/ 166 h 820"/>
                <a:gd name="T10" fmla="*/ 409 w 1004"/>
                <a:gd name="T11" fmla="*/ 200 h 820"/>
                <a:gd name="T12" fmla="*/ 388 w 1004"/>
                <a:gd name="T13" fmla="*/ 230 h 820"/>
                <a:gd name="T14" fmla="*/ 375 w 1004"/>
                <a:gd name="T15" fmla="*/ 207 h 820"/>
                <a:gd name="T16" fmla="*/ 334 w 1004"/>
                <a:gd name="T17" fmla="*/ 249 h 820"/>
                <a:gd name="T18" fmla="*/ 293 w 1004"/>
                <a:gd name="T19" fmla="*/ 283 h 820"/>
                <a:gd name="T20" fmla="*/ 255 w 1004"/>
                <a:gd name="T21" fmla="*/ 294 h 820"/>
                <a:gd name="T22" fmla="*/ 214 w 1004"/>
                <a:gd name="T23" fmla="*/ 294 h 820"/>
                <a:gd name="T24" fmla="*/ 242 w 1004"/>
                <a:gd name="T25" fmla="*/ 247 h 820"/>
                <a:gd name="T26" fmla="*/ 196 w 1004"/>
                <a:gd name="T27" fmla="*/ 267 h 820"/>
                <a:gd name="T28" fmla="*/ 153 w 1004"/>
                <a:gd name="T29" fmla="*/ 294 h 820"/>
                <a:gd name="T30" fmla="*/ 130 w 1004"/>
                <a:gd name="T31" fmla="*/ 296 h 820"/>
                <a:gd name="T32" fmla="*/ 83 w 1004"/>
                <a:gd name="T33" fmla="*/ 325 h 820"/>
                <a:gd name="T34" fmla="*/ 55 w 1004"/>
                <a:gd name="T35" fmla="*/ 325 h 820"/>
                <a:gd name="T36" fmla="*/ 95 w 1004"/>
                <a:gd name="T37" fmla="*/ 273 h 820"/>
                <a:gd name="T38" fmla="*/ 149 w 1004"/>
                <a:gd name="T39" fmla="*/ 251 h 820"/>
                <a:gd name="T40" fmla="*/ 113 w 1004"/>
                <a:gd name="T41" fmla="*/ 227 h 820"/>
                <a:gd name="T42" fmla="*/ 71 w 1004"/>
                <a:gd name="T43" fmla="*/ 233 h 820"/>
                <a:gd name="T44" fmla="*/ 6 w 1004"/>
                <a:gd name="T45" fmla="*/ 272 h 820"/>
                <a:gd name="T46" fmla="*/ 4 w 1004"/>
                <a:gd name="T47" fmla="*/ 285 h 820"/>
                <a:gd name="T48" fmla="*/ 23 w 1004"/>
                <a:gd name="T49" fmla="*/ 312 h 820"/>
                <a:gd name="T50" fmla="*/ 6 w 1004"/>
                <a:gd name="T51" fmla="*/ 334 h 820"/>
                <a:gd name="T52" fmla="*/ 0 w 1004"/>
                <a:gd name="T53" fmla="*/ 366 h 820"/>
                <a:gd name="T54" fmla="*/ 24 w 1004"/>
                <a:gd name="T55" fmla="*/ 402 h 820"/>
                <a:gd name="T56" fmla="*/ 60 w 1004"/>
                <a:gd name="T57" fmla="*/ 410 h 820"/>
                <a:gd name="T58" fmla="*/ 110 w 1004"/>
                <a:gd name="T59" fmla="*/ 381 h 820"/>
                <a:gd name="T60" fmla="*/ 201 w 1004"/>
                <a:gd name="T61" fmla="*/ 334 h 820"/>
                <a:gd name="T62" fmla="*/ 297 w 1004"/>
                <a:gd name="T63" fmla="*/ 325 h 820"/>
                <a:gd name="T64" fmla="*/ 356 w 1004"/>
                <a:gd name="T65" fmla="*/ 297 h 820"/>
                <a:gd name="T66" fmla="*/ 429 w 1004"/>
                <a:gd name="T67" fmla="*/ 221 h 820"/>
                <a:gd name="T68" fmla="*/ 437 w 1004"/>
                <a:gd name="T69" fmla="*/ 184 h 820"/>
                <a:gd name="T70" fmla="*/ 494 w 1004"/>
                <a:gd name="T71" fmla="*/ 169 h 820"/>
                <a:gd name="T72" fmla="*/ 503 w 1004"/>
                <a:gd name="T73" fmla="*/ 117 h 820"/>
                <a:gd name="T74" fmla="*/ 479 w 1004"/>
                <a:gd name="T75" fmla="*/ 63 h 820"/>
                <a:gd name="T76" fmla="*/ 422 w 1004"/>
                <a:gd name="T77" fmla="*/ 0 h 820"/>
                <a:gd name="T78" fmla="*/ 422 w 1004"/>
                <a:gd name="T79" fmla="*/ 0 h 82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04"/>
                <a:gd name="T121" fmla="*/ 0 h 820"/>
                <a:gd name="T122" fmla="*/ 1004 w 1004"/>
                <a:gd name="T123" fmla="*/ 820 h 82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04" h="820">
                  <a:moveTo>
                    <a:pt x="842" y="0"/>
                  </a:moveTo>
                  <a:lnTo>
                    <a:pt x="906" y="88"/>
                  </a:lnTo>
                  <a:lnTo>
                    <a:pt x="929" y="179"/>
                  </a:lnTo>
                  <a:lnTo>
                    <a:pt x="924" y="237"/>
                  </a:lnTo>
                  <a:lnTo>
                    <a:pt x="833" y="331"/>
                  </a:lnTo>
                  <a:lnTo>
                    <a:pt x="816" y="399"/>
                  </a:lnTo>
                  <a:lnTo>
                    <a:pt x="774" y="460"/>
                  </a:lnTo>
                  <a:lnTo>
                    <a:pt x="748" y="414"/>
                  </a:lnTo>
                  <a:lnTo>
                    <a:pt x="667" y="497"/>
                  </a:lnTo>
                  <a:lnTo>
                    <a:pt x="584" y="566"/>
                  </a:lnTo>
                  <a:lnTo>
                    <a:pt x="509" y="588"/>
                  </a:lnTo>
                  <a:lnTo>
                    <a:pt x="428" y="588"/>
                  </a:lnTo>
                  <a:lnTo>
                    <a:pt x="483" y="493"/>
                  </a:lnTo>
                  <a:lnTo>
                    <a:pt x="392" y="533"/>
                  </a:lnTo>
                  <a:lnTo>
                    <a:pt x="306" y="588"/>
                  </a:lnTo>
                  <a:lnTo>
                    <a:pt x="259" y="591"/>
                  </a:lnTo>
                  <a:lnTo>
                    <a:pt x="166" y="650"/>
                  </a:lnTo>
                  <a:lnTo>
                    <a:pt x="109" y="650"/>
                  </a:lnTo>
                  <a:lnTo>
                    <a:pt x="190" y="546"/>
                  </a:lnTo>
                  <a:lnTo>
                    <a:pt x="298" y="502"/>
                  </a:lnTo>
                  <a:lnTo>
                    <a:pt x="226" y="453"/>
                  </a:lnTo>
                  <a:lnTo>
                    <a:pt x="141" y="466"/>
                  </a:lnTo>
                  <a:lnTo>
                    <a:pt x="11" y="543"/>
                  </a:lnTo>
                  <a:lnTo>
                    <a:pt x="7" y="569"/>
                  </a:lnTo>
                  <a:lnTo>
                    <a:pt x="45" y="623"/>
                  </a:lnTo>
                  <a:lnTo>
                    <a:pt x="11" y="667"/>
                  </a:lnTo>
                  <a:lnTo>
                    <a:pt x="0" y="731"/>
                  </a:lnTo>
                  <a:lnTo>
                    <a:pt x="47" y="803"/>
                  </a:lnTo>
                  <a:lnTo>
                    <a:pt x="119" y="820"/>
                  </a:lnTo>
                  <a:lnTo>
                    <a:pt x="220" y="762"/>
                  </a:lnTo>
                  <a:lnTo>
                    <a:pt x="401" y="668"/>
                  </a:lnTo>
                  <a:lnTo>
                    <a:pt x="592" y="650"/>
                  </a:lnTo>
                  <a:lnTo>
                    <a:pt x="711" y="593"/>
                  </a:lnTo>
                  <a:lnTo>
                    <a:pt x="856" y="441"/>
                  </a:lnTo>
                  <a:lnTo>
                    <a:pt x="873" y="368"/>
                  </a:lnTo>
                  <a:lnTo>
                    <a:pt x="986" y="337"/>
                  </a:lnTo>
                  <a:lnTo>
                    <a:pt x="1004" y="234"/>
                  </a:lnTo>
                  <a:lnTo>
                    <a:pt x="956" y="126"/>
                  </a:lnTo>
                  <a:lnTo>
                    <a:pt x="842" y="0"/>
                  </a:lnTo>
                  <a:close/>
                </a:path>
              </a:pathLst>
            </a:custGeom>
            <a:solidFill>
              <a:srgbClr val="FAB8A6"/>
            </a:solidFill>
            <a:ln w="9525">
              <a:noFill/>
              <a:round/>
              <a:headEnd/>
              <a:tailEnd/>
            </a:ln>
          </p:spPr>
          <p:txBody>
            <a:bodyPr/>
            <a:lstStyle/>
            <a:p>
              <a:endParaRPr lang="en-US"/>
            </a:p>
          </p:txBody>
        </p:sp>
        <p:sp>
          <p:nvSpPr>
            <p:cNvPr id="91170" name="Freeform 31"/>
            <p:cNvSpPr>
              <a:spLocks/>
            </p:cNvSpPr>
            <p:nvPr/>
          </p:nvSpPr>
          <p:spPr bwMode="auto">
            <a:xfrm>
              <a:off x="3244" y="2048"/>
              <a:ext cx="452" cy="341"/>
            </a:xfrm>
            <a:custGeom>
              <a:avLst/>
              <a:gdLst>
                <a:gd name="T0" fmla="*/ 129 w 903"/>
                <a:gd name="T1" fmla="*/ 164 h 683"/>
                <a:gd name="T2" fmla="*/ 101 w 903"/>
                <a:gd name="T3" fmla="*/ 200 h 683"/>
                <a:gd name="T4" fmla="*/ 51 w 903"/>
                <a:gd name="T5" fmla="*/ 262 h 683"/>
                <a:gd name="T6" fmla="*/ 43 w 903"/>
                <a:gd name="T7" fmla="*/ 280 h 683"/>
                <a:gd name="T8" fmla="*/ 14 w 903"/>
                <a:gd name="T9" fmla="*/ 301 h 683"/>
                <a:gd name="T10" fmla="*/ 0 w 903"/>
                <a:gd name="T11" fmla="*/ 335 h 683"/>
                <a:gd name="T12" fmla="*/ 26 w 903"/>
                <a:gd name="T13" fmla="*/ 341 h 683"/>
                <a:gd name="T14" fmla="*/ 57 w 903"/>
                <a:gd name="T15" fmla="*/ 334 h 683"/>
                <a:gd name="T16" fmla="*/ 113 w 903"/>
                <a:gd name="T17" fmla="*/ 291 h 683"/>
                <a:gd name="T18" fmla="*/ 167 w 903"/>
                <a:gd name="T19" fmla="*/ 243 h 683"/>
                <a:gd name="T20" fmla="*/ 183 w 903"/>
                <a:gd name="T21" fmla="*/ 218 h 683"/>
                <a:gd name="T22" fmla="*/ 241 w 903"/>
                <a:gd name="T23" fmla="*/ 186 h 683"/>
                <a:gd name="T24" fmla="*/ 283 w 903"/>
                <a:gd name="T25" fmla="*/ 179 h 683"/>
                <a:gd name="T26" fmla="*/ 326 w 903"/>
                <a:gd name="T27" fmla="*/ 191 h 683"/>
                <a:gd name="T28" fmla="*/ 356 w 903"/>
                <a:gd name="T29" fmla="*/ 197 h 683"/>
                <a:gd name="T30" fmla="*/ 376 w 903"/>
                <a:gd name="T31" fmla="*/ 175 h 683"/>
                <a:gd name="T32" fmla="*/ 417 w 903"/>
                <a:gd name="T33" fmla="*/ 150 h 683"/>
                <a:gd name="T34" fmla="*/ 452 w 903"/>
                <a:gd name="T35" fmla="*/ 128 h 683"/>
                <a:gd name="T36" fmla="*/ 423 w 903"/>
                <a:gd name="T37" fmla="*/ 124 h 683"/>
                <a:gd name="T38" fmla="*/ 401 w 903"/>
                <a:gd name="T39" fmla="*/ 126 h 683"/>
                <a:gd name="T40" fmla="*/ 418 w 903"/>
                <a:gd name="T41" fmla="*/ 101 h 683"/>
                <a:gd name="T42" fmla="*/ 381 w 903"/>
                <a:gd name="T43" fmla="*/ 101 h 683"/>
                <a:gd name="T44" fmla="*/ 333 w 903"/>
                <a:gd name="T45" fmla="*/ 134 h 683"/>
                <a:gd name="T46" fmla="*/ 344 w 903"/>
                <a:gd name="T47" fmla="*/ 105 h 683"/>
                <a:gd name="T48" fmla="*/ 295 w 903"/>
                <a:gd name="T49" fmla="*/ 132 h 683"/>
                <a:gd name="T50" fmla="*/ 254 w 903"/>
                <a:gd name="T51" fmla="*/ 136 h 683"/>
                <a:gd name="T52" fmla="*/ 209 w 903"/>
                <a:gd name="T53" fmla="*/ 171 h 683"/>
                <a:gd name="T54" fmla="*/ 183 w 903"/>
                <a:gd name="T55" fmla="*/ 187 h 683"/>
                <a:gd name="T56" fmla="*/ 149 w 903"/>
                <a:gd name="T57" fmla="*/ 184 h 683"/>
                <a:gd name="T58" fmla="*/ 142 w 903"/>
                <a:gd name="T59" fmla="*/ 171 h 683"/>
                <a:gd name="T60" fmla="*/ 175 w 903"/>
                <a:gd name="T61" fmla="*/ 146 h 683"/>
                <a:gd name="T62" fmla="*/ 254 w 903"/>
                <a:gd name="T63" fmla="*/ 92 h 683"/>
                <a:gd name="T64" fmla="*/ 283 w 903"/>
                <a:gd name="T65" fmla="*/ 52 h 683"/>
                <a:gd name="T66" fmla="*/ 365 w 903"/>
                <a:gd name="T67" fmla="*/ 25 h 683"/>
                <a:gd name="T68" fmla="*/ 288 w 903"/>
                <a:gd name="T69" fmla="*/ 27 h 683"/>
                <a:gd name="T70" fmla="*/ 259 w 903"/>
                <a:gd name="T71" fmla="*/ 32 h 683"/>
                <a:gd name="T72" fmla="*/ 274 w 903"/>
                <a:gd name="T73" fmla="*/ 15 h 683"/>
                <a:gd name="T74" fmla="*/ 310 w 903"/>
                <a:gd name="T75" fmla="*/ 0 h 683"/>
                <a:gd name="T76" fmla="*/ 263 w 903"/>
                <a:gd name="T77" fmla="*/ 3 h 683"/>
                <a:gd name="T78" fmla="*/ 257 w 903"/>
                <a:gd name="T79" fmla="*/ 18 h 683"/>
                <a:gd name="T80" fmla="*/ 214 w 903"/>
                <a:gd name="T81" fmla="*/ 74 h 683"/>
                <a:gd name="T82" fmla="*/ 169 w 903"/>
                <a:gd name="T83" fmla="*/ 132 h 683"/>
                <a:gd name="T84" fmla="*/ 137 w 903"/>
                <a:gd name="T85" fmla="*/ 156 h 683"/>
                <a:gd name="T86" fmla="*/ 129 w 903"/>
                <a:gd name="T87" fmla="*/ 164 h 683"/>
                <a:gd name="T88" fmla="*/ 129 w 903"/>
                <a:gd name="T89" fmla="*/ 164 h 6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03"/>
                <a:gd name="T136" fmla="*/ 0 h 683"/>
                <a:gd name="T137" fmla="*/ 903 w 903"/>
                <a:gd name="T138" fmla="*/ 683 h 6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03" h="683">
                  <a:moveTo>
                    <a:pt x="257" y="329"/>
                  </a:moveTo>
                  <a:lnTo>
                    <a:pt x="202" y="401"/>
                  </a:lnTo>
                  <a:lnTo>
                    <a:pt x="101" y="525"/>
                  </a:lnTo>
                  <a:lnTo>
                    <a:pt x="85" y="560"/>
                  </a:lnTo>
                  <a:lnTo>
                    <a:pt x="28" y="602"/>
                  </a:lnTo>
                  <a:lnTo>
                    <a:pt x="0" y="670"/>
                  </a:lnTo>
                  <a:lnTo>
                    <a:pt x="52" y="683"/>
                  </a:lnTo>
                  <a:lnTo>
                    <a:pt x="113" y="669"/>
                  </a:lnTo>
                  <a:lnTo>
                    <a:pt x="226" y="583"/>
                  </a:lnTo>
                  <a:lnTo>
                    <a:pt x="333" y="486"/>
                  </a:lnTo>
                  <a:lnTo>
                    <a:pt x="365" y="437"/>
                  </a:lnTo>
                  <a:lnTo>
                    <a:pt x="482" y="373"/>
                  </a:lnTo>
                  <a:lnTo>
                    <a:pt x="566" y="358"/>
                  </a:lnTo>
                  <a:lnTo>
                    <a:pt x="651" y="383"/>
                  </a:lnTo>
                  <a:lnTo>
                    <a:pt x="711" y="394"/>
                  </a:lnTo>
                  <a:lnTo>
                    <a:pt x="751" y="351"/>
                  </a:lnTo>
                  <a:lnTo>
                    <a:pt x="833" y="300"/>
                  </a:lnTo>
                  <a:lnTo>
                    <a:pt x="903" y="257"/>
                  </a:lnTo>
                  <a:lnTo>
                    <a:pt x="846" y="248"/>
                  </a:lnTo>
                  <a:lnTo>
                    <a:pt x="802" y="252"/>
                  </a:lnTo>
                  <a:lnTo>
                    <a:pt x="836" y="202"/>
                  </a:lnTo>
                  <a:lnTo>
                    <a:pt x="761" y="203"/>
                  </a:lnTo>
                  <a:lnTo>
                    <a:pt x="666" y="269"/>
                  </a:lnTo>
                  <a:lnTo>
                    <a:pt x="688" y="211"/>
                  </a:lnTo>
                  <a:lnTo>
                    <a:pt x="590" y="265"/>
                  </a:lnTo>
                  <a:lnTo>
                    <a:pt x="508" y="273"/>
                  </a:lnTo>
                  <a:lnTo>
                    <a:pt x="418" y="343"/>
                  </a:lnTo>
                  <a:lnTo>
                    <a:pt x="365" y="374"/>
                  </a:lnTo>
                  <a:lnTo>
                    <a:pt x="298" y="368"/>
                  </a:lnTo>
                  <a:lnTo>
                    <a:pt x="284" y="343"/>
                  </a:lnTo>
                  <a:lnTo>
                    <a:pt x="350" y="292"/>
                  </a:lnTo>
                  <a:lnTo>
                    <a:pt x="508" y="184"/>
                  </a:lnTo>
                  <a:lnTo>
                    <a:pt x="566" y="105"/>
                  </a:lnTo>
                  <a:lnTo>
                    <a:pt x="730" y="51"/>
                  </a:lnTo>
                  <a:lnTo>
                    <a:pt x="576" y="54"/>
                  </a:lnTo>
                  <a:lnTo>
                    <a:pt x="518" y="64"/>
                  </a:lnTo>
                  <a:lnTo>
                    <a:pt x="547" y="31"/>
                  </a:lnTo>
                  <a:lnTo>
                    <a:pt x="620" y="0"/>
                  </a:lnTo>
                  <a:lnTo>
                    <a:pt x="526" y="6"/>
                  </a:lnTo>
                  <a:lnTo>
                    <a:pt x="513" y="37"/>
                  </a:lnTo>
                  <a:lnTo>
                    <a:pt x="428" y="149"/>
                  </a:lnTo>
                  <a:lnTo>
                    <a:pt x="338" y="265"/>
                  </a:lnTo>
                  <a:lnTo>
                    <a:pt x="274" y="312"/>
                  </a:lnTo>
                  <a:lnTo>
                    <a:pt x="257" y="329"/>
                  </a:lnTo>
                  <a:close/>
                </a:path>
              </a:pathLst>
            </a:custGeom>
            <a:solidFill>
              <a:srgbClr val="FAB8A6"/>
            </a:solidFill>
            <a:ln w="9525">
              <a:noFill/>
              <a:round/>
              <a:headEnd/>
              <a:tailEnd/>
            </a:ln>
          </p:spPr>
          <p:txBody>
            <a:bodyPr/>
            <a:lstStyle/>
            <a:p>
              <a:endParaRPr lang="en-US"/>
            </a:p>
          </p:txBody>
        </p:sp>
        <p:sp>
          <p:nvSpPr>
            <p:cNvPr id="91171" name="Freeform 32"/>
            <p:cNvSpPr>
              <a:spLocks/>
            </p:cNvSpPr>
            <p:nvPr/>
          </p:nvSpPr>
          <p:spPr bwMode="auto">
            <a:xfrm>
              <a:off x="3566" y="1986"/>
              <a:ext cx="317" cy="68"/>
            </a:xfrm>
            <a:custGeom>
              <a:avLst/>
              <a:gdLst>
                <a:gd name="T0" fmla="*/ 317 w 634"/>
                <a:gd name="T1" fmla="*/ 65 h 137"/>
                <a:gd name="T2" fmla="*/ 293 w 634"/>
                <a:gd name="T3" fmla="*/ 31 h 137"/>
                <a:gd name="T4" fmla="*/ 281 w 634"/>
                <a:gd name="T5" fmla="*/ 19 h 137"/>
                <a:gd name="T6" fmla="*/ 243 w 634"/>
                <a:gd name="T7" fmla="*/ 28 h 137"/>
                <a:gd name="T8" fmla="*/ 208 w 634"/>
                <a:gd name="T9" fmla="*/ 42 h 137"/>
                <a:gd name="T10" fmla="*/ 0 w 634"/>
                <a:gd name="T11" fmla="*/ 68 h 137"/>
                <a:gd name="T12" fmla="*/ 176 w 634"/>
                <a:gd name="T13" fmla="*/ 38 h 137"/>
                <a:gd name="T14" fmla="*/ 225 w 634"/>
                <a:gd name="T15" fmla="*/ 24 h 137"/>
                <a:gd name="T16" fmla="*/ 264 w 634"/>
                <a:gd name="T17" fmla="*/ 0 h 137"/>
                <a:gd name="T18" fmla="*/ 283 w 634"/>
                <a:gd name="T19" fmla="*/ 13 h 137"/>
                <a:gd name="T20" fmla="*/ 317 w 634"/>
                <a:gd name="T21" fmla="*/ 65 h 137"/>
                <a:gd name="T22" fmla="*/ 317 w 634"/>
                <a:gd name="T23" fmla="*/ 65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4"/>
                <a:gd name="T37" fmla="*/ 0 h 137"/>
                <a:gd name="T38" fmla="*/ 634 w 634"/>
                <a:gd name="T39" fmla="*/ 137 h 1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4" h="137">
                  <a:moveTo>
                    <a:pt x="634" y="130"/>
                  </a:moveTo>
                  <a:lnTo>
                    <a:pt x="586" y="63"/>
                  </a:lnTo>
                  <a:lnTo>
                    <a:pt x="562" y="39"/>
                  </a:lnTo>
                  <a:lnTo>
                    <a:pt x="486" y="57"/>
                  </a:lnTo>
                  <a:lnTo>
                    <a:pt x="415" y="84"/>
                  </a:lnTo>
                  <a:lnTo>
                    <a:pt x="0" y="137"/>
                  </a:lnTo>
                  <a:lnTo>
                    <a:pt x="351" y="76"/>
                  </a:lnTo>
                  <a:lnTo>
                    <a:pt x="449" y="49"/>
                  </a:lnTo>
                  <a:lnTo>
                    <a:pt x="528" y="0"/>
                  </a:lnTo>
                  <a:lnTo>
                    <a:pt x="566" y="26"/>
                  </a:lnTo>
                  <a:lnTo>
                    <a:pt x="634" y="130"/>
                  </a:lnTo>
                  <a:close/>
                </a:path>
              </a:pathLst>
            </a:custGeom>
            <a:solidFill>
              <a:srgbClr val="FAB8A6"/>
            </a:solidFill>
            <a:ln w="9525">
              <a:noFill/>
              <a:round/>
              <a:headEnd/>
              <a:tailEnd/>
            </a:ln>
          </p:spPr>
          <p:txBody>
            <a:bodyPr/>
            <a:lstStyle/>
            <a:p>
              <a:endParaRPr lang="en-US"/>
            </a:p>
          </p:txBody>
        </p:sp>
        <p:sp>
          <p:nvSpPr>
            <p:cNvPr id="91172" name="Freeform 33"/>
            <p:cNvSpPr>
              <a:spLocks/>
            </p:cNvSpPr>
            <p:nvPr/>
          </p:nvSpPr>
          <p:spPr bwMode="auto">
            <a:xfrm>
              <a:off x="3453" y="2721"/>
              <a:ext cx="111" cy="29"/>
            </a:xfrm>
            <a:custGeom>
              <a:avLst/>
              <a:gdLst>
                <a:gd name="T0" fmla="*/ 111 w 222"/>
                <a:gd name="T1" fmla="*/ 4 h 58"/>
                <a:gd name="T2" fmla="*/ 96 w 222"/>
                <a:gd name="T3" fmla="*/ 8 h 58"/>
                <a:gd name="T4" fmla="*/ 84 w 222"/>
                <a:gd name="T5" fmla="*/ 27 h 58"/>
                <a:gd name="T6" fmla="*/ 0 w 222"/>
                <a:gd name="T7" fmla="*/ 29 h 58"/>
                <a:gd name="T8" fmla="*/ 99 w 222"/>
                <a:gd name="T9" fmla="*/ 0 h 58"/>
                <a:gd name="T10" fmla="*/ 111 w 222"/>
                <a:gd name="T11" fmla="*/ 4 h 58"/>
                <a:gd name="T12" fmla="*/ 111 w 222"/>
                <a:gd name="T13" fmla="*/ 4 h 58"/>
                <a:gd name="T14" fmla="*/ 0 60000 65536"/>
                <a:gd name="T15" fmla="*/ 0 60000 65536"/>
                <a:gd name="T16" fmla="*/ 0 60000 65536"/>
                <a:gd name="T17" fmla="*/ 0 60000 65536"/>
                <a:gd name="T18" fmla="*/ 0 60000 65536"/>
                <a:gd name="T19" fmla="*/ 0 60000 65536"/>
                <a:gd name="T20" fmla="*/ 0 60000 65536"/>
                <a:gd name="T21" fmla="*/ 0 w 222"/>
                <a:gd name="T22" fmla="*/ 0 h 58"/>
                <a:gd name="T23" fmla="*/ 222 w 222"/>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58">
                  <a:moveTo>
                    <a:pt x="222" y="7"/>
                  </a:moveTo>
                  <a:lnTo>
                    <a:pt x="192" y="15"/>
                  </a:lnTo>
                  <a:lnTo>
                    <a:pt x="168" y="54"/>
                  </a:lnTo>
                  <a:lnTo>
                    <a:pt x="0" y="58"/>
                  </a:lnTo>
                  <a:lnTo>
                    <a:pt x="198" y="0"/>
                  </a:lnTo>
                  <a:lnTo>
                    <a:pt x="222" y="7"/>
                  </a:lnTo>
                  <a:close/>
                </a:path>
              </a:pathLst>
            </a:custGeom>
            <a:solidFill>
              <a:srgbClr val="FAB8A6"/>
            </a:solidFill>
            <a:ln w="9525">
              <a:noFill/>
              <a:round/>
              <a:headEnd/>
              <a:tailEnd/>
            </a:ln>
          </p:spPr>
          <p:txBody>
            <a:bodyPr/>
            <a:lstStyle/>
            <a:p>
              <a:endParaRPr lang="en-US"/>
            </a:p>
          </p:txBody>
        </p:sp>
        <p:sp>
          <p:nvSpPr>
            <p:cNvPr id="91173" name="Freeform 34"/>
            <p:cNvSpPr>
              <a:spLocks/>
            </p:cNvSpPr>
            <p:nvPr/>
          </p:nvSpPr>
          <p:spPr bwMode="auto">
            <a:xfrm>
              <a:off x="3510" y="2873"/>
              <a:ext cx="37" cy="106"/>
            </a:xfrm>
            <a:custGeom>
              <a:avLst/>
              <a:gdLst>
                <a:gd name="T0" fmla="*/ 3 w 74"/>
                <a:gd name="T1" fmla="*/ 0 h 212"/>
                <a:gd name="T2" fmla="*/ 0 w 74"/>
                <a:gd name="T3" fmla="*/ 71 h 212"/>
                <a:gd name="T4" fmla="*/ 16 w 74"/>
                <a:gd name="T5" fmla="*/ 105 h 212"/>
                <a:gd name="T6" fmla="*/ 37 w 74"/>
                <a:gd name="T7" fmla="*/ 106 h 212"/>
                <a:gd name="T8" fmla="*/ 37 w 74"/>
                <a:gd name="T9" fmla="*/ 41 h 212"/>
                <a:gd name="T10" fmla="*/ 3 w 74"/>
                <a:gd name="T11" fmla="*/ 0 h 212"/>
                <a:gd name="T12" fmla="*/ 3 w 74"/>
                <a:gd name="T13" fmla="*/ 0 h 212"/>
                <a:gd name="T14" fmla="*/ 0 60000 65536"/>
                <a:gd name="T15" fmla="*/ 0 60000 65536"/>
                <a:gd name="T16" fmla="*/ 0 60000 65536"/>
                <a:gd name="T17" fmla="*/ 0 60000 65536"/>
                <a:gd name="T18" fmla="*/ 0 60000 65536"/>
                <a:gd name="T19" fmla="*/ 0 60000 65536"/>
                <a:gd name="T20" fmla="*/ 0 60000 65536"/>
                <a:gd name="T21" fmla="*/ 0 w 74"/>
                <a:gd name="T22" fmla="*/ 0 h 212"/>
                <a:gd name="T23" fmla="*/ 74 w 74"/>
                <a:gd name="T24" fmla="*/ 212 h 2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212">
                  <a:moveTo>
                    <a:pt x="6" y="0"/>
                  </a:moveTo>
                  <a:lnTo>
                    <a:pt x="0" y="141"/>
                  </a:lnTo>
                  <a:lnTo>
                    <a:pt x="32" y="209"/>
                  </a:lnTo>
                  <a:lnTo>
                    <a:pt x="74" y="212"/>
                  </a:lnTo>
                  <a:lnTo>
                    <a:pt x="74" y="82"/>
                  </a:lnTo>
                  <a:lnTo>
                    <a:pt x="6" y="0"/>
                  </a:lnTo>
                  <a:close/>
                </a:path>
              </a:pathLst>
            </a:custGeom>
            <a:solidFill>
              <a:srgbClr val="000000"/>
            </a:solidFill>
            <a:ln w="9525">
              <a:noFill/>
              <a:round/>
              <a:headEnd/>
              <a:tailEnd/>
            </a:ln>
          </p:spPr>
          <p:txBody>
            <a:bodyPr/>
            <a:lstStyle/>
            <a:p>
              <a:endParaRPr lang="en-US"/>
            </a:p>
          </p:txBody>
        </p:sp>
        <p:sp>
          <p:nvSpPr>
            <p:cNvPr id="91174" name="Freeform 35"/>
            <p:cNvSpPr>
              <a:spLocks/>
            </p:cNvSpPr>
            <p:nvPr/>
          </p:nvSpPr>
          <p:spPr bwMode="auto">
            <a:xfrm>
              <a:off x="3253" y="2167"/>
              <a:ext cx="405" cy="222"/>
            </a:xfrm>
            <a:custGeom>
              <a:avLst/>
              <a:gdLst>
                <a:gd name="T0" fmla="*/ 0 w 811"/>
                <a:gd name="T1" fmla="*/ 215 h 444"/>
                <a:gd name="T2" fmla="*/ 32 w 811"/>
                <a:gd name="T3" fmla="*/ 209 h 444"/>
                <a:gd name="T4" fmla="*/ 81 w 811"/>
                <a:gd name="T5" fmla="*/ 170 h 444"/>
                <a:gd name="T6" fmla="*/ 105 w 811"/>
                <a:gd name="T7" fmla="*/ 128 h 444"/>
                <a:gd name="T8" fmla="*/ 113 w 811"/>
                <a:gd name="T9" fmla="*/ 142 h 444"/>
                <a:gd name="T10" fmla="*/ 147 w 811"/>
                <a:gd name="T11" fmla="*/ 112 h 444"/>
                <a:gd name="T12" fmla="*/ 179 w 811"/>
                <a:gd name="T13" fmla="*/ 81 h 444"/>
                <a:gd name="T14" fmla="*/ 224 w 811"/>
                <a:gd name="T15" fmla="*/ 54 h 444"/>
                <a:gd name="T16" fmla="*/ 255 w 811"/>
                <a:gd name="T17" fmla="*/ 28 h 444"/>
                <a:gd name="T18" fmla="*/ 255 w 811"/>
                <a:gd name="T19" fmla="*/ 39 h 444"/>
                <a:gd name="T20" fmla="*/ 319 w 811"/>
                <a:gd name="T21" fmla="*/ 14 h 444"/>
                <a:gd name="T22" fmla="*/ 319 w 811"/>
                <a:gd name="T23" fmla="*/ 37 h 444"/>
                <a:gd name="T24" fmla="*/ 333 w 811"/>
                <a:gd name="T25" fmla="*/ 48 h 444"/>
                <a:gd name="T26" fmla="*/ 375 w 811"/>
                <a:gd name="T27" fmla="*/ 0 h 444"/>
                <a:gd name="T28" fmla="*/ 382 w 811"/>
                <a:gd name="T29" fmla="*/ 32 h 444"/>
                <a:gd name="T30" fmla="*/ 405 w 811"/>
                <a:gd name="T31" fmla="*/ 30 h 444"/>
                <a:gd name="T32" fmla="*/ 352 w 811"/>
                <a:gd name="T33" fmla="*/ 71 h 444"/>
                <a:gd name="T34" fmla="*/ 281 w 811"/>
                <a:gd name="T35" fmla="*/ 88 h 444"/>
                <a:gd name="T36" fmla="*/ 204 w 811"/>
                <a:gd name="T37" fmla="*/ 138 h 444"/>
                <a:gd name="T38" fmla="*/ 180 w 811"/>
                <a:gd name="T39" fmla="*/ 135 h 444"/>
                <a:gd name="T40" fmla="*/ 165 w 811"/>
                <a:gd name="T41" fmla="*/ 112 h 444"/>
                <a:gd name="T42" fmla="*/ 137 w 811"/>
                <a:gd name="T43" fmla="*/ 150 h 444"/>
                <a:gd name="T44" fmla="*/ 103 w 811"/>
                <a:gd name="T45" fmla="*/ 172 h 444"/>
                <a:gd name="T46" fmla="*/ 67 w 811"/>
                <a:gd name="T47" fmla="*/ 210 h 444"/>
                <a:gd name="T48" fmla="*/ 15 w 811"/>
                <a:gd name="T49" fmla="*/ 222 h 444"/>
                <a:gd name="T50" fmla="*/ 0 w 811"/>
                <a:gd name="T51" fmla="*/ 215 h 444"/>
                <a:gd name="T52" fmla="*/ 0 w 811"/>
                <a:gd name="T53" fmla="*/ 215 h 4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11"/>
                <a:gd name="T82" fmla="*/ 0 h 444"/>
                <a:gd name="T83" fmla="*/ 811 w 811"/>
                <a:gd name="T84" fmla="*/ 444 h 4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11" h="444">
                  <a:moveTo>
                    <a:pt x="0" y="430"/>
                  </a:moveTo>
                  <a:lnTo>
                    <a:pt x="64" y="418"/>
                  </a:lnTo>
                  <a:lnTo>
                    <a:pt x="162" y="340"/>
                  </a:lnTo>
                  <a:lnTo>
                    <a:pt x="210" y="256"/>
                  </a:lnTo>
                  <a:lnTo>
                    <a:pt x="226" y="283"/>
                  </a:lnTo>
                  <a:lnTo>
                    <a:pt x="294" y="223"/>
                  </a:lnTo>
                  <a:lnTo>
                    <a:pt x="358" y="161"/>
                  </a:lnTo>
                  <a:lnTo>
                    <a:pt x="449" y="108"/>
                  </a:lnTo>
                  <a:lnTo>
                    <a:pt x="511" y="55"/>
                  </a:lnTo>
                  <a:lnTo>
                    <a:pt x="511" y="77"/>
                  </a:lnTo>
                  <a:lnTo>
                    <a:pt x="639" y="27"/>
                  </a:lnTo>
                  <a:lnTo>
                    <a:pt x="639" y="73"/>
                  </a:lnTo>
                  <a:lnTo>
                    <a:pt x="667" y="95"/>
                  </a:lnTo>
                  <a:lnTo>
                    <a:pt x="751" y="0"/>
                  </a:lnTo>
                  <a:lnTo>
                    <a:pt x="765" y="64"/>
                  </a:lnTo>
                  <a:lnTo>
                    <a:pt x="811" y="60"/>
                  </a:lnTo>
                  <a:lnTo>
                    <a:pt x="705" y="141"/>
                  </a:lnTo>
                  <a:lnTo>
                    <a:pt x="562" y="176"/>
                  </a:lnTo>
                  <a:lnTo>
                    <a:pt x="409" y="276"/>
                  </a:lnTo>
                  <a:lnTo>
                    <a:pt x="361" y="270"/>
                  </a:lnTo>
                  <a:lnTo>
                    <a:pt x="331" y="223"/>
                  </a:lnTo>
                  <a:lnTo>
                    <a:pt x="274" y="299"/>
                  </a:lnTo>
                  <a:lnTo>
                    <a:pt x="207" y="343"/>
                  </a:lnTo>
                  <a:lnTo>
                    <a:pt x="135" y="420"/>
                  </a:lnTo>
                  <a:lnTo>
                    <a:pt x="30" y="444"/>
                  </a:lnTo>
                  <a:lnTo>
                    <a:pt x="0" y="430"/>
                  </a:lnTo>
                  <a:close/>
                </a:path>
              </a:pathLst>
            </a:custGeom>
            <a:solidFill>
              <a:srgbClr val="D08981"/>
            </a:solidFill>
            <a:ln w="9525">
              <a:noFill/>
              <a:round/>
              <a:headEnd/>
              <a:tailEnd/>
            </a:ln>
          </p:spPr>
          <p:txBody>
            <a:bodyPr/>
            <a:lstStyle/>
            <a:p>
              <a:endParaRPr lang="en-US"/>
            </a:p>
          </p:txBody>
        </p:sp>
        <p:sp>
          <p:nvSpPr>
            <p:cNvPr id="91175" name="Freeform 36"/>
            <p:cNvSpPr>
              <a:spLocks/>
            </p:cNvSpPr>
            <p:nvPr/>
          </p:nvSpPr>
          <p:spPr bwMode="auto">
            <a:xfrm>
              <a:off x="3420" y="2054"/>
              <a:ext cx="502" cy="351"/>
            </a:xfrm>
            <a:custGeom>
              <a:avLst/>
              <a:gdLst>
                <a:gd name="T0" fmla="*/ 54 w 1003"/>
                <a:gd name="T1" fmla="*/ 249 h 701"/>
                <a:gd name="T2" fmla="*/ 10 w 1003"/>
                <a:gd name="T3" fmla="*/ 300 h 701"/>
                <a:gd name="T4" fmla="*/ 34 w 1003"/>
                <a:gd name="T5" fmla="*/ 332 h 701"/>
                <a:gd name="T6" fmla="*/ 74 w 1003"/>
                <a:gd name="T7" fmla="*/ 289 h 701"/>
                <a:gd name="T8" fmla="*/ 98 w 1003"/>
                <a:gd name="T9" fmla="*/ 292 h 701"/>
                <a:gd name="T10" fmla="*/ 128 w 1003"/>
                <a:gd name="T11" fmla="*/ 278 h 701"/>
                <a:gd name="T12" fmla="*/ 160 w 1003"/>
                <a:gd name="T13" fmla="*/ 275 h 701"/>
                <a:gd name="T14" fmla="*/ 195 w 1003"/>
                <a:gd name="T15" fmla="*/ 248 h 701"/>
                <a:gd name="T16" fmla="*/ 227 w 1003"/>
                <a:gd name="T17" fmla="*/ 247 h 701"/>
                <a:gd name="T18" fmla="*/ 272 w 1003"/>
                <a:gd name="T19" fmla="*/ 247 h 701"/>
                <a:gd name="T20" fmla="*/ 305 w 1003"/>
                <a:gd name="T21" fmla="*/ 239 h 701"/>
                <a:gd name="T22" fmla="*/ 364 w 1003"/>
                <a:gd name="T23" fmla="*/ 189 h 701"/>
                <a:gd name="T24" fmla="*/ 370 w 1003"/>
                <a:gd name="T25" fmla="*/ 197 h 701"/>
                <a:gd name="T26" fmla="*/ 404 w 1003"/>
                <a:gd name="T27" fmla="*/ 169 h 701"/>
                <a:gd name="T28" fmla="*/ 421 w 1003"/>
                <a:gd name="T29" fmla="*/ 137 h 701"/>
                <a:gd name="T30" fmla="*/ 429 w 1003"/>
                <a:gd name="T31" fmla="*/ 113 h 701"/>
                <a:gd name="T32" fmla="*/ 476 w 1003"/>
                <a:gd name="T33" fmla="*/ 76 h 701"/>
                <a:gd name="T34" fmla="*/ 480 w 1003"/>
                <a:gd name="T35" fmla="*/ 37 h 701"/>
                <a:gd name="T36" fmla="*/ 473 w 1003"/>
                <a:gd name="T37" fmla="*/ 0 h 701"/>
                <a:gd name="T38" fmla="*/ 494 w 1003"/>
                <a:gd name="T39" fmla="*/ 37 h 701"/>
                <a:gd name="T40" fmla="*/ 502 w 1003"/>
                <a:gd name="T41" fmla="*/ 93 h 701"/>
                <a:gd name="T42" fmla="*/ 442 w 1003"/>
                <a:gd name="T43" fmla="*/ 135 h 701"/>
                <a:gd name="T44" fmla="*/ 424 w 1003"/>
                <a:gd name="T45" fmla="*/ 167 h 701"/>
                <a:gd name="T46" fmla="*/ 362 w 1003"/>
                <a:gd name="T47" fmla="*/ 236 h 701"/>
                <a:gd name="T48" fmla="*/ 293 w 1003"/>
                <a:gd name="T49" fmla="*/ 270 h 701"/>
                <a:gd name="T50" fmla="*/ 200 w 1003"/>
                <a:gd name="T51" fmla="*/ 275 h 701"/>
                <a:gd name="T52" fmla="*/ 124 w 1003"/>
                <a:gd name="T53" fmla="*/ 320 h 701"/>
                <a:gd name="T54" fmla="*/ 66 w 1003"/>
                <a:gd name="T55" fmla="*/ 351 h 701"/>
                <a:gd name="T56" fmla="*/ 28 w 1003"/>
                <a:gd name="T57" fmla="*/ 349 h 701"/>
                <a:gd name="T58" fmla="*/ 24 w 1003"/>
                <a:gd name="T59" fmla="*/ 339 h 701"/>
                <a:gd name="T60" fmla="*/ 8 w 1003"/>
                <a:gd name="T61" fmla="*/ 321 h 701"/>
                <a:gd name="T62" fmla="*/ 0 w 1003"/>
                <a:gd name="T63" fmla="*/ 307 h 701"/>
                <a:gd name="T64" fmla="*/ 2 w 1003"/>
                <a:gd name="T65" fmla="*/ 283 h 701"/>
                <a:gd name="T66" fmla="*/ 16 w 1003"/>
                <a:gd name="T67" fmla="*/ 263 h 701"/>
                <a:gd name="T68" fmla="*/ 64 w 1003"/>
                <a:gd name="T69" fmla="*/ 237 h 701"/>
                <a:gd name="T70" fmla="*/ 54 w 1003"/>
                <a:gd name="T71" fmla="*/ 249 h 701"/>
                <a:gd name="T72" fmla="*/ 54 w 1003"/>
                <a:gd name="T73" fmla="*/ 249 h 7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3"/>
                <a:gd name="T112" fmla="*/ 0 h 701"/>
                <a:gd name="T113" fmla="*/ 1003 w 1003"/>
                <a:gd name="T114" fmla="*/ 701 h 7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3" h="701">
                  <a:moveTo>
                    <a:pt x="108" y="498"/>
                  </a:moveTo>
                  <a:lnTo>
                    <a:pt x="20" y="599"/>
                  </a:lnTo>
                  <a:lnTo>
                    <a:pt x="67" y="663"/>
                  </a:lnTo>
                  <a:lnTo>
                    <a:pt x="148" y="577"/>
                  </a:lnTo>
                  <a:lnTo>
                    <a:pt x="195" y="584"/>
                  </a:lnTo>
                  <a:lnTo>
                    <a:pt x="256" y="555"/>
                  </a:lnTo>
                  <a:lnTo>
                    <a:pt x="319" y="549"/>
                  </a:lnTo>
                  <a:lnTo>
                    <a:pt x="389" y="496"/>
                  </a:lnTo>
                  <a:lnTo>
                    <a:pt x="453" y="493"/>
                  </a:lnTo>
                  <a:lnTo>
                    <a:pt x="544" y="493"/>
                  </a:lnTo>
                  <a:lnTo>
                    <a:pt x="609" y="478"/>
                  </a:lnTo>
                  <a:lnTo>
                    <a:pt x="727" y="377"/>
                  </a:lnTo>
                  <a:lnTo>
                    <a:pt x="740" y="394"/>
                  </a:lnTo>
                  <a:lnTo>
                    <a:pt x="808" y="337"/>
                  </a:lnTo>
                  <a:lnTo>
                    <a:pt x="841" y="273"/>
                  </a:lnTo>
                  <a:lnTo>
                    <a:pt x="857" y="226"/>
                  </a:lnTo>
                  <a:lnTo>
                    <a:pt x="952" y="151"/>
                  </a:lnTo>
                  <a:lnTo>
                    <a:pt x="960" y="74"/>
                  </a:lnTo>
                  <a:lnTo>
                    <a:pt x="945" y="0"/>
                  </a:lnTo>
                  <a:lnTo>
                    <a:pt x="987" y="74"/>
                  </a:lnTo>
                  <a:lnTo>
                    <a:pt x="1003" y="186"/>
                  </a:lnTo>
                  <a:lnTo>
                    <a:pt x="884" y="270"/>
                  </a:lnTo>
                  <a:lnTo>
                    <a:pt x="848" y="334"/>
                  </a:lnTo>
                  <a:lnTo>
                    <a:pt x="724" y="471"/>
                  </a:lnTo>
                  <a:lnTo>
                    <a:pt x="585" y="540"/>
                  </a:lnTo>
                  <a:lnTo>
                    <a:pt x="400" y="549"/>
                  </a:lnTo>
                  <a:lnTo>
                    <a:pt x="248" y="640"/>
                  </a:lnTo>
                  <a:lnTo>
                    <a:pt x="132" y="701"/>
                  </a:lnTo>
                  <a:lnTo>
                    <a:pt x="56" y="697"/>
                  </a:lnTo>
                  <a:lnTo>
                    <a:pt x="48" y="677"/>
                  </a:lnTo>
                  <a:lnTo>
                    <a:pt x="16" y="641"/>
                  </a:lnTo>
                  <a:lnTo>
                    <a:pt x="0" y="613"/>
                  </a:lnTo>
                  <a:lnTo>
                    <a:pt x="4" y="566"/>
                  </a:lnTo>
                  <a:lnTo>
                    <a:pt x="31" y="526"/>
                  </a:lnTo>
                  <a:lnTo>
                    <a:pt x="128" y="473"/>
                  </a:lnTo>
                  <a:lnTo>
                    <a:pt x="108" y="498"/>
                  </a:lnTo>
                  <a:close/>
                </a:path>
              </a:pathLst>
            </a:custGeom>
            <a:solidFill>
              <a:srgbClr val="D08981"/>
            </a:solidFill>
            <a:ln w="9525">
              <a:noFill/>
              <a:round/>
              <a:headEnd/>
              <a:tailEnd/>
            </a:ln>
          </p:spPr>
          <p:txBody>
            <a:bodyPr/>
            <a:lstStyle/>
            <a:p>
              <a:endParaRPr lang="en-US"/>
            </a:p>
          </p:txBody>
        </p:sp>
        <p:sp>
          <p:nvSpPr>
            <p:cNvPr id="91176" name="Freeform 37"/>
            <p:cNvSpPr>
              <a:spLocks/>
            </p:cNvSpPr>
            <p:nvPr/>
          </p:nvSpPr>
          <p:spPr bwMode="auto">
            <a:xfrm>
              <a:off x="3246" y="2051"/>
              <a:ext cx="321" cy="336"/>
            </a:xfrm>
            <a:custGeom>
              <a:avLst/>
              <a:gdLst>
                <a:gd name="T0" fmla="*/ 265 w 640"/>
                <a:gd name="T1" fmla="*/ 0 h 673"/>
                <a:gd name="T2" fmla="*/ 251 w 640"/>
                <a:gd name="T3" fmla="*/ 29 h 673"/>
                <a:gd name="T4" fmla="*/ 235 w 640"/>
                <a:gd name="T5" fmla="*/ 59 h 673"/>
                <a:gd name="T6" fmla="*/ 255 w 640"/>
                <a:gd name="T7" fmla="*/ 47 h 673"/>
                <a:gd name="T8" fmla="*/ 277 w 640"/>
                <a:gd name="T9" fmla="*/ 37 h 673"/>
                <a:gd name="T10" fmla="*/ 321 w 640"/>
                <a:gd name="T11" fmla="*/ 37 h 673"/>
                <a:gd name="T12" fmla="*/ 267 w 640"/>
                <a:gd name="T13" fmla="*/ 56 h 673"/>
                <a:gd name="T14" fmla="*/ 228 w 640"/>
                <a:gd name="T15" fmla="*/ 98 h 673"/>
                <a:gd name="T16" fmla="*/ 137 w 640"/>
                <a:gd name="T17" fmla="*/ 159 h 673"/>
                <a:gd name="T18" fmla="*/ 130 w 640"/>
                <a:gd name="T19" fmla="*/ 180 h 673"/>
                <a:gd name="T20" fmla="*/ 145 w 640"/>
                <a:gd name="T21" fmla="*/ 186 h 673"/>
                <a:gd name="T22" fmla="*/ 108 w 640"/>
                <a:gd name="T23" fmla="*/ 214 h 673"/>
                <a:gd name="T24" fmla="*/ 73 w 640"/>
                <a:gd name="T25" fmla="*/ 260 h 673"/>
                <a:gd name="T26" fmla="*/ 53 w 640"/>
                <a:gd name="T27" fmla="*/ 283 h 673"/>
                <a:gd name="T28" fmla="*/ 45 w 640"/>
                <a:gd name="T29" fmla="*/ 297 h 673"/>
                <a:gd name="T30" fmla="*/ 27 w 640"/>
                <a:gd name="T31" fmla="*/ 314 h 673"/>
                <a:gd name="T32" fmla="*/ 46 w 640"/>
                <a:gd name="T33" fmla="*/ 311 h 673"/>
                <a:gd name="T34" fmla="*/ 82 w 640"/>
                <a:gd name="T35" fmla="*/ 301 h 673"/>
                <a:gd name="T36" fmla="*/ 39 w 640"/>
                <a:gd name="T37" fmla="*/ 336 h 673"/>
                <a:gd name="T38" fmla="*/ 6 w 640"/>
                <a:gd name="T39" fmla="*/ 335 h 673"/>
                <a:gd name="T40" fmla="*/ 0 w 640"/>
                <a:gd name="T41" fmla="*/ 325 h 673"/>
                <a:gd name="T42" fmla="*/ 13 w 640"/>
                <a:gd name="T43" fmla="*/ 298 h 673"/>
                <a:gd name="T44" fmla="*/ 43 w 640"/>
                <a:gd name="T45" fmla="*/ 275 h 673"/>
                <a:gd name="T46" fmla="*/ 55 w 640"/>
                <a:gd name="T47" fmla="*/ 251 h 673"/>
                <a:gd name="T48" fmla="*/ 96 w 640"/>
                <a:gd name="T49" fmla="*/ 204 h 673"/>
                <a:gd name="T50" fmla="*/ 142 w 640"/>
                <a:gd name="T51" fmla="*/ 149 h 673"/>
                <a:gd name="T52" fmla="*/ 170 w 640"/>
                <a:gd name="T53" fmla="*/ 128 h 673"/>
                <a:gd name="T54" fmla="*/ 189 w 640"/>
                <a:gd name="T55" fmla="*/ 97 h 673"/>
                <a:gd name="T56" fmla="*/ 265 w 640"/>
                <a:gd name="T57" fmla="*/ 0 h 673"/>
                <a:gd name="T58" fmla="*/ 265 w 640"/>
                <a:gd name="T59" fmla="*/ 0 h 6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40"/>
                <a:gd name="T91" fmla="*/ 0 h 673"/>
                <a:gd name="T92" fmla="*/ 640 w 640"/>
                <a:gd name="T93" fmla="*/ 673 h 67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40" h="673">
                  <a:moveTo>
                    <a:pt x="528" y="0"/>
                  </a:moveTo>
                  <a:lnTo>
                    <a:pt x="501" y="59"/>
                  </a:lnTo>
                  <a:lnTo>
                    <a:pt x="469" y="119"/>
                  </a:lnTo>
                  <a:lnTo>
                    <a:pt x="509" y="94"/>
                  </a:lnTo>
                  <a:lnTo>
                    <a:pt x="553" y="74"/>
                  </a:lnTo>
                  <a:lnTo>
                    <a:pt x="640" y="74"/>
                  </a:lnTo>
                  <a:lnTo>
                    <a:pt x="532" y="112"/>
                  </a:lnTo>
                  <a:lnTo>
                    <a:pt x="455" y="196"/>
                  </a:lnTo>
                  <a:lnTo>
                    <a:pt x="273" y="318"/>
                  </a:lnTo>
                  <a:lnTo>
                    <a:pt x="260" y="361"/>
                  </a:lnTo>
                  <a:lnTo>
                    <a:pt x="290" y="372"/>
                  </a:lnTo>
                  <a:lnTo>
                    <a:pt x="215" y="429"/>
                  </a:lnTo>
                  <a:lnTo>
                    <a:pt x="146" y="520"/>
                  </a:lnTo>
                  <a:lnTo>
                    <a:pt x="105" y="567"/>
                  </a:lnTo>
                  <a:lnTo>
                    <a:pt x="90" y="594"/>
                  </a:lnTo>
                  <a:lnTo>
                    <a:pt x="54" y="628"/>
                  </a:lnTo>
                  <a:lnTo>
                    <a:pt x="92" y="623"/>
                  </a:lnTo>
                  <a:lnTo>
                    <a:pt x="164" y="603"/>
                  </a:lnTo>
                  <a:lnTo>
                    <a:pt x="78" y="673"/>
                  </a:lnTo>
                  <a:lnTo>
                    <a:pt x="11" y="670"/>
                  </a:lnTo>
                  <a:lnTo>
                    <a:pt x="0" y="650"/>
                  </a:lnTo>
                  <a:lnTo>
                    <a:pt x="26" y="596"/>
                  </a:lnTo>
                  <a:lnTo>
                    <a:pt x="85" y="550"/>
                  </a:lnTo>
                  <a:lnTo>
                    <a:pt x="109" y="502"/>
                  </a:lnTo>
                  <a:lnTo>
                    <a:pt x="191" y="409"/>
                  </a:lnTo>
                  <a:lnTo>
                    <a:pt x="283" y="298"/>
                  </a:lnTo>
                  <a:lnTo>
                    <a:pt x="339" y="256"/>
                  </a:lnTo>
                  <a:lnTo>
                    <a:pt x="377" y="195"/>
                  </a:lnTo>
                  <a:lnTo>
                    <a:pt x="528" y="0"/>
                  </a:lnTo>
                  <a:close/>
                </a:path>
              </a:pathLst>
            </a:custGeom>
            <a:solidFill>
              <a:srgbClr val="D08981"/>
            </a:solidFill>
            <a:ln w="9525">
              <a:noFill/>
              <a:round/>
              <a:headEnd/>
              <a:tailEnd/>
            </a:ln>
          </p:spPr>
          <p:txBody>
            <a:bodyPr/>
            <a:lstStyle/>
            <a:p>
              <a:endParaRPr lang="en-US"/>
            </a:p>
          </p:txBody>
        </p:sp>
        <p:sp>
          <p:nvSpPr>
            <p:cNvPr id="91177" name="Freeform 38"/>
            <p:cNvSpPr>
              <a:spLocks/>
            </p:cNvSpPr>
            <p:nvPr/>
          </p:nvSpPr>
          <p:spPr bwMode="auto">
            <a:xfrm>
              <a:off x="3360" y="2751"/>
              <a:ext cx="707" cy="262"/>
            </a:xfrm>
            <a:custGeom>
              <a:avLst/>
              <a:gdLst>
                <a:gd name="T0" fmla="*/ 707 w 1414"/>
                <a:gd name="T1" fmla="*/ 223 h 525"/>
                <a:gd name="T2" fmla="*/ 656 w 1414"/>
                <a:gd name="T3" fmla="*/ 201 h 525"/>
                <a:gd name="T4" fmla="*/ 606 w 1414"/>
                <a:gd name="T5" fmla="*/ 176 h 525"/>
                <a:gd name="T6" fmla="*/ 658 w 1414"/>
                <a:gd name="T7" fmla="*/ 159 h 525"/>
                <a:gd name="T8" fmla="*/ 597 w 1414"/>
                <a:gd name="T9" fmla="*/ 154 h 525"/>
                <a:gd name="T10" fmla="*/ 531 w 1414"/>
                <a:gd name="T11" fmla="*/ 171 h 525"/>
                <a:gd name="T12" fmla="*/ 464 w 1414"/>
                <a:gd name="T13" fmla="*/ 158 h 525"/>
                <a:gd name="T14" fmla="*/ 387 w 1414"/>
                <a:gd name="T15" fmla="*/ 148 h 525"/>
                <a:gd name="T16" fmla="*/ 308 w 1414"/>
                <a:gd name="T17" fmla="*/ 129 h 525"/>
                <a:gd name="T18" fmla="*/ 284 w 1414"/>
                <a:gd name="T19" fmla="*/ 96 h 525"/>
                <a:gd name="T20" fmla="*/ 262 w 1414"/>
                <a:gd name="T21" fmla="*/ 86 h 525"/>
                <a:gd name="T22" fmla="*/ 284 w 1414"/>
                <a:gd name="T23" fmla="*/ 74 h 525"/>
                <a:gd name="T24" fmla="*/ 235 w 1414"/>
                <a:gd name="T25" fmla="*/ 71 h 525"/>
                <a:gd name="T26" fmla="*/ 199 w 1414"/>
                <a:gd name="T27" fmla="*/ 76 h 525"/>
                <a:gd name="T28" fmla="*/ 155 w 1414"/>
                <a:gd name="T29" fmla="*/ 64 h 525"/>
                <a:gd name="T30" fmla="*/ 118 w 1414"/>
                <a:gd name="T31" fmla="*/ 72 h 525"/>
                <a:gd name="T32" fmla="*/ 61 w 1414"/>
                <a:gd name="T33" fmla="*/ 69 h 525"/>
                <a:gd name="T34" fmla="*/ 46 w 1414"/>
                <a:gd name="T35" fmla="*/ 55 h 525"/>
                <a:gd name="T36" fmla="*/ 47 w 1414"/>
                <a:gd name="T37" fmla="*/ 29 h 525"/>
                <a:gd name="T38" fmla="*/ 76 w 1414"/>
                <a:gd name="T39" fmla="*/ 0 h 525"/>
                <a:gd name="T40" fmla="*/ 29 w 1414"/>
                <a:gd name="T41" fmla="*/ 16 h 525"/>
                <a:gd name="T42" fmla="*/ 2 w 1414"/>
                <a:gd name="T43" fmla="*/ 37 h 525"/>
                <a:gd name="T44" fmla="*/ 0 w 1414"/>
                <a:gd name="T45" fmla="*/ 81 h 525"/>
                <a:gd name="T46" fmla="*/ 9 w 1414"/>
                <a:gd name="T47" fmla="*/ 102 h 525"/>
                <a:gd name="T48" fmla="*/ 27 w 1414"/>
                <a:gd name="T49" fmla="*/ 111 h 525"/>
                <a:gd name="T50" fmla="*/ 125 w 1414"/>
                <a:gd name="T51" fmla="*/ 101 h 525"/>
                <a:gd name="T52" fmla="*/ 200 w 1414"/>
                <a:gd name="T53" fmla="*/ 96 h 525"/>
                <a:gd name="T54" fmla="*/ 276 w 1414"/>
                <a:gd name="T55" fmla="*/ 118 h 525"/>
                <a:gd name="T56" fmla="*/ 296 w 1414"/>
                <a:gd name="T57" fmla="*/ 143 h 525"/>
                <a:gd name="T58" fmla="*/ 350 w 1414"/>
                <a:gd name="T59" fmla="*/ 175 h 525"/>
                <a:gd name="T60" fmla="*/ 434 w 1414"/>
                <a:gd name="T61" fmla="*/ 203 h 525"/>
                <a:gd name="T62" fmla="*/ 590 w 1414"/>
                <a:gd name="T63" fmla="*/ 254 h 525"/>
                <a:gd name="T64" fmla="*/ 707 w 1414"/>
                <a:gd name="T65" fmla="*/ 262 h 525"/>
                <a:gd name="T66" fmla="*/ 707 w 1414"/>
                <a:gd name="T67" fmla="*/ 223 h 525"/>
                <a:gd name="T68" fmla="*/ 707 w 1414"/>
                <a:gd name="T69" fmla="*/ 223 h 5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14"/>
                <a:gd name="T106" fmla="*/ 0 h 525"/>
                <a:gd name="T107" fmla="*/ 1414 w 1414"/>
                <a:gd name="T108" fmla="*/ 525 h 5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14" h="525">
                  <a:moveTo>
                    <a:pt x="1414" y="447"/>
                  </a:moveTo>
                  <a:lnTo>
                    <a:pt x="1311" y="403"/>
                  </a:lnTo>
                  <a:lnTo>
                    <a:pt x="1211" y="353"/>
                  </a:lnTo>
                  <a:lnTo>
                    <a:pt x="1316" y="319"/>
                  </a:lnTo>
                  <a:lnTo>
                    <a:pt x="1194" y="309"/>
                  </a:lnTo>
                  <a:lnTo>
                    <a:pt x="1062" y="342"/>
                  </a:lnTo>
                  <a:lnTo>
                    <a:pt x="928" y="316"/>
                  </a:lnTo>
                  <a:lnTo>
                    <a:pt x="773" y="296"/>
                  </a:lnTo>
                  <a:lnTo>
                    <a:pt x="615" y="259"/>
                  </a:lnTo>
                  <a:lnTo>
                    <a:pt x="568" y="192"/>
                  </a:lnTo>
                  <a:lnTo>
                    <a:pt x="524" y="172"/>
                  </a:lnTo>
                  <a:lnTo>
                    <a:pt x="568" y="148"/>
                  </a:lnTo>
                  <a:lnTo>
                    <a:pt x="470" y="143"/>
                  </a:lnTo>
                  <a:lnTo>
                    <a:pt x="397" y="153"/>
                  </a:lnTo>
                  <a:lnTo>
                    <a:pt x="309" y="128"/>
                  </a:lnTo>
                  <a:lnTo>
                    <a:pt x="235" y="145"/>
                  </a:lnTo>
                  <a:lnTo>
                    <a:pt x="121" y="138"/>
                  </a:lnTo>
                  <a:lnTo>
                    <a:pt x="91" y="111"/>
                  </a:lnTo>
                  <a:lnTo>
                    <a:pt x="94" y="59"/>
                  </a:lnTo>
                  <a:lnTo>
                    <a:pt x="151" y="0"/>
                  </a:lnTo>
                  <a:lnTo>
                    <a:pt x="57" y="32"/>
                  </a:lnTo>
                  <a:lnTo>
                    <a:pt x="3" y="74"/>
                  </a:lnTo>
                  <a:lnTo>
                    <a:pt x="0" y="162"/>
                  </a:lnTo>
                  <a:lnTo>
                    <a:pt x="17" y="205"/>
                  </a:lnTo>
                  <a:lnTo>
                    <a:pt x="54" y="222"/>
                  </a:lnTo>
                  <a:lnTo>
                    <a:pt x="249" y="202"/>
                  </a:lnTo>
                  <a:lnTo>
                    <a:pt x="400" y="192"/>
                  </a:lnTo>
                  <a:lnTo>
                    <a:pt x="551" y="236"/>
                  </a:lnTo>
                  <a:lnTo>
                    <a:pt x="591" y="286"/>
                  </a:lnTo>
                  <a:lnTo>
                    <a:pt x="699" y="350"/>
                  </a:lnTo>
                  <a:lnTo>
                    <a:pt x="867" y="407"/>
                  </a:lnTo>
                  <a:lnTo>
                    <a:pt x="1180" y="508"/>
                  </a:lnTo>
                  <a:lnTo>
                    <a:pt x="1414" y="525"/>
                  </a:lnTo>
                  <a:lnTo>
                    <a:pt x="1414" y="447"/>
                  </a:lnTo>
                  <a:close/>
                </a:path>
              </a:pathLst>
            </a:custGeom>
            <a:solidFill>
              <a:srgbClr val="D08981"/>
            </a:solidFill>
            <a:ln w="9525">
              <a:noFill/>
              <a:round/>
              <a:headEnd/>
              <a:tailEnd/>
            </a:ln>
          </p:spPr>
          <p:txBody>
            <a:bodyPr/>
            <a:lstStyle/>
            <a:p>
              <a:endParaRPr lang="en-US"/>
            </a:p>
          </p:txBody>
        </p:sp>
        <p:sp>
          <p:nvSpPr>
            <p:cNvPr id="91178" name="Freeform 39"/>
            <p:cNvSpPr>
              <a:spLocks/>
            </p:cNvSpPr>
            <p:nvPr/>
          </p:nvSpPr>
          <p:spPr bwMode="auto">
            <a:xfrm>
              <a:off x="3445" y="2473"/>
              <a:ext cx="234" cy="73"/>
            </a:xfrm>
            <a:custGeom>
              <a:avLst/>
              <a:gdLst>
                <a:gd name="T0" fmla="*/ 91 w 468"/>
                <a:gd name="T1" fmla="*/ 0 h 145"/>
                <a:gd name="T2" fmla="*/ 56 w 468"/>
                <a:gd name="T3" fmla="*/ 21 h 145"/>
                <a:gd name="T4" fmla="*/ 53 w 468"/>
                <a:gd name="T5" fmla="*/ 31 h 145"/>
                <a:gd name="T6" fmla="*/ 66 w 468"/>
                <a:gd name="T7" fmla="*/ 39 h 145"/>
                <a:gd name="T8" fmla="*/ 123 w 468"/>
                <a:gd name="T9" fmla="*/ 46 h 145"/>
                <a:gd name="T10" fmla="*/ 174 w 468"/>
                <a:gd name="T11" fmla="*/ 58 h 145"/>
                <a:gd name="T12" fmla="*/ 234 w 468"/>
                <a:gd name="T13" fmla="*/ 47 h 145"/>
                <a:gd name="T14" fmla="*/ 189 w 468"/>
                <a:gd name="T15" fmla="*/ 73 h 145"/>
                <a:gd name="T16" fmla="*/ 118 w 468"/>
                <a:gd name="T17" fmla="*/ 61 h 145"/>
                <a:gd name="T18" fmla="*/ 63 w 468"/>
                <a:gd name="T19" fmla="*/ 54 h 145"/>
                <a:gd name="T20" fmla="*/ 26 w 468"/>
                <a:gd name="T21" fmla="*/ 47 h 145"/>
                <a:gd name="T22" fmla="*/ 0 w 468"/>
                <a:gd name="T23" fmla="*/ 53 h 145"/>
                <a:gd name="T24" fmla="*/ 47 w 468"/>
                <a:gd name="T25" fmla="*/ 17 h 145"/>
                <a:gd name="T26" fmla="*/ 91 w 468"/>
                <a:gd name="T27" fmla="*/ 0 h 145"/>
                <a:gd name="T28" fmla="*/ 91 w 468"/>
                <a:gd name="T29" fmla="*/ 0 h 1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8"/>
                <a:gd name="T46" fmla="*/ 0 h 145"/>
                <a:gd name="T47" fmla="*/ 468 w 468"/>
                <a:gd name="T48" fmla="*/ 145 h 1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8" h="145">
                  <a:moveTo>
                    <a:pt x="182" y="0"/>
                  </a:moveTo>
                  <a:lnTo>
                    <a:pt x="111" y="41"/>
                  </a:lnTo>
                  <a:lnTo>
                    <a:pt x="105" y="61"/>
                  </a:lnTo>
                  <a:lnTo>
                    <a:pt x="132" y="78"/>
                  </a:lnTo>
                  <a:lnTo>
                    <a:pt x="246" y="91"/>
                  </a:lnTo>
                  <a:lnTo>
                    <a:pt x="347" y="115"/>
                  </a:lnTo>
                  <a:lnTo>
                    <a:pt x="468" y="93"/>
                  </a:lnTo>
                  <a:lnTo>
                    <a:pt x="377" y="145"/>
                  </a:lnTo>
                  <a:lnTo>
                    <a:pt x="236" y="121"/>
                  </a:lnTo>
                  <a:lnTo>
                    <a:pt x="125" y="108"/>
                  </a:lnTo>
                  <a:lnTo>
                    <a:pt x="51" y="93"/>
                  </a:lnTo>
                  <a:lnTo>
                    <a:pt x="0" y="105"/>
                  </a:lnTo>
                  <a:lnTo>
                    <a:pt x="94" y="34"/>
                  </a:lnTo>
                  <a:lnTo>
                    <a:pt x="182" y="0"/>
                  </a:lnTo>
                  <a:close/>
                </a:path>
              </a:pathLst>
            </a:custGeom>
            <a:solidFill>
              <a:srgbClr val="D08981"/>
            </a:solidFill>
            <a:ln w="9525">
              <a:noFill/>
              <a:round/>
              <a:headEnd/>
              <a:tailEnd/>
            </a:ln>
          </p:spPr>
          <p:txBody>
            <a:bodyPr/>
            <a:lstStyle/>
            <a:p>
              <a:endParaRPr lang="en-US"/>
            </a:p>
          </p:txBody>
        </p:sp>
        <p:sp>
          <p:nvSpPr>
            <p:cNvPr id="91179" name="Freeform 40"/>
            <p:cNvSpPr>
              <a:spLocks/>
            </p:cNvSpPr>
            <p:nvPr/>
          </p:nvSpPr>
          <p:spPr bwMode="auto">
            <a:xfrm>
              <a:off x="3247" y="2576"/>
              <a:ext cx="403" cy="182"/>
            </a:xfrm>
            <a:custGeom>
              <a:avLst/>
              <a:gdLst>
                <a:gd name="T0" fmla="*/ 82 w 806"/>
                <a:gd name="T1" fmla="*/ 0 h 363"/>
                <a:gd name="T2" fmla="*/ 66 w 806"/>
                <a:gd name="T3" fmla="*/ 24 h 363"/>
                <a:gd name="T4" fmla="*/ 71 w 806"/>
                <a:gd name="T5" fmla="*/ 44 h 363"/>
                <a:gd name="T6" fmla="*/ 67 w 806"/>
                <a:gd name="T7" fmla="*/ 62 h 363"/>
                <a:gd name="T8" fmla="*/ 116 w 806"/>
                <a:gd name="T9" fmla="*/ 36 h 363"/>
                <a:gd name="T10" fmla="*/ 175 w 806"/>
                <a:gd name="T11" fmla="*/ 25 h 363"/>
                <a:gd name="T12" fmla="*/ 237 w 806"/>
                <a:gd name="T13" fmla="*/ 3 h 363"/>
                <a:gd name="T14" fmla="*/ 271 w 806"/>
                <a:gd name="T15" fmla="*/ 0 h 363"/>
                <a:gd name="T16" fmla="*/ 341 w 806"/>
                <a:gd name="T17" fmla="*/ 22 h 363"/>
                <a:gd name="T18" fmla="*/ 383 w 806"/>
                <a:gd name="T19" fmla="*/ 10 h 363"/>
                <a:gd name="T20" fmla="*/ 402 w 806"/>
                <a:gd name="T21" fmla="*/ 13 h 363"/>
                <a:gd name="T22" fmla="*/ 355 w 806"/>
                <a:gd name="T23" fmla="*/ 31 h 363"/>
                <a:gd name="T24" fmla="*/ 372 w 806"/>
                <a:gd name="T25" fmla="*/ 49 h 363"/>
                <a:gd name="T26" fmla="*/ 289 w 806"/>
                <a:gd name="T27" fmla="*/ 17 h 363"/>
                <a:gd name="T28" fmla="*/ 261 w 806"/>
                <a:gd name="T29" fmla="*/ 10 h 363"/>
                <a:gd name="T30" fmla="*/ 217 w 806"/>
                <a:gd name="T31" fmla="*/ 24 h 363"/>
                <a:gd name="T32" fmla="*/ 123 w 806"/>
                <a:gd name="T33" fmla="*/ 66 h 363"/>
                <a:gd name="T34" fmla="*/ 99 w 806"/>
                <a:gd name="T35" fmla="*/ 95 h 363"/>
                <a:gd name="T36" fmla="*/ 101 w 806"/>
                <a:gd name="T37" fmla="*/ 127 h 363"/>
                <a:gd name="T38" fmla="*/ 89 w 806"/>
                <a:gd name="T39" fmla="*/ 153 h 363"/>
                <a:gd name="T40" fmla="*/ 150 w 806"/>
                <a:gd name="T41" fmla="*/ 136 h 363"/>
                <a:gd name="T42" fmla="*/ 219 w 806"/>
                <a:gd name="T43" fmla="*/ 110 h 363"/>
                <a:gd name="T44" fmla="*/ 257 w 806"/>
                <a:gd name="T45" fmla="*/ 110 h 363"/>
                <a:gd name="T46" fmla="*/ 281 w 806"/>
                <a:gd name="T47" fmla="*/ 108 h 363"/>
                <a:gd name="T48" fmla="*/ 313 w 806"/>
                <a:gd name="T49" fmla="*/ 127 h 363"/>
                <a:gd name="T50" fmla="*/ 403 w 806"/>
                <a:gd name="T51" fmla="*/ 169 h 363"/>
                <a:gd name="T52" fmla="*/ 309 w 806"/>
                <a:gd name="T53" fmla="*/ 146 h 363"/>
                <a:gd name="T54" fmla="*/ 249 w 806"/>
                <a:gd name="T55" fmla="*/ 129 h 363"/>
                <a:gd name="T56" fmla="*/ 146 w 806"/>
                <a:gd name="T57" fmla="*/ 159 h 363"/>
                <a:gd name="T58" fmla="*/ 103 w 806"/>
                <a:gd name="T59" fmla="*/ 182 h 363"/>
                <a:gd name="T60" fmla="*/ 54 w 806"/>
                <a:gd name="T61" fmla="*/ 182 h 363"/>
                <a:gd name="T62" fmla="*/ 44 w 806"/>
                <a:gd name="T63" fmla="*/ 142 h 363"/>
                <a:gd name="T64" fmla="*/ 57 w 806"/>
                <a:gd name="T65" fmla="*/ 109 h 363"/>
                <a:gd name="T66" fmla="*/ 17 w 806"/>
                <a:gd name="T67" fmla="*/ 109 h 363"/>
                <a:gd name="T68" fmla="*/ 0 w 806"/>
                <a:gd name="T69" fmla="*/ 87 h 363"/>
                <a:gd name="T70" fmla="*/ 15 w 806"/>
                <a:gd name="T71" fmla="*/ 35 h 363"/>
                <a:gd name="T72" fmla="*/ 82 w 806"/>
                <a:gd name="T73" fmla="*/ 0 h 363"/>
                <a:gd name="T74" fmla="*/ 82 w 806"/>
                <a:gd name="T75" fmla="*/ 0 h 3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06"/>
                <a:gd name="T115" fmla="*/ 0 h 363"/>
                <a:gd name="T116" fmla="*/ 806 w 806"/>
                <a:gd name="T117" fmla="*/ 363 h 3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06" h="363">
                  <a:moveTo>
                    <a:pt x="164" y="0"/>
                  </a:moveTo>
                  <a:lnTo>
                    <a:pt x="131" y="47"/>
                  </a:lnTo>
                  <a:lnTo>
                    <a:pt x="141" y="87"/>
                  </a:lnTo>
                  <a:lnTo>
                    <a:pt x="134" y="124"/>
                  </a:lnTo>
                  <a:lnTo>
                    <a:pt x="232" y="72"/>
                  </a:lnTo>
                  <a:lnTo>
                    <a:pt x="349" y="50"/>
                  </a:lnTo>
                  <a:lnTo>
                    <a:pt x="474" y="6"/>
                  </a:lnTo>
                  <a:lnTo>
                    <a:pt x="541" y="0"/>
                  </a:lnTo>
                  <a:lnTo>
                    <a:pt x="682" y="43"/>
                  </a:lnTo>
                  <a:lnTo>
                    <a:pt x="766" y="20"/>
                  </a:lnTo>
                  <a:lnTo>
                    <a:pt x="803" y="25"/>
                  </a:lnTo>
                  <a:lnTo>
                    <a:pt x="709" y="62"/>
                  </a:lnTo>
                  <a:lnTo>
                    <a:pt x="743" y="97"/>
                  </a:lnTo>
                  <a:lnTo>
                    <a:pt x="578" y="33"/>
                  </a:lnTo>
                  <a:lnTo>
                    <a:pt x="521" y="20"/>
                  </a:lnTo>
                  <a:lnTo>
                    <a:pt x="433" y="47"/>
                  </a:lnTo>
                  <a:lnTo>
                    <a:pt x="245" y="131"/>
                  </a:lnTo>
                  <a:lnTo>
                    <a:pt x="198" y="190"/>
                  </a:lnTo>
                  <a:lnTo>
                    <a:pt x="201" y="254"/>
                  </a:lnTo>
                  <a:lnTo>
                    <a:pt x="178" y="306"/>
                  </a:lnTo>
                  <a:lnTo>
                    <a:pt x="299" y="272"/>
                  </a:lnTo>
                  <a:lnTo>
                    <a:pt x="437" y="220"/>
                  </a:lnTo>
                  <a:lnTo>
                    <a:pt x="514" y="220"/>
                  </a:lnTo>
                  <a:lnTo>
                    <a:pt x="561" y="215"/>
                  </a:lnTo>
                  <a:lnTo>
                    <a:pt x="625" y="254"/>
                  </a:lnTo>
                  <a:lnTo>
                    <a:pt x="806" y="338"/>
                  </a:lnTo>
                  <a:lnTo>
                    <a:pt x="618" y="291"/>
                  </a:lnTo>
                  <a:lnTo>
                    <a:pt x="497" y="257"/>
                  </a:lnTo>
                  <a:lnTo>
                    <a:pt x="292" y="318"/>
                  </a:lnTo>
                  <a:lnTo>
                    <a:pt x="205" y="363"/>
                  </a:lnTo>
                  <a:lnTo>
                    <a:pt x="107" y="363"/>
                  </a:lnTo>
                  <a:lnTo>
                    <a:pt x="87" y="284"/>
                  </a:lnTo>
                  <a:lnTo>
                    <a:pt x="114" y="217"/>
                  </a:lnTo>
                  <a:lnTo>
                    <a:pt x="33" y="217"/>
                  </a:lnTo>
                  <a:lnTo>
                    <a:pt x="0" y="173"/>
                  </a:lnTo>
                  <a:lnTo>
                    <a:pt x="30" y="70"/>
                  </a:lnTo>
                  <a:lnTo>
                    <a:pt x="164" y="0"/>
                  </a:lnTo>
                  <a:close/>
                </a:path>
              </a:pathLst>
            </a:custGeom>
            <a:solidFill>
              <a:srgbClr val="D08981"/>
            </a:solidFill>
            <a:ln w="9525">
              <a:noFill/>
              <a:round/>
              <a:headEnd/>
              <a:tailEnd/>
            </a:ln>
          </p:spPr>
          <p:txBody>
            <a:bodyPr/>
            <a:lstStyle/>
            <a:p>
              <a:endParaRPr lang="en-US"/>
            </a:p>
          </p:txBody>
        </p:sp>
        <p:sp>
          <p:nvSpPr>
            <p:cNvPr id="91180" name="Freeform 41"/>
            <p:cNvSpPr>
              <a:spLocks/>
            </p:cNvSpPr>
            <p:nvPr/>
          </p:nvSpPr>
          <p:spPr bwMode="auto">
            <a:xfrm>
              <a:off x="3893" y="2794"/>
              <a:ext cx="196" cy="138"/>
            </a:xfrm>
            <a:custGeom>
              <a:avLst/>
              <a:gdLst>
                <a:gd name="T0" fmla="*/ 36 w 391"/>
                <a:gd name="T1" fmla="*/ 0 h 276"/>
                <a:gd name="T2" fmla="*/ 44 w 391"/>
                <a:gd name="T3" fmla="*/ 34 h 276"/>
                <a:gd name="T4" fmla="*/ 59 w 391"/>
                <a:gd name="T5" fmla="*/ 56 h 276"/>
                <a:gd name="T6" fmla="*/ 0 w 391"/>
                <a:gd name="T7" fmla="*/ 94 h 276"/>
                <a:gd name="T8" fmla="*/ 89 w 391"/>
                <a:gd name="T9" fmla="*/ 84 h 276"/>
                <a:gd name="T10" fmla="*/ 127 w 391"/>
                <a:gd name="T11" fmla="*/ 89 h 276"/>
                <a:gd name="T12" fmla="*/ 188 w 391"/>
                <a:gd name="T13" fmla="*/ 138 h 276"/>
                <a:gd name="T14" fmla="*/ 196 w 391"/>
                <a:gd name="T15" fmla="*/ 100 h 276"/>
                <a:gd name="T16" fmla="*/ 89 w 391"/>
                <a:gd name="T17" fmla="*/ 59 h 276"/>
                <a:gd name="T18" fmla="*/ 36 w 391"/>
                <a:gd name="T19" fmla="*/ 0 h 276"/>
                <a:gd name="T20" fmla="*/ 36 w 391"/>
                <a:gd name="T21" fmla="*/ 0 h 2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1"/>
                <a:gd name="T34" fmla="*/ 0 h 276"/>
                <a:gd name="T35" fmla="*/ 391 w 391"/>
                <a:gd name="T36" fmla="*/ 276 h 2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1" h="276">
                  <a:moveTo>
                    <a:pt x="71" y="0"/>
                  </a:moveTo>
                  <a:lnTo>
                    <a:pt x="88" y="67"/>
                  </a:lnTo>
                  <a:lnTo>
                    <a:pt x="117" y="111"/>
                  </a:lnTo>
                  <a:lnTo>
                    <a:pt x="0" y="188"/>
                  </a:lnTo>
                  <a:lnTo>
                    <a:pt x="177" y="167"/>
                  </a:lnTo>
                  <a:lnTo>
                    <a:pt x="253" y="178"/>
                  </a:lnTo>
                  <a:lnTo>
                    <a:pt x="376" y="276"/>
                  </a:lnTo>
                  <a:lnTo>
                    <a:pt x="391" y="199"/>
                  </a:lnTo>
                  <a:lnTo>
                    <a:pt x="177" y="117"/>
                  </a:lnTo>
                  <a:lnTo>
                    <a:pt x="71" y="0"/>
                  </a:lnTo>
                  <a:close/>
                </a:path>
              </a:pathLst>
            </a:custGeom>
            <a:solidFill>
              <a:srgbClr val="D08981"/>
            </a:solidFill>
            <a:ln w="9525">
              <a:noFill/>
              <a:round/>
              <a:headEnd/>
              <a:tailEnd/>
            </a:ln>
          </p:spPr>
          <p:txBody>
            <a:bodyPr/>
            <a:lstStyle/>
            <a:p>
              <a:endParaRPr lang="en-US"/>
            </a:p>
          </p:txBody>
        </p:sp>
        <p:sp>
          <p:nvSpPr>
            <p:cNvPr id="91181" name="Freeform 42"/>
            <p:cNvSpPr>
              <a:spLocks/>
            </p:cNvSpPr>
            <p:nvPr/>
          </p:nvSpPr>
          <p:spPr bwMode="auto">
            <a:xfrm>
              <a:off x="3352" y="2714"/>
              <a:ext cx="319" cy="131"/>
            </a:xfrm>
            <a:custGeom>
              <a:avLst/>
              <a:gdLst>
                <a:gd name="T0" fmla="*/ 6 w 637"/>
                <a:gd name="T1" fmla="*/ 108 h 262"/>
                <a:gd name="T2" fmla="*/ 14 w 637"/>
                <a:gd name="T3" fmla="*/ 81 h 262"/>
                <a:gd name="T4" fmla="*/ 27 w 637"/>
                <a:gd name="T5" fmla="*/ 66 h 262"/>
                <a:gd name="T6" fmla="*/ 41 w 637"/>
                <a:gd name="T7" fmla="*/ 53 h 262"/>
                <a:gd name="T8" fmla="*/ 59 w 637"/>
                <a:gd name="T9" fmla="*/ 53 h 262"/>
                <a:gd name="T10" fmla="*/ 92 w 637"/>
                <a:gd name="T11" fmla="*/ 39 h 262"/>
                <a:gd name="T12" fmla="*/ 116 w 637"/>
                <a:gd name="T13" fmla="*/ 35 h 262"/>
                <a:gd name="T14" fmla="*/ 143 w 637"/>
                <a:gd name="T15" fmla="*/ 29 h 262"/>
                <a:gd name="T16" fmla="*/ 167 w 637"/>
                <a:gd name="T17" fmla="*/ 24 h 262"/>
                <a:gd name="T18" fmla="*/ 188 w 637"/>
                <a:gd name="T19" fmla="*/ 15 h 262"/>
                <a:gd name="T20" fmla="*/ 202 w 637"/>
                <a:gd name="T21" fmla="*/ 12 h 262"/>
                <a:gd name="T22" fmla="*/ 223 w 637"/>
                <a:gd name="T23" fmla="*/ 17 h 262"/>
                <a:gd name="T24" fmla="*/ 260 w 637"/>
                <a:gd name="T25" fmla="*/ 28 h 262"/>
                <a:gd name="T26" fmla="*/ 293 w 637"/>
                <a:gd name="T27" fmla="*/ 39 h 262"/>
                <a:gd name="T28" fmla="*/ 319 w 637"/>
                <a:gd name="T29" fmla="*/ 46 h 262"/>
                <a:gd name="T30" fmla="*/ 298 w 637"/>
                <a:gd name="T31" fmla="*/ 21 h 262"/>
                <a:gd name="T32" fmla="*/ 252 w 637"/>
                <a:gd name="T33" fmla="*/ 14 h 262"/>
                <a:gd name="T34" fmla="*/ 203 w 637"/>
                <a:gd name="T35" fmla="*/ 0 h 262"/>
                <a:gd name="T36" fmla="*/ 186 w 637"/>
                <a:gd name="T37" fmla="*/ 4 h 262"/>
                <a:gd name="T38" fmla="*/ 149 w 637"/>
                <a:gd name="T39" fmla="*/ 19 h 262"/>
                <a:gd name="T40" fmla="*/ 103 w 637"/>
                <a:gd name="T41" fmla="*/ 26 h 262"/>
                <a:gd name="T42" fmla="*/ 78 w 637"/>
                <a:gd name="T43" fmla="*/ 34 h 262"/>
                <a:gd name="T44" fmla="*/ 62 w 637"/>
                <a:gd name="T45" fmla="*/ 42 h 262"/>
                <a:gd name="T46" fmla="*/ 36 w 637"/>
                <a:gd name="T47" fmla="*/ 50 h 262"/>
                <a:gd name="T48" fmla="*/ 17 w 637"/>
                <a:gd name="T49" fmla="*/ 58 h 262"/>
                <a:gd name="T50" fmla="*/ 4 w 637"/>
                <a:gd name="T51" fmla="*/ 76 h 262"/>
                <a:gd name="T52" fmla="*/ 0 w 637"/>
                <a:gd name="T53" fmla="*/ 97 h 262"/>
                <a:gd name="T54" fmla="*/ 5 w 637"/>
                <a:gd name="T55" fmla="*/ 119 h 262"/>
                <a:gd name="T56" fmla="*/ 13 w 637"/>
                <a:gd name="T57" fmla="*/ 131 h 262"/>
                <a:gd name="T58" fmla="*/ 6 w 637"/>
                <a:gd name="T59" fmla="*/ 108 h 262"/>
                <a:gd name="T60" fmla="*/ 6 w 637"/>
                <a:gd name="T61" fmla="*/ 108 h 2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37"/>
                <a:gd name="T94" fmla="*/ 0 h 262"/>
                <a:gd name="T95" fmla="*/ 637 w 637"/>
                <a:gd name="T96" fmla="*/ 262 h 26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37" h="262">
                  <a:moveTo>
                    <a:pt x="11" y="216"/>
                  </a:moveTo>
                  <a:lnTo>
                    <a:pt x="28" y="161"/>
                  </a:lnTo>
                  <a:lnTo>
                    <a:pt x="54" y="131"/>
                  </a:lnTo>
                  <a:lnTo>
                    <a:pt x="81" y="106"/>
                  </a:lnTo>
                  <a:lnTo>
                    <a:pt x="117" y="106"/>
                  </a:lnTo>
                  <a:lnTo>
                    <a:pt x="183" y="77"/>
                  </a:lnTo>
                  <a:lnTo>
                    <a:pt x="232" y="69"/>
                  </a:lnTo>
                  <a:lnTo>
                    <a:pt x="286" y="58"/>
                  </a:lnTo>
                  <a:lnTo>
                    <a:pt x="334" y="47"/>
                  </a:lnTo>
                  <a:lnTo>
                    <a:pt x="376" y="30"/>
                  </a:lnTo>
                  <a:lnTo>
                    <a:pt x="404" y="24"/>
                  </a:lnTo>
                  <a:lnTo>
                    <a:pt x="445" y="33"/>
                  </a:lnTo>
                  <a:lnTo>
                    <a:pt x="519" y="55"/>
                  </a:lnTo>
                  <a:lnTo>
                    <a:pt x="586" y="77"/>
                  </a:lnTo>
                  <a:lnTo>
                    <a:pt x="637" y="91"/>
                  </a:lnTo>
                  <a:lnTo>
                    <a:pt x="596" y="42"/>
                  </a:lnTo>
                  <a:lnTo>
                    <a:pt x="504" y="28"/>
                  </a:lnTo>
                  <a:lnTo>
                    <a:pt x="405" y="0"/>
                  </a:lnTo>
                  <a:lnTo>
                    <a:pt x="371" y="7"/>
                  </a:lnTo>
                  <a:lnTo>
                    <a:pt x="297" y="37"/>
                  </a:lnTo>
                  <a:lnTo>
                    <a:pt x="206" y="51"/>
                  </a:lnTo>
                  <a:lnTo>
                    <a:pt x="155" y="68"/>
                  </a:lnTo>
                  <a:lnTo>
                    <a:pt x="124" y="84"/>
                  </a:lnTo>
                  <a:lnTo>
                    <a:pt x="72" y="99"/>
                  </a:lnTo>
                  <a:lnTo>
                    <a:pt x="33" y="116"/>
                  </a:lnTo>
                  <a:lnTo>
                    <a:pt x="7" y="151"/>
                  </a:lnTo>
                  <a:lnTo>
                    <a:pt x="0" y="193"/>
                  </a:lnTo>
                  <a:lnTo>
                    <a:pt x="10" y="237"/>
                  </a:lnTo>
                  <a:lnTo>
                    <a:pt x="26" y="262"/>
                  </a:lnTo>
                  <a:lnTo>
                    <a:pt x="11" y="216"/>
                  </a:lnTo>
                  <a:close/>
                </a:path>
              </a:pathLst>
            </a:custGeom>
            <a:solidFill>
              <a:srgbClr val="000000"/>
            </a:solidFill>
            <a:ln w="9525">
              <a:noFill/>
              <a:round/>
              <a:headEnd/>
              <a:tailEnd/>
            </a:ln>
          </p:spPr>
          <p:txBody>
            <a:bodyPr/>
            <a:lstStyle/>
            <a:p>
              <a:endParaRPr lang="en-US"/>
            </a:p>
          </p:txBody>
        </p:sp>
        <p:sp>
          <p:nvSpPr>
            <p:cNvPr id="91182" name="Freeform 43"/>
            <p:cNvSpPr>
              <a:spLocks/>
            </p:cNvSpPr>
            <p:nvPr/>
          </p:nvSpPr>
          <p:spPr bwMode="auto">
            <a:xfrm>
              <a:off x="3290" y="2640"/>
              <a:ext cx="268" cy="123"/>
            </a:xfrm>
            <a:custGeom>
              <a:avLst/>
              <a:gdLst>
                <a:gd name="T0" fmla="*/ 19 w 536"/>
                <a:gd name="T1" fmla="*/ 122 h 246"/>
                <a:gd name="T2" fmla="*/ 58 w 536"/>
                <a:gd name="T3" fmla="*/ 123 h 246"/>
                <a:gd name="T4" fmla="*/ 86 w 536"/>
                <a:gd name="T5" fmla="*/ 115 h 246"/>
                <a:gd name="T6" fmla="*/ 103 w 536"/>
                <a:gd name="T7" fmla="*/ 105 h 246"/>
                <a:gd name="T8" fmla="*/ 143 w 536"/>
                <a:gd name="T9" fmla="*/ 92 h 246"/>
                <a:gd name="T10" fmla="*/ 204 w 536"/>
                <a:gd name="T11" fmla="*/ 72 h 246"/>
                <a:gd name="T12" fmla="*/ 243 w 536"/>
                <a:gd name="T13" fmla="*/ 83 h 246"/>
                <a:gd name="T14" fmla="*/ 268 w 536"/>
                <a:gd name="T15" fmla="*/ 83 h 246"/>
                <a:gd name="T16" fmla="*/ 243 w 536"/>
                <a:gd name="T17" fmla="*/ 70 h 246"/>
                <a:gd name="T18" fmla="*/ 202 w 536"/>
                <a:gd name="T19" fmla="*/ 57 h 246"/>
                <a:gd name="T20" fmla="*/ 182 w 536"/>
                <a:gd name="T21" fmla="*/ 66 h 246"/>
                <a:gd name="T22" fmla="*/ 135 w 536"/>
                <a:gd name="T23" fmla="*/ 78 h 246"/>
                <a:gd name="T24" fmla="*/ 100 w 536"/>
                <a:gd name="T25" fmla="*/ 87 h 246"/>
                <a:gd name="T26" fmla="*/ 80 w 536"/>
                <a:gd name="T27" fmla="*/ 100 h 246"/>
                <a:gd name="T28" fmla="*/ 63 w 536"/>
                <a:gd name="T29" fmla="*/ 105 h 246"/>
                <a:gd name="T30" fmla="*/ 36 w 536"/>
                <a:gd name="T31" fmla="*/ 113 h 246"/>
                <a:gd name="T32" fmla="*/ 16 w 536"/>
                <a:gd name="T33" fmla="*/ 113 h 246"/>
                <a:gd name="T34" fmla="*/ 11 w 536"/>
                <a:gd name="T35" fmla="*/ 94 h 246"/>
                <a:gd name="T36" fmla="*/ 9 w 536"/>
                <a:gd name="T37" fmla="*/ 76 h 246"/>
                <a:gd name="T38" fmla="*/ 16 w 536"/>
                <a:gd name="T39" fmla="*/ 59 h 246"/>
                <a:gd name="T40" fmla="*/ 26 w 536"/>
                <a:gd name="T41" fmla="*/ 46 h 246"/>
                <a:gd name="T42" fmla="*/ 46 w 536"/>
                <a:gd name="T43" fmla="*/ 42 h 246"/>
                <a:gd name="T44" fmla="*/ 44 w 536"/>
                <a:gd name="T45" fmla="*/ 35 h 246"/>
                <a:gd name="T46" fmla="*/ 88 w 536"/>
                <a:gd name="T47" fmla="*/ 0 h 246"/>
                <a:gd name="T48" fmla="*/ 42 w 536"/>
                <a:gd name="T49" fmla="*/ 26 h 246"/>
                <a:gd name="T50" fmla="*/ 16 w 536"/>
                <a:gd name="T51" fmla="*/ 46 h 246"/>
                <a:gd name="T52" fmla="*/ 7 w 536"/>
                <a:gd name="T53" fmla="*/ 59 h 246"/>
                <a:gd name="T54" fmla="*/ 2 w 536"/>
                <a:gd name="T55" fmla="*/ 76 h 246"/>
                <a:gd name="T56" fmla="*/ 0 w 536"/>
                <a:gd name="T57" fmla="*/ 88 h 246"/>
                <a:gd name="T58" fmla="*/ 2 w 536"/>
                <a:gd name="T59" fmla="*/ 108 h 246"/>
                <a:gd name="T60" fmla="*/ 9 w 536"/>
                <a:gd name="T61" fmla="*/ 120 h 246"/>
                <a:gd name="T62" fmla="*/ 19 w 536"/>
                <a:gd name="T63" fmla="*/ 122 h 246"/>
                <a:gd name="T64" fmla="*/ 19 w 536"/>
                <a:gd name="T65" fmla="*/ 122 h 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6"/>
                <a:gd name="T100" fmla="*/ 0 h 246"/>
                <a:gd name="T101" fmla="*/ 536 w 536"/>
                <a:gd name="T102" fmla="*/ 246 h 2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6" h="246">
                  <a:moveTo>
                    <a:pt x="37" y="243"/>
                  </a:moveTo>
                  <a:lnTo>
                    <a:pt x="116" y="246"/>
                  </a:lnTo>
                  <a:lnTo>
                    <a:pt x="172" y="229"/>
                  </a:lnTo>
                  <a:lnTo>
                    <a:pt x="205" y="209"/>
                  </a:lnTo>
                  <a:lnTo>
                    <a:pt x="286" y="183"/>
                  </a:lnTo>
                  <a:lnTo>
                    <a:pt x="408" y="144"/>
                  </a:lnTo>
                  <a:lnTo>
                    <a:pt x="485" y="165"/>
                  </a:lnTo>
                  <a:lnTo>
                    <a:pt x="536" y="165"/>
                  </a:lnTo>
                  <a:lnTo>
                    <a:pt x="486" y="139"/>
                  </a:lnTo>
                  <a:lnTo>
                    <a:pt x="404" y="114"/>
                  </a:lnTo>
                  <a:lnTo>
                    <a:pt x="364" y="132"/>
                  </a:lnTo>
                  <a:lnTo>
                    <a:pt x="269" y="155"/>
                  </a:lnTo>
                  <a:lnTo>
                    <a:pt x="199" y="173"/>
                  </a:lnTo>
                  <a:lnTo>
                    <a:pt x="160" y="199"/>
                  </a:lnTo>
                  <a:lnTo>
                    <a:pt x="125" y="210"/>
                  </a:lnTo>
                  <a:lnTo>
                    <a:pt x="72" y="225"/>
                  </a:lnTo>
                  <a:lnTo>
                    <a:pt x="31" y="225"/>
                  </a:lnTo>
                  <a:lnTo>
                    <a:pt x="21" y="188"/>
                  </a:lnTo>
                  <a:lnTo>
                    <a:pt x="17" y="151"/>
                  </a:lnTo>
                  <a:lnTo>
                    <a:pt x="32" y="118"/>
                  </a:lnTo>
                  <a:lnTo>
                    <a:pt x="51" y="91"/>
                  </a:lnTo>
                  <a:lnTo>
                    <a:pt x="91" y="84"/>
                  </a:lnTo>
                  <a:lnTo>
                    <a:pt x="87" y="70"/>
                  </a:lnTo>
                  <a:lnTo>
                    <a:pt x="176" y="0"/>
                  </a:lnTo>
                  <a:lnTo>
                    <a:pt x="84" y="52"/>
                  </a:lnTo>
                  <a:lnTo>
                    <a:pt x="32" y="92"/>
                  </a:lnTo>
                  <a:lnTo>
                    <a:pt x="14" y="118"/>
                  </a:lnTo>
                  <a:lnTo>
                    <a:pt x="3" y="151"/>
                  </a:lnTo>
                  <a:lnTo>
                    <a:pt x="0" y="176"/>
                  </a:lnTo>
                  <a:lnTo>
                    <a:pt x="3" y="216"/>
                  </a:lnTo>
                  <a:lnTo>
                    <a:pt x="17" y="239"/>
                  </a:lnTo>
                  <a:lnTo>
                    <a:pt x="37" y="243"/>
                  </a:lnTo>
                  <a:close/>
                </a:path>
              </a:pathLst>
            </a:custGeom>
            <a:solidFill>
              <a:srgbClr val="000000"/>
            </a:solidFill>
            <a:ln w="9525">
              <a:noFill/>
              <a:round/>
              <a:headEnd/>
              <a:tailEnd/>
            </a:ln>
          </p:spPr>
          <p:txBody>
            <a:bodyPr/>
            <a:lstStyle/>
            <a:p>
              <a:endParaRPr lang="en-US"/>
            </a:p>
          </p:txBody>
        </p:sp>
        <p:sp>
          <p:nvSpPr>
            <p:cNvPr id="91183" name="Freeform 44"/>
            <p:cNvSpPr>
              <a:spLocks/>
            </p:cNvSpPr>
            <p:nvPr/>
          </p:nvSpPr>
          <p:spPr bwMode="auto">
            <a:xfrm>
              <a:off x="3303" y="2579"/>
              <a:ext cx="360" cy="113"/>
            </a:xfrm>
            <a:custGeom>
              <a:avLst/>
              <a:gdLst>
                <a:gd name="T0" fmla="*/ 42 w 722"/>
                <a:gd name="T1" fmla="*/ 85 h 226"/>
                <a:gd name="T2" fmla="*/ 86 w 722"/>
                <a:gd name="T3" fmla="*/ 56 h 226"/>
                <a:gd name="T4" fmla="*/ 124 w 722"/>
                <a:gd name="T5" fmla="*/ 44 h 226"/>
                <a:gd name="T6" fmla="*/ 167 w 722"/>
                <a:gd name="T7" fmla="*/ 20 h 226"/>
                <a:gd name="T8" fmla="*/ 191 w 722"/>
                <a:gd name="T9" fmla="*/ 11 h 226"/>
                <a:gd name="T10" fmla="*/ 214 w 722"/>
                <a:gd name="T11" fmla="*/ 9 h 226"/>
                <a:gd name="T12" fmla="*/ 245 w 722"/>
                <a:gd name="T13" fmla="*/ 22 h 226"/>
                <a:gd name="T14" fmla="*/ 289 w 722"/>
                <a:gd name="T15" fmla="*/ 40 h 226"/>
                <a:gd name="T16" fmla="*/ 360 w 722"/>
                <a:gd name="T17" fmla="*/ 70 h 226"/>
                <a:gd name="T18" fmla="*/ 358 w 722"/>
                <a:gd name="T19" fmla="*/ 60 h 226"/>
                <a:gd name="T20" fmla="*/ 342 w 722"/>
                <a:gd name="T21" fmla="*/ 47 h 226"/>
                <a:gd name="T22" fmla="*/ 285 w 722"/>
                <a:gd name="T23" fmla="*/ 31 h 226"/>
                <a:gd name="T24" fmla="*/ 222 w 722"/>
                <a:gd name="T25" fmla="*/ 4 h 226"/>
                <a:gd name="T26" fmla="*/ 209 w 722"/>
                <a:gd name="T27" fmla="*/ 0 h 226"/>
                <a:gd name="T28" fmla="*/ 180 w 722"/>
                <a:gd name="T29" fmla="*/ 9 h 226"/>
                <a:gd name="T30" fmla="*/ 149 w 722"/>
                <a:gd name="T31" fmla="*/ 20 h 226"/>
                <a:gd name="T32" fmla="*/ 132 w 722"/>
                <a:gd name="T33" fmla="*/ 31 h 226"/>
                <a:gd name="T34" fmla="*/ 93 w 722"/>
                <a:gd name="T35" fmla="*/ 44 h 226"/>
                <a:gd name="T36" fmla="*/ 64 w 722"/>
                <a:gd name="T37" fmla="*/ 61 h 226"/>
                <a:gd name="T38" fmla="*/ 23 w 722"/>
                <a:gd name="T39" fmla="*/ 86 h 226"/>
                <a:gd name="T40" fmla="*/ 0 w 722"/>
                <a:gd name="T41" fmla="*/ 113 h 226"/>
                <a:gd name="T42" fmla="*/ 42 w 722"/>
                <a:gd name="T43" fmla="*/ 85 h 226"/>
                <a:gd name="T44" fmla="*/ 42 w 722"/>
                <a:gd name="T45" fmla="*/ 85 h 2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22"/>
                <a:gd name="T70" fmla="*/ 0 h 226"/>
                <a:gd name="T71" fmla="*/ 722 w 722"/>
                <a:gd name="T72" fmla="*/ 226 h 2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22" h="226">
                  <a:moveTo>
                    <a:pt x="84" y="169"/>
                  </a:moveTo>
                  <a:lnTo>
                    <a:pt x="172" y="112"/>
                  </a:lnTo>
                  <a:lnTo>
                    <a:pt x="248" y="87"/>
                  </a:lnTo>
                  <a:lnTo>
                    <a:pt x="335" y="40"/>
                  </a:lnTo>
                  <a:lnTo>
                    <a:pt x="383" y="21"/>
                  </a:lnTo>
                  <a:lnTo>
                    <a:pt x="429" y="17"/>
                  </a:lnTo>
                  <a:lnTo>
                    <a:pt x="491" y="43"/>
                  </a:lnTo>
                  <a:lnTo>
                    <a:pt x="579" y="80"/>
                  </a:lnTo>
                  <a:lnTo>
                    <a:pt x="722" y="140"/>
                  </a:lnTo>
                  <a:lnTo>
                    <a:pt x="717" y="120"/>
                  </a:lnTo>
                  <a:lnTo>
                    <a:pt x="685" y="94"/>
                  </a:lnTo>
                  <a:lnTo>
                    <a:pt x="572" y="61"/>
                  </a:lnTo>
                  <a:lnTo>
                    <a:pt x="446" y="7"/>
                  </a:lnTo>
                  <a:lnTo>
                    <a:pt x="420" y="0"/>
                  </a:lnTo>
                  <a:lnTo>
                    <a:pt x="362" y="17"/>
                  </a:lnTo>
                  <a:lnTo>
                    <a:pt x="299" y="39"/>
                  </a:lnTo>
                  <a:lnTo>
                    <a:pt x="265" y="61"/>
                  </a:lnTo>
                  <a:lnTo>
                    <a:pt x="187" y="88"/>
                  </a:lnTo>
                  <a:lnTo>
                    <a:pt x="128" y="121"/>
                  </a:lnTo>
                  <a:lnTo>
                    <a:pt x="47" y="172"/>
                  </a:lnTo>
                  <a:lnTo>
                    <a:pt x="0" y="226"/>
                  </a:lnTo>
                  <a:lnTo>
                    <a:pt x="84" y="169"/>
                  </a:lnTo>
                  <a:close/>
                </a:path>
              </a:pathLst>
            </a:custGeom>
            <a:solidFill>
              <a:srgbClr val="000000"/>
            </a:solidFill>
            <a:ln w="9525">
              <a:noFill/>
              <a:round/>
              <a:headEnd/>
              <a:tailEnd/>
            </a:ln>
          </p:spPr>
          <p:txBody>
            <a:bodyPr/>
            <a:lstStyle/>
            <a:p>
              <a:endParaRPr lang="en-US"/>
            </a:p>
          </p:txBody>
        </p:sp>
        <p:sp>
          <p:nvSpPr>
            <p:cNvPr id="91184" name="Freeform 45"/>
            <p:cNvSpPr>
              <a:spLocks/>
            </p:cNvSpPr>
            <p:nvPr/>
          </p:nvSpPr>
          <p:spPr bwMode="auto">
            <a:xfrm>
              <a:off x="3251" y="2651"/>
              <a:ext cx="101" cy="47"/>
            </a:xfrm>
            <a:custGeom>
              <a:avLst/>
              <a:gdLst>
                <a:gd name="T0" fmla="*/ 63 w 204"/>
                <a:gd name="T1" fmla="*/ 34 h 94"/>
                <a:gd name="T2" fmla="*/ 48 w 204"/>
                <a:gd name="T3" fmla="*/ 47 h 94"/>
                <a:gd name="T4" fmla="*/ 24 w 204"/>
                <a:gd name="T5" fmla="*/ 43 h 94"/>
                <a:gd name="T6" fmla="*/ 8 w 204"/>
                <a:gd name="T7" fmla="*/ 39 h 94"/>
                <a:gd name="T8" fmla="*/ 1 w 204"/>
                <a:gd name="T9" fmla="*/ 25 h 94"/>
                <a:gd name="T10" fmla="*/ 0 w 204"/>
                <a:gd name="T11" fmla="*/ 0 h 94"/>
                <a:gd name="T12" fmla="*/ 6 w 204"/>
                <a:gd name="T13" fmla="*/ 23 h 94"/>
                <a:gd name="T14" fmla="*/ 14 w 204"/>
                <a:gd name="T15" fmla="*/ 32 h 94"/>
                <a:gd name="T16" fmla="*/ 29 w 204"/>
                <a:gd name="T17" fmla="*/ 34 h 94"/>
                <a:gd name="T18" fmla="*/ 45 w 204"/>
                <a:gd name="T19" fmla="*/ 32 h 94"/>
                <a:gd name="T20" fmla="*/ 70 w 204"/>
                <a:gd name="T21" fmla="*/ 17 h 94"/>
                <a:gd name="T22" fmla="*/ 101 w 204"/>
                <a:gd name="T23" fmla="*/ 2 h 94"/>
                <a:gd name="T24" fmla="*/ 63 w 204"/>
                <a:gd name="T25" fmla="*/ 34 h 94"/>
                <a:gd name="T26" fmla="*/ 63 w 204"/>
                <a:gd name="T27" fmla="*/ 34 h 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4"/>
                <a:gd name="T43" fmla="*/ 0 h 94"/>
                <a:gd name="T44" fmla="*/ 204 w 204"/>
                <a:gd name="T45" fmla="*/ 94 h 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4" h="94">
                  <a:moveTo>
                    <a:pt x="127" y="67"/>
                  </a:moveTo>
                  <a:lnTo>
                    <a:pt x="96" y="94"/>
                  </a:lnTo>
                  <a:lnTo>
                    <a:pt x="49" y="86"/>
                  </a:lnTo>
                  <a:lnTo>
                    <a:pt x="16" y="78"/>
                  </a:lnTo>
                  <a:lnTo>
                    <a:pt x="2" y="50"/>
                  </a:lnTo>
                  <a:lnTo>
                    <a:pt x="0" y="0"/>
                  </a:lnTo>
                  <a:lnTo>
                    <a:pt x="12" y="46"/>
                  </a:lnTo>
                  <a:lnTo>
                    <a:pt x="28" y="63"/>
                  </a:lnTo>
                  <a:lnTo>
                    <a:pt x="59" y="67"/>
                  </a:lnTo>
                  <a:lnTo>
                    <a:pt x="90" y="63"/>
                  </a:lnTo>
                  <a:lnTo>
                    <a:pt x="141" y="34"/>
                  </a:lnTo>
                  <a:lnTo>
                    <a:pt x="204" y="4"/>
                  </a:lnTo>
                  <a:lnTo>
                    <a:pt x="127" y="67"/>
                  </a:lnTo>
                  <a:close/>
                </a:path>
              </a:pathLst>
            </a:custGeom>
            <a:solidFill>
              <a:srgbClr val="000000"/>
            </a:solidFill>
            <a:ln w="9525">
              <a:noFill/>
              <a:round/>
              <a:headEnd/>
              <a:tailEnd/>
            </a:ln>
          </p:spPr>
          <p:txBody>
            <a:bodyPr/>
            <a:lstStyle/>
            <a:p>
              <a:endParaRPr lang="en-US"/>
            </a:p>
          </p:txBody>
        </p:sp>
        <p:sp>
          <p:nvSpPr>
            <p:cNvPr id="91185" name="Freeform 46"/>
            <p:cNvSpPr>
              <a:spLocks/>
            </p:cNvSpPr>
            <p:nvPr/>
          </p:nvSpPr>
          <p:spPr bwMode="auto">
            <a:xfrm>
              <a:off x="3246" y="2519"/>
              <a:ext cx="417" cy="168"/>
            </a:xfrm>
            <a:custGeom>
              <a:avLst/>
              <a:gdLst>
                <a:gd name="T0" fmla="*/ 8 w 835"/>
                <a:gd name="T1" fmla="*/ 140 h 335"/>
                <a:gd name="T2" fmla="*/ 12 w 835"/>
                <a:gd name="T3" fmla="*/ 116 h 335"/>
                <a:gd name="T4" fmla="*/ 21 w 835"/>
                <a:gd name="T5" fmla="*/ 98 h 335"/>
                <a:gd name="T6" fmla="*/ 34 w 835"/>
                <a:gd name="T7" fmla="*/ 87 h 335"/>
                <a:gd name="T8" fmla="*/ 56 w 835"/>
                <a:gd name="T9" fmla="*/ 78 h 335"/>
                <a:gd name="T10" fmla="*/ 77 w 835"/>
                <a:gd name="T11" fmla="*/ 69 h 335"/>
                <a:gd name="T12" fmla="*/ 106 w 835"/>
                <a:gd name="T13" fmla="*/ 52 h 335"/>
                <a:gd name="T14" fmla="*/ 145 w 835"/>
                <a:gd name="T15" fmla="*/ 38 h 335"/>
                <a:gd name="T16" fmla="*/ 184 w 835"/>
                <a:gd name="T17" fmla="*/ 19 h 335"/>
                <a:gd name="T18" fmla="*/ 224 w 835"/>
                <a:gd name="T19" fmla="*/ 4 h 335"/>
                <a:gd name="T20" fmla="*/ 242 w 835"/>
                <a:gd name="T21" fmla="*/ 6 h 335"/>
                <a:gd name="T22" fmla="*/ 266 w 835"/>
                <a:gd name="T23" fmla="*/ 11 h 335"/>
                <a:gd name="T24" fmla="*/ 280 w 835"/>
                <a:gd name="T25" fmla="*/ 11 h 335"/>
                <a:gd name="T26" fmla="*/ 330 w 835"/>
                <a:gd name="T27" fmla="*/ 21 h 335"/>
                <a:gd name="T28" fmla="*/ 362 w 835"/>
                <a:gd name="T29" fmla="*/ 30 h 335"/>
                <a:gd name="T30" fmla="*/ 388 w 835"/>
                <a:gd name="T31" fmla="*/ 30 h 335"/>
                <a:gd name="T32" fmla="*/ 417 w 835"/>
                <a:gd name="T33" fmla="*/ 24 h 335"/>
                <a:gd name="T34" fmla="*/ 366 w 835"/>
                <a:gd name="T35" fmla="*/ 21 h 335"/>
                <a:gd name="T36" fmla="*/ 317 w 835"/>
                <a:gd name="T37" fmla="*/ 13 h 335"/>
                <a:gd name="T38" fmla="*/ 265 w 835"/>
                <a:gd name="T39" fmla="*/ 8 h 335"/>
                <a:gd name="T40" fmla="*/ 234 w 835"/>
                <a:gd name="T41" fmla="*/ 1 h 335"/>
                <a:gd name="T42" fmla="*/ 218 w 835"/>
                <a:gd name="T43" fmla="*/ 0 h 335"/>
                <a:gd name="T44" fmla="*/ 199 w 835"/>
                <a:gd name="T45" fmla="*/ 4 h 335"/>
                <a:gd name="T46" fmla="*/ 167 w 835"/>
                <a:gd name="T47" fmla="*/ 19 h 335"/>
                <a:gd name="T48" fmla="*/ 134 w 835"/>
                <a:gd name="T49" fmla="*/ 33 h 335"/>
                <a:gd name="T50" fmla="*/ 77 w 835"/>
                <a:gd name="T51" fmla="*/ 59 h 335"/>
                <a:gd name="T52" fmla="*/ 56 w 835"/>
                <a:gd name="T53" fmla="*/ 70 h 335"/>
                <a:gd name="T54" fmla="*/ 23 w 835"/>
                <a:gd name="T55" fmla="*/ 85 h 335"/>
                <a:gd name="T56" fmla="*/ 12 w 835"/>
                <a:gd name="T57" fmla="*/ 100 h 335"/>
                <a:gd name="T58" fmla="*/ 3 w 835"/>
                <a:gd name="T59" fmla="*/ 122 h 335"/>
                <a:gd name="T60" fmla="*/ 0 w 835"/>
                <a:gd name="T61" fmla="*/ 138 h 335"/>
                <a:gd name="T62" fmla="*/ 3 w 835"/>
                <a:gd name="T63" fmla="*/ 153 h 335"/>
                <a:gd name="T64" fmla="*/ 12 w 835"/>
                <a:gd name="T65" fmla="*/ 168 h 335"/>
                <a:gd name="T66" fmla="*/ 8 w 835"/>
                <a:gd name="T67" fmla="*/ 140 h 335"/>
                <a:gd name="T68" fmla="*/ 8 w 835"/>
                <a:gd name="T69" fmla="*/ 140 h 3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5"/>
                <a:gd name="T106" fmla="*/ 0 h 335"/>
                <a:gd name="T107" fmla="*/ 835 w 835"/>
                <a:gd name="T108" fmla="*/ 335 h 3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5" h="335">
                  <a:moveTo>
                    <a:pt x="17" y="280"/>
                  </a:moveTo>
                  <a:lnTo>
                    <a:pt x="25" y="231"/>
                  </a:lnTo>
                  <a:lnTo>
                    <a:pt x="42" y="196"/>
                  </a:lnTo>
                  <a:lnTo>
                    <a:pt x="68" y="173"/>
                  </a:lnTo>
                  <a:lnTo>
                    <a:pt x="113" y="155"/>
                  </a:lnTo>
                  <a:lnTo>
                    <a:pt x="155" y="138"/>
                  </a:lnTo>
                  <a:lnTo>
                    <a:pt x="212" y="103"/>
                  </a:lnTo>
                  <a:lnTo>
                    <a:pt x="290" y="76"/>
                  </a:lnTo>
                  <a:lnTo>
                    <a:pt x="368" y="37"/>
                  </a:lnTo>
                  <a:lnTo>
                    <a:pt x="448" y="8"/>
                  </a:lnTo>
                  <a:lnTo>
                    <a:pt x="485" y="12"/>
                  </a:lnTo>
                  <a:lnTo>
                    <a:pt x="533" y="22"/>
                  </a:lnTo>
                  <a:lnTo>
                    <a:pt x="560" y="22"/>
                  </a:lnTo>
                  <a:lnTo>
                    <a:pt x="660" y="41"/>
                  </a:lnTo>
                  <a:lnTo>
                    <a:pt x="725" y="59"/>
                  </a:lnTo>
                  <a:lnTo>
                    <a:pt x="776" y="59"/>
                  </a:lnTo>
                  <a:lnTo>
                    <a:pt x="835" y="48"/>
                  </a:lnTo>
                  <a:lnTo>
                    <a:pt x="732" y="41"/>
                  </a:lnTo>
                  <a:lnTo>
                    <a:pt x="635" y="25"/>
                  </a:lnTo>
                  <a:lnTo>
                    <a:pt x="530" y="15"/>
                  </a:lnTo>
                  <a:lnTo>
                    <a:pt x="468" y="1"/>
                  </a:lnTo>
                  <a:lnTo>
                    <a:pt x="436" y="0"/>
                  </a:lnTo>
                  <a:lnTo>
                    <a:pt x="398" y="8"/>
                  </a:lnTo>
                  <a:lnTo>
                    <a:pt x="334" y="38"/>
                  </a:lnTo>
                  <a:lnTo>
                    <a:pt x="268" y="66"/>
                  </a:lnTo>
                  <a:lnTo>
                    <a:pt x="155" y="118"/>
                  </a:lnTo>
                  <a:lnTo>
                    <a:pt x="112" y="140"/>
                  </a:lnTo>
                  <a:lnTo>
                    <a:pt x="46" y="170"/>
                  </a:lnTo>
                  <a:lnTo>
                    <a:pt x="24" y="199"/>
                  </a:lnTo>
                  <a:lnTo>
                    <a:pt x="7" y="243"/>
                  </a:lnTo>
                  <a:lnTo>
                    <a:pt x="0" y="276"/>
                  </a:lnTo>
                  <a:lnTo>
                    <a:pt x="7" y="305"/>
                  </a:lnTo>
                  <a:lnTo>
                    <a:pt x="25" y="335"/>
                  </a:lnTo>
                  <a:lnTo>
                    <a:pt x="17" y="280"/>
                  </a:lnTo>
                  <a:close/>
                </a:path>
              </a:pathLst>
            </a:custGeom>
            <a:solidFill>
              <a:srgbClr val="000000"/>
            </a:solidFill>
            <a:ln w="9525">
              <a:noFill/>
              <a:round/>
              <a:headEnd/>
              <a:tailEnd/>
            </a:ln>
          </p:spPr>
          <p:txBody>
            <a:bodyPr/>
            <a:lstStyle/>
            <a:p>
              <a:endParaRPr lang="en-US"/>
            </a:p>
          </p:txBody>
        </p:sp>
        <p:sp>
          <p:nvSpPr>
            <p:cNvPr id="91186" name="Freeform 47"/>
            <p:cNvSpPr>
              <a:spLocks/>
            </p:cNvSpPr>
            <p:nvPr/>
          </p:nvSpPr>
          <p:spPr bwMode="auto">
            <a:xfrm>
              <a:off x="3247" y="2598"/>
              <a:ext cx="68" cy="64"/>
            </a:xfrm>
            <a:custGeom>
              <a:avLst/>
              <a:gdLst>
                <a:gd name="T0" fmla="*/ 11 w 137"/>
                <a:gd name="T1" fmla="*/ 64 h 128"/>
                <a:gd name="T2" fmla="*/ 48 w 137"/>
                <a:gd name="T3" fmla="*/ 51 h 128"/>
                <a:gd name="T4" fmla="*/ 58 w 137"/>
                <a:gd name="T5" fmla="*/ 32 h 128"/>
                <a:gd name="T6" fmla="*/ 68 w 137"/>
                <a:gd name="T7" fmla="*/ 0 h 128"/>
                <a:gd name="T8" fmla="*/ 20 w 137"/>
                <a:gd name="T9" fmla="*/ 11 h 128"/>
                <a:gd name="T10" fmla="*/ 55 w 137"/>
                <a:gd name="T11" fmla="*/ 11 h 128"/>
                <a:gd name="T12" fmla="*/ 55 w 137"/>
                <a:gd name="T13" fmla="*/ 20 h 128"/>
                <a:gd name="T14" fmla="*/ 48 w 137"/>
                <a:gd name="T15" fmla="*/ 39 h 128"/>
                <a:gd name="T16" fmla="*/ 39 w 137"/>
                <a:gd name="T17" fmla="*/ 46 h 128"/>
                <a:gd name="T18" fmla="*/ 0 w 137"/>
                <a:gd name="T19" fmla="*/ 59 h 128"/>
                <a:gd name="T20" fmla="*/ 11 w 137"/>
                <a:gd name="T21" fmla="*/ 64 h 128"/>
                <a:gd name="T22" fmla="*/ 11 w 137"/>
                <a:gd name="T23" fmla="*/ 64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7"/>
                <a:gd name="T37" fmla="*/ 0 h 128"/>
                <a:gd name="T38" fmla="*/ 137 w 137"/>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7" h="128">
                  <a:moveTo>
                    <a:pt x="23" y="128"/>
                  </a:moveTo>
                  <a:lnTo>
                    <a:pt x="96" y="102"/>
                  </a:lnTo>
                  <a:lnTo>
                    <a:pt x="117" y="63"/>
                  </a:lnTo>
                  <a:lnTo>
                    <a:pt x="137" y="0"/>
                  </a:lnTo>
                  <a:lnTo>
                    <a:pt x="40" y="21"/>
                  </a:lnTo>
                  <a:lnTo>
                    <a:pt x="110" y="21"/>
                  </a:lnTo>
                  <a:lnTo>
                    <a:pt x="110" y="40"/>
                  </a:lnTo>
                  <a:lnTo>
                    <a:pt x="97" y="77"/>
                  </a:lnTo>
                  <a:lnTo>
                    <a:pt x="79" y="92"/>
                  </a:lnTo>
                  <a:lnTo>
                    <a:pt x="0" y="118"/>
                  </a:lnTo>
                  <a:lnTo>
                    <a:pt x="23" y="128"/>
                  </a:lnTo>
                  <a:close/>
                </a:path>
              </a:pathLst>
            </a:custGeom>
            <a:solidFill>
              <a:srgbClr val="000000"/>
            </a:solidFill>
            <a:ln w="9525">
              <a:noFill/>
              <a:round/>
              <a:headEnd/>
              <a:tailEnd/>
            </a:ln>
          </p:spPr>
          <p:txBody>
            <a:bodyPr/>
            <a:lstStyle/>
            <a:p>
              <a:endParaRPr lang="en-US"/>
            </a:p>
          </p:txBody>
        </p:sp>
        <p:sp>
          <p:nvSpPr>
            <p:cNvPr id="91187" name="Freeform 48"/>
            <p:cNvSpPr>
              <a:spLocks/>
            </p:cNvSpPr>
            <p:nvPr/>
          </p:nvSpPr>
          <p:spPr bwMode="auto">
            <a:xfrm>
              <a:off x="3308" y="2677"/>
              <a:ext cx="35" cy="61"/>
            </a:xfrm>
            <a:custGeom>
              <a:avLst/>
              <a:gdLst>
                <a:gd name="T0" fmla="*/ 0 w 71"/>
                <a:gd name="T1" fmla="*/ 61 h 121"/>
                <a:gd name="T2" fmla="*/ 17 w 71"/>
                <a:gd name="T3" fmla="*/ 51 h 121"/>
                <a:gd name="T4" fmla="*/ 30 w 71"/>
                <a:gd name="T5" fmla="*/ 34 h 121"/>
                <a:gd name="T6" fmla="*/ 35 w 71"/>
                <a:gd name="T7" fmla="*/ 14 h 121"/>
                <a:gd name="T8" fmla="*/ 35 w 71"/>
                <a:gd name="T9" fmla="*/ 0 h 121"/>
                <a:gd name="T10" fmla="*/ 23 w 71"/>
                <a:gd name="T11" fmla="*/ 0 h 121"/>
                <a:gd name="T12" fmla="*/ 28 w 71"/>
                <a:gd name="T13" fmla="*/ 12 h 121"/>
                <a:gd name="T14" fmla="*/ 24 w 71"/>
                <a:gd name="T15" fmla="*/ 27 h 121"/>
                <a:gd name="T16" fmla="*/ 15 w 71"/>
                <a:gd name="T17" fmla="*/ 43 h 121"/>
                <a:gd name="T18" fmla="*/ 0 w 71"/>
                <a:gd name="T19" fmla="*/ 61 h 121"/>
                <a:gd name="T20" fmla="*/ 0 w 71"/>
                <a:gd name="T21" fmla="*/ 61 h 1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1"/>
                <a:gd name="T34" fmla="*/ 0 h 121"/>
                <a:gd name="T35" fmla="*/ 71 w 71"/>
                <a:gd name="T36" fmla="*/ 121 h 1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1" h="121">
                  <a:moveTo>
                    <a:pt x="0" y="121"/>
                  </a:moveTo>
                  <a:lnTo>
                    <a:pt x="34" y="102"/>
                  </a:lnTo>
                  <a:lnTo>
                    <a:pt x="60" y="67"/>
                  </a:lnTo>
                  <a:lnTo>
                    <a:pt x="70" y="28"/>
                  </a:lnTo>
                  <a:lnTo>
                    <a:pt x="71" y="0"/>
                  </a:lnTo>
                  <a:lnTo>
                    <a:pt x="46" y="0"/>
                  </a:lnTo>
                  <a:lnTo>
                    <a:pt x="56" y="23"/>
                  </a:lnTo>
                  <a:lnTo>
                    <a:pt x="49" y="54"/>
                  </a:lnTo>
                  <a:lnTo>
                    <a:pt x="30" y="85"/>
                  </a:lnTo>
                  <a:lnTo>
                    <a:pt x="0" y="121"/>
                  </a:lnTo>
                  <a:close/>
                </a:path>
              </a:pathLst>
            </a:custGeom>
            <a:solidFill>
              <a:srgbClr val="000000"/>
            </a:solidFill>
            <a:ln w="9525">
              <a:noFill/>
              <a:round/>
              <a:headEnd/>
              <a:tailEnd/>
            </a:ln>
          </p:spPr>
          <p:txBody>
            <a:bodyPr/>
            <a:lstStyle/>
            <a:p>
              <a:endParaRPr lang="en-US"/>
            </a:p>
          </p:txBody>
        </p:sp>
        <p:sp>
          <p:nvSpPr>
            <p:cNvPr id="91188" name="Freeform 49"/>
            <p:cNvSpPr>
              <a:spLocks/>
            </p:cNvSpPr>
            <p:nvPr/>
          </p:nvSpPr>
          <p:spPr bwMode="auto">
            <a:xfrm>
              <a:off x="3367" y="2771"/>
              <a:ext cx="40" cy="62"/>
            </a:xfrm>
            <a:custGeom>
              <a:avLst/>
              <a:gdLst>
                <a:gd name="T0" fmla="*/ 9 w 81"/>
                <a:gd name="T1" fmla="*/ 50 h 123"/>
                <a:gd name="T2" fmla="*/ 0 w 81"/>
                <a:gd name="T3" fmla="*/ 62 h 123"/>
                <a:gd name="T4" fmla="*/ 13 w 81"/>
                <a:gd name="T5" fmla="*/ 58 h 123"/>
                <a:gd name="T6" fmla="*/ 29 w 81"/>
                <a:gd name="T7" fmla="*/ 46 h 123"/>
                <a:gd name="T8" fmla="*/ 38 w 81"/>
                <a:gd name="T9" fmla="*/ 29 h 123"/>
                <a:gd name="T10" fmla="*/ 39 w 81"/>
                <a:gd name="T11" fmla="*/ 13 h 123"/>
                <a:gd name="T12" fmla="*/ 40 w 81"/>
                <a:gd name="T13" fmla="*/ 0 h 123"/>
                <a:gd name="T14" fmla="*/ 18 w 81"/>
                <a:gd name="T15" fmla="*/ 11 h 123"/>
                <a:gd name="T16" fmla="*/ 30 w 81"/>
                <a:gd name="T17" fmla="*/ 11 h 123"/>
                <a:gd name="T18" fmla="*/ 31 w 81"/>
                <a:gd name="T19" fmla="*/ 27 h 123"/>
                <a:gd name="T20" fmla="*/ 24 w 81"/>
                <a:gd name="T21" fmla="*/ 41 h 123"/>
                <a:gd name="T22" fmla="*/ 9 w 81"/>
                <a:gd name="T23" fmla="*/ 50 h 123"/>
                <a:gd name="T24" fmla="*/ 9 w 81"/>
                <a:gd name="T25" fmla="*/ 50 h 1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
                <a:gd name="T40" fmla="*/ 0 h 123"/>
                <a:gd name="T41" fmla="*/ 81 w 81"/>
                <a:gd name="T42" fmla="*/ 123 h 1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 h="123">
                  <a:moveTo>
                    <a:pt x="19" y="99"/>
                  </a:moveTo>
                  <a:lnTo>
                    <a:pt x="0" y="123"/>
                  </a:lnTo>
                  <a:lnTo>
                    <a:pt x="26" y="116"/>
                  </a:lnTo>
                  <a:lnTo>
                    <a:pt x="59" y="91"/>
                  </a:lnTo>
                  <a:lnTo>
                    <a:pt x="76" y="58"/>
                  </a:lnTo>
                  <a:lnTo>
                    <a:pt x="79" y="25"/>
                  </a:lnTo>
                  <a:lnTo>
                    <a:pt x="81" y="0"/>
                  </a:lnTo>
                  <a:lnTo>
                    <a:pt x="37" y="21"/>
                  </a:lnTo>
                  <a:lnTo>
                    <a:pt x="60" y="22"/>
                  </a:lnTo>
                  <a:lnTo>
                    <a:pt x="63" y="54"/>
                  </a:lnTo>
                  <a:lnTo>
                    <a:pt x="49" y="81"/>
                  </a:lnTo>
                  <a:lnTo>
                    <a:pt x="19" y="99"/>
                  </a:lnTo>
                  <a:close/>
                </a:path>
              </a:pathLst>
            </a:custGeom>
            <a:solidFill>
              <a:srgbClr val="000000"/>
            </a:solidFill>
            <a:ln w="9525">
              <a:noFill/>
              <a:round/>
              <a:headEnd/>
              <a:tailEnd/>
            </a:ln>
          </p:spPr>
          <p:txBody>
            <a:bodyPr/>
            <a:lstStyle/>
            <a:p>
              <a:endParaRPr lang="en-US"/>
            </a:p>
          </p:txBody>
        </p:sp>
        <p:sp>
          <p:nvSpPr>
            <p:cNvPr id="91189" name="Freeform 50"/>
            <p:cNvSpPr>
              <a:spLocks/>
            </p:cNvSpPr>
            <p:nvPr/>
          </p:nvSpPr>
          <p:spPr bwMode="auto">
            <a:xfrm>
              <a:off x="3428" y="2470"/>
              <a:ext cx="723" cy="522"/>
            </a:xfrm>
            <a:custGeom>
              <a:avLst/>
              <a:gdLst>
                <a:gd name="T0" fmla="*/ 34 w 1445"/>
                <a:gd name="T1" fmla="*/ 50 h 1044"/>
                <a:gd name="T2" fmla="*/ 83 w 1445"/>
                <a:gd name="T3" fmla="*/ 18 h 1044"/>
                <a:gd name="T4" fmla="*/ 108 w 1445"/>
                <a:gd name="T5" fmla="*/ 9 h 1044"/>
                <a:gd name="T6" fmla="*/ 135 w 1445"/>
                <a:gd name="T7" fmla="*/ 5 h 1044"/>
                <a:gd name="T8" fmla="*/ 164 w 1445"/>
                <a:gd name="T9" fmla="*/ 11 h 1044"/>
                <a:gd name="T10" fmla="*/ 225 w 1445"/>
                <a:gd name="T11" fmla="*/ 14 h 1044"/>
                <a:gd name="T12" fmla="*/ 275 w 1445"/>
                <a:gd name="T13" fmla="*/ 12 h 1044"/>
                <a:gd name="T14" fmla="*/ 329 w 1445"/>
                <a:gd name="T15" fmla="*/ 12 h 1044"/>
                <a:gd name="T16" fmla="*/ 358 w 1445"/>
                <a:gd name="T17" fmla="*/ 21 h 1044"/>
                <a:gd name="T18" fmla="*/ 396 w 1445"/>
                <a:gd name="T19" fmla="*/ 49 h 1044"/>
                <a:gd name="T20" fmla="*/ 474 w 1445"/>
                <a:gd name="T21" fmla="*/ 92 h 1044"/>
                <a:gd name="T22" fmla="*/ 510 w 1445"/>
                <a:gd name="T23" fmla="*/ 124 h 1044"/>
                <a:gd name="T24" fmla="*/ 564 w 1445"/>
                <a:gd name="T25" fmla="*/ 151 h 1044"/>
                <a:gd name="T26" fmla="*/ 627 w 1445"/>
                <a:gd name="T27" fmla="*/ 203 h 1044"/>
                <a:gd name="T28" fmla="*/ 691 w 1445"/>
                <a:gd name="T29" fmla="*/ 239 h 1044"/>
                <a:gd name="T30" fmla="*/ 711 w 1445"/>
                <a:gd name="T31" fmla="*/ 250 h 1044"/>
                <a:gd name="T32" fmla="*/ 657 w 1445"/>
                <a:gd name="T33" fmla="*/ 415 h 1044"/>
                <a:gd name="T34" fmla="*/ 642 w 1445"/>
                <a:gd name="T35" fmla="*/ 474 h 1044"/>
                <a:gd name="T36" fmla="*/ 642 w 1445"/>
                <a:gd name="T37" fmla="*/ 522 h 1044"/>
                <a:gd name="T38" fmla="*/ 664 w 1445"/>
                <a:gd name="T39" fmla="*/ 426 h 1044"/>
                <a:gd name="T40" fmla="*/ 689 w 1445"/>
                <a:gd name="T41" fmla="*/ 355 h 1044"/>
                <a:gd name="T42" fmla="*/ 723 w 1445"/>
                <a:gd name="T43" fmla="*/ 245 h 1044"/>
                <a:gd name="T44" fmla="*/ 641 w 1445"/>
                <a:gd name="T45" fmla="*/ 203 h 1044"/>
                <a:gd name="T46" fmla="*/ 614 w 1445"/>
                <a:gd name="T47" fmla="*/ 184 h 1044"/>
                <a:gd name="T48" fmla="*/ 560 w 1445"/>
                <a:gd name="T49" fmla="*/ 141 h 1044"/>
                <a:gd name="T50" fmla="*/ 516 w 1445"/>
                <a:gd name="T51" fmla="*/ 119 h 1044"/>
                <a:gd name="T52" fmla="*/ 466 w 1445"/>
                <a:gd name="T53" fmla="*/ 81 h 1044"/>
                <a:gd name="T54" fmla="*/ 405 w 1445"/>
                <a:gd name="T55" fmla="*/ 43 h 1044"/>
                <a:gd name="T56" fmla="*/ 350 w 1445"/>
                <a:gd name="T57" fmla="*/ 9 h 1044"/>
                <a:gd name="T58" fmla="*/ 326 w 1445"/>
                <a:gd name="T59" fmla="*/ 2 h 1044"/>
                <a:gd name="T60" fmla="*/ 308 w 1445"/>
                <a:gd name="T61" fmla="*/ 4 h 1044"/>
                <a:gd name="T62" fmla="*/ 201 w 1445"/>
                <a:gd name="T63" fmla="*/ 7 h 1044"/>
                <a:gd name="T64" fmla="*/ 155 w 1445"/>
                <a:gd name="T65" fmla="*/ 5 h 1044"/>
                <a:gd name="T66" fmla="*/ 133 w 1445"/>
                <a:gd name="T67" fmla="*/ 0 h 1044"/>
                <a:gd name="T68" fmla="*/ 117 w 1445"/>
                <a:gd name="T69" fmla="*/ 1 h 1044"/>
                <a:gd name="T70" fmla="*/ 90 w 1445"/>
                <a:gd name="T71" fmla="*/ 9 h 1044"/>
                <a:gd name="T72" fmla="*/ 44 w 1445"/>
                <a:gd name="T73" fmla="*/ 36 h 1044"/>
                <a:gd name="T74" fmla="*/ 0 w 1445"/>
                <a:gd name="T75" fmla="*/ 63 h 1044"/>
                <a:gd name="T76" fmla="*/ 34 w 1445"/>
                <a:gd name="T77" fmla="*/ 50 h 1044"/>
                <a:gd name="T78" fmla="*/ 34 w 1445"/>
                <a:gd name="T79" fmla="*/ 50 h 10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45"/>
                <a:gd name="T121" fmla="*/ 0 h 1044"/>
                <a:gd name="T122" fmla="*/ 1445 w 1445"/>
                <a:gd name="T123" fmla="*/ 1044 h 10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45" h="1044">
                  <a:moveTo>
                    <a:pt x="67" y="99"/>
                  </a:moveTo>
                  <a:lnTo>
                    <a:pt x="166" y="36"/>
                  </a:lnTo>
                  <a:lnTo>
                    <a:pt x="215" y="17"/>
                  </a:lnTo>
                  <a:lnTo>
                    <a:pt x="269" y="9"/>
                  </a:lnTo>
                  <a:lnTo>
                    <a:pt x="328" y="21"/>
                  </a:lnTo>
                  <a:lnTo>
                    <a:pt x="449" y="28"/>
                  </a:lnTo>
                  <a:lnTo>
                    <a:pt x="549" y="24"/>
                  </a:lnTo>
                  <a:lnTo>
                    <a:pt x="658" y="24"/>
                  </a:lnTo>
                  <a:lnTo>
                    <a:pt x="715" y="42"/>
                  </a:lnTo>
                  <a:lnTo>
                    <a:pt x="791" y="98"/>
                  </a:lnTo>
                  <a:lnTo>
                    <a:pt x="947" y="183"/>
                  </a:lnTo>
                  <a:lnTo>
                    <a:pt x="1020" y="248"/>
                  </a:lnTo>
                  <a:lnTo>
                    <a:pt x="1127" y="301"/>
                  </a:lnTo>
                  <a:lnTo>
                    <a:pt x="1253" y="406"/>
                  </a:lnTo>
                  <a:lnTo>
                    <a:pt x="1381" y="477"/>
                  </a:lnTo>
                  <a:lnTo>
                    <a:pt x="1422" y="500"/>
                  </a:lnTo>
                  <a:lnTo>
                    <a:pt x="1314" y="830"/>
                  </a:lnTo>
                  <a:lnTo>
                    <a:pt x="1283" y="948"/>
                  </a:lnTo>
                  <a:lnTo>
                    <a:pt x="1283" y="1044"/>
                  </a:lnTo>
                  <a:lnTo>
                    <a:pt x="1327" y="851"/>
                  </a:lnTo>
                  <a:lnTo>
                    <a:pt x="1378" y="709"/>
                  </a:lnTo>
                  <a:lnTo>
                    <a:pt x="1445" y="489"/>
                  </a:lnTo>
                  <a:lnTo>
                    <a:pt x="1282" y="406"/>
                  </a:lnTo>
                  <a:lnTo>
                    <a:pt x="1228" y="368"/>
                  </a:lnTo>
                  <a:lnTo>
                    <a:pt x="1119" y="281"/>
                  </a:lnTo>
                  <a:lnTo>
                    <a:pt x="1031" y="238"/>
                  </a:lnTo>
                  <a:lnTo>
                    <a:pt x="932" y="162"/>
                  </a:lnTo>
                  <a:lnTo>
                    <a:pt x="809" y="85"/>
                  </a:lnTo>
                  <a:lnTo>
                    <a:pt x="700" y="18"/>
                  </a:lnTo>
                  <a:lnTo>
                    <a:pt x="651" y="4"/>
                  </a:lnTo>
                  <a:lnTo>
                    <a:pt x="616" y="7"/>
                  </a:lnTo>
                  <a:lnTo>
                    <a:pt x="402" y="14"/>
                  </a:lnTo>
                  <a:lnTo>
                    <a:pt x="310" y="9"/>
                  </a:lnTo>
                  <a:lnTo>
                    <a:pt x="266" y="0"/>
                  </a:lnTo>
                  <a:lnTo>
                    <a:pt x="234" y="2"/>
                  </a:lnTo>
                  <a:lnTo>
                    <a:pt x="180" y="17"/>
                  </a:lnTo>
                  <a:lnTo>
                    <a:pt x="88" y="72"/>
                  </a:lnTo>
                  <a:lnTo>
                    <a:pt x="0" y="125"/>
                  </a:lnTo>
                  <a:lnTo>
                    <a:pt x="67" y="99"/>
                  </a:lnTo>
                  <a:close/>
                </a:path>
              </a:pathLst>
            </a:custGeom>
            <a:solidFill>
              <a:srgbClr val="000000"/>
            </a:solidFill>
            <a:ln w="9525">
              <a:noFill/>
              <a:round/>
              <a:headEnd/>
              <a:tailEnd/>
            </a:ln>
          </p:spPr>
          <p:txBody>
            <a:bodyPr/>
            <a:lstStyle/>
            <a:p>
              <a:endParaRPr lang="en-US"/>
            </a:p>
          </p:txBody>
        </p:sp>
        <p:sp>
          <p:nvSpPr>
            <p:cNvPr id="91190" name="Freeform 51"/>
            <p:cNvSpPr>
              <a:spLocks/>
            </p:cNvSpPr>
            <p:nvPr/>
          </p:nvSpPr>
          <p:spPr bwMode="auto">
            <a:xfrm>
              <a:off x="4099" y="2692"/>
              <a:ext cx="192" cy="446"/>
            </a:xfrm>
            <a:custGeom>
              <a:avLst/>
              <a:gdLst>
                <a:gd name="T0" fmla="*/ 43 w 385"/>
                <a:gd name="T1" fmla="*/ 24 h 890"/>
                <a:gd name="T2" fmla="*/ 55 w 385"/>
                <a:gd name="T3" fmla="*/ 11 h 890"/>
                <a:gd name="T4" fmla="*/ 97 w 385"/>
                <a:gd name="T5" fmla="*/ 33 h 890"/>
                <a:gd name="T6" fmla="*/ 108 w 385"/>
                <a:gd name="T7" fmla="*/ 0 h 890"/>
                <a:gd name="T8" fmla="*/ 192 w 385"/>
                <a:gd name="T9" fmla="*/ 36 h 890"/>
                <a:gd name="T10" fmla="*/ 120 w 385"/>
                <a:gd name="T11" fmla="*/ 29 h 890"/>
                <a:gd name="T12" fmla="*/ 49 w 385"/>
                <a:gd name="T13" fmla="*/ 350 h 890"/>
                <a:gd name="T14" fmla="*/ 163 w 385"/>
                <a:gd name="T15" fmla="*/ 395 h 890"/>
                <a:gd name="T16" fmla="*/ 154 w 385"/>
                <a:gd name="T17" fmla="*/ 446 h 890"/>
                <a:gd name="T18" fmla="*/ 0 w 385"/>
                <a:gd name="T19" fmla="*/ 388 h 890"/>
                <a:gd name="T20" fmla="*/ 9 w 385"/>
                <a:gd name="T21" fmla="*/ 360 h 890"/>
                <a:gd name="T22" fmla="*/ 96 w 385"/>
                <a:gd name="T23" fmla="*/ 47 h 890"/>
                <a:gd name="T24" fmla="*/ 43 w 385"/>
                <a:gd name="T25" fmla="*/ 24 h 890"/>
                <a:gd name="T26" fmla="*/ 43 w 385"/>
                <a:gd name="T27" fmla="*/ 24 h 8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5"/>
                <a:gd name="T43" fmla="*/ 0 h 890"/>
                <a:gd name="T44" fmla="*/ 385 w 385"/>
                <a:gd name="T45" fmla="*/ 890 h 8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5" h="890">
                  <a:moveTo>
                    <a:pt x="86" y="47"/>
                  </a:moveTo>
                  <a:lnTo>
                    <a:pt x="110" y="21"/>
                  </a:lnTo>
                  <a:lnTo>
                    <a:pt x="195" y="65"/>
                  </a:lnTo>
                  <a:lnTo>
                    <a:pt x="217" y="0"/>
                  </a:lnTo>
                  <a:lnTo>
                    <a:pt x="385" y="72"/>
                  </a:lnTo>
                  <a:lnTo>
                    <a:pt x="241" y="58"/>
                  </a:lnTo>
                  <a:lnTo>
                    <a:pt x="99" y="698"/>
                  </a:lnTo>
                  <a:lnTo>
                    <a:pt x="326" y="789"/>
                  </a:lnTo>
                  <a:lnTo>
                    <a:pt x="308" y="890"/>
                  </a:lnTo>
                  <a:lnTo>
                    <a:pt x="0" y="775"/>
                  </a:lnTo>
                  <a:lnTo>
                    <a:pt x="19" y="719"/>
                  </a:lnTo>
                  <a:lnTo>
                    <a:pt x="192" y="94"/>
                  </a:lnTo>
                  <a:lnTo>
                    <a:pt x="86" y="47"/>
                  </a:lnTo>
                  <a:close/>
                </a:path>
              </a:pathLst>
            </a:custGeom>
            <a:solidFill>
              <a:srgbClr val="000000"/>
            </a:solidFill>
            <a:ln w="9525">
              <a:noFill/>
              <a:round/>
              <a:headEnd/>
              <a:tailEnd/>
            </a:ln>
          </p:spPr>
          <p:txBody>
            <a:bodyPr/>
            <a:lstStyle/>
            <a:p>
              <a:endParaRPr lang="en-US"/>
            </a:p>
          </p:txBody>
        </p:sp>
        <p:sp>
          <p:nvSpPr>
            <p:cNvPr id="91191" name="Freeform 52"/>
            <p:cNvSpPr>
              <a:spLocks/>
            </p:cNvSpPr>
            <p:nvPr/>
          </p:nvSpPr>
          <p:spPr bwMode="auto">
            <a:xfrm>
              <a:off x="3354" y="2796"/>
              <a:ext cx="722" cy="231"/>
            </a:xfrm>
            <a:custGeom>
              <a:avLst/>
              <a:gdLst>
                <a:gd name="T0" fmla="*/ 1 w 1444"/>
                <a:gd name="T1" fmla="*/ 22 h 461"/>
                <a:gd name="T2" fmla="*/ 0 w 1444"/>
                <a:gd name="T3" fmla="*/ 44 h 461"/>
                <a:gd name="T4" fmla="*/ 9 w 1444"/>
                <a:gd name="T5" fmla="*/ 59 h 461"/>
                <a:gd name="T6" fmla="*/ 31 w 1444"/>
                <a:gd name="T7" fmla="*/ 69 h 461"/>
                <a:gd name="T8" fmla="*/ 71 w 1444"/>
                <a:gd name="T9" fmla="*/ 64 h 461"/>
                <a:gd name="T10" fmla="*/ 88 w 1444"/>
                <a:gd name="T11" fmla="*/ 64 h 461"/>
                <a:gd name="T12" fmla="*/ 146 w 1444"/>
                <a:gd name="T13" fmla="*/ 62 h 461"/>
                <a:gd name="T14" fmla="*/ 191 w 1444"/>
                <a:gd name="T15" fmla="*/ 56 h 461"/>
                <a:gd name="T16" fmla="*/ 241 w 1444"/>
                <a:gd name="T17" fmla="*/ 69 h 461"/>
                <a:gd name="T18" fmla="*/ 281 w 1444"/>
                <a:gd name="T19" fmla="*/ 80 h 461"/>
                <a:gd name="T20" fmla="*/ 288 w 1444"/>
                <a:gd name="T21" fmla="*/ 96 h 461"/>
                <a:gd name="T22" fmla="*/ 344 w 1444"/>
                <a:gd name="T23" fmla="*/ 131 h 461"/>
                <a:gd name="T24" fmla="*/ 372 w 1444"/>
                <a:gd name="T25" fmla="*/ 140 h 461"/>
                <a:gd name="T26" fmla="*/ 450 w 1444"/>
                <a:gd name="T27" fmla="*/ 175 h 461"/>
                <a:gd name="T28" fmla="*/ 555 w 1444"/>
                <a:gd name="T29" fmla="*/ 209 h 461"/>
                <a:gd name="T30" fmla="*/ 651 w 1444"/>
                <a:gd name="T31" fmla="*/ 222 h 461"/>
                <a:gd name="T32" fmla="*/ 675 w 1444"/>
                <a:gd name="T33" fmla="*/ 217 h 461"/>
                <a:gd name="T34" fmla="*/ 722 w 1444"/>
                <a:gd name="T35" fmla="*/ 231 h 461"/>
                <a:gd name="T36" fmla="*/ 716 w 1444"/>
                <a:gd name="T37" fmla="*/ 189 h 461"/>
                <a:gd name="T38" fmla="*/ 710 w 1444"/>
                <a:gd name="T39" fmla="*/ 207 h 461"/>
                <a:gd name="T40" fmla="*/ 672 w 1444"/>
                <a:gd name="T41" fmla="*/ 201 h 461"/>
                <a:gd name="T42" fmla="*/ 640 w 1444"/>
                <a:gd name="T43" fmla="*/ 205 h 461"/>
                <a:gd name="T44" fmla="*/ 532 w 1444"/>
                <a:gd name="T45" fmla="*/ 185 h 461"/>
                <a:gd name="T46" fmla="*/ 396 w 1444"/>
                <a:gd name="T47" fmla="*/ 139 h 461"/>
                <a:gd name="T48" fmla="*/ 360 w 1444"/>
                <a:gd name="T49" fmla="*/ 127 h 461"/>
                <a:gd name="T50" fmla="*/ 321 w 1444"/>
                <a:gd name="T51" fmla="*/ 106 h 461"/>
                <a:gd name="T52" fmla="*/ 295 w 1444"/>
                <a:gd name="T53" fmla="*/ 88 h 461"/>
                <a:gd name="T54" fmla="*/ 288 w 1444"/>
                <a:gd name="T55" fmla="*/ 70 h 461"/>
                <a:gd name="T56" fmla="*/ 201 w 1444"/>
                <a:gd name="T57" fmla="*/ 44 h 461"/>
                <a:gd name="T58" fmla="*/ 163 w 1444"/>
                <a:gd name="T59" fmla="*/ 48 h 461"/>
                <a:gd name="T60" fmla="*/ 81 w 1444"/>
                <a:gd name="T61" fmla="*/ 52 h 461"/>
                <a:gd name="T62" fmla="*/ 49 w 1444"/>
                <a:gd name="T63" fmla="*/ 58 h 461"/>
                <a:gd name="T64" fmla="*/ 26 w 1444"/>
                <a:gd name="T65" fmla="*/ 58 h 461"/>
                <a:gd name="T66" fmla="*/ 14 w 1444"/>
                <a:gd name="T67" fmla="*/ 50 h 461"/>
                <a:gd name="T68" fmla="*/ 7 w 1444"/>
                <a:gd name="T69" fmla="*/ 34 h 461"/>
                <a:gd name="T70" fmla="*/ 6 w 1444"/>
                <a:gd name="T71" fmla="*/ 0 h 461"/>
                <a:gd name="T72" fmla="*/ 1 w 1444"/>
                <a:gd name="T73" fmla="*/ 22 h 461"/>
                <a:gd name="T74" fmla="*/ 1 w 1444"/>
                <a:gd name="T75" fmla="*/ 22 h 4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44"/>
                <a:gd name="T115" fmla="*/ 0 h 461"/>
                <a:gd name="T116" fmla="*/ 1444 w 1444"/>
                <a:gd name="T117" fmla="*/ 461 h 4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44" h="461">
                  <a:moveTo>
                    <a:pt x="1" y="43"/>
                  </a:moveTo>
                  <a:lnTo>
                    <a:pt x="0" y="87"/>
                  </a:lnTo>
                  <a:lnTo>
                    <a:pt x="17" y="118"/>
                  </a:lnTo>
                  <a:lnTo>
                    <a:pt x="62" y="138"/>
                  </a:lnTo>
                  <a:lnTo>
                    <a:pt x="141" y="127"/>
                  </a:lnTo>
                  <a:lnTo>
                    <a:pt x="176" y="127"/>
                  </a:lnTo>
                  <a:lnTo>
                    <a:pt x="291" y="124"/>
                  </a:lnTo>
                  <a:lnTo>
                    <a:pt x="382" y="111"/>
                  </a:lnTo>
                  <a:lnTo>
                    <a:pt x="481" y="138"/>
                  </a:lnTo>
                  <a:lnTo>
                    <a:pt x="562" y="160"/>
                  </a:lnTo>
                  <a:lnTo>
                    <a:pt x="575" y="191"/>
                  </a:lnTo>
                  <a:lnTo>
                    <a:pt x="688" y="262"/>
                  </a:lnTo>
                  <a:lnTo>
                    <a:pt x="744" y="279"/>
                  </a:lnTo>
                  <a:lnTo>
                    <a:pt x="899" y="349"/>
                  </a:lnTo>
                  <a:lnTo>
                    <a:pt x="1110" y="417"/>
                  </a:lnTo>
                  <a:lnTo>
                    <a:pt x="1302" y="444"/>
                  </a:lnTo>
                  <a:lnTo>
                    <a:pt x="1350" y="434"/>
                  </a:lnTo>
                  <a:lnTo>
                    <a:pt x="1444" y="461"/>
                  </a:lnTo>
                  <a:lnTo>
                    <a:pt x="1432" y="377"/>
                  </a:lnTo>
                  <a:lnTo>
                    <a:pt x="1420" y="414"/>
                  </a:lnTo>
                  <a:lnTo>
                    <a:pt x="1344" y="401"/>
                  </a:lnTo>
                  <a:lnTo>
                    <a:pt x="1280" y="410"/>
                  </a:lnTo>
                  <a:lnTo>
                    <a:pt x="1064" y="369"/>
                  </a:lnTo>
                  <a:lnTo>
                    <a:pt x="792" y="278"/>
                  </a:lnTo>
                  <a:lnTo>
                    <a:pt x="720" y="254"/>
                  </a:lnTo>
                  <a:lnTo>
                    <a:pt x="641" y="211"/>
                  </a:lnTo>
                  <a:lnTo>
                    <a:pt x="590" y="175"/>
                  </a:lnTo>
                  <a:lnTo>
                    <a:pt x="575" y="140"/>
                  </a:lnTo>
                  <a:lnTo>
                    <a:pt x="402" y="87"/>
                  </a:lnTo>
                  <a:lnTo>
                    <a:pt x="326" y="96"/>
                  </a:lnTo>
                  <a:lnTo>
                    <a:pt x="161" y="103"/>
                  </a:lnTo>
                  <a:lnTo>
                    <a:pt x="97" y="116"/>
                  </a:lnTo>
                  <a:lnTo>
                    <a:pt x="51" y="116"/>
                  </a:lnTo>
                  <a:lnTo>
                    <a:pt x="28" y="100"/>
                  </a:lnTo>
                  <a:lnTo>
                    <a:pt x="13" y="67"/>
                  </a:lnTo>
                  <a:lnTo>
                    <a:pt x="11" y="0"/>
                  </a:lnTo>
                  <a:lnTo>
                    <a:pt x="1" y="43"/>
                  </a:lnTo>
                  <a:close/>
                </a:path>
              </a:pathLst>
            </a:custGeom>
            <a:solidFill>
              <a:srgbClr val="000000"/>
            </a:solidFill>
            <a:ln w="9525">
              <a:noFill/>
              <a:round/>
              <a:headEnd/>
              <a:tailEnd/>
            </a:ln>
          </p:spPr>
          <p:txBody>
            <a:bodyPr/>
            <a:lstStyle/>
            <a:p>
              <a:endParaRPr lang="en-US"/>
            </a:p>
          </p:txBody>
        </p:sp>
        <p:sp>
          <p:nvSpPr>
            <p:cNvPr id="91192" name="Freeform 53"/>
            <p:cNvSpPr>
              <a:spLocks/>
            </p:cNvSpPr>
            <p:nvPr/>
          </p:nvSpPr>
          <p:spPr bwMode="auto">
            <a:xfrm>
              <a:off x="4058" y="2927"/>
              <a:ext cx="64" cy="145"/>
            </a:xfrm>
            <a:custGeom>
              <a:avLst/>
              <a:gdLst>
                <a:gd name="T0" fmla="*/ 0 w 128"/>
                <a:gd name="T1" fmla="*/ 90 h 290"/>
                <a:gd name="T2" fmla="*/ 6 w 128"/>
                <a:gd name="T3" fmla="*/ 120 h 290"/>
                <a:gd name="T4" fmla="*/ 56 w 128"/>
                <a:gd name="T5" fmla="*/ 145 h 290"/>
                <a:gd name="T6" fmla="*/ 64 w 128"/>
                <a:gd name="T7" fmla="*/ 109 h 290"/>
                <a:gd name="T8" fmla="*/ 23 w 128"/>
                <a:gd name="T9" fmla="*/ 96 h 290"/>
                <a:gd name="T10" fmla="*/ 19 w 128"/>
                <a:gd name="T11" fmla="*/ 70 h 290"/>
                <a:gd name="T12" fmla="*/ 20 w 128"/>
                <a:gd name="T13" fmla="*/ 0 h 290"/>
                <a:gd name="T14" fmla="*/ 11 w 128"/>
                <a:gd name="T15" fmla="*/ 22 h 290"/>
                <a:gd name="T16" fmla="*/ 5 w 128"/>
                <a:gd name="T17" fmla="*/ 60 h 290"/>
                <a:gd name="T18" fmla="*/ 0 w 128"/>
                <a:gd name="T19" fmla="*/ 90 h 290"/>
                <a:gd name="T20" fmla="*/ 0 w 128"/>
                <a:gd name="T21" fmla="*/ 90 h 2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290"/>
                <a:gd name="T35" fmla="*/ 128 w 128"/>
                <a:gd name="T36" fmla="*/ 290 h 2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290">
                  <a:moveTo>
                    <a:pt x="0" y="179"/>
                  </a:moveTo>
                  <a:lnTo>
                    <a:pt x="12" y="239"/>
                  </a:lnTo>
                  <a:lnTo>
                    <a:pt x="111" y="290"/>
                  </a:lnTo>
                  <a:lnTo>
                    <a:pt x="128" y="218"/>
                  </a:lnTo>
                  <a:lnTo>
                    <a:pt x="46" y="192"/>
                  </a:lnTo>
                  <a:lnTo>
                    <a:pt x="37" y="139"/>
                  </a:lnTo>
                  <a:lnTo>
                    <a:pt x="40" y="0"/>
                  </a:lnTo>
                  <a:lnTo>
                    <a:pt x="22" y="44"/>
                  </a:lnTo>
                  <a:lnTo>
                    <a:pt x="9" y="120"/>
                  </a:lnTo>
                  <a:lnTo>
                    <a:pt x="0" y="179"/>
                  </a:lnTo>
                  <a:close/>
                </a:path>
              </a:pathLst>
            </a:custGeom>
            <a:solidFill>
              <a:srgbClr val="000000"/>
            </a:solidFill>
            <a:ln w="9525">
              <a:noFill/>
              <a:round/>
              <a:headEnd/>
              <a:tailEnd/>
            </a:ln>
          </p:spPr>
          <p:txBody>
            <a:bodyPr/>
            <a:lstStyle/>
            <a:p>
              <a:endParaRPr lang="en-US"/>
            </a:p>
          </p:txBody>
        </p:sp>
        <p:sp>
          <p:nvSpPr>
            <p:cNvPr id="91193" name="Freeform 54"/>
            <p:cNvSpPr>
              <a:spLocks/>
            </p:cNvSpPr>
            <p:nvPr/>
          </p:nvSpPr>
          <p:spPr bwMode="auto">
            <a:xfrm>
              <a:off x="3416" y="1984"/>
              <a:ext cx="515" cy="427"/>
            </a:xfrm>
            <a:custGeom>
              <a:avLst/>
              <a:gdLst>
                <a:gd name="T0" fmla="*/ 30 w 1029"/>
                <a:gd name="T1" fmla="*/ 421 h 855"/>
                <a:gd name="T2" fmla="*/ 83 w 1029"/>
                <a:gd name="T3" fmla="*/ 417 h 855"/>
                <a:gd name="T4" fmla="*/ 163 w 1029"/>
                <a:gd name="T5" fmla="*/ 379 h 855"/>
                <a:gd name="T6" fmla="*/ 256 w 1029"/>
                <a:gd name="T7" fmla="*/ 345 h 855"/>
                <a:gd name="T8" fmla="*/ 330 w 1029"/>
                <a:gd name="T9" fmla="*/ 335 h 855"/>
                <a:gd name="T10" fmla="*/ 443 w 1029"/>
                <a:gd name="T11" fmla="*/ 220 h 855"/>
                <a:gd name="T12" fmla="*/ 483 w 1029"/>
                <a:gd name="T13" fmla="*/ 192 h 855"/>
                <a:gd name="T14" fmla="*/ 505 w 1029"/>
                <a:gd name="T15" fmla="*/ 206 h 855"/>
                <a:gd name="T16" fmla="*/ 515 w 1029"/>
                <a:gd name="T17" fmla="*/ 161 h 855"/>
                <a:gd name="T18" fmla="*/ 493 w 1029"/>
                <a:gd name="T19" fmla="*/ 92 h 855"/>
                <a:gd name="T20" fmla="*/ 431 w 1029"/>
                <a:gd name="T21" fmla="*/ 8 h 855"/>
                <a:gd name="T22" fmla="*/ 394 w 1029"/>
                <a:gd name="T23" fmla="*/ 8 h 855"/>
                <a:gd name="T24" fmla="*/ 400 w 1029"/>
                <a:gd name="T25" fmla="*/ 13 h 855"/>
                <a:gd name="T26" fmla="*/ 446 w 1029"/>
                <a:gd name="T27" fmla="*/ 37 h 855"/>
                <a:gd name="T28" fmla="*/ 497 w 1029"/>
                <a:gd name="T29" fmla="*/ 131 h 855"/>
                <a:gd name="T30" fmla="*/ 475 w 1029"/>
                <a:gd name="T31" fmla="*/ 173 h 855"/>
                <a:gd name="T32" fmla="*/ 431 w 1029"/>
                <a:gd name="T33" fmla="*/ 202 h 855"/>
                <a:gd name="T34" fmla="*/ 421 w 1029"/>
                <a:gd name="T35" fmla="*/ 241 h 855"/>
                <a:gd name="T36" fmla="*/ 355 w 1029"/>
                <a:gd name="T37" fmla="*/ 299 h 855"/>
                <a:gd name="T38" fmla="*/ 325 w 1029"/>
                <a:gd name="T39" fmla="*/ 318 h 855"/>
                <a:gd name="T40" fmla="*/ 266 w 1029"/>
                <a:gd name="T41" fmla="*/ 329 h 855"/>
                <a:gd name="T42" fmla="*/ 238 w 1029"/>
                <a:gd name="T43" fmla="*/ 322 h 855"/>
                <a:gd name="T44" fmla="*/ 161 w 1029"/>
                <a:gd name="T45" fmla="*/ 361 h 855"/>
                <a:gd name="T46" fmla="*/ 118 w 1029"/>
                <a:gd name="T47" fmla="*/ 382 h 855"/>
                <a:gd name="T48" fmla="*/ 83 w 1029"/>
                <a:gd name="T49" fmla="*/ 399 h 855"/>
                <a:gd name="T50" fmla="*/ 47 w 1029"/>
                <a:gd name="T51" fmla="*/ 415 h 855"/>
                <a:gd name="T52" fmla="*/ 12 w 1029"/>
                <a:gd name="T53" fmla="*/ 385 h 855"/>
                <a:gd name="T54" fmla="*/ 11 w 1029"/>
                <a:gd name="T55" fmla="*/ 352 h 855"/>
                <a:gd name="T56" fmla="*/ 47 w 1029"/>
                <a:gd name="T57" fmla="*/ 322 h 855"/>
                <a:gd name="T58" fmla="*/ 105 w 1029"/>
                <a:gd name="T59" fmla="*/ 284 h 855"/>
                <a:gd name="T60" fmla="*/ 163 w 1029"/>
                <a:gd name="T61" fmla="*/ 270 h 855"/>
                <a:gd name="T62" fmla="*/ 211 w 1029"/>
                <a:gd name="T63" fmla="*/ 241 h 855"/>
                <a:gd name="T64" fmla="*/ 264 w 1029"/>
                <a:gd name="T65" fmla="*/ 209 h 855"/>
                <a:gd name="T66" fmla="*/ 209 w 1029"/>
                <a:gd name="T67" fmla="*/ 231 h 855"/>
                <a:gd name="T68" fmla="*/ 162 w 1029"/>
                <a:gd name="T69" fmla="*/ 262 h 855"/>
                <a:gd name="T70" fmla="*/ 88 w 1029"/>
                <a:gd name="T71" fmla="*/ 288 h 855"/>
                <a:gd name="T72" fmla="*/ 13 w 1029"/>
                <a:gd name="T73" fmla="*/ 335 h 855"/>
                <a:gd name="T74" fmla="*/ 3 w 1029"/>
                <a:gd name="T75" fmla="*/ 390 h 855"/>
                <a:gd name="T76" fmla="*/ 9 w 1029"/>
                <a:gd name="T77" fmla="*/ 401 h 8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9"/>
                <a:gd name="T118" fmla="*/ 0 h 855"/>
                <a:gd name="T119" fmla="*/ 1029 w 1029"/>
                <a:gd name="T120" fmla="*/ 855 h 85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9" h="855">
                  <a:moveTo>
                    <a:pt x="18" y="802"/>
                  </a:moveTo>
                  <a:lnTo>
                    <a:pt x="60" y="843"/>
                  </a:lnTo>
                  <a:lnTo>
                    <a:pt x="111" y="855"/>
                  </a:lnTo>
                  <a:lnTo>
                    <a:pt x="166" y="835"/>
                  </a:lnTo>
                  <a:lnTo>
                    <a:pt x="228" y="795"/>
                  </a:lnTo>
                  <a:lnTo>
                    <a:pt x="326" y="758"/>
                  </a:lnTo>
                  <a:lnTo>
                    <a:pt x="405" y="711"/>
                  </a:lnTo>
                  <a:lnTo>
                    <a:pt x="511" y="691"/>
                  </a:lnTo>
                  <a:lnTo>
                    <a:pt x="602" y="687"/>
                  </a:lnTo>
                  <a:lnTo>
                    <a:pt x="660" y="670"/>
                  </a:lnTo>
                  <a:lnTo>
                    <a:pt x="761" y="595"/>
                  </a:lnTo>
                  <a:lnTo>
                    <a:pt x="886" y="441"/>
                  </a:lnTo>
                  <a:lnTo>
                    <a:pt x="899" y="414"/>
                  </a:lnTo>
                  <a:lnTo>
                    <a:pt x="966" y="385"/>
                  </a:lnTo>
                  <a:lnTo>
                    <a:pt x="989" y="401"/>
                  </a:lnTo>
                  <a:lnTo>
                    <a:pt x="1010" y="413"/>
                  </a:lnTo>
                  <a:lnTo>
                    <a:pt x="1029" y="387"/>
                  </a:lnTo>
                  <a:lnTo>
                    <a:pt x="1029" y="323"/>
                  </a:lnTo>
                  <a:lnTo>
                    <a:pt x="1014" y="259"/>
                  </a:lnTo>
                  <a:lnTo>
                    <a:pt x="986" y="184"/>
                  </a:lnTo>
                  <a:lnTo>
                    <a:pt x="918" y="80"/>
                  </a:lnTo>
                  <a:lnTo>
                    <a:pt x="862" y="17"/>
                  </a:lnTo>
                  <a:lnTo>
                    <a:pt x="827" y="0"/>
                  </a:lnTo>
                  <a:lnTo>
                    <a:pt x="787" y="17"/>
                  </a:lnTo>
                  <a:lnTo>
                    <a:pt x="774" y="46"/>
                  </a:lnTo>
                  <a:lnTo>
                    <a:pt x="800" y="26"/>
                  </a:lnTo>
                  <a:lnTo>
                    <a:pt x="838" y="24"/>
                  </a:lnTo>
                  <a:lnTo>
                    <a:pt x="891" y="75"/>
                  </a:lnTo>
                  <a:lnTo>
                    <a:pt x="975" y="192"/>
                  </a:lnTo>
                  <a:lnTo>
                    <a:pt x="993" y="262"/>
                  </a:lnTo>
                  <a:lnTo>
                    <a:pt x="985" y="321"/>
                  </a:lnTo>
                  <a:lnTo>
                    <a:pt x="949" y="347"/>
                  </a:lnTo>
                  <a:lnTo>
                    <a:pt x="902" y="378"/>
                  </a:lnTo>
                  <a:lnTo>
                    <a:pt x="862" y="405"/>
                  </a:lnTo>
                  <a:lnTo>
                    <a:pt x="858" y="441"/>
                  </a:lnTo>
                  <a:lnTo>
                    <a:pt x="842" y="482"/>
                  </a:lnTo>
                  <a:lnTo>
                    <a:pt x="791" y="539"/>
                  </a:lnTo>
                  <a:lnTo>
                    <a:pt x="709" y="599"/>
                  </a:lnTo>
                  <a:lnTo>
                    <a:pt x="723" y="545"/>
                  </a:lnTo>
                  <a:lnTo>
                    <a:pt x="650" y="637"/>
                  </a:lnTo>
                  <a:lnTo>
                    <a:pt x="586" y="667"/>
                  </a:lnTo>
                  <a:lnTo>
                    <a:pt x="532" y="659"/>
                  </a:lnTo>
                  <a:lnTo>
                    <a:pt x="430" y="676"/>
                  </a:lnTo>
                  <a:lnTo>
                    <a:pt x="475" y="644"/>
                  </a:lnTo>
                  <a:lnTo>
                    <a:pt x="393" y="656"/>
                  </a:lnTo>
                  <a:lnTo>
                    <a:pt x="322" y="723"/>
                  </a:lnTo>
                  <a:lnTo>
                    <a:pt x="265" y="755"/>
                  </a:lnTo>
                  <a:lnTo>
                    <a:pt x="236" y="764"/>
                  </a:lnTo>
                  <a:lnTo>
                    <a:pt x="198" y="768"/>
                  </a:lnTo>
                  <a:lnTo>
                    <a:pt x="166" y="799"/>
                  </a:lnTo>
                  <a:lnTo>
                    <a:pt x="129" y="822"/>
                  </a:lnTo>
                  <a:lnTo>
                    <a:pt x="94" y="831"/>
                  </a:lnTo>
                  <a:lnTo>
                    <a:pt x="55" y="811"/>
                  </a:lnTo>
                  <a:lnTo>
                    <a:pt x="23" y="771"/>
                  </a:lnTo>
                  <a:lnTo>
                    <a:pt x="11" y="743"/>
                  </a:lnTo>
                  <a:lnTo>
                    <a:pt x="21" y="704"/>
                  </a:lnTo>
                  <a:lnTo>
                    <a:pt x="43" y="673"/>
                  </a:lnTo>
                  <a:lnTo>
                    <a:pt x="94" y="644"/>
                  </a:lnTo>
                  <a:lnTo>
                    <a:pt x="151" y="612"/>
                  </a:lnTo>
                  <a:lnTo>
                    <a:pt x="209" y="569"/>
                  </a:lnTo>
                  <a:lnTo>
                    <a:pt x="265" y="549"/>
                  </a:lnTo>
                  <a:lnTo>
                    <a:pt x="326" y="541"/>
                  </a:lnTo>
                  <a:lnTo>
                    <a:pt x="380" y="522"/>
                  </a:lnTo>
                  <a:lnTo>
                    <a:pt x="421" y="482"/>
                  </a:lnTo>
                  <a:lnTo>
                    <a:pt x="484" y="437"/>
                  </a:lnTo>
                  <a:lnTo>
                    <a:pt x="528" y="418"/>
                  </a:lnTo>
                  <a:lnTo>
                    <a:pt x="481" y="427"/>
                  </a:lnTo>
                  <a:lnTo>
                    <a:pt x="417" y="462"/>
                  </a:lnTo>
                  <a:lnTo>
                    <a:pt x="364" y="509"/>
                  </a:lnTo>
                  <a:lnTo>
                    <a:pt x="324" y="525"/>
                  </a:lnTo>
                  <a:lnTo>
                    <a:pt x="242" y="538"/>
                  </a:lnTo>
                  <a:lnTo>
                    <a:pt x="175" y="576"/>
                  </a:lnTo>
                  <a:lnTo>
                    <a:pt x="98" y="627"/>
                  </a:lnTo>
                  <a:lnTo>
                    <a:pt x="26" y="671"/>
                  </a:lnTo>
                  <a:lnTo>
                    <a:pt x="0" y="714"/>
                  </a:lnTo>
                  <a:lnTo>
                    <a:pt x="6" y="781"/>
                  </a:lnTo>
                  <a:lnTo>
                    <a:pt x="18" y="802"/>
                  </a:lnTo>
                  <a:close/>
                </a:path>
              </a:pathLst>
            </a:custGeom>
            <a:solidFill>
              <a:srgbClr val="000000"/>
            </a:solidFill>
            <a:ln w="9525">
              <a:noFill/>
              <a:round/>
              <a:headEnd/>
              <a:tailEnd/>
            </a:ln>
          </p:spPr>
          <p:txBody>
            <a:bodyPr/>
            <a:lstStyle/>
            <a:p>
              <a:endParaRPr lang="en-US"/>
            </a:p>
          </p:txBody>
        </p:sp>
        <p:sp>
          <p:nvSpPr>
            <p:cNvPr id="91194" name="Freeform 55"/>
            <p:cNvSpPr>
              <a:spLocks/>
            </p:cNvSpPr>
            <p:nvPr/>
          </p:nvSpPr>
          <p:spPr bwMode="auto">
            <a:xfrm>
              <a:off x="3426" y="2325"/>
              <a:ext cx="68" cy="81"/>
            </a:xfrm>
            <a:custGeom>
              <a:avLst/>
              <a:gdLst>
                <a:gd name="T0" fmla="*/ 36 w 135"/>
                <a:gd name="T1" fmla="*/ 74 h 160"/>
                <a:gd name="T2" fmla="*/ 66 w 135"/>
                <a:gd name="T3" fmla="*/ 51 h 160"/>
                <a:gd name="T4" fmla="*/ 68 w 135"/>
                <a:gd name="T5" fmla="*/ 40 h 160"/>
                <a:gd name="T6" fmla="*/ 59 w 135"/>
                <a:gd name="T7" fmla="*/ 7 h 160"/>
                <a:gd name="T8" fmla="*/ 43 w 135"/>
                <a:gd name="T9" fmla="*/ 0 h 160"/>
                <a:gd name="T10" fmla="*/ 24 w 135"/>
                <a:gd name="T11" fmla="*/ 3 h 160"/>
                <a:gd name="T12" fmla="*/ 0 w 135"/>
                <a:gd name="T13" fmla="*/ 30 h 160"/>
                <a:gd name="T14" fmla="*/ 22 w 135"/>
                <a:gd name="T15" fmla="*/ 13 h 160"/>
                <a:gd name="T16" fmla="*/ 44 w 135"/>
                <a:gd name="T17" fmla="*/ 13 h 160"/>
                <a:gd name="T18" fmla="*/ 59 w 135"/>
                <a:gd name="T19" fmla="*/ 33 h 160"/>
                <a:gd name="T20" fmla="*/ 59 w 135"/>
                <a:gd name="T21" fmla="*/ 45 h 160"/>
                <a:gd name="T22" fmla="*/ 37 w 135"/>
                <a:gd name="T23" fmla="*/ 66 h 160"/>
                <a:gd name="T24" fmla="*/ 15 w 135"/>
                <a:gd name="T25" fmla="*/ 75 h 160"/>
                <a:gd name="T26" fmla="*/ 30 w 135"/>
                <a:gd name="T27" fmla="*/ 81 h 160"/>
                <a:gd name="T28" fmla="*/ 36 w 135"/>
                <a:gd name="T29" fmla="*/ 74 h 160"/>
                <a:gd name="T30" fmla="*/ 36 w 135"/>
                <a:gd name="T31" fmla="*/ 74 h 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0"/>
                <a:gd name="T50" fmla="*/ 135 w 135"/>
                <a:gd name="T51" fmla="*/ 160 h 1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0">
                  <a:moveTo>
                    <a:pt x="71" y="146"/>
                  </a:moveTo>
                  <a:lnTo>
                    <a:pt x="131" y="101"/>
                  </a:lnTo>
                  <a:lnTo>
                    <a:pt x="135" y="79"/>
                  </a:lnTo>
                  <a:lnTo>
                    <a:pt x="118" y="13"/>
                  </a:lnTo>
                  <a:lnTo>
                    <a:pt x="85" y="0"/>
                  </a:lnTo>
                  <a:lnTo>
                    <a:pt x="47" y="5"/>
                  </a:lnTo>
                  <a:lnTo>
                    <a:pt x="0" y="60"/>
                  </a:lnTo>
                  <a:lnTo>
                    <a:pt x="44" y="25"/>
                  </a:lnTo>
                  <a:lnTo>
                    <a:pt x="87" y="25"/>
                  </a:lnTo>
                  <a:lnTo>
                    <a:pt x="118" y="65"/>
                  </a:lnTo>
                  <a:lnTo>
                    <a:pt x="118" y="88"/>
                  </a:lnTo>
                  <a:lnTo>
                    <a:pt x="74" y="131"/>
                  </a:lnTo>
                  <a:lnTo>
                    <a:pt x="30" y="148"/>
                  </a:lnTo>
                  <a:lnTo>
                    <a:pt x="60" y="160"/>
                  </a:lnTo>
                  <a:lnTo>
                    <a:pt x="71" y="146"/>
                  </a:lnTo>
                  <a:close/>
                </a:path>
              </a:pathLst>
            </a:custGeom>
            <a:solidFill>
              <a:srgbClr val="000000"/>
            </a:solidFill>
            <a:ln w="9525">
              <a:noFill/>
              <a:round/>
              <a:headEnd/>
              <a:tailEnd/>
            </a:ln>
          </p:spPr>
          <p:txBody>
            <a:bodyPr/>
            <a:lstStyle/>
            <a:p>
              <a:endParaRPr lang="en-US"/>
            </a:p>
          </p:txBody>
        </p:sp>
        <p:sp>
          <p:nvSpPr>
            <p:cNvPr id="91195" name="Freeform 56"/>
            <p:cNvSpPr>
              <a:spLocks/>
            </p:cNvSpPr>
            <p:nvPr/>
          </p:nvSpPr>
          <p:spPr bwMode="auto">
            <a:xfrm>
              <a:off x="3419" y="2273"/>
              <a:ext cx="55" cy="40"/>
            </a:xfrm>
            <a:custGeom>
              <a:avLst/>
              <a:gdLst>
                <a:gd name="T0" fmla="*/ 0 w 109"/>
                <a:gd name="T1" fmla="*/ 7 h 81"/>
                <a:gd name="T2" fmla="*/ 5 w 109"/>
                <a:gd name="T3" fmla="*/ 25 h 81"/>
                <a:gd name="T4" fmla="*/ 23 w 109"/>
                <a:gd name="T5" fmla="*/ 40 h 81"/>
                <a:gd name="T6" fmla="*/ 55 w 109"/>
                <a:gd name="T7" fmla="*/ 21 h 81"/>
                <a:gd name="T8" fmla="*/ 26 w 109"/>
                <a:gd name="T9" fmla="*/ 22 h 81"/>
                <a:gd name="T10" fmla="*/ 8 w 109"/>
                <a:gd name="T11" fmla="*/ 0 h 81"/>
                <a:gd name="T12" fmla="*/ 0 w 109"/>
                <a:gd name="T13" fmla="*/ 7 h 81"/>
                <a:gd name="T14" fmla="*/ 0 w 109"/>
                <a:gd name="T15" fmla="*/ 7 h 81"/>
                <a:gd name="T16" fmla="*/ 0 60000 65536"/>
                <a:gd name="T17" fmla="*/ 0 60000 65536"/>
                <a:gd name="T18" fmla="*/ 0 60000 65536"/>
                <a:gd name="T19" fmla="*/ 0 60000 65536"/>
                <a:gd name="T20" fmla="*/ 0 60000 65536"/>
                <a:gd name="T21" fmla="*/ 0 60000 65536"/>
                <a:gd name="T22" fmla="*/ 0 60000 65536"/>
                <a:gd name="T23" fmla="*/ 0 60000 65536"/>
                <a:gd name="T24" fmla="*/ 0 w 109"/>
                <a:gd name="T25" fmla="*/ 0 h 81"/>
                <a:gd name="T26" fmla="*/ 109 w 109"/>
                <a:gd name="T27" fmla="*/ 81 h 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 h="81">
                  <a:moveTo>
                    <a:pt x="0" y="15"/>
                  </a:moveTo>
                  <a:lnTo>
                    <a:pt x="10" y="51"/>
                  </a:lnTo>
                  <a:lnTo>
                    <a:pt x="45" y="81"/>
                  </a:lnTo>
                  <a:lnTo>
                    <a:pt x="109" y="42"/>
                  </a:lnTo>
                  <a:lnTo>
                    <a:pt x="52" y="45"/>
                  </a:lnTo>
                  <a:lnTo>
                    <a:pt x="15" y="0"/>
                  </a:lnTo>
                  <a:lnTo>
                    <a:pt x="0" y="15"/>
                  </a:lnTo>
                  <a:close/>
                </a:path>
              </a:pathLst>
            </a:custGeom>
            <a:solidFill>
              <a:srgbClr val="000000"/>
            </a:solidFill>
            <a:ln w="9525">
              <a:noFill/>
              <a:round/>
              <a:headEnd/>
              <a:tailEnd/>
            </a:ln>
          </p:spPr>
          <p:txBody>
            <a:bodyPr/>
            <a:lstStyle/>
            <a:p>
              <a:endParaRPr lang="en-US"/>
            </a:p>
          </p:txBody>
        </p:sp>
        <p:sp>
          <p:nvSpPr>
            <p:cNvPr id="91196" name="Freeform 57"/>
            <p:cNvSpPr>
              <a:spLocks/>
            </p:cNvSpPr>
            <p:nvPr/>
          </p:nvSpPr>
          <p:spPr bwMode="auto">
            <a:xfrm>
              <a:off x="3469" y="2243"/>
              <a:ext cx="46" cy="28"/>
            </a:xfrm>
            <a:custGeom>
              <a:avLst/>
              <a:gdLst>
                <a:gd name="T0" fmla="*/ 17 w 91"/>
                <a:gd name="T1" fmla="*/ 0 h 55"/>
                <a:gd name="T2" fmla="*/ 46 w 91"/>
                <a:gd name="T3" fmla="*/ 28 h 55"/>
                <a:gd name="T4" fmla="*/ 25 w 91"/>
                <a:gd name="T5" fmla="*/ 20 h 55"/>
                <a:gd name="T6" fmla="*/ 0 w 91"/>
                <a:gd name="T7" fmla="*/ 4 h 55"/>
                <a:gd name="T8" fmla="*/ 17 w 91"/>
                <a:gd name="T9" fmla="*/ 0 h 55"/>
                <a:gd name="T10" fmla="*/ 17 w 91"/>
                <a:gd name="T11" fmla="*/ 0 h 55"/>
                <a:gd name="T12" fmla="*/ 0 60000 65536"/>
                <a:gd name="T13" fmla="*/ 0 60000 65536"/>
                <a:gd name="T14" fmla="*/ 0 60000 65536"/>
                <a:gd name="T15" fmla="*/ 0 60000 65536"/>
                <a:gd name="T16" fmla="*/ 0 60000 65536"/>
                <a:gd name="T17" fmla="*/ 0 60000 65536"/>
                <a:gd name="T18" fmla="*/ 0 w 91"/>
                <a:gd name="T19" fmla="*/ 0 h 55"/>
                <a:gd name="T20" fmla="*/ 91 w 91"/>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91" h="55">
                  <a:moveTo>
                    <a:pt x="33" y="0"/>
                  </a:moveTo>
                  <a:lnTo>
                    <a:pt x="91" y="55"/>
                  </a:lnTo>
                  <a:lnTo>
                    <a:pt x="50" y="40"/>
                  </a:lnTo>
                  <a:lnTo>
                    <a:pt x="0" y="7"/>
                  </a:lnTo>
                  <a:lnTo>
                    <a:pt x="33" y="0"/>
                  </a:lnTo>
                  <a:close/>
                </a:path>
              </a:pathLst>
            </a:custGeom>
            <a:solidFill>
              <a:srgbClr val="000000"/>
            </a:solidFill>
            <a:ln w="9525">
              <a:noFill/>
              <a:round/>
              <a:headEnd/>
              <a:tailEnd/>
            </a:ln>
          </p:spPr>
          <p:txBody>
            <a:bodyPr/>
            <a:lstStyle/>
            <a:p>
              <a:endParaRPr lang="en-US"/>
            </a:p>
          </p:txBody>
        </p:sp>
        <p:sp>
          <p:nvSpPr>
            <p:cNvPr id="91197" name="Freeform 58"/>
            <p:cNvSpPr>
              <a:spLocks/>
            </p:cNvSpPr>
            <p:nvPr/>
          </p:nvSpPr>
          <p:spPr bwMode="auto">
            <a:xfrm>
              <a:off x="3527" y="2159"/>
              <a:ext cx="116" cy="94"/>
            </a:xfrm>
            <a:custGeom>
              <a:avLst/>
              <a:gdLst>
                <a:gd name="T0" fmla="*/ 0 w 231"/>
                <a:gd name="T1" fmla="*/ 69 h 188"/>
                <a:gd name="T2" fmla="*/ 25 w 231"/>
                <a:gd name="T3" fmla="*/ 94 h 188"/>
                <a:gd name="T4" fmla="*/ 65 w 231"/>
                <a:gd name="T5" fmla="*/ 91 h 188"/>
                <a:gd name="T6" fmla="*/ 96 w 231"/>
                <a:gd name="T7" fmla="*/ 61 h 188"/>
                <a:gd name="T8" fmla="*/ 102 w 231"/>
                <a:gd name="T9" fmla="*/ 19 h 188"/>
                <a:gd name="T10" fmla="*/ 116 w 231"/>
                <a:gd name="T11" fmla="*/ 0 h 188"/>
                <a:gd name="T12" fmla="*/ 97 w 231"/>
                <a:gd name="T13" fmla="*/ 14 h 188"/>
                <a:gd name="T14" fmla="*/ 73 w 231"/>
                <a:gd name="T15" fmla="*/ 78 h 188"/>
                <a:gd name="T16" fmla="*/ 28 w 231"/>
                <a:gd name="T17" fmla="*/ 48 h 188"/>
                <a:gd name="T18" fmla="*/ 0 w 231"/>
                <a:gd name="T19" fmla="*/ 69 h 188"/>
                <a:gd name="T20" fmla="*/ 0 w 231"/>
                <a:gd name="T21" fmla="*/ 69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1"/>
                <a:gd name="T34" fmla="*/ 0 h 188"/>
                <a:gd name="T35" fmla="*/ 231 w 231"/>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1" h="188">
                  <a:moveTo>
                    <a:pt x="0" y="138"/>
                  </a:moveTo>
                  <a:lnTo>
                    <a:pt x="49" y="188"/>
                  </a:lnTo>
                  <a:lnTo>
                    <a:pt x="130" y="182"/>
                  </a:lnTo>
                  <a:lnTo>
                    <a:pt x="192" y="122"/>
                  </a:lnTo>
                  <a:lnTo>
                    <a:pt x="203" y="37"/>
                  </a:lnTo>
                  <a:lnTo>
                    <a:pt x="231" y="0"/>
                  </a:lnTo>
                  <a:lnTo>
                    <a:pt x="194" y="27"/>
                  </a:lnTo>
                  <a:lnTo>
                    <a:pt x="145" y="155"/>
                  </a:lnTo>
                  <a:lnTo>
                    <a:pt x="56" y="95"/>
                  </a:lnTo>
                  <a:lnTo>
                    <a:pt x="0" y="138"/>
                  </a:lnTo>
                  <a:close/>
                </a:path>
              </a:pathLst>
            </a:custGeom>
            <a:solidFill>
              <a:srgbClr val="000000"/>
            </a:solidFill>
            <a:ln w="9525">
              <a:noFill/>
              <a:round/>
              <a:headEnd/>
              <a:tailEnd/>
            </a:ln>
          </p:spPr>
          <p:txBody>
            <a:bodyPr/>
            <a:lstStyle/>
            <a:p>
              <a:endParaRPr lang="en-US"/>
            </a:p>
          </p:txBody>
        </p:sp>
        <p:sp>
          <p:nvSpPr>
            <p:cNvPr id="91198" name="Freeform 59"/>
            <p:cNvSpPr>
              <a:spLocks/>
            </p:cNvSpPr>
            <p:nvPr/>
          </p:nvSpPr>
          <p:spPr bwMode="auto">
            <a:xfrm>
              <a:off x="3402" y="1995"/>
              <a:ext cx="422" cy="195"/>
            </a:xfrm>
            <a:custGeom>
              <a:avLst/>
              <a:gdLst>
                <a:gd name="T0" fmla="*/ 16 w 843"/>
                <a:gd name="T1" fmla="*/ 180 h 392"/>
                <a:gd name="T2" fmla="*/ 81 w 843"/>
                <a:gd name="T3" fmla="*/ 104 h 392"/>
                <a:gd name="T4" fmla="*/ 97 w 843"/>
                <a:gd name="T5" fmla="*/ 77 h 392"/>
                <a:gd name="T6" fmla="*/ 107 w 843"/>
                <a:gd name="T7" fmla="*/ 60 h 392"/>
                <a:gd name="T8" fmla="*/ 129 w 843"/>
                <a:gd name="T9" fmla="*/ 57 h 392"/>
                <a:gd name="T10" fmla="*/ 171 w 843"/>
                <a:gd name="T11" fmla="*/ 60 h 392"/>
                <a:gd name="T12" fmla="*/ 218 w 843"/>
                <a:gd name="T13" fmla="*/ 55 h 392"/>
                <a:gd name="T14" fmla="*/ 285 w 843"/>
                <a:gd name="T15" fmla="*/ 43 h 392"/>
                <a:gd name="T16" fmla="*/ 373 w 843"/>
                <a:gd name="T17" fmla="*/ 25 h 392"/>
                <a:gd name="T18" fmla="*/ 398 w 843"/>
                <a:gd name="T19" fmla="*/ 16 h 392"/>
                <a:gd name="T20" fmla="*/ 422 w 843"/>
                <a:gd name="T21" fmla="*/ 0 h 392"/>
                <a:gd name="T22" fmla="*/ 409 w 843"/>
                <a:gd name="T23" fmla="*/ 1 h 392"/>
                <a:gd name="T24" fmla="*/ 389 w 843"/>
                <a:gd name="T25" fmla="*/ 16 h 392"/>
                <a:gd name="T26" fmla="*/ 320 w 843"/>
                <a:gd name="T27" fmla="*/ 29 h 392"/>
                <a:gd name="T28" fmla="*/ 252 w 843"/>
                <a:gd name="T29" fmla="*/ 41 h 392"/>
                <a:gd name="T30" fmla="*/ 201 w 843"/>
                <a:gd name="T31" fmla="*/ 49 h 392"/>
                <a:gd name="T32" fmla="*/ 164 w 843"/>
                <a:gd name="T33" fmla="*/ 50 h 392"/>
                <a:gd name="T34" fmla="*/ 129 w 843"/>
                <a:gd name="T35" fmla="*/ 49 h 392"/>
                <a:gd name="T36" fmla="*/ 112 w 843"/>
                <a:gd name="T37" fmla="*/ 55 h 392"/>
                <a:gd name="T38" fmla="*/ 97 w 843"/>
                <a:gd name="T39" fmla="*/ 65 h 392"/>
                <a:gd name="T40" fmla="*/ 87 w 843"/>
                <a:gd name="T41" fmla="*/ 85 h 392"/>
                <a:gd name="T42" fmla="*/ 40 w 843"/>
                <a:gd name="T43" fmla="*/ 140 h 392"/>
                <a:gd name="T44" fmla="*/ 0 w 843"/>
                <a:gd name="T45" fmla="*/ 195 h 392"/>
                <a:gd name="T46" fmla="*/ 16 w 843"/>
                <a:gd name="T47" fmla="*/ 180 h 392"/>
                <a:gd name="T48" fmla="*/ 16 w 843"/>
                <a:gd name="T49" fmla="*/ 180 h 3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3"/>
                <a:gd name="T76" fmla="*/ 0 h 392"/>
                <a:gd name="T77" fmla="*/ 843 w 843"/>
                <a:gd name="T78" fmla="*/ 392 h 3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3" h="392">
                  <a:moveTo>
                    <a:pt x="31" y="362"/>
                  </a:moveTo>
                  <a:lnTo>
                    <a:pt x="162" y="209"/>
                  </a:lnTo>
                  <a:lnTo>
                    <a:pt x="194" y="155"/>
                  </a:lnTo>
                  <a:lnTo>
                    <a:pt x="214" y="120"/>
                  </a:lnTo>
                  <a:lnTo>
                    <a:pt x="258" y="114"/>
                  </a:lnTo>
                  <a:lnTo>
                    <a:pt x="341" y="120"/>
                  </a:lnTo>
                  <a:lnTo>
                    <a:pt x="436" y="110"/>
                  </a:lnTo>
                  <a:lnTo>
                    <a:pt x="569" y="86"/>
                  </a:lnTo>
                  <a:lnTo>
                    <a:pt x="746" y="50"/>
                  </a:lnTo>
                  <a:lnTo>
                    <a:pt x="795" y="32"/>
                  </a:lnTo>
                  <a:lnTo>
                    <a:pt x="843" y="0"/>
                  </a:lnTo>
                  <a:lnTo>
                    <a:pt x="818" y="3"/>
                  </a:lnTo>
                  <a:lnTo>
                    <a:pt x="778" y="32"/>
                  </a:lnTo>
                  <a:lnTo>
                    <a:pt x="640" y="59"/>
                  </a:lnTo>
                  <a:lnTo>
                    <a:pt x="503" y="83"/>
                  </a:lnTo>
                  <a:lnTo>
                    <a:pt x="401" y="99"/>
                  </a:lnTo>
                  <a:lnTo>
                    <a:pt x="328" y="100"/>
                  </a:lnTo>
                  <a:lnTo>
                    <a:pt x="258" y="99"/>
                  </a:lnTo>
                  <a:lnTo>
                    <a:pt x="224" y="110"/>
                  </a:lnTo>
                  <a:lnTo>
                    <a:pt x="194" y="131"/>
                  </a:lnTo>
                  <a:lnTo>
                    <a:pt x="173" y="171"/>
                  </a:lnTo>
                  <a:lnTo>
                    <a:pt x="79" y="281"/>
                  </a:lnTo>
                  <a:lnTo>
                    <a:pt x="0" y="392"/>
                  </a:lnTo>
                  <a:lnTo>
                    <a:pt x="31" y="362"/>
                  </a:lnTo>
                  <a:close/>
                </a:path>
              </a:pathLst>
            </a:custGeom>
            <a:solidFill>
              <a:srgbClr val="000000"/>
            </a:solidFill>
            <a:ln w="9525">
              <a:noFill/>
              <a:round/>
              <a:headEnd/>
              <a:tailEnd/>
            </a:ln>
          </p:spPr>
          <p:txBody>
            <a:bodyPr/>
            <a:lstStyle/>
            <a:p>
              <a:endParaRPr lang="en-US"/>
            </a:p>
          </p:txBody>
        </p:sp>
        <p:sp>
          <p:nvSpPr>
            <p:cNvPr id="91199" name="Freeform 60"/>
            <p:cNvSpPr>
              <a:spLocks/>
            </p:cNvSpPr>
            <p:nvPr/>
          </p:nvSpPr>
          <p:spPr bwMode="auto">
            <a:xfrm>
              <a:off x="3788" y="1933"/>
              <a:ext cx="247" cy="302"/>
            </a:xfrm>
            <a:custGeom>
              <a:avLst/>
              <a:gdLst>
                <a:gd name="T0" fmla="*/ 11 w 493"/>
                <a:gd name="T1" fmla="*/ 74 h 604"/>
                <a:gd name="T2" fmla="*/ 22 w 493"/>
                <a:gd name="T3" fmla="*/ 52 h 604"/>
                <a:gd name="T4" fmla="*/ 100 w 493"/>
                <a:gd name="T5" fmla="*/ 21 h 604"/>
                <a:gd name="T6" fmla="*/ 114 w 493"/>
                <a:gd name="T7" fmla="*/ 14 h 604"/>
                <a:gd name="T8" fmla="*/ 152 w 493"/>
                <a:gd name="T9" fmla="*/ 40 h 604"/>
                <a:gd name="T10" fmla="*/ 201 w 493"/>
                <a:gd name="T11" fmla="*/ 137 h 604"/>
                <a:gd name="T12" fmla="*/ 233 w 493"/>
                <a:gd name="T13" fmla="*/ 233 h 604"/>
                <a:gd name="T14" fmla="*/ 201 w 493"/>
                <a:gd name="T15" fmla="*/ 244 h 604"/>
                <a:gd name="T16" fmla="*/ 142 w 493"/>
                <a:gd name="T17" fmla="*/ 262 h 604"/>
                <a:gd name="T18" fmla="*/ 129 w 493"/>
                <a:gd name="T19" fmla="*/ 260 h 604"/>
                <a:gd name="T20" fmla="*/ 103 w 493"/>
                <a:gd name="T21" fmla="*/ 244 h 604"/>
                <a:gd name="T22" fmla="*/ 98 w 493"/>
                <a:gd name="T23" fmla="*/ 250 h 604"/>
                <a:gd name="T24" fmla="*/ 143 w 493"/>
                <a:gd name="T25" fmla="*/ 272 h 604"/>
                <a:gd name="T26" fmla="*/ 189 w 493"/>
                <a:gd name="T27" fmla="*/ 260 h 604"/>
                <a:gd name="T28" fmla="*/ 209 w 493"/>
                <a:gd name="T29" fmla="*/ 278 h 604"/>
                <a:gd name="T30" fmla="*/ 238 w 493"/>
                <a:gd name="T31" fmla="*/ 302 h 604"/>
                <a:gd name="T32" fmla="*/ 247 w 493"/>
                <a:gd name="T33" fmla="*/ 275 h 604"/>
                <a:gd name="T34" fmla="*/ 243 w 493"/>
                <a:gd name="T35" fmla="*/ 224 h 604"/>
                <a:gd name="T36" fmla="*/ 218 w 493"/>
                <a:gd name="T37" fmla="*/ 123 h 604"/>
                <a:gd name="T38" fmla="*/ 164 w 493"/>
                <a:gd name="T39" fmla="*/ 36 h 604"/>
                <a:gd name="T40" fmla="*/ 125 w 493"/>
                <a:gd name="T41" fmla="*/ 0 h 604"/>
                <a:gd name="T42" fmla="*/ 14 w 493"/>
                <a:gd name="T43" fmla="*/ 49 h 604"/>
                <a:gd name="T44" fmla="*/ 0 w 493"/>
                <a:gd name="T45" fmla="*/ 79 h 604"/>
                <a:gd name="T46" fmla="*/ 11 w 493"/>
                <a:gd name="T47" fmla="*/ 74 h 604"/>
                <a:gd name="T48" fmla="*/ 11 w 493"/>
                <a:gd name="T49" fmla="*/ 74 h 6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3"/>
                <a:gd name="T76" fmla="*/ 0 h 604"/>
                <a:gd name="T77" fmla="*/ 493 w 493"/>
                <a:gd name="T78" fmla="*/ 604 h 6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3" h="604">
                  <a:moveTo>
                    <a:pt x="22" y="148"/>
                  </a:moveTo>
                  <a:lnTo>
                    <a:pt x="44" y="103"/>
                  </a:lnTo>
                  <a:lnTo>
                    <a:pt x="199" y="42"/>
                  </a:lnTo>
                  <a:lnTo>
                    <a:pt x="227" y="28"/>
                  </a:lnTo>
                  <a:lnTo>
                    <a:pt x="303" y="79"/>
                  </a:lnTo>
                  <a:lnTo>
                    <a:pt x="402" y="273"/>
                  </a:lnTo>
                  <a:lnTo>
                    <a:pt x="465" y="465"/>
                  </a:lnTo>
                  <a:lnTo>
                    <a:pt x="402" y="487"/>
                  </a:lnTo>
                  <a:lnTo>
                    <a:pt x="283" y="524"/>
                  </a:lnTo>
                  <a:lnTo>
                    <a:pt x="257" y="519"/>
                  </a:lnTo>
                  <a:lnTo>
                    <a:pt x="206" y="487"/>
                  </a:lnTo>
                  <a:lnTo>
                    <a:pt x="196" y="500"/>
                  </a:lnTo>
                  <a:lnTo>
                    <a:pt x="286" y="543"/>
                  </a:lnTo>
                  <a:lnTo>
                    <a:pt x="378" y="520"/>
                  </a:lnTo>
                  <a:lnTo>
                    <a:pt x="417" y="556"/>
                  </a:lnTo>
                  <a:lnTo>
                    <a:pt x="476" y="604"/>
                  </a:lnTo>
                  <a:lnTo>
                    <a:pt x="493" y="549"/>
                  </a:lnTo>
                  <a:lnTo>
                    <a:pt x="486" y="448"/>
                  </a:lnTo>
                  <a:lnTo>
                    <a:pt x="436" y="246"/>
                  </a:lnTo>
                  <a:lnTo>
                    <a:pt x="327" y="71"/>
                  </a:lnTo>
                  <a:lnTo>
                    <a:pt x="250" y="0"/>
                  </a:lnTo>
                  <a:lnTo>
                    <a:pt x="27" y="98"/>
                  </a:lnTo>
                  <a:lnTo>
                    <a:pt x="0" y="158"/>
                  </a:lnTo>
                  <a:lnTo>
                    <a:pt x="22" y="148"/>
                  </a:lnTo>
                  <a:close/>
                </a:path>
              </a:pathLst>
            </a:custGeom>
            <a:solidFill>
              <a:srgbClr val="000000"/>
            </a:solidFill>
            <a:ln w="9525">
              <a:noFill/>
              <a:round/>
              <a:headEnd/>
              <a:tailEnd/>
            </a:ln>
          </p:spPr>
          <p:txBody>
            <a:bodyPr/>
            <a:lstStyle/>
            <a:p>
              <a:endParaRPr lang="en-US"/>
            </a:p>
          </p:txBody>
        </p:sp>
        <p:sp>
          <p:nvSpPr>
            <p:cNvPr id="91200" name="Freeform 61"/>
            <p:cNvSpPr>
              <a:spLocks/>
            </p:cNvSpPr>
            <p:nvPr/>
          </p:nvSpPr>
          <p:spPr bwMode="auto">
            <a:xfrm>
              <a:off x="3884" y="1872"/>
              <a:ext cx="155" cy="77"/>
            </a:xfrm>
            <a:custGeom>
              <a:avLst/>
              <a:gdLst>
                <a:gd name="T0" fmla="*/ 0 w 310"/>
                <a:gd name="T1" fmla="*/ 77 h 155"/>
                <a:gd name="T2" fmla="*/ 15 w 310"/>
                <a:gd name="T3" fmla="*/ 55 h 155"/>
                <a:gd name="T4" fmla="*/ 139 w 310"/>
                <a:gd name="T5" fmla="*/ 0 h 155"/>
                <a:gd name="T6" fmla="*/ 155 w 310"/>
                <a:gd name="T7" fmla="*/ 9 h 155"/>
                <a:gd name="T8" fmla="*/ 27 w 310"/>
                <a:gd name="T9" fmla="*/ 62 h 155"/>
                <a:gd name="T10" fmla="*/ 0 w 310"/>
                <a:gd name="T11" fmla="*/ 77 h 155"/>
                <a:gd name="T12" fmla="*/ 0 w 310"/>
                <a:gd name="T13" fmla="*/ 77 h 155"/>
                <a:gd name="T14" fmla="*/ 0 60000 65536"/>
                <a:gd name="T15" fmla="*/ 0 60000 65536"/>
                <a:gd name="T16" fmla="*/ 0 60000 65536"/>
                <a:gd name="T17" fmla="*/ 0 60000 65536"/>
                <a:gd name="T18" fmla="*/ 0 60000 65536"/>
                <a:gd name="T19" fmla="*/ 0 60000 65536"/>
                <a:gd name="T20" fmla="*/ 0 60000 65536"/>
                <a:gd name="T21" fmla="*/ 0 w 310"/>
                <a:gd name="T22" fmla="*/ 0 h 155"/>
                <a:gd name="T23" fmla="*/ 310 w 310"/>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155">
                  <a:moveTo>
                    <a:pt x="0" y="155"/>
                  </a:moveTo>
                  <a:lnTo>
                    <a:pt x="30" y="111"/>
                  </a:lnTo>
                  <a:lnTo>
                    <a:pt x="277" y="0"/>
                  </a:lnTo>
                  <a:lnTo>
                    <a:pt x="310" y="19"/>
                  </a:lnTo>
                  <a:lnTo>
                    <a:pt x="54" y="125"/>
                  </a:lnTo>
                  <a:lnTo>
                    <a:pt x="0" y="155"/>
                  </a:lnTo>
                  <a:close/>
                </a:path>
              </a:pathLst>
            </a:custGeom>
            <a:solidFill>
              <a:srgbClr val="000000"/>
            </a:solidFill>
            <a:ln w="9525">
              <a:noFill/>
              <a:round/>
              <a:headEnd/>
              <a:tailEnd/>
            </a:ln>
          </p:spPr>
          <p:txBody>
            <a:bodyPr/>
            <a:lstStyle/>
            <a:p>
              <a:endParaRPr lang="en-US"/>
            </a:p>
          </p:txBody>
        </p:sp>
        <p:sp>
          <p:nvSpPr>
            <p:cNvPr id="91201" name="Freeform 62"/>
            <p:cNvSpPr>
              <a:spLocks/>
            </p:cNvSpPr>
            <p:nvPr/>
          </p:nvSpPr>
          <p:spPr bwMode="auto">
            <a:xfrm>
              <a:off x="4008" y="2140"/>
              <a:ext cx="148" cy="95"/>
            </a:xfrm>
            <a:custGeom>
              <a:avLst/>
              <a:gdLst>
                <a:gd name="T0" fmla="*/ 34 w 296"/>
                <a:gd name="T1" fmla="*/ 39 h 189"/>
                <a:gd name="T2" fmla="*/ 148 w 296"/>
                <a:gd name="T3" fmla="*/ 0 h 189"/>
                <a:gd name="T4" fmla="*/ 142 w 296"/>
                <a:gd name="T5" fmla="*/ 54 h 189"/>
                <a:gd name="T6" fmla="*/ 27 w 296"/>
                <a:gd name="T7" fmla="*/ 95 h 189"/>
                <a:gd name="T8" fmla="*/ 0 w 296"/>
                <a:gd name="T9" fmla="*/ 67 h 189"/>
                <a:gd name="T10" fmla="*/ 34 w 296"/>
                <a:gd name="T11" fmla="*/ 39 h 189"/>
                <a:gd name="T12" fmla="*/ 34 w 296"/>
                <a:gd name="T13" fmla="*/ 39 h 189"/>
                <a:gd name="T14" fmla="*/ 0 60000 65536"/>
                <a:gd name="T15" fmla="*/ 0 60000 65536"/>
                <a:gd name="T16" fmla="*/ 0 60000 65536"/>
                <a:gd name="T17" fmla="*/ 0 60000 65536"/>
                <a:gd name="T18" fmla="*/ 0 60000 65536"/>
                <a:gd name="T19" fmla="*/ 0 60000 65536"/>
                <a:gd name="T20" fmla="*/ 0 60000 65536"/>
                <a:gd name="T21" fmla="*/ 0 w 296"/>
                <a:gd name="T22" fmla="*/ 0 h 189"/>
                <a:gd name="T23" fmla="*/ 296 w 296"/>
                <a:gd name="T24" fmla="*/ 189 h 1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6" h="189">
                  <a:moveTo>
                    <a:pt x="68" y="78"/>
                  </a:moveTo>
                  <a:lnTo>
                    <a:pt x="296" y="0"/>
                  </a:lnTo>
                  <a:lnTo>
                    <a:pt x="283" y="108"/>
                  </a:lnTo>
                  <a:lnTo>
                    <a:pt x="54" y="189"/>
                  </a:lnTo>
                  <a:lnTo>
                    <a:pt x="0" y="134"/>
                  </a:lnTo>
                  <a:lnTo>
                    <a:pt x="68" y="78"/>
                  </a:lnTo>
                  <a:close/>
                </a:path>
              </a:pathLst>
            </a:custGeom>
            <a:solidFill>
              <a:srgbClr val="000000"/>
            </a:solidFill>
            <a:ln w="9525">
              <a:noFill/>
              <a:round/>
              <a:headEnd/>
              <a:tailEnd/>
            </a:ln>
          </p:spPr>
          <p:txBody>
            <a:bodyPr/>
            <a:lstStyle/>
            <a:p>
              <a:endParaRPr lang="en-US"/>
            </a:p>
          </p:txBody>
        </p:sp>
        <p:sp>
          <p:nvSpPr>
            <p:cNvPr id="91202" name="Freeform 63"/>
            <p:cNvSpPr>
              <a:spLocks/>
            </p:cNvSpPr>
            <p:nvPr/>
          </p:nvSpPr>
          <p:spPr bwMode="auto">
            <a:xfrm>
              <a:off x="3244" y="2088"/>
              <a:ext cx="327" cy="305"/>
            </a:xfrm>
            <a:custGeom>
              <a:avLst/>
              <a:gdLst>
                <a:gd name="T0" fmla="*/ 30 w 655"/>
                <a:gd name="T1" fmla="*/ 250 h 610"/>
                <a:gd name="T2" fmla="*/ 13 w 655"/>
                <a:gd name="T3" fmla="*/ 261 h 610"/>
                <a:gd name="T4" fmla="*/ 4 w 655"/>
                <a:gd name="T5" fmla="*/ 277 h 610"/>
                <a:gd name="T6" fmla="*/ 0 w 655"/>
                <a:gd name="T7" fmla="*/ 290 h 610"/>
                <a:gd name="T8" fmla="*/ 6 w 655"/>
                <a:gd name="T9" fmla="*/ 299 h 610"/>
                <a:gd name="T10" fmla="*/ 28 w 655"/>
                <a:gd name="T11" fmla="*/ 305 h 610"/>
                <a:gd name="T12" fmla="*/ 60 w 655"/>
                <a:gd name="T13" fmla="*/ 302 h 610"/>
                <a:gd name="T14" fmla="*/ 80 w 655"/>
                <a:gd name="T15" fmla="*/ 289 h 610"/>
                <a:gd name="T16" fmla="*/ 95 w 655"/>
                <a:gd name="T17" fmla="*/ 272 h 610"/>
                <a:gd name="T18" fmla="*/ 119 w 655"/>
                <a:gd name="T19" fmla="*/ 253 h 610"/>
                <a:gd name="T20" fmla="*/ 133 w 655"/>
                <a:gd name="T21" fmla="*/ 244 h 610"/>
                <a:gd name="T22" fmla="*/ 163 w 655"/>
                <a:gd name="T23" fmla="*/ 216 h 610"/>
                <a:gd name="T24" fmla="*/ 184 w 655"/>
                <a:gd name="T25" fmla="*/ 184 h 610"/>
                <a:gd name="T26" fmla="*/ 215 w 655"/>
                <a:gd name="T27" fmla="*/ 164 h 610"/>
                <a:gd name="T28" fmla="*/ 247 w 655"/>
                <a:gd name="T29" fmla="*/ 148 h 610"/>
                <a:gd name="T30" fmla="*/ 309 w 655"/>
                <a:gd name="T31" fmla="*/ 145 h 610"/>
                <a:gd name="T32" fmla="*/ 327 w 655"/>
                <a:gd name="T33" fmla="*/ 97 h 610"/>
                <a:gd name="T34" fmla="*/ 282 w 655"/>
                <a:gd name="T35" fmla="*/ 125 h 610"/>
                <a:gd name="T36" fmla="*/ 250 w 655"/>
                <a:gd name="T37" fmla="*/ 136 h 610"/>
                <a:gd name="T38" fmla="*/ 259 w 655"/>
                <a:gd name="T39" fmla="*/ 116 h 610"/>
                <a:gd name="T40" fmla="*/ 232 w 655"/>
                <a:gd name="T41" fmla="*/ 149 h 610"/>
                <a:gd name="T42" fmla="*/ 205 w 655"/>
                <a:gd name="T43" fmla="*/ 162 h 610"/>
                <a:gd name="T44" fmla="*/ 183 w 655"/>
                <a:gd name="T45" fmla="*/ 169 h 610"/>
                <a:gd name="T46" fmla="*/ 162 w 655"/>
                <a:gd name="T47" fmla="*/ 200 h 610"/>
                <a:gd name="T48" fmla="*/ 147 w 655"/>
                <a:gd name="T49" fmla="*/ 216 h 610"/>
                <a:gd name="T50" fmla="*/ 129 w 655"/>
                <a:gd name="T51" fmla="*/ 232 h 610"/>
                <a:gd name="T52" fmla="*/ 117 w 655"/>
                <a:gd name="T53" fmla="*/ 240 h 610"/>
                <a:gd name="T54" fmla="*/ 112 w 655"/>
                <a:gd name="T55" fmla="*/ 218 h 610"/>
                <a:gd name="T56" fmla="*/ 108 w 655"/>
                <a:gd name="T57" fmla="*/ 247 h 610"/>
                <a:gd name="T58" fmla="*/ 70 w 655"/>
                <a:gd name="T59" fmla="*/ 282 h 610"/>
                <a:gd name="T60" fmla="*/ 46 w 655"/>
                <a:gd name="T61" fmla="*/ 292 h 610"/>
                <a:gd name="T62" fmla="*/ 30 w 655"/>
                <a:gd name="T63" fmla="*/ 293 h 610"/>
                <a:gd name="T64" fmla="*/ 18 w 655"/>
                <a:gd name="T65" fmla="*/ 295 h 610"/>
                <a:gd name="T66" fmla="*/ 8 w 655"/>
                <a:gd name="T67" fmla="*/ 290 h 610"/>
                <a:gd name="T68" fmla="*/ 11 w 655"/>
                <a:gd name="T69" fmla="*/ 276 h 610"/>
                <a:gd name="T70" fmla="*/ 25 w 655"/>
                <a:gd name="T71" fmla="*/ 258 h 610"/>
                <a:gd name="T72" fmla="*/ 47 w 655"/>
                <a:gd name="T73" fmla="*/ 239 h 610"/>
                <a:gd name="T74" fmla="*/ 64 w 655"/>
                <a:gd name="T75" fmla="*/ 213 h 610"/>
                <a:gd name="T76" fmla="*/ 84 w 655"/>
                <a:gd name="T77" fmla="*/ 189 h 610"/>
                <a:gd name="T78" fmla="*/ 107 w 655"/>
                <a:gd name="T79" fmla="*/ 161 h 610"/>
                <a:gd name="T80" fmla="*/ 123 w 655"/>
                <a:gd name="T81" fmla="*/ 140 h 610"/>
                <a:gd name="T82" fmla="*/ 138 w 655"/>
                <a:gd name="T83" fmla="*/ 119 h 610"/>
                <a:gd name="T84" fmla="*/ 190 w 655"/>
                <a:gd name="T85" fmla="*/ 85 h 610"/>
                <a:gd name="T86" fmla="*/ 239 w 655"/>
                <a:gd name="T87" fmla="*/ 51 h 610"/>
                <a:gd name="T88" fmla="*/ 255 w 655"/>
                <a:gd name="T89" fmla="*/ 37 h 610"/>
                <a:gd name="T90" fmla="*/ 272 w 655"/>
                <a:gd name="T91" fmla="*/ 14 h 610"/>
                <a:gd name="T92" fmla="*/ 288 w 655"/>
                <a:gd name="T93" fmla="*/ 8 h 610"/>
                <a:gd name="T94" fmla="*/ 321 w 655"/>
                <a:gd name="T95" fmla="*/ 0 h 610"/>
                <a:gd name="T96" fmla="*/ 277 w 655"/>
                <a:gd name="T97" fmla="*/ 5 h 610"/>
                <a:gd name="T98" fmla="*/ 262 w 655"/>
                <a:gd name="T99" fmla="*/ 11 h 610"/>
                <a:gd name="T100" fmla="*/ 236 w 655"/>
                <a:gd name="T101" fmla="*/ 46 h 610"/>
                <a:gd name="T102" fmla="*/ 166 w 655"/>
                <a:gd name="T103" fmla="*/ 91 h 610"/>
                <a:gd name="T104" fmla="*/ 138 w 655"/>
                <a:gd name="T105" fmla="*/ 113 h 610"/>
                <a:gd name="T106" fmla="*/ 96 w 655"/>
                <a:gd name="T107" fmla="*/ 165 h 610"/>
                <a:gd name="T108" fmla="*/ 70 w 655"/>
                <a:gd name="T109" fmla="*/ 199 h 610"/>
                <a:gd name="T110" fmla="*/ 51 w 655"/>
                <a:gd name="T111" fmla="*/ 220 h 610"/>
                <a:gd name="T112" fmla="*/ 40 w 655"/>
                <a:gd name="T113" fmla="*/ 240 h 610"/>
                <a:gd name="T114" fmla="*/ 30 w 655"/>
                <a:gd name="T115" fmla="*/ 250 h 610"/>
                <a:gd name="T116" fmla="*/ 30 w 655"/>
                <a:gd name="T117" fmla="*/ 250 h 6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55"/>
                <a:gd name="T178" fmla="*/ 0 h 610"/>
                <a:gd name="T179" fmla="*/ 655 w 655"/>
                <a:gd name="T180" fmla="*/ 610 h 61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55" h="610">
                  <a:moveTo>
                    <a:pt x="60" y="499"/>
                  </a:moveTo>
                  <a:lnTo>
                    <a:pt x="26" y="522"/>
                  </a:lnTo>
                  <a:lnTo>
                    <a:pt x="9" y="554"/>
                  </a:lnTo>
                  <a:lnTo>
                    <a:pt x="0" y="579"/>
                  </a:lnTo>
                  <a:lnTo>
                    <a:pt x="13" y="597"/>
                  </a:lnTo>
                  <a:lnTo>
                    <a:pt x="57" y="610"/>
                  </a:lnTo>
                  <a:lnTo>
                    <a:pt x="121" y="603"/>
                  </a:lnTo>
                  <a:lnTo>
                    <a:pt x="160" y="577"/>
                  </a:lnTo>
                  <a:lnTo>
                    <a:pt x="191" y="544"/>
                  </a:lnTo>
                  <a:lnTo>
                    <a:pt x="238" y="506"/>
                  </a:lnTo>
                  <a:lnTo>
                    <a:pt x="266" y="488"/>
                  </a:lnTo>
                  <a:lnTo>
                    <a:pt x="326" y="432"/>
                  </a:lnTo>
                  <a:lnTo>
                    <a:pt x="369" y="367"/>
                  </a:lnTo>
                  <a:lnTo>
                    <a:pt x="430" y="328"/>
                  </a:lnTo>
                  <a:lnTo>
                    <a:pt x="495" y="296"/>
                  </a:lnTo>
                  <a:lnTo>
                    <a:pt x="618" y="290"/>
                  </a:lnTo>
                  <a:lnTo>
                    <a:pt x="655" y="193"/>
                  </a:lnTo>
                  <a:lnTo>
                    <a:pt x="565" y="250"/>
                  </a:lnTo>
                  <a:lnTo>
                    <a:pt x="501" y="271"/>
                  </a:lnTo>
                  <a:lnTo>
                    <a:pt x="518" y="232"/>
                  </a:lnTo>
                  <a:lnTo>
                    <a:pt x="464" y="297"/>
                  </a:lnTo>
                  <a:lnTo>
                    <a:pt x="410" y="323"/>
                  </a:lnTo>
                  <a:lnTo>
                    <a:pt x="366" y="338"/>
                  </a:lnTo>
                  <a:lnTo>
                    <a:pt x="325" y="399"/>
                  </a:lnTo>
                  <a:lnTo>
                    <a:pt x="295" y="432"/>
                  </a:lnTo>
                  <a:lnTo>
                    <a:pt x="259" y="463"/>
                  </a:lnTo>
                  <a:lnTo>
                    <a:pt x="235" y="479"/>
                  </a:lnTo>
                  <a:lnTo>
                    <a:pt x="225" y="436"/>
                  </a:lnTo>
                  <a:lnTo>
                    <a:pt x="217" y="493"/>
                  </a:lnTo>
                  <a:lnTo>
                    <a:pt x="141" y="564"/>
                  </a:lnTo>
                  <a:lnTo>
                    <a:pt x="93" y="584"/>
                  </a:lnTo>
                  <a:lnTo>
                    <a:pt x="61" y="586"/>
                  </a:lnTo>
                  <a:lnTo>
                    <a:pt x="37" y="589"/>
                  </a:lnTo>
                  <a:lnTo>
                    <a:pt x="16" y="579"/>
                  </a:lnTo>
                  <a:lnTo>
                    <a:pt x="22" y="552"/>
                  </a:lnTo>
                  <a:lnTo>
                    <a:pt x="50" y="516"/>
                  </a:lnTo>
                  <a:lnTo>
                    <a:pt x="94" y="478"/>
                  </a:lnTo>
                  <a:lnTo>
                    <a:pt x="128" y="425"/>
                  </a:lnTo>
                  <a:lnTo>
                    <a:pt x="168" y="377"/>
                  </a:lnTo>
                  <a:lnTo>
                    <a:pt x="215" y="321"/>
                  </a:lnTo>
                  <a:lnTo>
                    <a:pt x="246" y="280"/>
                  </a:lnTo>
                  <a:lnTo>
                    <a:pt x="276" y="237"/>
                  </a:lnTo>
                  <a:lnTo>
                    <a:pt x="380" y="169"/>
                  </a:lnTo>
                  <a:lnTo>
                    <a:pt x="478" y="101"/>
                  </a:lnTo>
                  <a:lnTo>
                    <a:pt x="510" y="74"/>
                  </a:lnTo>
                  <a:lnTo>
                    <a:pt x="545" y="28"/>
                  </a:lnTo>
                  <a:lnTo>
                    <a:pt x="576" y="15"/>
                  </a:lnTo>
                  <a:lnTo>
                    <a:pt x="642" y="0"/>
                  </a:lnTo>
                  <a:lnTo>
                    <a:pt x="555" y="10"/>
                  </a:lnTo>
                  <a:lnTo>
                    <a:pt x="525" y="22"/>
                  </a:lnTo>
                  <a:lnTo>
                    <a:pt x="473" y="91"/>
                  </a:lnTo>
                  <a:lnTo>
                    <a:pt x="333" y="182"/>
                  </a:lnTo>
                  <a:lnTo>
                    <a:pt x="276" y="226"/>
                  </a:lnTo>
                  <a:lnTo>
                    <a:pt x="192" y="330"/>
                  </a:lnTo>
                  <a:lnTo>
                    <a:pt x="141" y="397"/>
                  </a:lnTo>
                  <a:lnTo>
                    <a:pt x="103" y="439"/>
                  </a:lnTo>
                  <a:lnTo>
                    <a:pt x="80" y="480"/>
                  </a:lnTo>
                  <a:lnTo>
                    <a:pt x="60" y="499"/>
                  </a:lnTo>
                  <a:close/>
                </a:path>
              </a:pathLst>
            </a:custGeom>
            <a:solidFill>
              <a:srgbClr val="000000"/>
            </a:solidFill>
            <a:ln w="9525">
              <a:noFill/>
              <a:round/>
              <a:headEnd/>
              <a:tailEnd/>
            </a:ln>
          </p:spPr>
          <p:txBody>
            <a:bodyPr/>
            <a:lstStyle/>
            <a:p>
              <a:endParaRPr lang="en-US"/>
            </a:p>
          </p:txBody>
        </p:sp>
        <p:sp>
          <p:nvSpPr>
            <p:cNvPr id="91203" name="Freeform 64"/>
            <p:cNvSpPr>
              <a:spLocks/>
            </p:cNvSpPr>
            <p:nvPr/>
          </p:nvSpPr>
          <p:spPr bwMode="auto">
            <a:xfrm>
              <a:off x="3260" y="2300"/>
              <a:ext cx="44" cy="67"/>
            </a:xfrm>
            <a:custGeom>
              <a:avLst/>
              <a:gdLst>
                <a:gd name="T0" fmla="*/ 0 w 88"/>
                <a:gd name="T1" fmla="*/ 67 h 135"/>
                <a:gd name="T2" fmla="*/ 24 w 88"/>
                <a:gd name="T3" fmla="*/ 50 h 135"/>
                <a:gd name="T4" fmla="*/ 34 w 88"/>
                <a:gd name="T5" fmla="*/ 37 h 135"/>
                <a:gd name="T6" fmla="*/ 39 w 88"/>
                <a:gd name="T7" fmla="*/ 14 h 135"/>
                <a:gd name="T8" fmla="*/ 44 w 88"/>
                <a:gd name="T9" fmla="*/ 0 h 135"/>
                <a:gd name="T10" fmla="*/ 24 w 88"/>
                <a:gd name="T11" fmla="*/ 33 h 135"/>
                <a:gd name="T12" fmla="*/ 24 w 88"/>
                <a:gd name="T13" fmla="*/ 41 h 135"/>
                <a:gd name="T14" fmla="*/ 0 w 88"/>
                <a:gd name="T15" fmla="*/ 67 h 135"/>
                <a:gd name="T16" fmla="*/ 0 w 88"/>
                <a:gd name="T17" fmla="*/ 67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135"/>
                <a:gd name="T29" fmla="*/ 88 w 88"/>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135">
                  <a:moveTo>
                    <a:pt x="0" y="135"/>
                  </a:moveTo>
                  <a:lnTo>
                    <a:pt x="48" y="101"/>
                  </a:lnTo>
                  <a:lnTo>
                    <a:pt x="67" y="75"/>
                  </a:lnTo>
                  <a:lnTo>
                    <a:pt x="78" y="29"/>
                  </a:lnTo>
                  <a:lnTo>
                    <a:pt x="88" y="0"/>
                  </a:lnTo>
                  <a:lnTo>
                    <a:pt x="47" y="66"/>
                  </a:lnTo>
                  <a:lnTo>
                    <a:pt x="48" y="82"/>
                  </a:lnTo>
                  <a:lnTo>
                    <a:pt x="0" y="135"/>
                  </a:lnTo>
                  <a:close/>
                </a:path>
              </a:pathLst>
            </a:custGeom>
            <a:solidFill>
              <a:srgbClr val="000000"/>
            </a:solidFill>
            <a:ln w="9525">
              <a:noFill/>
              <a:round/>
              <a:headEnd/>
              <a:tailEnd/>
            </a:ln>
          </p:spPr>
          <p:txBody>
            <a:bodyPr/>
            <a:lstStyle/>
            <a:p>
              <a:endParaRPr lang="en-US"/>
            </a:p>
          </p:txBody>
        </p:sp>
        <p:sp>
          <p:nvSpPr>
            <p:cNvPr id="91204" name="Freeform 65"/>
            <p:cNvSpPr>
              <a:spLocks/>
            </p:cNvSpPr>
            <p:nvPr/>
          </p:nvSpPr>
          <p:spPr bwMode="auto">
            <a:xfrm>
              <a:off x="2592" y="1992"/>
              <a:ext cx="1127" cy="1453"/>
            </a:xfrm>
            <a:custGeom>
              <a:avLst/>
              <a:gdLst>
                <a:gd name="T0" fmla="*/ 22 w 2254"/>
                <a:gd name="T1" fmla="*/ 1092 h 2906"/>
                <a:gd name="T2" fmla="*/ 599 w 2254"/>
                <a:gd name="T3" fmla="*/ 0 h 2906"/>
                <a:gd name="T4" fmla="*/ 0 w 2254"/>
                <a:gd name="T5" fmla="*/ 1102 h 2906"/>
                <a:gd name="T6" fmla="*/ 19 w 2254"/>
                <a:gd name="T7" fmla="*/ 1199 h 2906"/>
                <a:gd name="T8" fmla="*/ 1117 w 2254"/>
                <a:gd name="T9" fmla="*/ 1453 h 2906"/>
                <a:gd name="T10" fmla="*/ 1127 w 2254"/>
                <a:gd name="T11" fmla="*/ 1356 h 2906"/>
                <a:gd name="T12" fmla="*/ 22 w 2254"/>
                <a:gd name="T13" fmla="*/ 1092 h 2906"/>
                <a:gd name="T14" fmla="*/ 22 w 2254"/>
                <a:gd name="T15" fmla="*/ 1092 h 2906"/>
                <a:gd name="T16" fmla="*/ 0 60000 65536"/>
                <a:gd name="T17" fmla="*/ 0 60000 65536"/>
                <a:gd name="T18" fmla="*/ 0 60000 65536"/>
                <a:gd name="T19" fmla="*/ 0 60000 65536"/>
                <a:gd name="T20" fmla="*/ 0 60000 65536"/>
                <a:gd name="T21" fmla="*/ 0 60000 65536"/>
                <a:gd name="T22" fmla="*/ 0 60000 65536"/>
                <a:gd name="T23" fmla="*/ 0 60000 65536"/>
                <a:gd name="T24" fmla="*/ 0 w 2254"/>
                <a:gd name="T25" fmla="*/ 0 h 2906"/>
                <a:gd name="T26" fmla="*/ 2254 w 2254"/>
                <a:gd name="T27" fmla="*/ 2906 h 29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4" h="2906">
                  <a:moveTo>
                    <a:pt x="43" y="2184"/>
                  </a:moveTo>
                  <a:lnTo>
                    <a:pt x="1197" y="0"/>
                  </a:lnTo>
                  <a:lnTo>
                    <a:pt x="0" y="2203"/>
                  </a:lnTo>
                  <a:lnTo>
                    <a:pt x="38" y="2398"/>
                  </a:lnTo>
                  <a:lnTo>
                    <a:pt x="2234" y="2906"/>
                  </a:lnTo>
                  <a:lnTo>
                    <a:pt x="2254" y="2711"/>
                  </a:lnTo>
                  <a:lnTo>
                    <a:pt x="43" y="2184"/>
                  </a:lnTo>
                  <a:close/>
                </a:path>
              </a:pathLst>
            </a:custGeom>
            <a:solidFill>
              <a:srgbClr val="000000"/>
            </a:solidFill>
            <a:ln w="9525">
              <a:noFill/>
              <a:round/>
              <a:headEnd/>
              <a:tailEnd/>
            </a:ln>
          </p:spPr>
          <p:txBody>
            <a:bodyPr/>
            <a:lstStyle/>
            <a:p>
              <a:endParaRPr lang="en-US"/>
            </a:p>
          </p:txBody>
        </p:sp>
        <p:sp>
          <p:nvSpPr>
            <p:cNvPr id="91205" name="Freeform 66"/>
            <p:cNvSpPr>
              <a:spLocks/>
            </p:cNvSpPr>
            <p:nvPr/>
          </p:nvSpPr>
          <p:spPr bwMode="auto">
            <a:xfrm>
              <a:off x="3705" y="2938"/>
              <a:ext cx="43" cy="499"/>
            </a:xfrm>
            <a:custGeom>
              <a:avLst/>
              <a:gdLst>
                <a:gd name="T0" fmla="*/ 21 w 87"/>
                <a:gd name="T1" fmla="*/ 0 h 999"/>
                <a:gd name="T2" fmla="*/ 24 w 87"/>
                <a:gd name="T3" fmla="*/ 402 h 999"/>
                <a:gd name="T4" fmla="*/ 0 w 87"/>
                <a:gd name="T5" fmla="*/ 419 h 999"/>
                <a:gd name="T6" fmla="*/ 0 w 87"/>
                <a:gd name="T7" fmla="*/ 499 h 999"/>
                <a:gd name="T8" fmla="*/ 21 w 87"/>
                <a:gd name="T9" fmla="*/ 497 h 999"/>
                <a:gd name="T10" fmla="*/ 36 w 87"/>
                <a:gd name="T11" fmla="*/ 422 h 999"/>
                <a:gd name="T12" fmla="*/ 43 w 87"/>
                <a:gd name="T13" fmla="*/ 5 h 999"/>
                <a:gd name="T14" fmla="*/ 21 w 87"/>
                <a:gd name="T15" fmla="*/ 0 h 999"/>
                <a:gd name="T16" fmla="*/ 21 w 87"/>
                <a:gd name="T17" fmla="*/ 0 h 9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999"/>
                <a:gd name="T29" fmla="*/ 87 w 87"/>
                <a:gd name="T30" fmla="*/ 999 h 9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999">
                  <a:moveTo>
                    <a:pt x="43" y="0"/>
                  </a:moveTo>
                  <a:lnTo>
                    <a:pt x="49" y="804"/>
                  </a:lnTo>
                  <a:lnTo>
                    <a:pt x="0" y="838"/>
                  </a:lnTo>
                  <a:lnTo>
                    <a:pt x="0" y="999"/>
                  </a:lnTo>
                  <a:lnTo>
                    <a:pt x="43" y="995"/>
                  </a:lnTo>
                  <a:lnTo>
                    <a:pt x="73" y="844"/>
                  </a:lnTo>
                  <a:lnTo>
                    <a:pt x="87" y="10"/>
                  </a:lnTo>
                  <a:lnTo>
                    <a:pt x="43" y="0"/>
                  </a:lnTo>
                  <a:close/>
                </a:path>
              </a:pathLst>
            </a:custGeom>
            <a:solidFill>
              <a:srgbClr val="000000"/>
            </a:solidFill>
            <a:ln w="9525">
              <a:noFill/>
              <a:round/>
              <a:headEnd/>
              <a:tailEnd/>
            </a:ln>
          </p:spPr>
          <p:txBody>
            <a:bodyPr/>
            <a:lstStyle/>
            <a:p>
              <a:endParaRPr lang="en-US"/>
            </a:p>
          </p:txBody>
        </p:sp>
        <p:sp>
          <p:nvSpPr>
            <p:cNvPr id="91206" name="Freeform 67"/>
            <p:cNvSpPr>
              <a:spLocks/>
            </p:cNvSpPr>
            <p:nvPr/>
          </p:nvSpPr>
          <p:spPr bwMode="auto">
            <a:xfrm>
              <a:off x="3738" y="2294"/>
              <a:ext cx="22" cy="183"/>
            </a:xfrm>
            <a:custGeom>
              <a:avLst/>
              <a:gdLst>
                <a:gd name="T0" fmla="*/ 8 w 44"/>
                <a:gd name="T1" fmla="*/ 20 h 366"/>
                <a:gd name="T2" fmla="*/ 0 w 44"/>
                <a:gd name="T3" fmla="*/ 183 h 366"/>
                <a:gd name="T4" fmla="*/ 15 w 44"/>
                <a:gd name="T5" fmla="*/ 183 h 366"/>
                <a:gd name="T6" fmla="*/ 22 w 44"/>
                <a:gd name="T7" fmla="*/ 0 h 366"/>
                <a:gd name="T8" fmla="*/ 8 w 44"/>
                <a:gd name="T9" fmla="*/ 20 h 366"/>
                <a:gd name="T10" fmla="*/ 8 w 44"/>
                <a:gd name="T11" fmla="*/ 20 h 366"/>
                <a:gd name="T12" fmla="*/ 0 60000 65536"/>
                <a:gd name="T13" fmla="*/ 0 60000 65536"/>
                <a:gd name="T14" fmla="*/ 0 60000 65536"/>
                <a:gd name="T15" fmla="*/ 0 60000 65536"/>
                <a:gd name="T16" fmla="*/ 0 60000 65536"/>
                <a:gd name="T17" fmla="*/ 0 60000 65536"/>
                <a:gd name="T18" fmla="*/ 0 w 44"/>
                <a:gd name="T19" fmla="*/ 0 h 366"/>
                <a:gd name="T20" fmla="*/ 44 w 44"/>
                <a:gd name="T21" fmla="*/ 366 h 366"/>
              </a:gdLst>
              <a:ahLst/>
              <a:cxnLst>
                <a:cxn ang="T12">
                  <a:pos x="T0" y="T1"/>
                </a:cxn>
                <a:cxn ang="T13">
                  <a:pos x="T2" y="T3"/>
                </a:cxn>
                <a:cxn ang="T14">
                  <a:pos x="T4" y="T5"/>
                </a:cxn>
                <a:cxn ang="T15">
                  <a:pos x="T6" y="T7"/>
                </a:cxn>
                <a:cxn ang="T16">
                  <a:pos x="T8" y="T9"/>
                </a:cxn>
                <a:cxn ang="T17">
                  <a:pos x="T10" y="T11"/>
                </a:cxn>
              </a:cxnLst>
              <a:rect l="T18" t="T19" r="T20" b="T21"/>
              <a:pathLst>
                <a:path w="44" h="366">
                  <a:moveTo>
                    <a:pt x="16" y="40"/>
                  </a:moveTo>
                  <a:lnTo>
                    <a:pt x="0" y="366"/>
                  </a:lnTo>
                  <a:lnTo>
                    <a:pt x="30" y="366"/>
                  </a:lnTo>
                  <a:lnTo>
                    <a:pt x="44" y="0"/>
                  </a:lnTo>
                  <a:lnTo>
                    <a:pt x="16" y="40"/>
                  </a:lnTo>
                  <a:close/>
                </a:path>
              </a:pathLst>
            </a:custGeom>
            <a:solidFill>
              <a:srgbClr val="000000"/>
            </a:solidFill>
            <a:ln w="9525">
              <a:noFill/>
              <a:round/>
              <a:headEnd/>
              <a:tailEnd/>
            </a:ln>
          </p:spPr>
          <p:txBody>
            <a:bodyPr/>
            <a:lstStyle/>
            <a:p>
              <a:endParaRPr lang="en-US"/>
            </a:p>
          </p:txBody>
        </p:sp>
        <p:sp>
          <p:nvSpPr>
            <p:cNvPr id="91207" name="Freeform 68"/>
            <p:cNvSpPr>
              <a:spLocks/>
            </p:cNvSpPr>
            <p:nvPr/>
          </p:nvSpPr>
          <p:spPr bwMode="auto">
            <a:xfrm>
              <a:off x="2781" y="2931"/>
              <a:ext cx="115" cy="106"/>
            </a:xfrm>
            <a:custGeom>
              <a:avLst/>
              <a:gdLst>
                <a:gd name="T0" fmla="*/ 40 w 230"/>
                <a:gd name="T1" fmla="*/ 0 h 214"/>
                <a:gd name="T2" fmla="*/ 0 w 230"/>
                <a:gd name="T3" fmla="*/ 80 h 214"/>
                <a:gd name="T4" fmla="*/ 115 w 230"/>
                <a:gd name="T5" fmla="*/ 106 h 214"/>
                <a:gd name="T6" fmla="*/ 115 w 230"/>
                <a:gd name="T7" fmla="*/ 51 h 214"/>
                <a:gd name="T8" fmla="*/ 47 w 230"/>
                <a:gd name="T9" fmla="*/ 29 h 214"/>
                <a:gd name="T10" fmla="*/ 59 w 230"/>
                <a:gd name="T11" fmla="*/ 0 h 214"/>
                <a:gd name="T12" fmla="*/ 40 w 230"/>
                <a:gd name="T13" fmla="*/ 0 h 214"/>
                <a:gd name="T14" fmla="*/ 40 w 230"/>
                <a:gd name="T15" fmla="*/ 0 h 214"/>
                <a:gd name="T16" fmla="*/ 0 60000 65536"/>
                <a:gd name="T17" fmla="*/ 0 60000 65536"/>
                <a:gd name="T18" fmla="*/ 0 60000 65536"/>
                <a:gd name="T19" fmla="*/ 0 60000 65536"/>
                <a:gd name="T20" fmla="*/ 0 60000 65536"/>
                <a:gd name="T21" fmla="*/ 0 60000 65536"/>
                <a:gd name="T22" fmla="*/ 0 60000 65536"/>
                <a:gd name="T23" fmla="*/ 0 60000 65536"/>
                <a:gd name="T24" fmla="*/ 0 w 230"/>
                <a:gd name="T25" fmla="*/ 0 h 214"/>
                <a:gd name="T26" fmla="*/ 230 w 230"/>
                <a:gd name="T27" fmla="*/ 214 h 2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0" h="214">
                  <a:moveTo>
                    <a:pt x="79" y="0"/>
                  </a:moveTo>
                  <a:lnTo>
                    <a:pt x="0" y="161"/>
                  </a:lnTo>
                  <a:lnTo>
                    <a:pt x="230" y="214"/>
                  </a:lnTo>
                  <a:lnTo>
                    <a:pt x="230" y="103"/>
                  </a:lnTo>
                  <a:lnTo>
                    <a:pt x="93" y="59"/>
                  </a:lnTo>
                  <a:lnTo>
                    <a:pt x="117" y="0"/>
                  </a:lnTo>
                  <a:lnTo>
                    <a:pt x="79" y="0"/>
                  </a:lnTo>
                  <a:close/>
                </a:path>
              </a:pathLst>
            </a:custGeom>
            <a:solidFill>
              <a:srgbClr val="000000"/>
            </a:solidFill>
            <a:ln w="9525">
              <a:noFill/>
              <a:round/>
              <a:headEnd/>
              <a:tailEnd/>
            </a:ln>
          </p:spPr>
          <p:txBody>
            <a:bodyPr/>
            <a:lstStyle/>
            <a:p>
              <a:endParaRPr lang="en-US"/>
            </a:p>
          </p:txBody>
        </p:sp>
        <p:sp>
          <p:nvSpPr>
            <p:cNvPr id="91208" name="Freeform 69"/>
            <p:cNvSpPr>
              <a:spLocks/>
            </p:cNvSpPr>
            <p:nvPr/>
          </p:nvSpPr>
          <p:spPr bwMode="auto">
            <a:xfrm>
              <a:off x="2852" y="2909"/>
              <a:ext cx="83" cy="126"/>
            </a:xfrm>
            <a:custGeom>
              <a:avLst/>
              <a:gdLst>
                <a:gd name="T0" fmla="*/ 0 w 167"/>
                <a:gd name="T1" fmla="*/ 0 h 253"/>
                <a:gd name="T2" fmla="*/ 66 w 167"/>
                <a:gd name="T3" fmla="*/ 19 h 253"/>
                <a:gd name="T4" fmla="*/ 46 w 167"/>
                <a:gd name="T5" fmla="*/ 68 h 253"/>
                <a:gd name="T6" fmla="*/ 64 w 167"/>
                <a:gd name="T7" fmla="*/ 51 h 253"/>
                <a:gd name="T8" fmla="*/ 46 w 167"/>
                <a:gd name="T9" fmla="*/ 126 h 253"/>
                <a:gd name="T10" fmla="*/ 83 w 167"/>
                <a:gd name="T11" fmla="*/ 48 h 253"/>
                <a:gd name="T12" fmla="*/ 76 w 167"/>
                <a:gd name="T13" fmla="*/ 12 h 253"/>
                <a:gd name="T14" fmla="*/ 0 w 167"/>
                <a:gd name="T15" fmla="*/ 0 h 253"/>
                <a:gd name="T16" fmla="*/ 0 w 167"/>
                <a:gd name="T17" fmla="*/ 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253"/>
                <a:gd name="T29" fmla="*/ 167 w 167"/>
                <a:gd name="T30" fmla="*/ 253 h 2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253">
                  <a:moveTo>
                    <a:pt x="0" y="0"/>
                  </a:moveTo>
                  <a:lnTo>
                    <a:pt x="133" y="38"/>
                  </a:lnTo>
                  <a:lnTo>
                    <a:pt x="93" y="137"/>
                  </a:lnTo>
                  <a:lnTo>
                    <a:pt x="128" y="103"/>
                  </a:lnTo>
                  <a:lnTo>
                    <a:pt x="93" y="253"/>
                  </a:lnTo>
                  <a:lnTo>
                    <a:pt x="167" y="97"/>
                  </a:lnTo>
                  <a:lnTo>
                    <a:pt x="153" y="24"/>
                  </a:lnTo>
                  <a:lnTo>
                    <a:pt x="0" y="0"/>
                  </a:lnTo>
                  <a:close/>
                </a:path>
              </a:pathLst>
            </a:custGeom>
            <a:solidFill>
              <a:srgbClr val="000000"/>
            </a:solidFill>
            <a:ln w="9525">
              <a:noFill/>
              <a:round/>
              <a:headEnd/>
              <a:tailEnd/>
            </a:ln>
          </p:spPr>
          <p:txBody>
            <a:bodyPr/>
            <a:lstStyle/>
            <a:p>
              <a:endParaRPr lang="en-US"/>
            </a:p>
          </p:txBody>
        </p:sp>
        <p:sp>
          <p:nvSpPr>
            <p:cNvPr id="91209" name="Freeform 70"/>
            <p:cNvSpPr>
              <a:spLocks/>
            </p:cNvSpPr>
            <p:nvPr/>
          </p:nvSpPr>
          <p:spPr bwMode="auto">
            <a:xfrm>
              <a:off x="3144" y="2135"/>
              <a:ext cx="49" cy="96"/>
            </a:xfrm>
            <a:custGeom>
              <a:avLst/>
              <a:gdLst>
                <a:gd name="T0" fmla="*/ 49 w 98"/>
                <a:gd name="T1" fmla="*/ 0 h 191"/>
                <a:gd name="T2" fmla="*/ 0 w 98"/>
                <a:gd name="T3" fmla="*/ 96 h 191"/>
                <a:gd name="T4" fmla="*/ 15 w 98"/>
                <a:gd name="T5" fmla="*/ 91 h 191"/>
                <a:gd name="T6" fmla="*/ 49 w 98"/>
                <a:gd name="T7" fmla="*/ 0 h 191"/>
                <a:gd name="T8" fmla="*/ 49 w 98"/>
                <a:gd name="T9" fmla="*/ 0 h 191"/>
                <a:gd name="T10" fmla="*/ 0 60000 65536"/>
                <a:gd name="T11" fmla="*/ 0 60000 65536"/>
                <a:gd name="T12" fmla="*/ 0 60000 65536"/>
                <a:gd name="T13" fmla="*/ 0 60000 65536"/>
                <a:gd name="T14" fmla="*/ 0 60000 65536"/>
                <a:gd name="T15" fmla="*/ 0 w 98"/>
                <a:gd name="T16" fmla="*/ 0 h 191"/>
                <a:gd name="T17" fmla="*/ 98 w 98"/>
                <a:gd name="T18" fmla="*/ 191 h 191"/>
              </a:gdLst>
              <a:ahLst/>
              <a:cxnLst>
                <a:cxn ang="T10">
                  <a:pos x="T0" y="T1"/>
                </a:cxn>
                <a:cxn ang="T11">
                  <a:pos x="T2" y="T3"/>
                </a:cxn>
                <a:cxn ang="T12">
                  <a:pos x="T4" y="T5"/>
                </a:cxn>
                <a:cxn ang="T13">
                  <a:pos x="T6" y="T7"/>
                </a:cxn>
                <a:cxn ang="T14">
                  <a:pos x="T8" y="T9"/>
                </a:cxn>
              </a:cxnLst>
              <a:rect l="T15" t="T16" r="T17" b="T18"/>
              <a:pathLst>
                <a:path w="98" h="191">
                  <a:moveTo>
                    <a:pt x="98" y="0"/>
                  </a:moveTo>
                  <a:lnTo>
                    <a:pt x="0" y="191"/>
                  </a:lnTo>
                  <a:lnTo>
                    <a:pt x="30" y="181"/>
                  </a:lnTo>
                  <a:lnTo>
                    <a:pt x="98" y="0"/>
                  </a:lnTo>
                  <a:close/>
                </a:path>
              </a:pathLst>
            </a:custGeom>
            <a:solidFill>
              <a:srgbClr val="000000"/>
            </a:solidFill>
            <a:ln w="9525">
              <a:noFill/>
              <a:round/>
              <a:headEnd/>
              <a:tailEnd/>
            </a:ln>
          </p:spPr>
          <p:txBody>
            <a:bodyPr/>
            <a:lstStyle/>
            <a:p>
              <a:endParaRPr lang="en-US"/>
            </a:p>
          </p:txBody>
        </p:sp>
        <p:sp>
          <p:nvSpPr>
            <p:cNvPr id="91210" name="Freeform 71"/>
            <p:cNvSpPr>
              <a:spLocks/>
            </p:cNvSpPr>
            <p:nvPr/>
          </p:nvSpPr>
          <p:spPr bwMode="auto">
            <a:xfrm>
              <a:off x="2983" y="2288"/>
              <a:ext cx="584" cy="895"/>
            </a:xfrm>
            <a:custGeom>
              <a:avLst/>
              <a:gdLst>
                <a:gd name="T0" fmla="*/ 365 w 1168"/>
                <a:gd name="T1" fmla="*/ 885 h 1791"/>
                <a:gd name="T2" fmla="*/ 562 w 1168"/>
                <a:gd name="T3" fmla="*/ 766 h 1791"/>
                <a:gd name="T4" fmla="*/ 525 w 1168"/>
                <a:gd name="T5" fmla="*/ 730 h 1791"/>
                <a:gd name="T6" fmla="*/ 473 w 1168"/>
                <a:gd name="T7" fmla="*/ 693 h 1791"/>
                <a:gd name="T8" fmla="*/ 584 w 1168"/>
                <a:gd name="T9" fmla="*/ 569 h 1791"/>
                <a:gd name="T10" fmla="*/ 553 w 1168"/>
                <a:gd name="T11" fmla="*/ 587 h 1791"/>
                <a:gd name="T12" fmla="*/ 543 w 1168"/>
                <a:gd name="T13" fmla="*/ 602 h 1791"/>
                <a:gd name="T14" fmla="*/ 558 w 1168"/>
                <a:gd name="T15" fmla="*/ 686 h 1791"/>
                <a:gd name="T16" fmla="*/ 469 w 1168"/>
                <a:gd name="T17" fmla="*/ 643 h 1791"/>
                <a:gd name="T18" fmla="*/ 513 w 1168"/>
                <a:gd name="T19" fmla="*/ 595 h 1791"/>
                <a:gd name="T20" fmla="*/ 479 w 1168"/>
                <a:gd name="T21" fmla="*/ 564 h 1791"/>
                <a:gd name="T22" fmla="*/ 457 w 1168"/>
                <a:gd name="T23" fmla="*/ 590 h 1791"/>
                <a:gd name="T24" fmla="*/ 455 w 1168"/>
                <a:gd name="T25" fmla="*/ 705 h 1791"/>
                <a:gd name="T26" fmla="*/ 378 w 1168"/>
                <a:gd name="T27" fmla="*/ 654 h 1791"/>
                <a:gd name="T28" fmla="*/ 439 w 1168"/>
                <a:gd name="T29" fmla="*/ 674 h 1791"/>
                <a:gd name="T30" fmla="*/ 413 w 1168"/>
                <a:gd name="T31" fmla="*/ 801 h 1791"/>
                <a:gd name="T32" fmla="*/ 430 w 1168"/>
                <a:gd name="T33" fmla="*/ 838 h 1791"/>
                <a:gd name="T34" fmla="*/ 458 w 1168"/>
                <a:gd name="T35" fmla="*/ 744 h 1791"/>
                <a:gd name="T36" fmla="*/ 547 w 1168"/>
                <a:gd name="T37" fmla="*/ 778 h 1791"/>
                <a:gd name="T38" fmla="*/ 514 w 1168"/>
                <a:gd name="T39" fmla="*/ 831 h 1791"/>
                <a:gd name="T40" fmla="*/ 442 w 1168"/>
                <a:gd name="T41" fmla="*/ 849 h 1791"/>
                <a:gd name="T42" fmla="*/ 431 w 1168"/>
                <a:gd name="T43" fmla="*/ 876 h 1791"/>
                <a:gd name="T44" fmla="*/ 342 w 1168"/>
                <a:gd name="T45" fmla="*/ 824 h 1791"/>
                <a:gd name="T46" fmla="*/ 369 w 1168"/>
                <a:gd name="T47" fmla="*/ 678 h 1791"/>
                <a:gd name="T48" fmla="*/ 319 w 1168"/>
                <a:gd name="T49" fmla="*/ 857 h 1791"/>
                <a:gd name="T50" fmla="*/ 228 w 1168"/>
                <a:gd name="T51" fmla="*/ 811 h 1791"/>
                <a:gd name="T52" fmla="*/ 261 w 1168"/>
                <a:gd name="T53" fmla="*/ 677 h 1791"/>
                <a:gd name="T54" fmla="*/ 212 w 1168"/>
                <a:gd name="T55" fmla="*/ 839 h 1791"/>
                <a:gd name="T56" fmla="*/ 129 w 1168"/>
                <a:gd name="T57" fmla="*/ 785 h 1791"/>
                <a:gd name="T58" fmla="*/ 22 w 1168"/>
                <a:gd name="T59" fmla="*/ 791 h 1791"/>
                <a:gd name="T60" fmla="*/ 60 w 1168"/>
                <a:gd name="T61" fmla="*/ 673 h 1791"/>
                <a:gd name="T62" fmla="*/ 84 w 1168"/>
                <a:gd name="T63" fmla="*/ 599 h 1791"/>
                <a:gd name="T64" fmla="*/ 110 w 1168"/>
                <a:gd name="T65" fmla="*/ 538 h 1791"/>
                <a:gd name="T66" fmla="*/ 142 w 1168"/>
                <a:gd name="T67" fmla="*/ 435 h 1791"/>
                <a:gd name="T68" fmla="*/ 299 w 1168"/>
                <a:gd name="T69" fmla="*/ 4 h 1791"/>
                <a:gd name="T70" fmla="*/ 0 w 1168"/>
                <a:gd name="T71" fmla="*/ 800 h 1791"/>
                <a:gd name="T72" fmla="*/ 9 w 1168"/>
                <a:gd name="T73" fmla="*/ 804 h 17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68"/>
                <a:gd name="T112" fmla="*/ 0 h 1791"/>
                <a:gd name="T113" fmla="*/ 1168 w 1168"/>
                <a:gd name="T114" fmla="*/ 1791 h 17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68" h="1791">
                  <a:moveTo>
                    <a:pt x="17" y="1608"/>
                  </a:moveTo>
                  <a:lnTo>
                    <a:pt x="729" y="1770"/>
                  </a:lnTo>
                  <a:lnTo>
                    <a:pt x="1096" y="1791"/>
                  </a:lnTo>
                  <a:lnTo>
                    <a:pt x="1123" y="1532"/>
                  </a:lnTo>
                  <a:lnTo>
                    <a:pt x="1096" y="1524"/>
                  </a:lnTo>
                  <a:lnTo>
                    <a:pt x="1050" y="1461"/>
                  </a:lnTo>
                  <a:lnTo>
                    <a:pt x="933" y="1461"/>
                  </a:lnTo>
                  <a:lnTo>
                    <a:pt x="946" y="1387"/>
                  </a:lnTo>
                  <a:lnTo>
                    <a:pt x="1141" y="1393"/>
                  </a:lnTo>
                  <a:lnTo>
                    <a:pt x="1168" y="1138"/>
                  </a:lnTo>
                  <a:lnTo>
                    <a:pt x="1105" y="1125"/>
                  </a:lnTo>
                  <a:lnTo>
                    <a:pt x="1105" y="1174"/>
                  </a:lnTo>
                  <a:lnTo>
                    <a:pt x="1126" y="1251"/>
                  </a:lnTo>
                  <a:lnTo>
                    <a:pt x="1085" y="1204"/>
                  </a:lnTo>
                  <a:lnTo>
                    <a:pt x="1105" y="1295"/>
                  </a:lnTo>
                  <a:lnTo>
                    <a:pt x="1115" y="1373"/>
                  </a:lnTo>
                  <a:lnTo>
                    <a:pt x="1067" y="1268"/>
                  </a:lnTo>
                  <a:lnTo>
                    <a:pt x="937" y="1286"/>
                  </a:lnTo>
                  <a:lnTo>
                    <a:pt x="948" y="1191"/>
                  </a:lnTo>
                  <a:lnTo>
                    <a:pt x="1025" y="1191"/>
                  </a:lnTo>
                  <a:lnTo>
                    <a:pt x="954" y="1164"/>
                  </a:lnTo>
                  <a:lnTo>
                    <a:pt x="957" y="1128"/>
                  </a:lnTo>
                  <a:lnTo>
                    <a:pt x="919" y="1138"/>
                  </a:lnTo>
                  <a:lnTo>
                    <a:pt x="913" y="1180"/>
                  </a:lnTo>
                  <a:lnTo>
                    <a:pt x="924" y="1239"/>
                  </a:lnTo>
                  <a:lnTo>
                    <a:pt x="910" y="1411"/>
                  </a:lnTo>
                  <a:lnTo>
                    <a:pt x="872" y="1302"/>
                  </a:lnTo>
                  <a:lnTo>
                    <a:pt x="755" y="1308"/>
                  </a:lnTo>
                  <a:lnTo>
                    <a:pt x="749" y="1343"/>
                  </a:lnTo>
                  <a:lnTo>
                    <a:pt x="877" y="1349"/>
                  </a:lnTo>
                  <a:lnTo>
                    <a:pt x="875" y="1411"/>
                  </a:lnTo>
                  <a:lnTo>
                    <a:pt x="826" y="1603"/>
                  </a:lnTo>
                  <a:lnTo>
                    <a:pt x="892" y="1485"/>
                  </a:lnTo>
                  <a:lnTo>
                    <a:pt x="859" y="1676"/>
                  </a:lnTo>
                  <a:lnTo>
                    <a:pt x="886" y="1660"/>
                  </a:lnTo>
                  <a:lnTo>
                    <a:pt x="916" y="1488"/>
                  </a:lnTo>
                  <a:lnTo>
                    <a:pt x="1044" y="1482"/>
                  </a:lnTo>
                  <a:lnTo>
                    <a:pt x="1094" y="1556"/>
                  </a:lnTo>
                  <a:lnTo>
                    <a:pt x="1077" y="1764"/>
                  </a:lnTo>
                  <a:lnTo>
                    <a:pt x="1028" y="1663"/>
                  </a:lnTo>
                  <a:lnTo>
                    <a:pt x="919" y="1666"/>
                  </a:lnTo>
                  <a:lnTo>
                    <a:pt x="883" y="1699"/>
                  </a:lnTo>
                  <a:lnTo>
                    <a:pt x="869" y="1696"/>
                  </a:lnTo>
                  <a:lnTo>
                    <a:pt x="862" y="1753"/>
                  </a:lnTo>
                  <a:lnTo>
                    <a:pt x="820" y="1655"/>
                  </a:lnTo>
                  <a:lnTo>
                    <a:pt x="684" y="1649"/>
                  </a:lnTo>
                  <a:lnTo>
                    <a:pt x="661" y="1734"/>
                  </a:lnTo>
                  <a:lnTo>
                    <a:pt x="738" y="1357"/>
                  </a:lnTo>
                  <a:lnTo>
                    <a:pt x="697" y="1488"/>
                  </a:lnTo>
                  <a:lnTo>
                    <a:pt x="637" y="1714"/>
                  </a:lnTo>
                  <a:lnTo>
                    <a:pt x="616" y="1622"/>
                  </a:lnTo>
                  <a:lnTo>
                    <a:pt x="456" y="1622"/>
                  </a:lnTo>
                  <a:lnTo>
                    <a:pt x="525" y="1390"/>
                  </a:lnTo>
                  <a:lnTo>
                    <a:pt x="522" y="1354"/>
                  </a:lnTo>
                  <a:lnTo>
                    <a:pt x="441" y="1630"/>
                  </a:lnTo>
                  <a:lnTo>
                    <a:pt x="423" y="1679"/>
                  </a:lnTo>
                  <a:lnTo>
                    <a:pt x="396" y="1589"/>
                  </a:lnTo>
                  <a:lnTo>
                    <a:pt x="257" y="1571"/>
                  </a:lnTo>
                  <a:lnTo>
                    <a:pt x="233" y="1640"/>
                  </a:lnTo>
                  <a:lnTo>
                    <a:pt x="44" y="1583"/>
                  </a:lnTo>
                  <a:lnTo>
                    <a:pt x="109" y="1403"/>
                  </a:lnTo>
                  <a:lnTo>
                    <a:pt x="120" y="1346"/>
                  </a:lnTo>
                  <a:lnTo>
                    <a:pt x="153" y="1253"/>
                  </a:lnTo>
                  <a:lnTo>
                    <a:pt x="167" y="1199"/>
                  </a:lnTo>
                  <a:lnTo>
                    <a:pt x="189" y="1111"/>
                  </a:lnTo>
                  <a:lnTo>
                    <a:pt x="219" y="1076"/>
                  </a:lnTo>
                  <a:lnTo>
                    <a:pt x="246" y="986"/>
                  </a:lnTo>
                  <a:lnTo>
                    <a:pt x="284" y="871"/>
                  </a:lnTo>
                  <a:lnTo>
                    <a:pt x="533" y="191"/>
                  </a:lnTo>
                  <a:lnTo>
                    <a:pt x="598" y="9"/>
                  </a:lnTo>
                  <a:lnTo>
                    <a:pt x="580" y="0"/>
                  </a:lnTo>
                  <a:lnTo>
                    <a:pt x="0" y="1601"/>
                  </a:lnTo>
                  <a:lnTo>
                    <a:pt x="17" y="1608"/>
                  </a:lnTo>
                  <a:close/>
                </a:path>
              </a:pathLst>
            </a:custGeom>
            <a:solidFill>
              <a:srgbClr val="000000"/>
            </a:solidFill>
            <a:ln w="9525">
              <a:noFill/>
              <a:round/>
              <a:headEnd/>
              <a:tailEnd/>
            </a:ln>
          </p:spPr>
          <p:txBody>
            <a:bodyPr/>
            <a:lstStyle/>
            <a:p>
              <a:endParaRPr lang="en-US"/>
            </a:p>
          </p:txBody>
        </p:sp>
        <p:sp>
          <p:nvSpPr>
            <p:cNvPr id="91211" name="Freeform 72"/>
            <p:cNvSpPr>
              <a:spLocks/>
            </p:cNvSpPr>
            <p:nvPr/>
          </p:nvSpPr>
          <p:spPr bwMode="auto">
            <a:xfrm>
              <a:off x="3036" y="2357"/>
              <a:ext cx="299" cy="754"/>
            </a:xfrm>
            <a:custGeom>
              <a:avLst/>
              <a:gdLst>
                <a:gd name="T0" fmla="*/ 1 w 597"/>
                <a:gd name="T1" fmla="*/ 630 h 1506"/>
                <a:gd name="T2" fmla="*/ 68 w 597"/>
                <a:gd name="T3" fmla="*/ 642 h 1506"/>
                <a:gd name="T4" fmla="*/ 51 w 597"/>
                <a:gd name="T5" fmla="*/ 694 h 1506"/>
                <a:gd name="T6" fmla="*/ 71 w 597"/>
                <a:gd name="T7" fmla="*/ 668 h 1506"/>
                <a:gd name="T8" fmla="*/ 72 w 597"/>
                <a:gd name="T9" fmla="*/ 688 h 1506"/>
                <a:gd name="T10" fmla="*/ 57 w 597"/>
                <a:gd name="T11" fmla="*/ 752 h 1506"/>
                <a:gd name="T12" fmla="*/ 67 w 597"/>
                <a:gd name="T13" fmla="*/ 754 h 1506"/>
                <a:gd name="T14" fmla="*/ 78 w 597"/>
                <a:gd name="T15" fmla="*/ 708 h 1506"/>
                <a:gd name="T16" fmla="*/ 103 w 597"/>
                <a:gd name="T17" fmla="*/ 629 h 1506"/>
                <a:gd name="T18" fmla="*/ 299 w 597"/>
                <a:gd name="T19" fmla="*/ 0 h 1506"/>
                <a:gd name="T20" fmla="*/ 290 w 597"/>
                <a:gd name="T21" fmla="*/ 9 h 1506"/>
                <a:gd name="T22" fmla="*/ 79 w 597"/>
                <a:gd name="T23" fmla="*/ 666 h 1506"/>
                <a:gd name="T24" fmla="*/ 69 w 597"/>
                <a:gd name="T25" fmla="*/ 621 h 1506"/>
                <a:gd name="T26" fmla="*/ 0 w 597"/>
                <a:gd name="T27" fmla="*/ 609 h 1506"/>
                <a:gd name="T28" fmla="*/ 1 w 597"/>
                <a:gd name="T29" fmla="*/ 630 h 1506"/>
                <a:gd name="T30" fmla="*/ 1 w 597"/>
                <a:gd name="T31" fmla="*/ 630 h 15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7"/>
                <a:gd name="T49" fmla="*/ 0 h 1506"/>
                <a:gd name="T50" fmla="*/ 597 w 597"/>
                <a:gd name="T51" fmla="*/ 1506 h 15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7" h="1506">
                  <a:moveTo>
                    <a:pt x="1" y="1259"/>
                  </a:moveTo>
                  <a:lnTo>
                    <a:pt x="136" y="1283"/>
                  </a:lnTo>
                  <a:lnTo>
                    <a:pt x="102" y="1387"/>
                  </a:lnTo>
                  <a:lnTo>
                    <a:pt x="141" y="1334"/>
                  </a:lnTo>
                  <a:lnTo>
                    <a:pt x="143" y="1375"/>
                  </a:lnTo>
                  <a:lnTo>
                    <a:pt x="114" y="1503"/>
                  </a:lnTo>
                  <a:lnTo>
                    <a:pt x="134" y="1506"/>
                  </a:lnTo>
                  <a:lnTo>
                    <a:pt x="155" y="1414"/>
                  </a:lnTo>
                  <a:lnTo>
                    <a:pt x="205" y="1256"/>
                  </a:lnTo>
                  <a:lnTo>
                    <a:pt x="597" y="0"/>
                  </a:lnTo>
                  <a:lnTo>
                    <a:pt x="579" y="18"/>
                  </a:lnTo>
                  <a:lnTo>
                    <a:pt x="158" y="1331"/>
                  </a:lnTo>
                  <a:lnTo>
                    <a:pt x="138" y="1241"/>
                  </a:lnTo>
                  <a:lnTo>
                    <a:pt x="0" y="1216"/>
                  </a:lnTo>
                  <a:lnTo>
                    <a:pt x="1" y="1259"/>
                  </a:lnTo>
                  <a:close/>
                </a:path>
              </a:pathLst>
            </a:custGeom>
            <a:solidFill>
              <a:srgbClr val="000000"/>
            </a:solidFill>
            <a:ln w="9525">
              <a:noFill/>
              <a:round/>
              <a:headEnd/>
              <a:tailEnd/>
            </a:ln>
          </p:spPr>
          <p:txBody>
            <a:bodyPr/>
            <a:lstStyle/>
            <a:p>
              <a:endParaRPr lang="en-US"/>
            </a:p>
          </p:txBody>
        </p:sp>
        <p:sp>
          <p:nvSpPr>
            <p:cNvPr id="91212" name="Freeform 73"/>
            <p:cNvSpPr>
              <a:spLocks/>
            </p:cNvSpPr>
            <p:nvPr/>
          </p:nvSpPr>
          <p:spPr bwMode="auto">
            <a:xfrm>
              <a:off x="3241" y="2964"/>
              <a:ext cx="94" cy="106"/>
            </a:xfrm>
            <a:custGeom>
              <a:avLst/>
              <a:gdLst>
                <a:gd name="T0" fmla="*/ 0 w 186"/>
                <a:gd name="T1" fmla="*/ 0 h 212"/>
                <a:gd name="T2" fmla="*/ 70 w 186"/>
                <a:gd name="T3" fmla="*/ 29 h 212"/>
                <a:gd name="T4" fmla="*/ 58 w 186"/>
                <a:gd name="T5" fmla="*/ 106 h 212"/>
                <a:gd name="T6" fmla="*/ 94 w 186"/>
                <a:gd name="T7" fmla="*/ 62 h 212"/>
                <a:gd name="T8" fmla="*/ 78 w 186"/>
                <a:gd name="T9" fmla="*/ 5 h 212"/>
                <a:gd name="T10" fmla="*/ 0 w 186"/>
                <a:gd name="T11" fmla="*/ 0 h 212"/>
                <a:gd name="T12" fmla="*/ 0 w 186"/>
                <a:gd name="T13" fmla="*/ 0 h 212"/>
                <a:gd name="T14" fmla="*/ 0 60000 65536"/>
                <a:gd name="T15" fmla="*/ 0 60000 65536"/>
                <a:gd name="T16" fmla="*/ 0 60000 65536"/>
                <a:gd name="T17" fmla="*/ 0 60000 65536"/>
                <a:gd name="T18" fmla="*/ 0 60000 65536"/>
                <a:gd name="T19" fmla="*/ 0 60000 65536"/>
                <a:gd name="T20" fmla="*/ 0 60000 65536"/>
                <a:gd name="T21" fmla="*/ 0 w 186"/>
                <a:gd name="T22" fmla="*/ 0 h 212"/>
                <a:gd name="T23" fmla="*/ 186 w 186"/>
                <a:gd name="T24" fmla="*/ 212 h 2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212">
                  <a:moveTo>
                    <a:pt x="0" y="0"/>
                  </a:moveTo>
                  <a:lnTo>
                    <a:pt x="139" y="58"/>
                  </a:lnTo>
                  <a:lnTo>
                    <a:pt x="115" y="212"/>
                  </a:lnTo>
                  <a:lnTo>
                    <a:pt x="186" y="124"/>
                  </a:lnTo>
                  <a:lnTo>
                    <a:pt x="154" y="9"/>
                  </a:lnTo>
                  <a:lnTo>
                    <a:pt x="0" y="0"/>
                  </a:lnTo>
                  <a:close/>
                </a:path>
              </a:pathLst>
            </a:custGeom>
            <a:solidFill>
              <a:srgbClr val="000000"/>
            </a:solidFill>
            <a:ln w="9525">
              <a:noFill/>
              <a:round/>
              <a:headEnd/>
              <a:tailEnd/>
            </a:ln>
          </p:spPr>
          <p:txBody>
            <a:bodyPr/>
            <a:lstStyle/>
            <a:p>
              <a:endParaRPr lang="en-US"/>
            </a:p>
          </p:txBody>
        </p:sp>
        <p:sp>
          <p:nvSpPr>
            <p:cNvPr id="91213" name="Freeform 74"/>
            <p:cNvSpPr>
              <a:spLocks/>
            </p:cNvSpPr>
            <p:nvPr/>
          </p:nvSpPr>
          <p:spPr bwMode="auto">
            <a:xfrm>
              <a:off x="3135" y="2824"/>
              <a:ext cx="287" cy="246"/>
            </a:xfrm>
            <a:custGeom>
              <a:avLst/>
              <a:gdLst>
                <a:gd name="T0" fmla="*/ 130 w 573"/>
                <a:gd name="T1" fmla="*/ 88 h 492"/>
                <a:gd name="T2" fmla="*/ 189 w 573"/>
                <a:gd name="T3" fmla="*/ 93 h 492"/>
                <a:gd name="T4" fmla="*/ 216 w 573"/>
                <a:gd name="T5" fmla="*/ 140 h 492"/>
                <a:gd name="T6" fmla="*/ 219 w 573"/>
                <a:gd name="T7" fmla="*/ 103 h 492"/>
                <a:gd name="T8" fmla="*/ 228 w 573"/>
                <a:gd name="T9" fmla="*/ 70 h 492"/>
                <a:gd name="T10" fmla="*/ 287 w 573"/>
                <a:gd name="T11" fmla="*/ 70 h 492"/>
                <a:gd name="T12" fmla="*/ 234 w 573"/>
                <a:gd name="T13" fmla="*/ 60 h 492"/>
                <a:gd name="T14" fmla="*/ 234 w 573"/>
                <a:gd name="T15" fmla="*/ 33 h 492"/>
                <a:gd name="T16" fmla="*/ 217 w 573"/>
                <a:gd name="T17" fmla="*/ 4 h 492"/>
                <a:gd name="T18" fmla="*/ 147 w 573"/>
                <a:gd name="T19" fmla="*/ 0 h 492"/>
                <a:gd name="T20" fmla="*/ 184 w 573"/>
                <a:gd name="T21" fmla="*/ 19 h 492"/>
                <a:gd name="T22" fmla="*/ 214 w 573"/>
                <a:gd name="T23" fmla="*/ 24 h 492"/>
                <a:gd name="T24" fmla="*/ 225 w 573"/>
                <a:gd name="T25" fmla="*/ 58 h 492"/>
                <a:gd name="T26" fmla="*/ 210 w 573"/>
                <a:gd name="T27" fmla="*/ 101 h 492"/>
                <a:gd name="T28" fmla="*/ 198 w 573"/>
                <a:gd name="T29" fmla="*/ 64 h 492"/>
                <a:gd name="T30" fmla="*/ 131 w 573"/>
                <a:gd name="T31" fmla="*/ 66 h 492"/>
                <a:gd name="T32" fmla="*/ 143 w 573"/>
                <a:gd name="T33" fmla="*/ 24 h 492"/>
                <a:gd name="T34" fmla="*/ 127 w 573"/>
                <a:gd name="T35" fmla="*/ 52 h 492"/>
                <a:gd name="T36" fmla="*/ 118 w 573"/>
                <a:gd name="T37" fmla="*/ 5 h 492"/>
                <a:gd name="T38" fmla="*/ 53 w 573"/>
                <a:gd name="T39" fmla="*/ 0 h 492"/>
                <a:gd name="T40" fmla="*/ 44 w 573"/>
                <a:gd name="T41" fmla="*/ 12 h 492"/>
                <a:gd name="T42" fmla="*/ 113 w 573"/>
                <a:gd name="T43" fmla="*/ 22 h 492"/>
                <a:gd name="T44" fmla="*/ 122 w 573"/>
                <a:gd name="T45" fmla="*/ 75 h 492"/>
                <a:gd name="T46" fmla="*/ 103 w 573"/>
                <a:gd name="T47" fmla="*/ 137 h 492"/>
                <a:gd name="T48" fmla="*/ 91 w 573"/>
                <a:gd name="T49" fmla="*/ 187 h 492"/>
                <a:gd name="T50" fmla="*/ 78 w 573"/>
                <a:gd name="T51" fmla="*/ 140 h 492"/>
                <a:gd name="T52" fmla="*/ 15 w 573"/>
                <a:gd name="T53" fmla="*/ 135 h 492"/>
                <a:gd name="T54" fmla="*/ 0 w 573"/>
                <a:gd name="T55" fmla="*/ 153 h 492"/>
                <a:gd name="T56" fmla="*/ 74 w 573"/>
                <a:gd name="T57" fmla="*/ 164 h 492"/>
                <a:gd name="T58" fmla="*/ 74 w 573"/>
                <a:gd name="T59" fmla="*/ 190 h 492"/>
                <a:gd name="T60" fmla="*/ 53 w 573"/>
                <a:gd name="T61" fmla="*/ 246 h 492"/>
                <a:gd name="T62" fmla="*/ 96 w 573"/>
                <a:gd name="T63" fmla="*/ 205 h 492"/>
                <a:gd name="T64" fmla="*/ 109 w 573"/>
                <a:gd name="T65" fmla="*/ 153 h 492"/>
                <a:gd name="T66" fmla="*/ 112 w 573"/>
                <a:gd name="T67" fmla="*/ 132 h 492"/>
                <a:gd name="T68" fmla="*/ 123 w 573"/>
                <a:gd name="T69" fmla="*/ 97 h 492"/>
                <a:gd name="T70" fmla="*/ 130 w 573"/>
                <a:gd name="T71" fmla="*/ 88 h 492"/>
                <a:gd name="T72" fmla="*/ 130 w 573"/>
                <a:gd name="T73" fmla="*/ 88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73"/>
                <a:gd name="T112" fmla="*/ 0 h 492"/>
                <a:gd name="T113" fmla="*/ 573 w 573"/>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73" h="492">
                  <a:moveTo>
                    <a:pt x="259" y="176"/>
                  </a:moveTo>
                  <a:lnTo>
                    <a:pt x="377" y="185"/>
                  </a:lnTo>
                  <a:lnTo>
                    <a:pt x="431" y="279"/>
                  </a:lnTo>
                  <a:lnTo>
                    <a:pt x="437" y="205"/>
                  </a:lnTo>
                  <a:lnTo>
                    <a:pt x="455" y="139"/>
                  </a:lnTo>
                  <a:lnTo>
                    <a:pt x="573" y="139"/>
                  </a:lnTo>
                  <a:lnTo>
                    <a:pt x="467" y="119"/>
                  </a:lnTo>
                  <a:lnTo>
                    <a:pt x="467" y="65"/>
                  </a:lnTo>
                  <a:lnTo>
                    <a:pt x="434" y="7"/>
                  </a:lnTo>
                  <a:lnTo>
                    <a:pt x="294" y="0"/>
                  </a:lnTo>
                  <a:lnTo>
                    <a:pt x="368" y="37"/>
                  </a:lnTo>
                  <a:lnTo>
                    <a:pt x="428" y="48"/>
                  </a:lnTo>
                  <a:lnTo>
                    <a:pt x="450" y="116"/>
                  </a:lnTo>
                  <a:lnTo>
                    <a:pt x="420" y="202"/>
                  </a:lnTo>
                  <a:lnTo>
                    <a:pt x="396" y="128"/>
                  </a:lnTo>
                  <a:lnTo>
                    <a:pt x="262" y="131"/>
                  </a:lnTo>
                  <a:lnTo>
                    <a:pt x="286" y="48"/>
                  </a:lnTo>
                  <a:lnTo>
                    <a:pt x="253" y="104"/>
                  </a:lnTo>
                  <a:lnTo>
                    <a:pt x="235" y="10"/>
                  </a:lnTo>
                  <a:lnTo>
                    <a:pt x="105" y="0"/>
                  </a:lnTo>
                  <a:lnTo>
                    <a:pt x="87" y="24"/>
                  </a:lnTo>
                  <a:lnTo>
                    <a:pt x="226" y="43"/>
                  </a:lnTo>
                  <a:lnTo>
                    <a:pt x="243" y="149"/>
                  </a:lnTo>
                  <a:lnTo>
                    <a:pt x="205" y="273"/>
                  </a:lnTo>
                  <a:lnTo>
                    <a:pt x="182" y="374"/>
                  </a:lnTo>
                  <a:lnTo>
                    <a:pt x="155" y="280"/>
                  </a:lnTo>
                  <a:lnTo>
                    <a:pt x="30" y="270"/>
                  </a:lnTo>
                  <a:lnTo>
                    <a:pt x="0" y="306"/>
                  </a:lnTo>
                  <a:lnTo>
                    <a:pt x="147" y="327"/>
                  </a:lnTo>
                  <a:lnTo>
                    <a:pt x="147" y="380"/>
                  </a:lnTo>
                  <a:lnTo>
                    <a:pt x="105" y="492"/>
                  </a:lnTo>
                  <a:lnTo>
                    <a:pt x="191" y="409"/>
                  </a:lnTo>
                  <a:lnTo>
                    <a:pt x="218" y="306"/>
                  </a:lnTo>
                  <a:lnTo>
                    <a:pt x="223" y="264"/>
                  </a:lnTo>
                  <a:lnTo>
                    <a:pt x="245" y="193"/>
                  </a:lnTo>
                  <a:lnTo>
                    <a:pt x="259" y="176"/>
                  </a:lnTo>
                  <a:close/>
                </a:path>
              </a:pathLst>
            </a:custGeom>
            <a:solidFill>
              <a:srgbClr val="000000"/>
            </a:solidFill>
            <a:ln w="9525">
              <a:noFill/>
              <a:round/>
              <a:headEnd/>
              <a:tailEnd/>
            </a:ln>
          </p:spPr>
          <p:txBody>
            <a:bodyPr/>
            <a:lstStyle/>
            <a:p>
              <a:endParaRPr lang="en-US"/>
            </a:p>
          </p:txBody>
        </p:sp>
        <p:sp>
          <p:nvSpPr>
            <p:cNvPr id="91214" name="Freeform 75"/>
            <p:cNvSpPr>
              <a:spLocks/>
            </p:cNvSpPr>
            <p:nvPr/>
          </p:nvSpPr>
          <p:spPr bwMode="auto">
            <a:xfrm>
              <a:off x="3204" y="2699"/>
              <a:ext cx="140" cy="158"/>
            </a:xfrm>
            <a:custGeom>
              <a:avLst/>
              <a:gdLst>
                <a:gd name="T0" fmla="*/ 0 w 280"/>
                <a:gd name="T1" fmla="*/ 76 h 314"/>
                <a:gd name="T2" fmla="*/ 57 w 280"/>
                <a:gd name="T3" fmla="*/ 85 h 314"/>
                <a:gd name="T4" fmla="*/ 70 w 280"/>
                <a:gd name="T5" fmla="*/ 99 h 314"/>
                <a:gd name="T6" fmla="*/ 68 w 280"/>
                <a:gd name="T7" fmla="*/ 158 h 314"/>
                <a:gd name="T8" fmla="*/ 75 w 280"/>
                <a:gd name="T9" fmla="*/ 147 h 314"/>
                <a:gd name="T10" fmla="*/ 88 w 280"/>
                <a:gd name="T11" fmla="*/ 148 h 314"/>
                <a:gd name="T12" fmla="*/ 79 w 280"/>
                <a:gd name="T13" fmla="*/ 139 h 314"/>
                <a:gd name="T14" fmla="*/ 80 w 280"/>
                <a:gd name="T15" fmla="*/ 114 h 314"/>
                <a:gd name="T16" fmla="*/ 91 w 280"/>
                <a:gd name="T17" fmla="*/ 85 h 314"/>
                <a:gd name="T18" fmla="*/ 140 w 280"/>
                <a:gd name="T19" fmla="*/ 87 h 314"/>
                <a:gd name="T20" fmla="*/ 97 w 280"/>
                <a:gd name="T21" fmla="*/ 73 h 314"/>
                <a:gd name="T22" fmla="*/ 98 w 280"/>
                <a:gd name="T23" fmla="*/ 59 h 314"/>
                <a:gd name="T24" fmla="*/ 88 w 280"/>
                <a:gd name="T25" fmla="*/ 39 h 314"/>
                <a:gd name="T26" fmla="*/ 91 w 280"/>
                <a:gd name="T27" fmla="*/ 7 h 314"/>
                <a:gd name="T28" fmla="*/ 23 w 280"/>
                <a:gd name="T29" fmla="*/ 0 h 314"/>
                <a:gd name="T30" fmla="*/ 16 w 280"/>
                <a:gd name="T31" fmla="*/ 11 h 314"/>
                <a:gd name="T32" fmla="*/ 70 w 280"/>
                <a:gd name="T33" fmla="*/ 19 h 314"/>
                <a:gd name="T34" fmla="*/ 88 w 280"/>
                <a:gd name="T35" fmla="*/ 64 h 314"/>
                <a:gd name="T36" fmla="*/ 79 w 280"/>
                <a:gd name="T37" fmla="*/ 84 h 314"/>
                <a:gd name="T38" fmla="*/ 61 w 280"/>
                <a:gd name="T39" fmla="*/ 68 h 314"/>
                <a:gd name="T40" fmla="*/ 0 w 280"/>
                <a:gd name="T41" fmla="*/ 76 h 314"/>
                <a:gd name="T42" fmla="*/ 0 w 280"/>
                <a:gd name="T43" fmla="*/ 76 h 3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0"/>
                <a:gd name="T67" fmla="*/ 0 h 314"/>
                <a:gd name="T68" fmla="*/ 280 w 280"/>
                <a:gd name="T69" fmla="*/ 314 h 3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0" h="314">
                  <a:moveTo>
                    <a:pt x="0" y="152"/>
                  </a:moveTo>
                  <a:lnTo>
                    <a:pt x="113" y="169"/>
                  </a:lnTo>
                  <a:lnTo>
                    <a:pt x="139" y="196"/>
                  </a:lnTo>
                  <a:lnTo>
                    <a:pt x="136" y="314"/>
                  </a:lnTo>
                  <a:lnTo>
                    <a:pt x="149" y="292"/>
                  </a:lnTo>
                  <a:lnTo>
                    <a:pt x="176" y="294"/>
                  </a:lnTo>
                  <a:lnTo>
                    <a:pt x="157" y="276"/>
                  </a:lnTo>
                  <a:lnTo>
                    <a:pt x="160" y="226"/>
                  </a:lnTo>
                  <a:lnTo>
                    <a:pt x="182" y="169"/>
                  </a:lnTo>
                  <a:lnTo>
                    <a:pt x="280" y="172"/>
                  </a:lnTo>
                  <a:lnTo>
                    <a:pt x="193" y="145"/>
                  </a:lnTo>
                  <a:lnTo>
                    <a:pt x="196" y="117"/>
                  </a:lnTo>
                  <a:lnTo>
                    <a:pt x="175" y="78"/>
                  </a:lnTo>
                  <a:lnTo>
                    <a:pt x="182" y="13"/>
                  </a:lnTo>
                  <a:lnTo>
                    <a:pt x="45" y="0"/>
                  </a:lnTo>
                  <a:lnTo>
                    <a:pt x="32" y="21"/>
                  </a:lnTo>
                  <a:lnTo>
                    <a:pt x="140" y="37"/>
                  </a:lnTo>
                  <a:lnTo>
                    <a:pt x="175" y="128"/>
                  </a:lnTo>
                  <a:lnTo>
                    <a:pt x="157" y="166"/>
                  </a:lnTo>
                  <a:lnTo>
                    <a:pt x="122" y="136"/>
                  </a:lnTo>
                  <a:lnTo>
                    <a:pt x="0" y="152"/>
                  </a:lnTo>
                  <a:close/>
                </a:path>
              </a:pathLst>
            </a:custGeom>
            <a:solidFill>
              <a:srgbClr val="000000"/>
            </a:solidFill>
            <a:ln w="9525">
              <a:noFill/>
              <a:round/>
              <a:headEnd/>
              <a:tailEnd/>
            </a:ln>
          </p:spPr>
          <p:txBody>
            <a:bodyPr/>
            <a:lstStyle/>
            <a:p>
              <a:endParaRPr lang="en-US"/>
            </a:p>
          </p:txBody>
        </p:sp>
        <p:sp>
          <p:nvSpPr>
            <p:cNvPr id="91215" name="Freeform 76"/>
            <p:cNvSpPr>
              <a:spLocks/>
            </p:cNvSpPr>
            <p:nvPr/>
          </p:nvSpPr>
          <p:spPr bwMode="auto">
            <a:xfrm>
              <a:off x="3158" y="2895"/>
              <a:ext cx="88" cy="63"/>
            </a:xfrm>
            <a:custGeom>
              <a:avLst/>
              <a:gdLst>
                <a:gd name="T0" fmla="*/ 3 w 175"/>
                <a:gd name="T1" fmla="*/ 4 h 125"/>
                <a:gd name="T2" fmla="*/ 74 w 175"/>
                <a:gd name="T3" fmla="*/ 0 h 125"/>
                <a:gd name="T4" fmla="*/ 88 w 175"/>
                <a:gd name="T5" fmla="*/ 51 h 125"/>
                <a:gd name="T6" fmla="*/ 83 w 175"/>
                <a:gd name="T7" fmla="*/ 63 h 125"/>
                <a:gd name="T8" fmla="*/ 68 w 175"/>
                <a:gd name="T9" fmla="*/ 22 h 125"/>
                <a:gd name="T10" fmla="*/ 0 w 175"/>
                <a:gd name="T11" fmla="*/ 14 h 125"/>
                <a:gd name="T12" fmla="*/ 3 w 175"/>
                <a:gd name="T13" fmla="*/ 4 h 125"/>
                <a:gd name="T14" fmla="*/ 3 w 175"/>
                <a:gd name="T15" fmla="*/ 4 h 125"/>
                <a:gd name="T16" fmla="*/ 0 60000 65536"/>
                <a:gd name="T17" fmla="*/ 0 60000 65536"/>
                <a:gd name="T18" fmla="*/ 0 60000 65536"/>
                <a:gd name="T19" fmla="*/ 0 60000 65536"/>
                <a:gd name="T20" fmla="*/ 0 60000 65536"/>
                <a:gd name="T21" fmla="*/ 0 60000 65536"/>
                <a:gd name="T22" fmla="*/ 0 60000 65536"/>
                <a:gd name="T23" fmla="*/ 0 60000 65536"/>
                <a:gd name="T24" fmla="*/ 0 w 175"/>
                <a:gd name="T25" fmla="*/ 0 h 125"/>
                <a:gd name="T26" fmla="*/ 175 w 175"/>
                <a:gd name="T27" fmla="*/ 125 h 1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5" h="125">
                  <a:moveTo>
                    <a:pt x="5" y="7"/>
                  </a:moveTo>
                  <a:lnTo>
                    <a:pt x="147" y="0"/>
                  </a:lnTo>
                  <a:lnTo>
                    <a:pt x="175" y="101"/>
                  </a:lnTo>
                  <a:lnTo>
                    <a:pt x="166" y="125"/>
                  </a:lnTo>
                  <a:lnTo>
                    <a:pt x="136" y="43"/>
                  </a:lnTo>
                  <a:lnTo>
                    <a:pt x="0" y="27"/>
                  </a:lnTo>
                  <a:lnTo>
                    <a:pt x="5" y="7"/>
                  </a:lnTo>
                  <a:close/>
                </a:path>
              </a:pathLst>
            </a:custGeom>
            <a:solidFill>
              <a:srgbClr val="000000"/>
            </a:solidFill>
            <a:ln w="9525">
              <a:noFill/>
              <a:round/>
              <a:headEnd/>
              <a:tailEnd/>
            </a:ln>
          </p:spPr>
          <p:txBody>
            <a:bodyPr/>
            <a:lstStyle/>
            <a:p>
              <a:endParaRPr lang="en-US"/>
            </a:p>
          </p:txBody>
        </p:sp>
        <p:sp>
          <p:nvSpPr>
            <p:cNvPr id="91216" name="Freeform 77"/>
            <p:cNvSpPr>
              <a:spLocks/>
            </p:cNvSpPr>
            <p:nvPr/>
          </p:nvSpPr>
          <p:spPr bwMode="auto">
            <a:xfrm>
              <a:off x="3085" y="2825"/>
              <a:ext cx="80" cy="72"/>
            </a:xfrm>
            <a:custGeom>
              <a:avLst/>
              <a:gdLst>
                <a:gd name="T0" fmla="*/ 70 w 161"/>
                <a:gd name="T1" fmla="*/ 72 h 145"/>
                <a:gd name="T2" fmla="*/ 62 w 161"/>
                <a:gd name="T3" fmla="*/ 32 h 145"/>
                <a:gd name="T4" fmla="*/ 0 w 161"/>
                <a:gd name="T5" fmla="*/ 0 h 145"/>
                <a:gd name="T6" fmla="*/ 65 w 161"/>
                <a:gd name="T7" fmla="*/ 13 h 145"/>
                <a:gd name="T8" fmla="*/ 80 w 161"/>
                <a:gd name="T9" fmla="*/ 53 h 145"/>
                <a:gd name="T10" fmla="*/ 70 w 161"/>
                <a:gd name="T11" fmla="*/ 72 h 145"/>
                <a:gd name="T12" fmla="*/ 70 w 161"/>
                <a:gd name="T13" fmla="*/ 72 h 145"/>
                <a:gd name="T14" fmla="*/ 0 60000 65536"/>
                <a:gd name="T15" fmla="*/ 0 60000 65536"/>
                <a:gd name="T16" fmla="*/ 0 60000 65536"/>
                <a:gd name="T17" fmla="*/ 0 60000 65536"/>
                <a:gd name="T18" fmla="*/ 0 60000 65536"/>
                <a:gd name="T19" fmla="*/ 0 60000 65536"/>
                <a:gd name="T20" fmla="*/ 0 60000 65536"/>
                <a:gd name="T21" fmla="*/ 0 w 161"/>
                <a:gd name="T22" fmla="*/ 0 h 145"/>
                <a:gd name="T23" fmla="*/ 161 w 1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45">
                  <a:moveTo>
                    <a:pt x="141" y="145"/>
                  </a:moveTo>
                  <a:lnTo>
                    <a:pt x="125" y="64"/>
                  </a:lnTo>
                  <a:lnTo>
                    <a:pt x="0" y="0"/>
                  </a:lnTo>
                  <a:lnTo>
                    <a:pt x="131" y="26"/>
                  </a:lnTo>
                  <a:lnTo>
                    <a:pt x="161" y="107"/>
                  </a:lnTo>
                  <a:lnTo>
                    <a:pt x="141" y="145"/>
                  </a:lnTo>
                  <a:close/>
                </a:path>
              </a:pathLst>
            </a:custGeom>
            <a:solidFill>
              <a:srgbClr val="000000"/>
            </a:solidFill>
            <a:ln w="9525">
              <a:noFill/>
              <a:round/>
              <a:headEnd/>
              <a:tailEnd/>
            </a:ln>
          </p:spPr>
          <p:txBody>
            <a:bodyPr/>
            <a:lstStyle/>
            <a:p>
              <a:endParaRPr lang="en-US"/>
            </a:p>
          </p:txBody>
        </p:sp>
        <p:sp>
          <p:nvSpPr>
            <p:cNvPr id="91217" name="Freeform 78"/>
            <p:cNvSpPr>
              <a:spLocks/>
            </p:cNvSpPr>
            <p:nvPr/>
          </p:nvSpPr>
          <p:spPr bwMode="auto">
            <a:xfrm>
              <a:off x="3057" y="2896"/>
              <a:ext cx="83" cy="72"/>
            </a:xfrm>
            <a:custGeom>
              <a:avLst/>
              <a:gdLst>
                <a:gd name="T0" fmla="*/ 83 w 167"/>
                <a:gd name="T1" fmla="*/ 51 h 146"/>
                <a:gd name="T2" fmla="*/ 74 w 167"/>
                <a:gd name="T3" fmla="*/ 13 h 146"/>
                <a:gd name="T4" fmla="*/ 0 w 167"/>
                <a:gd name="T5" fmla="*/ 0 h 146"/>
                <a:gd name="T6" fmla="*/ 63 w 167"/>
                <a:gd name="T7" fmla="*/ 32 h 146"/>
                <a:gd name="T8" fmla="*/ 79 w 167"/>
                <a:gd name="T9" fmla="*/ 72 h 146"/>
                <a:gd name="T10" fmla="*/ 83 w 167"/>
                <a:gd name="T11" fmla="*/ 51 h 146"/>
                <a:gd name="T12" fmla="*/ 83 w 167"/>
                <a:gd name="T13" fmla="*/ 51 h 146"/>
                <a:gd name="T14" fmla="*/ 0 60000 65536"/>
                <a:gd name="T15" fmla="*/ 0 60000 65536"/>
                <a:gd name="T16" fmla="*/ 0 60000 65536"/>
                <a:gd name="T17" fmla="*/ 0 60000 65536"/>
                <a:gd name="T18" fmla="*/ 0 60000 65536"/>
                <a:gd name="T19" fmla="*/ 0 60000 65536"/>
                <a:gd name="T20" fmla="*/ 0 60000 65536"/>
                <a:gd name="T21" fmla="*/ 0 w 167"/>
                <a:gd name="T22" fmla="*/ 0 h 146"/>
                <a:gd name="T23" fmla="*/ 167 w 167"/>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46">
                  <a:moveTo>
                    <a:pt x="167" y="103"/>
                  </a:moveTo>
                  <a:lnTo>
                    <a:pt x="148" y="26"/>
                  </a:lnTo>
                  <a:lnTo>
                    <a:pt x="0" y="0"/>
                  </a:lnTo>
                  <a:lnTo>
                    <a:pt x="127" y="64"/>
                  </a:lnTo>
                  <a:lnTo>
                    <a:pt x="158" y="146"/>
                  </a:lnTo>
                  <a:lnTo>
                    <a:pt x="167" y="103"/>
                  </a:lnTo>
                  <a:close/>
                </a:path>
              </a:pathLst>
            </a:custGeom>
            <a:solidFill>
              <a:srgbClr val="000000"/>
            </a:solidFill>
            <a:ln w="9525">
              <a:noFill/>
              <a:round/>
              <a:headEnd/>
              <a:tailEnd/>
            </a:ln>
          </p:spPr>
          <p:txBody>
            <a:bodyPr/>
            <a:lstStyle/>
            <a:p>
              <a:endParaRPr lang="en-US"/>
            </a:p>
          </p:txBody>
        </p:sp>
        <p:sp>
          <p:nvSpPr>
            <p:cNvPr id="91218" name="Freeform 79"/>
            <p:cNvSpPr>
              <a:spLocks/>
            </p:cNvSpPr>
            <p:nvPr/>
          </p:nvSpPr>
          <p:spPr bwMode="auto">
            <a:xfrm>
              <a:off x="3113" y="2761"/>
              <a:ext cx="70" cy="79"/>
            </a:xfrm>
            <a:custGeom>
              <a:avLst/>
              <a:gdLst>
                <a:gd name="T0" fmla="*/ 0 w 139"/>
                <a:gd name="T1" fmla="*/ 0 h 160"/>
                <a:gd name="T2" fmla="*/ 54 w 139"/>
                <a:gd name="T3" fmla="*/ 30 h 160"/>
                <a:gd name="T4" fmla="*/ 67 w 139"/>
                <a:gd name="T5" fmla="*/ 79 h 160"/>
                <a:gd name="T6" fmla="*/ 70 w 139"/>
                <a:gd name="T7" fmla="*/ 63 h 160"/>
                <a:gd name="T8" fmla="*/ 59 w 139"/>
                <a:gd name="T9" fmla="*/ 12 h 160"/>
                <a:gd name="T10" fmla="*/ 0 w 139"/>
                <a:gd name="T11" fmla="*/ 0 h 160"/>
                <a:gd name="T12" fmla="*/ 0 w 139"/>
                <a:gd name="T13" fmla="*/ 0 h 160"/>
                <a:gd name="T14" fmla="*/ 0 60000 65536"/>
                <a:gd name="T15" fmla="*/ 0 60000 65536"/>
                <a:gd name="T16" fmla="*/ 0 60000 65536"/>
                <a:gd name="T17" fmla="*/ 0 60000 65536"/>
                <a:gd name="T18" fmla="*/ 0 60000 65536"/>
                <a:gd name="T19" fmla="*/ 0 60000 65536"/>
                <a:gd name="T20" fmla="*/ 0 60000 65536"/>
                <a:gd name="T21" fmla="*/ 0 w 139"/>
                <a:gd name="T22" fmla="*/ 0 h 160"/>
                <a:gd name="T23" fmla="*/ 139 w 139"/>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160">
                  <a:moveTo>
                    <a:pt x="0" y="0"/>
                  </a:moveTo>
                  <a:lnTo>
                    <a:pt x="107" y="60"/>
                  </a:lnTo>
                  <a:lnTo>
                    <a:pt x="134" y="160"/>
                  </a:lnTo>
                  <a:lnTo>
                    <a:pt x="139" y="127"/>
                  </a:lnTo>
                  <a:lnTo>
                    <a:pt x="117" y="24"/>
                  </a:lnTo>
                  <a:lnTo>
                    <a:pt x="0" y="0"/>
                  </a:lnTo>
                  <a:close/>
                </a:path>
              </a:pathLst>
            </a:custGeom>
            <a:solidFill>
              <a:srgbClr val="000000"/>
            </a:solidFill>
            <a:ln w="9525">
              <a:noFill/>
              <a:round/>
              <a:headEnd/>
              <a:tailEnd/>
            </a:ln>
          </p:spPr>
          <p:txBody>
            <a:bodyPr/>
            <a:lstStyle/>
            <a:p>
              <a:endParaRPr lang="en-US"/>
            </a:p>
          </p:txBody>
        </p:sp>
        <p:sp>
          <p:nvSpPr>
            <p:cNvPr id="91219" name="Freeform 80"/>
            <p:cNvSpPr>
              <a:spLocks/>
            </p:cNvSpPr>
            <p:nvPr/>
          </p:nvSpPr>
          <p:spPr bwMode="auto">
            <a:xfrm>
              <a:off x="3130" y="2702"/>
              <a:ext cx="68" cy="70"/>
            </a:xfrm>
            <a:custGeom>
              <a:avLst/>
              <a:gdLst>
                <a:gd name="T0" fmla="*/ 0 w 136"/>
                <a:gd name="T1" fmla="*/ 15 h 141"/>
                <a:gd name="T2" fmla="*/ 55 w 136"/>
                <a:gd name="T3" fmla="*/ 26 h 141"/>
                <a:gd name="T4" fmla="*/ 68 w 136"/>
                <a:gd name="T5" fmla="*/ 70 h 141"/>
                <a:gd name="T6" fmla="*/ 67 w 136"/>
                <a:gd name="T7" fmla="*/ 11 h 141"/>
                <a:gd name="T8" fmla="*/ 3 w 136"/>
                <a:gd name="T9" fmla="*/ 0 h 141"/>
                <a:gd name="T10" fmla="*/ 0 w 136"/>
                <a:gd name="T11" fmla="*/ 15 h 141"/>
                <a:gd name="T12" fmla="*/ 0 w 136"/>
                <a:gd name="T13" fmla="*/ 15 h 141"/>
                <a:gd name="T14" fmla="*/ 0 60000 65536"/>
                <a:gd name="T15" fmla="*/ 0 60000 65536"/>
                <a:gd name="T16" fmla="*/ 0 60000 65536"/>
                <a:gd name="T17" fmla="*/ 0 60000 65536"/>
                <a:gd name="T18" fmla="*/ 0 60000 65536"/>
                <a:gd name="T19" fmla="*/ 0 60000 65536"/>
                <a:gd name="T20" fmla="*/ 0 60000 65536"/>
                <a:gd name="T21" fmla="*/ 0 w 136"/>
                <a:gd name="T22" fmla="*/ 0 h 141"/>
                <a:gd name="T23" fmla="*/ 136 w 136"/>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41">
                  <a:moveTo>
                    <a:pt x="0" y="31"/>
                  </a:moveTo>
                  <a:lnTo>
                    <a:pt x="109" y="53"/>
                  </a:lnTo>
                  <a:lnTo>
                    <a:pt x="136" y="141"/>
                  </a:lnTo>
                  <a:lnTo>
                    <a:pt x="133" y="23"/>
                  </a:lnTo>
                  <a:lnTo>
                    <a:pt x="5" y="0"/>
                  </a:lnTo>
                  <a:lnTo>
                    <a:pt x="0" y="31"/>
                  </a:lnTo>
                  <a:close/>
                </a:path>
              </a:pathLst>
            </a:custGeom>
            <a:solidFill>
              <a:srgbClr val="000000"/>
            </a:solidFill>
            <a:ln w="9525">
              <a:noFill/>
              <a:round/>
              <a:headEnd/>
              <a:tailEnd/>
            </a:ln>
          </p:spPr>
          <p:txBody>
            <a:bodyPr/>
            <a:lstStyle/>
            <a:p>
              <a:endParaRPr lang="en-US"/>
            </a:p>
          </p:txBody>
        </p:sp>
        <p:sp>
          <p:nvSpPr>
            <p:cNvPr id="91220" name="Freeform 81"/>
            <p:cNvSpPr>
              <a:spLocks/>
            </p:cNvSpPr>
            <p:nvPr/>
          </p:nvSpPr>
          <p:spPr bwMode="auto">
            <a:xfrm>
              <a:off x="3150" y="2650"/>
              <a:ext cx="64" cy="59"/>
            </a:xfrm>
            <a:custGeom>
              <a:avLst/>
              <a:gdLst>
                <a:gd name="T0" fmla="*/ 0 w 128"/>
                <a:gd name="T1" fmla="*/ 16 h 118"/>
                <a:gd name="T2" fmla="*/ 56 w 128"/>
                <a:gd name="T3" fmla="*/ 28 h 118"/>
                <a:gd name="T4" fmla="*/ 64 w 128"/>
                <a:gd name="T5" fmla="*/ 59 h 118"/>
                <a:gd name="T6" fmla="*/ 64 w 128"/>
                <a:gd name="T7" fmla="*/ 10 h 118"/>
                <a:gd name="T8" fmla="*/ 3 w 128"/>
                <a:gd name="T9" fmla="*/ 0 h 118"/>
                <a:gd name="T10" fmla="*/ 0 w 128"/>
                <a:gd name="T11" fmla="*/ 16 h 118"/>
                <a:gd name="T12" fmla="*/ 0 w 128"/>
                <a:gd name="T13" fmla="*/ 16 h 118"/>
                <a:gd name="T14" fmla="*/ 0 60000 65536"/>
                <a:gd name="T15" fmla="*/ 0 60000 65536"/>
                <a:gd name="T16" fmla="*/ 0 60000 65536"/>
                <a:gd name="T17" fmla="*/ 0 60000 65536"/>
                <a:gd name="T18" fmla="*/ 0 60000 65536"/>
                <a:gd name="T19" fmla="*/ 0 60000 65536"/>
                <a:gd name="T20" fmla="*/ 0 60000 65536"/>
                <a:gd name="T21" fmla="*/ 0 w 128"/>
                <a:gd name="T22" fmla="*/ 0 h 118"/>
                <a:gd name="T23" fmla="*/ 128 w 12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18">
                  <a:moveTo>
                    <a:pt x="0" y="32"/>
                  </a:moveTo>
                  <a:lnTo>
                    <a:pt x="111" y="56"/>
                  </a:lnTo>
                  <a:lnTo>
                    <a:pt x="128" y="118"/>
                  </a:lnTo>
                  <a:lnTo>
                    <a:pt x="128" y="20"/>
                  </a:lnTo>
                  <a:lnTo>
                    <a:pt x="6" y="0"/>
                  </a:lnTo>
                  <a:lnTo>
                    <a:pt x="0" y="32"/>
                  </a:lnTo>
                  <a:close/>
                </a:path>
              </a:pathLst>
            </a:custGeom>
            <a:solidFill>
              <a:srgbClr val="000000"/>
            </a:solidFill>
            <a:ln w="9525">
              <a:noFill/>
              <a:round/>
              <a:headEnd/>
              <a:tailEnd/>
            </a:ln>
          </p:spPr>
          <p:txBody>
            <a:bodyPr/>
            <a:lstStyle/>
            <a:p>
              <a:endParaRPr lang="en-US"/>
            </a:p>
          </p:txBody>
        </p:sp>
        <p:sp>
          <p:nvSpPr>
            <p:cNvPr id="91221" name="Freeform 82"/>
            <p:cNvSpPr>
              <a:spLocks/>
            </p:cNvSpPr>
            <p:nvPr/>
          </p:nvSpPr>
          <p:spPr bwMode="auto">
            <a:xfrm>
              <a:off x="3165" y="2598"/>
              <a:ext cx="72" cy="71"/>
            </a:xfrm>
            <a:custGeom>
              <a:avLst/>
              <a:gdLst>
                <a:gd name="T0" fmla="*/ 0 w 142"/>
                <a:gd name="T1" fmla="*/ 13 h 142"/>
                <a:gd name="T2" fmla="*/ 55 w 142"/>
                <a:gd name="T3" fmla="*/ 22 h 142"/>
                <a:gd name="T4" fmla="*/ 63 w 142"/>
                <a:gd name="T5" fmla="*/ 28 h 142"/>
                <a:gd name="T6" fmla="*/ 69 w 142"/>
                <a:gd name="T7" fmla="*/ 71 h 142"/>
                <a:gd name="T8" fmla="*/ 72 w 142"/>
                <a:gd name="T9" fmla="*/ 10 h 142"/>
                <a:gd name="T10" fmla="*/ 4 w 142"/>
                <a:gd name="T11" fmla="*/ 0 h 142"/>
                <a:gd name="T12" fmla="*/ 0 w 142"/>
                <a:gd name="T13" fmla="*/ 13 h 142"/>
                <a:gd name="T14" fmla="*/ 0 w 142"/>
                <a:gd name="T15" fmla="*/ 13 h 142"/>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142"/>
                <a:gd name="T26" fmla="*/ 142 w 142"/>
                <a:gd name="T27" fmla="*/ 142 h 1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142">
                  <a:moveTo>
                    <a:pt x="0" y="25"/>
                  </a:moveTo>
                  <a:lnTo>
                    <a:pt x="109" y="44"/>
                  </a:lnTo>
                  <a:lnTo>
                    <a:pt x="125" y="55"/>
                  </a:lnTo>
                  <a:lnTo>
                    <a:pt x="136" y="142"/>
                  </a:lnTo>
                  <a:lnTo>
                    <a:pt x="142" y="19"/>
                  </a:lnTo>
                  <a:lnTo>
                    <a:pt x="8" y="0"/>
                  </a:lnTo>
                  <a:lnTo>
                    <a:pt x="0" y="25"/>
                  </a:lnTo>
                  <a:close/>
                </a:path>
              </a:pathLst>
            </a:custGeom>
            <a:solidFill>
              <a:srgbClr val="000000"/>
            </a:solidFill>
            <a:ln w="9525">
              <a:noFill/>
              <a:round/>
              <a:headEnd/>
              <a:tailEnd/>
            </a:ln>
          </p:spPr>
          <p:txBody>
            <a:bodyPr/>
            <a:lstStyle/>
            <a:p>
              <a:endParaRPr lang="en-US"/>
            </a:p>
          </p:txBody>
        </p:sp>
        <p:sp>
          <p:nvSpPr>
            <p:cNvPr id="91222" name="Freeform 83"/>
            <p:cNvSpPr>
              <a:spLocks/>
            </p:cNvSpPr>
            <p:nvPr/>
          </p:nvSpPr>
          <p:spPr bwMode="auto">
            <a:xfrm>
              <a:off x="3183" y="2550"/>
              <a:ext cx="68" cy="73"/>
            </a:xfrm>
            <a:custGeom>
              <a:avLst/>
              <a:gdLst>
                <a:gd name="T0" fmla="*/ 0 w 137"/>
                <a:gd name="T1" fmla="*/ 11 h 145"/>
                <a:gd name="T2" fmla="*/ 60 w 137"/>
                <a:gd name="T3" fmla="*/ 22 h 145"/>
                <a:gd name="T4" fmla="*/ 64 w 137"/>
                <a:gd name="T5" fmla="*/ 73 h 145"/>
                <a:gd name="T6" fmla="*/ 68 w 137"/>
                <a:gd name="T7" fmla="*/ 10 h 145"/>
                <a:gd name="T8" fmla="*/ 7 w 137"/>
                <a:gd name="T9" fmla="*/ 0 h 145"/>
                <a:gd name="T10" fmla="*/ 0 w 137"/>
                <a:gd name="T11" fmla="*/ 11 h 145"/>
                <a:gd name="T12" fmla="*/ 0 w 137"/>
                <a:gd name="T13" fmla="*/ 11 h 145"/>
                <a:gd name="T14" fmla="*/ 0 60000 65536"/>
                <a:gd name="T15" fmla="*/ 0 60000 65536"/>
                <a:gd name="T16" fmla="*/ 0 60000 65536"/>
                <a:gd name="T17" fmla="*/ 0 60000 65536"/>
                <a:gd name="T18" fmla="*/ 0 60000 65536"/>
                <a:gd name="T19" fmla="*/ 0 60000 65536"/>
                <a:gd name="T20" fmla="*/ 0 60000 65536"/>
                <a:gd name="T21" fmla="*/ 0 w 137"/>
                <a:gd name="T22" fmla="*/ 0 h 145"/>
                <a:gd name="T23" fmla="*/ 137 w 137"/>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45">
                  <a:moveTo>
                    <a:pt x="0" y="22"/>
                  </a:moveTo>
                  <a:lnTo>
                    <a:pt x="120" y="44"/>
                  </a:lnTo>
                  <a:lnTo>
                    <a:pt x="128" y="145"/>
                  </a:lnTo>
                  <a:lnTo>
                    <a:pt x="137" y="20"/>
                  </a:lnTo>
                  <a:lnTo>
                    <a:pt x="15" y="0"/>
                  </a:lnTo>
                  <a:lnTo>
                    <a:pt x="0" y="22"/>
                  </a:lnTo>
                  <a:close/>
                </a:path>
              </a:pathLst>
            </a:custGeom>
            <a:solidFill>
              <a:srgbClr val="000000"/>
            </a:solidFill>
            <a:ln w="9525">
              <a:noFill/>
              <a:round/>
              <a:headEnd/>
              <a:tailEnd/>
            </a:ln>
          </p:spPr>
          <p:txBody>
            <a:bodyPr/>
            <a:lstStyle/>
            <a:p>
              <a:endParaRPr lang="en-US"/>
            </a:p>
          </p:txBody>
        </p:sp>
        <p:sp>
          <p:nvSpPr>
            <p:cNvPr id="91223" name="Freeform 84"/>
            <p:cNvSpPr>
              <a:spLocks/>
            </p:cNvSpPr>
            <p:nvPr/>
          </p:nvSpPr>
          <p:spPr bwMode="auto">
            <a:xfrm>
              <a:off x="3198" y="2504"/>
              <a:ext cx="70" cy="75"/>
            </a:xfrm>
            <a:custGeom>
              <a:avLst/>
              <a:gdLst>
                <a:gd name="T0" fmla="*/ 0 w 140"/>
                <a:gd name="T1" fmla="*/ 11 h 149"/>
                <a:gd name="T2" fmla="*/ 59 w 140"/>
                <a:gd name="T3" fmla="*/ 21 h 149"/>
                <a:gd name="T4" fmla="*/ 63 w 140"/>
                <a:gd name="T5" fmla="*/ 75 h 149"/>
                <a:gd name="T6" fmla="*/ 70 w 140"/>
                <a:gd name="T7" fmla="*/ 51 h 149"/>
                <a:gd name="T8" fmla="*/ 62 w 140"/>
                <a:gd name="T9" fmla="*/ 8 h 149"/>
                <a:gd name="T10" fmla="*/ 6 w 140"/>
                <a:gd name="T11" fmla="*/ 0 h 149"/>
                <a:gd name="T12" fmla="*/ 0 w 140"/>
                <a:gd name="T13" fmla="*/ 11 h 149"/>
                <a:gd name="T14" fmla="*/ 0 w 140"/>
                <a:gd name="T15" fmla="*/ 11 h 149"/>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49"/>
                <a:gd name="T26" fmla="*/ 140 w 140"/>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49">
                  <a:moveTo>
                    <a:pt x="0" y="21"/>
                  </a:moveTo>
                  <a:lnTo>
                    <a:pt x="118" y="41"/>
                  </a:lnTo>
                  <a:lnTo>
                    <a:pt x="125" y="149"/>
                  </a:lnTo>
                  <a:lnTo>
                    <a:pt x="140" y="101"/>
                  </a:lnTo>
                  <a:lnTo>
                    <a:pt x="123" y="15"/>
                  </a:lnTo>
                  <a:lnTo>
                    <a:pt x="12" y="0"/>
                  </a:lnTo>
                  <a:lnTo>
                    <a:pt x="0" y="21"/>
                  </a:lnTo>
                  <a:close/>
                </a:path>
              </a:pathLst>
            </a:custGeom>
            <a:solidFill>
              <a:srgbClr val="000000"/>
            </a:solidFill>
            <a:ln w="9525">
              <a:noFill/>
              <a:round/>
              <a:headEnd/>
              <a:tailEnd/>
            </a:ln>
          </p:spPr>
          <p:txBody>
            <a:bodyPr/>
            <a:lstStyle/>
            <a:p>
              <a:endParaRPr lang="en-US"/>
            </a:p>
          </p:txBody>
        </p:sp>
        <p:sp>
          <p:nvSpPr>
            <p:cNvPr id="91224" name="Freeform 85"/>
            <p:cNvSpPr>
              <a:spLocks/>
            </p:cNvSpPr>
            <p:nvPr/>
          </p:nvSpPr>
          <p:spPr bwMode="auto">
            <a:xfrm>
              <a:off x="3216" y="2458"/>
              <a:ext cx="61" cy="71"/>
            </a:xfrm>
            <a:custGeom>
              <a:avLst/>
              <a:gdLst>
                <a:gd name="T0" fmla="*/ 0 w 122"/>
                <a:gd name="T1" fmla="*/ 14 h 142"/>
                <a:gd name="T2" fmla="*/ 56 w 122"/>
                <a:gd name="T3" fmla="*/ 21 h 142"/>
                <a:gd name="T4" fmla="*/ 61 w 122"/>
                <a:gd name="T5" fmla="*/ 71 h 142"/>
                <a:gd name="T6" fmla="*/ 61 w 122"/>
                <a:gd name="T7" fmla="*/ 9 h 142"/>
                <a:gd name="T8" fmla="*/ 7 w 122"/>
                <a:gd name="T9" fmla="*/ 0 h 142"/>
                <a:gd name="T10" fmla="*/ 0 w 122"/>
                <a:gd name="T11" fmla="*/ 14 h 142"/>
                <a:gd name="T12" fmla="*/ 0 w 122"/>
                <a:gd name="T13" fmla="*/ 14 h 142"/>
                <a:gd name="T14" fmla="*/ 0 60000 65536"/>
                <a:gd name="T15" fmla="*/ 0 60000 65536"/>
                <a:gd name="T16" fmla="*/ 0 60000 65536"/>
                <a:gd name="T17" fmla="*/ 0 60000 65536"/>
                <a:gd name="T18" fmla="*/ 0 60000 65536"/>
                <a:gd name="T19" fmla="*/ 0 60000 65536"/>
                <a:gd name="T20" fmla="*/ 0 60000 65536"/>
                <a:gd name="T21" fmla="*/ 0 w 122"/>
                <a:gd name="T22" fmla="*/ 0 h 142"/>
                <a:gd name="T23" fmla="*/ 122 w 12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42">
                  <a:moveTo>
                    <a:pt x="0" y="28"/>
                  </a:moveTo>
                  <a:lnTo>
                    <a:pt x="112" y="41"/>
                  </a:lnTo>
                  <a:lnTo>
                    <a:pt x="122" y="142"/>
                  </a:lnTo>
                  <a:lnTo>
                    <a:pt x="122" y="17"/>
                  </a:lnTo>
                  <a:lnTo>
                    <a:pt x="14" y="0"/>
                  </a:lnTo>
                  <a:lnTo>
                    <a:pt x="0" y="28"/>
                  </a:lnTo>
                  <a:close/>
                </a:path>
              </a:pathLst>
            </a:custGeom>
            <a:solidFill>
              <a:srgbClr val="000000"/>
            </a:solidFill>
            <a:ln w="9525">
              <a:noFill/>
              <a:round/>
              <a:headEnd/>
              <a:tailEnd/>
            </a:ln>
          </p:spPr>
          <p:txBody>
            <a:bodyPr/>
            <a:lstStyle/>
            <a:p>
              <a:endParaRPr lang="en-US"/>
            </a:p>
          </p:txBody>
        </p:sp>
        <p:sp>
          <p:nvSpPr>
            <p:cNvPr id="91225" name="Freeform 86"/>
            <p:cNvSpPr>
              <a:spLocks/>
            </p:cNvSpPr>
            <p:nvPr/>
          </p:nvSpPr>
          <p:spPr bwMode="auto">
            <a:xfrm>
              <a:off x="3232" y="2416"/>
              <a:ext cx="60" cy="69"/>
            </a:xfrm>
            <a:custGeom>
              <a:avLst/>
              <a:gdLst>
                <a:gd name="T0" fmla="*/ 0 w 120"/>
                <a:gd name="T1" fmla="*/ 9 h 136"/>
                <a:gd name="T2" fmla="*/ 54 w 120"/>
                <a:gd name="T3" fmla="*/ 19 h 136"/>
                <a:gd name="T4" fmla="*/ 58 w 120"/>
                <a:gd name="T5" fmla="*/ 69 h 136"/>
                <a:gd name="T6" fmla="*/ 60 w 120"/>
                <a:gd name="T7" fmla="*/ 11 h 136"/>
                <a:gd name="T8" fmla="*/ 3 w 120"/>
                <a:gd name="T9" fmla="*/ 0 h 136"/>
                <a:gd name="T10" fmla="*/ 0 w 120"/>
                <a:gd name="T11" fmla="*/ 9 h 136"/>
                <a:gd name="T12" fmla="*/ 0 w 120"/>
                <a:gd name="T13" fmla="*/ 9 h 136"/>
                <a:gd name="T14" fmla="*/ 0 60000 65536"/>
                <a:gd name="T15" fmla="*/ 0 60000 65536"/>
                <a:gd name="T16" fmla="*/ 0 60000 65536"/>
                <a:gd name="T17" fmla="*/ 0 60000 65536"/>
                <a:gd name="T18" fmla="*/ 0 60000 65536"/>
                <a:gd name="T19" fmla="*/ 0 60000 65536"/>
                <a:gd name="T20" fmla="*/ 0 60000 65536"/>
                <a:gd name="T21" fmla="*/ 0 w 120"/>
                <a:gd name="T22" fmla="*/ 0 h 136"/>
                <a:gd name="T23" fmla="*/ 120 w 12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36">
                  <a:moveTo>
                    <a:pt x="0" y="18"/>
                  </a:moveTo>
                  <a:lnTo>
                    <a:pt x="107" y="38"/>
                  </a:lnTo>
                  <a:lnTo>
                    <a:pt x="116" y="136"/>
                  </a:lnTo>
                  <a:lnTo>
                    <a:pt x="120" y="21"/>
                  </a:lnTo>
                  <a:lnTo>
                    <a:pt x="6" y="0"/>
                  </a:lnTo>
                  <a:lnTo>
                    <a:pt x="0" y="18"/>
                  </a:lnTo>
                  <a:close/>
                </a:path>
              </a:pathLst>
            </a:custGeom>
            <a:solidFill>
              <a:srgbClr val="000000"/>
            </a:solidFill>
            <a:ln w="9525">
              <a:noFill/>
              <a:round/>
              <a:headEnd/>
              <a:tailEnd/>
            </a:ln>
          </p:spPr>
          <p:txBody>
            <a:bodyPr/>
            <a:lstStyle/>
            <a:p>
              <a:endParaRPr lang="en-US"/>
            </a:p>
          </p:txBody>
        </p:sp>
        <p:sp>
          <p:nvSpPr>
            <p:cNvPr id="91226" name="Freeform 87"/>
            <p:cNvSpPr>
              <a:spLocks/>
            </p:cNvSpPr>
            <p:nvPr/>
          </p:nvSpPr>
          <p:spPr bwMode="auto">
            <a:xfrm>
              <a:off x="3298" y="2381"/>
              <a:ext cx="15" cy="50"/>
            </a:xfrm>
            <a:custGeom>
              <a:avLst/>
              <a:gdLst>
                <a:gd name="T0" fmla="*/ 0 w 30"/>
                <a:gd name="T1" fmla="*/ 9 h 101"/>
                <a:gd name="T2" fmla="*/ 9 w 30"/>
                <a:gd name="T3" fmla="*/ 50 h 101"/>
                <a:gd name="T4" fmla="*/ 15 w 30"/>
                <a:gd name="T5" fmla="*/ 31 h 101"/>
                <a:gd name="T6" fmla="*/ 8 w 30"/>
                <a:gd name="T7" fmla="*/ 0 h 101"/>
                <a:gd name="T8" fmla="*/ 0 w 30"/>
                <a:gd name="T9" fmla="*/ 9 h 101"/>
                <a:gd name="T10" fmla="*/ 0 w 30"/>
                <a:gd name="T11" fmla="*/ 9 h 101"/>
                <a:gd name="T12" fmla="*/ 0 60000 65536"/>
                <a:gd name="T13" fmla="*/ 0 60000 65536"/>
                <a:gd name="T14" fmla="*/ 0 60000 65536"/>
                <a:gd name="T15" fmla="*/ 0 60000 65536"/>
                <a:gd name="T16" fmla="*/ 0 60000 65536"/>
                <a:gd name="T17" fmla="*/ 0 60000 65536"/>
                <a:gd name="T18" fmla="*/ 0 w 30"/>
                <a:gd name="T19" fmla="*/ 0 h 101"/>
                <a:gd name="T20" fmla="*/ 30 w 30"/>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30" h="101">
                  <a:moveTo>
                    <a:pt x="0" y="18"/>
                  </a:moveTo>
                  <a:lnTo>
                    <a:pt x="17" y="101"/>
                  </a:lnTo>
                  <a:lnTo>
                    <a:pt x="30" y="62"/>
                  </a:lnTo>
                  <a:lnTo>
                    <a:pt x="15" y="0"/>
                  </a:lnTo>
                  <a:lnTo>
                    <a:pt x="0" y="18"/>
                  </a:lnTo>
                  <a:close/>
                </a:path>
              </a:pathLst>
            </a:custGeom>
            <a:solidFill>
              <a:srgbClr val="000000"/>
            </a:solidFill>
            <a:ln w="9525">
              <a:noFill/>
              <a:round/>
              <a:headEnd/>
              <a:tailEnd/>
            </a:ln>
          </p:spPr>
          <p:txBody>
            <a:bodyPr/>
            <a:lstStyle/>
            <a:p>
              <a:endParaRPr lang="en-US"/>
            </a:p>
          </p:txBody>
        </p:sp>
        <p:sp>
          <p:nvSpPr>
            <p:cNvPr id="91227" name="Freeform 88"/>
            <p:cNvSpPr>
              <a:spLocks/>
            </p:cNvSpPr>
            <p:nvPr/>
          </p:nvSpPr>
          <p:spPr bwMode="auto">
            <a:xfrm>
              <a:off x="3272" y="2546"/>
              <a:ext cx="57" cy="32"/>
            </a:xfrm>
            <a:custGeom>
              <a:avLst/>
              <a:gdLst>
                <a:gd name="T0" fmla="*/ 0 w 114"/>
                <a:gd name="T1" fmla="*/ 14 h 64"/>
                <a:gd name="T2" fmla="*/ 49 w 114"/>
                <a:gd name="T3" fmla="*/ 21 h 64"/>
                <a:gd name="T4" fmla="*/ 57 w 114"/>
                <a:gd name="T5" fmla="*/ 32 h 64"/>
                <a:gd name="T6" fmla="*/ 57 w 114"/>
                <a:gd name="T7" fmla="*/ 4 h 64"/>
                <a:gd name="T8" fmla="*/ 4 w 114"/>
                <a:gd name="T9" fmla="*/ 0 h 64"/>
                <a:gd name="T10" fmla="*/ 0 w 114"/>
                <a:gd name="T11" fmla="*/ 14 h 64"/>
                <a:gd name="T12" fmla="*/ 0 w 114"/>
                <a:gd name="T13" fmla="*/ 14 h 64"/>
                <a:gd name="T14" fmla="*/ 0 60000 65536"/>
                <a:gd name="T15" fmla="*/ 0 60000 65536"/>
                <a:gd name="T16" fmla="*/ 0 60000 65536"/>
                <a:gd name="T17" fmla="*/ 0 60000 65536"/>
                <a:gd name="T18" fmla="*/ 0 60000 65536"/>
                <a:gd name="T19" fmla="*/ 0 60000 65536"/>
                <a:gd name="T20" fmla="*/ 0 60000 65536"/>
                <a:gd name="T21" fmla="*/ 0 w 114"/>
                <a:gd name="T22" fmla="*/ 0 h 64"/>
                <a:gd name="T23" fmla="*/ 114 w 114"/>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64">
                  <a:moveTo>
                    <a:pt x="0" y="28"/>
                  </a:moveTo>
                  <a:lnTo>
                    <a:pt x="98" y="41"/>
                  </a:lnTo>
                  <a:lnTo>
                    <a:pt x="114" y="64"/>
                  </a:lnTo>
                  <a:lnTo>
                    <a:pt x="114" y="8"/>
                  </a:lnTo>
                  <a:lnTo>
                    <a:pt x="7" y="0"/>
                  </a:lnTo>
                  <a:lnTo>
                    <a:pt x="0" y="28"/>
                  </a:lnTo>
                  <a:close/>
                </a:path>
              </a:pathLst>
            </a:custGeom>
            <a:solidFill>
              <a:srgbClr val="000000"/>
            </a:solidFill>
            <a:ln w="9525">
              <a:noFill/>
              <a:round/>
              <a:headEnd/>
              <a:tailEnd/>
            </a:ln>
          </p:spPr>
          <p:txBody>
            <a:bodyPr/>
            <a:lstStyle/>
            <a:p>
              <a:endParaRPr lang="en-US"/>
            </a:p>
          </p:txBody>
        </p:sp>
        <p:sp>
          <p:nvSpPr>
            <p:cNvPr id="91228" name="Freeform 89"/>
            <p:cNvSpPr>
              <a:spLocks/>
            </p:cNvSpPr>
            <p:nvPr/>
          </p:nvSpPr>
          <p:spPr bwMode="auto">
            <a:xfrm>
              <a:off x="3284" y="2501"/>
              <a:ext cx="74" cy="67"/>
            </a:xfrm>
            <a:custGeom>
              <a:avLst/>
              <a:gdLst>
                <a:gd name="T0" fmla="*/ 0 w 148"/>
                <a:gd name="T1" fmla="*/ 12 h 134"/>
                <a:gd name="T2" fmla="*/ 14 w 148"/>
                <a:gd name="T3" fmla="*/ 0 h 134"/>
                <a:gd name="T4" fmla="*/ 54 w 148"/>
                <a:gd name="T5" fmla="*/ 6 h 134"/>
                <a:gd name="T6" fmla="*/ 66 w 148"/>
                <a:gd name="T7" fmla="*/ 34 h 134"/>
                <a:gd name="T8" fmla="*/ 74 w 148"/>
                <a:gd name="T9" fmla="*/ 47 h 134"/>
                <a:gd name="T10" fmla="*/ 66 w 148"/>
                <a:gd name="T11" fmla="*/ 67 h 134"/>
                <a:gd name="T12" fmla="*/ 63 w 148"/>
                <a:gd name="T13" fmla="*/ 40 h 134"/>
                <a:gd name="T14" fmla="*/ 51 w 148"/>
                <a:gd name="T15" fmla="*/ 19 h 134"/>
                <a:gd name="T16" fmla="*/ 0 w 148"/>
                <a:gd name="T17" fmla="*/ 12 h 134"/>
                <a:gd name="T18" fmla="*/ 0 w 148"/>
                <a:gd name="T19" fmla="*/ 1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134"/>
                <a:gd name="T32" fmla="*/ 148 w 148"/>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134">
                  <a:moveTo>
                    <a:pt x="0" y="24"/>
                  </a:moveTo>
                  <a:lnTo>
                    <a:pt x="27" y="0"/>
                  </a:lnTo>
                  <a:lnTo>
                    <a:pt x="107" y="11"/>
                  </a:lnTo>
                  <a:lnTo>
                    <a:pt x="131" y="68"/>
                  </a:lnTo>
                  <a:lnTo>
                    <a:pt x="148" y="93"/>
                  </a:lnTo>
                  <a:lnTo>
                    <a:pt x="131" y="134"/>
                  </a:lnTo>
                  <a:lnTo>
                    <a:pt x="126" y="80"/>
                  </a:lnTo>
                  <a:lnTo>
                    <a:pt x="101" y="38"/>
                  </a:lnTo>
                  <a:lnTo>
                    <a:pt x="0" y="24"/>
                  </a:lnTo>
                  <a:close/>
                </a:path>
              </a:pathLst>
            </a:custGeom>
            <a:solidFill>
              <a:srgbClr val="000000"/>
            </a:solidFill>
            <a:ln w="9525">
              <a:noFill/>
              <a:round/>
              <a:headEnd/>
              <a:tailEnd/>
            </a:ln>
          </p:spPr>
          <p:txBody>
            <a:bodyPr/>
            <a:lstStyle/>
            <a:p>
              <a:endParaRPr lang="en-US"/>
            </a:p>
          </p:txBody>
        </p:sp>
        <p:sp>
          <p:nvSpPr>
            <p:cNvPr id="91229" name="Freeform 90"/>
            <p:cNvSpPr>
              <a:spLocks/>
            </p:cNvSpPr>
            <p:nvPr/>
          </p:nvSpPr>
          <p:spPr bwMode="auto">
            <a:xfrm>
              <a:off x="3299" y="2460"/>
              <a:ext cx="66" cy="53"/>
            </a:xfrm>
            <a:custGeom>
              <a:avLst/>
              <a:gdLst>
                <a:gd name="T0" fmla="*/ 0 w 131"/>
                <a:gd name="T1" fmla="*/ 11 h 106"/>
                <a:gd name="T2" fmla="*/ 54 w 131"/>
                <a:gd name="T3" fmla="*/ 18 h 106"/>
                <a:gd name="T4" fmla="*/ 64 w 131"/>
                <a:gd name="T5" fmla="*/ 53 h 106"/>
                <a:gd name="T6" fmla="*/ 66 w 131"/>
                <a:gd name="T7" fmla="*/ 36 h 106"/>
                <a:gd name="T8" fmla="*/ 60 w 131"/>
                <a:gd name="T9" fmla="*/ 4 h 106"/>
                <a:gd name="T10" fmla="*/ 5 w 131"/>
                <a:gd name="T11" fmla="*/ 0 h 106"/>
                <a:gd name="T12" fmla="*/ 0 w 131"/>
                <a:gd name="T13" fmla="*/ 11 h 106"/>
                <a:gd name="T14" fmla="*/ 0 w 131"/>
                <a:gd name="T15" fmla="*/ 11 h 106"/>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106"/>
                <a:gd name="T26" fmla="*/ 131 w 131"/>
                <a:gd name="T27" fmla="*/ 106 h 1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106">
                  <a:moveTo>
                    <a:pt x="0" y="22"/>
                  </a:moveTo>
                  <a:lnTo>
                    <a:pt x="107" y="35"/>
                  </a:lnTo>
                  <a:lnTo>
                    <a:pt x="128" y="106"/>
                  </a:lnTo>
                  <a:lnTo>
                    <a:pt x="131" y="71"/>
                  </a:lnTo>
                  <a:lnTo>
                    <a:pt x="120" y="8"/>
                  </a:lnTo>
                  <a:lnTo>
                    <a:pt x="9" y="0"/>
                  </a:lnTo>
                  <a:lnTo>
                    <a:pt x="0" y="22"/>
                  </a:lnTo>
                  <a:close/>
                </a:path>
              </a:pathLst>
            </a:custGeom>
            <a:solidFill>
              <a:srgbClr val="000000"/>
            </a:solidFill>
            <a:ln w="9525">
              <a:noFill/>
              <a:round/>
              <a:headEnd/>
              <a:tailEnd/>
            </a:ln>
          </p:spPr>
          <p:txBody>
            <a:bodyPr/>
            <a:lstStyle/>
            <a:p>
              <a:endParaRPr lang="en-US"/>
            </a:p>
          </p:txBody>
        </p:sp>
        <p:sp>
          <p:nvSpPr>
            <p:cNvPr id="91230" name="Freeform 91"/>
            <p:cNvSpPr>
              <a:spLocks/>
            </p:cNvSpPr>
            <p:nvPr/>
          </p:nvSpPr>
          <p:spPr bwMode="auto">
            <a:xfrm>
              <a:off x="3308" y="2419"/>
              <a:ext cx="67" cy="48"/>
            </a:xfrm>
            <a:custGeom>
              <a:avLst/>
              <a:gdLst>
                <a:gd name="T0" fmla="*/ 0 w 133"/>
                <a:gd name="T1" fmla="*/ 11 h 95"/>
                <a:gd name="T2" fmla="*/ 55 w 133"/>
                <a:gd name="T3" fmla="*/ 16 h 95"/>
                <a:gd name="T4" fmla="*/ 67 w 133"/>
                <a:gd name="T5" fmla="*/ 48 h 95"/>
                <a:gd name="T6" fmla="*/ 61 w 133"/>
                <a:gd name="T7" fmla="*/ 5 h 95"/>
                <a:gd name="T8" fmla="*/ 13 w 133"/>
                <a:gd name="T9" fmla="*/ 0 h 95"/>
                <a:gd name="T10" fmla="*/ 0 w 133"/>
                <a:gd name="T11" fmla="*/ 11 h 95"/>
                <a:gd name="T12" fmla="*/ 0 w 133"/>
                <a:gd name="T13" fmla="*/ 11 h 95"/>
                <a:gd name="T14" fmla="*/ 0 60000 65536"/>
                <a:gd name="T15" fmla="*/ 0 60000 65536"/>
                <a:gd name="T16" fmla="*/ 0 60000 65536"/>
                <a:gd name="T17" fmla="*/ 0 60000 65536"/>
                <a:gd name="T18" fmla="*/ 0 60000 65536"/>
                <a:gd name="T19" fmla="*/ 0 60000 65536"/>
                <a:gd name="T20" fmla="*/ 0 60000 65536"/>
                <a:gd name="T21" fmla="*/ 0 w 133"/>
                <a:gd name="T22" fmla="*/ 0 h 95"/>
                <a:gd name="T23" fmla="*/ 133 w 133"/>
                <a:gd name="T24" fmla="*/ 95 h 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5">
                  <a:moveTo>
                    <a:pt x="0" y="21"/>
                  </a:moveTo>
                  <a:lnTo>
                    <a:pt x="109" y="32"/>
                  </a:lnTo>
                  <a:lnTo>
                    <a:pt x="133" y="95"/>
                  </a:lnTo>
                  <a:lnTo>
                    <a:pt x="121" y="9"/>
                  </a:lnTo>
                  <a:lnTo>
                    <a:pt x="25" y="0"/>
                  </a:lnTo>
                  <a:lnTo>
                    <a:pt x="0" y="21"/>
                  </a:lnTo>
                  <a:close/>
                </a:path>
              </a:pathLst>
            </a:custGeom>
            <a:solidFill>
              <a:srgbClr val="000000"/>
            </a:solidFill>
            <a:ln w="9525">
              <a:noFill/>
              <a:round/>
              <a:headEnd/>
              <a:tailEnd/>
            </a:ln>
          </p:spPr>
          <p:txBody>
            <a:bodyPr/>
            <a:lstStyle/>
            <a:p>
              <a:endParaRPr lang="en-US"/>
            </a:p>
          </p:txBody>
        </p:sp>
        <p:sp>
          <p:nvSpPr>
            <p:cNvPr id="91231" name="Freeform 92"/>
            <p:cNvSpPr>
              <a:spLocks/>
            </p:cNvSpPr>
            <p:nvPr/>
          </p:nvSpPr>
          <p:spPr bwMode="auto">
            <a:xfrm>
              <a:off x="3325" y="2381"/>
              <a:ext cx="60" cy="46"/>
            </a:xfrm>
            <a:custGeom>
              <a:avLst/>
              <a:gdLst>
                <a:gd name="T0" fmla="*/ 0 w 121"/>
                <a:gd name="T1" fmla="*/ 8 h 92"/>
                <a:gd name="T2" fmla="*/ 44 w 121"/>
                <a:gd name="T3" fmla="*/ 14 h 92"/>
                <a:gd name="T4" fmla="*/ 60 w 121"/>
                <a:gd name="T5" fmla="*/ 46 h 92"/>
                <a:gd name="T6" fmla="*/ 52 w 121"/>
                <a:gd name="T7" fmla="*/ 4 h 92"/>
                <a:gd name="T8" fmla="*/ 10 w 121"/>
                <a:gd name="T9" fmla="*/ 0 h 92"/>
                <a:gd name="T10" fmla="*/ 0 w 121"/>
                <a:gd name="T11" fmla="*/ 8 h 92"/>
                <a:gd name="T12" fmla="*/ 0 w 121"/>
                <a:gd name="T13" fmla="*/ 8 h 92"/>
                <a:gd name="T14" fmla="*/ 0 60000 65536"/>
                <a:gd name="T15" fmla="*/ 0 60000 65536"/>
                <a:gd name="T16" fmla="*/ 0 60000 65536"/>
                <a:gd name="T17" fmla="*/ 0 60000 65536"/>
                <a:gd name="T18" fmla="*/ 0 60000 65536"/>
                <a:gd name="T19" fmla="*/ 0 60000 65536"/>
                <a:gd name="T20" fmla="*/ 0 60000 65536"/>
                <a:gd name="T21" fmla="*/ 0 w 121"/>
                <a:gd name="T22" fmla="*/ 0 h 92"/>
                <a:gd name="T23" fmla="*/ 121 w 121"/>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92">
                  <a:moveTo>
                    <a:pt x="0" y="15"/>
                  </a:moveTo>
                  <a:lnTo>
                    <a:pt x="89" y="27"/>
                  </a:lnTo>
                  <a:lnTo>
                    <a:pt x="121" y="92"/>
                  </a:lnTo>
                  <a:lnTo>
                    <a:pt x="104" y="7"/>
                  </a:lnTo>
                  <a:lnTo>
                    <a:pt x="20" y="0"/>
                  </a:lnTo>
                  <a:lnTo>
                    <a:pt x="0" y="15"/>
                  </a:lnTo>
                  <a:close/>
                </a:path>
              </a:pathLst>
            </a:custGeom>
            <a:solidFill>
              <a:srgbClr val="000000"/>
            </a:solidFill>
            <a:ln w="9525">
              <a:noFill/>
              <a:round/>
              <a:headEnd/>
              <a:tailEnd/>
            </a:ln>
          </p:spPr>
          <p:txBody>
            <a:bodyPr/>
            <a:lstStyle/>
            <a:p>
              <a:endParaRPr lang="en-US"/>
            </a:p>
          </p:txBody>
        </p:sp>
        <p:sp>
          <p:nvSpPr>
            <p:cNvPr id="91232" name="Freeform 93"/>
            <p:cNvSpPr>
              <a:spLocks/>
            </p:cNvSpPr>
            <p:nvPr/>
          </p:nvSpPr>
          <p:spPr bwMode="auto">
            <a:xfrm>
              <a:off x="3342" y="2344"/>
              <a:ext cx="58" cy="33"/>
            </a:xfrm>
            <a:custGeom>
              <a:avLst/>
              <a:gdLst>
                <a:gd name="T0" fmla="*/ 0 w 116"/>
                <a:gd name="T1" fmla="*/ 12 h 65"/>
                <a:gd name="T2" fmla="*/ 39 w 116"/>
                <a:gd name="T3" fmla="*/ 14 h 65"/>
                <a:gd name="T4" fmla="*/ 51 w 116"/>
                <a:gd name="T5" fmla="*/ 33 h 65"/>
                <a:gd name="T6" fmla="*/ 58 w 116"/>
                <a:gd name="T7" fmla="*/ 21 h 65"/>
                <a:gd name="T8" fmla="*/ 42 w 116"/>
                <a:gd name="T9" fmla="*/ 0 h 65"/>
                <a:gd name="T10" fmla="*/ 5 w 116"/>
                <a:gd name="T11" fmla="*/ 0 h 65"/>
                <a:gd name="T12" fmla="*/ 0 w 116"/>
                <a:gd name="T13" fmla="*/ 12 h 65"/>
                <a:gd name="T14" fmla="*/ 0 w 116"/>
                <a:gd name="T15" fmla="*/ 12 h 65"/>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65"/>
                <a:gd name="T26" fmla="*/ 116 w 11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65">
                  <a:moveTo>
                    <a:pt x="0" y="24"/>
                  </a:moveTo>
                  <a:lnTo>
                    <a:pt x="78" y="27"/>
                  </a:lnTo>
                  <a:lnTo>
                    <a:pt x="101" y="65"/>
                  </a:lnTo>
                  <a:lnTo>
                    <a:pt x="116" y="41"/>
                  </a:lnTo>
                  <a:lnTo>
                    <a:pt x="84" y="0"/>
                  </a:lnTo>
                  <a:lnTo>
                    <a:pt x="10" y="0"/>
                  </a:lnTo>
                  <a:lnTo>
                    <a:pt x="0" y="24"/>
                  </a:lnTo>
                  <a:close/>
                </a:path>
              </a:pathLst>
            </a:custGeom>
            <a:solidFill>
              <a:srgbClr val="000000"/>
            </a:solidFill>
            <a:ln w="9525">
              <a:noFill/>
              <a:round/>
              <a:headEnd/>
              <a:tailEnd/>
            </a:ln>
          </p:spPr>
          <p:txBody>
            <a:bodyPr/>
            <a:lstStyle/>
            <a:p>
              <a:endParaRPr lang="en-US"/>
            </a:p>
          </p:txBody>
        </p:sp>
        <p:sp>
          <p:nvSpPr>
            <p:cNvPr id="91233" name="Freeform 94"/>
            <p:cNvSpPr>
              <a:spLocks/>
            </p:cNvSpPr>
            <p:nvPr/>
          </p:nvSpPr>
          <p:spPr bwMode="auto">
            <a:xfrm>
              <a:off x="3345" y="2315"/>
              <a:ext cx="103" cy="256"/>
            </a:xfrm>
            <a:custGeom>
              <a:avLst/>
              <a:gdLst>
                <a:gd name="T0" fmla="*/ 53 w 205"/>
                <a:gd name="T1" fmla="*/ 0 h 512"/>
                <a:gd name="T2" fmla="*/ 41 w 205"/>
                <a:gd name="T3" fmla="*/ 36 h 512"/>
                <a:gd name="T4" fmla="*/ 62 w 205"/>
                <a:gd name="T5" fmla="*/ 18 h 512"/>
                <a:gd name="T6" fmla="*/ 51 w 205"/>
                <a:gd name="T7" fmla="*/ 68 h 512"/>
                <a:gd name="T8" fmla="*/ 83 w 205"/>
                <a:gd name="T9" fmla="*/ 70 h 512"/>
                <a:gd name="T10" fmla="*/ 92 w 205"/>
                <a:gd name="T11" fmla="*/ 80 h 512"/>
                <a:gd name="T12" fmla="*/ 52 w 205"/>
                <a:gd name="T13" fmla="*/ 76 h 512"/>
                <a:gd name="T14" fmla="*/ 43 w 205"/>
                <a:gd name="T15" fmla="*/ 109 h 512"/>
                <a:gd name="T16" fmla="*/ 88 w 205"/>
                <a:gd name="T17" fmla="*/ 113 h 512"/>
                <a:gd name="T18" fmla="*/ 103 w 205"/>
                <a:gd name="T19" fmla="*/ 153 h 512"/>
                <a:gd name="T20" fmla="*/ 85 w 205"/>
                <a:gd name="T21" fmla="*/ 123 h 512"/>
                <a:gd name="T22" fmla="*/ 41 w 205"/>
                <a:gd name="T23" fmla="*/ 121 h 512"/>
                <a:gd name="T24" fmla="*/ 33 w 205"/>
                <a:gd name="T25" fmla="*/ 146 h 512"/>
                <a:gd name="T26" fmla="*/ 80 w 205"/>
                <a:gd name="T27" fmla="*/ 150 h 512"/>
                <a:gd name="T28" fmla="*/ 98 w 205"/>
                <a:gd name="T29" fmla="*/ 187 h 512"/>
                <a:gd name="T30" fmla="*/ 76 w 205"/>
                <a:gd name="T31" fmla="*/ 163 h 512"/>
                <a:gd name="T32" fmla="*/ 31 w 205"/>
                <a:gd name="T33" fmla="*/ 160 h 512"/>
                <a:gd name="T34" fmla="*/ 25 w 205"/>
                <a:gd name="T35" fmla="*/ 190 h 512"/>
                <a:gd name="T36" fmla="*/ 74 w 205"/>
                <a:gd name="T37" fmla="*/ 193 h 512"/>
                <a:gd name="T38" fmla="*/ 83 w 205"/>
                <a:gd name="T39" fmla="*/ 217 h 512"/>
                <a:gd name="T40" fmla="*/ 74 w 205"/>
                <a:gd name="T41" fmla="*/ 222 h 512"/>
                <a:gd name="T42" fmla="*/ 71 w 205"/>
                <a:gd name="T43" fmla="*/ 206 h 512"/>
                <a:gd name="T44" fmla="*/ 19 w 205"/>
                <a:gd name="T45" fmla="*/ 206 h 512"/>
                <a:gd name="T46" fmla="*/ 13 w 205"/>
                <a:gd name="T47" fmla="*/ 239 h 512"/>
                <a:gd name="T48" fmla="*/ 13 w 205"/>
                <a:gd name="T49" fmla="*/ 252 h 512"/>
                <a:gd name="T50" fmla="*/ 0 w 205"/>
                <a:gd name="T51" fmla="*/ 256 h 512"/>
                <a:gd name="T52" fmla="*/ 47 w 205"/>
                <a:gd name="T53" fmla="*/ 52 h 512"/>
                <a:gd name="T54" fmla="*/ 30 w 205"/>
                <a:gd name="T55" fmla="*/ 36 h 512"/>
                <a:gd name="T56" fmla="*/ 53 w 205"/>
                <a:gd name="T57" fmla="*/ 0 h 512"/>
                <a:gd name="T58" fmla="*/ 53 w 205"/>
                <a:gd name="T59" fmla="*/ 0 h 5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5"/>
                <a:gd name="T91" fmla="*/ 0 h 512"/>
                <a:gd name="T92" fmla="*/ 205 w 205"/>
                <a:gd name="T93" fmla="*/ 512 h 51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5" h="512">
                  <a:moveTo>
                    <a:pt x="106" y="0"/>
                  </a:moveTo>
                  <a:lnTo>
                    <a:pt x="82" y="72"/>
                  </a:lnTo>
                  <a:lnTo>
                    <a:pt x="123" y="35"/>
                  </a:lnTo>
                  <a:lnTo>
                    <a:pt x="101" y="136"/>
                  </a:lnTo>
                  <a:lnTo>
                    <a:pt x="165" y="140"/>
                  </a:lnTo>
                  <a:lnTo>
                    <a:pt x="183" y="160"/>
                  </a:lnTo>
                  <a:lnTo>
                    <a:pt x="104" y="151"/>
                  </a:lnTo>
                  <a:lnTo>
                    <a:pt x="85" y="217"/>
                  </a:lnTo>
                  <a:lnTo>
                    <a:pt x="175" y="225"/>
                  </a:lnTo>
                  <a:lnTo>
                    <a:pt x="205" y="305"/>
                  </a:lnTo>
                  <a:lnTo>
                    <a:pt x="169" y="245"/>
                  </a:lnTo>
                  <a:lnTo>
                    <a:pt x="82" y="242"/>
                  </a:lnTo>
                  <a:lnTo>
                    <a:pt x="65" y="291"/>
                  </a:lnTo>
                  <a:lnTo>
                    <a:pt x="159" y="299"/>
                  </a:lnTo>
                  <a:lnTo>
                    <a:pt x="195" y="373"/>
                  </a:lnTo>
                  <a:lnTo>
                    <a:pt x="151" y="326"/>
                  </a:lnTo>
                  <a:lnTo>
                    <a:pt x="62" y="320"/>
                  </a:lnTo>
                  <a:lnTo>
                    <a:pt x="49" y="379"/>
                  </a:lnTo>
                  <a:lnTo>
                    <a:pt x="148" y="386"/>
                  </a:lnTo>
                  <a:lnTo>
                    <a:pt x="166" y="433"/>
                  </a:lnTo>
                  <a:lnTo>
                    <a:pt x="148" y="444"/>
                  </a:lnTo>
                  <a:lnTo>
                    <a:pt x="142" y="411"/>
                  </a:lnTo>
                  <a:lnTo>
                    <a:pt x="38" y="411"/>
                  </a:lnTo>
                  <a:lnTo>
                    <a:pt x="25" y="477"/>
                  </a:lnTo>
                  <a:lnTo>
                    <a:pt x="25" y="504"/>
                  </a:lnTo>
                  <a:lnTo>
                    <a:pt x="0" y="512"/>
                  </a:lnTo>
                  <a:lnTo>
                    <a:pt x="94" y="103"/>
                  </a:lnTo>
                  <a:lnTo>
                    <a:pt x="59" y="72"/>
                  </a:lnTo>
                  <a:lnTo>
                    <a:pt x="106" y="0"/>
                  </a:lnTo>
                  <a:close/>
                </a:path>
              </a:pathLst>
            </a:custGeom>
            <a:solidFill>
              <a:srgbClr val="000000"/>
            </a:solidFill>
            <a:ln w="9525">
              <a:noFill/>
              <a:round/>
              <a:headEnd/>
              <a:tailEnd/>
            </a:ln>
          </p:spPr>
          <p:txBody>
            <a:bodyPr/>
            <a:lstStyle/>
            <a:p>
              <a:endParaRPr lang="en-US"/>
            </a:p>
          </p:txBody>
        </p:sp>
        <p:sp>
          <p:nvSpPr>
            <p:cNvPr id="91234" name="Freeform 95"/>
            <p:cNvSpPr>
              <a:spLocks/>
            </p:cNvSpPr>
            <p:nvPr/>
          </p:nvSpPr>
          <p:spPr bwMode="auto">
            <a:xfrm>
              <a:off x="3426" y="2384"/>
              <a:ext cx="111" cy="148"/>
            </a:xfrm>
            <a:custGeom>
              <a:avLst/>
              <a:gdLst>
                <a:gd name="T0" fmla="*/ 29 w 220"/>
                <a:gd name="T1" fmla="*/ 19 h 298"/>
                <a:gd name="T2" fmla="*/ 17 w 220"/>
                <a:gd name="T3" fmla="*/ 72 h 298"/>
                <a:gd name="T4" fmla="*/ 0 w 220"/>
                <a:gd name="T5" fmla="*/ 148 h 298"/>
                <a:gd name="T6" fmla="*/ 14 w 220"/>
                <a:gd name="T7" fmla="*/ 147 h 298"/>
                <a:gd name="T8" fmla="*/ 17 w 220"/>
                <a:gd name="T9" fmla="*/ 127 h 298"/>
                <a:gd name="T10" fmla="*/ 38 w 220"/>
                <a:gd name="T11" fmla="*/ 125 h 298"/>
                <a:gd name="T12" fmla="*/ 70 w 220"/>
                <a:gd name="T13" fmla="*/ 107 h 298"/>
                <a:gd name="T14" fmla="*/ 17 w 220"/>
                <a:gd name="T15" fmla="*/ 107 h 298"/>
                <a:gd name="T16" fmla="*/ 26 w 220"/>
                <a:gd name="T17" fmla="*/ 81 h 298"/>
                <a:gd name="T18" fmla="*/ 73 w 220"/>
                <a:gd name="T19" fmla="*/ 81 h 298"/>
                <a:gd name="T20" fmla="*/ 93 w 220"/>
                <a:gd name="T21" fmla="*/ 95 h 298"/>
                <a:gd name="T22" fmla="*/ 75 w 220"/>
                <a:gd name="T23" fmla="*/ 70 h 298"/>
                <a:gd name="T24" fmla="*/ 27 w 220"/>
                <a:gd name="T25" fmla="*/ 71 h 298"/>
                <a:gd name="T26" fmla="*/ 36 w 220"/>
                <a:gd name="T27" fmla="*/ 39 h 298"/>
                <a:gd name="T28" fmla="*/ 81 w 220"/>
                <a:gd name="T29" fmla="*/ 38 h 298"/>
                <a:gd name="T30" fmla="*/ 96 w 220"/>
                <a:gd name="T31" fmla="*/ 61 h 298"/>
                <a:gd name="T32" fmla="*/ 100 w 220"/>
                <a:gd name="T33" fmla="*/ 83 h 298"/>
                <a:gd name="T34" fmla="*/ 108 w 220"/>
                <a:gd name="T35" fmla="*/ 34 h 298"/>
                <a:gd name="T36" fmla="*/ 111 w 220"/>
                <a:gd name="T37" fmla="*/ 16 h 298"/>
                <a:gd name="T38" fmla="*/ 95 w 220"/>
                <a:gd name="T39" fmla="*/ 0 h 298"/>
                <a:gd name="T40" fmla="*/ 87 w 220"/>
                <a:gd name="T41" fmla="*/ 24 h 298"/>
                <a:gd name="T42" fmla="*/ 39 w 220"/>
                <a:gd name="T43" fmla="*/ 24 h 298"/>
                <a:gd name="T44" fmla="*/ 29 w 220"/>
                <a:gd name="T45" fmla="*/ 19 h 298"/>
                <a:gd name="T46" fmla="*/ 29 w 220"/>
                <a:gd name="T47" fmla="*/ 19 h 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0"/>
                <a:gd name="T73" fmla="*/ 0 h 298"/>
                <a:gd name="T74" fmla="*/ 220 w 220"/>
                <a:gd name="T75" fmla="*/ 298 h 29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0" h="298">
                  <a:moveTo>
                    <a:pt x="57" y="39"/>
                  </a:moveTo>
                  <a:lnTo>
                    <a:pt x="33" y="144"/>
                  </a:lnTo>
                  <a:lnTo>
                    <a:pt x="0" y="298"/>
                  </a:lnTo>
                  <a:lnTo>
                    <a:pt x="27" y="295"/>
                  </a:lnTo>
                  <a:lnTo>
                    <a:pt x="33" y="256"/>
                  </a:lnTo>
                  <a:lnTo>
                    <a:pt x="75" y="251"/>
                  </a:lnTo>
                  <a:lnTo>
                    <a:pt x="138" y="215"/>
                  </a:lnTo>
                  <a:lnTo>
                    <a:pt x="33" y="215"/>
                  </a:lnTo>
                  <a:lnTo>
                    <a:pt x="51" y="164"/>
                  </a:lnTo>
                  <a:lnTo>
                    <a:pt x="144" y="164"/>
                  </a:lnTo>
                  <a:lnTo>
                    <a:pt x="185" y="191"/>
                  </a:lnTo>
                  <a:lnTo>
                    <a:pt x="149" y="140"/>
                  </a:lnTo>
                  <a:lnTo>
                    <a:pt x="54" y="143"/>
                  </a:lnTo>
                  <a:lnTo>
                    <a:pt x="71" y="79"/>
                  </a:lnTo>
                  <a:lnTo>
                    <a:pt x="161" y="76"/>
                  </a:lnTo>
                  <a:lnTo>
                    <a:pt x="191" y="123"/>
                  </a:lnTo>
                  <a:lnTo>
                    <a:pt x="199" y="167"/>
                  </a:lnTo>
                  <a:lnTo>
                    <a:pt x="215" y="69"/>
                  </a:lnTo>
                  <a:lnTo>
                    <a:pt x="220" y="33"/>
                  </a:lnTo>
                  <a:lnTo>
                    <a:pt x="188" y="0"/>
                  </a:lnTo>
                  <a:lnTo>
                    <a:pt x="173" y="49"/>
                  </a:lnTo>
                  <a:lnTo>
                    <a:pt x="78" y="49"/>
                  </a:lnTo>
                  <a:lnTo>
                    <a:pt x="57" y="39"/>
                  </a:lnTo>
                  <a:close/>
                </a:path>
              </a:pathLst>
            </a:custGeom>
            <a:solidFill>
              <a:srgbClr val="000000"/>
            </a:solidFill>
            <a:ln w="9525">
              <a:noFill/>
              <a:round/>
              <a:headEnd/>
              <a:tailEnd/>
            </a:ln>
          </p:spPr>
          <p:txBody>
            <a:bodyPr/>
            <a:lstStyle/>
            <a:p>
              <a:endParaRPr lang="en-US"/>
            </a:p>
          </p:txBody>
        </p:sp>
        <p:sp>
          <p:nvSpPr>
            <p:cNvPr id="91235" name="Freeform 96"/>
            <p:cNvSpPr>
              <a:spLocks/>
            </p:cNvSpPr>
            <p:nvPr/>
          </p:nvSpPr>
          <p:spPr bwMode="auto">
            <a:xfrm>
              <a:off x="3532" y="2408"/>
              <a:ext cx="74" cy="70"/>
            </a:xfrm>
            <a:custGeom>
              <a:avLst/>
              <a:gdLst>
                <a:gd name="T0" fmla="*/ 0 w 148"/>
                <a:gd name="T1" fmla="*/ 6 h 139"/>
                <a:gd name="T2" fmla="*/ 43 w 148"/>
                <a:gd name="T3" fmla="*/ 9 h 139"/>
                <a:gd name="T4" fmla="*/ 61 w 148"/>
                <a:gd name="T5" fmla="*/ 37 h 139"/>
                <a:gd name="T6" fmla="*/ 58 w 148"/>
                <a:gd name="T7" fmla="*/ 68 h 139"/>
                <a:gd name="T8" fmla="*/ 73 w 148"/>
                <a:gd name="T9" fmla="*/ 70 h 139"/>
                <a:gd name="T10" fmla="*/ 74 w 148"/>
                <a:gd name="T11" fmla="*/ 28 h 139"/>
                <a:gd name="T12" fmla="*/ 61 w 148"/>
                <a:gd name="T13" fmla="*/ 22 h 139"/>
                <a:gd name="T14" fmla="*/ 49 w 148"/>
                <a:gd name="T15" fmla="*/ 0 h 139"/>
                <a:gd name="T16" fmla="*/ 0 w 148"/>
                <a:gd name="T17" fmla="*/ 6 h 139"/>
                <a:gd name="T18" fmla="*/ 0 w 148"/>
                <a:gd name="T19" fmla="*/ 6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139"/>
                <a:gd name="T32" fmla="*/ 148 w 148"/>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139">
                  <a:moveTo>
                    <a:pt x="0" y="11"/>
                  </a:moveTo>
                  <a:lnTo>
                    <a:pt x="85" y="17"/>
                  </a:lnTo>
                  <a:lnTo>
                    <a:pt x="121" y="74"/>
                  </a:lnTo>
                  <a:lnTo>
                    <a:pt x="115" y="136"/>
                  </a:lnTo>
                  <a:lnTo>
                    <a:pt x="145" y="139"/>
                  </a:lnTo>
                  <a:lnTo>
                    <a:pt x="148" y="55"/>
                  </a:lnTo>
                  <a:lnTo>
                    <a:pt x="121" y="44"/>
                  </a:lnTo>
                  <a:lnTo>
                    <a:pt x="97" y="0"/>
                  </a:lnTo>
                  <a:lnTo>
                    <a:pt x="0" y="11"/>
                  </a:lnTo>
                  <a:close/>
                </a:path>
              </a:pathLst>
            </a:custGeom>
            <a:solidFill>
              <a:srgbClr val="000000"/>
            </a:solidFill>
            <a:ln w="9525">
              <a:noFill/>
              <a:round/>
              <a:headEnd/>
              <a:tailEnd/>
            </a:ln>
          </p:spPr>
          <p:txBody>
            <a:bodyPr/>
            <a:lstStyle/>
            <a:p>
              <a:endParaRPr lang="en-US"/>
            </a:p>
          </p:txBody>
        </p:sp>
        <p:sp>
          <p:nvSpPr>
            <p:cNvPr id="91236" name="Freeform 97"/>
            <p:cNvSpPr>
              <a:spLocks/>
            </p:cNvSpPr>
            <p:nvPr/>
          </p:nvSpPr>
          <p:spPr bwMode="auto">
            <a:xfrm>
              <a:off x="3522" y="2335"/>
              <a:ext cx="99" cy="70"/>
            </a:xfrm>
            <a:custGeom>
              <a:avLst/>
              <a:gdLst>
                <a:gd name="T0" fmla="*/ 14 w 199"/>
                <a:gd name="T1" fmla="*/ 65 h 139"/>
                <a:gd name="T2" fmla="*/ 93 w 199"/>
                <a:gd name="T3" fmla="*/ 66 h 139"/>
                <a:gd name="T4" fmla="*/ 99 w 199"/>
                <a:gd name="T5" fmla="*/ 0 h 139"/>
                <a:gd name="T6" fmla="*/ 88 w 199"/>
                <a:gd name="T7" fmla="*/ 2 h 139"/>
                <a:gd name="T8" fmla="*/ 84 w 199"/>
                <a:gd name="T9" fmla="*/ 49 h 139"/>
                <a:gd name="T10" fmla="*/ 0 w 199"/>
                <a:gd name="T11" fmla="*/ 48 h 139"/>
                <a:gd name="T12" fmla="*/ 2 w 199"/>
                <a:gd name="T13" fmla="*/ 70 h 139"/>
                <a:gd name="T14" fmla="*/ 14 w 199"/>
                <a:gd name="T15" fmla="*/ 65 h 139"/>
                <a:gd name="T16" fmla="*/ 14 w 199"/>
                <a:gd name="T17" fmla="*/ 65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9"/>
                <a:gd name="T28" fmla="*/ 0 h 139"/>
                <a:gd name="T29" fmla="*/ 199 w 199"/>
                <a:gd name="T30" fmla="*/ 139 h 1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9" h="139">
                  <a:moveTo>
                    <a:pt x="29" y="129"/>
                  </a:moveTo>
                  <a:lnTo>
                    <a:pt x="186" y="132"/>
                  </a:lnTo>
                  <a:lnTo>
                    <a:pt x="199" y="0"/>
                  </a:lnTo>
                  <a:lnTo>
                    <a:pt x="177" y="3"/>
                  </a:lnTo>
                  <a:lnTo>
                    <a:pt x="169" y="98"/>
                  </a:lnTo>
                  <a:lnTo>
                    <a:pt x="0" y="96"/>
                  </a:lnTo>
                  <a:lnTo>
                    <a:pt x="5" y="139"/>
                  </a:lnTo>
                  <a:lnTo>
                    <a:pt x="29" y="129"/>
                  </a:lnTo>
                  <a:close/>
                </a:path>
              </a:pathLst>
            </a:custGeom>
            <a:solidFill>
              <a:srgbClr val="000000"/>
            </a:solidFill>
            <a:ln w="9525">
              <a:noFill/>
              <a:round/>
              <a:headEnd/>
              <a:tailEnd/>
            </a:ln>
          </p:spPr>
          <p:txBody>
            <a:bodyPr/>
            <a:lstStyle/>
            <a:p>
              <a:endParaRPr lang="en-US"/>
            </a:p>
          </p:txBody>
        </p:sp>
        <p:sp>
          <p:nvSpPr>
            <p:cNvPr id="91237" name="Freeform 98"/>
            <p:cNvSpPr>
              <a:spLocks/>
            </p:cNvSpPr>
            <p:nvPr/>
          </p:nvSpPr>
          <p:spPr bwMode="auto">
            <a:xfrm>
              <a:off x="3522" y="2461"/>
              <a:ext cx="56" cy="18"/>
            </a:xfrm>
            <a:custGeom>
              <a:avLst/>
              <a:gdLst>
                <a:gd name="T0" fmla="*/ 3 w 112"/>
                <a:gd name="T1" fmla="*/ 0 h 36"/>
                <a:gd name="T2" fmla="*/ 52 w 112"/>
                <a:gd name="T3" fmla="*/ 2 h 36"/>
                <a:gd name="T4" fmla="*/ 56 w 112"/>
                <a:gd name="T5" fmla="*/ 14 h 36"/>
                <a:gd name="T6" fmla="*/ 19 w 112"/>
                <a:gd name="T7" fmla="*/ 12 h 36"/>
                <a:gd name="T8" fmla="*/ 0 w 112"/>
                <a:gd name="T9" fmla="*/ 18 h 36"/>
                <a:gd name="T10" fmla="*/ 3 w 112"/>
                <a:gd name="T11" fmla="*/ 0 h 36"/>
                <a:gd name="T12" fmla="*/ 3 w 112"/>
                <a:gd name="T13" fmla="*/ 0 h 36"/>
                <a:gd name="T14" fmla="*/ 0 60000 65536"/>
                <a:gd name="T15" fmla="*/ 0 60000 65536"/>
                <a:gd name="T16" fmla="*/ 0 60000 65536"/>
                <a:gd name="T17" fmla="*/ 0 60000 65536"/>
                <a:gd name="T18" fmla="*/ 0 60000 65536"/>
                <a:gd name="T19" fmla="*/ 0 60000 65536"/>
                <a:gd name="T20" fmla="*/ 0 60000 65536"/>
                <a:gd name="T21" fmla="*/ 0 w 112"/>
                <a:gd name="T22" fmla="*/ 0 h 36"/>
                <a:gd name="T23" fmla="*/ 112 w 11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36">
                  <a:moveTo>
                    <a:pt x="5" y="0"/>
                  </a:moveTo>
                  <a:lnTo>
                    <a:pt x="103" y="3"/>
                  </a:lnTo>
                  <a:lnTo>
                    <a:pt x="112" y="27"/>
                  </a:lnTo>
                  <a:lnTo>
                    <a:pt x="38" y="23"/>
                  </a:lnTo>
                  <a:lnTo>
                    <a:pt x="0" y="36"/>
                  </a:lnTo>
                  <a:lnTo>
                    <a:pt x="5" y="0"/>
                  </a:lnTo>
                  <a:close/>
                </a:path>
              </a:pathLst>
            </a:custGeom>
            <a:solidFill>
              <a:srgbClr val="000000"/>
            </a:solidFill>
            <a:ln w="9525">
              <a:noFill/>
              <a:round/>
              <a:headEnd/>
              <a:tailEnd/>
            </a:ln>
          </p:spPr>
          <p:txBody>
            <a:bodyPr/>
            <a:lstStyle/>
            <a:p>
              <a:endParaRPr lang="en-US"/>
            </a:p>
          </p:txBody>
        </p:sp>
        <p:sp>
          <p:nvSpPr>
            <p:cNvPr id="91238" name="Freeform 99"/>
            <p:cNvSpPr>
              <a:spLocks/>
            </p:cNvSpPr>
            <p:nvPr/>
          </p:nvSpPr>
          <p:spPr bwMode="auto">
            <a:xfrm>
              <a:off x="3012" y="3033"/>
              <a:ext cx="84" cy="78"/>
            </a:xfrm>
            <a:custGeom>
              <a:avLst/>
              <a:gdLst>
                <a:gd name="T0" fmla="*/ 0 w 166"/>
                <a:gd name="T1" fmla="*/ 11 h 155"/>
                <a:gd name="T2" fmla="*/ 40 w 166"/>
                <a:gd name="T3" fmla="*/ 32 h 155"/>
                <a:gd name="T4" fmla="*/ 66 w 166"/>
                <a:gd name="T5" fmla="*/ 74 h 155"/>
                <a:gd name="T6" fmla="*/ 84 w 166"/>
                <a:gd name="T7" fmla="*/ 78 h 155"/>
                <a:gd name="T8" fmla="*/ 69 w 166"/>
                <a:gd name="T9" fmla="*/ 17 h 155"/>
                <a:gd name="T10" fmla="*/ 2 w 166"/>
                <a:gd name="T11" fmla="*/ 0 h 155"/>
                <a:gd name="T12" fmla="*/ 0 w 166"/>
                <a:gd name="T13" fmla="*/ 11 h 155"/>
                <a:gd name="T14" fmla="*/ 0 w 166"/>
                <a:gd name="T15" fmla="*/ 11 h 155"/>
                <a:gd name="T16" fmla="*/ 0 60000 65536"/>
                <a:gd name="T17" fmla="*/ 0 60000 65536"/>
                <a:gd name="T18" fmla="*/ 0 60000 65536"/>
                <a:gd name="T19" fmla="*/ 0 60000 65536"/>
                <a:gd name="T20" fmla="*/ 0 60000 65536"/>
                <a:gd name="T21" fmla="*/ 0 60000 65536"/>
                <a:gd name="T22" fmla="*/ 0 60000 65536"/>
                <a:gd name="T23" fmla="*/ 0 60000 65536"/>
                <a:gd name="T24" fmla="*/ 0 w 166"/>
                <a:gd name="T25" fmla="*/ 0 h 155"/>
                <a:gd name="T26" fmla="*/ 166 w 166"/>
                <a:gd name="T27" fmla="*/ 155 h 1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6" h="155">
                  <a:moveTo>
                    <a:pt x="0" y="21"/>
                  </a:moveTo>
                  <a:lnTo>
                    <a:pt x="80" y="63"/>
                  </a:lnTo>
                  <a:lnTo>
                    <a:pt x="131" y="148"/>
                  </a:lnTo>
                  <a:lnTo>
                    <a:pt x="166" y="155"/>
                  </a:lnTo>
                  <a:lnTo>
                    <a:pt x="136" y="33"/>
                  </a:lnTo>
                  <a:lnTo>
                    <a:pt x="3" y="0"/>
                  </a:lnTo>
                  <a:lnTo>
                    <a:pt x="0" y="21"/>
                  </a:lnTo>
                  <a:close/>
                </a:path>
              </a:pathLst>
            </a:custGeom>
            <a:solidFill>
              <a:srgbClr val="000000"/>
            </a:solidFill>
            <a:ln w="9525">
              <a:noFill/>
              <a:round/>
              <a:headEnd/>
              <a:tailEnd/>
            </a:ln>
          </p:spPr>
          <p:txBody>
            <a:bodyPr/>
            <a:lstStyle/>
            <a:p>
              <a:endParaRPr lang="en-US"/>
            </a:p>
          </p:txBody>
        </p:sp>
        <p:sp>
          <p:nvSpPr>
            <p:cNvPr id="91239" name="Freeform 100"/>
            <p:cNvSpPr>
              <a:spLocks/>
            </p:cNvSpPr>
            <p:nvPr/>
          </p:nvSpPr>
          <p:spPr bwMode="auto">
            <a:xfrm>
              <a:off x="2857" y="2617"/>
              <a:ext cx="180" cy="271"/>
            </a:xfrm>
            <a:custGeom>
              <a:avLst/>
              <a:gdLst>
                <a:gd name="T0" fmla="*/ 101 w 360"/>
                <a:gd name="T1" fmla="*/ 271 h 542"/>
                <a:gd name="T2" fmla="*/ 0 w 360"/>
                <a:gd name="T3" fmla="*/ 248 h 542"/>
                <a:gd name="T4" fmla="*/ 113 w 360"/>
                <a:gd name="T5" fmla="*/ 0 h 542"/>
                <a:gd name="T6" fmla="*/ 126 w 360"/>
                <a:gd name="T7" fmla="*/ 3 h 542"/>
                <a:gd name="T8" fmla="*/ 122 w 360"/>
                <a:gd name="T9" fmla="*/ 18 h 542"/>
                <a:gd name="T10" fmla="*/ 177 w 360"/>
                <a:gd name="T11" fmla="*/ 34 h 542"/>
                <a:gd name="T12" fmla="*/ 180 w 360"/>
                <a:gd name="T13" fmla="*/ 78 h 542"/>
                <a:gd name="T14" fmla="*/ 171 w 360"/>
                <a:gd name="T15" fmla="*/ 51 h 542"/>
                <a:gd name="T16" fmla="*/ 112 w 360"/>
                <a:gd name="T17" fmla="*/ 32 h 542"/>
                <a:gd name="T18" fmla="*/ 97 w 360"/>
                <a:gd name="T19" fmla="*/ 70 h 542"/>
                <a:gd name="T20" fmla="*/ 155 w 360"/>
                <a:gd name="T21" fmla="*/ 89 h 542"/>
                <a:gd name="T22" fmla="*/ 159 w 360"/>
                <a:gd name="T23" fmla="*/ 130 h 542"/>
                <a:gd name="T24" fmla="*/ 155 w 360"/>
                <a:gd name="T25" fmla="*/ 144 h 542"/>
                <a:gd name="T26" fmla="*/ 146 w 360"/>
                <a:gd name="T27" fmla="*/ 107 h 542"/>
                <a:gd name="T28" fmla="*/ 88 w 360"/>
                <a:gd name="T29" fmla="*/ 93 h 542"/>
                <a:gd name="T30" fmla="*/ 70 w 360"/>
                <a:gd name="T31" fmla="*/ 129 h 542"/>
                <a:gd name="T32" fmla="*/ 126 w 360"/>
                <a:gd name="T33" fmla="*/ 147 h 542"/>
                <a:gd name="T34" fmla="*/ 128 w 360"/>
                <a:gd name="T35" fmla="*/ 200 h 542"/>
                <a:gd name="T36" fmla="*/ 119 w 360"/>
                <a:gd name="T37" fmla="*/ 170 h 542"/>
                <a:gd name="T38" fmla="*/ 62 w 360"/>
                <a:gd name="T39" fmla="*/ 151 h 542"/>
                <a:gd name="T40" fmla="*/ 40 w 360"/>
                <a:gd name="T41" fmla="*/ 196 h 542"/>
                <a:gd name="T42" fmla="*/ 99 w 360"/>
                <a:gd name="T43" fmla="*/ 216 h 542"/>
                <a:gd name="T44" fmla="*/ 100 w 360"/>
                <a:gd name="T45" fmla="*/ 258 h 542"/>
                <a:gd name="T46" fmla="*/ 101 w 360"/>
                <a:gd name="T47" fmla="*/ 271 h 542"/>
                <a:gd name="T48" fmla="*/ 101 w 360"/>
                <a:gd name="T49" fmla="*/ 271 h 5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0"/>
                <a:gd name="T76" fmla="*/ 0 h 542"/>
                <a:gd name="T77" fmla="*/ 360 w 360"/>
                <a:gd name="T78" fmla="*/ 542 h 5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0" h="542">
                  <a:moveTo>
                    <a:pt x="202" y="542"/>
                  </a:moveTo>
                  <a:lnTo>
                    <a:pt x="0" y="495"/>
                  </a:lnTo>
                  <a:lnTo>
                    <a:pt x="226" y="0"/>
                  </a:lnTo>
                  <a:lnTo>
                    <a:pt x="252" y="6"/>
                  </a:lnTo>
                  <a:lnTo>
                    <a:pt x="244" y="35"/>
                  </a:lnTo>
                  <a:lnTo>
                    <a:pt x="353" y="68"/>
                  </a:lnTo>
                  <a:lnTo>
                    <a:pt x="360" y="156"/>
                  </a:lnTo>
                  <a:lnTo>
                    <a:pt x="342" y="101"/>
                  </a:lnTo>
                  <a:lnTo>
                    <a:pt x="224" y="64"/>
                  </a:lnTo>
                  <a:lnTo>
                    <a:pt x="194" y="139"/>
                  </a:lnTo>
                  <a:lnTo>
                    <a:pt x="309" y="178"/>
                  </a:lnTo>
                  <a:lnTo>
                    <a:pt x="318" y="260"/>
                  </a:lnTo>
                  <a:lnTo>
                    <a:pt x="309" y="287"/>
                  </a:lnTo>
                  <a:lnTo>
                    <a:pt x="292" y="213"/>
                  </a:lnTo>
                  <a:lnTo>
                    <a:pt x="175" y="186"/>
                  </a:lnTo>
                  <a:lnTo>
                    <a:pt x="140" y="257"/>
                  </a:lnTo>
                  <a:lnTo>
                    <a:pt x="252" y="293"/>
                  </a:lnTo>
                  <a:lnTo>
                    <a:pt x="256" y="400"/>
                  </a:lnTo>
                  <a:lnTo>
                    <a:pt x="238" y="340"/>
                  </a:lnTo>
                  <a:lnTo>
                    <a:pt x="123" y="301"/>
                  </a:lnTo>
                  <a:lnTo>
                    <a:pt x="80" y="391"/>
                  </a:lnTo>
                  <a:lnTo>
                    <a:pt x="197" y="432"/>
                  </a:lnTo>
                  <a:lnTo>
                    <a:pt x="199" y="515"/>
                  </a:lnTo>
                  <a:lnTo>
                    <a:pt x="202" y="542"/>
                  </a:lnTo>
                  <a:close/>
                </a:path>
              </a:pathLst>
            </a:custGeom>
            <a:solidFill>
              <a:srgbClr val="000000"/>
            </a:solidFill>
            <a:ln w="9525">
              <a:noFill/>
              <a:round/>
              <a:headEnd/>
              <a:tailEnd/>
            </a:ln>
          </p:spPr>
          <p:txBody>
            <a:bodyPr/>
            <a:lstStyle/>
            <a:p>
              <a:endParaRPr lang="en-US"/>
            </a:p>
          </p:txBody>
        </p:sp>
        <p:sp>
          <p:nvSpPr>
            <p:cNvPr id="91240" name="Freeform 101"/>
            <p:cNvSpPr>
              <a:spLocks/>
            </p:cNvSpPr>
            <p:nvPr/>
          </p:nvSpPr>
          <p:spPr bwMode="auto">
            <a:xfrm>
              <a:off x="2926" y="2598"/>
              <a:ext cx="138" cy="291"/>
            </a:xfrm>
            <a:custGeom>
              <a:avLst/>
              <a:gdLst>
                <a:gd name="T0" fmla="*/ 82 w 276"/>
                <a:gd name="T1" fmla="*/ 7 h 583"/>
                <a:gd name="T2" fmla="*/ 123 w 276"/>
                <a:gd name="T3" fmla="*/ 16 h 583"/>
                <a:gd name="T4" fmla="*/ 127 w 276"/>
                <a:gd name="T5" fmla="*/ 48 h 583"/>
                <a:gd name="T6" fmla="*/ 30 w 276"/>
                <a:gd name="T7" fmla="*/ 278 h 583"/>
                <a:gd name="T8" fmla="*/ 0 w 276"/>
                <a:gd name="T9" fmla="*/ 283 h 583"/>
                <a:gd name="T10" fmla="*/ 31 w 276"/>
                <a:gd name="T11" fmla="*/ 291 h 583"/>
                <a:gd name="T12" fmla="*/ 138 w 276"/>
                <a:gd name="T13" fmla="*/ 39 h 583"/>
                <a:gd name="T14" fmla="*/ 131 w 276"/>
                <a:gd name="T15" fmla="*/ 32 h 583"/>
                <a:gd name="T16" fmla="*/ 127 w 276"/>
                <a:gd name="T17" fmla="*/ 11 h 583"/>
                <a:gd name="T18" fmla="*/ 66 w 276"/>
                <a:gd name="T19" fmla="*/ 0 h 583"/>
                <a:gd name="T20" fmla="*/ 45 w 276"/>
                <a:gd name="T21" fmla="*/ 36 h 583"/>
                <a:gd name="T22" fmla="*/ 70 w 276"/>
                <a:gd name="T23" fmla="*/ 5 h 583"/>
                <a:gd name="T24" fmla="*/ 82 w 276"/>
                <a:gd name="T25" fmla="*/ 7 h 583"/>
                <a:gd name="T26" fmla="*/ 82 w 276"/>
                <a:gd name="T27" fmla="*/ 7 h 5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6"/>
                <a:gd name="T43" fmla="*/ 0 h 583"/>
                <a:gd name="T44" fmla="*/ 276 w 276"/>
                <a:gd name="T45" fmla="*/ 583 h 5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6" h="583">
                  <a:moveTo>
                    <a:pt x="163" y="14"/>
                  </a:moveTo>
                  <a:lnTo>
                    <a:pt x="246" y="32"/>
                  </a:lnTo>
                  <a:lnTo>
                    <a:pt x="253" y="96"/>
                  </a:lnTo>
                  <a:lnTo>
                    <a:pt x="59" y="556"/>
                  </a:lnTo>
                  <a:lnTo>
                    <a:pt x="0" y="566"/>
                  </a:lnTo>
                  <a:lnTo>
                    <a:pt x="62" y="583"/>
                  </a:lnTo>
                  <a:lnTo>
                    <a:pt x="276" y="79"/>
                  </a:lnTo>
                  <a:lnTo>
                    <a:pt x="261" y="64"/>
                  </a:lnTo>
                  <a:lnTo>
                    <a:pt x="253" y="22"/>
                  </a:lnTo>
                  <a:lnTo>
                    <a:pt x="131" y="0"/>
                  </a:lnTo>
                  <a:lnTo>
                    <a:pt x="89" y="73"/>
                  </a:lnTo>
                  <a:lnTo>
                    <a:pt x="139" y="11"/>
                  </a:lnTo>
                  <a:lnTo>
                    <a:pt x="163" y="14"/>
                  </a:lnTo>
                  <a:close/>
                </a:path>
              </a:pathLst>
            </a:custGeom>
            <a:solidFill>
              <a:srgbClr val="000000"/>
            </a:solidFill>
            <a:ln w="9525">
              <a:noFill/>
              <a:round/>
              <a:headEnd/>
              <a:tailEnd/>
            </a:ln>
          </p:spPr>
          <p:txBody>
            <a:bodyPr/>
            <a:lstStyle/>
            <a:p>
              <a:endParaRPr lang="en-US"/>
            </a:p>
          </p:txBody>
        </p:sp>
        <p:sp>
          <p:nvSpPr>
            <p:cNvPr id="91241" name="Freeform 102"/>
            <p:cNvSpPr>
              <a:spLocks/>
            </p:cNvSpPr>
            <p:nvPr/>
          </p:nvSpPr>
          <p:spPr bwMode="auto">
            <a:xfrm>
              <a:off x="2983" y="2408"/>
              <a:ext cx="141" cy="206"/>
            </a:xfrm>
            <a:custGeom>
              <a:avLst/>
              <a:gdLst>
                <a:gd name="T0" fmla="*/ 84 w 281"/>
                <a:gd name="T1" fmla="*/ 0 h 412"/>
                <a:gd name="T2" fmla="*/ 0 w 281"/>
                <a:gd name="T3" fmla="*/ 188 h 412"/>
                <a:gd name="T4" fmla="*/ 85 w 281"/>
                <a:gd name="T5" fmla="*/ 206 h 412"/>
                <a:gd name="T6" fmla="*/ 77 w 281"/>
                <a:gd name="T7" fmla="*/ 162 h 412"/>
                <a:gd name="T8" fmla="*/ 33 w 281"/>
                <a:gd name="T9" fmla="*/ 149 h 412"/>
                <a:gd name="T10" fmla="*/ 50 w 281"/>
                <a:gd name="T11" fmla="*/ 111 h 412"/>
                <a:gd name="T12" fmla="*/ 96 w 281"/>
                <a:gd name="T13" fmla="*/ 129 h 412"/>
                <a:gd name="T14" fmla="*/ 100 w 281"/>
                <a:gd name="T15" fmla="*/ 162 h 412"/>
                <a:gd name="T16" fmla="*/ 108 w 281"/>
                <a:gd name="T17" fmla="*/ 137 h 412"/>
                <a:gd name="T18" fmla="*/ 102 w 281"/>
                <a:gd name="T19" fmla="*/ 112 h 412"/>
                <a:gd name="T20" fmla="*/ 53 w 281"/>
                <a:gd name="T21" fmla="*/ 96 h 412"/>
                <a:gd name="T22" fmla="*/ 66 w 281"/>
                <a:gd name="T23" fmla="*/ 65 h 412"/>
                <a:gd name="T24" fmla="*/ 115 w 281"/>
                <a:gd name="T25" fmla="*/ 83 h 412"/>
                <a:gd name="T26" fmla="*/ 117 w 281"/>
                <a:gd name="T27" fmla="*/ 115 h 412"/>
                <a:gd name="T28" fmla="*/ 123 w 281"/>
                <a:gd name="T29" fmla="*/ 67 h 412"/>
                <a:gd name="T30" fmla="*/ 75 w 281"/>
                <a:gd name="T31" fmla="*/ 51 h 412"/>
                <a:gd name="T32" fmla="*/ 86 w 281"/>
                <a:gd name="T33" fmla="*/ 21 h 412"/>
                <a:gd name="T34" fmla="*/ 133 w 281"/>
                <a:gd name="T35" fmla="*/ 37 h 412"/>
                <a:gd name="T36" fmla="*/ 134 w 281"/>
                <a:gd name="T37" fmla="*/ 71 h 412"/>
                <a:gd name="T38" fmla="*/ 141 w 281"/>
                <a:gd name="T39" fmla="*/ 22 h 412"/>
                <a:gd name="T40" fmla="*/ 92 w 281"/>
                <a:gd name="T41" fmla="*/ 7 h 412"/>
                <a:gd name="T42" fmla="*/ 95 w 281"/>
                <a:gd name="T43" fmla="*/ 0 h 412"/>
                <a:gd name="T44" fmla="*/ 84 w 281"/>
                <a:gd name="T45" fmla="*/ 0 h 412"/>
                <a:gd name="T46" fmla="*/ 84 w 281"/>
                <a:gd name="T47" fmla="*/ 0 h 4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1"/>
                <a:gd name="T73" fmla="*/ 0 h 412"/>
                <a:gd name="T74" fmla="*/ 281 w 281"/>
                <a:gd name="T75" fmla="*/ 412 h 4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1" h="412">
                  <a:moveTo>
                    <a:pt x="167" y="0"/>
                  </a:moveTo>
                  <a:lnTo>
                    <a:pt x="0" y="375"/>
                  </a:lnTo>
                  <a:lnTo>
                    <a:pt x="170" y="412"/>
                  </a:lnTo>
                  <a:lnTo>
                    <a:pt x="153" y="323"/>
                  </a:lnTo>
                  <a:lnTo>
                    <a:pt x="66" y="298"/>
                  </a:lnTo>
                  <a:lnTo>
                    <a:pt x="99" y="222"/>
                  </a:lnTo>
                  <a:lnTo>
                    <a:pt x="192" y="257"/>
                  </a:lnTo>
                  <a:lnTo>
                    <a:pt x="200" y="323"/>
                  </a:lnTo>
                  <a:lnTo>
                    <a:pt x="216" y="273"/>
                  </a:lnTo>
                  <a:lnTo>
                    <a:pt x="203" y="224"/>
                  </a:lnTo>
                  <a:lnTo>
                    <a:pt x="105" y="192"/>
                  </a:lnTo>
                  <a:lnTo>
                    <a:pt x="132" y="129"/>
                  </a:lnTo>
                  <a:lnTo>
                    <a:pt x="230" y="165"/>
                  </a:lnTo>
                  <a:lnTo>
                    <a:pt x="233" y="230"/>
                  </a:lnTo>
                  <a:lnTo>
                    <a:pt x="246" y="133"/>
                  </a:lnTo>
                  <a:lnTo>
                    <a:pt x="150" y="101"/>
                  </a:lnTo>
                  <a:lnTo>
                    <a:pt x="172" y="41"/>
                  </a:lnTo>
                  <a:lnTo>
                    <a:pt x="266" y="74"/>
                  </a:lnTo>
                  <a:lnTo>
                    <a:pt x="268" y="142"/>
                  </a:lnTo>
                  <a:lnTo>
                    <a:pt x="281" y="44"/>
                  </a:lnTo>
                  <a:lnTo>
                    <a:pt x="183" y="14"/>
                  </a:lnTo>
                  <a:lnTo>
                    <a:pt x="189" y="0"/>
                  </a:lnTo>
                  <a:lnTo>
                    <a:pt x="167" y="0"/>
                  </a:lnTo>
                  <a:close/>
                </a:path>
              </a:pathLst>
            </a:custGeom>
            <a:solidFill>
              <a:srgbClr val="000000"/>
            </a:solidFill>
            <a:ln w="9525">
              <a:noFill/>
              <a:round/>
              <a:headEnd/>
              <a:tailEnd/>
            </a:ln>
          </p:spPr>
          <p:txBody>
            <a:bodyPr/>
            <a:lstStyle/>
            <a:p>
              <a:endParaRPr lang="en-US"/>
            </a:p>
          </p:txBody>
        </p:sp>
        <p:sp>
          <p:nvSpPr>
            <p:cNvPr id="91242" name="Freeform 103"/>
            <p:cNvSpPr>
              <a:spLocks/>
            </p:cNvSpPr>
            <p:nvPr/>
          </p:nvSpPr>
          <p:spPr bwMode="auto">
            <a:xfrm>
              <a:off x="3062" y="2389"/>
              <a:ext cx="84" cy="225"/>
            </a:xfrm>
            <a:custGeom>
              <a:avLst/>
              <a:gdLst>
                <a:gd name="T0" fmla="*/ 31 w 169"/>
                <a:gd name="T1" fmla="*/ 0 h 451"/>
                <a:gd name="T2" fmla="*/ 76 w 169"/>
                <a:gd name="T3" fmla="*/ 18 h 451"/>
                <a:gd name="T4" fmla="*/ 74 w 169"/>
                <a:gd name="T5" fmla="*/ 47 h 451"/>
                <a:gd name="T6" fmla="*/ 0 w 169"/>
                <a:gd name="T7" fmla="*/ 219 h 451"/>
                <a:gd name="T8" fmla="*/ 7 w 169"/>
                <a:gd name="T9" fmla="*/ 225 h 451"/>
                <a:gd name="T10" fmla="*/ 84 w 169"/>
                <a:gd name="T11" fmla="*/ 37 h 451"/>
                <a:gd name="T12" fmla="*/ 83 w 169"/>
                <a:gd name="T13" fmla="*/ 15 h 451"/>
                <a:gd name="T14" fmla="*/ 31 w 169"/>
                <a:gd name="T15" fmla="*/ 0 h 451"/>
                <a:gd name="T16" fmla="*/ 31 w 169"/>
                <a:gd name="T17" fmla="*/ 0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9"/>
                <a:gd name="T28" fmla="*/ 0 h 451"/>
                <a:gd name="T29" fmla="*/ 169 w 169"/>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9" h="451">
                  <a:moveTo>
                    <a:pt x="63" y="0"/>
                  </a:moveTo>
                  <a:lnTo>
                    <a:pt x="152" y="36"/>
                  </a:lnTo>
                  <a:lnTo>
                    <a:pt x="148" y="94"/>
                  </a:lnTo>
                  <a:lnTo>
                    <a:pt x="0" y="438"/>
                  </a:lnTo>
                  <a:lnTo>
                    <a:pt x="14" y="451"/>
                  </a:lnTo>
                  <a:lnTo>
                    <a:pt x="169" y="74"/>
                  </a:lnTo>
                  <a:lnTo>
                    <a:pt x="166" y="30"/>
                  </a:lnTo>
                  <a:lnTo>
                    <a:pt x="63" y="0"/>
                  </a:lnTo>
                  <a:close/>
                </a:path>
              </a:pathLst>
            </a:custGeom>
            <a:solidFill>
              <a:srgbClr val="000000"/>
            </a:solidFill>
            <a:ln w="9525">
              <a:noFill/>
              <a:round/>
              <a:headEnd/>
              <a:tailEnd/>
            </a:ln>
          </p:spPr>
          <p:txBody>
            <a:bodyPr/>
            <a:lstStyle/>
            <a:p>
              <a:endParaRPr lang="en-US"/>
            </a:p>
          </p:txBody>
        </p:sp>
        <p:sp>
          <p:nvSpPr>
            <p:cNvPr id="91243" name="Freeform 104"/>
            <p:cNvSpPr>
              <a:spLocks/>
            </p:cNvSpPr>
            <p:nvPr/>
          </p:nvSpPr>
          <p:spPr bwMode="auto">
            <a:xfrm>
              <a:off x="3075" y="2241"/>
              <a:ext cx="123" cy="164"/>
            </a:xfrm>
            <a:custGeom>
              <a:avLst/>
              <a:gdLst>
                <a:gd name="T0" fmla="*/ 67 w 246"/>
                <a:gd name="T1" fmla="*/ 0 h 327"/>
                <a:gd name="T2" fmla="*/ 0 w 246"/>
                <a:gd name="T3" fmla="*/ 146 h 327"/>
                <a:gd name="T4" fmla="*/ 12 w 246"/>
                <a:gd name="T5" fmla="*/ 150 h 327"/>
                <a:gd name="T6" fmla="*/ 15 w 246"/>
                <a:gd name="T7" fmla="*/ 143 h 327"/>
                <a:gd name="T8" fmla="*/ 67 w 246"/>
                <a:gd name="T9" fmla="*/ 164 h 327"/>
                <a:gd name="T10" fmla="*/ 76 w 246"/>
                <a:gd name="T11" fmla="*/ 162 h 327"/>
                <a:gd name="T12" fmla="*/ 71 w 246"/>
                <a:gd name="T13" fmla="*/ 131 h 327"/>
                <a:gd name="T14" fmla="*/ 27 w 246"/>
                <a:gd name="T15" fmla="*/ 118 h 327"/>
                <a:gd name="T16" fmla="*/ 39 w 246"/>
                <a:gd name="T17" fmla="*/ 88 h 327"/>
                <a:gd name="T18" fmla="*/ 85 w 246"/>
                <a:gd name="T19" fmla="*/ 100 h 327"/>
                <a:gd name="T20" fmla="*/ 89 w 246"/>
                <a:gd name="T21" fmla="*/ 128 h 327"/>
                <a:gd name="T22" fmla="*/ 93 w 246"/>
                <a:gd name="T23" fmla="*/ 88 h 327"/>
                <a:gd name="T24" fmla="*/ 43 w 246"/>
                <a:gd name="T25" fmla="*/ 73 h 327"/>
                <a:gd name="T26" fmla="*/ 56 w 246"/>
                <a:gd name="T27" fmla="*/ 49 h 327"/>
                <a:gd name="T28" fmla="*/ 100 w 246"/>
                <a:gd name="T29" fmla="*/ 64 h 327"/>
                <a:gd name="T30" fmla="*/ 101 w 246"/>
                <a:gd name="T31" fmla="*/ 97 h 327"/>
                <a:gd name="T32" fmla="*/ 108 w 246"/>
                <a:gd name="T33" fmla="*/ 54 h 327"/>
                <a:gd name="T34" fmla="*/ 59 w 246"/>
                <a:gd name="T35" fmla="*/ 38 h 327"/>
                <a:gd name="T36" fmla="*/ 71 w 246"/>
                <a:gd name="T37" fmla="*/ 11 h 327"/>
                <a:gd name="T38" fmla="*/ 113 w 246"/>
                <a:gd name="T39" fmla="*/ 24 h 327"/>
                <a:gd name="T40" fmla="*/ 119 w 246"/>
                <a:gd name="T41" fmla="*/ 59 h 327"/>
                <a:gd name="T42" fmla="*/ 123 w 246"/>
                <a:gd name="T43" fmla="*/ 17 h 327"/>
                <a:gd name="T44" fmla="*/ 67 w 246"/>
                <a:gd name="T45" fmla="*/ 0 h 327"/>
                <a:gd name="T46" fmla="*/ 67 w 246"/>
                <a:gd name="T47" fmla="*/ 0 h 32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6"/>
                <a:gd name="T73" fmla="*/ 0 h 327"/>
                <a:gd name="T74" fmla="*/ 246 w 246"/>
                <a:gd name="T75" fmla="*/ 327 h 32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6" h="327">
                  <a:moveTo>
                    <a:pt x="134" y="0"/>
                  </a:moveTo>
                  <a:lnTo>
                    <a:pt x="0" y="292"/>
                  </a:lnTo>
                  <a:lnTo>
                    <a:pt x="23" y="300"/>
                  </a:lnTo>
                  <a:lnTo>
                    <a:pt x="30" y="286"/>
                  </a:lnTo>
                  <a:lnTo>
                    <a:pt x="134" y="327"/>
                  </a:lnTo>
                  <a:lnTo>
                    <a:pt x="151" y="323"/>
                  </a:lnTo>
                  <a:lnTo>
                    <a:pt x="142" y="262"/>
                  </a:lnTo>
                  <a:lnTo>
                    <a:pt x="53" y="235"/>
                  </a:lnTo>
                  <a:lnTo>
                    <a:pt x="77" y="175"/>
                  </a:lnTo>
                  <a:lnTo>
                    <a:pt x="169" y="199"/>
                  </a:lnTo>
                  <a:lnTo>
                    <a:pt x="178" y="256"/>
                  </a:lnTo>
                  <a:lnTo>
                    <a:pt x="186" y="175"/>
                  </a:lnTo>
                  <a:lnTo>
                    <a:pt x="85" y="145"/>
                  </a:lnTo>
                  <a:lnTo>
                    <a:pt x="112" y="98"/>
                  </a:lnTo>
                  <a:lnTo>
                    <a:pt x="199" y="128"/>
                  </a:lnTo>
                  <a:lnTo>
                    <a:pt x="202" y="193"/>
                  </a:lnTo>
                  <a:lnTo>
                    <a:pt x="216" y="107"/>
                  </a:lnTo>
                  <a:lnTo>
                    <a:pt x="118" y="75"/>
                  </a:lnTo>
                  <a:lnTo>
                    <a:pt x="142" y="21"/>
                  </a:lnTo>
                  <a:lnTo>
                    <a:pt x="226" y="48"/>
                  </a:lnTo>
                  <a:lnTo>
                    <a:pt x="238" y="117"/>
                  </a:lnTo>
                  <a:lnTo>
                    <a:pt x="246" y="33"/>
                  </a:lnTo>
                  <a:lnTo>
                    <a:pt x="134" y="0"/>
                  </a:lnTo>
                  <a:close/>
                </a:path>
              </a:pathLst>
            </a:custGeom>
            <a:solidFill>
              <a:srgbClr val="000000"/>
            </a:solidFill>
            <a:ln w="9525">
              <a:noFill/>
              <a:round/>
              <a:headEnd/>
              <a:tailEnd/>
            </a:ln>
          </p:spPr>
          <p:txBody>
            <a:bodyPr/>
            <a:lstStyle/>
            <a:p>
              <a:endParaRPr lang="en-US"/>
            </a:p>
          </p:txBody>
        </p:sp>
        <p:sp>
          <p:nvSpPr>
            <p:cNvPr id="91244" name="Freeform 105"/>
            <p:cNvSpPr>
              <a:spLocks/>
            </p:cNvSpPr>
            <p:nvPr/>
          </p:nvSpPr>
          <p:spPr bwMode="auto">
            <a:xfrm>
              <a:off x="3139" y="2227"/>
              <a:ext cx="74" cy="185"/>
            </a:xfrm>
            <a:custGeom>
              <a:avLst/>
              <a:gdLst>
                <a:gd name="T0" fmla="*/ 29 w 148"/>
                <a:gd name="T1" fmla="*/ 0 h 371"/>
                <a:gd name="T2" fmla="*/ 71 w 148"/>
                <a:gd name="T3" fmla="*/ 10 h 371"/>
                <a:gd name="T4" fmla="*/ 74 w 148"/>
                <a:gd name="T5" fmla="*/ 30 h 371"/>
                <a:gd name="T6" fmla="*/ 15 w 148"/>
                <a:gd name="T7" fmla="*/ 185 h 371"/>
                <a:gd name="T8" fmla="*/ 0 w 148"/>
                <a:gd name="T9" fmla="*/ 178 h 371"/>
                <a:gd name="T10" fmla="*/ 17 w 148"/>
                <a:gd name="T11" fmla="*/ 165 h 371"/>
                <a:gd name="T12" fmla="*/ 69 w 148"/>
                <a:gd name="T13" fmla="*/ 34 h 371"/>
                <a:gd name="T14" fmla="*/ 65 w 148"/>
                <a:gd name="T15" fmla="*/ 15 h 371"/>
                <a:gd name="T16" fmla="*/ 29 w 148"/>
                <a:gd name="T17" fmla="*/ 0 h 371"/>
                <a:gd name="T18" fmla="*/ 29 w 148"/>
                <a:gd name="T19" fmla="*/ 0 h 3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371"/>
                <a:gd name="T32" fmla="*/ 148 w 148"/>
                <a:gd name="T33" fmla="*/ 371 h 3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371">
                  <a:moveTo>
                    <a:pt x="58" y="0"/>
                  </a:moveTo>
                  <a:lnTo>
                    <a:pt x="142" y="21"/>
                  </a:lnTo>
                  <a:lnTo>
                    <a:pt x="148" y="60"/>
                  </a:lnTo>
                  <a:lnTo>
                    <a:pt x="29" y="371"/>
                  </a:lnTo>
                  <a:lnTo>
                    <a:pt x="0" y="357"/>
                  </a:lnTo>
                  <a:lnTo>
                    <a:pt x="33" y="330"/>
                  </a:lnTo>
                  <a:lnTo>
                    <a:pt x="137" y="68"/>
                  </a:lnTo>
                  <a:lnTo>
                    <a:pt x="130" y="30"/>
                  </a:lnTo>
                  <a:lnTo>
                    <a:pt x="58" y="0"/>
                  </a:lnTo>
                  <a:close/>
                </a:path>
              </a:pathLst>
            </a:custGeom>
            <a:solidFill>
              <a:srgbClr val="000000"/>
            </a:solidFill>
            <a:ln w="9525">
              <a:noFill/>
              <a:round/>
              <a:headEnd/>
              <a:tailEnd/>
            </a:ln>
          </p:spPr>
          <p:txBody>
            <a:bodyPr/>
            <a:lstStyle/>
            <a:p>
              <a:endParaRPr lang="en-US"/>
            </a:p>
          </p:txBody>
        </p:sp>
        <p:sp>
          <p:nvSpPr>
            <p:cNvPr id="91245" name="Freeform 106"/>
            <p:cNvSpPr>
              <a:spLocks/>
            </p:cNvSpPr>
            <p:nvPr/>
          </p:nvSpPr>
          <p:spPr bwMode="auto">
            <a:xfrm>
              <a:off x="3155" y="2121"/>
              <a:ext cx="88" cy="119"/>
            </a:xfrm>
            <a:custGeom>
              <a:avLst/>
              <a:gdLst>
                <a:gd name="T0" fmla="*/ 57 w 177"/>
                <a:gd name="T1" fmla="*/ 0 h 239"/>
                <a:gd name="T2" fmla="*/ 50 w 177"/>
                <a:gd name="T3" fmla="*/ 14 h 239"/>
                <a:gd name="T4" fmla="*/ 87 w 177"/>
                <a:gd name="T5" fmla="*/ 29 h 239"/>
                <a:gd name="T6" fmla="*/ 88 w 177"/>
                <a:gd name="T7" fmla="*/ 60 h 239"/>
                <a:gd name="T8" fmla="*/ 83 w 177"/>
                <a:gd name="T9" fmla="*/ 37 h 239"/>
                <a:gd name="T10" fmla="*/ 43 w 177"/>
                <a:gd name="T11" fmla="*/ 23 h 239"/>
                <a:gd name="T12" fmla="*/ 31 w 177"/>
                <a:gd name="T13" fmla="*/ 45 h 239"/>
                <a:gd name="T14" fmla="*/ 73 w 177"/>
                <a:gd name="T15" fmla="*/ 56 h 239"/>
                <a:gd name="T16" fmla="*/ 76 w 177"/>
                <a:gd name="T17" fmla="*/ 90 h 239"/>
                <a:gd name="T18" fmla="*/ 70 w 177"/>
                <a:gd name="T19" fmla="*/ 67 h 239"/>
                <a:gd name="T20" fmla="*/ 30 w 177"/>
                <a:gd name="T21" fmla="*/ 55 h 239"/>
                <a:gd name="T22" fmla="*/ 18 w 177"/>
                <a:gd name="T23" fmla="*/ 77 h 239"/>
                <a:gd name="T24" fmla="*/ 60 w 177"/>
                <a:gd name="T25" fmla="*/ 90 h 239"/>
                <a:gd name="T26" fmla="*/ 64 w 177"/>
                <a:gd name="T27" fmla="*/ 119 h 239"/>
                <a:gd name="T28" fmla="*/ 0 w 177"/>
                <a:gd name="T29" fmla="*/ 103 h 239"/>
                <a:gd name="T30" fmla="*/ 38 w 177"/>
                <a:gd name="T31" fmla="*/ 14 h 239"/>
                <a:gd name="T32" fmla="*/ 57 w 177"/>
                <a:gd name="T33" fmla="*/ 0 h 239"/>
                <a:gd name="T34" fmla="*/ 57 w 177"/>
                <a:gd name="T35" fmla="*/ 0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7"/>
                <a:gd name="T55" fmla="*/ 0 h 239"/>
                <a:gd name="T56" fmla="*/ 177 w 177"/>
                <a:gd name="T57" fmla="*/ 239 h 2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7" h="239">
                  <a:moveTo>
                    <a:pt x="114" y="0"/>
                  </a:moveTo>
                  <a:lnTo>
                    <a:pt x="100" y="29"/>
                  </a:lnTo>
                  <a:lnTo>
                    <a:pt x="174" y="58"/>
                  </a:lnTo>
                  <a:lnTo>
                    <a:pt x="177" y="121"/>
                  </a:lnTo>
                  <a:lnTo>
                    <a:pt x="167" y="74"/>
                  </a:lnTo>
                  <a:lnTo>
                    <a:pt x="87" y="47"/>
                  </a:lnTo>
                  <a:lnTo>
                    <a:pt x="63" y="91"/>
                  </a:lnTo>
                  <a:lnTo>
                    <a:pt x="147" y="112"/>
                  </a:lnTo>
                  <a:lnTo>
                    <a:pt x="153" y="181"/>
                  </a:lnTo>
                  <a:lnTo>
                    <a:pt x="140" y="135"/>
                  </a:lnTo>
                  <a:lnTo>
                    <a:pt x="60" y="110"/>
                  </a:lnTo>
                  <a:lnTo>
                    <a:pt x="37" y="154"/>
                  </a:lnTo>
                  <a:lnTo>
                    <a:pt x="120" y="181"/>
                  </a:lnTo>
                  <a:lnTo>
                    <a:pt x="128" y="239"/>
                  </a:lnTo>
                  <a:lnTo>
                    <a:pt x="0" y="206"/>
                  </a:lnTo>
                  <a:lnTo>
                    <a:pt x="76" y="29"/>
                  </a:lnTo>
                  <a:lnTo>
                    <a:pt x="114" y="0"/>
                  </a:lnTo>
                  <a:close/>
                </a:path>
              </a:pathLst>
            </a:custGeom>
            <a:solidFill>
              <a:srgbClr val="000000"/>
            </a:solidFill>
            <a:ln w="9525">
              <a:noFill/>
              <a:round/>
              <a:headEnd/>
              <a:tailEnd/>
            </a:ln>
          </p:spPr>
          <p:txBody>
            <a:bodyPr/>
            <a:lstStyle/>
            <a:p>
              <a:endParaRPr lang="en-US"/>
            </a:p>
          </p:txBody>
        </p:sp>
        <p:sp>
          <p:nvSpPr>
            <p:cNvPr id="91246" name="Freeform 107"/>
            <p:cNvSpPr>
              <a:spLocks/>
            </p:cNvSpPr>
            <p:nvPr/>
          </p:nvSpPr>
          <p:spPr bwMode="auto">
            <a:xfrm>
              <a:off x="3183" y="2122"/>
              <a:ext cx="78" cy="119"/>
            </a:xfrm>
            <a:custGeom>
              <a:avLst/>
              <a:gdLst>
                <a:gd name="T0" fmla="*/ 48 w 155"/>
                <a:gd name="T1" fmla="*/ 0 h 239"/>
                <a:gd name="T2" fmla="*/ 69 w 155"/>
                <a:gd name="T3" fmla="*/ 11 h 239"/>
                <a:gd name="T4" fmla="*/ 66 w 155"/>
                <a:gd name="T5" fmla="*/ 41 h 239"/>
                <a:gd name="T6" fmla="*/ 36 w 155"/>
                <a:gd name="T7" fmla="*/ 109 h 239"/>
                <a:gd name="T8" fmla="*/ 0 w 155"/>
                <a:gd name="T9" fmla="*/ 111 h 239"/>
                <a:gd name="T10" fmla="*/ 39 w 155"/>
                <a:gd name="T11" fmla="*/ 119 h 239"/>
                <a:gd name="T12" fmla="*/ 78 w 155"/>
                <a:gd name="T13" fmla="*/ 26 h 239"/>
                <a:gd name="T14" fmla="*/ 75 w 155"/>
                <a:gd name="T15" fmla="*/ 5 h 239"/>
                <a:gd name="T16" fmla="*/ 48 w 155"/>
                <a:gd name="T17" fmla="*/ 0 h 239"/>
                <a:gd name="T18" fmla="*/ 48 w 155"/>
                <a:gd name="T19" fmla="*/ 0 h 2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239"/>
                <a:gd name="T32" fmla="*/ 155 w 155"/>
                <a:gd name="T33" fmla="*/ 239 h 2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239">
                  <a:moveTo>
                    <a:pt x="96" y="0"/>
                  </a:moveTo>
                  <a:lnTo>
                    <a:pt x="137" y="23"/>
                  </a:lnTo>
                  <a:lnTo>
                    <a:pt x="131" y="82"/>
                  </a:lnTo>
                  <a:lnTo>
                    <a:pt x="71" y="219"/>
                  </a:lnTo>
                  <a:lnTo>
                    <a:pt x="0" y="222"/>
                  </a:lnTo>
                  <a:lnTo>
                    <a:pt x="77" y="239"/>
                  </a:lnTo>
                  <a:lnTo>
                    <a:pt x="155" y="53"/>
                  </a:lnTo>
                  <a:lnTo>
                    <a:pt x="150" y="11"/>
                  </a:lnTo>
                  <a:lnTo>
                    <a:pt x="96" y="0"/>
                  </a:lnTo>
                  <a:close/>
                </a:path>
              </a:pathLst>
            </a:custGeom>
            <a:solidFill>
              <a:srgbClr val="000000"/>
            </a:solidFill>
            <a:ln w="9525">
              <a:noFill/>
              <a:round/>
              <a:headEnd/>
              <a:tailEnd/>
            </a:ln>
          </p:spPr>
          <p:txBody>
            <a:bodyPr/>
            <a:lstStyle/>
            <a:p>
              <a:endParaRPr lang="en-US"/>
            </a:p>
          </p:txBody>
        </p:sp>
        <p:sp>
          <p:nvSpPr>
            <p:cNvPr id="91247" name="Freeform 108"/>
            <p:cNvSpPr>
              <a:spLocks/>
            </p:cNvSpPr>
            <p:nvPr/>
          </p:nvSpPr>
          <p:spPr bwMode="auto">
            <a:xfrm>
              <a:off x="3204" y="2024"/>
              <a:ext cx="102" cy="109"/>
            </a:xfrm>
            <a:custGeom>
              <a:avLst/>
              <a:gdLst>
                <a:gd name="T0" fmla="*/ 0 w 203"/>
                <a:gd name="T1" fmla="*/ 90 h 219"/>
                <a:gd name="T2" fmla="*/ 40 w 203"/>
                <a:gd name="T3" fmla="*/ 0 h 219"/>
                <a:gd name="T4" fmla="*/ 102 w 203"/>
                <a:gd name="T5" fmla="*/ 15 h 219"/>
                <a:gd name="T6" fmla="*/ 64 w 203"/>
                <a:gd name="T7" fmla="*/ 109 h 219"/>
                <a:gd name="T8" fmla="*/ 87 w 203"/>
                <a:gd name="T9" fmla="*/ 24 h 219"/>
                <a:gd name="T10" fmla="*/ 0 w 203"/>
                <a:gd name="T11" fmla="*/ 90 h 219"/>
                <a:gd name="T12" fmla="*/ 0 w 203"/>
                <a:gd name="T13" fmla="*/ 90 h 219"/>
                <a:gd name="T14" fmla="*/ 0 60000 65536"/>
                <a:gd name="T15" fmla="*/ 0 60000 65536"/>
                <a:gd name="T16" fmla="*/ 0 60000 65536"/>
                <a:gd name="T17" fmla="*/ 0 60000 65536"/>
                <a:gd name="T18" fmla="*/ 0 60000 65536"/>
                <a:gd name="T19" fmla="*/ 0 60000 65536"/>
                <a:gd name="T20" fmla="*/ 0 60000 65536"/>
                <a:gd name="T21" fmla="*/ 0 w 203"/>
                <a:gd name="T22" fmla="*/ 0 h 219"/>
                <a:gd name="T23" fmla="*/ 203 w 203"/>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3" h="219">
                  <a:moveTo>
                    <a:pt x="0" y="180"/>
                  </a:moveTo>
                  <a:lnTo>
                    <a:pt x="80" y="0"/>
                  </a:lnTo>
                  <a:lnTo>
                    <a:pt x="203" y="30"/>
                  </a:lnTo>
                  <a:lnTo>
                    <a:pt x="127" y="219"/>
                  </a:lnTo>
                  <a:lnTo>
                    <a:pt x="174" y="49"/>
                  </a:lnTo>
                  <a:lnTo>
                    <a:pt x="0" y="180"/>
                  </a:lnTo>
                  <a:close/>
                </a:path>
              </a:pathLst>
            </a:custGeom>
            <a:solidFill>
              <a:srgbClr val="000000"/>
            </a:solidFill>
            <a:ln w="9525">
              <a:noFill/>
              <a:round/>
              <a:headEnd/>
              <a:tailEnd/>
            </a:ln>
          </p:spPr>
          <p:txBody>
            <a:bodyPr/>
            <a:lstStyle/>
            <a:p>
              <a:endParaRPr lang="en-US"/>
            </a:p>
          </p:txBody>
        </p:sp>
        <p:sp>
          <p:nvSpPr>
            <p:cNvPr id="91248" name="Freeform 109"/>
            <p:cNvSpPr>
              <a:spLocks/>
            </p:cNvSpPr>
            <p:nvPr/>
          </p:nvSpPr>
          <p:spPr bwMode="auto">
            <a:xfrm>
              <a:off x="2641" y="2033"/>
              <a:ext cx="857" cy="1046"/>
            </a:xfrm>
            <a:custGeom>
              <a:avLst/>
              <a:gdLst>
                <a:gd name="T0" fmla="*/ 857 w 1715"/>
                <a:gd name="T1" fmla="*/ 35 h 2092"/>
                <a:gd name="T2" fmla="*/ 686 w 1715"/>
                <a:gd name="T3" fmla="*/ 0 h 2092"/>
                <a:gd name="T4" fmla="*/ 279 w 1715"/>
                <a:gd name="T5" fmla="*/ 1036 h 2092"/>
                <a:gd name="T6" fmla="*/ 8 w 1715"/>
                <a:gd name="T7" fmla="*/ 974 h 2092"/>
                <a:gd name="T8" fmla="*/ 0 w 1715"/>
                <a:gd name="T9" fmla="*/ 984 h 2092"/>
                <a:gd name="T10" fmla="*/ 288 w 1715"/>
                <a:gd name="T11" fmla="*/ 1046 h 2092"/>
                <a:gd name="T12" fmla="*/ 688 w 1715"/>
                <a:gd name="T13" fmla="*/ 12 h 2092"/>
                <a:gd name="T14" fmla="*/ 723 w 1715"/>
                <a:gd name="T15" fmla="*/ 24 h 2092"/>
                <a:gd name="T16" fmla="*/ 729 w 1715"/>
                <a:gd name="T17" fmla="*/ 17 h 2092"/>
                <a:gd name="T18" fmla="*/ 763 w 1715"/>
                <a:gd name="T19" fmla="*/ 25 h 2092"/>
                <a:gd name="T20" fmla="*/ 771 w 1715"/>
                <a:gd name="T21" fmla="*/ 36 h 2092"/>
                <a:gd name="T22" fmla="*/ 784 w 1715"/>
                <a:gd name="T23" fmla="*/ 34 h 2092"/>
                <a:gd name="T24" fmla="*/ 849 w 1715"/>
                <a:gd name="T25" fmla="*/ 49 h 2092"/>
                <a:gd name="T26" fmla="*/ 857 w 1715"/>
                <a:gd name="T27" fmla="*/ 35 h 2092"/>
                <a:gd name="T28" fmla="*/ 857 w 1715"/>
                <a:gd name="T29" fmla="*/ 35 h 20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5"/>
                <a:gd name="T46" fmla="*/ 0 h 2092"/>
                <a:gd name="T47" fmla="*/ 1715 w 1715"/>
                <a:gd name="T48" fmla="*/ 2092 h 20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5" h="2092">
                  <a:moveTo>
                    <a:pt x="1715" y="70"/>
                  </a:moveTo>
                  <a:lnTo>
                    <a:pt x="1373" y="0"/>
                  </a:lnTo>
                  <a:lnTo>
                    <a:pt x="559" y="2071"/>
                  </a:lnTo>
                  <a:lnTo>
                    <a:pt x="16" y="1947"/>
                  </a:lnTo>
                  <a:lnTo>
                    <a:pt x="0" y="1967"/>
                  </a:lnTo>
                  <a:lnTo>
                    <a:pt x="576" y="2092"/>
                  </a:lnTo>
                  <a:lnTo>
                    <a:pt x="1376" y="23"/>
                  </a:lnTo>
                  <a:lnTo>
                    <a:pt x="1447" y="47"/>
                  </a:lnTo>
                  <a:lnTo>
                    <a:pt x="1458" y="33"/>
                  </a:lnTo>
                  <a:lnTo>
                    <a:pt x="1527" y="50"/>
                  </a:lnTo>
                  <a:lnTo>
                    <a:pt x="1542" y="71"/>
                  </a:lnTo>
                  <a:lnTo>
                    <a:pt x="1568" y="67"/>
                  </a:lnTo>
                  <a:lnTo>
                    <a:pt x="1699" y="97"/>
                  </a:lnTo>
                  <a:lnTo>
                    <a:pt x="1715" y="70"/>
                  </a:lnTo>
                  <a:close/>
                </a:path>
              </a:pathLst>
            </a:custGeom>
            <a:solidFill>
              <a:srgbClr val="000000"/>
            </a:solidFill>
            <a:ln w="9525">
              <a:noFill/>
              <a:round/>
              <a:headEnd/>
              <a:tailEnd/>
            </a:ln>
          </p:spPr>
          <p:txBody>
            <a:bodyPr/>
            <a:lstStyle/>
            <a:p>
              <a:endParaRPr lang="en-US"/>
            </a:p>
          </p:txBody>
        </p:sp>
        <p:sp>
          <p:nvSpPr>
            <p:cNvPr id="91249" name="Freeform 110"/>
            <p:cNvSpPr>
              <a:spLocks/>
            </p:cNvSpPr>
            <p:nvPr/>
          </p:nvSpPr>
          <p:spPr bwMode="auto">
            <a:xfrm>
              <a:off x="2702" y="1975"/>
              <a:ext cx="820" cy="932"/>
            </a:xfrm>
            <a:custGeom>
              <a:avLst/>
              <a:gdLst>
                <a:gd name="T0" fmla="*/ 806 w 1639"/>
                <a:gd name="T1" fmla="*/ 79 h 1864"/>
                <a:gd name="T2" fmla="*/ 494 w 1639"/>
                <a:gd name="T3" fmla="*/ 11 h 1864"/>
                <a:gd name="T4" fmla="*/ 389 w 1639"/>
                <a:gd name="T5" fmla="*/ 203 h 1864"/>
                <a:gd name="T6" fmla="*/ 156 w 1639"/>
                <a:gd name="T7" fmla="*/ 651 h 1864"/>
                <a:gd name="T8" fmla="*/ 0 w 1639"/>
                <a:gd name="T9" fmla="*/ 932 h 1864"/>
                <a:gd name="T10" fmla="*/ 89 w 1639"/>
                <a:gd name="T11" fmla="*/ 756 h 1864"/>
                <a:gd name="T12" fmla="*/ 490 w 1639"/>
                <a:gd name="T13" fmla="*/ 0 h 1864"/>
                <a:gd name="T14" fmla="*/ 820 w 1639"/>
                <a:gd name="T15" fmla="*/ 75 h 1864"/>
                <a:gd name="T16" fmla="*/ 806 w 1639"/>
                <a:gd name="T17" fmla="*/ 79 h 1864"/>
                <a:gd name="T18" fmla="*/ 806 w 1639"/>
                <a:gd name="T19" fmla="*/ 79 h 18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9"/>
                <a:gd name="T31" fmla="*/ 0 h 1864"/>
                <a:gd name="T32" fmla="*/ 1639 w 1639"/>
                <a:gd name="T33" fmla="*/ 1864 h 18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9" h="1864">
                  <a:moveTo>
                    <a:pt x="1612" y="157"/>
                  </a:moveTo>
                  <a:lnTo>
                    <a:pt x="988" y="21"/>
                  </a:lnTo>
                  <a:lnTo>
                    <a:pt x="778" y="406"/>
                  </a:lnTo>
                  <a:lnTo>
                    <a:pt x="311" y="1301"/>
                  </a:lnTo>
                  <a:lnTo>
                    <a:pt x="0" y="1864"/>
                  </a:lnTo>
                  <a:lnTo>
                    <a:pt x="177" y="1512"/>
                  </a:lnTo>
                  <a:lnTo>
                    <a:pt x="980" y="0"/>
                  </a:lnTo>
                  <a:lnTo>
                    <a:pt x="1639" y="149"/>
                  </a:lnTo>
                  <a:lnTo>
                    <a:pt x="1612" y="157"/>
                  </a:lnTo>
                  <a:close/>
                </a:path>
              </a:pathLst>
            </a:custGeom>
            <a:solidFill>
              <a:srgbClr val="000000"/>
            </a:solidFill>
            <a:ln w="9525">
              <a:noFill/>
              <a:round/>
              <a:headEnd/>
              <a:tailEnd/>
            </a:ln>
          </p:spPr>
          <p:txBody>
            <a:bodyPr/>
            <a:lstStyle/>
            <a:p>
              <a:endParaRPr lang="en-US"/>
            </a:p>
          </p:txBody>
        </p:sp>
        <p:sp>
          <p:nvSpPr>
            <p:cNvPr id="91250" name="Freeform 111"/>
            <p:cNvSpPr>
              <a:spLocks/>
            </p:cNvSpPr>
            <p:nvPr/>
          </p:nvSpPr>
          <p:spPr bwMode="auto">
            <a:xfrm>
              <a:off x="3317" y="2062"/>
              <a:ext cx="164" cy="122"/>
            </a:xfrm>
            <a:custGeom>
              <a:avLst/>
              <a:gdLst>
                <a:gd name="T0" fmla="*/ 44 w 328"/>
                <a:gd name="T1" fmla="*/ 0 h 245"/>
                <a:gd name="T2" fmla="*/ 39 w 328"/>
                <a:gd name="T3" fmla="*/ 0 h 245"/>
                <a:gd name="T4" fmla="*/ 0 w 328"/>
                <a:gd name="T5" fmla="*/ 103 h 245"/>
                <a:gd name="T6" fmla="*/ 9 w 328"/>
                <a:gd name="T7" fmla="*/ 103 h 245"/>
                <a:gd name="T8" fmla="*/ 53 w 328"/>
                <a:gd name="T9" fmla="*/ 110 h 245"/>
                <a:gd name="T10" fmla="*/ 56 w 328"/>
                <a:gd name="T11" fmla="*/ 119 h 245"/>
                <a:gd name="T12" fmla="*/ 71 w 328"/>
                <a:gd name="T13" fmla="*/ 122 h 245"/>
                <a:gd name="T14" fmla="*/ 72 w 328"/>
                <a:gd name="T15" fmla="*/ 97 h 245"/>
                <a:gd name="T16" fmla="*/ 82 w 328"/>
                <a:gd name="T17" fmla="*/ 82 h 245"/>
                <a:gd name="T18" fmla="*/ 117 w 328"/>
                <a:gd name="T19" fmla="*/ 86 h 245"/>
                <a:gd name="T20" fmla="*/ 83 w 328"/>
                <a:gd name="T21" fmla="*/ 73 h 245"/>
                <a:gd name="T22" fmla="*/ 89 w 328"/>
                <a:gd name="T23" fmla="*/ 53 h 245"/>
                <a:gd name="T24" fmla="*/ 125 w 328"/>
                <a:gd name="T25" fmla="*/ 59 h 245"/>
                <a:gd name="T26" fmla="*/ 130 w 328"/>
                <a:gd name="T27" fmla="*/ 70 h 245"/>
                <a:gd name="T28" fmla="*/ 130 w 328"/>
                <a:gd name="T29" fmla="*/ 52 h 245"/>
                <a:gd name="T30" fmla="*/ 90 w 328"/>
                <a:gd name="T31" fmla="*/ 46 h 245"/>
                <a:gd name="T32" fmla="*/ 98 w 328"/>
                <a:gd name="T33" fmla="*/ 28 h 245"/>
                <a:gd name="T34" fmla="*/ 132 w 328"/>
                <a:gd name="T35" fmla="*/ 33 h 245"/>
                <a:gd name="T36" fmla="*/ 140 w 328"/>
                <a:gd name="T37" fmla="*/ 60 h 245"/>
                <a:gd name="T38" fmla="*/ 149 w 328"/>
                <a:gd name="T39" fmla="*/ 54 h 245"/>
                <a:gd name="T40" fmla="*/ 145 w 328"/>
                <a:gd name="T41" fmla="*/ 38 h 245"/>
                <a:gd name="T42" fmla="*/ 156 w 328"/>
                <a:gd name="T43" fmla="*/ 41 h 245"/>
                <a:gd name="T44" fmla="*/ 164 w 328"/>
                <a:gd name="T45" fmla="*/ 32 h 245"/>
                <a:gd name="T46" fmla="*/ 100 w 328"/>
                <a:gd name="T47" fmla="*/ 22 h 245"/>
                <a:gd name="T48" fmla="*/ 104 w 328"/>
                <a:gd name="T49" fmla="*/ 3 h 245"/>
                <a:gd name="T50" fmla="*/ 92 w 328"/>
                <a:gd name="T51" fmla="*/ 1 h 245"/>
                <a:gd name="T52" fmla="*/ 90 w 328"/>
                <a:gd name="T53" fmla="*/ 25 h 245"/>
                <a:gd name="T54" fmla="*/ 65 w 328"/>
                <a:gd name="T55" fmla="*/ 113 h 245"/>
                <a:gd name="T56" fmla="*/ 57 w 328"/>
                <a:gd name="T57" fmla="*/ 94 h 245"/>
                <a:gd name="T58" fmla="*/ 16 w 328"/>
                <a:gd name="T59" fmla="*/ 87 h 245"/>
                <a:gd name="T60" fmla="*/ 24 w 328"/>
                <a:gd name="T61" fmla="*/ 64 h 245"/>
                <a:gd name="T62" fmla="*/ 63 w 328"/>
                <a:gd name="T63" fmla="*/ 68 h 245"/>
                <a:gd name="T64" fmla="*/ 71 w 328"/>
                <a:gd name="T65" fmla="*/ 88 h 245"/>
                <a:gd name="T66" fmla="*/ 70 w 328"/>
                <a:gd name="T67" fmla="*/ 62 h 245"/>
                <a:gd name="T68" fmla="*/ 28 w 328"/>
                <a:gd name="T69" fmla="*/ 55 h 245"/>
                <a:gd name="T70" fmla="*/ 35 w 328"/>
                <a:gd name="T71" fmla="*/ 37 h 245"/>
                <a:gd name="T72" fmla="*/ 72 w 328"/>
                <a:gd name="T73" fmla="*/ 44 h 245"/>
                <a:gd name="T74" fmla="*/ 77 w 328"/>
                <a:gd name="T75" fmla="*/ 59 h 245"/>
                <a:gd name="T76" fmla="*/ 77 w 328"/>
                <a:gd name="T77" fmla="*/ 37 h 245"/>
                <a:gd name="T78" fmla="*/ 39 w 328"/>
                <a:gd name="T79" fmla="*/ 30 h 245"/>
                <a:gd name="T80" fmla="*/ 46 w 328"/>
                <a:gd name="T81" fmla="*/ 11 h 245"/>
                <a:gd name="T82" fmla="*/ 81 w 328"/>
                <a:gd name="T83" fmla="*/ 18 h 245"/>
                <a:gd name="T84" fmla="*/ 85 w 328"/>
                <a:gd name="T85" fmla="*/ 35 h 245"/>
                <a:gd name="T86" fmla="*/ 85 w 328"/>
                <a:gd name="T87" fmla="*/ 10 h 245"/>
                <a:gd name="T88" fmla="*/ 46 w 328"/>
                <a:gd name="T89" fmla="*/ 5 h 245"/>
                <a:gd name="T90" fmla="*/ 49 w 328"/>
                <a:gd name="T91" fmla="*/ 0 h 245"/>
                <a:gd name="T92" fmla="*/ 44 w 328"/>
                <a:gd name="T93" fmla="*/ 0 h 245"/>
                <a:gd name="T94" fmla="*/ 44 w 328"/>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8"/>
                <a:gd name="T145" fmla="*/ 0 h 245"/>
                <a:gd name="T146" fmla="*/ 328 w 328"/>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8" h="245">
                  <a:moveTo>
                    <a:pt x="88" y="1"/>
                  </a:moveTo>
                  <a:lnTo>
                    <a:pt x="78" y="0"/>
                  </a:lnTo>
                  <a:lnTo>
                    <a:pt x="0" y="206"/>
                  </a:lnTo>
                  <a:lnTo>
                    <a:pt x="18" y="206"/>
                  </a:lnTo>
                  <a:lnTo>
                    <a:pt x="105" y="221"/>
                  </a:lnTo>
                  <a:lnTo>
                    <a:pt x="112" y="238"/>
                  </a:lnTo>
                  <a:lnTo>
                    <a:pt x="141" y="245"/>
                  </a:lnTo>
                  <a:lnTo>
                    <a:pt x="143" y="195"/>
                  </a:lnTo>
                  <a:lnTo>
                    <a:pt x="163" y="164"/>
                  </a:lnTo>
                  <a:lnTo>
                    <a:pt x="233" y="172"/>
                  </a:lnTo>
                  <a:lnTo>
                    <a:pt x="165" y="147"/>
                  </a:lnTo>
                  <a:lnTo>
                    <a:pt x="178" y="107"/>
                  </a:lnTo>
                  <a:lnTo>
                    <a:pt x="249" y="118"/>
                  </a:lnTo>
                  <a:lnTo>
                    <a:pt x="259" y="141"/>
                  </a:lnTo>
                  <a:lnTo>
                    <a:pt x="259" y="105"/>
                  </a:lnTo>
                  <a:lnTo>
                    <a:pt x="180" y="93"/>
                  </a:lnTo>
                  <a:lnTo>
                    <a:pt x="195" y="57"/>
                  </a:lnTo>
                  <a:lnTo>
                    <a:pt x="264" y="67"/>
                  </a:lnTo>
                  <a:lnTo>
                    <a:pt x="279" y="120"/>
                  </a:lnTo>
                  <a:lnTo>
                    <a:pt x="297" y="108"/>
                  </a:lnTo>
                  <a:lnTo>
                    <a:pt x="289" y="77"/>
                  </a:lnTo>
                  <a:lnTo>
                    <a:pt x="311" y="83"/>
                  </a:lnTo>
                  <a:lnTo>
                    <a:pt x="328" y="65"/>
                  </a:lnTo>
                  <a:lnTo>
                    <a:pt x="199" y="44"/>
                  </a:lnTo>
                  <a:lnTo>
                    <a:pt x="208" y="6"/>
                  </a:lnTo>
                  <a:lnTo>
                    <a:pt x="183" y="3"/>
                  </a:lnTo>
                  <a:lnTo>
                    <a:pt x="180" y="51"/>
                  </a:lnTo>
                  <a:lnTo>
                    <a:pt x="129" y="226"/>
                  </a:lnTo>
                  <a:lnTo>
                    <a:pt x="114" y="189"/>
                  </a:lnTo>
                  <a:lnTo>
                    <a:pt x="31" y="175"/>
                  </a:lnTo>
                  <a:lnTo>
                    <a:pt x="48" y="128"/>
                  </a:lnTo>
                  <a:lnTo>
                    <a:pt x="126" y="137"/>
                  </a:lnTo>
                  <a:lnTo>
                    <a:pt x="141" y="176"/>
                  </a:lnTo>
                  <a:lnTo>
                    <a:pt x="139" y="125"/>
                  </a:lnTo>
                  <a:lnTo>
                    <a:pt x="55" y="111"/>
                  </a:lnTo>
                  <a:lnTo>
                    <a:pt x="70" y="74"/>
                  </a:lnTo>
                  <a:lnTo>
                    <a:pt x="143" y="88"/>
                  </a:lnTo>
                  <a:lnTo>
                    <a:pt x="153" y="118"/>
                  </a:lnTo>
                  <a:lnTo>
                    <a:pt x="153" y="74"/>
                  </a:lnTo>
                  <a:lnTo>
                    <a:pt x="77" y="60"/>
                  </a:lnTo>
                  <a:lnTo>
                    <a:pt x="91" y="23"/>
                  </a:lnTo>
                  <a:lnTo>
                    <a:pt x="161" y="36"/>
                  </a:lnTo>
                  <a:lnTo>
                    <a:pt x="169" y="71"/>
                  </a:lnTo>
                  <a:lnTo>
                    <a:pt x="169" y="21"/>
                  </a:lnTo>
                  <a:lnTo>
                    <a:pt x="91" y="11"/>
                  </a:lnTo>
                  <a:lnTo>
                    <a:pt x="97" y="1"/>
                  </a:lnTo>
                  <a:lnTo>
                    <a:pt x="88" y="1"/>
                  </a:lnTo>
                  <a:close/>
                </a:path>
              </a:pathLst>
            </a:custGeom>
            <a:solidFill>
              <a:srgbClr val="000000"/>
            </a:solidFill>
            <a:ln w="9525">
              <a:noFill/>
              <a:round/>
              <a:headEnd/>
              <a:tailEnd/>
            </a:ln>
          </p:spPr>
          <p:txBody>
            <a:bodyPr/>
            <a:lstStyle/>
            <a:p>
              <a:endParaRPr lang="en-US"/>
            </a:p>
          </p:txBody>
        </p:sp>
        <p:sp>
          <p:nvSpPr>
            <p:cNvPr id="91251" name="Freeform 112"/>
            <p:cNvSpPr>
              <a:spLocks/>
            </p:cNvSpPr>
            <p:nvPr/>
          </p:nvSpPr>
          <p:spPr bwMode="auto">
            <a:xfrm>
              <a:off x="3278" y="2162"/>
              <a:ext cx="86" cy="121"/>
            </a:xfrm>
            <a:custGeom>
              <a:avLst/>
              <a:gdLst>
                <a:gd name="T0" fmla="*/ 36 w 172"/>
                <a:gd name="T1" fmla="*/ 17 h 243"/>
                <a:gd name="T2" fmla="*/ 0 w 172"/>
                <a:gd name="T3" fmla="*/ 110 h 243"/>
                <a:gd name="T4" fmla="*/ 41 w 172"/>
                <a:gd name="T5" fmla="*/ 121 h 243"/>
                <a:gd name="T6" fmla="*/ 59 w 172"/>
                <a:gd name="T7" fmla="*/ 98 h 243"/>
                <a:gd name="T8" fmla="*/ 17 w 172"/>
                <a:gd name="T9" fmla="*/ 91 h 243"/>
                <a:gd name="T10" fmla="*/ 27 w 172"/>
                <a:gd name="T11" fmla="*/ 68 h 243"/>
                <a:gd name="T12" fmla="*/ 72 w 172"/>
                <a:gd name="T13" fmla="*/ 75 h 243"/>
                <a:gd name="T14" fmla="*/ 74 w 172"/>
                <a:gd name="T15" fmla="*/ 82 h 243"/>
                <a:gd name="T16" fmla="*/ 77 w 172"/>
                <a:gd name="T17" fmla="*/ 67 h 243"/>
                <a:gd name="T18" fmla="*/ 29 w 172"/>
                <a:gd name="T19" fmla="*/ 58 h 243"/>
                <a:gd name="T20" fmla="*/ 37 w 172"/>
                <a:gd name="T21" fmla="*/ 36 h 243"/>
                <a:gd name="T22" fmla="*/ 81 w 172"/>
                <a:gd name="T23" fmla="*/ 44 h 243"/>
                <a:gd name="T24" fmla="*/ 83 w 172"/>
                <a:gd name="T25" fmla="*/ 68 h 243"/>
                <a:gd name="T26" fmla="*/ 86 w 172"/>
                <a:gd name="T27" fmla="*/ 63 h 243"/>
                <a:gd name="T28" fmla="*/ 85 w 172"/>
                <a:gd name="T29" fmla="*/ 36 h 243"/>
                <a:gd name="T30" fmla="*/ 41 w 172"/>
                <a:gd name="T31" fmla="*/ 27 h 243"/>
                <a:gd name="T32" fmla="*/ 53 w 172"/>
                <a:gd name="T33" fmla="*/ 0 h 243"/>
                <a:gd name="T34" fmla="*/ 48 w 172"/>
                <a:gd name="T35" fmla="*/ 0 h 243"/>
                <a:gd name="T36" fmla="*/ 41 w 172"/>
                <a:gd name="T37" fmla="*/ 18 h 243"/>
                <a:gd name="T38" fmla="*/ 36 w 172"/>
                <a:gd name="T39" fmla="*/ 17 h 243"/>
                <a:gd name="T40" fmla="*/ 36 w 172"/>
                <a:gd name="T41" fmla="*/ 17 h 2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2"/>
                <a:gd name="T64" fmla="*/ 0 h 243"/>
                <a:gd name="T65" fmla="*/ 172 w 172"/>
                <a:gd name="T66" fmla="*/ 243 h 2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2" h="243">
                  <a:moveTo>
                    <a:pt x="71" y="34"/>
                  </a:moveTo>
                  <a:lnTo>
                    <a:pt x="0" y="220"/>
                  </a:lnTo>
                  <a:lnTo>
                    <a:pt x="82" y="243"/>
                  </a:lnTo>
                  <a:lnTo>
                    <a:pt x="118" y="197"/>
                  </a:lnTo>
                  <a:lnTo>
                    <a:pt x="34" y="183"/>
                  </a:lnTo>
                  <a:lnTo>
                    <a:pt x="54" y="136"/>
                  </a:lnTo>
                  <a:lnTo>
                    <a:pt x="143" y="150"/>
                  </a:lnTo>
                  <a:lnTo>
                    <a:pt x="148" y="165"/>
                  </a:lnTo>
                  <a:lnTo>
                    <a:pt x="153" y="135"/>
                  </a:lnTo>
                  <a:lnTo>
                    <a:pt x="58" y="116"/>
                  </a:lnTo>
                  <a:lnTo>
                    <a:pt x="74" y="72"/>
                  </a:lnTo>
                  <a:lnTo>
                    <a:pt x="162" y="89"/>
                  </a:lnTo>
                  <a:lnTo>
                    <a:pt x="166" y="136"/>
                  </a:lnTo>
                  <a:lnTo>
                    <a:pt x="172" y="126"/>
                  </a:lnTo>
                  <a:lnTo>
                    <a:pt x="169" y="72"/>
                  </a:lnTo>
                  <a:lnTo>
                    <a:pt x="82" y="54"/>
                  </a:lnTo>
                  <a:lnTo>
                    <a:pt x="106" y="0"/>
                  </a:lnTo>
                  <a:lnTo>
                    <a:pt x="95" y="0"/>
                  </a:lnTo>
                  <a:lnTo>
                    <a:pt x="81" y="37"/>
                  </a:lnTo>
                  <a:lnTo>
                    <a:pt x="71" y="34"/>
                  </a:lnTo>
                  <a:close/>
                </a:path>
              </a:pathLst>
            </a:custGeom>
            <a:solidFill>
              <a:srgbClr val="000000"/>
            </a:solidFill>
            <a:ln w="9525">
              <a:noFill/>
              <a:round/>
              <a:headEnd/>
              <a:tailEnd/>
            </a:ln>
          </p:spPr>
          <p:txBody>
            <a:bodyPr/>
            <a:lstStyle/>
            <a:p>
              <a:endParaRPr lang="en-US"/>
            </a:p>
          </p:txBody>
        </p:sp>
        <p:sp>
          <p:nvSpPr>
            <p:cNvPr id="91252" name="Freeform 113"/>
            <p:cNvSpPr>
              <a:spLocks/>
            </p:cNvSpPr>
            <p:nvPr/>
          </p:nvSpPr>
          <p:spPr bwMode="auto">
            <a:xfrm>
              <a:off x="3368" y="2169"/>
              <a:ext cx="17" cy="53"/>
            </a:xfrm>
            <a:custGeom>
              <a:avLst/>
              <a:gdLst>
                <a:gd name="T0" fmla="*/ 2 w 34"/>
                <a:gd name="T1" fmla="*/ 6 h 105"/>
                <a:gd name="T2" fmla="*/ 0 w 34"/>
                <a:gd name="T3" fmla="*/ 24 h 105"/>
                <a:gd name="T4" fmla="*/ 0 w 34"/>
                <a:gd name="T5" fmla="*/ 53 h 105"/>
                <a:gd name="T6" fmla="*/ 17 w 34"/>
                <a:gd name="T7" fmla="*/ 29 h 105"/>
                <a:gd name="T8" fmla="*/ 5 w 34"/>
                <a:gd name="T9" fmla="*/ 26 h 105"/>
                <a:gd name="T10" fmla="*/ 6 w 34"/>
                <a:gd name="T11" fmla="*/ 0 h 105"/>
                <a:gd name="T12" fmla="*/ 2 w 34"/>
                <a:gd name="T13" fmla="*/ 6 h 105"/>
                <a:gd name="T14" fmla="*/ 2 w 34"/>
                <a:gd name="T15" fmla="*/ 6 h 105"/>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05"/>
                <a:gd name="T26" fmla="*/ 34 w 34"/>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05">
                  <a:moveTo>
                    <a:pt x="3" y="11"/>
                  </a:moveTo>
                  <a:lnTo>
                    <a:pt x="0" y="47"/>
                  </a:lnTo>
                  <a:lnTo>
                    <a:pt x="0" y="105"/>
                  </a:lnTo>
                  <a:lnTo>
                    <a:pt x="34" y="58"/>
                  </a:lnTo>
                  <a:lnTo>
                    <a:pt x="9" y="51"/>
                  </a:lnTo>
                  <a:lnTo>
                    <a:pt x="12" y="0"/>
                  </a:lnTo>
                  <a:lnTo>
                    <a:pt x="3" y="11"/>
                  </a:lnTo>
                  <a:close/>
                </a:path>
              </a:pathLst>
            </a:custGeom>
            <a:solidFill>
              <a:srgbClr val="000000"/>
            </a:solidFill>
            <a:ln w="9525">
              <a:noFill/>
              <a:round/>
              <a:headEnd/>
              <a:tailEnd/>
            </a:ln>
          </p:spPr>
          <p:txBody>
            <a:bodyPr/>
            <a:lstStyle/>
            <a:p>
              <a:endParaRPr lang="en-US"/>
            </a:p>
          </p:txBody>
        </p:sp>
        <p:sp>
          <p:nvSpPr>
            <p:cNvPr id="91253" name="Freeform 114"/>
            <p:cNvSpPr>
              <a:spLocks/>
            </p:cNvSpPr>
            <p:nvPr/>
          </p:nvSpPr>
          <p:spPr bwMode="auto">
            <a:xfrm>
              <a:off x="3385" y="2181"/>
              <a:ext cx="28" cy="6"/>
            </a:xfrm>
            <a:custGeom>
              <a:avLst/>
              <a:gdLst>
                <a:gd name="T0" fmla="*/ 0 w 56"/>
                <a:gd name="T1" fmla="*/ 0 h 11"/>
                <a:gd name="T2" fmla="*/ 20 w 56"/>
                <a:gd name="T3" fmla="*/ 6 h 11"/>
                <a:gd name="T4" fmla="*/ 28 w 56"/>
                <a:gd name="T5" fmla="*/ 0 h 11"/>
                <a:gd name="T6" fmla="*/ 0 w 56"/>
                <a:gd name="T7" fmla="*/ 0 h 11"/>
                <a:gd name="T8" fmla="*/ 0 w 56"/>
                <a:gd name="T9" fmla="*/ 0 h 11"/>
                <a:gd name="T10" fmla="*/ 0 60000 65536"/>
                <a:gd name="T11" fmla="*/ 0 60000 65536"/>
                <a:gd name="T12" fmla="*/ 0 60000 65536"/>
                <a:gd name="T13" fmla="*/ 0 60000 65536"/>
                <a:gd name="T14" fmla="*/ 0 60000 65536"/>
                <a:gd name="T15" fmla="*/ 0 w 56"/>
                <a:gd name="T16" fmla="*/ 0 h 11"/>
                <a:gd name="T17" fmla="*/ 56 w 56"/>
                <a:gd name="T18" fmla="*/ 11 h 11"/>
              </a:gdLst>
              <a:ahLst/>
              <a:cxnLst>
                <a:cxn ang="T10">
                  <a:pos x="T0" y="T1"/>
                </a:cxn>
                <a:cxn ang="T11">
                  <a:pos x="T2" y="T3"/>
                </a:cxn>
                <a:cxn ang="T12">
                  <a:pos x="T4" y="T5"/>
                </a:cxn>
                <a:cxn ang="T13">
                  <a:pos x="T6" y="T7"/>
                </a:cxn>
                <a:cxn ang="T14">
                  <a:pos x="T8" y="T9"/>
                </a:cxn>
              </a:cxnLst>
              <a:rect l="T15" t="T16" r="T17" b="T18"/>
              <a:pathLst>
                <a:path w="56" h="11">
                  <a:moveTo>
                    <a:pt x="0" y="0"/>
                  </a:moveTo>
                  <a:lnTo>
                    <a:pt x="39" y="11"/>
                  </a:lnTo>
                  <a:lnTo>
                    <a:pt x="56" y="0"/>
                  </a:lnTo>
                  <a:lnTo>
                    <a:pt x="0" y="0"/>
                  </a:lnTo>
                  <a:close/>
                </a:path>
              </a:pathLst>
            </a:custGeom>
            <a:solidFill>
              <a:srgbClr val="000000"/>
            </a:solidFill>
            <a:ln w="9525">
              <a:noFill/>
              <a:round/>
              <a:headEnd/>
              <a:tailEnd/>
            </a:ln>
          </p:spPr>
          <p:txBody>
            <a:bodyPr/>
            <a:lstStyle/>
            <a:p>
              <a:endParaRPr lang="en-US"/>
            </a:p>
          </p:txBody>
        </p:sp>
        <p:sp>
          <p:nvSpPr>
            <p:cNvPr id="91254" name="Freeform 115"/>
            <p:cNvSpPr>
              <a:spLocks/>
            </p:cNvSpPr>
            <p:nvPr/>
          </p:nvSpPr>
          <p:spPr bwMode="auto">
            <a:xfrm>
              <a:off x="2727" y="2024"/>
              <a:ext cx="510" cy="998"/>
            </a:xfrm>
            <a:custGeom>
              <a:avLst/>
              <a:gdLst>
                <a:gd name="T0" fmla="*/ 0 w 1019"/>
                <a:gd name="T1" fmla="*/ 990 h 1997"/>
                <a:gd name="T2" fmla="*/ 41 w 1019"/>
                <a:gd name="T3" fmla="*/ 998 h 1997"/>
                <a:gd name="T4" fmla="*/ 510 w 1019"/>
                <a:gd name="T5" fmla="*/ 0 h 1997"/>
                <a:gd name="T6" fmla="*/ 35 w 1019"/>
                <a:gd name="T7" fmla="*/ 980 h 1997"/>
                <a:gd name="T8" fmla="*/ 0 w 1019"/>
                <a:gd name="T9" fmla="*/ 990 h 1997"/>
                <a:gd name="T10" fmla="*/ 0 w 1019"/>
                <a:gd name="T11" fmla="*/ 990 h 1997"/>
                <a:gd name="T12" fmla="*/ 0 60000 65536"/>
                <a:gd name="T13" fmla="*/ 0 60000 65536"/>
                <a:gd name="T14" fmla="*/ 0 60000 65536"/>
                <a:gd name="T15" fmla="*/ 0 60000 65536"/>
                <a:gd name="T16" fmla="*/ 0 60000 65536"/>
                <a:gd name="T17" fmla="*/ 0 60000 65536"/>
                <a:gd name="T18" fmla="*/ 0 w 1019"/>
                <a:gd name="T19" fmla="*/ 0 h 1997"/>
                <a:gd name="T20" fmla="*/ 1019 w 1019"/>
                <a:gd name="T21" fmla="*/ 1997 h 1997"/>
              </a:gdLst>
              <a:ahLst/>
              <a:cxnLst>
                <a:cxn ang="T12">
                  <a:pos x="T0" y="T1"/>
                </a:cxn>
                <a:cxn ang="T13">
                  <a:pos x="T2" y="T3"/>
                </a:cxn>
                <a:cxn ang="T14">
                  <a:pos x="T4" y="T5"/>
                </a:cxn>
                <a:cxn ang="T15">
                  <a:pos x="T6" y="T7"/>
                </a:cxn>
                <a:cxn ang="T16">
                  <a:pos x="T8" y="T9"/>
                </a:cxn>
                <a:cxn ang="T17">
                  <a:pos x="T10" y="T11"/>
                </a:cxn>
              </a:cxnLst>
              <a:rect l="T18" t="T19" r="T20" b="T21"/>
              <a:pathLst>
                <a:path w="1019" h="1997">
                  <a:moveTo>
                    <a:pt x="0" y="1981"/>
                  </a:moveTo>
                  <a:lnTo>
                    <a:pt x="81" y="1997"/>
                  </a:lnTo>
                  <a:lnTo>
                    <a:pt x="1019" y="0"/>
                  </a:lnTo>
                  <a:lnTo>
                    <a:pt x="70" y="1960"/>
                  </a:lnTo>
                  <a:lnTo>
                    <a:pt x="0" y="1981"/>
                  </a:lnTo>
                  <a:close/>
                </a:path>
              </a:pathLst>
            </a:custGeom>
            <a:solidFill>
              <a:srgbClr val="000000"/>
            </a:solidFill>
            <a:ln w="9525">
              <a:noFill/>
              <a:round/>
              <a:headEnd/>
              <a:tailEnd/>
            </a:ln>
          </p:spPr>
          <p:txBody>
            <a:bodyPr/>
            <a:lstStyle/>
            <a:p>
              <a:endParaRPr lang="en-US"/>
            </a:p>
          </p:txBody>
        </p:sp>
        <p:sp>
          <p:nvSpPr>
            <p:cNvPr id="91255" name="Freeform 116"/>
            <p:cNvSpPr>
              <a:spLocks/>
            </p:cNvSpPr>
            <p:nvPr/>
          </p:nvSpPr>
          <p:spPr bwMode="auto">
            <a:xfrm>
              <a:off x="3417" y="2852"/>
              <a:ext cx="178" cy="376"/>
            </a:xfrm>
            <a:custGeom>
              <a:avLst/>
              <a:gdLst>
                <a:gd name="T0" fmla="*/ 0 w 356"/>
                <a:gd name="T1" fmla="*/ 337 h 751"/>
                <a:gd name="T2" fmla="*/ 98 w 356"/>
                <a:gd name="T3" fmla="*/ 346 h 751"/>
                <a:gd name="T4" fmla="*/ 136 w 356"/>
                <a:gd name="T5" fmla="*/ 356 h 751"/>
                <a:gd name="T6" fmla="*/ 165 w 356"/>
                <a:gd name="T7" fmla="*/ 0 h 751"/>
                <a:gd name="T8" fmla="*/ 178 w 356"/>
                <a:gd name="T9" fmla="*/ 9 h 751"/>
                <a:gd name="T10" fmla="*/ 149 w 356"/>
                <a:gd name="T11" fmla="*/ 376 h 751"/>
                <a:gd name="T12" fmla="*/ 0 w 356"/>
                <a:gd name="T13" fmla="*/ 337 h 751"/>
                <a:gd name="T14" fmla="*/ 0 w 356"/>
                <a:gd name="T15" fmla="*/ 337 h 751"/>
                <a:gd name="T16" fmla="*/ 0 60000 65536"/>
                <a:gd name="T17" fmla="*/ 0 60000 65536"/>
                <a:gd name="T18" fmla="*/ 0 60000 65536"/>
                <a:gd name="T19" fmla="*/ 0 60000 65536"/>
                <a:gd name="T20" fmla="*/ 0 60000 65536"/>
                <a:gd name="T21" fmla="*/ 0 60000 65536"/>
                <a:gd name="T22" fmla="*/ 0 60000 65536"/>
                <a:gd name="T23" fmla="*/ 0 60000 65536"/>
                <a:gd name="T24" fmla="*/ 0 w 356"/>
                <a:gd name="T25" fmla="*/ 0 h 751"/>
                <a:gd name="T26" fmla="*/ 356 w 356"/>
                <a:gd name="T27" fmla="*/ 751 h 7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6" h="751">
                  <a:moveTo>
                    <a:pt x="0" y="674"/>
                  </a:moveTo>
                  <a:lnTo>
                    <a:pt x="195" y="691"/>
                  </a:lnTo>
                  <a:lnTo>
                    <a:pt x="271" y="712"/>
                  </a:lnTo>
                  <a:lnTo>
                    <a:pt x="330" y="0"/>
                  </a:lnTo>
                  <a:lnTo>
                    <a:pt x="356" y="17"/>
                  </a:lnTo>
                  <a:lnTo>
                    <a:pt x="298" y="751"/>
                  </a:lnTo>
                  <a:lnTo>
                    <a:pt x="0" y="674"/>
                  </a:lnTo>
                  <a:close/>
                </a:path>
              </a:pathLst>
            </a:custGeom>
            <a:solidFill>
              <a:srgbClr val="000000"/>
            </a:solidFill>
            <a:ln w="9525">
              <a:noFill/>
              <a:round/>
              <a:headEnd/>
              <a:tailEnd/>
            </a:ln>
          </p:spPr>
          <p:txBody>
            <a:bodyPr/>
            <a:lstStyle/>
            <a:p>
              <a:endParaRPr lang="en-US"/>
            </a:p>
          </p:txBody>
        </p:sp>
        <p:sp>
          <p:nvSpPr>
            <p:cNvPr id="91256" name="Freeform 117"/>
            <p:cNvSpPr>
              <a:spLocks/>
            </p:cNvSpPr>
            <p:nvPr/>
          </p:nvSpPr>
          <p:spPr bwMode="auto">
            <a:xfrm>
              <a:off x="3617" y="2323"/>
              <a:ext cx="20" cy="157"/>
            </a:xfrm>
            <a:custGeom>
              <a:avLst/>
              <a:gdLst>
                <a:gd name="T0" fmla="*/ 8 w 40"/>
                <a:gd name="T1" fmla="*/ 14 h 316"/>
                <a:gd name="T2" fmla="*/ 0 w 40"/>
                <a:gd name="T3" fmla="*/ 157 h 316"/>
                <a:gd name="T4" fmla="*/ 10 w 40"/>
                <a:gd name="T5" fmla="*/ 157 h 316"/>
                <a:gd name="T6" fmla="*/ 20 w 40"/>
                <a:gd name="T7" fmla="*/ 0 h 316"/>
                <a:gd name="T8" fmla="*/ 8 w 40"/>
                <a:gd name="T9" fmla="*/ 14 h 316"/>
                <a:gd name="T10" fmla="*/ 8 w 40"/>
                <a:gd name="T11" fmla="*/ 14 h 316"/>
                <a:gd name="T12" fmla="*/ 0 60000 65536"/>
                <a:gd name="T13" fmla="*/ 0 60000 65536"/>
                <a:gd name="T14" fmla="*/ 0 60000 65536"/>
                <a:gd name="T15" fmla="*/ 0 60000 65536"/>
                <a:gd name="T16" fmla="*/ 0 60000 65536"/>
                <a:gd name="T17" fmla="*/ 0 60000 65536"/>
                <a:gd name="T18" fmla="*/ 0 w 40"/>
                <a:gd name="T19" fmla="*/ 0 h 316"/>
                <a:gd name="T20" fmla="*/ 40 w 40"/>
                <a:gd name="T21" fmla="*/ 316 h 316"/>
              </a:gdLst>
              <a:ahLst/>
              <a:cxnLst>
                <a:cxn ang="T12">
                  <a:pos x="T0" y="T1"/>
                </a:cxn>
                <a:cxn ang="T13">
                  <a:pos x="T2" y="T3"/>
                </a:cxn>
                <a:cxn ang="T14">
                  <a:pos x="T4" y="T5"/>
                </a:cxn>
                <a:cxn ang="T15">
                  <a:pos x="T6" y="T7"/>
                </a:cxn>
                <a:cxn ang="T16">
                  <a:pos x="T8" y="T9"/>
                </a:cxn>
                <a:cxn ang="T17">
                  <a:pos x="T10" y="T11"/>
                </a:cxn>
              </a:cxnLst>
              <a:rect l="T18" t="T19" r="T20" b="T21"/>
              <a:pathLst>
                <a:path w="40" h="316">
                  <a:moveTo>
                    <a:pt x="16" y="29"/>
                  </a:moveTo>
                  <a:lnTo>
                    <a:pt x="0" y="316"/>
                  </a:lnTo>
                  <a:lnTo>
                    <a:pt x="19" y="316"/>
                  </a:lnTo>
                  <a:lnTo>
                    <a:pt x="40" y="0"/>
                  </a:lnTo>
                  <a:lnTo>
                    <a:pt x="16" y="29"/>
                  </a:lnTo>
                  <a:close/>
                </a:path>
              </a:pathLst>
            </a:custGeom>
            <a:solidFill>
              <a:srgbClr val="000000"/>
            </a:solidFill>
            <a:ln w="9525">
              <a:noFill/>
              <a:round/>
              <a:headEnd/>
              <a:tailEnd/>
            </a:ln>
          </p:spPr>
          <p:txBody>
            <a:bodyPr/>
            <a:lstStyle/>
            <a:p>
              <a:endParaRPr lang="en-US"/>
            </a:p>
          </p:txBody>
        </p:sp>
      </p:grpSp>
      <p:graphicFrame>
        <p:nvGraphicFramePr>
          <p:cNvPr id="91140" name="Object 2"/>
          <p:cNvGraphicFramePr>
            <a:graphicFrameLocks noChangeAspect="1"/>
          </p:cNvGraphicFramePr>
          <p:nvPr/>
        </p:nvGraphicFramePr>
        <p:xfrm>
          <a:off x="381000" y="4267200"/>
          <a:ext cx="1676400" cy="1541463"/>
        </p:xfrm>
        <a:graphic>
          <a:graphicData uri="http://schemas.openxmlformats.org/presentationml/2006/ole">
            <p:oleObj spid="_x0000_s91140" name="Clip" r:id="rId4" imgW="1841500" imgH="1689100" progId="MS_ClipArt_Gallery.2">
              <p:embed/>
            </p:oleObj>
          </a:graphicData>
        </a:graphic>
      </p:graphicFrame>
      <p:sp>
        <p:nvSpPr>
          <p:cNvPr id="91141" name="Rectangle 119"/>
          <p:cNvSpPr>
            <a:spLocks noGrp="1" noChangeArrowheads="1"/>
          </p:cNvSpPr>
          <p:nvPr>
            <p:ph type="title"/>
          </p:nvPr>
        </p:nvSpPr>
        <p:spPr>
          <a:noFill/>
        </p:spPr>
        <p:txBody>
          <a:bodyPr/>
          <a:lstStyle/>
          <a:p>
            <a:pPr eaLnBrk="1" hangingPunct="1"/>
            <a:r>
              <a:rPr lang="en-US" smtClean="0"/>
              <a:t>ZigBee and Bluetooth</a:t>
            </a:r>
            <a:endParaRPr lang="en-US" b="1" smtClean="0">
              <a:solidFill>
                <a:schemeClr val="bg2"/>
              </a:solidFill>
            </a:endParaRPr>
          </a:p>
        </p:txBody>
      </p:sp>
      <p:sp>
        <p:nvSpPr>
          <p:cNvPr id="91142" name="Rectangle 120"/>
          <p:cNvSpPr>
            <a:spLocks noChangeArrowheads="1"/>
          </p:cNvSpPr>
          <p:nvPr/>
        </p:nvSpPr>
        <p:spPr bwMode="auto">
          <a:xfrm>
            <a:off x="304800" y="1282700"/>
            <a:ext cx="8305800" cy="914400"/>
          </a:xfrm>
          <a:prstGeom prst="rect">
            <a:avLst/>
          </a:prstGeom>
          <a:noFill/>
          <a:ln w="9525">
            <a:noFill/>
            <a:miter lim="800000"/>
            <a:headEnd/>
            <a:tailEnd/>
          </a:ln>
        </p:spPr>
        <p:txBody>
          <a:bodyPr anchor="ctr"/>
          <a:lstStyle/>
          <a:p>
            <a:pPr eaLnBrk="0" hangingPunct="0"/>
            <a:r>
              <a:rPr lang="en-US" sz="2800" b="1" i="1">
                <a:solidFill>
                  <a:schemeClr val="bg2"/>
                </a:solidFill>
                <a:latin typeface="Arial Black" pitchFamily="34" charset="0"/>
              </a:rPr>
              <a:t>Address Different Needs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5"/>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93186" name="Rectangle 2"/>
          <p:cNvSpPr>
            <a:spLocks noGrp="1" noChangeArrowheads="1"/>
          </p:cNvSpPr>
          <p:nvPr>
            <p:ph type="title"/>
          </p:nvPr>
        </p:nvSpPr>
        <p:spPr>
          <a:xfrm>
            <a:off x="304800" y="1154113"/>
            <a:ext cx="7772400" cy="914400"/>
          </a:xfrm>
        </p:spPr>
        <p:txBody>
          <a:bodyPr/>
          <a:lstStyle/>
          <a:p>
            <a:pPr eaLnBrk="1" hangingPunct="1"/>
            <a:r>
              <a:rPr lang="en-US" sz="3200" smtClean="0">
                <a:solidFill>
                  <a:schemeClr val="bg2"/>
                </a:solidFill>
              </a:rPr>
              <a:t>Air interface</a:t>
            </a:r>
          </a:p>
        </p:txBody>
      </p:sp>
      <p:sp>
        <p:nvSpPr>
          <p:cNvPr id="93187" name="Rectangle 3"/>
          <p:cNvSpPr>
            <a:spLocks noGrp="1" noChangeArrowheads="1"/>
          </p:cNvSpPr>
          <p:nvPr>
            <p:ph type="body" sz="half" idx="1"/>
          </p:nvPr>
        </p:nvSpPr>
        <p:spPr>
          <a:xfrm>
            <a:off x="723900" y="1846263"/>
            <a:ext cx="4014788" cy="4154487"/>
          </a:xfrm>
        </p:spPr>
        <p:txBody>
          <a:bodyPr/>
          <a:lstStyle/>
          <a:p>
            <a:pPr eaLnBrk="1" hangingPunct="1">
              <a:buFontTx/>
              <a:buNone/>
            </a:pPr>
            <a:r>
              <a:rPr lang="en-US" sz="3200" smtClean="0"/>
              <a:t>ZigBee</a:t>
            </a:r>
            <a:endParaRPr lang="en-US" sz="2400" smtClean="0"/>
          </a:p>
          <a:p>
            <a:pPr eaLnBrk="1" hangingPunct="1"/>
            <a:r>
              <a:rPr lang="en-US" sz="2400" smtClean="0"/>
              <a:t>DSSS-  11 chips/ symbol</a:t>
            </a:r>
          </a:p>
          <a:p>
            <a:pPr eaLnBrk="1" hangingPunct="1"/>
            <a:r>
              <a:rPr lang="en-US" sz="2400" smtClean="0"/>
              <a:t>62.5 K symbols/s </a:t>
            </a:r>
          </a:p>
          <a:p>
            <a:pPr eaLnBrk="1" hangingPunct="1"/>
            <a:r>
              <a:rPr lang="en-US" sz="2400" smtClean="0"/>
              <a:t>4 Bits/ symbol</a:t>
            </a:r>
          </a:p>
          <a:p>
            <a:pPr eaLnBrk="1" hangingPunct="1"/>
            <a:r>
              <a:rPr lang="en-US" sz="2400" smtClean="0"/>
              <a:t>Peak Information Rate</a:t>
            </a:r>
          </a:p>
          <a:p>
            <a:pPr eaLnBrk="1" hangingPunct="1">
              <a:buFontTx/>
              <a:buNone/>
            </a:pPr>
            <a:r>
              <a:rPr lang="en-US" sz="2400" smtClean="0"/>
              <a:t>	~128 Kbit/second</a:t>
            </a:r>
          </a:p>
          <a:p>
            <a:pPr eaLnBrk="1" hangingPunct="1">
              <a:buFontTx/>
              <a:buNone/>
            </a:pPr>
            <a:endParaRPr lang="en-US" smtClean="0"/>
          </a:p>
          <a:p>
            <a:pPr eaLnBrk="1" hangingPunct="1">
              <a:buFontTx/>
              <a:buNone/>
            </a:pPr>
            <a:endParaRPr lang="en-US" smtClean="0"/>
          </a:p>
        </p:txBody>
      </p:sp>
      <p:sp>
        <p:nvSpPr>
          <p:cNvPr id="93188" name="AutoShape 4"/>
          <p:cNvSpPr>
            <a:spLocks noChangeAspect="1" noChangeArrowheads="1"/>
          </p:cNvSpPr>
          <p:nvPr>
            <p:ph type="body" sz="half" idx="2"/>
          </p:nvPr>
        </p:nvSpPr>
        <p:spPr>
          <a:xfrm>
            <a:off x="4724400" y="1830388"/>
            <a:ext cx="4114800" cy="3124200"/>
          </a:xfrm>
        </p:spPr>
        <p:txBody>
          <a:bodyPr/>
          <a:lstStyle/>
          <a:p>
            <a:pPr eaLnBrk="1" hangingPunct="1">
              <a:buFontTx/>
              <a:buNone/>
            </a:pPr>
            <a:r>
              <a:rPr lang="en-US" sz="3200" smtClean="0"/>
              <a:t>Bluetooth</a:t>
            </a:r>
          </a:p>
          <a:p>
            <a:pPr eaLnBrk="1" hangingPunct="1"/>
            <a:r>
              <a:rPr lang="en-US" sz="2400" smtClean="0"/>
              <a:t>FHSS</a:t>
            </a:r>
          </a:p>
          <a:p>
            <a:pPr eaLnBrk="1" hangingPunct="1"/>
            <a:r>
              <a:rPr lang="en-US" sz="2400" smtClean="0"/>
              <a:t>1 M Symbol / second</a:t>
            </a:r>
          </a:p>
          <a:p>
            <a:pPr eaLnBrk="1" hangingPunct="1"/>
            <a:r>
              <a:rPr lang="en-US" sz="2400" smtClean="0"/>
              <a:t>Peak Information Rate </a:t>
            </a:r>
          </a:p>
          <a:p>
            <a:pPr eaLnBrk="1" hangingPunct="1">
              <a:buFontTx/>
              <a:buNone/>
            </a:pPr>
            <a:r>
              <a:rPr lang="en-US" sz="2400" smtClean="0"/>
              <a:t>	~720 Kbit / second</a:t>
            </a:r>
          </a:p>
        </p:txBody>
      </p:sp>
      <p:pic>
        <p:nvPicPr>
          <p:cNvPr id="93189" name="Picture 5"/>
          <p:cNvPicPr>
            <a:picLocks noChangeAspect="1" noChangeArrowheads="1"/>
          </p:cNvPicPr>
          <p:nvPr/>
        </p:nvPicPr>
        <p:blipFill>
          <a:blip r:embed="rId3"/>
          <a:srcRect/>
          <a:stretch>
            <a:fillRect/>
          </a:stretch>
        </p:blipFill>
        <p:spPr bwMode="auto">
          <a:xfrm>
            <a:off x="1408113" y="5010150"/>
            <a:ext cx="1752600" cy="1004888"/>
          </a:xfrm>
          <a:prstGeom prst="rect">
            <a:avLst/>
          </a:prstGeom>
          <a:noFill/>
          <a:ln w="12700">
            <a:noFill/>
            <a:miter lim="800000"/>
            <a:headEnd type="none" w="sm" len="sm"/>
            <a:tailEnd type="none" w="sm" len="sm"/>
          </a:ln>
        </p:spPr>
      </p:pic>
      <p:pic>
        <p:nvPicPr>
          <p:cNvPr id="93190" name="Picture 6"/>
          <p:cNvPicPr>
            <a:picLocks noChangeAspect="1" noChangeArrowheads="1"/>
          </p:cNvPicPr>
          <p:nvPr/>
        </p:nvPicPr>
        <p:blipFill>
          <a:blip r:embed="rId4"/>
          <a:srcRect/>
          <a:stretch>
            <a:fillRect/>
          </a:stretch>
        </p:blipFill>
        <p:spPr bwMode="auto">
          <a:xfrm>
            <a:off x="5486400" y="5010150"/>
            <a:ext cx="1752600" cy="1004888"/>
          </a:xfrm>
          <a:prstGeom prst="rect">
            <a:avLst/>
          </a:prstGeom>
          <a:noFill/>
          <a:ln w="12700">
            <a:noFill/>
            <a:miter lim="800000"/>
            <a:headEnd type="none" w="sm" len="sm"/>
            <a:tailEnd type="none" w="sm" len="sm"/>
          </a:ln>
        </p:spPr>
      </p:pic>
      <p:sp>
        <p:nvSpPr>
          <p:cNvPr id="93191" name="Rectangle 7"/>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a:r>
              <a:rPr lang="en-US" sz="4400" b="1">
                <a:solidFill>
                  <a:schemeClr val="bg1"/>
                </a:solidFill>
              </a:rPr>
              <a:t>ZigBee and Bluetooth</a:t>
            </a:r>
            <a:endParaRPr lang="en-US" sz="4400">
              <a:solidFill>
                <a:schemeClr val="bg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grpSp>
        <p:nvGrpSpPr>
          <p:cNvPr id="95234" name="Group 2"/>
          <p:cNvGrpSpPr>
            <a:grpSpLocks/>
          </p:cNvGrpSpPr>
          <p:nvPr/>
        </p:nvGrpSpPr>
        <p:grpSpPr bwMode="auto">
          <a:xfrm>
            <a:off x="274638" y="1912938"/>
            <a:ext cx="4391025" cy="3476625"/>
            <a:chOff x="114" y="1082"/>
            <a:chExt cx="3456" cy="2736"/>
          </a:xfrm>
        </p:grpSpPr>
        <p:sp>
          <p:nvSpPr>
            <p:cNvPr id="95266" name="Rectangle 3"/>
            <p:cNvSpPr>
              <a:spLocks noChangeArrowheads="1"/>
            </p:cNvSpPr>
            <p:nvPr/>
          </p:nvSpPr>
          <p:spPr bwMode="auto">
            <a:xfrm>
              <a:off x="642" y="3578"/>
              <a:ext cx="720" cy="240"/>
            </a:xfrm>
            <a:prstGeom prst="rect">
              <a:avLst/>
            </a:prstGeom>
            <a:gradFill rotWithShape="0">
              <a:gsLst>
                <a:gs pos="0">
                  <a:srgbClr val="000000"/>
                </a:gs>
                <a:gs pos="50000">
                  <a:srgbClr val="249C38"/>
                </a:gs>
                <a:gs pos="100000">
                  <a:srgbClr val="000000"/>
                </a:gs>
              </a:gsLst>
              <a:lin ang="5400000" scaled="1"/>
            </a:gradFill>
            <a:ln w="12700">
              <a:solidFill>
                <a:schemeClr val="bg1"/>
              </a:solidFill>
              <a:miter lim="800000"/>
              <a:headEnd type="none" w="sm" len="sm"/>
              <a:tailEnd type="none" w="sm" len="sm"/>
            </a:ln>
          </p:spPr>
          <p:txBody>
            <a:bodyPr wrap="none" anchor="ctr"/>
            <a:lstStyle/>
            <a:p>
              <a:pPr algn="ctr"/>
              <a:r>
                <a:rPr lang="en-GB" sz="1200" b="1">
                  <a:solidFill>
                    <a:srgbClr val="FFFFFF"/>
                  </a:solidFill>
                  <a:latin typeface="Arial" pitchFamily="34" charset="0"/>
                </a:rPr>
                <a:t>Silicon</a:t>
              </a:r>
            </a:p>
          </p:txBody>
        </p:sp>
        <p:sp>
          <p:nvSpPr>
            <p:cNvPr id="95267" name="Rectangle 4"/>
            <p:cNvSpPr>
              <a:spLocks noChangeArrowheads="1"/>
            </p:cNvSpPr>
            <p:nvPr/>
          </p:nvSpPr>
          <p:spPr bwMode="auto">
            <a:xfrm>
              <a:off x="402" y="3146"/>
              <a:ext cx="2736" cy="336"/>
            </a:xfrm>
            <a:prstGeom prst="rect">
              <a:avLst/>
            </a:prstGeom>
            <a:gradFill rotWithShape="0">
              <a:gsLst>
                <a:gs pos="0">
                  <a:srgbClr val="000000"/>
                </a:gs>
                <a:gs pos="50000">
                  <a:srgbClr val="249C38"/>
                </a:gs>
                <a:gs pos="100000">
                  <a:srgbClr val="0000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249C38"/>
              </a:extrusionClr>
            </a:sp3d>
          </p:spPr>
          <p:txBody>
            <a:bodyPr wrap="none" anchor="ctr">
              <a:flatTx/>
            </a:bodyPr>
            <a:lstStyle/>
            <a:p>
              <a:pPr algn="ctr"/>
              <a:r>
                <a:rPr lang="en-GB" sz="1600" b="1">
                  <a:solidFill>
                    <a:srgbClr val="FFFFFF"/>
                  </a:solidFill>
                  <a:latin typeface="Arial" pitchFamily="34" charset="0"/>
                </a:rPr>
                <a:t>PHY Layer</a:t>
              </a:r>
            </a:p>
          </p:txBody>
        </p:sp>
        <p:sp>
          <p:nvSpPr>
            <p:cNvPr id="95268" name="Rectangle 5"/>
            <p:cNvSpPr>
              <a:spLocks noChangeArrowheads="1"/>
            </p:cNvSpPr>
            <p:nvPr/>
          </p:nvSpPr>
          <p:spPr bwMode="auto">
            <a:xfrm>
              <a:off x="402" y="2906"/>
              <a:ext cx="2736" cy="144"/>
            </a:xfrm>
            <a:prstGeom prst="rect">
              <a:avLst/>
            </a:prstGeom>
            <a:gradFill rotWithShape="0">
              <a:gsLst>
                <a:gs pos="0">
                  <a:srgbClr val="000000"/>
                </a:gs>
                <a:gs pos="50000">
                  <a:srgbClr val="249C38"/>
                </a:gs>
                <a:gs pos="100000">
                  <a:srgbClr val="0000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249C38"/>
              </a:extrusionClr>
            </a:sp3d>
          </p:spPr>
          <p:txBody>
            <a:bodyPr wrap="none" anchor="ctr">
              <a:flatTx/>
            </a:bodyPr>
            <a:lstStyle/>
            <a:p>
              <a:pPr algn="ctr"/>
              <a:r>
                <a:rPr lang="en-GB" sz="1600" b="1">
                  <a:solidFill>
                    <a:srgbClr val="FFFFFF"/>
                  </a:solidFill>
                  <a:latin typeface="Arial" pitchFamily="34" charset="0"/>
                </a:rPr>
                <a:t>MAC Layer</a:t>
              </a:r>
            </a:p>
          </p:txBody>
        </p:sp>
        <p:sp>
          <p:nvSpPr>
            <p:cNvPr id="95269" name="Rectangle 6"/>
            <p:cNvSpPr>
              <a:spLocks noChangeArrowheads="1"/>
            </p:cNvSpPr>
            <p:nvPr/>
          </p:nvSpPr>
          <p:spPr bwMode="auto">
            <a:xfrm>
              <a:off x="402" y="2714"/>
              <a:ext cx="2736" cy="144"/>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600" b="1">
                  <a:solidFill>
                    <a:srgbClr val="FFFFFF"/>
                  </a:solidFill>
                  <a:latin typeface="Arial" pitchFamily="34" charset="0"/>
                </a:rPr>
                <a:t>MAC Layer</a:t>
              </a:r>
            </a:p>
          </p:txBody>
        </p:sp>
        <p:sp>
          <p:nvSpPr>
            <p:cNvPr id="95270" name="Rectangle 7"/>
            <p:cNvSpPr>
              <a:spLocks noChangeArrowheads="1"/>
            </p:cNvSpPr>
            <p:nvPr/>
          </p:nvSpPr>
          <p:spPr bwMode="auto">
            <a:xfrm>
              <a:off x="402" y="2282"/>
              <a:ext cx="2736" cy="336"/>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600" b="1">
                  <a:solidFill>
                    <a:srgbClr val="FFFFFF"/>
                  </a:solidFill>
                  <a:latin typeface="Arial" pitchFamily="34" charset="0"/>
                </a:rPr>
                <a:t>Data Link Layer</a:t>
              </a:r>
            </a:p>
          </p:txBody>
        </p:sp>
        <p:sp>
          <p:nvSpPr>
            <p:cNvPr id="95271" name="Rectangle 8"/>
            <p:cNvSpPr>
              <a:spLocks noChangeArrowheads="1"/>
            </p:cNvSpPr>
            <p:nvPr/>
          </p:nvSpPr>
          <p:spPr bwMode="auto">
            <a:xfrm>
              <a:off x="402" y="1850"/>
              <a:ext cx="2736" cy="336"/>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600" b="1">
                  <a:solidFill>
                    <a:srgbClr val="FFFFFF"/>
                  </a:solidFill>
                  <a:latin typeface="Arial" pitchFamily="34" charset="0"/>
                </a:rPr>
                <a:t>Network Layer</a:t>
              </a:r>
              <a:endParaRPr lang="en-GB" sz="2400" b="1">
                <a:solidFill>
                  <a:srgbClr val="FFFFFF"/>
                </a:solidFill>
              </a:endParaRPr>
            </a:p>
          </p:txBody>
        </p:sp>
        <p:sp>
          <p:nvSpPr>
            <p:cNvPr id="95272" name="Rectangle 9"/>
            <p:cNvSpPr>
              <a:spLocks noChangeArrowheads="1"/>
            </p:cNvSpPr>
            <p:nvPr/>
          </p:nvSpPr>
          <p:spPr bwMode="auto">
            <a:xfrm>
              <a:off x="1410" y="3578"/>
              <a:ext cx="720" cy="240"/>
            </a:xfrm>
            <a:prstGeom prst="rect">
              <a:avLst/>
            </a:prstGeom>
            <a:gradFill rotWithShape="0">
              <a:gsLst>
                <a:gs pos="0">
                  <a:srgbClr val="764700"/>
                </a:gs>
                <a:gs pos="50000">
                  <a:srgbClr val="FF9900"/>
                </a:gs>
                <a:gs pos="100000">
                  <a:srgbClr val="764700"/>
                </a:gs>
              </a:gsLst>
              <a:lin ang="5400000" scaled="1"/>
            </a:gradFill>
            <a:ln w="12700">
              <a:solidFill>
                <a:schemeClr val="bg1"/>
              </a:solidFill>
              <a:miter lim="800000"/>
              <a:headEnd/>
              <a:tailEnd/>
            </a:ln>
          </p:spPr>
          <p:txBody>
            <a:bodyPr wrap="none" anchor="ctr"/>
            <a:lstStyle/>
            <a:p>
              <a:pPr algn="ctr"/>
              <a:r>
                <a:rPr lang="en-GB" sz="1200" b="1">
                  <a:solidFill>
                    <a:srgbClr val="FFFFFF"/>
                  </a:solidFill>
                  <a:latin typeface="Arial" pitchFamily="34" charset="0"/>
                </a:rPr>
                <a:t>ZigBee</a:t>
              </a:r>
              <a:br>
                <a:rPr lang="en-GB" sz="1200" b="1">
                  <a:solidFill>
                    <a:srgbClr val="FFFFFF"/>
                  </a:solidFill>
                  <a:latin typeface="Arial" pitchFamily="34" charset="0"/>
                </a:rPr>
              </a:br>
              <a:r>
                <a:rPr lang="en-GB" sz="1200" b="1">
                  <a:solidFill>
                    <a:srgbClr val="FFFFFF"/>
                  </a:solidFill>
                  <a:latin typeface="Arial" pitchFamily="34" charset="0"/>
                </a:rPr>
                <a:t>Stack</a:t>
              </a:r>
              <a:endParaRPr lang="en-GB" sz="1200" b="1">
                <a:solidFill>
                  <a:srgbClr val="FFFFFF"/>
                </a:solidFill>
              </a:endParaRPr>
            </a:p>
          </p:txBody>
        </p:sp>
        <p:sp>
          <p:nvSpPr>
            <p:cNvPr id="189450" name="Rectangle 10"/>
            <p:cNvSpPr>
              <a:spLocks noChangeArrowheads="1"/>
            </p:cNvSpPr>
            <p:nvPr/>
          </p:nvSpPr>
          <p:spPr bwMode="auto">
            <a:xfrm>
              <a:off x="2178" y="3578"/>
              <a:ext cx="720" cy="240"/>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solidFill>
                <a:schemeClr val="bg1"/>
              </a:solidFill>
              <a:miter lim="800000"/>
              <a:headEnd/>
              <a:tailEnd/>
            </a:ln>
            <a:effectLst/>
          </p:spPr>
          <p:txBody>
            <a:bodyPr wrap="none" anchor="ctr"/>
            <a:lstStyle/>
            <a:p>
              <a:pPr algn="ctr">
                <a:defRPr/>
              </a:pPr>
              <a:r>
                <a:rPr lang="en-GB" sz="1200" b="1">
                  <a:solidFill>
                    <a:srgbClr val="FFFFFF"/>
                  </a:solidFill>
                  <a:latin typeface="Arial" charset="0"/>
                  <a:ea typeface="ＭＳ Ｐゴシック" charset="0"/>
                  <a:cs typeface="ＭＳ Ｐゴシック" charset="0"/>
                </a:rPr>
                <a:t>Application</a:t>
              </a:r>
              <a:endParaRPr lang="en-GB" sz="1200" b="1">
                <a:solidFill>
                  <a:srgbClr val="FFFFFF"/>
                </a:solidFill>
                <a:latin typeface="Times New Roman" charset="0"/>
                <a:ea typeface="ＭＳ Ｐゴシック" charset="0"/>
                <a:cs typeface="ＭＳ Ｐゴシック" charset="0"/>
              </a:endParaRPr>
            </a:p>
          </p:txBody>
        </p:sp>
        <p:sp>
          <p:nvSpPr>
            <p:cNvPr id="95274" name="Line 11"/>
            <p:cNvSpPr>
              <a:spLocks noChangeShapeType="1"/>
            </p:cNvSpPr>
            <p:nvPr/>
          </p:nvSpPr>
          <p:spPr bwMode="auto">
            <a:xfrm>
              <a:off x="114" y="3530"/>
              <a:ext cx="3456" cy="0"/>
            </a:xfrm>
            <a:prstGeom prst="line">
              <a:avLst/>
            </a:prstGeom>
            <a:noFill/>
            <a:ln w="12700">
              <a:solidFill>
                <a:schemeClr val="accent1"/>
              </a:solidFill>
              <a:round/>
              <a:headEnd type="none" w="sm" len="sm"/>
              <a:tailEnd type="none" w="sm" len="sm"/>
            </a:ln>
          </p:spPr>
          <p:txBody>
            <a:bodyPr wrap="none" anchor="ctr"/>
            <a:lstStyle/>
            <a:p>
              <a:endParaRPr lang="en-US"/>
            </a:p>
          </p:txBody>
        </p:sp>
        <p:sp>
          <p:nvSpPr>
            <p:cNvPr id="95275" name="Rectangle 12"/>
            <p:cNvSpPr>
              <a:spLocks noChangeArrowheads="1"/>
            </p:cNvSpPr>
            <p:nvPr/>
          </p:nvSpPr>
          <p:spPr bwMode="auto">
            <a:xfrm>
              <a:off x="402" y="1562"/>
              <a:ext cx="2736" cy="192"/>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600" b="1">
                  <a:solidFill>
                    <a:srgbClr val="FFFFFF"/>
                  </a:solidFill>
                  <a:latin typeface="Arial" pitchFamily="34" charset="0"/>
                </a:rPr>
                <a:t>Application Interface</a:t>
              </a:r>
            </a:p>
          </p:txBody>
        </p:sp>
        <p:sp>
          <p:nvSpPr>
            <p:cNvPr id="189453" name="Rectangle 13"/>
            <p:cNvSpPr>
              <a:spLocks noChangeArrowheads="1"/>
            </p:cNvSpPr>
            <p:nvPr/>
          </p:nvSpPr>
          <p:spPr bwMode="auto">
            <a:xfrm>
              <a:off x="403" y="1082"/>
              <a:ext cx="2735" cy="384"/>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GB" sz="1600" b="1">
                  <a:solidFill>
                    <a:srgbClr val="FFFFFF"/>
                  </a:solidFill>
                  <a:latin typeface="Arial" charset="0"/>
                  <a:ea typeface="ＭＳ Ｐゴシック" charset="0"/>
                  <a:cs typeface="ＭＳ Ｐゴシック" charset="0"/>
                </a:rPr>
                <a:t>Application</a:t>
              </a:r>
              <a:endParaRPr lang="en-GB" sz="2000" b="1">
                <a:solidFill>
                  <a:srgbClr val="FFFFFF"/>
                </a:solidFill>
                <a:latin typeface="Times New Roman" charset="0"/>
                <a:ea typeface="ＭＳ Ｐゴシック" charset="0"/>
                <a:cs typeface="ＭＳ Ｐゴシック" charset="0"/>
              </a:endParaRPr>
            </a:p>
          </p:txBody>
        </p:sp>
      </p:grpSp>
      <p:sp>
        <p:nvSpPr>
          <p:cNvPr id="95235" name="Rectangle 14"/>
          <p:cNvSpPr>
            <a:spLocks noGrp="1" noChangeArrowheads="1"/>
          </p:cNvSpPr>
          <p:nvPr>
            <p:ph type="title"/>
          </p:nvPr>
        </p:nvSpPr>
        <p:spPr>
          <a:xfrm>
            <a:off x="2824163" y="5626100"/>
            <a:ext cx="5943600" cy="914400"/>
          </a:xfrm>
        </p:spPr>
        <p:txBody>
          <a:bodyPr/>
          <a:lstStyle/>
          <a:p>
            <a:pPr eaLnBrk="1" hangingPunct="1"/>
            <a:r>
              <a:rPr lang="en-US" sz="2800" smtClean="0">
                <a:solidFill>
                  <a:schemeClr val="bg2"/>
                </a:solidFill>
              </a:rPr>
              <a:t>Protocol Stack Comparison</a:t>
            </a:r>
          </a:p>
        </p:txBody>
      </p:sp>
      <p:grpSp>
        <p:nvGrpSpPr>
          <p:cNvPr id="95236" name="Group 15"/>
          <p:cNvGrpSpPr>
            <a:grpSpLocks/>
          </p:cNvGrpSpPr>
          <p:nvPr/>
        </p:nvGrpSpPr>
        <p:grpSpPr bwMode="auto">
          <a:xfrm>
            <a:off x="4541838" y="1652588"/>
            <a:ext cx="4495800" cy="3746500"/>
            <a:chOff x="1152" y="672"/>
            <a:chExt cx="3456" cy="2880"/>
          </a:xfrm>
        </p:grpSpPr>
        <p:sp>
          <p:nvSpPr>
            <p:cNvPr id="95240" name="Rectangle 16"/>
            <p:cNvSpPr>
              <a:spLocks noChangeArrowheads="1"/>
            </p:cNvSpPr>
            <p:nvPr/>
          </p:nvSpPr>
          <p:spPr bwMode="auto">
            <a:xfrm>
              <a:off x="1536" y="3312"/>
              <a:ext cx="720" cy="240"/>
            </a:xfrm>
            <a:prstGeom prst="rect">
              <a:avLst/>
            </a:prstGeom>
            <a:gradFill rotWithShape="0">
              <a:gsLst>
                <a:gs pos="0">
                  <a:srgbClr val="000000"/>
                </a:gs>
                <a:gs pos="50000">
                  <a:srgbClr val="1BB92A"/>
                </a:gs>
                <a:gs pos="100000">
                  <a:srgbClr val="000000"/>
                </a:gs>
              </a:gsLst>
              <a:lin ang="5400000" scaled="1"/>
            </a:gradFill>
            <a:ln w="12700">
              <a:solidFill>
                <a:schemeClr val="bg1"/>
              </a:solidFill>
              <a:miter lim="800000"/>
              <a:headEnd type="none" w="sm" len="sm"/>
              <a:tailEnd type="none" w="sm" len="sm"/>
            </a:ln>
          </p:spPr>
          <p:txBody>
            <a:bodyPr wrap="none" anchor="ctr"/>
            <a:lstStyle/>
            <a:p>
              <a:pPr algn="ctr"/>
              <a:r>
                <a:rPr lang="en-GB" sz="1200" b="1">
                  <a:solidFill>
                    <a:srgbClr val="FFFFFF"/>
                  </a:solidFill>
                  <a:latin typeface="Arial" pitchFamily="34" charset="0"/>
                </a:rPr>
                <a:t>Silicon</a:t>
              </a:r>
            </a:p>
          </p:txBody>
        </p:sp>
        <p:sp>
          <p:nvSpPr>
            <p:cNvPr id="95241" name="Rectangle 17"/>
            <p:cNvSpPr>
              <a:spLocks noChangeArrowheads="1"/>
            </p:cNvSpPr>
            <p:nvPr/>
          </p:nvSpPr>
          <p:spPr bwMode="auto">
            <a:xfrm>
              <a:off x="1296" y="3072"/>
              <a:ext cx="2736" cy="144"/>
            </a:xfrm>
            <a:prstGeom prst="rect">
              <a:avLst/>
            </a:prstGeom>
            <a:gradFill rotWithShape="0">
              <a:gsLst>
                <a:gs pos="0">
                  <a:srgbClr val="000000"/>
                </a:gs>
                <a:gs pos="50000">
                  <a:srgbClr val="1BB92A"/>
                </a:gs>
                <a:gs pos="100000">
                  <a:srgbClr val="0000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1BB92A"/>
              </a:extrusionClr>
            </a:sp3d>
          </p:spPr>
          <p:txBody>
            <a:bodyPr wrap="none" anchor="ctr">
              <a:flatTx/>
            </a:bodyPr>
            <a:lstStyle/>
            <a:p>
              <a:pPr algn="ctr"/>
              <a:r>
                <a:rPr lang="en-GB" sz="1600" b="1">
                  <a:solidFill>
                    <a:srgbClr val="FFFFFF"/>
                  </a:solidFill>
                  <a:latin typeface="Arial" pitchFamily="34" charset="0"/>
                </a:rPr>
                <a:t>RF</a:t>
              </a:r>
            </a:p>
          </p:txBody>
        </p:sp>
        <p:sp>
          <p:nvSpPr>
            <p:cNvPr id="95242" name="Rectangle 18"/>
            <p:cNvSpPr>
              <a:spLocks noChangeArrowheads="1"/>
            </p:cNvSpPr>
            <p:nvPr/>
          </p:nvSpPr>
          <p:spPr bwMode="auto">
            <a:xfrm>
              <a:off x="1296" y="2832"/>
              <a:ext cx="2736" cy="192"/>
            </a:xfrm>
            <a:prstGeom prst="rect">
              <a:avLst/>
            </a:prstGeom>
            <a:gradFill rotWithShape="0">
              <a:gsLst>
                <a:gs pos="0">
                  <a:srgbClr val="000000"/>
                </a:gs>
                <a:gs pos="50000">
                  <a:srgbClr val="1BB92A"/>
                </a:gs>
                <a:gs pos="100000">
                  <a:srgbClr val="0000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1BB92A"/>
              </a:extrusionClr>
            </a:sp3d>
          </p:spPr>
          <p:txBody>
            <a:bodyPr wrap="none" anchor="ctr">
              <a:flatTx/>
            </a:bodyPr>
            <a:lstStyle/>
            <a:p>
              <a:pPr algn="ctr"/>
              <a:r>
                <a:rPr lang="en-GB" sz="1600" b="1">
                  <a:solidFill>
                    <a:srgbClr val="FFFFFF"/>
                  </a:solidFill>
                  <a:latin typeface="Arial" pitchFamily="34" charset="0"/>
                </a:rPr>
                <a:t>Baseband</a:t>
              </a:r>
            </a:p>
          </p:txBody>
        </p:sp>
        <p:sp>
          <p:nvSpPr>
            <p:cNvPr id="95243" name="Rectangle 19"/>
            <p:cNvSpPr>
              <a:spLocks noChangeArrowheads="1"/>
            </p:cNvSpPr>
            <p:nvPr/>
          </p:nvSpPr>
          <p:spPr bwMode="auto">
            <a:xfrm>
              <a:off x="1296" y="2640"/>
              <a:ext cx="2736" cy="144"/>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600" b="1">
                  <a:solidFill>
                    <a:srgbClr val="FFFFFF"/>
                  </a:solidFill>
                  <a:latin typeface="Arial" pitchFamily="34" charset="0"/>
                </a:rPr>
                <a:t>Link Controller</a:t>
              </a:r>
            </a:p>
          </p:txBody>
        </p:sp>
        <p:sp>
          <p:nvSpPr>
            <p:cNvPr id="189460" name="Rectangle 20"/>
            <p:cNvSpPr>
              <a:spLocks noChangeArrowheads="1"/>
            </p:cNvSpPr>
            <p:nvPr/>
          </p:nvSpPr>
          <p:spPr bwMode="auto">
            <a:xfrm flipV="1">
              <a:off x="1296" y="912"/>
              <a:ext cx="144" cy="1679"/>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US" sz="1400" b="1">
                  <a:solidFill>
                    <a:srgbClr val="FFFFFF"/>
                  </a:solidFill>
                  <a:latin typeface="Arial" charset="0"/>
                  <a:ea typeface="ＭＳ Ｐゴシック" charset="0"/>
                  <a:cs typeface="ＭＳ Ｐゴシック" charset="0"/>
                </a:rPr>
                <a:t>Voice</a:t>
              </a:r>
              <a:endParaRPr lang="en-GB" sz="1600">
                <a:solidFill>
                  <a:srgbClr val="FFFFFF"/>
                </a:solidFill>
                <a:latin typeface="Arial" charset="0"/>
                <a:ea typeface="ＭＳ Ｐゴシック" charset="0"/>
                <a:cs typeface="ＭＳ Ｐゴシック" charset="0"/>
              </a:endParaRPr>
            </a:p>
          </p:txBody>
        </p:sp>
        <p:sp>
          <p:nvSpPr>
            <p:cNvPr id="95245" name="Rectangle 21"/>
            <p:cNvSpPr>
              <a:spLocks noChangeArrowheads="1"/>
            </p:cNvSpPr>
            <p:nvPr/>
          </p:nvSpPr>
          <p:spPr bwMode="auto">
            <a:xfrm>
              <a:off x="1488" y="2352"/>
              <a:ext cx="2544" cy="240"/>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600" b="1">
                  <a:solidFill>
                    <a:srgbClr val="FFFFFF"/>
                  </a:solidFill>
                  <a:latin typeface="Arial" pitchFamily="34" charset="0"/>
                </a:rPr>
                <a:t>Link Manager</a:t>
              </a:r>
            </a:p>
          </p:txBody>
        </p:sp>
        <p:sp>
          <p:nvSpPr>
            <p:cNvPr id="95246" name="Rectangle 22"/>
            <p:cNvSpPr>
              <a:spLocks noChangeArrowheads="1"/>
            </p:cNvSpPr>
            <p:nvPr/>
          </p:nvSpPr>
          <p:spPr bwMode="auto">
            <a:xfrm>
              <a:off x="1488" y="2208"/>
              <a:ext cx="2544" cy="96"/>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400" b="1">
                  <a:solidFill>
                    <a:schemeClr val="bg1"/>
                  </a:solidFill>
                  <a:latin typeface="Arial" pitchFamily="34" charset="0"/>
                </a:rPr>
                <a:t>Host Control Interface</a:t>
              </a:r>
              <a:endParaRPr lang="en-GB" sz="2400" b="1">
                <a:solidFill>
                  <a:schemeClr val="bg1"/>
                </a:solidFill>
              </a:endParaRPr>
            </a:p>
          </p:txBody>
        </p:sp>
        <p:sp>
          <p:nvSpPr>
            <p:cNvPr id="95247" name="Rectangle 23"/>
            <p:cNvSpPr>
              <a:spLocks noChangeArrowheads="1"/>
            </p:cNvSpPr>
            <p:nvPr/>
          </p:nvSpPr>
          <p:spPr bwMode="auto">
            <a:xfrm>
              <a:off x="1488" y="1968"/>
              <a:ext cx="2544" cy="192"/>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400" b="1">
                  <a:solidFill>
                    <a:srgbClr val="FFFFFF"/>
                  </a:solidFill>
                  <a:latin typeface="Arial" pitchFamily="34" charset="0"/>
                </a:rPr>
                <a:t>L2CAP</a:t>
              </a:r>
              <a:endParaRPr lang="en-GB" sz="2000" b="1">
                <a:solidFill>
                  <a:srgbClr val="FFFFFF"/>
                </a:solidFill>
                <a:latin typeface="Arial" pitchFamily="34" charset="0"/>
              </a:endParaRPr>
            </a:p>
          </p:txBody>
        </p:sp>
        <p:sp>
          <p:nvSpPr>
            <p:cNvPr id="95248" name="Rectangle 24"/>
            <p:cNvSpPr>
              <a:spLocks noChangeArrowheads="1"/>
            </p:cNvSpPr>
            <p:nvPr/>
          </p:nvSpPr>
          <p:spPr bwMode="auto">
            <a:xfrm>
              <a:off x="1488" y="1392"/>
              <a:ext cx="528" cy="528"/>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200" b="1">
                  <a:solidFill>
                    <a:srgbClr val="FFFFFF"/>
                  </a:solidFill>
                  <a:latin typeface="Arial" pitchFamily="34" charset="0"/>
                </a:rPr>
                <a:t>Telephony</a:t>
              </a:r>
              <a:endParaRPr lang="en-GB" sz="1200" b="1">
                <a:latin typeface="Arial" pitchFamily="34" charset="0"/>
              </a:endParaRPr>
            </a:p>
            <a:p>
              <a:pPr algn="ctr"/>
              <a:r>
                <a:rPr lang="en-GB" sz="1200" b="1">
                  <a:solidFill>
                    <a:srgbClr val="FFFFFF"/>
                  </a:solidFill>
                  <a:latin typeface="Arial" pitchFamily="34" charset="0"/>
                </a:rPr>
                <a:t>Control</a:t>
              </a:r>
              <a:endParaRPr lang="en-GB" sz="1200" b="1">
                <a:latin typeface="Arial" pitchFamily="34" charset="0"/>
              </a:endParaRPr>
            </a:p>
            <a:p>
              <a:pPr algn="ctr"/>
              <a:r>
                <a:rPr lang="en-GB" sz="1200" b="1">
                  <a:solidFill>
                    <a:srgbClr val="FFFFFF"/>
                  </a:solidFill>
                  <a:latin typeface="Arial" pitchFamily="34" charset="0"/>
                </a:rPr>
                <a:t>Protocol</a:t>
              </a:r>
              <a:endParaRPr lang="en-GB" sz="2000" b="1"/>
            </a:p>
          </p:txBody>
        </p:sp>
        <p:sp>
          <p:nvSpPr>
            <p:cNvPr id="189465" name="Rectangle 25"/>
            <p:cNvSpPr>
              <a:spLocks noChangeArrowheads="1"/>
            </p:cNvSpPr>
            <p:nvPr/>
          </p:nvSpPr>
          <p:spPr bwMode="auto">
            <a:xfrm flipV="1">
              <a:off x="1488" y="912"/>
              <a:ext cx="96" cy="432"/>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Intercom</a:t>
              </a:r>
              <a:endParaRPr lang="en-GB" sz="2400" b="1">
                <a:solidFill>
                  <a:srgbClr val="FFFFFF"/>
                </a:solidFill>
                <a:latin typeface="Times New Roman" charset="0"/>
                <a:ea typeface="ＭＳ Ｐゴシック" charset="0"/>
                <a:cs typeface="ＭＳ Ｐゴシック" charset="0"/>
              </a:endParaRPr>
            </a:p>
          </p:txBody>
        </p:sp>
        <p:sp>
          <p:nvSpPr>
            <p:cNvPr id="189466" name="Rectangle 26"/>
            <p:cNvSpPr>
              <a:spLocks noChangeArrowheads="1"/>
            </p:cNvSpPr>
            <p:nvPr/>
          </p:nvSpPr>
          <p:spPr bwMode="auto">
            <a:xfrm flipV="1">
              <a:off x="1632" y="912"/>
              <a:ext cx="96" cy="432"/>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Headset</a:t>
              </a:r>
              <a:endParaRPr lang="en-GB" sz="2400" b="1">
                <a:solidFill>
                  <a:srgbClr val="FFFFFF"/>
                </a:solidFill>
                <a:latin typeface="Times New Roman" charset="0"/>
                <a:ea typeface="ＭＳ Ｐゴシック" charset="0"/>
                <a:cs typeface="ＭＳ Ｐゴシック" charset="0"/>
              </a:endParaRPr>
            </a:p>
          </p:txBody>
        </p:sp>
        <p:sp>
          <p:nvSpPr>
            <p:cNvPr id="189467" name="Rectangle 27"/>
            <p:cNvSpPr>
              <a:spLocks noChangeArrowheads="1"/>
            </p:cNvSpPr>
            <p:nvPr/>
          </p:nvSpPr>
          <p:spPr bwMode="auto">
            <a:xfrm flipV="1">
              <a:off x="1776" y="912"/>
              <a:ext cx="96" cy="432"/>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Cordless</a:t>
              </a:r>
              <a:endParaRPr lang="en-GB" sz="2400" b="1">
                <a:solidFill>
                  <a:srgbClr val="FFFFFF"/>
                </a:solidFill>
                <a:latin typeface="Times New Roman" charset="0"/>
                <a:ea typeface="ＭＳ Ｐゴシック" charset="0"/>
                <a:cs typeface="ＭＳ Ｐゴシック" charset="0"/>
              </a:endParaRPr>
            </a:p>
          </p:txBody>
        </p:sp>
        <p:sp>
          <p:nvSpPr>
            <p:cNvPr id="189468" name="Rectangle 28"/>
            <p:cNvSpPr>
              <a:spLocks noChangeArrowheads="1"/>
            </p:cNvSpPr>
            <p:nvPr/>
          </p:nvSpPr>
          <p:spPr bwMode="auto">
            <a:xfrm flipV="1">
              <a:off x="1920" y="912"/>
              <a:ext cx="96" cy="432"/>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Group Call</a:t>
              </a:r>
              <a:endParaRPr lang="en-GB" sz="2400" b="1">
                <a:solidFill>
                  <a:srgbClr val="FFFFFF"/>
                </a:solidFill>
                <a:latin typeface="Times New Roman" charset="0"/>
                <a:ea typeface="ＭＳ Ｐゴシック" charset="0"/>
                <a:cs typeface="ＭＳ Ｐゴシック" charset="0"/>
              </a:endParaRPr>
            </a:p>
          </p:txBody>
        </p:sp>
        <p:sp>
          <p:nvSpPr>
            <p:cNvPr id="95253" name="Rectangle 29"/>
            <p:cNvSpPr>
              <a:spLocks noChangeArrowheads="1"/>
            </p:cNvSpPr>
            <p:nvPr/>
          </p:nvSpPr>
          <p:spPr bwMode="auto">
            <a:xfrm>
              <a:off x="2064" y="1680"/>
              <a:ext cx="1392" cy="240"/>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400" b="1">
                  <a:solidFill>
                    <a:srgbClr val="FFFFFF"/>
                  </a:solidFill>
                  <a:latin typeface="Arial" pitchFamily="34" charset="0"/>
                </a:rPr>
                <a:t>RFCOMM</a:t>
              </a:r>
            </a:p>
            <a:p>
              <a:pPr algn="ctr"/>
              <a:r>
                <a:rPr lang="en-GB" sz="1000" b="1">
                  <a:solidFill>
                    <a:srgbClr val="FFFFFF"/>
                  </a:solidFill>
                  <a:latin typeface="Arial" pitchFamily="34" charset="0"/>
                </a:rPr>
                <a:t>(Serial Port)</a:t>
              </a:r>
              <a:endParaRPr lang="en-GB" sz="2400" b="1">
                <a:solidFill>
                  <a:srgbClr val="FFFFFF"/>
                </a:solidFill>
              </a:endParaRPr>
            </a:p>
          </p:txBody>
        </p:sp>
        <p:sp>
          <p:nvSpPr>
            <p:cNvPr id="189470" name="Rectangle 30"/>
            <p:cNvSpPr>
              <a:spLocks noChangeArrowheads="1"/>
            </p:cNvSpPr>
            <p:nvPr/>
          </p:nvSpPr>
          <p:spPr bwMode="auto">
            <a:xfrm>
              <a:off x="2064" y="1440"/>
              <a:ext cx="576" cy="193"/>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GB" sz="1400" b="1">
                  <a:solidFill>
                    <a:srgbClr val="FFFFFF"/>
                  </a:solidFill>
                  <a:latin typeface="Arial" charset="0"/>
                  <a:ea typeface="ＭＳ Ｐゴシック" charset="0"/>
                  <a:cs typeface="ＭＳ Ｐゴシック" charset="0"/>
                </a:rPr>
                <a:t>OBEX</a:t>
              </a:r>
              <a:endParaRPr lang="en-GB" sz="1400" b="1">
                <a:latin typeface="Times New Roman" charset="0"/>
                <a:ea typeface="ＭＳ Ｐゴシック" charset="0"/>
                <a:cs typeface="ＭＳ Ｐゴシック" charset="0"/>
              </a:endParaRPr>
            </a:p>
          </p:txBody>
        </p:sp>
        <p:sp>
          <p:nvSpPr>
            <p:cNvPr id="95255" name="Rectangle 31"/>
            <p:cNvSpPr>
              <a:spLocks noChangeArrowheads="1"/>
            </p:cNvSpPr>
            <p:nvPr/>
          </p:nvSpPr>
          <p:spPr bwMode="auto">
            <a:xfrm>
              <a:off x="2304" y="3312"/>
              <a:ext cx="720" cy="240"/>
            </a:xfrm>
            <a:prstGeom prst="rect">
              <a:avLst/>
            </a:prstGeom>
            <a:gradFill rotWithShape="0">
              <a:gsLst>
                <a:gs pos="0">
                  <a:srgbClr val="764700"/>
                </a:gs>
                <a:gs pos="50000">
                  <a:srgbClr val="FF9900"/>
                </a:gs>
                <a:gs pos="100000">
                  <a:srgbClr val="764700"/>
                </a:gs>
              </a:gsLst>
              <a:lin ang="5400000" scaled="1"/>
            </a:gradFill>
            <a:ln w="12700">
              <a:solidFill>
                <a:schemeClr val="bg1"/>
              </a:solidFill>
              <a:miter lim="800000"/>
              <a:headEnd/>
              <a:tailEnd/>
            </a:ln>
          </p:spPr>
          <p:txBody>
            <a:bodyPr wrap="none" anchor="ctr"/>
            <a:lstStyle/>
            <a:p>
              <a:pPr algn="ctr"/>
              <a:r>
                <a:rPr lang="en-GB" sz="1200" b="1">
                  <a:solidFill>
                    <a:srgbClr val="FFFFFF"/>
                  </a:solidFill>
                  <a:latin typeface="Arial" pitchFamily="34" charset="0"/>
                </a:rPr>
                <a:t>Bluetooth</a:t>
              </a:r>
              <a:br>
                <a:rPr lang="en-GB" sz="1200" b="1">
                  <a:solidFill>
                    <a:srgbClr val="FFFFFF"/>
                  </a:solidFill>
                  <a:latin typeface="Arial" pitchFamily="34" charset="0"/>
                </a:rPr>
              </a:br>
              <a:r>
                <a:rPr lang="en-GB" sz="1200" b="1">
                  <a:solidFill>
                    <a:srgbClr val="FFFFFF"/>
                  </a:solidFill>
                  <a:latin typeface="Arial" pitchFamily="34" charset="0"/>
                </a:rPr>
                <a:t>Stack</a:t>
              </a:r>
              <a:endParaRPr lang="en-GB" sz="1200" b="1">
                <a:solidFill>
                  <a:srgbClr val="FFFFFF"/>
                </a:solidFill>
              </a:endParaRPr>
            </a:p>
          </p:txBody>
        </p:sp>
        <p:sp>
          <p:nvSpPr>
            <p:cNvPr id="189472" name="Rectangle 32"/>
            <p:cNvSpPr>
              <a:spLocks noChangeArrowheads="1"/>
            </p:cNvSpPr>
            <p:nvPr/>
          </p:nvSpPr>
          <p:spPr bwMode="auto">
            <a:xfrm>
              <a:off x="3072" y="3312"/>
              <a:ext cx="720" cy="240"/>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solidFill>
                <a:schemeClr val="bg1"/>
              </a:solidFill>
              <a:miter lim="800000"/>
              <a:headEnd/>
              <a:tailEnd/>
            </a:ln>
            <a:effectLst/>
          </p:spPr>
          <p:txBody>
            <a:bodyPr wrap="none" anchor="ctr"/>
            <a:lstStyle/>
            <a:p>
              <a:pPr algn="ctr">
                <a:defRPr/>
              </a:pPr>
              <a:r>
                <a:rPr lang="en-GB" sz="1200" b="1">
                  <a:solidFill>
                    <a:srgbClr val="FFFFFF"/>
                  </a:solidFill>
                  <a:latin typeface="Arial" charset="0"/>
                  <a:ea typeface="ＭＳ Ｐゴシック" charset="0"/>
                  <a:cs typeface="ＭＳ Ｐゴシック" charset="0"/>
                </a:rPr>
                <a:t>Applications</a:t>
              </a:r>
              <a:endParaRPr lang="en-GB" sz="1200" b="1">
                <a:solidFill>
                  <a:srgbClr val="FFFFFF"/>
                </a:solidFill>
                <a:latin typeface="Times New Roman" charset="0"/>
                <a:ea typeface="ＭＳ Ｐゴシック" charset="0"/>
                <a:cs typeface="ＭＳ Ｐゴシック" charset="0"/>
              </a:endParaRPr>
            </a:p>
          </p:txBody>
        </p:sp>
        <p:sp>
          <p:nvSpPr>
            <p:cNvPr id="95257" name="Line 33"/>
            <p:cNvSpPr>
              <a:spLocks noChangeShapeType="1"/>
            </p:cNvSpPr>
            <p:nvPr/>
          </p:nvSpPr>
          <p:spPr bwMode="auto">
            <a:xfrm>
              <a:off x="1152" y="3264"/>
              <a:ext cx="3456" cy="0"/>
            </a:xfrm>
            <a:prstGeom prst="line">
              <a:avLst/>
            </a:prstGeom>
            <a:noFill/>
            <a:ln w="12700">
              <a:solidFill>
                <a:schemeClr val="accent1"/>
              </a:solidFill>
              <a:round/>
              <a:headEnd type="none" w="sm" len="sm"/>
              <a:tailEnd type="none" w="sm" len="sm"/>
            </a:ln>
          </p:spPr>
          <p:txBody>
            <a:bodyPr wrap="none" anchor="ctr"/>
            <a:lstStyle/>
            <a:p>
              <a:endParaRPr lang="en-US"/>
            </a:p>
          </p:txBody>
        </p:sp>
        <p:sp>
          <p:nvSpPr>
            <p:cNvPr id="189474" name="Rectangle 34"/>
            <p:cNvSpPr>
              <a:spLocks noChangeArrowheads="1"/>
            </p:cNvSpPr>
            <p:nvPr/>
          </p:nvSpPr>
          <p:spPr bwMode="auto">
            <a:xfrm flipV="1">
              <a:off x="2064" y="912"/>
              <a:ext cx="96" cy="527"/>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vCard</a:t>
              </a:r>
              <a:endParaRPr lang="en-GB" sz="2400" b="1">
                <a:solidFill>
                  <a:srgbClr val="FFFFFF"/>
                </a:solidFill>
                <a:latin typeface="Times New Roman" charset="0"/>
                <a:ea typeface="ＭＳ Ｐゴシック" charset="0"/>
                <a:cs typeface="ＭＳ Ｐゴシック" charset="0"/>
              </a:endParaRPr>
            </a:p>
          </p:txBody>
        </p:sp>
        <p:sp>
          <p:nvSpPr>
            <p:cNvPr id="189475" name="Rectangle 35"/>
            <p:cNvSpPr>
              <a:spLocks noChangeArrowheads="1"/>
            </p:cNvSpPr>
            <p:nvPr/>
          </p:nvSpPr>
          <p:spPr bwMode="auto">
            <a:xfrm flipV="1">
              <a:off x="2208" y="912"/>
              <a:ext cx="96" cy="527"/>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vCal</a:t>
              </a:r>
              <a:endParaRPr lang="en-GB" sz="2400" b="1">
                <a:solidFill>
                  <a:srgbClr val="FFFFFF"/>
                </a:solidFill>
                <a:latin typeface="Times New Roman" charset="0"/>
                <a:ea typeface="ＭＳ Ｐゴシック" charset="0"/>
                <a:cs typeface="ＭＳ Ｐゴシック" charset="0"/>
              </a:endParaRPr>
            </a:p>
          </p:txBody>
        </p:sp>
        <p:sp>
          <p:nvSpPr>
            <p:cNvPr id="189476" name="Rectangle 36"/>
            <p:cNvSpPr>
              <a:spLocks noChangeArrowheads="1"/>
            </p:cNvSpPr>
            <p:nvPr/>
          </p:nvSpPr>
          <p:spPr bwMode="auto">
            <a:xfrm flipV="1">
              <a:off x="2352" y="912"/>
              <a:ext cx="96" cy="527"/>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vNote</a:t>
              </a:r>
              <a:endParaRPr lang="en-GB" sz="1000" b="1">
                <a:solidFill>
                  <a:srgbClr val="FFFFFF"/>
                </a:solidFill>
                <a:latin typeface="Times New Roman" charset="0"/>
                <a:ea typeface="ＭＳ Ｐゴシック" charset="0"/>
                <a:cs typeface="ＭＳ Ｐゴシック" charset="0"/>
              </a:endParaRPr>
            </a:p>
          </p:txBody>
        </p:sp>
        <p:sp>
          <p:nvSpPr>
            <p:cNvPr id="189477" name="Rectangle 37"/>
            <p:cNvSpPr>
              <a:spLocks noChangeArrowheads="1"/>
            </p:cNvSpPr>
            <p:nvPr/>
          </p:nvSpPr>
          <p:spPr bwMode="auto">
            <a:xfrm flipV="1">
              <a:off x="2496" y="912"/>
              <a:ext cx="144" cy="527"/>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vMessage</a:t>
              </a:r>
              <a:endParaRPr lang="en-GB" sz="1000" b="1">
                <a:solidFill>
                  <a:srgbClr val="FFFFFF"/>
                </a:solidFill>
                <a:latin typeface="Times New Roman" charset="0"/>
                <a:ea typeface="ＭＳ Ｐゴシック" charset="0"/>
                <a:cs typeface="ＭＳ Ｐゴシック" charset="0"/>
              </a:endParaRPr>
            </a:p>
          </p:txBody>
        </p:sp>
        <p:sp>
          <p:nvSpPr>
            <p:cNvPr id="189478" name="Rectangle 38"/>
            <p:cNvSpPr>
              <a:spLocks noChangeArrowheads="1"/>
            </p:cNvSpPr>
            <p:nvPr/>
          </p:nvSpPr>
          <p:spPr bwMode="auto">
            <a:xfrm flipV="1">
              <a:off x="2688" y="912"/>
              <a:ext cx="336" cy="720"/>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vert="eaVert" wrap="none" anchor="ctr">
              <a:flatTx/>
            </a:bodyPr>
            <a:lstStyle/>
            <a:p>
              <a:pPr algn="ctr">
                <a:defRPr/>
              </a:pPr>
              <a:r>
                <a:rPr lang="en-GB" sz="1000" b="1">
                  <a:solidFill>
                    <a:srgbClr val="FFFFFF"/>
                  </a:solidFill>
                  <a:latin typeface="Arial" charset="0"/>
                  <a:ea typeface="ＭＳ Ｐゴシック" charset="0"/>
                  <a:cs typeface="ＭＳ Ｐゴシック" charset="0"/>
                </a:rPr>
                <a:t>Dial-up</a:t>
              </a:r>
            </a:p>
            <a:p>
              <a:pPr algn="ctr">
                <a:defRPr/>
              </a:pPr>
              <a:r>
                <a:rPr lang="en-GB" sz="1000" b="1">
                  <a:solidFill>
                    <a:srgbClr val="FFFFFF"/>
                  </a:solidFill>
                  <a:latin typeface="Arial" charset="0"/>
                  <a:ea typeface="ＭＳ Ｐゴシック" charset="0"/>
                  <a:cs typeface="ＭＳ Ｐゴシック" charset="0"/>
                </a:rPr>
                <a:t>Networking</a:t>
              </a:r>
              <a:endParaRPr lang="en-GB" sz="2400" b="1">
                <a:solidFill>
                  <a:srgbClr val="FFFFFF"/>
                </a:solidFill>
                <a:latin typeface="Times New Roman" charset="0"/>
                <a:ea typeface="ＭＳ Ｐゴシック" charset="0"/>
                <a:cs typeface="ＭＳ Ｐゴシック" charset="0"/>
              </a:endParaRPr>
            </a:p>
          </p:txBody>
        </p:sp>
        <p:sp>
          <p:nvSpPr>
            <p:cNvPr id="189479" name="Rectangle 39"/>
            <p:cNvSpPr>
              <a:spLocks noChangeArrowheads="1"/>
            </p:cNvSpPr>
            <p:nvPr/>
          </p:nvSpPr>
          <p:spPr bwMode="auto">
            <a:xfrm>
              <a:off x="3072" y="912"/>
              <a:ext cx="384" cy="720"/>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GB" sz="1000" b="1">
                  <a:solidFill>
                    <a:srgbClr val="FFFFFF"/>
                  </a:solidFill>
                  <a:latin typeface="Arial" charset="0"/>
                  <a:ea typeface="ＭＳ Ｐゴシック" charset="0"/>
                  <a:cs typeface="ＭＳ Ｐゴシック" charset="0"/>
                </a:rPr>
                <a:t>Fax</a:t>
              </a:r>
              <a:endParaRPr lang="en-GB" sz="2400" b="1">
                <a:solidFill>
                  <a:srgbClr val="FFFFFF"/>
                </a:solidFill>
                <a:latin typeface="Times New Roman" charset="0"/>
                <a:ea typeface="ＭＳ Ｐゴシック" charset="0"/>
                <a:cs typeface="ＭＳ Ｐゴシック" charset="0"/>
              </a:endParaRPr>
            </a:p>
          </p:txBody>
        </p:sp>
        <p:sp>
          <p:nvSpPr>
            <p:cNvPr id="95264" name="Rectangle 40"/>
            <p:cNvSpPr>
              <a:spLocks noChangeArrowheads="1"/>
            </p:cNvSpPr>
            <p:nvPr/>
          </p:nvSpPr>
          <p:spPr bwMode="auto">
            <a:xfrm>
              <a:off x="3504" y="912"/>
              <a:ext cx="528" cy="1008"/>
            </a:xfrm>
            <a:prstGeom prst="rect">
              <a:avLst/>
            </a:prstGeom>
            <a:gradFill rotWithShape="0">
              <a:gsLst>
                <a:gs pos="0">
                  <a:srgbClr val="764700"/>
                </a:gs>
                <a:gs pos="50000">
                  <a:srgbClr val="FF9900"/>
                </a:gs>
                <a:gs pos="100000">
                  <a:srgbClr val="7647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n-GB" sz="1200" b="1">
                  <a:solidFill>
                    <a:srgbClr val="FFFFFF"/>
                  </a:solidFill>
                  <a:latin typeface="Arial" pitchFamily="34" charset="0"/>
                </a:rPr>
                <a:t>Service</a:t>
              </a:r>
            </a:p>
            <a:p>
              <a:pPr algn="ctr"/>
              <a:r>
                <a:rPr lang="en-GB" sz="1200" b="1">
                  <a:solidFill>
                    <a:srgbClr val="FFFFFF"/>
                  </a:solidFill>
                  <a:latin typeface="Arial" pitchFamily="34" charset="0"/>
                </a:rPr>
                <a:t>Discovery</a:t>
              </a:r>
            </a:p>
            <a:p>
              <a:pPr algn="ctr"/>
              <a:r>
                <a:rPr lang="en-GB" sz="1200" b="1">
                  <a:solidFill>
                    <a:srgbClr val="FFFFFF"/>
                  </a:solidFill>
                  <a:latin typeface="Arial" pitchFamily="34" charset="0"/>
                </a:rPr>
                <a:t>Protocol</a:t>
              </a:r>
              <a:endParaRPr lang="en-GB" sz="1200" b="1">
                <a:solidFill>
                  <a:srgbClr val="FFFFFF"/>
                </a:solidFill>
              </a:endParaRPr>
            </a:p>
          </p:txBody>
        </p:sp>
        <p:sp>
          <p:nvSpPr>
            <p:cNvPr id="189481" name="Rectangle 41"/>
            <p:cNvSpPr>
              <a:spLocks noChangeArrowheads="1"/>
            </p:cNvSpPr>
            <p:nvPr/>
          </p:nvSpPr>
          <p:spPr bwMode="auto">
            <a:xfrm>
              <a:off x="1296" y="672"/>
              <a:ext cx="2736" cy="192"/>
            </a:xfrm>
            <a:prstGeom prst="rect">
              <a:avLst/>
            </a:prstGeom>
            <a:gradFill rotWithShape="0">
              <a:gsLst>
                <a:gs pos="0">
                  <a:schemeClr val="hlink">
                    <a:gamma/>
                    <a:shade val="0"/>
                    <a:invGamma/>
                  </a:schemeClr>
                </a:gs>
                <a:gs pos="50000">
                  <a:schemeClr val="hlink"/>
                </a:gs>
                <a:gs pos="100000">
                  <a:schemeClr val="hlink">
                    <a:gamma/>
                    <a:shade val="0"/>
                    <a:invGamma/>
                  </a:schemeClr>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GB" sz="1600" b="1">
                  <a:solidFill>
                    <a:srgbClr val="FFFF00"/>
                  </a:solidFill>
                  <a:latin typeface="Arial" charset="0"/>
                  <a:ea typeface="ＭＳ Ｐゴシック" charset="0"/>
                  <a:cs typeface="ＭＳ Ｐゴシック" charset="0"/>
                </a:rPr>
                <a:t>User Interface</a:t>
              </a:r>
              <a:endParaRPr lang="en-GB" sz="2000" b="1">
                <a:solidFill>
                  <a:srgbClr val="FFFF00"/>
                </a:solidFill>
                <a:latin typeface="Times New Roman" charset="0"/>
                <a:ea typeface="ＭＳ Ｐゴシック" charset="0"/>
                <a:cs typeface="ＭＳ Ｐゴシック" charset="0"/>
              </a:endParaRPr>
            </a:p>
          </p:txBody>
        </p:sp>
      </p:grpSp>
      <p:sp>
        <p:nvSpPr>
          <p:cNvPr id="95237" name="Text Box 42"/>
          <p:cNvSpPr txBox="1">
            <a:spLocks noChangeArrowheads="1"/>
          </p:cNvSpPr>
          <p:nvPr/>
        </p:nvSpPr>
        <p:spPr bwMode="auto">
          <a:xfrm>
            <a:off x="1835150" y="5295900"/>
            <a:ext cx="1030288" cy="457200"/>
          </a:xfrm>
          <a:prstGeom prst="rect">
            <a:avLst/>
          </a:prstGeom>
          <a:noFill/>
          <a:ln w="12700">
            <a:noFill/>
            <a:miter lim="800000"/>
            <a:headEnd/>
            <a:tailEnd/>
          </a:ln>
        </p:spPr>
        <p:txBody>
          <a:bodyPr wrap="none" anchor="ctr">
            <a:spAutoFit/>
          </a:bodyPr>
          <a:lstStyle/>
          <a:p>
            <a:pPr algn="ctr"/>
            <a:r>
              <a:rPr lang="en-US" sz="2400"/>
              <a:t>Zigbee</a:t>
            </a:r>
          </a:p>
        </p:txBody>
      </p:sp>
      <p:sp>
        <p:nvSpPr>
          <p:cNvPr id="95238" name="Text Box 43"/>
          <p:cNvSpPr txBox="1">
            <a:spLocks noChangeArrowheads="1"/>
          </p:cNvSpPr>
          <p:nvPr/>
        </p:nvSpPr>
        <p:spPr bwMode="auto">
          <a:xfrm>
            <a:off x="5822950" y="5372100"/>
            <a:ext cx="1385888" cy="457200"/>
          </a:xfrm>
          <a:prstGeom prst="rect">
            <a:avLst/>
          </a:prstGeom>
          <a:noFill/>
          <a:ln w="12700">
            <a:noFill/>
            <a:miter lim="800000"/>
            <a:headEnd/>
            <a:tailEnd/>
          </a:ln>
        </p:spPr>
        <p:txBody>
          <a:bodyPr wrap="none" anchor="ctr">
            <a:spAutoFit/>
          </a:bodyPr>
          <a:lstStyle/>
          <a:p>
            <a:pPr algn="ctr"/>
            <a:r>
              <a:rPr lang="en-US" sz="2400"/>
              <a:t>Bluetooth</a:t>
            </a:r>
          </a:p>
        </p:txBody>
      </p:sp>
      <p:sp>
        <p:nvSpPr>
          <p:cNvPr id="95239" name="Rectangle 44"/>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a:r>
              <a:rPr lang="en-US" sz="4400" b="1">
                <a:solidFill>
                  <a:schemeClr val="bg1"/>
                </a:solidFill>
              </a:rPr>
              <a:t>ZigBee and Bluetooth</a:t>
            </a:r>
            <a:endParaRPr lang="en-US" sz="4400">
              <a:solidFill>
                <a:schemeClr val="bg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23554" name="Line 2"/>
          <p:cNvSpPr>
            <a:spLocks noChangeShapeType="1"/>
          </p:cNvSpPr>
          <p:nvPr/>
        </p:nvSpPr>
        <p:spPr bwMode="auto">
          <a:xfrm>
            <a:off x="1295400" y="4191000"/>
            <a:ext cx="6781800" cy="0"/>
          </a:xfrm>
          <a:prstGeom prst="line">
            <a:avLst/>
          </a:prstGeom>
          <a:noFill/>
          <a:ln w="9525">
            <a:solidFill>
              <a:schemeClr val="bg2"/>
            </a:solidFill>
            <a:round/>
            <a:headEnd/>
            <a:tailEnd/>
          </a:ln>
        </p:spPr>
        <p:txBody>
          <a:bodyPr/>
          <a:lstStyle/>
          <a:p>
            <a:endParaRPr lang="en-US"/>
          </a:p>
        </p:txBody>
      </p:sp>
      <p:sp>
        <p:nvSpPr>
          <p:cNvPr id="23555" name="Rectangle 3"/>
          <p:cNvSpPr>
            <a:spLocks noGrp="1" noChangeArrowheads="1"/>
          </p:cNvSpPr>
          <p:nvPr>
            <p:ph type="title"/>
          </p:nvPr>
        </p:nvSpPr>
        <p:spPr/>
        <p:txBody>
          <a:bodyPr/>
          <a:lstStyle/>
          <a:p>
            <a:pPr eaLnBrk="1" hangingPunct="1"/>
            <a:r>
              <a:rPr lang="en-US" smtClean="0"/>
              <a:t>The Wireless Market</a:t>
            </a:r>
          </a:p>
        </p:txBody>
      </p:sp>
      <p:sp>
        <p:nvSpPr>
          <p:cNvPr id="23556" name="Text Box 4"/>
          <p:cNvSpPr txBox="1">
            <a:spLocks noChangeArrowheads="1"/>
          </p:cNvSpPr>
          <p:nvPr/>
        </p:nvSpPr>
        <p:spPr bwMode="auto">
          <a:xfrm rot="-5400000">
            <a:off x="-561182" y="3850482"/>
            <a:ext cx="3224213" cy="336550"/>
          </a:xfrm>
          <a:prstGeom prst="rect">
            <a:avLst/>
          </a:prstGeom>
          <a:noFill/>
          <a:ln w="9525">
            <a:noFill/>
            <a:miter lim="800000"/>
            <a:headEnd/>
            <a:tailEnd/>
          </a:ln>
        </p:spPr>
        <p:txBody>
          <a:bodyPr>
            <a:spAutoFit/>
          </a:bodyPr>
          <a:lstStyle/>
          <a:p>
            <a:pPr algn="ctr" eaLnBrk="0" hangingPunct="0">
              <a:spcBef>
                <a:spcPct val="50000"/>
              </a:spcBef>
            </a:pPr>
            <a:r>
              <a:rPr lang="en-US" sz="1200">
                <a:solidFill>
                  <a:srgbClr val="292929"/>
                </a:solidFill>
              </a:rPr>
              <a:t>SHORT  </a:t>
            </a:r>
            <a:r>
              <a:rPr lang="en-US" sz="1600">
                <a:solidFill>
                  <a:srgbClr val="292929"/>
                </a:solidFill>
              </a:rPr>
              <a:t>  &lt;    </a:t>
            </a:r>
            <a:r>
              <a:rPr lang="en-US" sz="1400" b="1">
                <a:solidFill>
                  <a:srgbClr val="292929"/>
                </a:solidFill>
              </a:rPr>
              <a:t>RANGE</a:t>
            </a:r>
            <a:r>
              <a:rPr lang="en-US" sz="1600">
                <a:solidFill>
                  <a:srgbClr val="292929"/>
                </a:solidFill>
              </a:rPr>
              <a:t>    &gt;    </a:t>
            </a:r>
            <a:r>
              <a:rPr lang="en-US" sz="1200">
                <a:solidFill>
                  <a:srgbClr val="292929"/>
                </a:solidFill>
              </a:rPr>
              <a:t>LONG</a:t>
            </a:r>
          </a:p>
        </p:txBody>
      </p:sp>
      <p:sp>
        <p:nvSpPr>
          <p:cNvPr id="23557" name="Text Box 5"/>
          <p:cNvSpPr txBox="1">
            <a:spLocks noChangeArrowheads="1"/>
          </p:cNvSpPr>
          <p:nvPr/>
        </p:nvSpPr>
        <p:spPr bwMode="auto">
          <a:xfrm>
            <a:off x="2514600" y="5638800"/>
            <a:ext cx="3733800" cy="336550"/>
          </a:xfrm>
          <a:prstGeom prst="rect">
            <a:avLst/>
          </a:prstGeom>
          <a:noFill/>
          <a:ln w="9525">
            <a:noFill/>
            <a:miter lim="800000"/>
            <a:headEnd/>
            <a:tailEnd/>
          </a:ln>
        </p:spPr>
        <p:txBody>
          <a:bodyPr>
            <a:spAutoFit/>
          </a:bodyPr>
          <a:lstStyle/>
          <a:p>
            <a:pPr algn="ctr" eaLnBrk="0" hangingPunct="0">
              <a:spcBef>
                <a:spcPct val="50000"/>
              </a:spcBef>
            </a:pPr>
            <a:r>
              <a:rPr lang="en-US" sz="1200">
                <a:solidFill>
                  <a:srgbClr val="292929"/>
                </a:solidFill>
              </a:rPr>
              <a:t>LOW  </a:t>
            </a:r>
            <a:r>
              <a:rPr lang="en-US" sz="1600">
                <a:solidFill>
                  <a:srgbClr val="292929"/>
                </a:solidFill>
              </a:rPr>
              <a:t>  &lt;    </a:t>
            </a:r>
            <a:r>
              <a:rPr lang="en-US" sz="1400" b="1">
                <a:solidFill>
                  <a:srgbClr val="292929"/>
                </a:solidFill>
              </a:rPr>
              <a:t>DATA RATE</a:t>
            </a:r>
            <a:r>
              <a:rPr lang="en-US" sz="1600">
                <a:solidFill>
                  <a:srgbClr val="292929"/>
                </a:solidFill>
              </a:rPr>
              <a:t>    &gt;    </a:t>
            </a:r>
            <a:r>
              <a:rPr lang="en-US" sz="1200">
                <a:solidFill>
                  <a:srgbClr val="292929"/>
                </a:solidFill>
              </a:rPr>
              <a:t>HIGH</a:t>
            </a:r>
          </a:p>
        </p:txBody>
      </p:sp>
      <p:sp>
        <p:nvSpPr>
          <p:cNvPr id="23558" name="Line 6"/>
          <p:cNvSpPr>
            <a:spLocks noChangeShapeType="1"/>
          </p:cNvSpPr>
          <p:nvPr/>
        </p:nvSpPr>
        <p:spPr bwMode="auto">
          <a:xfrm>
            <a:off x="1295400" y="5562600"/>
            <a:ext cx="6781800" cy="0"/>
          </a:xfrm>
          <a:prstGeom prst="line">
            <a:avLst/>
          </a:prstGeom>
          <a:noFill/>
          <a:ln w="9525">
            <a:solidFill>
              <a:schemeClr val="bg2"/>
            </a:solidFill>
            <a:round/>
            <a:headEnd/>
            <a:tailEnd/>
          </a:ln>
        </p:spPr>
        <p:txBody>
          <a:bodyPr/>
          <a:lstStyle/>
          <a:p>
            <a:endParaRPr lang="en-US"/>
          </a:p>
        </p:txBody>
      </p:sp>
      <p:sp>
        <p:nvSpPr>
          <p:cNvPr id="23559" name="Text Box 7"/>
          <p:cNvSpPr txBox="1">
            <a:spLocks noChangeArrowheads="1"/>
          </p:cNvSpPr>
          <p:nvPr/>
        </p:nvSpPr>
        <p:spPr bwMode="auto">
          <a:xfrm>
            <a:off x="7620000" y="4724400"/>
            <a:ext cx="685800" cy="304800"/>
          </a:xfrm>
          <a:prstGeom prst="rect">
            <a:avLst/>
          </a:prstGeom>
          <a:noFill/>
          <a:ln w="9525">
            <a:noFill/>
            <a:miter lim="800000"/>
            <a:headEnd/>
            <a:tailEnd/>
          </a:ln>
        </p:spPr>
        <p:txBody>
          <a:bodyPr>
            <a:spAutoFit/>
          </a:bodyPr>
          <a:lstStyle/>
          <a:p>
            <a:pPr eaLnBrk="0" hangingPunct="0">
              <a:spcBef>
                <a:spcPct val="50000"/>
              </a:spcBef>
            </a:pPr>
            <a:r>
              <a:rPr lang="en-US" sz="1400">
                <a:solidFill>
                  <a:srgbClr val="292929"/>
                </a:solidFill>
              </a:rPr>
              <a:t>PAN</a:t>
            </a:r>
          </a:p>
        </p:txBody>
      </p:sp>
      <p:sp>
        <p:nvSpPr>
          <p:cNvPr id="23560" name="Text Box 8"/>
          <p:cNvSpPr txBox="1">
            <a:spLocks noChangeArrowheads="1"/>
          </p:cNvSpPr>
          <p:nvPr/>
        </p:nvSpPr>
        <p:spPr bwMode="auto">
          <a:xfrm>
            <a:off x="7620000" y="3276600"/>
            <a:ext cx="685800" cy="304800"/>
          </a:xfrm>
          <a:prstGeom prst="rect">
            <a:avLst/>
          </a:prstGeom>
          <a:noFill/>
          <a:ln w="9525">
            <a:noFill/>
            <a:miter lim="800000"/>
            <a:headEnd/>
            <a:tailEnd/>
          </a:ln>
        </p:spPr>
        <p:txBody>
          <a:bodyPr>
            <a:spAutoFit/>
          </a:bodyPr>
          <a:lstStyle/>
          <a:p>
            <a:pPr eaLnBrk="0" hangingPunct="0">
              <a:spcBef>
                <a:spcPct val="50000"/>
              </a:spcBef>
            </a:pPr>
            <a:r>
              <a:rPr lang="en-US" sz="1400">
                <a:solidFill>
                  <a:srgbClr val="292929"/>
                </a:solidFill>
              </a:rPr>
              <a:t>LAN</a:t>
            </a:r>
          </a:p>
        </p:txBody>
      </p:sp>
      <p:grpSp>
        <p:nvGrpSpPr>
          <p:cNvPr id="23561" name="Group 9"/>
          <p:cNvGrpSpPr>
            <a:grpSpLocks/>
          </p:cNvGrpSpPr>
          <p:nvPr/>
        </p:nvGrpSpPr>
        <p:grpSpPr bwMode="auto">
          <a:xfrm>
            <a:off x="1295400" y="2362200"/>
            <a:ext cx="6324600" cy="3200400"/>
            <a:chOff x="1056" y="1488"/>
            <a:chExt cx="3552" cy="2256"/>
          </a:xfrm>
        </p:grpSpPr>
        <p:sp>
          <p:nvSpPr>
            <p:cNvPr id="23574" name="Line 10"/>
            <p:cNvSpPr>
              <a:spLocks noChangeShapeType="1"/>
            </p:cNvSpPr>
            <p:nvPr/>
          </p:nvSpPr>
          <p:spPr bwMode="auto">
            <a:xfrm flipV="1">
              <a:off x="2352" y="1488"/>
              <a:ext cx="0" cy="2256"/>
            </a:xfrm>
            <a:prstGeom prst="line">
              <a:avLst/>
            </a:prstGeom>
            <a:noFill/>
            <a:ln w="9525">
              <a:solidFill>
                <a:srgbClr val="EAEAEA"/>
              </a:solidFill>
              <a:round/>
              <a:headEnd/>
              <a:tailEnd/>
            </a:ln>
          </p:spPr>
          <p:txBody>
            <a:bodyPr/>
            <a:lstStyle/>
            <a:p>
              <a:endParaRPr lang="en-US"/>
            </a:p>
          </p:txBody>
        </p:sp>
        <p:sp>
          <p:nvSpPr>
            <p:cNvPr id="23575" name="Line 11"/>
            <p:cNvSpPr>
              <a:spLocks noChangeShapeType="1"/>
            </p:cNvSpPr>
            <p:nvPr/>
          </p:nvSpPr>
          <p:spPr bwMode="auto">
            <a:xfrm flipV="1">
              <a:off x="2736" y="1488"/>
              <a:ext cx="0" cy="2256"/>
            </a:xfrm>
            <a:prstGeom prst="line">
              <a:avLst/>
            </a:prstGeom>
            <a:noFill/>
            <a:ln w="9525">
              <a:solidFill>
                <a:srgbClr val="EAEAEA"/>
              </a:solidFill>
              <a:round/>
              <a:headEnd/>
              <a:tailEnd/>
            </a:ln>
          </p:spPr>
          <p:txBody>
            <a:bodyPr/>
            <a:lstStyle/>
            <a:p>
              <a:endParaRPr lang="en-US"/>
            </a:p>
          </p:txBody>
        </p:sp>
        <p:sp>
          <p:nvSpPr>
            <p:cNvPr id="23576" name="Line 12"/>
            <p:cNvSpPr>
              <a:spLocks noChangeShapeType="1"/>
            </p:cNvSpPr>
            <p:nvPr/>
          </p:nvSpPr>
          <p:spPr bwMode="auto">
            <a:xfrm flipV="1">
              <a:off x="3360" y="1488"/>
              <a:ext cx="0" cy="2256"/>
            </a:xfrm>
            <a:prstGeom prst="line">
              <a:avLst/>
            </a:prstGeom>
            <a:noFill/>
            <a:ln w="9525">
              <a:solidFill>
                <a:srgbClr val="EAEAEA"/>
              </a:solidFill>
              <a:round/>
              <a:headEnd/>
              <a:tailEnd/>
            </a:ln>
          </p:spPr>
          <p:txBody>
            <a:bodyPr/>
            <a:lstStyle/>
            <a:p>
              <a:endParaRPr lang="en-US"/>
            </a:p>
          </p:txBody>
        </p:sp>
        <p:sp>
          <p:nvSpPr>
            <p:cNvPr id="23577" name="Line 13"/>
            <p:cNvSpPr>
              <a:spLocks noChangeShapeType="1"/>
            </p:cNvSpPr>
            <p:nvPr/>
          </p:nvSpPr>
          <p:spPr bwMode="auto">
            <a:xfrm flipV="1">
              <a:off x="3840" y="1488"/>
              <a:ext cx="0" cy="2256"/>
            </a:xfrm>
            <a:prstGeom prst="line">
              <a:avLst/>
            </a:prstGeom>
            <a:noFill/>
            <a:ln w="9525">
              <a:solidFill>
                <a:srgbClr val="EAEAEA"/>
              </a:solidFill>
              <a:round/>
              <a:headEnd/>
              <a:tailEnd/>
            </a:ln>
          </p:spPr>
          <p:txBody>
            <a:bodyPr/>
            <a:lstStyle/>
            <a:p>
              <a:endParaRPr lang="en-US"/>
            </a:p>
          </p:txBody>
        </p:sp>
        <p:sp>
          <p:nvSpPr>
            <p:cNvPr id="23578" name="Line 14"/>
            <p:cNvSpPr>
              <a:spLocks noChangeShapeType="1"/>
            </p:cNvSpPr>
            <p:nvPr/>
          </p:nvSpPr>
          <p:spPr bwMode="auto">
            <a:xfrm flipV="1">
              <a:off x="1872" y="1488"/>
              <a:ext cx="0" cy="2256"/>
            </a:xfrm>
            <a:prstGeom prst="line">
              <a:avLst/>
            </a:prstGeom>
            <a:noFill/>
            <a:ln w="9525">
              <a:solidFill>
                <a:srgbClr val="EAEAEA"/>
              </a:solidFill>
              <a:round/>
              <a:headEnd/>
              <a:tailEnd/>
            </a:ln>
          </p:spPr>
          <p:txBody>
            <a:bodyPr/>
            <a:lstStyle/>
            <a:p>
              <a:endParaRPr lang="en-US"/>
            </a:p>
          </p:txBody>
        </p:sp>
        <p:sp>
          <p:nvSpPr>
            <p:cNvPr id="23579" name="Line 15"/>
            <p:cNvSpPr>
              <a:spLocks noChangeShapeType="1"/>
            </p:cNvSpPr>
            <p:nvPr/>
          </p:nvSpPr>
          <p:spPr bwMode="auto">
            <a:xfrm flipV="1">
              <a:off x="1392" y="1536"/>
              <a:ext cx="0" cy="2208"/>
            </a:xfrm>
            <a:prstGeom prst="line">
              <a:avLst/>
            </a:prstGeom>
            <a:noFill/>
            <a:ln w="9525">
              <a:solidFill>
                <a:srgbClr val="EAEAEA"/>
              </a:solidFill>
              <a:round/>
              <a:headEnd/>
              <a:tailEnd/>
            </a:ln>
          </p:spPr>
          <p:txBody>
            <a:bodyPr/>
            <a:lstStyle/>
            <a:p>
              <a:endParaRPr lang="en-US"/>
            </a:p>
          </p:txBody>
        </p:sp>
        <p:sp>
          <p:nvSpPr>
            <p:cNvPr id="23580" name="Line 16"/>
            <p:cNvSpPr>
              <a:spLocks noChangeShapeType="1"/>
            </p:cNvSpPr>
            <p:nvPr/>
          </p:nvSpPr>
          <p:spPr bwMode="auto">
            <a:xfrm flipV="1">
              <a:off x="4608" y="1488"/>
              <a:ext cx="0" cy="2256"/>
            </a:xfrm>
            <a:prstGeom prst="line">
              <a:avLst/>
            </a:prstGeom>
            <a:noFill/>
            <a:ln w="9525">
              <a:solidFill>
                <a:srgbClr val="EAEAEA"/>
              </a:solidFill>
              <a:round/>
              <a:headEnd/>
              <a:tailEnd/>
            </a:ln>
          </p:spPr>
          <p:txBody>
            <a:bodyPr/>
            <a:lstStyle/>
            <a:p>
              <a:endParaRPr lang="en-US"/>
            </a:p>
          </p:txBody>
        </p:sp>
        <p:sp>
          <p:nvSpPr>
            <p:cNvPr id="23581" name="Line 17"/>
            <p:cNvSpPr>
              <a:spLocks noChangeShapeType="1"/>
            </p:cNvSpPr>
            <p:nvPr/>
          </p:nvSpPr>
          <p:spPr bwMode="auto">
            <a:xfrm flipV="1">
              <a:off x="1056" y="1488"/>
              <a:ext cx="0" cy="2256"/>
            </a:xfrm>
            <a:prstGeom prst="line">
              <a:avLst/>
            </a:prstGeom>
            <a:noFill/>
            <a:ln w="9525">
              <a:solidFill>
                <a:srgbClr val="EAEAEA"/>
              </a:solidFill>
              <a:round/>
              <a:headEnd/>
              <a:tailEnd/>
            </a:ln>
          </p:spPr>
          <p:txBody>
            <a:bodyPr/>
            <a:lstStyle/>
            <a:p>
              <a:endParaRPr lang="en-US"/>
            </a:p>
          </p:txBody>
        </p:sp>
      </p:grpSp>
      <p:sp>
        <p:nvSpPr>
          <p:cNvPr id="23562" name="Rectangle 18"/>
          <p:cNvSpPr>
            <a:spLocks noChangeArrowheads="1"/>
          </p:cNvSpPr>
          <p:nvPr/>
        </p:nvSpPr>
        <p:spPr bwMode="auto">
          <a:xfrm>
            <a:off x="1295400" y="2362200"/>
            <a:ext cx="598488" cy="762000"/>
          </a:xfrm>
          <a:prstGeom prst="rect">
            <a:avLst/>
          </a:prstGeom>
          <a:gradFill rotWithShape="0">
            <a:gsLst>
              <a:gs pos="0">
                <a:srgbClr val="4D4D4D"/>
              </a:gs>
              <a:gs pos="100000">
                <a:srgbClr val="FFFFFF"/>
              </a:gs>
            </a:gsLst>
            <a:lin ang="5400000" scaled="1"/>
          </a:gradFill>
          <a:ln w="9525">
            <a:solidFill>
              <a:schemeClr val="bg1"/>
            </a:solidFill>
            <a:miter lim="800000"/>
            <a:headEnd/>
            <a:tailEnd/>
          </a:ln>
        </p:spPr>
        <p:txBody>
          <a:bodyPr wrap="none" anchorCtr="1"/>
          <a:lstStyle/>
          <a:p>
            <a:pPr algn="ctr" eaLnBrk="0" hangingPunct="0">
              <a:lnSpc>
                <a:spcPct val="95000"/>
              </a:lnSpc>
            </a:pPr>
            <a:r>
              <a:rPr lang="en-US" sz="1200">
                <a:solidFill>
                  <a:schemeClr val="bg1"/>
                </a:solidFill>
              </a:rPr>
              <a:t>TEXT</a:t>
            </a:r>
          </a:p>
        </p:txBody>
      </p:sp>
      <p:sp>
        <p:nvSpPr>
          <p:cNvPr id="23563" name="Rectangle 19"/>
          <p:cNvSpPr>
            <a:spLocks noChangeArrowheads="1"/>
          </p:cNvSpPr>
          <p:nvPr/>
        </p:nvSpPr>
        <p:spPr bwMode="auto">
          <a:xfrm>
            <a:off x="1893888" y="2362200"/>
            <a:ext cx="854075" cy="762000"/>
          </a:xfrm>
          <a:prstGeom prst="rect">
            <a:avLst/>
          </a:prstGeom>
          <a:gradFill rotWithShape="0">
            <a:gsLst>
              <a:gs pos="0">
                <a:srgbClr val="4D4D4D"/>
              </a:gs>
              <a:gs pos="100000">
                <a:srgbClr val="FFFFFF"/>
              </a:gs>
            </a:gsLst>
            <a:lin ang="5400000" scaled="1"/>
          </a:gradFill>
          <a:ln w="9525">
            <a:solidFill>
              <a:schemeClr val="bg1"/>
            </a:solidFill>
            <a:miter lim="800000"/>
            <a:headEnd/>
            <a:tailEnd/>
          </a:ln>
        </p:spPr>
        <p:txBody>
          <a:bodyPr wrap="none" anchorCtr="1"/>
          <a:lstStyle/>
          <a:p>
            <a:pPr algn="ctr" eaLnBrk="0" hangingPunct="0">
              <a:lnSpc>
                <a:spcPct val="95000"/>
              </a:lnSpc>
            </a:pPr>
            <a:r>
              <a:rPr lang="en-US" sz="1200">
                <a:solidFill>
                  <a:schemeClr val="bg1"/>
                </a:solidFill>
              </a:rPr>
              <a:t>GRAPHICS</a:t>
            </a:r>
          </a:p>
        </p:txBody>
      </p:sp>
      <p:sp>
        <p:nvSpPr>
          <p:cNvPr id="23564" name="Rectangle 20"/>
          <p:cNvSpPr>
            <a:spLocks noChangeArrowheads="1"/>
          </p:cNvSpPr>
          <p:nvPr/>
        </p:nvSpPr>
        <p:spPr bwMode="auto">
          <a:xfrm>
            <a:off x="2747963" y="2362200"/>
            <a:ext cx="855662" cy="762000"/>
          </a:xfrm>
          <a:prstGeom prst="rect">
            <a:avLst/>
          </a:prstGeom>
          <a:gradFill rotWithShape="0">
            <a:gsLst>
              <a:gs pos="0">
                <a:srgbClr val="4D4D4D"/>
              </a:gs>
              <a:gs pos="100000">
                <a:srgbClr val="FFFFFF"/>
              </a:gs>
            </a:gsLst>
            <a:lin ang="5400000" scaled="1"/>
          </a:gradFill>
          <a:ln w="9525">
            <a:solidFill>
              <a:schemeClr val="bg1"/>
            </a:solidFill>
            <a:miter lim="800000"/>
            <a:headEnd/>
            <a:tailEnd/>
          </a:ln>
        </p:spPr>
        <p:txBody>
          <a:bodyPr wrap="none" anchorCtr="1"/>
          <a:lstStyle/>
          <a:p>
            <a:pPr algn="ctr" eaLnBrk="0" hangingPunct="0">
              <a:lnSpc>
                <a:spcPct val="95000"/>
              </a:lnSpc>
            </a:pPr>
            <a:r>
              <a:rPr lang="en-US" sz="1200">
                <a:solidFill>
                  <a:schemeClr val="bg1"/>
                </a:solidFill>
              </a:rPr>
              <a:t>INTERNET</a:t>
            </a:r>
          </a:p>
        </p:txBody>
      </p:sp>
      <p:sp>
        <p:nvSpPr>
          <p:cNvPr id="23565" name="Rectangle 21"/>
          <p:cNvSpPr>
            <a:spLocks noChangeArrowheads="1"/>
          </p:cNvSpPr>
          <p:nvPr/>
        </p:nvSpPr>
        <p:spPr bwMode="auto">
          <a:xfrm>
            <a:off x="3603625" y="2362200"/>
            <a:ext cx="682625" cy="762000"/>
          </a:xfrm>
          <a:prstGeom prst="rect">
            <a:avLst/>
          </a:prstGeom>
          <a:gradFill rotWithShape="0">
            <a:gsLst>
              <a:gs pos="0">
                <a:srgbClr val="4D4D4D"/>
              </a:gs>
              <a:gs pos="100000">
                <a:srgbClr val="FFFFFF"/>
              </a:gs>
            </a:gsLst>
            <a:lin ang="5400000" scaled="1"/>
          </a:gradFill>
          <a:ln w="9525">
            <a:solidFill>
              <a:schemeClr val="bg1"/>
            </a:solidFill>
            <a:miter lim="800000"/>
            <a:headEnd/>
            <a:tailEnd/>
          </a:ln>
        </p:spPr>
        <p:txBody>
          <a:bodyPr wrap="none" anchorCtr="1"/>
          <a:lstStyle/>
          <a:p>
            <a:pPr algn="ctr" eaLnBrk="0" hangingPunct="0">
              <a:lnSpc>
                <a:spcPct val="95000"/>
              </a:lnSpc>
            </a:pPr>
            <a:r>
              <a:rPr lang="en-US" sz="1200">
                <a:solidFill>
                  <a:schemeClr val="bg1"/>
                </a:solidFill>
              </a:rPr>
              <a:t>HI-FI </a:t>
            </a:r>
          </a:p>
          <a:p>
            <a:pPr algn="ctr" eaLnBrk="0" hangingPunct="0">
              <a:lnSpc>
                <a:spcPct val="95000"/>
              </a:lnSpc>
            </a:pPr>
            <a:r>
              <a:rPr lang="en-US" sz="1200">
                <a:solidFill>
                  <a:schemeClr val="bg1"/>
                </a:solidFill>
              </a:rPr>
              <a:t>AUDIO</a:t>
            </a:r>
          </a:p>
        </p:txBody>
      </p:sp>
      <p:sp>
        <p:nvSpPr>
          <p:cNvPr id="23566" name="Rectangle 22"/>
          <p:cNvSpPr>
            <a:spLocks noChangeArrowheads="1"/>
          </p:cNvSpPr>
          <p:nvPr/>
        </p:nvSpPr>
        <p:spPr bwMode="auto">
          <a:xfrm>
            <a:off x="4286250" y="2362200"/>
            <a:ext cx="1111250" cy="762000"/>
          </a:xfrm>
          <a:prstGeom prst="rect">
            <a:avLst/>
          </a:prstGeom>
          <a:gradFill rotWithShape="0">
            <a:gsLst>
              <a:gs pos="0">
                <a:srgbClr val="4D4D4D"/>
              </a:gs>
              <a:gs pos="100000">
                <a:srgbClr val="FFFFFF"/>
              </a:gs>
            </a:gsLst>
            <a:lin ang="5400000" scaled="1"/>
          </a:gradFill>
          <a:ln w="9525">
            <a:solidFill>
              <a:schemeClr val="bg1"/>
            </a:solidFill>
            <a:miter lim="800000"/>
            <a:headEnd/>
            <a:tailEnd/>
          </a:ln>
        </p:spPr>
        <p:txBody>
          <a:bodyPr wrap="none" anchorCtr="1"/>
          <a:lstStyle/>
          <a:p>
            <a:pPr algn="ctr" eaLnBrk="0" hangingPunct="0">
              <a:lnSpc>
                <a:spcPct val="95000"/>
              </a:lnSpc>
            </a:pPr>
            <a:r>
              <a:rPr lang="en-US" sz="1200">
                <a:solidFill>
                  <a:schemeClr val="bg1"/>
                </a:solidFill>
              </a:rPr>
              <a:t>STREAMING</a:t>
            </a:r>
          </a:p>
          <a:p>
            <a:pPr algn="ctr" eaLnBrk="0" hangingPunct="0">
              <a:lnSpc>
                <a:spcPct val="95000"/>
              </a:lnSpc>
            </a:pPr>
            <a:r>
              <a:rPr lang="en-US" sz="1200">
                <a:solidFill>
                  <a:schemeClr val="bg1"/>
                </a:solidFill>
              </a:rPr>
              <a:t>VIDEO</a:t>
            </a:r>
          </a:p>
        </p:txBody>
      </p:sp>
      <p:sp>
        <p:nvSpPr>
          <p:cNvPr id="23567" name="Rectangle 23"/>
          <p:cNvSpPr>
            <a:spLocks noChangeArrowheads="1"/>
          </p:cNvSpPr>
          <p:nvPr/>
        </p:nvSpPr>
        <p:spPr bwMode="auto">
          <a:xfrm>
            <a:off x="5397500" y="2362200"/>
            <a:ext cx="855663" cy="762000"/>
          </a:xfrm>
          <a:prstGeom prst="rect">
            <a:avLst/>
          </a:prstGeom>
          <a:gradFill rotWithShape="0">
            <a:gsLst>
              <a:gs pos="0">
                <a:srgbClr val="4D4D4D"/>
              </a:gs>
              <a:gs pos="100000">
                <a:srgbClr val="FFFFFF"/>
              </a:gs>
            </a:gsLst>
            <a:lin ang="5400000" scaled="1"/>
          </a:gradFill>
          <a:ln w="9525">
            <a:solidFill>
              <a:schemeClr val="bg1"/>
            </a:solidFill>
            <a:miter lim="800000"/>
            <a:headEnd/>
            <a:tailEnd/>
          </a:ln>
        </p:spPr>
        <p:txBody>
          <a:bodyPr wrap="none" anchorCtr="1"/>
          <a:lstStyle/>
          <a:p>
            <a:pPr algn="ctr" eaLnBrk="0" hangingPunct="0">
              <a:lnSpc>
                <a:spcPct val="95000"/>
              </a:lnSpc>
            </a:pPr>
            <a:r>
              <a:rPr lang="en-US" sz="1200">
                <a:solidFill>
                  <a:schemeClr val="bg1"/>
                </a:solidFill>
              </a:rPr>
              <a:t>DIGITAL</a:t>
            </a:r>
          </a:p>
          <a:p>
            <a:pPr algn="ctr" eaLnBrk="0" hangingPunct="0">
              <a:lnSpc>
                <a:spcPct val="95000"/>
              </a:lnSpc>
            </a:pPr>
            <a:r>
              <a:rPr lang="en-US" sz="1200">
                <a:solidFill>
                  <a:schemeClr val="bg1"/>
                </a:solidFill>
              </a:rPr>
              <a:t>VIDEO</a:t>
            </a:r>
          </a:p>
        </p:txBody>
      </p:sp>
      <p:sp>
        <p:nvSpPr>
          <p:cNvPr id="23568" name="Rectangle 24"/>
          <p:cNvSpPr>
            <a:spLocks noChangeArrowheads="1"/>
          </p:cNvSpPr>
          <p:nvPr/>
        </p:nvSpPr>
        <p:spPr bwMode="auto">
          <a:xfrm>
            <a:off x="6253163" y="2362200"/>
            <a:ext cx="1366837" cy="762000"/>
          </a:xfrm>
          <a:prstGeom prst="rect">
            <a:avLst/>
          </a:prstGeom>
          <a:gradFill rotWithShape="0">
            <a:gsLst>
              <a:gs pos="0">
                <a:srgbClr val="4D4D4D"/>
              </a:gs>
              <a:gs pos="100000">
                <a:srgbClr val="FFFFFF"/>
              </a:gs>
            </a:gsLst>
            <a:lin ang="5400000" scaled="1"/>
          </a:gradFill>
          <a:ln w="9525">
            <a:solidFill>
              <a:schemeClr val="bg1"/>
            </a:solidFill>
            <a:miter lim="800000"/>
            <a:headEnd/>
            <a:tailEnd/>
          </a:ln>
        </p:spPr>
        <p:txBody>
          <a:bodyPr wrap="none" anchorCtr="1"/>
          <a:lstStyle/>
          <a:p>
            <a:pPr algn="ctr" eaLnBrk="0" hangingPunct="0">
              <a:lnSpc>
                <a:spcPct val="95000"/>
              </a:lnSpc>
            </a:pPr>
            <a:r>
              <a:rPr lang="en-US" sz="1200">
                <a:solidFill>
                  <a:schemeClr val="bg1"/>
                </a:solidFill>
              </a:rPr>
              <a:t>MULTI-CHANNEL</a:t>
            </a:r>
          </a:p>
          <a:p>
            <a:pPr algn="ctr" eaLnBrk="0" hangingPunct="0">
              <a:lnSpc>
                <a:spcPct val="95000"/>
              </a:lnSpc>
            </a:pPr>
            <a:r>
              <a:rPr lang="en-US" sz="1200">
                <a:solidFill>
                  <a:schemeClr val="tx2"/>
                </a:solidFill>
              </a:rPr>
              <a:t>VIDEO</a:t>
            </a:r>
          </a:p>
        </p:txBody>
      </p:sp>
      <p:sp>
        <p:nvSpPr>
          <p:cNvPr id="23569" name="AutoShape 25"/>
          <p:cNvSpPr>
            <a:spLocks noChangeArrowheads="1"/>
          </p:cNvSpPr>
          <p:nvPr/>
        </p:nvSpPr>
        <p:spPr bwMode="auto">
          <a:xfrm>
            <a:off x="2743200" y="4800600"/>
            <a:ext cx="2286000" cy="304800"/>
          </a:xfrm>
          <a:prstGeom prst="roundRect">
            <a:avLst>
              <a:gd name="adj" fmla="val 50000"/>
            </a:avLst>
          </a:prstGeom>
          <a:solidFill>
            <a:srgbClr val="6666FF"/>
          </a:solidFill>
          <a:ln w="9525">
            <a:noFill/>
            <a:round/>
            <a:headEnd/>
            <a:tailEnd/>
          </a:ln>
        </p:spPr>
        <p:txBody>
          <a:bodyPr wrap="none" anchor="ctr"/>
          <a:lstStyle/>
          <a:p>
            <a:pPr algn="ctr" eaLnBrk="0" hangingPunct="0"/>
            <a:r>
              <a:rPr lang="en-US" sz="1600">
                <a:solidFill>
                  <a:schemeClr val="tx2"/>
                </a:solidFill>
              </a:rPr>
              <a:t>Bluetooth1</a:t>
            </a:r>
          </a:p>
        </p:txBody>
      </p:sp>
      <p:sp>
        <p:nvSpPr>
          <p:cNvPr id="23570" name="AutoShape 26"/>
          <p:cNvSpPr>
            <a:spLocks noChangeArrowheads="1"/>
          </p:cNvSpPr>
          <p:nvPr/>
        </p:nvSpPr>
        <p:spPr bwMode="auto">
          <a:xfrm>
            <a:off x="3048000" y="4343400"/>
            <a:ext cx="2514600" cy="304800"/>
          </a:xfrm>
          <a:prstGeom prst="roundRect">
            <a:avLst>
              <a:gd name="adj" fmla="val 50000"/>
            </a:avLst>
          </a:prstGeom>
          <a:solidFill>
            <a:srgbClr val="6666FF"/>
          </a:solidFill>
          <a:ln w="9525">
            <a:noFill/>
            <a:round/>
            <a:headEnd/>
            <a:tailEnd/>
          </a:ln>
        </p:spPr>
        <p:txBody>
          <a:bodyPr wrap="none" anchor="ctr"/>
          <a:lstStyle/>
          <a:p>
            <a:pPr algn="ctr" eaLnBrk="0" hangingPunct="0"/>
            <a:r>
              <a:rPr lang="en-US" sz="1600">
                <a:solidFill>
                  <a:schemeClr val="tx2"/>
                </a:solidFill>
              </a:rPr>
              <a:t>Bluetooth 2</a:t>
            </a:r>
          </a:p>
        </p:txBody>
      </p:sp>
      <p:sp>
        <p:nvSpPr>
          <p:cNvPr id="23571" name="AutoShape 27"/>
          <p:cNvSpPr>
            <a:spLocks noChangeArrowheads="1"/>
          </p:cNvSpPr>
          <p:nvPr/>
        </p:nvSpPr>
        <p:spPr bwMode="auto">
          <a:xfrm>
            <a:off x="1295400" y="4648200"/>
            <a:ext cx="1676400" cy="304800"/>
          </a:xfrm>
          <a:prstGeom prst="roundRect">
            <a:avLst>
              <a:gd name="adj" fmla="val 50000"/>
            </a:avLst>
          </a:prstGeom>
          <a:solidFill>
            <a:srgbClr val="FFCC00"/>
          </a:solidFill>
          <a:ln w="9525">
            <a:noFill/>
            <a:round/>
            <a:headEnd/>
            <a:tailEnd/>
          </a:ln>
        </p:spPr>
        <p:txBody>
          <a:bodyPr wrap="none" anchor="ctr"/>
          <a:lstStyle/>
          <a:p>
            <a:pPr algn="ctr" eaLnBrk="0" hangingPunct="0"/>
            <a:r>
              <a:rPr lang="en-US" sz="1800" b="1">
                <a:solidFill>
                  <a:srgbClr val="292929"/>
                </a:solidFill>
              </a:rPr>
              <a:t>ZigBee</a:t>
            </a:r>
          </a:p>
        </p:txBody>
      </p:sp>
      <p:sp>
        <p:nvSpPr>
          <p:cNvPr id="23572" name="AutoShape 28"/>
          <p:cNvSpPr>
            <a:spLocks noChangeArrowheads="1"/>
          </p:cNvSpPr>
          <p:nvPr/>
        </p:nvSpPr>
        <p:spPr bwMode="auto">
          <a:xfrm>
            <a:off x="3886200" y="3352800"/>
            <a:ext cx="2743200" cy="304800"/>
          </a:xfrm>
          <a:prstGeom prst="roundRect">
            <a:avLst>
              <a:gd name="adj" fmla="val 50000"/>
            </a:avLst>
          </a:prstGeom>
          <a:solidFill>
            <a:srgbClr val="FF6600"/>
          </a:solidFill>
          <a:ln w="9525">
            <a:noFill/>
            <a:round/>
            <a:headEnd/>
            <a:tailEnd/>
          </a:ln>
        </p:spPr>
        <p:txBody>
          <a:bodyPr wrap="none" anchor="ctr"/>
          <a:lstStyle/>
          <a:p>
            <a:pPr algn="ctr" eaLnBrk="0" hangingPunct="0"/>
            <a:r>
              <a:rPr lang="en-US" sz="1600"/>
              <a:t>802.11b</a:t>
            </a:r>
          </a:p>
        </p:txBody>
      </p:sp>
      <p:sp>
        <p:nvSpPr>
          <p:cNvPr id="23573" name="AutoShape 29"/>
          <p:cNvSpPr>
            <a:spLocks noChangeArrowheads="1"/>
          </p:cNvSpPr>
          <p:nvPr/>
        </p:nvSpPr>
        <p:spPr bwMode="auto">
          <a:xfrm>
            <a:off x="4876800" y="3733800"/>
            <a:ext cx="2819400" cy="304800"/>
          </a:xfrm>
          <a:prstGeom prst="roundRect">
            <a:avLst>
              <a:gd name="adj" fmla="val 50000"/>
            </a:avLst>
          </a:prstGeom>
          <a:solidFill>
            <a:srgbClr val="FF6600"/>
          </a:solidFill>
          <a:ln w="9525">
            <a:noFill/>
            <a:round/>
            <a:headEnd/>
            <a:tailEnd/>
          </a:ln>
        </p:spPr>
        <p:txBody>
          <a:bodyPr wrap="none" anchor="ctr"/>
          <a:lstStyle/>
          <a:p>
            <a:pPr algn="ctr" eaLnBrk="0" hangingPunct="0"/>
            <a:r>
              <a:rPr lang="en-US" sz="1600"/>
              <a:t>802.11a/HL2 &amp; 802.11g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1"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190466" name="Rectangle 2"/>
          <p:cNvSpPr>
            <a:spLocks noChangeArrowheads="1"/>
          </p:cNvSpPr>
          <p:nvPr/>
        </p:nvSpPr>
        <p:spPr bwMode="auto">
          <a:xfrm>
            <a:off x="1752600" y="3494088"/>
            <a:ext cx="5867400" cy="1458912"/>
          </a:xfrm>
          <a:prstGeom prst="rect">
            <a:avLst/>
          </a:prstGeom>
          <a:gradFill rotWithShape="0">
            <a:gsLst>
              <a:gs pos="0">
                <a:srgbClr val="4D93E1"/>
              </a:gs>
              <a:gs pos="100000">
                <a:srgbClr val="244468"/>
              </a:gs>
            </a:gsLst>
            <a:lin ang="5400000" scaled="1"/>
          </a:gradFill>
          <a:ln w="12700">
            <a:solidFill>
              <a:srgbClr val="FFFFFF"/>
            </a:solidFill>
            <a:miter lim="800000"/>
            <a:headEnd type="none" w="sm" len="sm"/>
            <a:tailEnd type="none" w="sm" len="sm"/>
          </a:ln>
        </p:spPr>
        <p:txBody>
          <a:bodyPr anchor="ctr"/>
          <a:lstStyle/>
          <a:p>
            <a:r>
              <a:rPr lang="en-GB" sz="3600" b="1">
                <a:solidFill>
                  <a:srgbClr val="FFFF66"/>
                </a:solidFill>
                <a:latin typeface="Technical" pitchFamily="66" charset="0"/>
              </a:rPr>
              <a:t>Bluetooth:</a:t>
            </a:r>
            <a:endParaRPr lang="en-GB" sz="3600" b="1">
              <a:latin typeface="Technical" pitchFamily="66" charset="0"/>
            </a:endParaRPr>
          </a:p>
          <a:p>
            <a:pPr>
              <a:buFontTx/>
              <a:buChar char="•"/>
            </a:pPr>
            <a:r>
              <a:rPr lang="en-US" sz="2000">
                <a:solidFill>
                  <a:srgbClr val="FFFFFF"/>
                </a:solidFill>
              </a:rPr>
              <a:t> Network join time = &gt;3s</a:t>
            </a:r>
          </a:p>
          <a:p>
            <a:pPr>
              <a:buFontTx/>
              <a:buChar char="•"/>
            </a:pPr>
            <a:r>
              <a:rPr lang="en-US" sz="2000">
                <a:solidFill>
                  <a:srgbClr val="FFFFFF"/>
                </a:solidFill>
              </a:rPr>
              <a:t> Sleeping slave changing to active = 3s typically</a:t>
            </a:r>
          </a:p>
          <a:p>
            <a:pPr>
              <a:buFontTx/>
              <a:buChar char="•"/>
            </a:pPr>
            <a:r>
              <a:rPr lang="en-US" sz="2000">
                <a:solidFill>
                  <a:srgbClr val="FFFFFF"/>
                </a:solidFill>
              </a:rPr>
              <a:t> Active slave channel access time = 2ms typically</a:t>
            </a:r>
            <a:endParaRPr lang="en-GB" sz="2000">
              <a:solidFill>
                <a:srgbClr val="FFFFFF"/>
              </a:solidFill>
            </a:endParaRPr>
          </a:p>
        </p:txBody>
      </p:sp>
      <p:sp>
        <p:nvSpPr>
          <p:cNvPr id="190467" name="Rectangle 3"/>
          <p:cNvSpPr>
            <a:spLocks noChangeArrowheads="1"/>
          </p:cNvSpPr>
          <p:nvPr/>
        </p:nvSpPr>
        <p:spPr bwMode="auto">
          <a:xfrm>
            <a:off x="1752600" y="1978025"/>
            <a:ext cx="5867400" cy="1535113"/>
          </a:xfrm>
          <a:prstGeom prst="rect">
            <a:avLst/>
          </a:prstGeom>
          <a:gradFill rotWithShape="0">
            <a:gsLst>
              <a:gs pos="0">
                <a:srgbClr val="4D93E1"/>
              </a:gs>
              <a:gs pos="100000">
                <a:srgbClr val="244468"/>
              </a:gs>
            </a:gsLst>
            <a:lin ang="5400000" scaled="1"/>
          </a:gradFill>
          <a:ln w="12700">
            <a:solidFill>
              <a:srgbClr val="FFFFFF"/>
            </a:solidFill>
            <a:miter lim="800000"/>
            <a:headEnd type="none" w="sm" len="sm"/>
            <a:tailEnd type="none" w="sm" len="sm"/>
          </a:ln>
        </p:spPr>
        <p:txBody>
          <a:bodyPr anchor="ctr"/>
          <a:lstStyle/>
          <a:p>
            <a:r>
              <a:rPr lang="en-GB" sz="3600" b="1">
                <a:solidFill>
                  <a:srgbClr val="FFFF66"/>
                </a:solidFill>
                <a:latin typeface="Technical" pitchFamily="66" charset="0"/>
              </a:rPr>
              <a:t>ZigBee:</a:t>
            </a:r>
            <a:endParaRPr lang="en-GB" sz="2000" b="1">
              <a:latin typeface="Technical" pitchFamily="66" charset="0"/>
            </a:endParaRPr>
          </a:p>
          <a:p>
            <a:pPr>
              <a:buFontTx/>
              <a:buChar char="•"/>
            </a:pPr>
            <a:r>
              <a:rPr lang="en-US" sz="2000">
                <a:solidFill>
                  <a:srgbClr val="FFFFFF"/>
                </a:solidFill>
              </a:rPr>
              <a:t> Network join time = 30ms typically </a:t>
            </a:r>
          </a:p>
          <a:p>
            <a:pPr>
              <a:buFontTx/>
              <a:buChar char="•"/>
            </a:pPr>
            <a:r>
              <a:rPr lang="en-US" sz="2000">
                <a:solidFill>
                  <a:srgbClr val="FFFFFF"/>
                </a:solidFill>
              </a:rPr>
              <a:t> Sleeping slave changing to active = 15ms typically</a:t>
            </a:r>
          </a:p>
          <a:p>
            <a:pPr>
              <a:buFontTx/>
              <a:buChar char="•"/>
            </a:pPr>
            <a:r>
              <a:rPr lang="en-US" sz="2000">
                <a:solidFill>
                  <a:srgbClr val="FFFFFF"/>
                </a:solidFill>
              </a:rPr>
              <a:t> Active slave channel access time = 15ms typically </a:t>
            </a:r>
            <a:endParaRPr lang="en-GB" sz="2000">
              <a:solidFill>
                <a:srgbClr val="FFFFFF"/>
              </a:solidFill>
            </a:endParaRPr>
          </a:p>
        </p:txBody>
      </p:sp>
      <p:sp>
        <p:nvSpPr>
          <p:cNvPr id="97284" name="Rectangle 4"/>
          <p:cNvSpPr>
            <a:spLocks noChangeArrowheads="1"/>
          </p:cNvSpPr>
          <p:nvPr/>
        </p:nvSpPr>
        <p:spPr bwMode="auto">
          <a:xfrm>
            <a:off x="304800" y="1209675"/>
            <a:ext cx="7772400" cy="914400"/>
          </a:xfrm>
          <a:prstGeom prst="rect">
            <a:avLst/>
          </a:prstGeom>
          <a:noFill/>
          <a:ln w="9525">
            <a:noFill/>
            <a:miter lim="800000"/>
            <a:headEnd/>
            <a:tailEnd/>
          </a:ln>
        </p:spPr>
        <p:txBody>
          <a:bodyPr anchor="ctr"/>
          <a:lstStyle/>
          <a:p>
            <a:pPr eaLnBrk="0" hangingPunct="0"/>
            <a:r>
              <a:rPr lang="en-US" sz="2800" i="1">
                <a:solidFill>
                  <a:schemeClr val="bg2"/>
                </a:solidFill>
                <a:latin typeface="Arial Black" pitchFamily="34" charset="0"/>
              </a:rPr>
              <a:t>Timing Considerations</a:t>
            </a:r>
          </a:p>
        </p:txBody>
      </p:sp>
      <p:sp>
        <p:nvSpPr>
          <p:cNvPr id="190469" name="AutoShape 5"/>
          <p:cNvSpPr>
            <a:spLocks noChangeArrowheads="1"/>
          </p:cNvSpPr>
          <p:nvPr/>
        </p:nvSpPr>
        <p:spPr bwMode="auto">
          <a:xfrm>
            <a:off x="838200" y="4959350"/>
            <a:ext cx="7696200" cy="984250"/>
          </a:xfrm>
          <a:prstGeom prst="roundRect">
            <a:avLst>
              <a:gd name="adj" fmla="val 50000"/>
            </a:avLst>
          </a:prstGeom>
          <a:solidFill>
            <a:srgbClr val="FFD20F"/>
          </a:solidFill>
          <a:ln w="9525">
            <a:noFill/>
            <a:round/>
            <a:headEnd/>
            <a:tailEnd/>
          </a:ln>
        </p:spPr>
        <p:txBody>
          <a:bodyPr lIns="457200" rIns="457200" anchor="ctr"/>
          <a:lstStyle/>
          <a:p>
            <a:pPr algn="ctr" eaLnBrk="0" hangingPunct="0"/>
            <a:r>
              <a:rPr lang="en-US" sz="3200" b="1"/>
              <a:t>ZigBee protocol is optimized for timing critical applications</a:t>
            </a:r>
          </a:p>
        </p:txBody>
      </p:sp>
      <p:sp>
        <p:nvSpPr>
          <p:cNvPr id="97286" name="Rectangle 6"/>
          <p:cNvSpPr>
            <a:spLocks noGrp="1" noChangeArrowheads="1"/>
          </p:cNvSpPr>
          <p:nvPr>
            <p:ph type="title"/>
          </p:nvPr>
        </p:nvSpPr>
        <p:spPr>
          <a:noFill/>
        </p:spPr>
        <p:txBody>
          <a:bodyPr/>
          <a:lstStyle/>
          <a:p>
            <a:pPr eaLnBrk="1" hangingPunct="1"/>
            <a:r>
              <a:rPr lang="en-US" smtClean="0"/>
              <a:t>ZigBee and Bluetooth</a:t>
            </a:r>
            <a:endParaRPr lang="en-US" b="1"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dissolve">
                                      <p:cBhvr>
                                        <p:cTn id="7" dur="500"/>
                                        <p:tgtEl>
                                          <p:spTgt spid="190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0466"/>
                                        </p:tgtEl>
                                        <p:attrNameLst>
                                          <p:attrName>style.visibility</p:attrName>
                                        </p:attrNameLst>
                                      </p:cBhvr>
                                      <p:to>
                                        <p:strVal val="visible"/>
                                      </p:to>
                                    </p:set>
                                    <p:animEffect transition="in" filter="dissolve">
                                      <p:cBhvr>
                                        <p:cTn id="12" dur="500"/>
                                        <p:tgtEl>
                                          <p:spTgt spid="190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90469"/>
                                        </p:tgtEl>
                                        <p:attrNameLst>
                                          <p:attrName>style.visibility</p:attrName>
                                        </p:attrNameLst>
                                      </p:cBhvr>
                                      <p:to>
                                        <p:strVal val="visible"/>
                                      </p:to>
                                    </p:set>
                                    <p:anim calcmode="lin" valueType="num">
                                      <p:cBhvr>
                                        <p:cTn id="17" dur="500" fill="hold"/>
                                        <p:tgtEl>
                                          <p:spTgt spid="190469"/>
                                        </p:tgtEl>
                                        <p:attrNameLst>
                                          <p:attrName>ppt_w</p:attrName>
                                        </p:attrNameLst>
                                      </p:cBhvr>
                                      <p:tavLst>
                                        <p:tav tm="0">
                                          <p:val>
                                            <p:fltVal val="0"/>
                                          </p:val>
                                        </p:tav>
                                        <p:tav tm="100000">
                                          <p:val>
                                            <p:strVal val="#ppt_w"/>
                                          </p:val>
                                        </p:tav>
                                      </p:tavLst>
                                    </p:anim>
                                    <p:anim calcmode="lin" valueType="num">
                                      <p:cBhvr>
                                        <p:cTn id="18" dur="500" fill="hold"/>
                                        <p:tgtEl>
                                          <p:spTgt spid="1904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nimBg="1" autoUpdateAnimBg="0"/>
      <p:bldP spid="190467" grpId="0" animBg="1" autoUpdateAnimBg="0"/>
      <p:bldP spid="19046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99330" name="AutoShape 2"/>
          <p:cNvSpPr>
            <a:spLocks noChangeArrowheads="1"/>
          </p:cNvSpPr>
          <p:nvPr/>
        </p:nvSpPr>
        <p:spPr bwMode="auto">
          <a:xfrm>
            <a:off x="874713" y="2662238"/>
            <a:ext cx="7391400" cy="457200"/>
          </a:xfrm>
          <a:prstGeom prst="roundRect">
            <a:avLst>
              <a:gd name="adj" fmla="val 49306"/>
            </a:avLst>
          </a:prstGeom>
          <a:solidFill>
            <a:srgbClr val="91C109"/>
          </a:solidFill>
          <a:ln w="28575">
            <a:solidFill>
              <a:srgbClr val="91C109"/>
            </a:solidFill>
            <a:round/>
            <a:headEnd/>
            <a:tailEnd/>
          </a:ln>
        </p:spPr>
        <p:txBody>
          <a:bodyPr wrap="none" anchor="ctr"/>
          <a:lstStyle/>
          <a:p>
            <a:endParaRPr lang="en-US"/>
          </a:p>
        </p:txBody>
      </p:sp>
      <p:sp>
        <p:nvSpPr>
          <p:cNvPr id="99331" name="AutoShape 3"/>
          <p:cNvSpPr>
            <a:spLocks noChangeArrowheads="1"/>
          </p:cNvSpPr>
          <p:nvPr/>
        </p:nvSpPr>
        <p:spPr bwMode="auto">
          <a:xfrm>
            <a:off x="874713" y="2662238"/>
            <a:ext cx="2438400" cy="457200"/>
          </a:xfrm>
          <a:prstGeom prst="roundRect">
            <a:avLst>
              <a:gd name="adj" fmla="val 49306"/>
            </a:avLst>
          </a:prstGeom>
          <a:solidFill>
            <a:schemeClr val="bg1"/>
          </a:solidFill>
          <a:ln w="28575">
            <a:solidFill>
              <a:srgbClr val="91C109"/>
            </a:solidFill>
            <a:round/>
            <a:headEnd/>
            <a:tailEnd/>
          </a:ln>
        </p:spPr>
        <p:txBody>
          <a:bodyPr wrap="none" anchor="ctr"/>
          <a:lstStyle/>
          <a:p>
            <a:endParaRPr lang="en-US"/>
          </a:p>
        </p:txBody>
      </p:sp>
      <p:sp>
        <p:nvSpPr>
          <p:cNvPr id="99332" name="AutoShape 4"/>
          <p:cNvSpPr>
            <a:spLocks noChangeArrowheads="1"/>
          </p:cNvSpPr>
          <p:nvPr/>
        </p:nvSpPr>
        <p:spPr bwMode="auto">
          <a:xfrm>
            <a:off x="874713" y="3295650"/>
            <a:ext cx="7391400" cy="457200"/>
          </a:xfrm>
          <a:prstGeom prst="roundRect">
            <a:avLst>
              <a:gd name="adj" fmla="val 49306"/>
            </a:avLst>
          </a:prstGeom>
          <a:solidFill>
            <a:srgbClr val="91C109"/>
          </a:solidFill>
          <a:ln w="28575">
            <a:solidFill>
              <a:srgbClr val="91C109"/>
            </a:solidFill>
            <a:round/>
            <a:headEnd/>
            <a:tailEnd/>
          </a:ln>
        </p:spPr>
        <p:txBody>
          <a:bodyPr wrap="none" anchor="ctr"/>
          <a:lstStyle/>
          <a:p>
            <a:endParaRPr lang="en-US"/>
          </a:p>
        </p:txBody>
      </p:sp>
      <p:sp>
        <p:nvSpPr>
          <p:cNvPr id="99333" name="AutoShape 5"/>
          <p:cNvSpPr>
            <a:spLocks noChangeArrowheads="1"/>
          </p:cNvSpPr>
          <p:nvPr/>
        </p:nvSpPr>
        <p:spPr bwMode="auto">
          <a:xfrm>
            <a:off x="874713" y="3294063"/>
            <a:ext cx="2438400" cy="457200"/>
          </a:xfrm>
          <a:prstGeom prst="roundRect">
            <a:avLst>
              <a:gd name="adj" fmla="val 49306"/>
            </a:avLst>
          </a:prstGeom>
          <a:solidFill>
            <a:schemeClr val="bg1"/>
          </a:solidFill>
          <a:ln w="28575">
            <a:solidFill>
              <a:srgbClr val="91C109"/>
            </a:solidFill>
            <a:round/>
            <a:headEnd/>
            <a:tailEnd/>
          </a:ln>
        </p:spPr>
        <p:txBody>
          <a:bodyPr wrap="none" anchor="ctr"/>
          <a:lstStyle/>
          <a:p>
            <a:endParaRPr lang="en-US"/>
          </a:p>
        </p:txBody>
      </p:sp>
      <p:sp>
        <p:nvSpPr>
          <p:cNvPr id="99334" name="AutoShape 6"/>
          <p:cNvSpPr>
            <a:spLocks noChangeArrowheads="1"/>
          </p:cNvSpPr>
          <p:nvPr/>
        </p:nvSpPr>
        <p:spPr bwMode="auto">
          <a:xfrm>
            <a:off x="874713" y="3929063"/>
            <a:ext cx="7391400" cy="457200"/>
          </a:xfrm>
          <a:prstGeom prst="roundRect">
            <a:avLst>
              <a:gd name="adj" fmla="val 49306"/>
            </a:avLst>
          </a:prstGeom>
          <a:solidFill>
            <a:srgbClr val="91C109"/>
          </a:solidFill>
          <a:ln w="28575">
            <a:solidFill>
              <a:srgbClr val="91C109"/>
            </a:solidFill>
            <a:round/>
            <a:headEnd/>
            <a:tailEnd/>
          </a:ln>
        </p:spPr>
        <p:txBody>
          <a:bodyPr wrap="none" anchor="ctr"/>
          <a:lstStyle/>
          <a:p>
            <a:endParaRPr lang="en-US"/>
          </a:p>
        </p:txBody>
      </p:sp>
      <p:sp>
        <p:nvSpPr>
          <p:cNvPr id="99335" name="AutoShape 7"/>
          <p:cNvSpPr>
            <a:spLocks noChangeArrowheads="1"/>
          </p:cNvSpPr>
          <p:nvPr/>
        </p:nvSpPr>
        <p:spPr bwMode="auto">
          <a:xfrm>
            <a:off x="874713" y="3935413"/>
            <a:ext cx="2438400" cy="457200"/>
          </a:xfrm>
          <a:prstGeom prst="roundRect">
            <a:avLst>
              <a:gd name="adj" fmla="val 49306"/>
            </a:avLst>
          </a:prstGeom>
          <a:solidFill>
            <a:schemeClr val="bg1"/>
          </a:solidFill>
          <a:ln w="28575">
            <a:solidFill>
              <a:srgbClr val="91C109"/>
            </a:solidFill>
            <a:round/>
            <a:headEnd/>
            <a:tailEnd/>
          </a:ln>
        </p:spPr>
        <p:txBody>
          <a:bodyPr wrap="none" anchor="ctr"/>
          <a:lstStyle/>
          <a:p>
            <a:endParaRPr lang="en-US"/>
          </a:p>
        </p:txBody>
      </p:sp>
      <p:sp>
        <p:nvSpPr>
          <p:cNvPr id="99336" name="AutoShape 8"/>
          <p:cNvSpPr>
            <a:spLocks noChangeArrowheads="1"/>
          </p:cNvSpPr>
          <p:nvPr/>
        </p:nvSpPr>
        <p:spPr bwMode="auto">
          <a:xfrm>
            <a:off x="874713" y="4584700"/>
            <a:ext cx="7391400" cy="457200"/>
          </a:xfrm>
          <a:prstGeom prst="roundRect">
            <a:avLst>
              <a:gd name="adj" fmla="val 49306"/>
            </a:avLst>
          </a:prstGeom>
          <a:solidFill>
            <a:srgbClr val="91C109"/>
          </a:solidFill>
          <a:ln w="28575">
            <a:solidFill>
              <a:srgbClr val="91C109"/>
            </a:solidFill>
            <a:round/>
            <a:headEnd/>
            <a:tailEnd/>
          </a:ln>
        </p:spPr>
        <p:txBody>
          <a:bodyPr wrap="none" anchor="ctr"/>
          <a:lstStyle/>
          <a:p>
            <a:endParaRPr lang="en-US"/>
          </a:p>
        </p:txBody>
      </p:sp>
      <p:sp>
        <p:nvSpPr>
          <p:cNvPr id="99337" name="AutoShape 9"/>
          <p:cNvSpPr>
            <a:spLocks noChangeArrowheads="1"/>
          </p:cNvSpPr>
          <p:nvPr/>
        </p:nvSpPr>
        <p:spPr bwMode="auto">
          <a:xfrm>
            <a:off x="874713" y="4576763"/>
            <a:ext cx="2438400" cy="457200"/>
          </a:xfrm>
          <a:prstGeom prst="roundRect">
            <a:avLst>
              <a:gd name="adj" fmla="val 49306"/>
            </a:avLst>
          </a:prstGeom>
          <a:solidFill>
            <a:schemeClr val="bg1"/>
          </a:solidFill>
          <a:ln w="28575">
            <a:solidFill>
              <a:srgbClr val="91C109"/>
            </a:solidFill>
            <a:round/>
            <a:headEnd/>
            <a:tailEnd/>
          </a:ln>
        </p:spPr>
        <p:txBody>
          <a:bodyPr wrap="none" anchor="ctr"/>
          <a:lstStyle/>
          <a:p>
            <a:endParaRPr lang="en-US"/>
          </a:p>
        </p:txBody>
      </p:sp>
      <p:sp>
        <p:nvSpPr>
          <p:cNvPr id="99338" name="AutoShape 10"/>
          <p:cNvSpPr>
            <a:spLocks noChangeArrowheads="1"/>
          </p:cNvSpPr>
          <p:nvPr/>
        </p:nvSpPr>
        <p:spPr bwMode="auto">
          <a:xfrm>
            <a:off x="874713" y="5218113"/>
            <a:ext cx="7391400" cy="533400"/>
          </a:xfrm>
          <a:prstGeom prst="roundRect">
            <a:avLst>
              <a:gd name="adj" fmla="val 49306"/>
            </a:avLst>
          </a:prstGeom>
          <a:solidFill>
            <a:srgbClr val="91C109"/>
          </a:solidFill>
          <a:ln w="28575">
            <a:solidFill>
              <a:srgbClr val="91C109"/>
            </a:solidFill>
            <a:round/>
            <a:headEnd/>
            <a:tailEnd/>
          </a:ln>
        </p:spPr>
        <p:txBody>
          <a:bodyPr wrap="none" anchor="ctr"/>
          <a:lstStyle/>
          <a:p>
            <a:endParaRPr lang="en-US"/>
          </a:p>
        </p:txBody>
      </p:sp>
      <p:sp>
        <p:nvSpPr>
          <p:cNvPr id="99339" name="AutoShape 11"/>
          <p:cNvSpPr>
            <a:spLocks noChangeArrowheads="1"/>
          </p:cNvSpPr>
          <p:nvPr/>
        </p:nvSpPr>
        <p:spPr bwMode="auto">
          <a:xfrm>
            <a:off x="874713" y="5219700"/>
            <a:ext cx="2438400" cy="533400"/>
          </a:xfrm>
          <a:prstGeom prst="roundRect">
            <a:avLst>
              <a:gd name="adj" fmla="val 49306"/>
            </a:avLst>
          </a:prstGeom>
          <a:solidFill>
            <a:schemeClr val="bg1"/>
          </a:solidFill>
          <a:ln w="28575">
            <a:solidFill>
              <a:srgbClr val="91C109"/>
            </a:solidFill>
            <a:round/>
            <a:headEnd/>
            <a:tailEnd/>
          </a:ln>
        </p:spPr>
        <p:txBody>
          <a:bodyPr wrap="none" anchor="ctr"/>
          <a:lstStyle/>
          <a:p>
            <a:endParaRPr lang="en-US"/>
          </a:p>
        </p:txBody>
      </p:sp>
      <p:sp>
        <p:nvSpPr>
          <p:cNvPr id="99340" name="AutoShape 12"/>
          <p:cNvSpPr>
            <a:spLocks noChangeArrowheads="1"/>
          </p:cNvSpPr>
          <p:nvPr/>
        </p:nvSpPr>
        <p:spPr bwMode="auto">
          <a:xfrm>
            <a:off x="874713" y="1984375"/>
            <a:ext cx="7391400" cy="457200"/>
          </a:xfrm>
          <a:prstGeom prst="roundRect">
            <a:avLst>
              <a:gd name="adj" fmla="val 49306"/>
            </a:avLst>
          </a:prstGeom>
          <a:solidFill>
            <a:srgbClr val="91C109"/>
          </a:solidFill>
          <a:ln w="28575">
            <a:solidFill>
              <a:srgbClr val="91C109"/>
            </a:solidFill>
            <a:round/>
            <a:headEnd/>
            <a:tailEnd/>
          </a:ln>
        </p:spPr>
        <p:txBody>
          <a:bodyPr wrap="none" anchor="ctr"/>
          <a:lstStyle/>
          <a:p>
            <a:endParaRPr lang="en-US"/>
          </a:p>
        </p:txBody>
      </p:sp>
      <p:sp>
        <p:nvSpPr>
          <p:cNvPr id="99341" name="AutoShape 13"/>
          <p:cNvSpPr>
            <a:spLocks noChangeArrowheads="1"/>
          </p:cNvSpPr>
          <p:nvPr/>
        </p:nvSpPr>
        <p:spPr bwMode="auto">
          <a:xfrm>
            <a:off x="874713" y="1984375"/>
            <a:ext cx="2438400" cy="457200"/>
          </a:xfrm>
          <a:prstGeom prst="roundRect">
            <a:avLst>
              <a:gd name="adj" fmla="val 49306"/>
            </a:avLst>
          </a:prstGeom>
          <a:solidFill>
            <a:schemeClr val="bg1"/>
          </a:solidFill>
          <a:ln w="28575">
            <a:solidFill>
              <a:srgbClr val="91C109"/>
            </a:solidFill>
            <a:round/>
            <a:headEnd/>
            <a:tailEnd/>
          </a:ln>
        </p:spPr>
        <p:txBody>
          <a:bodyPr wrap="none" anchor="ctr"/>
          <a:lstStyle/>
          <a:p>
            <a:endParaRPr lang="en-US"/>
          </a:p>
        </p:txBody>
      </p:sp>
      <p:sp>
        <p:nvSpPr>
          <p:cNvPr id="99342" name="Rectangle 14"/>
          <p:cNvSpPr>
            <a:spLocks noGrp="1" noChangeArrowheads="1"/>
          </p:cNvSpPr>
          <p:nvPr>
            <p:ph type="title"/>
          </p:nvPr>
        </p:nvSpPr>
        <p:spPr/>
        <p:txBody>
          <a:bodyPr/>
          <a:lstStyle/>
          <a:p>
            <a:pPr eaLnBrk="1" hangingPunct="1"/>
            <a:r>
              <a:rPr lang="en-US" smtClean="0"/>
              <a:t>ZigBee and Bluetooth</a:t>
            </a:r>
          </a:p>
        </p:txBody>
      </p:sp>
      <p:sp>
        <p:nvSpPr>
          <p:cNvPr id="99343" name="Rectangle 15"/>
          <p:cNvSpPr>
            <a:spLocks noChangeArrowheads="1"/>
          </p:cNvSpPr>
          <p:nvPr/>
        </p:nvSpPr>
        <p:spPr bwMode="auto">
          <a:xfrm>
            <a:off x="914400" y="1295400"/>
            <a:ext cx="7162800" cy="3211513"/>
          </a:xfrm>
          <a:prstGeom prst="rect">
            <a:avLst/>
          </a:prstGeom>
          <a:noFill/>
          <a:ln w="9525">
            <a:noFill/>
            <a:miter lim="800000"/>
            <a:headEnd/>
            <a:tailEnd/>
          </a:ln>
        </p:spPr>
        <p:txBody>
          <a:bodyPr/>
          <a:lstStyle/>
          <a:p>
            <a:pPr>
              <a:spcBef>
                <a:spcPct val="20000"/>
              </a:spcBef>
              <a:tabLst>
                <a:tab pos="3773488" algn="ctr"/>
                <a:tab pos="6054725" algn="ctr"/>
              </a:tabLst>
            </a:pPr>
            <a:r>
              <a:rPr lang="en-US" sz="2000">
                <a:latin typeface="Verdana" pitchFamily="34" charset="0"/>
              </a:rPr>
              <a:t>	</a:t>
            </a:r>
            <a:r>
              <a:rPr lang="en-US" sz="2400">
                <a:latin typeface="Verdana" pitchFamily="34" charset="0"/>
              </a:rPr>
              <a:t>Bluetooth</a:t>
            </a:r>
            <a:r>
              <a:rPr lang="en-US" sz="2000" b="1">
                <a:latin typeface="Verdana" pitchFamily="34" charset="0"/>
              </a:rPr>
              <a:t>	</a:t>
            </a:r>
            <a:r>
              <a:rPr lang="en-US" sz="2400">
                <a:latin typeface="Verdana" pitchFamily="34" charset="0"/>
              </a:rPr>
              <a:t>ZigBee</a:t>
            </a:r>
          </a:p>
          <a:p>
            <a:pPr>
              <a:spcBef>
                <a:spcPct val="20000"/>
              </a:spcBef>
              <a:tabLst>
                <a:tab pos="3773488" algn="ctr"/>
                <a:tab pos="6054725" algn="ctr"/>
              </a:tabLst>
            </a:pPr>
            <a:endParaRPr lang="en-US" sz="1100" b="1">
              <a:latin typeface="Verdana" pitchFamily="34" charset="0"/>
            </a:endParaRPr>
          </a:p>
          <a:p>
            <a:pPr>
              <a:spcBef>
                <a:spcPct val="20000"/>
              </a:spcBef>
              <a:tabLst>
                <a:tab pos="3773488" algn="ctr"/>
                <a:tab pos="6054725" algn="ctr"/>
              </a:tabLst>
            </a:pPr>
            <a:r>
              <a:rPr lang="en-US">
                <a:solidFill>
                  <a:srgbClr val="FF3300"/>
                </a:solidFill>
                <a:latin typeface="Verdana" pitchFamily="34" charset="0"/>
              </a:rPr>
              <a:t>AIR INTERFACE	 FHSS	 DSSS</a:t>
            </a:r>
          </a:p>
          <a:p>
            <a:pPr>
              <a:spcBef>
                <a:spcPct val="20000"/>
              </a:spcBef>
              <a:tabLst>
                <a:tab pos="3773488" algn="ctr"/>
                <a:tab pos="6054725" algn="ctr"/>
              </a:tabLst>
            </a:pPr>
            <a:endParaRPr lang="en-US">
              <a:solidFill>
                <a:srgbClr val="FF3300"/>
              </a:solidFill>
              <a:latin typeface="Verdana" pitchFamily="34" charset="0"/>
            </a:endParaRPr>
          </a:p>
          <a:p>
            <a:pPr>
              <a:spcBef>
                <a:spcPct val="20000"/>
              </a:spcBef>
              <a:tabLst>
                <a:tab pos="3773488" algn="ctr"/>
                <a:tab pos="6054725" algn="ctr"/>
              </a:tabLst>
            </a:pPr>
            <a:r>
              <a:rPr lang="en-US">
                <a:solidFill>
                  <a:srgbClr val="FF3300"/>
                </a:solidFill>
                <a:latin typeface="Verdana" pitchFamily="34" charset="0"/>
              </a:rPr>
              <a:t>PROTOCOL STACK	 250 kb	 28 kb</a:t>
            </a:r>
          </a:p>
          <a:p>
            <a:pPr>
              <a:spcBef>
                <a:spcPct val="20000"/>
              </a:spcBef>
              <a:tabLst>
                <a:tab pos="3773488" algn="ctr"/>
                <a:tab pos="6054725" algn="ctr"/>
              </a:tabLst>
            </a:pPr>
            <a:endParaRPr lang="en-US">
              <a:solidFill>
                <a:srgbClr val="FF3300"/>
              </a:solidFill>
              <a:latin typeface="Verdana" pitchFamily="34" charset="0"/>
            </a:endParaRPr>
          </a:p>
          <a:p>
            <a:pPr>
              <a:spcBef>
                <a:spcPct val="20000"/>
              </a:spcBef>
              <a:tabLst>
                <a:tab pos="3773488" algn="ctr"/>
                <a:tab pos="6054725" algn="ctr"/>
              </a:tabLst>
            </a:pPr>
            <a:r>
              <a:rPr lang="en-US">
                <a:solidFill>
                  <a:srgbClr val="FF3300"/>
                </a:solidFill>
                <a:latin typeface="Verdana" pitchFamily="34" charset="0"/>
              </a:rPr>
              <a:t>BATTERY	rechargeable	non-rechargeable</a:t>
            </a:r>
          </a:p>
          <a:p>
            <a:pPr>
              <a:spcBef>
                <a:spcPct val="20000"/>
              </a:spcBef>
              <a:tabLst>
                <a:tab pos="3773488" algn="ctr"/>
                <a:tab pos="6054725" algn="ctr"/>
              </a:tabLst>
            </a:pPr>
            <a:endParaRPr lang="en-US">
              <a:solidFill>
                <a:srgbClr val="FF3300"/>
              </a:solidFill>
              <a:latin typeface="Verdana" pitchFamily="34" charset="0"/>
            </a:endParaRPr>
          </a:p>
          <a:p>
            <a:pPr>
              <a:spcBef>
                <a:spcPct val="20000"/>
              </a:spcBef>
              <a:tabLst>
                <a:tab pos="3773488" algn="ctr"/>
                <a:tab pos="6054725" algn="ctr"/>
              </a:tabLst>
            </a:pPr>
            <a:r>
              <a:rPr lang="en-US">
                <a:solidFill>
                  <a:srgbClr val="FF3300"/>
                </a:solidFill>
                <a:latin typeface="Verdana" pitchFamily="34" charset="0"/>
              </a:rPr>
              <a:t>DEVICES/NETWORK	8	255</a:t>
            </a:r>
          </a:p>
          <a:p>
            <a:pPr>
              <a:spcBef>
                <a:spcPct val="20000"/>
              </a:spcBef>
              <a:tabLst>
                <a:tab pos="3773488" algn="ctr"/>
                <a:tab pos="6054725" algn="ctr"/>
              </a:tabLst>
            </a:pPr>
            <a:endParaRPr lang="en-US">
              <a:solidFill>
                <a:srgbClr val="FF3300"/>
              </a:solidFill>
              <a:latin typeface="Verdana" pitchFamily="34" charset="0"/>
            </a:endParaRPr>
          </a:p>
          <a:p>
            <a:pPr>
              <a:spcBef>
                <a:spcPct val="20000"/>
              </a:spcBef>
              <a:tabLst>
                <a:tab pos="3773488" algn="ctr"/>
                <a:tab pos="6054725" algn="ctr"/>
              </a:tabLst>
            </a:pPr>
            <a:r>
              <a:rPr lang="en-US">
                <a:solidFill>
                  <a:srgbClr val="FF3300"/>
                </a:solidFill>
                <a:latin typeface="Verdana" pitchFamily="34" charset="0"/>
              </a:rPr>
              <a:t>LINK RATE	1 Mbps	250 kbps</a:t>
            </a:r>
          </a:p>
          <a:p>
            <a:pPr>
              <a:spcBef>
                <a:spcPct val="20000"/>
              </a:spcBef>
              <a:tabLst>
                <a:tab pos="3773488" algn="ctr"/>
                <a:tab pos="6054725" algn="ctr"/>
              </a:tabLst>
            </a:pPr>
            <a:endParaRPr lang="en-US">
              <a:solidFill>
                <a:srgbClr val="FF3300"/>
              </a:solidFill>
              <a:latin typeface="Verdana" pitchFamily="34" charset="0"/>
            </a:endParaRPr>
          </a:p>
          <a:p>
            <a:pPr>
              <a:spcBef>
                <a:spcPct val="20000"/>
              </a:spcBef>
              <a:tabLst>
                <a:tab pos="3773488" algn="ctr"/>
                <a:tab pos="6054725" algn="ctr"/>
              </a:tabLst>
            </a:pPr>
            <a:r>
              <a:rPr lang="en-US">
                <a:solidFill>
                  <a:srgbClr val="FF3300"/>
                </a:solidFill>
                <a:latin typeface="Verdana" pitchFamily="34" charset="0"/>
              </a:rPr>
              <a:t>RANGE	~10 meters (w/o pa) 	~30 meters	</a:t>
            </a:r>
          </a:p>
        </p:txBody>
      </p:sp>
      <p:sp>
        <p:nvSpPr>
          <p:cNvPr id="99344" name="Rectangle 16"/>
          <p:cNvSpPr>
            <a:spLocks noChangeArrowheads="1"/>
          </p:cNvSpPr>
          <p:nvPr/>
        </p:nvSpPr>
        <p:spPr bwMode="auto">
          <a:xfrm>
            <a:off x="3206750" y="5765800"/>
            <a:ext cx="5181600" cy="914400"/>
          </a:xfrm>
          <a:prstGeom prst="rect">
            <a:avLst/>
          </a:prstGeom>
          <a:noFill/>
          <a:ln w="9525">
            <a:noFill/>
            <a:miter lim="800000"/>
            <a:headEnd/>
            <a:tailEnd/>
          </a:ln>
        </p:spPr>
        <p:txBody>
          <a:bodyPr anchor="ctr"/>
          <a:lstStyle/>
          <a:p>
            <a:pPr eaLnBrk="0" hangingPunct="0"/>
            <a:r>
              <a:rPr lang="en-US" sz="2800" i="1">
                <a:solidFill>
                  <a:schemeClr val="bg2"/>
                </a:solidFill>
                <a:latin typeface="Arial Black" pitchFamily="34" charset="0"/>
              </a:rPr>
              <a:t>Comparison Overview</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7"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101378" name="Rectangle 2"/>
          <p:cNvSpPr>
            <a:spLocks noGrp="1" noChangeArrowheads="1"/>
          </p:cNvSpPr>
          <p:nvPr>
            <p:ph type="title"/>
          </p:nvPr>
        </p:nvSpPr>
        <p:spPr>
          <a:xfrm>
            <a:off x="1371600" y="228600"/>
            <a:ext cx="6429375" cy="1143000"/>
          </a:xfrm>
        </p:spPr>
        <p:txBody>
          <a:bodyPr/>
          <a:lstStyle/>
          <a:p>
            <a:pPr eaLnBrk="1" hangingPunct="1"/>
            <a:r>
              <a:rPr lang="en-US" smtClean="0"/>
              <a:t>An Application Example</a:t>
            </a:r>
          </a:p>
        </p:txBody>
      </p:sp>
      <p:sp>
        <p:nvSpPr>
          <p:cNvPr id="193539" name="Rectangle 3"/>
          <p:cNvSpPr>
            <a:spLocks noGrp="1" noChangeArrowheads="1"/>
          </p:cNvSpPr>
          <p:nvPr>
            <p:ph type="body" idx="1"/>
          </p:nvPr>
        </p:nvSpPr>
        <p:spPr>
          <a:xfrm>
            <a:off x="2098675" y="2039938"/>
            <a:ext cx="5416550" cy="4572000"/>
          </a:xfrm>
        </p:spPr>
        <p:txBody>
          <a:bodyPr/>
          <a:lstStyle/>
          <a:p>
            <a:pPr eaLnBrk="1" hangingPunct="1"/>
            <a:r>
              <a:rPr lang="en-US" sz="2400" b="1" smtClean="0"/>
              <a:t>Wireless Light switch –</a:t>
            </a:r>
            <a:r>
              <a:rPr lang="en-US" sz="2400" smtClean="0"/>
              <a:t> </a:t>
            </a:r>
          </a:p>
          <a:p>
            <a:pPr lvl="1" eaLnBrk="1" hangingPunct="1">
              <a:lnSpc>
                <a:spcPct val="60000"/>
              </a:lnSpc>
            </a:pPr>
            <a:r>
              <a:rPr lang="en-US" sz="2400" smtClean="0"/>
              <a:t>Easy for Builders to Install</a:t>
            </a:r>
          </a:p>
          <a:p>
            <a:pPr eaLnBrk="1" hangingPunct="1"/>
            <a:r>
              <a:rPr lang="en-US" sz="2400" b="1" smtClean="0"/>
              <a:t>A Bluetooth Implementation would either :</a:t>
            </a:r>
          </a:p>
          <a:p>
            <a:pPr lvl="1" eaLnBrk="1" hangingPunct="1">
              <a:spcBef>
                <a:spcPct val="0"/>
              </a:spcBef>
            </a:pPr>
            <a:r>
              <a:rPr lang="en-US" sz="2400" smtClean="0"/>
              <a:t> keep a counter running so that it could predict which hop frequency the light would have reached or </a:t>
            </a:r>
          </a:p>
          <a:p>
            <a:pPr lvl="1" eaLnBrk="1" hangingPunct="1">
              <a:spcBef>
                <a:spcPct val="0"/>
              </a:spcBef>
            </a:pPr>
            <a:r>
              <a:rPr lang="en-US" sz="2400" smtClean="0"/>
              <a:t>use the inquiry procedure to find the light each time the switch was operated.</a:t>
            </a:r>
            <a:endParaRPr lang="en-US" sz="2400" smtClean="0">
              <a:solidFill>
                <a:srgbClr val="000000"/>
              </a:solidFill>
              <a:latin typeface="Helv" charset="0"/>
            </a:endParaRPr>
          </a:p>
        </p:txBody>
      </p:sp>
      <p:graphicFrame>
        <p:nvGraphicFramePr>
          <p:cNvPr id="101380" name="Object 2"/>
          <p:cNvGraphicFramePr>
            <a:graphicFrameLocks noChangeAspect="1"/>
          </p:cNvGraphicFramePr>
          <p:nvPr/>
        </p:nvGraphicFramePr>
        <p:xfrm>
          <a:off x="300038" y="2151063"/>
          <a:ext cx="1341437" cy="1600200"/>
        </p:xfrm>
        <a:graphic>
          <a:graphicData uri="http://schemas.openxmlformats.org/presentationml/2006/ole">
            <p:oleObj spid="_x0000_s101380" name="Clip" r:id="rId4" imgW="1676400" imgH="2006600" progId="MS_ClipArt_Gallery.2">
              <p:embed/>
            </p:oleObj>
          </a:graphicData>
        </a:graphic>
      </p:graphicFrame>
      <p:grpSp>
        <p:nvGrpSpPr>
          <p:cNvPr id="101381" name="Group 5"/>
          <p:cNvGrpSpPr>
            <a:grpSpLocks/>
          </p:cNvGrpSpPr>
          <p:nvPr/>
        </p:nvGrpSpPr>
        <p:grpSpPr bwMode="auto">
          <a:xfrm rot="10820620" flipV="1">
            <a:off x="7515225" y="4241800"/>
            <a:ext cx="1141413" cy="2071688"/>
            <a:chOff x="724" y="1204"/>
            <a:chExt cx="719" cy="1305"/>
          </a:xfrm>
        </p:grpSpPr>
        <p:grpSp>
          <p:nvGrpSpPr>
            <p:cNvPr id="101383" name="Group 6"/>
            <p:cNvGrpSpPr>
              <a:grpSpLocks/>
            </p:cNvGrpSpPr>
            <p:nvPr/>
          </p:nvGrpSpPr>
          <p:grpSpPr bwMode="auto">
            <a:xfrm>
              <a:off x="920" y="2203"/>
              <a:ext cx="325" cy="306"/>
              <a:chOff x="920" y="2203"/>
              <a:chExt cx="325" cy="306"/>
            </a:xfrm>
          </p:grpSpPr>
          <p:grpSp>
            <p:nvGrpSpPr>
              <p:cNvPr id="101401" name="Group 7"/>
              <p:cNvGrpSpPr>
                <a:grpSpLocks/>
              </p:cNvGrpSpPr>
              <p:nvPr/>
            </p:nvGrpSpPr>
            <p:grpSpPr bwMode="auto">
              <a:xfrm>
                <a:off x="920" y="2203"/>
                <a:ext cx="325" cy="306"/>
                <a:chOff x="920" y="2203"/>
                <a:chExt cx="325" cy="306"/>
              </a:xfrm>
            </p:grpSpPr>
            <p:grpSp>
              <p:nvGrpSpPr>
                <p:cNvPr id="101407" name="Group 8"/>
                <p:cNvGrpSpPr>
                  <a:grpSpLocks/>
                </p:cNvGrpSpPr>
                <p:nvPr/>
              </p:nvGrpSpPr>
              <p:grpSpPr bwMode="auto">
                <a:xfrm>
                  <a:off x="1001" y="2439"/>
                  <a:ext cx="178" cy="70"/>
                  <a:chOff x="1001" y="2439"/>
                  <a:chExt cx="178" cy="70"/>
                </a:xfrm>
              </p:grpSpPr>
              <p:sp>
                <p:nvSpPr>
                  <p:cNvPr id="101416" name="Freeform 9"/>
                  <p:cNvSpPr>
                    <a:spLocks/>
                  </p:cNvSpPr>
                  <p:nvPr/>
                </p:nvSpPr>
                <p:spPr bwMode="auto">
                  <a:xfrm>
                    <a:off x="1001" y="2439"/>
                    <a:ext cx="178" cy="70"/>
                  </a:xfrm>
                  <a:custGeom>
                    <a:avLst/>
                    <a:gdLst>
                      <a:gd name="T0" fmla="*/ 0 w 532"/>
                      <a:gd name="T1" fmla="*/ 0 h 211"/>
                      <a:gd name="T2" fmla="*/ 36 w 532"/>
                      <a:gd name="T3" fmla="*/ 56 h 211"/>
                      <a:gd name="T4" fmla="*/ 39 w 532"/>
                      <a:gd name="T5" fmla="*/ 59 h 211"/>
                      <a:gd name="T6" fmla="*/ 43 w 532"/>
                      <a:gd name="T7" fmla="*/ 61 h 211"/>
                      <a:gd name="T8" fmla="*/ 49 w 532"/>
                      <a:gd name="T9" fmla="*/ 63 h 211"/>
                      <a:gd name="T10" fmla="*/ 55 w 532"/>
                      <a:gd name="T11" fmla="*/ 66 h 211"/>
                      <a:gd name="T12" fmla="*/ 62 w 532"/>
                      <a:gd name="T13" fmla="*/ 67 h 211"/>
                      <a:gd name="T14" fmla="*/ 67 w 532"/>
                      <a:gd name="T15" fmla="*/ 68 h 211"/>
                      <a:gd name="T16" fmla="*/ 73 w 532"/>
                      <a:gd name="T17" fmla="*/ 69 h 211"/>
                      <a:gd name="T18" fmla="*/ 79 w 532"/>
                      <a:gd name="T19" fmla="*/ 69 h 211"/>
                      <a:gd name="T20" fmla="*/ 87 w 532"/>
                      <a:gd name="T21" fmla="*/ 70 h 211"/>
                      <a:gd name="T22" fmla="*/ 92 w 532"/>
                      <a:gd name="T23" fmla="*/ 70 h 211"/>
                      <a:gd name="T24" fmla="*/ 99 w 532"/>
                      <a:gd name="T25" fmla="*/ 69 h 211"/>
                      <a:gd name="T26" fmla="*/ 106 w 532"/>
                      <a:gd name="T27" fmla="*/ 69 h 211"/>
                      <a:gd name="T28" fmla="*/ 113 w 532"/>
                      <a:gd name="T29" fmla="*/ 68 h 211"/>
                      <a:gd name="T30" fmla="*/ 119 w 532"/>
                      <a:gd name="T31" fmla="*/ 67 h 211"/>
                      <a:gd name="T32" fmla="*/ 125 w 532"/>
                      <a:gd name="T33" fmla="*/ 65 h 211"/>
                      <a:gd name="T34" fmla="*/ 131 w 532"/>
                      <a:gd name="T35" fmla="*/ 64 h 211"/>
                      <a:gd name="T36" fmla="*/ 136 w 532"/>
                      <a:gd name="T37" fmla="*/ 61 h 211"/>
                      <a:gd name="T38" fmla="*/ 140 w 532"/>
                      <a:gd name="T39" fmla="*/ 58 h 211"/>
                      <a:gd name="T40" fmla="*/ 142 w 532"/>
                      <a:gd name="T41" fmla="*/ 56 h 211"/>
                      <a:gd name="T42" fmla="*/ 145 w 532"/>
                      <a:gd name="T43" fmla="*/ 54 h 211"/>
                      <a:gd name="T44" fmla="*/ 178 w 532"/>
                      <a:gd name="T45" fmla="*/ 0 h 211"/>
                      <a:gd name="T46" fmla="*/ 0 w 532"/>
                      <a:gd name="T47" fmla="*/ 0 h 2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32"/>
                      <a:gd name="T73" fmla="*/ 0 h 211"/>
                      <a:gd name="T74" fmla="*/ 532 w 532"/>
                      <a:gd name="T75" fmla="*/ 211 h 2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32" h="211">
                        <a:moveTo>
                          <a:pt x="0" y="0"/>
                        </a:moveTo>
                        <a:lnTo>
                          <a:pt x="107" y="168"/>
                        </a:lnTo>
                        <a:lnTo>
                          <a:pt x="117" y="177"/>
                        </a:lnTo>
                        <a:lnTo>
                          <a:pt x="130" y="184"/>
                        </a:lnTo>
                        <a:lnTo>
                          <a:pt x="145" y="190"/>
                        </a:lnTo>
                        <a:lnTo>
                          <a:pt x="163" y="198"/>
                        </a:lnTo>
                        <a:lnTo>
                          <a:pt x="186" y="203"/>
                        </a:lnTo>
                        <a:lnTo>
                          <a:pt x="201" y="204"/>
                        </a:lnTo>
                        <a:lnTo>
                          <a:pt x="219" y="207"/>
                        </a:lnTo>
                        <a:lnTo>
                          <a:pt x="237" y="208"/>
                        </a:lnTo>
                        <a:lnTo>
                          <a:pt x="260" y="211"/>
                        </a:lnTo>
                        <a:lnTo>
                          <a:pt x="275" y="211"/>
                        </a:lnTo>
                        <a:lnTo>
                          <a:pt x="297" y="208"/>
                        </a:lnTo>
                        <a:lnTo>
                          <a:pt x="316" y="207"/>
                        </a:lnTo>
                        <a:lnTo>
                          <a:pt x="337" y="204"/>
                        </a:lnTo>
                        <a:lnTo>
                          <a:pt x="355" y="203"/>
                        </a:lnTo>
                        <a:lnTo>
                          <a:pt x="373" y="197"/>
                        </a:lnTo>
                        <a:lnTo>
                          <a:pt x="391" y="193"/>
                        </a:lnTo>
                        <a:lnTo>
                          <a:pt x="406" y="184"/>
                        </a:lnTo>
                        <a:lnTo>
                          <a:pt x="419" y="176"/>
                        </a:lnTo>
                        <a:lnTo>
                          <a:pt x="425" y="170"/>
                        </a:lnTo>
                        <a:lnTo>
                          <a:pt x="433" y="162"/>
                        </a:lnTo>
                        <a:lnTo>
                          <a:pt x="532" y="0"/>
                        </a:lnTo>
                        <a:lnTo>
                          <a:pt x="0" y="0"/>
                        </a:lnTo>
                        <a:close/>
                      </a:path>
                    </a:pathLst>
                  </a:custGeom>
                  <a:solidFill>
                    <a:srgbClr val="000000"/>
                  </a:solidFill>
                  <a:ln w="9525">
                    <a:noFill/>
                    <a:round/>
                    <a:headEnd/>
                    <a:tailEnd/>
                  </a:ln>
                </p:spPr>
                <p:txBody>
                  <a:bodyPr/>
                  <a:lstStyle/>
                  <a:p>
                    <a:endParaRPr lang="en-US"/>
                  </a:p>
                </p:txBody>
              </p:sp>
              <p:sp>
                <p:nvSpPr>
                  <p:cNvPr id="101417" name="Freeform 10"/>
                  <p:cNvSpPr>
                    <a:spLocks/>
                  </p:cNvSpPr>
                  <p:nvPr/>
                </p:nvSpPr>
                <p:spPr bwMode="auto">
                  <a:xfrm>
                    <a:off x="1029" y="2439"/>
                    <a:ext cx="79" cy="70"/>
                  </a:xfrm>
                  <a:custGeom>
                    <a:avLst/>
                    <a:gdLst>
                      <a:gd name="T0" fmla="*/ 0 w 237"/>
                      <a:gd name="T1" fmla="*/ 0 h 211"/>
                      <a:gd name="T2" fmla="*/ 22 w 237"/>
                      <a:gd name="T3" fmla="*/ 63 h 211"/>
                      <a:gd name="T4" fmla="*/ 26 w 237"/>
                      <a:gd name="T5" fmla="*/ 66 h 211"/>
                      <a:gd name="T6" fmla="*/ 34 w 237"/>
                      <a:gd name="T7" fmla="*/ 67 h 211"/>
                      <a:gd name="T8" fmla="*/ 39 w 237"/>
                      <a:gd name="T9" fmla="*/ 68 h 211"/>
                      <a:gd name="T10" fmla="*/ 45 w 237"/>
                      <a:gd name="T11" fmla="*/ 69 h 211"/>
                      <a:gd name="T12" fmla="*/ 51 w 237"/>
                      <a:gd name="T13" fmla="*/ 69 h 211"/>
                      <a:gd name="T14" fmla="*/ 59 w 237"/>
                      <a:gd name="T15" fmla="*/ 70 h 211"/>
                      <a:gd name="T16" fmla="*/ 64 w 237"/>
                      <a:gd name="T17" fmla="*/ 70 h 211"/>
                      <a:gd name="T18" fmla="*/ 71 w 237"/>
                      <a:gd name="T19" fmla="*/ 69 h 211"/>
                      <a:gd name="T20" fmla="*/ 79 w 237"/>
                      <a:gd name="T21" fmla="*/ 0 h 211"/>
                      <a:gd name="T22" fmla="*/ 0 w 237"/>
                      <a:gd name="T23" fmla="*/ 0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
                      <a:gd name="T37" fmla="*/ 0 h 211"/>
                      <a:gd name="T38" fmla="*/ 237 w 237"/>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 h="211">
                        <a:moveTo>
                          <a:pt x="0" y="0"/>
                        </a:moveTo>
                        <a:lnTo>
                          <a:pt x="65" y="190"/>
                        </a:lnTo>
                        <a:lnTo>
                          <a:pt x="79" y="198"/>
                        </a:lnTo>
                        <a:lnTo>
                          <a:pt x="102" y="203"/>
                        </a:lnTo>
                        <a:lnTo>
                          <a:pt x="117" y="204"/>
                        </a:lnTo>
                        <a:lnTo>
                          <a:pt x="135" y="207"/>
                        </a:lnTo>
                        <a:lnTo>
                          <a:pt x="153" y="208"/>
                        </a:lnTo>
                        <a:lnTo>
                          <a:pt x="176" y="211"/>
                        </a:lnTo>
                        <a:lnTo>
                          <a:pt x="191" y="211"/>
                        </a:lnTo>
                        <a:lnTo>
                          <a:pt x="213" y="208"/>
                        </a:lnTo>
                        <a:lnTo>
                          <a:pt x="237" y="0"/>
                        </a:lnTo>
                        <a:lnTo>
                          <a:pt x="0" y="0"/>
                        </a:lnTo>
                        <a:close/>
                      </a:path>
                    </a:pathLst>
                  </a:custGeom>
                  <a:solidFill>
                    <a:srgbClr val="404040"/>
                  </a:solidFill>
                  <a:ln w="9525">
                    <a:noFill/>
                    <a:round/>
                    <a:headEnd/>
                    <a:tailEnd/>
                  </a:ln>
                </p:spPr>
                <p:txBody>
                  <a:bodyPr/>
                  <a:lstStyle/>
                  <a:p>
                    <a:endParaRPr lang="en-US"/>
                  </a:p>
                </p:txBody>
              </p:sp>
            </p:grpSp>
            <p:grpSp>
              <p:nvGrpSpPr>
                <p:cNvPr id="101408" name="Group 11"/>
                <p:cNvGrpSpPr>
                  <a:grpSpLocks/>
                </p:cNvGrpSpPr>
                <p:nvPr/>
              </p:nvGrpSpPr>
              <p:grpSpPr bwMode="auto">
                <a:xfrm>
                  <a:off x="920" y="2203"/>
                  <a:ext cx="325" cy="255"/>
                  <a:chOff x="920" y="2203"/>
                  <a:chExt cx="325" cy="255"/>
                </a:xfrm>
              </p:grpSpPr>
              <p:sp>
                <p:nvSpPr>
                  <p:cNvPr id="101409" name="Freeform 12"/>
                  <p:cNvSpPr>
                    <a:spLocks/>
                  </p:cNvSpPr>
                  <p:nvPr/>
                </p:nvSpPr>
                <p:spPr bwMode="auto">
                  <a:xfrm>
                    <a:off x="920" y="2203"/>
                    <a:ext cx="325" cy="255"/>
                  </a:xfrm>
                  <a:custGeom>
                    <a:avLst/>
                    <a:gdLst>
                      <a:gd name="T0" fmla="*/ 8 w 977"/>
                      <a:gd name="T1" fmla="*/ 7 h 766"/>
                      <a:gd name="T2" fmla="*/ 9 w 977"/>
                      <a:gd name="T3" fmla="*/ 13 h 766"/>
                      <a:gd name="T4" fmla="*/ 8 w 977"/>
                      <a:gd name="T5" fmla="*/ 26 h 766"/>
                      <a:gd name="T6" fmla="*/ 4 w 977"/>
                      <a:gd name="T7" fmla="*/ 34 h 766"/>
                      <a:gd name="T8" fmla="*/ 2 w 977"/>
                      <a:gd name="T9" fmla="*/ 45 h 766"/>
                      <a:gd name="T10" fmla="*/ 6 w 977"/>
                      <a:gd name="T11" fmla="*/ 53 h 766"/>
                      <a:gd name="T12" fmla="*/ 12 w 977"/>
                      <a:gd name="T13" fmla="*/ 62 h 766"/>
                      <a:gd name="T14" fmla="*/ 11 w 977"/>
                      <a:gd name="T15" fmla="*/ 69 h 766"/>
                      <a:gd name="T16" fmla="*/ 5 w 977"/>
                      <a:gd name="T17" fmla="*/ 77 h 766"/>
                      <a:gd name="T18" fmla="*/ 2 w 977"/>
                      <a:gd name="T19" fmla="*/ 84 h 766"/>
                      <a:gd name="T20" fmla="*/ 7 w 977"/>
                      <a:gd name="T21" fmla="*/ 92 h 766"/>
                      <a:gd name="T22" fmla="*/ 11 w 977"/>
                      <a:gd name="T23" fmla="*/ 99 h 766"/>
                      <a:gd name="T24" fmla="*/ 11 w 977"/>
                      <a:gd name="T25" fmla="*/ 107 h 766"/>
                      <a:gd name="T26" fmla="*/ 4 w 977"/>
                      <a:gd name="T27" fmla="*/ 115 h 766"/>
                      <a:gd name="T28" fmla="*/ 0 w 977"/>
                      <a:gd name="T29" fmla="*/ 124 h 766"/>
                      <a:gd name="T30" fmla="*/ 5 w 977"/>
                      <a:gd name="T31" fmla="*/ 132 h 766"/>
                      <a:gd name="T32" fmla="*/ 12 w 977"/>
                      <a:gd name="T33" fmla="*/ 140 h 766"/>
                      <a:gd name="T34" fmla="*/ 12 w 977"/>
                      <a:gd name="T35" fmla="*/ 153 h 766"/>
                      <a:gd name="T36" fmla="*/ 7 w 977"/>
                      <a:gd name="T37" fmla="*/ 161 h 766"/>
                      <a:gd name="T38" fmla="*/ 8 w 977"/>
                      <a:gd name="T39" fmla="*/ 168 h 766"/>
                      <a:gd name="T40" fmla="*/ 15 w 977"/>
                      <a:gd name="T41" fmla="*/ 177 h 766"/>
                      <a:gd name="T42" fmla="*/ 38 w 977"/>
                      <a:gd name="T43" fmla="*/ 203 h 766"/>
                      <a:gd name="T44" fmla="*/ 59 w 977"/>
                      <a:gd name="T45" fmla="*/ 223 h 766"/>
                      <a:gd name="T46" fmla="*/ 77 w 977"/>
                      <a:gd name="T47" fmla="*/ 234 h 766"/>
                      <a:gd name="T48" fmla="*/ 111 w 977"/>
                      <a:gd name="T49" fmla="*/ 249 h 766"/>
                      <a:gd name="T50" fmla="*/ 143 w 977"/>
                      <a:gd name="T51" fmla="*/ 254 h 766"/>
                      <a:gd name="T52" fmla="*/ 186 w 977"/>
                      <a:gd name="T53" fmla="*/ 254 h 766"/>
                      <a:gd name="T54" fmla="*/ 222 w 977"/>
                      <a:gd name="T55" fmla="*/ 251 h 766"/>
                      <a:gd name="T56" fmla="*/ 248 w 977"/>
                      <a:gd name="T57" fmla="*/ 243 h 766"/>
                      <a:gd name="T58" fmla="*/ 264 w 977"/>
                      <a:gd name="T59" fmla="*/ 234 h 766"/>
                      <a:gd name="T60" fmla="*/ 277 w 977"/>
                      <a:gd name="T61" fmla="*/ 223 h 766"/>
                      <a:gd name="T62" fmla="*/ 311 w 977"/>
                      <a:gd name="T63" fmla="*/ 175 h 766"/>
                      <a:gd name="T64" fmla="*/ 318 w 977"/>
                      <a:gd name="T65" fmla="*/ 159 h 766"/>
                      <a:gd name="T66" fmla="*/ 318 w 977"/>
                      <a:gd name="T67" fmla="*/ 151 h 766"/>
                      <a:gd name="T68" fmla="*/ 314 w 977"/>
                      <a:gd name="T69" fmla="*/ 144 h 766"/>
                      <a:gd name="T70" fmla="*/ 314 w 977"/>
                      <a:gd name="T71" fmla="*/ 135 h 766"/>
                      <a:gd name="T72" fmla="*/ 318 w 977"/>
                      <a:gd name="T73" fmla="*/ 128 h 766"/>
                      <a:gd name="T74" fmla="*/ 323 w 977"/>
                      <a:gd name="T75" fmla="*/ 121 h 766"/>
                      <a:gd name="T76" fmla="*/ 325 w 977"/>
                      <a:gd name="T77" fmla="*/ 112 h 766"/>
                      <a:gd name="T78" fmla="*/ 320 w 977"/>
                      <a:gd name="T79" fmla="*/ 105 h 766"/>
                      <a:gd name="T80" fmla="*/ 315 w 977"/>
                      <a:gd name="T81" fmla="*/ 98 h 766"/>
                      <a:gd name="T82" fmla="*/ 315 w 977"/>
                      <a:gd name="T83" fmla="*/ 90 h 766"/>
                      <a:gd name="T84" fmla="*/ 322 w 977"/>
                      <a:gd name="T85" fmla="*/ 81 h 766"/>
                      <a:gd name="T86" fmla="*/ 323 w 977"/>
                      <a:gd name="T87" fmla="*/ 72 h 766"/>
                      <a:gd name="T88" fmla="*/ 318 w 977"/>
                      <a:gd name="T89" fmla="*/ 62 h 766"/>
                      <a:gd name="T90" fmla="*/ 315 w 977"/>
                      <a:gd name="T91" fmla="*/ 55 h 766"/>
                      <a:gd name="T92" fmla="*/ 318 w 977"/>
                      <a:gd name="T93" fmla="*/ 46 h 766"/>
                      <a:gd name="T94" fmla="*/ 323 w 977"/>
                      <a:gd name="T95" fmla="*/ 40 h 766"/>
                      <a:gd name="T96" fmla="*/ 325 w 977"/>
                      <a:gd name="T97" fmla="*/ 31 h 766"/>
                      <a:gd name="T98" fmla="*/ 321 w 977"/>
                      <a:gd name="T99" fmla="*/ 24 h 766"/>
                      <a:gd name="T100" fmla="*/ 317 w 977"/>
                      <a:gd name="T101" fmla="*/ 15 h 766"/>
                      <a:gd name="T102" fmla="*/ 318 w 977"/>
                      <a:gd name="T103" fmla="*/ 6 h 766"/>
                      <a:gd name="T104" fmla="*/ 9 w 977"/>
                      <a:gd name="T105" fmla="*/ 0 h 7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77"/>
                      <a:gd name="T160" fmla="*/ 0 h 766"/>
                      <a:gd name="T161" fmla="*/ 977 w 977"/>
                      <a:gd name="T162" fmla="*/ 766 h 7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77" h="766">
                        <a:moveTo>
                          <a:pt x="28" y="0"/>
                        </a:moveTo>
                        <a:lnTo>
                          <a:pt x="23" y="21"/>
                        </a:lnTo>
                        <a:lnTo>
                          <a:pt x="24" y="31"/>
                        </a:lnTo>
                        <a:lnTo>
                          <a:pt x="27" y="40"/>
                        </a:lnTo>
                        <a:lnTo>
                          <a:pt x="28" y="63"/>
                        </a:lnTo>
                        <a:lnTo>
                          <a:pt x="24" y="78"/>
                        </a:lnTo>
                        <a:lnTo>
                          <a:pt x="19" y="92"/>
                        </a:lnTo>
                        <a:lnTo>
                          <a:pt x="13" y="102"/>
                        </a:lnTo>
                        <a:lnTo>
                          <a:pt x="6" y="120"/>
                        </a:lnTo>
                        <a:lnTo>
                          <a:pt x="6" y="134"/>
                        </a:lnTo>
                        <a:lnTo>
                          <a:pt x="13" y="147"/>
                        </a:lnTo>
                        <a:lnTo>
                          <a:pt x="19" y="159"/>
                        </a:lnTo>
                        <a:lnTo>
                          <a:pt x="31" y="173"/>
                        </a:lnTo>
                        <a:lnTo>
                          <a:pt x="37" y="187"/>
                        </a:lnTo>
                        <a:lnTo>
                          <a:pt x="37" y="197"/>
                        </a:lnTo>
                        <a:lnTo>
                          <a:pt x="33" y="208"/>
                        </a:lnTo>
                        <a:lnTo>
                          <a:pt x="23" y="218"/>
                        </a:lnTo>
                        <a:lnTo>
                          <a:pt x="14" y="230"/>
                        </a:lnTo>
                        <a:lnTo>
                          <a:pt x="9" y="240"/>
                        </a:lnTo>
                        <a:lnTo>
                          <a:pt x="6" y="251"/>
                        </a:lnTo>
                        <a:lnTo>
                          <a:pt x="13" y="264"/>
                        </a:lnTo>
                        <a:lnTo>
                          <a:pt x="20" y="277"/>
                        </a:lnTo>
                        <a:lnTo>
                          <a:pt x="28" y="286"/>
                        </a:lnTo>
                        <a:lnTo>
                          <a:pt x="33" y="296"/>
                        </a:lnTo>
                        <a:lnTo>
                          <a:pt x="37" y="307"/>
                        </a:lnTo>
                        <a:lnTo>
                          <a:pt x="33" y="321"/>
                        </a:lnTo>
                        <a:lnTo>
                          <a:pt x="23" y="334"/>
                        </a:lnTo>
                        <a:lnTo>
                          <a:pt x="13" y="344"/>
                        </a:lnTo>
                        <a:lnTo>
                          <a:pt x="2" y="359"/>
                        </a:lnTo>
                        <a:lnTo>
                          <a:pt x="0" y="372"/>
                        </a:lnTo>
                        <a:lnTo>
                          <a:pt x="5" y="386"/>
                        </a:lnTo>
                        <a:lnTo>
                          <a:pt x="14" y="397"/>
                        </a:lnTo>
                        <a:lnTo>
                          <a:pt x="24" y="408"/>
                        </a:lnTo>
                        <a:lnTo>
                          <a:pt x="35" y="422"/>
                        </a:lnTo>
                        <a:lnTo>
                          <a:pt x="41" y="441"/>
                        </a:lnTo>
                        <a:lnTo>
                          <a:pt x="35" y="460"/>
                        </a:lnTo>
                        <a:lnTo>
                          <a:pt x="24" y="474"/>
                        </a:lnTo>
                        <a:lnTo>
                          <a:pt x="20" y="485"/>
                        </a:lnTo>
                        <a:lnTo>
                          <a:pt x="20" y="497"/>
                        </a:lnTo>
                        <a:lnTo>
                          <a:pt x="23" y="504"/>
                        </a:lnTo>
                        <a:lnTo>
                          <a:pt x="31" y="516"/>
                        </a:lnTo>
                        <a:lnTo>
                          <a:pt x="45" y="532"/>
                        </a:lnTo>
                        <a:lnTo>
                          <a:pt x="69" y="563"/>
                        </a:lnTo>
                        <a:lnTo>
                          <a:pt x="115" y="611"/>
                        </a:lnTo>
                        <a:lnTo>
                          <a:pt x="154" y="650"/>
                        </a:lnTo>
                        <a:lnTo>
                          <a:pt x="178" y="671"/>
                        </a:lnTo>
                        <a:lnTo>
                          <a:pt x="203" y="686"/>
                        </a:lnTo>
                        <a:lnTo>
                          <a:pt x="232" y="704"/>
                        </a:lnTo>
                        <a:lnTo>
                          <a:pt x="273" y="727"/>
                        </a:lnTo>
                        <a:lnTo>
                          <a:pt x="334" y="748"/>
                        </a:lnTo>
                        <a:lnTo>
                          <a:pt x="380" y="757"/>
                        </a:lnTo>
                        <a:lnTo>
                          <a:pt x="429" y="763"/>
                        </a:lnTo>
                        <a:lnTo>
                          <a:pt x="492" y="766"/>
                        </a:lnTo>
                        <a:lnTo>
                          <a:pt x="559" y="763"/>
                        </a:lnTo>
                        <a:lnTo>
                          <a:pt x="618" y="761"/>
                        </a:lnTo>
                        <a:lnTo>
                          <a:pt x="668" y="753"/>
                        </a:lnTo>
                        <a:lnTo>
                          <a:pt x="713" y="743"/>
                        </a:lnTo>
                        <a:lnTo>
                          <a:pt x="745" y="731"/>
                        </a:lnTo>
                        <a:lnTo>
                          <a:pt x="773" y="717"/>
                        </a:lnTo>
                        <a:lnTo>
                          <a:pt x="795" y="703"/>
                        </a:lnTo>
                        <a:lnTo>
                          <a:pt x="814" y="690"/>
                        </a:lnTo>
                        <a:lnTo>
                          <a:pt x="832" y="671"/>
                        </a:lnTo>
                        <a:lnTo>
                          <a:pt x="890" y="592"/>
                        </a:lnTo>
                        <a:lnTo>
                          <a:pt x="935" y="525"/>
                        </a:lnTo>
                        <a:lnTo>
                          <a:pt x="952" y="492"/>
                        </a:lnTo>
                        <a:lnTo>
                          <a:pt x="956" y="478"/>
                        </a:lnTo>
                        <a:lnTo>
                          <a:pt x="957" y="467"/>
                        </a:lnTo>
                        <a:lnTo>
                          <a:pt x="957" y="455"/>
                        </a:lnTo>
                        <a:lnTo>
                          <a:pt x="949" y="441"/>
                        </a:lnTo>
                        <a:lnTo>
                          <a:pt x="943" y="433"/>
                        </a:lnTo>
                        <a:lnTo>
                          <a:pt x="941" y="420"/>
                        </a:lnTo>
                        <a:lnTo>
                          <a:pt x="943" y="407"/>
                        </a:lnTo>
                        <a:lnTo>
                          <a:pt x="949" y="397"/>
                        </a:lnTo>
                        <a:lnTo>
                          <a:pt x="956" y="386"/>
                        </a:lnTo>
                        <a:lnTo>
                          <a:pt x="963" y="376"/>
                        </a:lnTo>
                        <a:lnTo>
                          <a:pt x="971" y="363"/>
                        </a:lnTo>
                        <a:lnTo>
                          <a:pt x="977" y="352"/>
                        </a:lnTo>
                        <a:lnTo>
                          <a:pt x="976" y="337"/>
                        </a:lnTo>
                        <a:lnTo>
                          <a:pt x="970" y="325"/>
                        </a:lnTo>
                        <a:lnTo>
                          <a:pt x="963" y="314"/>
                        </a:lnTo>
                        <a:lnTo>
                          <a:pt x="956" y="304"/>
                        </a:lnTo>
                        <a:lnTo>
                          <a:pt x="948" y="293"/>
                        </a:lnTo>
                        <a:lnTo>
                          <a:pt x="945" y="281"/>
                        </a:lnTo>
                        <a:lnTo>
                          <a:pt x="948" y="271"/>
                        </a:lnTo>
                        <a:lnTo>
                          <a:pt x="957" y="256"/>
                        </a:lnTo>
                        <a:lnTo>
                          <a:pt x="967" y="244"/>
                        </a:lnTo>
                        <a:lnTo>
                          <a:pt x="971" y="232"/>
                        </a:lnTo>
                        <a:lnTo>
                          <a:pt x="971" y="215"/>
                        </a:lnTo>
                        <a:lnTo>
                          <a:pt x="966" y="200"/>
                        </a:lnTo>
                        <a:lnTo>
                          <a:pt x="956" y="187"/>
                        </a:lnTo>
                        <a:lnTo>
                          <a:pt x="952" y="179"/>
                        </a:lnTo>
                        <a:lnTo>
                          <a:pt x="948" y="165"/>
                        </a:lnTo>
                        <a:lnTo>
                          <a:pt x="949" y="151"/>
                        </a:lnTo>
                        <a:lnTo>
                          <a:pt x="957" y="138"/>
                        </a:lnTo>
                        <a:lnTo>
                          <a:pt x="963" y="130"/>
                        </a:lnTo>
                        <a:lnTo>
                          <a:pt x="971" y="120"/>
                        </a:lnTo>
                        <a:lnTo>
                          <a:pt x="976" y="107"/>
                        </a:lnTo>
                        <a:lnTo>
                          <a:pt x="977" y="93"/>
                        </a:lnTo>
                        <a:lnTo>
                          <a:pt x="974" y="85"/>
                        </a:lnTo>
                        <a:lnTo>
                          <a:pt x="966" y="71"/>
                        </a:lnTo>
                        <a:lnTo>
                          <a:pt x="957" y="60"/>
                        </a:lnTo>
                        <a:lnTo>
                          <a:pt x="952" y="45"/>
                        </a:lnTo>
                        <a:lnTo>
                          <a:pt x="952" y="31"/>
                        </a:lnTo>
                        <a:lnTo>
                          <a:pt x="956" y="19"/>
                        </a:lnTo>
                        <a:lnTo>
                          <a:pt x="953" y="0"/>
                        </a:lnTo>
                        <a:lnTo>
                          <a:pt x="28" y="0"/>
                        </a:lnTo>
                        <a:close/>
                      </a:path>
                    </a:pathLst>
                  </a:custGeom>
                  <a:solidFill>
                    <a:srgbClr val="FFC080"/>
                  </a:solidFill>
                  <a:ln w="9525">
                    <a:noFill/>
                    <a:round/>
                    <a:headEnd/>
                    <a:tailEnd/>
                  </a:ln>
                </p:spPr>
                <p:txBody>
                  <a:bodyPr/>
                  <a:lstStyle/>
                  <a:p>
                    <a:endParaRPr lang="en-US"/>
                  </a:p>
                </p:txBody>
              </p:sp>
              <p:sp>
                <p:nvSpPr>
                  <p:cNvPr id="101410" name="Freeform 13"/>
                  <p:cNvSpPr>
                    <a:spLocks/>
                  </p:cNvSpPr>
                  <p:nvPr/>
                </p:nvSpPr>
                <p:spPr bwMode="auto">
                  <a:xfrm>
                    <a:off x="922" y="2237"/>
                    <a:ext cx="40" cy="35"/>
                  </a:xfrm>
                  <a:custGeom>
                    <a:avLst/>
                    <a:gdLst>
                      <a:gd name="T0" fmla="*/ 2 w 122"/>
                      <a:gd name="T1" fmla="*/ 0 h 106"/>
                      <a:gd name="T2" fmla="*/ 5 w 122"/>
                      <a:gd name="T3" fmla="*/ 5 h 106"/>
                      <a:gd name="T4" fmla="*/ 9 w 122"/>
                      <a:gd name="T5" fmla="*/ 9 h 106"/>
                      <a:gd name="T6" fmla="*/ 15 w 122"/>
                      <a:gd name="T7" fmla="*/ 15 h 106"/>
                      <a:gd name="T8" fmla="*/ 24 w 122"/>
                      <a:gd name="T9" fmla="*/ 20 h 106"/>
                      <a:gd name="T10" fmla="*/ 32 w 122"/>
                      <a:gd name="T11" fmla="*/ 23 h 106"/>
                      <a:gd name="T12" fmla="*/ 40 w 122"/>
                      <a:gd name="T13" fmla="*/ 25 h 106"/>
                      <a:gd name="T14" fmla="*/ 37 w 122"/>
                      <a:gd name="T15" fmla="*/ 31 h 106"/>
                      <a:gd name="T16" fmla="*/ 27 w 122"/>
                      <a:gd name="T17" fmla="*/ 30 h 106"/>
                      <a:gd name="T18" fmla="*/ 15 w 122"/>
                      <a:gd name="T19" fmla="*/ 31 h 106"/>
                      <a:gd name="T20" fmla="*/ 9 w 122"/>
                      <a:gd name="T21" fmla="*/ 35 h 106"/>
                      <a:gd name="T22" fmla="*/ 10 w 122"/>
                      <a:gd name="T23" fmla="*/ 31 h 106"/>
                      <a:gd name="T24" fmla="*/ 10 w 122"/>
                      <a:gd name="T25" fmla="*/ 28 h 106"/>
                      <a:gd name="T26" fmla="*/ 7 w 122"/>
                      <a:gd name="T27" fmla="*/ 22 h 106"/>
                      <a:gd name="T28" fmla="*/ 4 w 122"/>
                      <a:gd name="T29" fmla="*/ 18 h 106"/>
                      <a:gd name="T30" fmla="*/ 1 w 122"/>
                      <a:gd name="T31" fmla="*/ 12 h 106"/>
                      <a:gd name="T32" fmla="*/ 0 w 122"/>
                      <a:gd name="T33" fmla="*/ 6 h 106"/>
                      <a:gd name="T34" fmla="*/ 2 w 122"/>
                      <a:gd name="T35" fmla="*/ 0 h 1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
                      <a:gd name="T55" fmla="*/ 0 h 106"/>
                      <a:gd name="T56" fmla="*/ 122 w 122"/>
                      <a:gd name="T57" fmla="*/ 106 h 1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 h="106">
                        <a:moveTo>
                          <a:pt x="7" y="0"/>
                        </a:moveTo>
                        <a:lnTo>
                          <a:pt x="14" y="14"/>
                        </a:lnTo>
                        <a:lnTo>
                          <a:pt x="27" y="28"/>
                        </a:lnTo>
                        <a:lnTo>
                          <a:pt x="47" y="46"/>
                        </a:lnTo>
                        <a:lnTo>
                          <a:pt x="73" y="61"/>
                        </a:lnTo>
                        <a:lnTo>
                          <a:pt x="98" y="71"/>
                        </a:lnTo>
                        <a:lnTo>
                          <a:pt x="122" y="77"/>
                        </a:lnTo>
                        <a:lnTo>
                          <a:pt x="112" y="95"/>
                        </a:lnTo>
                        <a:lnTo>
                          <a:pt x="81" y="91"/>
                        </a:lnTo>
                        <a:lnTo>
                          <a:pt x="47" y="93"/>
                        </a:lnTo>
                        <a:lnTo>
                          <a:pt x="27" y="106"/>
                        </a:lnTo>
                        <a:lnTo>
                          <a:pt x="31" y="95"/>
                        </a:lnTo>
                        <a:lnTo>
                          <a:pt x="29" y="84"/>
                        </a:lnTo>
                        <a:lnTo>
                          <a:pt x="22" y="67"/>
                        </a:lnTo>
                        <a:lnTo>
                          <a:pt x="13" y="53"/>
                        </a:lnTo>
                        <a:lnTo>
                          <a:pt x="3" y="36"/>
                        </a:lnTo>
                        <a:lnTo>
                          <a:pt x="0" y="18"/>
                        </a:lnTo>
                        <a:lnTo>
                          <a:pt x="7" y="0"/>
                        </a:lnTo>
                        <a:close/>
                      </a:path>
                    </a:pathLst>
                  </a:custGeom>
                  <a:solidFill>
                    <a:srgbClr val="FFA040"/>
                  </a:solidFill>
                  <a:ln w="9525">
                    <a:noFill/>
                    <a:round/>
                    <a:headEnd/>
                    <a:tailEnd/>
                  </a:ln>
                </p:spPr>
                <p:txBody>
                  <a:bodyPr/>
                  <a:lstStyle/>
                  <a:p>
                    <a:endParaRPr lang="en-US"/>
                  </a:p>
                </p:txBody>
              </p:sp>
              <p:sp>
                <p:nvSpPr>
                  <p:cNvPr id="101411" name="Freeform 14"/>
                  <p:cNvSpPr>
                    <a:spLocks/>
                  </p:cNvSpPr>
                  <p:nvPr/>
                </p:nvSpPr>
                <p:spPr bwMode="auto">
                  <a:xfrm>
                    <a:off x="923" y="2281"/>
                    <a:ext cx="53" cy="30"/>
                  </a:xfrm>
                  <a:custGeom>
                    <a:avLst/>
                    <a:gdLst>
                      <a:gd name="T0" fmla="*/ 0 w 159"/>
                      <a:gd name="T1" fmla="*/ 4 h 90"/>
                      <a:gd name="T2" fmla="*/ 1 w 159"/>
                      <a:gd name="T3" fmla="*/ 0 h 90"/>
                      <a:gd name="T4" fmla="*/ 3 w 159"/>
                      <a:gd name="T5" fmla="*/ 4 h 90"/>
                      <a:gd name="T6" fmla="*/ 7 w 159"/>
                      <a:gd name="T7" fmla="*/ 6 h 90"/>
                      <a:gd name="T8" fmla="*/ 15 w 159"/>
                      <a:gd name="T9" fmla="*/ 9 h 90"/>
                      <a:gd name="T10" fmla="*/ 23 w 159"/>
                      <a:gd name="T11" fmla="*/ 11 h 90"/>
                      <a:gd name="T12" fmla="*/ 35 w 159"/>
                      <a:gd name="T13" fmla="*/ 14 h 90"/>
                      <a:gd name="T14" fmla="*/ 49 w 159"/>
                      <a:gd name="T15" fmla="*/ 16 h 90"/>
                      <a:gd name="T16" fmla="*/ 53 w 159"/>
                      <a:gd name="T17" fmla="*/ 28 h 90"/>
                      <a:gd name="T18" fmla="*/ 38 w 159"/>
                      <a:gd name="T19" fmla="*/ 25 h 90"/>
                      <a:gd name="T20" fmla="*/ 26 w 159"/>
                      <a:gd name="T21" fmla="*/ 23 h 90"/>
                      <a:gd name="T22" fmla="*/ 16 w 159"/>
                      <a:gd name="T23" fmla="*/ 25 h 90"/>
                      <a:gd name="T24" fmla="*/ 9 w 159"/>
                      <a:gd name="T25" fmla="*/ 30 h 90"/>
                      <a:gd name="T26" fmla="*/ 9 w 159"/>
                      <a:gd name="T27" fmla="*/ 26 h 90"/>
                      <a:gd name="T28" fmla="*/ 9 w 159"/>
                      <a:gd name="T29" fmla="*/ 22 h 90"/>
                      <a:gd name="T30" fmla="*/ 7 w 159"/>
                      <a:gd name="T31" fmla="*/ 19 h 90"/>
                      <a:gd name="T32" fmla="*/ 3 w 159"/>
                      <a:gd name="T33" fmla="*/ 13 h 90"/>
                      <a:gd name="T34" fmla="*/ 0 w 159"/>
                      <a:gd name="T35" fmla="*/ 8 h 90"/>
                      <a:gd name="T36" fmla="*/ 0 w 159"/>
                      <a:gd name="T37" fmla="*/ 4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9"/>
                      <a:gd name="T58" fmla="*/ 0 h 90"/>
                      <a:gd name="T59" fmla="*/ 159 w 159"/>
                      <a:gd name="T60" fmla="*/ 90 h 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9" h="90">
                        <a:moveTo>
                          <a:pt x="0" y="11"/>
                        </a:moveTo>
                        <a:lnTo>
                          <a:pt x="4" y="0"/>
                        </a:lnTo>
                        <a:lnTo>
                          <a:pt x="10" y="11"/>
                        </a:lnTo>
                        <a:lnTo>
                          <a:pt x="22" y="17"/>
                        </a:lnTo>
                        <a:lnTo>
                          <a:pt x="44" y="27"/>
                        </a:lnTo>
                        <a:lnTo>
                          <a:pt x="68" y="34"/>
                        </a:lnTo>
                        <a:lnTo>
                          <a:pt x="105" y="41"/>
                        </a:lnTo>
                        <a:lnTo>
                          <a:pt x="146" y="48"/>
                        </a:lnTo>
                        <a:lnTo>
                          <a:pt x="159" y="85"/>
                        </a:lnTo>
                        <a:lnTo>
                          <a:pt x="113" y="74"/>
                        </a:lnTo>
                        <a:lnTo>
                          <a:pt x="77" y="70"/>
                        </a:lnTo>
                        <a:lnTo>
                          <a:pt x="47" y="76"/>
                        </a:lnTo>
                        <a:lnTo>
                          <a:pt x="26" y="90"/>
                        </a:lnTo>
                        <a:lnTo>
                          <a:pt x="26" y="78"/>
                        </a:lnTo>
                        <a:lnTo>
                          <a:pt x="26" y="67"/>
                        </a:lnTo>
                        <a:lnTo>
                          <a:pt x="22" y="56"/>
                        </a:lnTo>
                        <a:lnTo>
                          <a:pt x="10" y="39"/>
                        </a:lnTo>
                        <a:lnTo>
                          <a:pt x="0" y="25"/>
                        </a:lnTo>
                        <a:lnTo>
                          <a:pt x="0" y="11"/>
                        </a:lnTo>
                        <a:close/>
                      </a:path>
                    </a:pathLst>
                  </a:custGeom>
                  <a:solidFill>
                    <a:srgbClr val="FFA040"/>
                  </a:solidFill>
                  <a:ln w="9525">
                    <a:noFill/>
                    <a:round/>
                    <a:headEnd/>
                    <a:tailEnd/>
                  </a:ln>
                </p:spPr>
                <p:txBody>
                  <a:bodyPr/>
                  <a:lstStyle/>
                  <a:p>
                    <a:endParaRPr lang="en-US"/>
                  </a:p>
                </p:txBody>
              </p:sp>
              <p:sp>
                <p:nvSpPr>
                  <p:cNvPr id="101412" name="Freeform 15"/>
                  <p:cNvSpPr>
                    <a:spLocks/>
                  </p:cNvSpPr>
                  <p:nvPr/>
                </p:nvSpPr>
                <p:spPr bwMode="auto">
                  <a:xfrm>
                    <a:off x="920" y="2318"/>
                    <a:ext cx="63" cy="37"/>
                  </a:xfrm>
                  <a:custGeom>
                    <a:avLst/>
                    <a:gdLst>
                      <a:gd name="T0" fmla="*/ 1 w 187"/>
                      <a:gd name="T1" fmla="*/ 5 h 112"/>
                      <a:gd name="T2" fmla="*/ 4 w 187"/>
                      <a:gd name="T3" fmla="*/ 0 h 112"/>
                      <a:gd name="T4" fmla="*/ 7 w 187"/>
                      <a:gd name="T5" fmla="*/ 6 h 112"/>
                      <a:gd name="T6" fmla="*/ 12 w 187"/>
                      <a:gd name="T7" fmla="*/ 9 h 112"/>
                      <a:gd name="T8" fmla="*/ 17 w 187"/>
                      <a:gd name="T9" fmla="*/ 12 h 112"/>
                      <a:gd name="T10" fmla="*/ 25 w 187"/>
                      <a:gd name="T11" fmla="*/ 15 h 112"/>
                      <a:gd name="T12" fmla="*/ 35 w 187"/>
                      <a:gd name="T13" fmla="*/ 18 h 112"/>
                      <a:gd name="T14" fmla="*/ 45 w 187"/>
                      <a:gd name="T15" fmla="*/ 21 h 112"/>
                      <a:gd name="T16" fmla="*/ 60 w 187"/>
                      <a:gd name="T17" fmla="*/ 25 h 112"/>
                      <a:gd name="T18" fmla="*/ 63 w 187"/>
                      <a:gd name="T19" fmla="*/ 37 h 112"/>
                      <a:gd name="T20" fmla="*/ 48 w 187"/>
                      <a:gd name="T21" fmla="*/ 31 h 112"/>
                      <a:gd name="T22" fmla="*/ 37 w 187"/>
                      <a:gd name="T23" fmla="*/ 27 h 112"/>
                      <a:gd name="T24" fmla="*/ 28 w 187"/>
                      <a:gd name="T25" fmla="*/ 25 h 112"/>
                      <a:gd name="T26" fmla="*/ 21 w 187"/>
                      <a:gd name="T27" fmla="*/ 25 h 112"/>
                      <a:gd name="T28" fmla="*/ 17 w 187"/>
                      <a:gd name="T29" fmla="*/ 28 h 112"/>
                      <a:gd name="T30" fmla="*/ 13 w 187"/>
                      <a:gd name="T31" fmla="*/ 32 h 112"/>
                      <a:gd name="T32" fmla="*/ 12 w 187"/>
                      <a:gd name="T33" fmla="*/ 28 h 112"/>
                      <a:gd name="T34" fmla="*/ 7 w 187"/>
                      <a:gd name="T35" fmla="*/ 21 h 112"/>
                      <a:gd name="T36" fmla="*/ 4 w 187"/>
                      <a:gd name="T37" fmla="*/ 16 h 112"/>
                      <a:gd name="T38" fmla="*/ 0 w 187"/>
                      <a:gd name="T39" fmla="*/ 11 h 112"/>
                      <a:gd name="T40" fmla="*/ 1 w 187"/>
                      <a:gd name="T41" fmla="*/ 5 h 1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
                      <a:gd name="T64" fmla="*/ 0 h 112"/>
                      <a:gd name="T65" fmla="*/ 187 w 187"/>
                      <a:gd name="T66" fmla="*/ 112 h 1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 h="112">
                        <a:moveTo>
                          <a:pt x="3" y="14"/>
                        </a:moveTo>
                        <a:lnTo>
                          <a:pt x="11" y="0"/>
                        </a:lnTo>
                        <a:lnTo>
                          <a:pt x="22" y="18"/>
                        </a:lnTo>
                        <a:lnTo>
                          <a:pt x="35" y="27"/>
                        </a:lnTo>
                        <a:lnTo>
                          <a:pt x="49" y="36"/>
                        </a:lnTo>
                        <a:lnTo>
                          <a:pt x="74" y="45"/>
                        </a:lnTo>
                        <a:lnTo>
                          <a:pt x="103" y="53"/>
                        </a:lnTo>
                        <a:lnTo>
                          <a:pt x="135" y="63"/>
                        </a:lnTo>
                        <a:lnTo>
                          <a:pt x="179" y="77"/>
                        </a:lnTo>
                        <a:lnTo>
                          <a:pt x="187" y="112"/>
                        </a:lnTo>
                        <a:lnTo>
                          <a:pt x="142" y="94"/>
                        </a:lnTo>
                        <a:lnTo>
                          <a:pt x="110" y="81"/>
                        </a:lnTo>
                        <a:lnTo>
                          <a:pt x="84" y="77"/>
                        </a:lnTo>
                        <a:lnTo>
                          <a:pt x="63" y="77"/>
                        </a:lnTo>
                        <a:lnTo>
                          <a:pt x="51" y="85"/>
                        </a:lnTo>
                        <a:lnTo>
                          <a:pt x="39" y="98"/>
                        </a:lnTo>
                        <a:lnTo>
                          <a:pt x="36" y="84"/>
                        </a:lnTo>
                        <a:lnTo>
                          <a:pt x="22" y="63"/>
                        </a:lnTo>
                        <a:lnTo>
                          <a:pt x="11" y="49"/>
                        </a:lnTo>
                        <a:lnTo>
                          <a:pt x="0" y="34"/>
                        </a:lnTo>
                        <a:lnTo>
                          <a:pt x="3" y="14"/>
                        </a:lnTo>
                        <a:close/>
                      </a:path>
                    </a:pathLst>
                  </a:custGeom>
                  <a:solidFill>
                    <a:srgbClr val="FFA040"/>
                  </a:solidFill>
                  <a:ln w="9525">
                    <a:noFill/>
                    <a:round/>
                    <a:headEnd/>
                    <a:tailEnd/>
                  </a:ln>
                </p:spPr>
                <p:txBody>
                  <a:bodyPr/>
                  <a:lstStyle/>
                  <a:p>
                    <a:endParaRPr lang="en-US"/>
                  </a:p>
                </p:txBody>
              </p:sp>
              <p:sp>
                <p:nvSpPr>
                  <p:cNvPr id="101413" name="Freeform 16"/>
                  <p:cNvSpPr>
                    <a:spLocks/>
                  </p:cNvSpPr>
                  <p:nvPr/>
                </p:nvSpPr>
                <p:spPr bwMode="auto">
                  <a:xfrm>
                    <a:off x="927" y="2359"/>
                    <a:ext cx="74" cy="82"/>
                  </a:xfrm>
                  <a:custGeom>
                    <a:avLst/>
                    <a:gdLst>
                      <a:gd name="T0" fmla="*/ 0 w 222"/>
                      <a:gd name="T1" fmla="*/ 12 h 246"/>
                      <a:gd name="T2" fmla="*/ 0 w 222"/>
                      <a:gd name="T3" fmla="*/ 7 h 246"/>
                      <a:gd name="T4" fmla="*/ 0 w 222"/>
                      <a:gd name="T5" fmla="*/ 4 h 246"/>
                      <a:gd name="T6" fmla="*/ 3 w 222"/>
                      <a:gd name="T7" fmla="*/ 0 h 246"/>
                      <a:gd name="T8" fmla="*/ 8 w 222"/>
                      <a:gd name="T9" fmla="*/ 6 h 246"/>
                      <a:gd name="T10" fmla="*/ 17 w 222"/>
                      <a:gd name="T11" fmla="*/ 12 h 246"/>
                      <a:gd name="T12" fmla="*/ 26 w 222"/>
                      <a:gd name="T13" fmla="*/ 16 h 246"/>
                      <a:gd name="T14" fmla="*/ 38 w 222"/>
                      <a:gd name="T15" fmla="*/ 19 h 246"/>
                      <a:gd name="T16" fmla="*/ 55 w 222"/>
                      <a:gd name="T17" fmla="*/ 23 h 246"/>
                      <a:gd name="T18" fmla="*/ 59 w 222"/>
                      <a:gd name="T19" fmla="*/ 32 h 246"/>
                      <a:gd name="T20" fmla="*/ 50 w 222"/>
                      <a:gd name="T21" fmla="*/ 30 h 246"/>
                      <a:gd name="T22" fmla="*/ 40 w 222"/>
                      <a:gd name="T23" fmla="*/ 28 h 246"/>
                      <a:gd name="T24" fmla="*/ 36 w 222"/>
                      <a:gd name="T25" fmla="*/ 29 h 246"/>
                      <a:gd name="T26" fmla="*/ 34 w 222"/>
                      <a:gd name="T27" fmla="*/ 34 h 246"/>
                      <a:gd name="T28" fmla="*/ 37 w 222"/>
                      <a:gd name="T29" fmla="*/ 40 h 246"/>
                      <a:gd name="T30" fmla="*/ 41 w 222"/>
                      <a:gd name="T31" fmla="*/ 46 h 246"/>
                      <a:gd name="T32" fmla="*/ 48 w 222"/>
                      <a:gd name="T33" fmla="*/ 54 h 246"/>
                      <a:gd name="T34" fmla="*/ 59 w 222"/>
                      <a:gd name="T35" fmla="*/ 64 h 246"/>
                      <a:gd name="T36" fmla="*/ 74 w 222"/>
                      <a:gd name="T37" fmla="*/ 74 h 246"/>
                      <a:gd name="T38" fmla="*/ 74 w 222"/>
                      <a:gd name="T39" fmla="*/ 82 h 246"/>
                      <a:gd name="T40" fmla="*/ 67 w 222"/>
                      <a:gd name="T41" fmla="*/ 78 h 246"/>
                      <a:gd name="T42" fmla="*/ 59 w 222"/>
                      <a:gd name="T43" fmla="*/ 73 h 246"/>
                      <a:gd name="T44" fmla="*/ 47 w 222"/>
                      <a:gd name="T45" fmla="*/ 64 h 246"/>
                      <a:gd name="T46" fmla="*/ 37 w 222"/>
                      <a:gd name="T47" fmla="*/ 53 h 246"/>
                      <a:gd name="T48" fmla="*/ 28 w 222"/>
                      <a:gd name="T49" fmla="*/ 46 h 246"/>
                      <a:gd name="T50" fmla="*/ 20 w 222"/>
                      <a:gd name="T51" fmla="*/ 36 h 246"/>
                      <a:gd name="T52" fmla="*/ 12 w 222"/>
                      <a:gd name="T53" fmla="*/ 28 h 246"/>
                      <a:gd name="T54" fmla="*/ 5 w 222"/>
                      <a:gd name="T55" fmla="*/ 20 h 246"/>
                      <a:gd name="T56" fmla="*/ 0 w 222"/>
                      <a:gd name="T57" fmla="*/ 12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2"/>
                      <a:gd name="T88" fmla="*/ 0 h 246"/>
                      <a:gd name="T89" fmla="*/ 222 w 222"/>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2" h="246">
                        <a:moveTo>
                          <a:pt x="1" y="37"/>
                        </a:moveTo>
                        <a:lnTo>
                          <a:pt x="0" y="22"/>
                        </a:lnTo>
                        <a:lnTo>
                          <a:pt x="0" y="12"/>
                        </a:lnTo>
                        <a:lnTo>
                          <a:pt x="8" y="0"/>
                        </a:lnTo>
                        <a:lnTo>
                          <a:pt x="23" y="18"/>
                        </a:lnTo>
                        <a:lnTo>
                          <a:pt x="50" y="35"/>
                        </a:lnTo>
                        <a:lnTo>
                          <a:pt x="77" y="47"/>
                        </a:lnTo>
                        <a:lnTo>
                          <a:pt x="113" y="58"/>
                        </a:lnTo>
                        <a:lnTo>
                          <a:pt x="166" y="69"/>
                        </a:lnTo>
                        <a:lnTo>
                          <a:pt x="177" y="97"/>
                        </a:lnTo>
                        <a:lnTo>
                          <a:pt x="149" y="89"/>
                        </a:lnTo>
                        <a:lnTo>
                          <a:pt x="121" y="85"/>
                        </a:lnTo>
                        <a:lnTo>
                          <a:pt x="107" y="88"/>
                        </a:lnTo>
                        <a:lnTo>
                          <a:pt x="103" y="102"/>
                        </a:lnTo>
                        <a:lnTo>
                          <a:pt x="112" y="120"/>
                        </a:lnTo>
                        <a:lnTo>
                          <a:pt x="123" y="137"/>
                        </a:lnTo>
                        <a:lnTo>
                          <a:pt x="145" y="163"/>
                        </a:lnTo>
                        <a:lnTo>
                          <a:pt x="177" y="191"/>
                        </a:lnTo>
                        <a:lnTo>
                          <a:pt x="222" y="223"/>
                        </a:lnTo>
                        <a:lnTo>
                          <a:pt x="222" y="246"/>
                        </a:lnTo>
                        <a:lnTo>
                          <a:pt x="202" y="233"/>
                        </a:lnTo>
                        <a:lnTo>
                          <a:pt x="177" y="219"/>
                        </a:lnTo>
                        <a:lnTo>
                          <a:pt x="141" y="191"/>
                        </a:lnTo>
                        <a:lnTo>
                          <a:pt x="112" y="160"/>
                        </a:lnTo>
                        <a:lnTo>
                          <a:pt x="85" y="137"/>
                        </a:lnTo>
                        <a:lnTo>
                          <a:pt x="60" y="107"/>
                        </a:lnTo>
                        <a:lnTo>
                          <a:pt x="37" y="83"/>
                        </a:lnTo>
                        <a:lnTo>
                          <a:pt x="15" y="61"/>
                        </a:lnTo>
                        <a:lnTo>
                          <a:pt x="1" y="37"/>
                        </a:lnTo>
                        <a:close/>
                      </a:path>
                    </a:pathLst>
                  </a:custGeom>
                  <a:solidFill>
                    <a:srgbClr val="FFA040"/>
                  </a:solidFill>
                  <a:ln w="9525">
                    <a:noFill/>
                    <a:round/>
                    <a:headEnd/>
                    <a:tailEnd/>
                  </a:ln>
                </p:spPr>
                <p:txBody>
                  <a:bodyPr/>
                  <a:lstStyle/>
                  <a:p>
                    <a:endParaRPr lang="en-US"/>
                  </a:p>
                </p:txBody>
              </p:sp>
              <p:sp>
                <p:nvSpPr>
                  <p:cNvPr id="101414" name="Freeform 17"/>
                  <p:cNvSpPr>
                    <a:spLocks/>
                  </p:cNvSpPr>
                  <p:nvPr/>
                </p:nvSpPr>
                <p:spPr bwMode="auto">
                  <a:xfrm>
                    <a:off x="929" y="2212"/>
                    <a:ext cx="30" cy="24"/>
                  </a:xfrm>
                  <a:custGeom>
                    <a:avLst/>
                    <a:gdLst>
                      <a:gd name="T0" fmla="*/ 0 w 92"/>
                      <a:gd name="T1" fmla="*/ 0 h 74"/>
                      <a:gd name="T2" fmla="*/ 4 w 92"/>
                      <a:gd name="T3" fmla="*/ 4 h 74"/>
                      <a:gd name="T4" fmla="*/ 8 w 92"/>
                      <a:gd name="T5" fmla="*/ 7 h 74"/>
                      <a:gd name="T6" fmla="*/ 15 w 92"/>
                      <a:gd name="T7" fmla="*/ 11 h 74"/>
                      <a:gd name="T8" fmla="*/ 21 w 92"/>
                      <a:gd name="T9" fmla="*/ 16 h 74"/>
                      <a:gd name="T10" fmla="*/ 27 w 92"/>
                      <a:gd name="T11" fmla="*/ 19 h 74"/>
                      <a:gd name="T12" fmla="*/ 30 w 92"/>
                      <a:gd name="T13" fmla="*/ 21 h 74"/>
                      <a:gd name="T14" fmla="*/ 23 w 92"/>
                      <a:gd name="T15" fmla="*/ 24 h 74"/>
                      <a:gd name="T16" fmla="*/ 15 w 92"/>
                      <a:gd name="T17" fmla="*/ 21 h 74"/>
                      <a:gd name="T18" fmla="*/ 6 w 92"/>
                      <a:gd name="T19" fmla="*/ 18 h 74"/>
                      <a:gd name="T20" fmla="*/ 0 w 92"/>
                      <a:gd name="T21" fmla="*/ 15 h 74"/>
                      <a:gd name="T22" fmla="*/ 0 w 92"/>
                      <a:gd name="T23" fmla="*/ 11 h 74"/>
                      <a:gd name="T24" fmla="*/ 1 w 92"/>
                      <a:gd name="T25" fmla="*/ 6 h 74"/>
                      <a:gd name="T26" fmla="*/ 0 w 92"/>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74"/>
                      <a:gd name="T44" fmla="*/ 92 w 92"/>
                      <a:gd name="T45" fmla="*/ 74 h 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74">
                        <a:moveTo>
                          <a:pt x="0" y="0"/>
                        </a:moveTo>
                        <a:lnTo>
                          <a:pt x="11" y="12"/>
                        </a:lnTo>
                        <a:lnTo>
                          <a:pt x="26" y="23"/>
                        </a:lnTo>
                        <a:lnTo>
                          <a:pt x="45" y="35"/>
                        </a:lnTo>
                        <a:lnTo>
                          <a:pt x="64" y="48"/>
                        </a:lnTo>
                        <a:lnTo>
                          <a:pt x="82" y="58"/>
                        </a:lnTo>
                        <a:lnTo>
                          <a:pt x="92" y="66"/>
                        </a:lnTo>
                        <a:lnTo>
                          <a:pt x="70" y="74"/>
                        </a:lnTo>
                        <a:lnTo>
                          <a:pt x="45" y="66"/>
                        </a:lnTo>
                        <a:lnTo>
                          <a:pt x="19" y="56"/>
                        </a:lnTo>
                        <a:lnTo>
                          <a:pt x="0" y="45"/>
                        </a:lnTo>
                        <a:lnTo>
                          <a:pt x="1" y="35"/>
                        </a:lnTo>
                        <a:lnTo>
                          <a:pt x="4" y="19"/>
                        </a:lnTo>
                        <a:lnTo>
                          <a:pt x="0" y="0"/>
                        </a:lnTo>
                        <a:close/>
                      </a:path>
                    </a:pathLst>
                  </a:custGeom>
                  <a:solidFill>
                    <a:srgbClr val="FFA040"/>
                  </a:solidFill>
                  <a:ln w="9525">
                    <a:noFill/>
                    <a:round/>
                    <a:headEnd/>
                    <a:tailEnd/>
                  </a:ln>
                </p:spPr>
                <p:txBody>
                  <a:bodyPr/>
                  <a:lstStyle/>
                  <a:p>
                    <a:endParaRPr lang="en-US"/>
                  </a:p>
                </p:txBody>
              </p:sp>
              <p:sp>
                <p:nvSpPr>
                  <p:cNvPr id="101415" name="Freeform 18"/>
                  <p:cNvSpPr>
                    <a:spLocks/>
                  </p:cNvSpPr>
                  <p:nvPr/>
                </p:nvSpPr>
                <p:spPr bwMode="auto">
                  <a:xfrm>
                    <a:off x="984" y="2206"/>
                    <a:ext cx="261" cy="245"/>
                  </a:xfrm>
                  <a:custGeom>
                    <a:avLst/>
                    <a:gdLst>
                      <a:gd name="T0" fmla="*/ 124 w 784"/>
                      <a:gd name="T1" fmla="*/ 56 h 735"/>
                      <a:gd name="T2" fmla="*/ 104 w 784"/>
                      <a:gd name="T3" fmla="*/ 64 h 735"/>
                      <a:gd name="T4" fmla="*/ 62 w 784"/>
                      <a:gd name="T5" fmla="*/ 71 h 735"/>
                      <a:gd name="T6" fmla="*/ 0 w 784"/>
                      <a:gd name="T7" fmla="*/ 75 h 735"/>
                      <a:gd name="T8" fmla="*/ 73 w 784"/>
                      <a:gd name="T9" fmla="*/ 87 h 735"/>
                      <a:gd name="T10" fmla="*/ 155 w 784"/>
                      <a:gd name="T11" fmla="*/ 80 h 735"/>
                      <a:gd name="T12" fmla="*/ 213 w 784"/>
                      <a:gd name="T13" fmla="*/ 63 h 735"/>
                      <a:gd name="T14" fmla="*/ 231 w 784"/>
                      <a:gd name="T15" fmla="*/ 60 h 735"/>
                      <a:gd name="T16" fmla="*/ 223 w 784"/>
                      <a:gd name="T17" fmla="*/ 74 h 735"/>
                      <a:gd name="T18" fmla="*/ 182 w 784"/>
                      <a:gd name="T19" fmla="*/ 94 h 735"/>
                      <a:gd name="T20" fmla="*/ 109 w 784"/>
                      <a:gd name="T21" fmla="*/ 110 h 735"/>
                      <a:gd name="T22" fmla="*/ 63 w 784"/>
                      <a:gd name="T23" fmla="*/ 125 h 735"/>
                      <a:gd name="T24" fmla="*/ 146 w 784"/>
                      <a:gd name="T25" fmla="*/ 124 h 735"/>
                      <a:gd name="T26" fmla="*/ 202 w 784"/>
                      <a:gd name="T27" fmla="*/ 110 h 735"/>
                      <a:gd name="T28" fmla="*/ 235 w 784"/>
                      <a:gd name="T29" fmla="*/ 98 h 735"/>
                      <a:gd name="T30" fmla="*/ 235 w 784"/>
                      <a:gd name="T31" fmla="*/ 106 h 735"/>
                      <a:gd name="T32" fmla="*/ 208 w 784"/>
                      <a:gd name="T33" fmla="*/ 126 h 735"/>
                      <a:gd name="T34" fmla="*/ 156 w 784"/>
                      <a:gd name="T35" fmla="*/ 145 h 735"/>
                      <a:gd name="T36" fmla="*/ 85 w 784"/>
                      <a:gd name="T37" fmla="*/ 158 h 735"/>
                      <a:gd name="T38" fmla="*/ 109 w 784"/>
                      <a:gd name="T39" fmla="*/ 166 h 735"/>
                      <a:gd name="T40" fmla="*/ 172 w 784"/>
                      <a:gd name="T41" fmla="*/ 163 h 735"/>
                      <a:gd name="T42" fmla="*/ 224 w 784"/>
                      <a:gd name="T43" fmla="*/ 147 h 735"/>
                      <a:gd name="T44" fmla="*/ 229 w 784"/>
                      <a:gd name="T45" fmla="*/ 153 h 735"/>
                      <a:gd name="T46" fmla="*/ 214 w 784"/>
                      <a:gd name="T47" fmla="*/ 169 h 735"/>
                      <a:gd name="T48" fmla="*/ 174 w 784"/>
                      <a:gd name="T49" fmla="*/ 185 h 735"/>
                      <a:gd name="T50" fmla="*/ 129 w 784"/>
                      <a:gd name="T51" fmla="*/ 193 h 735"/>
                      <a:gd name="T52" fmla="*/ 59 w 784"/>
                      <a:gd name="T53" fmla="*/ 194 h 735"/>
                      <a:gd name="T54" fmla="*/ 108 w 784"/>
                      <a:gd name="T55" fmla="*/ 206 h 735"/>
                      <a:gd name="T56" fmla="*/ 152 w 784"/>
                      <a:gd name="T57" fmla="*/ 206 h 735"/>
                      <a:gd name="T58" fmla="*/ 193 w 784"/>
                      <a:gd name="T59" fmla="*/ 200 h 735"/>
                      <a:gd name="T60" fmla="*/ 210 w 784"/>
                      <a:gd name="T61" fmla="*/ 201 h 735"/>
                      <a:gd name="T62" fmla="*/ 200 w 784"/>
                      <a:gd name="T63" fmla="*/ 212 h 735"/>
                      <a:gd name="T64" fmla="*/ 176 w 784"/>
                      <a:gd name="T65" fmla="*/ 221 h 735"/>
                      <a:gd name="T66" fmla="*/ 90 w 784"/>
                      <a:gd name="T67" fmla="*/ 231 h 735"/>
                      <a:gd name="T68" fmla="*/ 161 w 784"/>
                      <a:gd name="T69" fmla="*/ 236 h 735"/>
                      <a:gd name="T70" fmla="*/ 166 w 784"/>
                      <a:gd name="T71" fmla="*/ 244 h 735"/>
                      <a:gd name="T72" fmla="*/ 193 w 784"/>
                      <a:gd name="T73" fmla="*/ 236 h 735"/>
                      <a:gd name="T74" fmla="*/ 213 w 784"/>
                      <a:gd name="T75" fmla="*/ 221 h 735"/>
                      <a:gd name="T76" fmla="*/ 253 w 784"/>
                      <a:gd name="T77" fmla="*/ 161 h 735"/>
                      <a:gd name="T78" fmla="*/ 254 w 784"/>
                      <a:gd name="T79" fmla="*/ 149 h 735"/>
                      <a:gd name="T80" fmla="*/ 249 w 784"/>
                      <a:gd name="T81" fmla="*/ 137 h 735"/>
                      <a:gd name="T82" fmla="*/ 254 w 784"/>
                      <a:gd name="T83" fmla="*/ 126 h 735"/>
                      <a:gd name="T84" fmla="*/ 261 w 784"/>
                      <a:gd name="T85" fmla="*/ 115 h 735"/>
                      <a:gd name="T86" fmla="*/ 256 w 784"/>
                      <a:gd name="T87" fmla="*/ 102 h 735"/>
                      <a:gd name="T88" fmla="*/ 250 w 784"/>
                      <a:gd name="T89" fmla="*/ 91 h 735"/>
                      <a:gd name="T90" fmla="*/ 258 w 784"/>
                      <a:gd name="T91" fmla="*/ 79 h 735"/>
                      <a:gd name="T92" fmla="*/ 257 w 784"/>
                      <a:gd name="T93" fmla="*/ 64 h 735"/>
                      <a:gd name="T94" fmla="*/ 251 w 784"/>
                      <a:gd name="T95" fmla="*/ 52 h 735"/>
                      <a:gd name="T96" fmla="*/ 256 w 784"/>
                      <a:gd name="T97" fmla="*/ 41 h 735"/>
                      <a:gd name="T98" fmla="*/ 261 w 784"/>
                      <a:gd name="T99" fmla="*/ 28 h 735"/>
                      <a:gd name="T100" fmla="*/ 254 w 784"/>
                      <a:gd name="T101" fmla="*/ 17 h 735"/>
                      <a:gd name="T102" fmla="*/ 226 w 784"/>
                      <a:gd name="T103" fmla="*/ 18 h 735"/>
                      <a:gd name="T104" fmla="*/ 169 w 784"/>
                      <a:gd name="T105" fmla="*/ 37 h 735"/>
                      <a:gd name="T106" fmla="*/ 105 w 784"/>
                      <a:gd name="T107" fmla="*/ 48 h 7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84"/>
                      <a:gd name="T163" fmla="*/ 0 h 735"/>
                      <a:gd name="T164" fmla="*/ 784 w 784"/>
                      <a:gd name="T165" fmla="*/ 735 h 73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84" h="735">
                        <a:moveTo>
                          <a:pt x="315" y="144"/>
                        </a:moveTo>
                        <a:lnTo>
                          <a:pt x="200" y="153"/>
                        </a:lnTo>
                        <a:lnTo>
                          <a:pt x="373" y="169"/>
                        </a:lnTo>
                        <a:lnTo>
                          <a:pt x="362" y="178"/>
                        </a:lnTo>
                        <a:lnTo>
                          <a:pt x="341" y="185"/>
                        </a:lnTo>
                        <a:lnTo>
                          <a:pt x="313" y="193"/>
                        </a:lnTo>
                        <a:lnTo>
                          <a:pt x="277" y="203"/>
                        </a:lnTo>
                        <a:lnTo>
                          <a:pt x="238" y="210"/>
                        </a:lnTo>
                        <a:lnTo>
                          <a:pt x="187" y="214"/>
                        </a:lnTo>
                        <a:lnTo>
                          <a:pt x="129" y="220"/>
                        </a:lnTo>
                        <a:lnTo>
                          <a:pt x="66" y="224"/>
                        </a:lnTo>
                        <a:lnTo>
                          <a:pt x="0" y="224"/>
                        </a:lnTo>
                        <a:lnTo>
                          <a:pt x="102" y="248"/>
                        </a:lnTo>
                        <a:lnTo>
                          <a:pt x="165" y="260"/>
                        </a:lnTo>
                        <a:lnTo>
                          <a:pt x="220" y="260"/>
                        </a:lnTo>
                        <a:lnTo>
                          <a:pt x="287" y="260"/>
                        </a:lnTo>
                        <a:lnTo>
                          <a:pt x="384" y="252"/>
                        </a:lnTo>
                        <a:lnTo>
                          <a:pt x="465" y="241"/>
                        </a:lnTo>
                        <a:lnTo>
                          <a:pt x="534" y="224"/>
                        </a:lnTo>
                        <a:lnTo>
                          <a:pt x="607" y="201"/>
                        </a:lnTo>
                        <a:lnTo>
                          <a:pt x="639" y="189"/>
                        </a:lnTo>
                        <a:lnTo>
                          <a:pt x="669" y="179"/>
                        </a:lnTo>
                        <a:lnTo>
                          <a:pt x="685" y="175"/>
                        </a:lnTo>
                        <a:lnTo>
                          <a:pt x="693" y="181"/>
                        </a:lnTo>
                        <a:lnTo>
                          <a:pt x="693" y="193"/>
                        </a:lnTo>
                        <a:lnTo>
                          <a:pt x="688" y="207"/>
                        </a:lnTo>
                        <a:lnTo>
                          <a:pt x="669" y="222"/>
                        </a:lnTo>
                        <a:lnTo>
                          <a:pt x="639" y="242"/>
                        </a:lnTo>
                        <a:lnTo>
                          <a:pt x="597" y="260"/>
                        </a:lnTo>
                        <a:lnTo>
                          <a:pt x="546" y="281"/>
                        </a:lnTo>
                        <a:lnTo>
                          <a:pt x="479" y="301"/>
                        </a:lnTo>
                        <a:lnTo>
                          <a:pt x="403" y="317"/>
                        </a:lnTo>
                        <a:lnTo>
                          <a:pt x="326" y="329"/>
                        </a:lnTo>
                        <a:lnTo>
                          <a:pt x="245" y="341"/>
                        </a:lnTo>
                        <a:lnTo>
                          <a:pt x="102" y="355"/>
                        </a:lnTo>
                        <a:lnTo>
                          <a:pt x="190" y="376"/>
                        </a:lnTo>
                        <a:lnTo>
                          <a:pt x="260" y="385"/>
                        </a:lnTo>
                        <a:lnTo>
                          <a:pt x="349" y="382"/>
                        </a:lnTo>
                        <a:lnTo>
                          <a:pt x="440" y="371"/>
                        </a:lnTo>
                        <a:lnTo>
                          <a:pt x="507" y="355"/>
                        </a:lnTo>
                        <a:lnTo>
                          <a:pt x="562" y="341"/>
                        </a:lnTo>
                        <a:lnTo>
                          <a:pt x="607" y="329"/>
                        </a:lnTo>
                        <a:lnTo>
                          <a:pt x="653" y="313"/>
                        </a:lnTo>
                        <a:lnTo>
                          <a:pt x="689" y="299"/>
                        </a:lnTo>
                        <a:lnTo>
                          <a:pt x="706" y="295"/>
                        </a:lnTo>
                        <a:lnTo>
                          <a:pt x="716" y="295"/>
                        </a:lnTo>
                        <a:lnTo>
                          <a:pt x="714" y="306"/>
                        </a:lnTo>
                        <a:lnTo>
                          <a:pt x="707" y="319"/>
                        </a:lnTo>
                        <a:lnTo>
                          <a:pt x="693" y="336"/>
                        </a:lnTo>
                        <a:lnTo>
                          <a:pt x="661" y="358"/>
                        </a:lnTo>
                        <a:lnTo>
                          <a:pt x="625" y="378"/>
                        </a:lnTo>
                        <a:lnTo>
                          <a:pt x="584" y="396"/>
                        </a:lnTo>
                        <a:lnTo>
                          <a:pt x="531" y="417"/>
                        </a:lnTo>
                        <a:lnTo>
                          <a:pt x="470" y="435"/>
                        </a:lnTo>
                        <a:lnTo>
                          <a:pt x="377" y="454"/>
                        </a:lnTo>
                        <a:lnTo>
                          <a:pt x="315" y="467"/>
                        </a:lnTo>
                        <a:lnTo>
                          <a:pt x="254" y="474"/>
                        </a:lnTo>
                        <a:lnTo>
                          <a:pt x="165" y="480"/>
                        </a:lnTo>
                        <a:lnTo>
                          <a:pt x="256" y="492"/>
                        </a:lnTo>
                        <a:lnTo>
                          <a:pt x="327" y="498"/>
                        </a:lnTo>
                        <a:lnTo>
                          <a:pt x="386" y="499"/>
                        </a:lnTo>
                        <a:lnTo>
                          <a:pt x="453" y="498"/>
                        </a:lnTo>
                        <a:lnTo>
                          <a:pt x="516" y="489"/>
                        </a:lnTo>
                        <a:lnTo>
                          <a:pt x="567" y="477"/>
                        </a:lnTo>
                        <a:lnTo>
                          <a:pt x="608" y="463"/>
                        </a:lnTo>
                        <a:lnTo>
                          <a:pt x="674" y="440"/>
                        </a:lnTo>
                        <a:lnTo>
                          <a:pt x="682" y="440"/>
                        </a:lnTo>
                        <a:lnTo>
                          <a:pt x="689" y="445"/>
                        </a:lnTo>
                        <a:lnTo>
                          <a:pt x="688" y="459"/>
                        </a:lnTo>
                        <a:lnTo>
                          <a:pt x="679" y="474"/>
                        </a:lnTo>
                        <a:lnTo>
                          <a:pt x="664" y="489"/>
                        </a:lnTo>
                        <a:lnTo>
                          <a:pt x="642" y="506"/>
                        </a:lnTo>
                        <a:lnTo>
                          <a:pt x="602" y="526"/>
                        </a:lnTo>
                        <a:lnTo>
                          <a:pt x="562" y="544"/>
                        </a:lnTo>
                        <a:lnTo>
                          <a:pt x="524" y="556"/>
                        </a:lnTo>
                        <a:lnTo>
                          <a:pt x="479" y="566"/>
                        </a:lnTo>
                        <a:lnTo>
                          <a:pt x="439" y="573"/>
                        </a:lnTo>
                        <a:lnTo>
                          <a:pt x="386" y="579"/>
                        </a:lnTo>
                        <a:lnTo>
                          <a:pt x="327" y="582"/>
                        </a:lnTo>
                        <a:lnTo>
                          <a:pt x="268" y="583"/>
                        </a:lnTo>
                        <a:lnTo>
                          <a:pt x="178" y="583"/>
                        </a:lnTo>
                        <a:lnTo>
                          <a:pt x="227" y="600"/>
                        </a:lnTo>
                        <a:lnTo>
                          <a:pt x="271" y="611"/>
                        </a:lnTo>
                        <a:lnTo>
                          <a:pt x="323" y="618"/>
                        </a:lnTo>
                        <a:lnTo>
                          <a:pt x="366" y="619"/>
                        </a:lnTo>
                        <a:lnTo>
                          <a:pt x="411" y="622"/>
                        </a:lnTo>
                        <a:lnTo>
                          <a:pt x="457" y="619"/>
                        </a:lnTo>
                        <a:lnTo>
                          <a:pt x="495" y="618"/>
                        </a:lnTo>
                        <a:lnTo>
                          <a:pt x="530" y="611"/>
                        </a:lnTo>
                        <a:lnTo>
                          <a:pt x="579" y="600"/>
                        </a:lnTo>
                        <a:lnTo>
                          <a:pt x="615" y="591"/>
                        </a:lnTo>
                        <a:lnTo>
                          <a:pt x="629" y="593"/>
                        </a:lnTo>
                        <a:lnTo>
                          <a:pt x="630" y="603"/>
                        </a:lnTo>
                        <a:lnTo>
                          <a:pt x="626" y="614"/>
                        </a:lnTo>
                        <a:lnTo>
                          <a:pt x="616" y="625"/>
                        </a:lnTo>
                        <a:lnTo>
                          <a:pt x="601" y="637"/>
                        </a:lnTo>
                        <a:lnTo>
                          <a:pt x="583" y="646"/>
                        </a:lnTo>
                        <a:lnTo>
                          <a:pt x="562" y="656"/>
                        </a:lnTo>
                        <a:lnTo>
                          <a:pt x="530" y="664"/>
                        </a:lnTo>
                        <a:lnTo>
                          <a:pt x="463" y="674"/>
                        </a:lnTo>
                        <a:lnTo>
                          <a:pt x="398" y="682"/>
                        </a:lnTo>
                        <a:lnTo>
                          <a:pt x="271" y="692"/>
                        </a:lnTo>
                        <a:lnTo>
                          <a:pt x="436" y="700"/>
                        </a:lnTo>
                        <a:lnTo>
                          <a:pt x="470" y="700"/>
                        </a:lnTo>
                        <a:lnTo>
                          <a:pt x="485" y="707"/>
                        </a:lnTo>
                        <a:lnTo>
                          <a:pt x="493" y="714"/>
                        </a:lnTo>
                        <a:lnTo>
                          <a:pt x="491" y="727"/>
                        </a:lnTo>
                        <a:lnTo>
                          <a:pt x="499" y="733"/>
                        </a:lnTo>
                        <a:lnTo>
                          <a:pt x="520" y="735"/>
                        </a:lnTo>
                        <a:lnTo>
                          <a:pt x="552" y="723"/>
                        </a:lnTo>
                        <a:lnTo>
                          <a:pt x="580" y="709"/>
                        </a:lnTo>
                        <a:lnTo>
                          <a:pt x="602" y="695"/>
                        </a:lnTo>
                        <a:lnTo>
                          <a:pt x="621" y="682"/>
                        </a:lnTo>
                        <a:lnTo>
                          <a:pt x="639" y="663"/>
                        </a:lnTo>
                        <a:lnTo>
                          <a:pt x="697" y="584"/>
                        </a:lnTo>
                        <a:lnTo>
                          <a:pt x="742" y="517"/>
                        </a:lnTo>
                        <a:lnTo>
                          <a:pt x="759" y="484"/>
                        </a:lnTo>
                        <a:lnTo>
                          <a:pt x="763" y="470"/>
                        </a:lnTo>
                        <a:lnTo>
                          <a:pt x="764" y="459"/>
                        </a:lnTo>
                        <a:lnTo>
                          <a:pt x="764" y="447"/>
                        </a:lnTo>
                        <a:lnTo>
                          <a:pt x="756" y="433"/>
                        </a:lnTo>
                        <a:lnTo>
                          <a:pt x="750" y="425"/>
                        </a:lnTo>
                        <a:lnTo>
                          <a:pt x="748" y="412"/>
                        </a:lnTo>
                        <a:lnTo>
                          <a:pt x="750" y="399"/>
                        </a:lnTo>
                        <a:lnTo>
                          <a:pt x="756" y="389"/>
                        </a:lnTo>
                        <a:lnTo>
                          <a:pt x="763" y="378"/>
                        </a:lnTo>
                        <a:lnTo>
                          <a:pt x="770" y="368"/>
                        </a:lnTo>
                        <a:lnTo>
                          <a:pt x="778" y="355"/>
                        </a:lnTo>
                        <a:lnTo>
                          <a:pt x="784" y="344"/>
                        </a:lnTo>
                        <a:lnTo>
                          <a:pt x="783" y="329"/>
                        </a:lnTo>
                        <a:lnTo>
                          <a:pt x="777" y="317"/>
                        </a:lnTo>
                        <a:lnTo>
                          <a:pt x="770" y="306"/>
                        </a:lnTo>
                        <a:lnTo>
                          <a:pt x="763" y="296"/>
                        </a:lnTo>
                        <a:lnTo>
                          <a:pt x="755" y="285"/>
                        </a:lnTo>
                        <a:lnTo>
                          <a:pt x="752" y="273"/>
                        </a:lnTo>
                        <a:lnTo>
                          <a:pt x="755" y="263"/>
                        </a:lnTo>
                        <a:lnTo>
                          <a:pt x="764" y="248"/>
                        </a:lnTo>
                        <a:lnTo>
                          <a:pt x="774" y="236"/>
                        </a:lnTo>
                        <a:lnTo>
                          <a:pt x="778" y="224"/>
                        </a:lnTo>
                        <a:lnTo>
                          <a:pt x="778" y="207"/>
                        </a:lnTo>
                        <a:lnTo>
                          <a:pt x="773" y="192"/>
                        </a:lnTo>
                        <a:lnTo>
                          <a:pt x="763" y="179"/>
                        </a:lnTo>
                        <a:lnTo>
                          <a:pt x="759" y="171"/>
                        </a:lnTo>
                        <a:lnTo>
                          <a:pt x="755" y="157"/>
                        </a:lnTo>
                        <a:lnTo>
                          <a:pt x="756" y="143"/>
                        </a:lnTo>
                        <a:lnTo>
                          <a:pt x="764" y="130"/>
                        </a:lnTo>
                        <a:lnTo>
                          <a:pt x="770" y="122"/>
                        </a:lnTo>
                        <a:lnTo>
                          <a:pt x="778" y="112"/>
                        </a:lnTo>
                        <a:lnTo>
                          <a:pt x="783" y="99"/>
                        </a:lnTo>
                        <a:lnTo>
                          <a:pt x="784" y="85"/>
                        </a:lnTo>
                        <a:lnTo>
                          <a:pt x="781" y="77"/>
                        </a:lnTo>
                        <a:lnTo>
                          <a:pt x="773" y="63"/>
                        </a:lnTo>
                        <a:lnTo>
                          <a:pt x="764" y="52"/>
                        </a:lnTo>
                        <a:lnTo>
                          <a:pt x="759" y="37"/>
                        </a:lnTo>
                        <a:lnTo>
                          <a:pt x="759" y="0"/>
                        </a:lnTo>
                        <a:lnTo>
                          <a:pt x="679" y="53"/>
                        </a:lnTo>
                        <a:lnTo>
                          <a:pt x="630" y="74"/>
                        </a:lnTo>
                        <a:lnTo>
                          <a:pt x="574" y="92"/>
                        </a:lnTo>
                        <a:lnTo>
                          <a:pt x="509" y="112"/>
                        </a:lnTo>
                        <a:lnTo>
                          <a:pt x="450" y="125"/>
                        </a:lnTo>
                        <a:lnTo>
                          <a:pt x="391" y="134"/>
                        </a:lnTo>
                        <a:lnTo>
                          <a:pt x="315" y="144"/>
                        </a:lnTo>
                        <a:close/>
                      </a:path>
                    </a:pathLst>
                  </a:custGeom>
                  <a:solidFill>
                    <a:srgbClr val="FFA040"/>
                  </a:solidFill>
                  <a:ln w="9525">
                    <a:noFill/>
                    <a:round/>
                    <a:headEnd/>
                    <a:tailEnd/>
                  </a:ln>
                </p:spPr>
                <p:txBody>
                  <a:bodyPr/>
                  <a:lstStyle/>
                  <a:p>
                    <a:endParaRPr lang="en-US"/>
                  </a:p>
                </p:txBody>
              </p:sp>
            </p:grpSp>
          </p:grpSp>
          <p:grpSp>
            <p:nvGrpSpPr>
              <p:cNvPr id="101402" name="Group 19"/>
              <p:cNvGrpSpPr>
                <a:grpSpLocks/>
              </p:cNvGrpSpPr>
              <p:nvPr/>
            </p:nvGrpSpPr>
            <p:grpSpPr bwMode="auto">
              <a:xfrm>
                <a:off x="1137" y="2244"/>
                <a:ext cx="78" cy="156"/>
                <a:chOff x="1137" y="2244"/>
                <a:chExt cx="78" cy="156"/>
              </a:xfrm>
            </p:grpSpPr>
            <p:sp>
              <p:nvSpPr>
                <p:cNvPr id="101403" name="Freeform 20"/>
                <p:cNvSpPr>
                  <a:spLocks/>
                </p:cNvSpPr>
                <p:nvPr/>
              </p:nvSpPr>
              <p:spPr bwMode="auto">
                <a:xfrm>
                  <a:off x="1152" y="2286"/>
                  <a:ext cx="59" cy="25"/>
                </a:xfrm>
                <a:custGeom>
                  <a:avLst/>
                  <a:gdLst>
                    <a:gd name="T0" fmla="*/ 59 w 179"/>
                    <a:gd name="T1" fmla="*/ 5 h 74"/>
                    <a:gd name="T2" fmla="*/ 53 w 179"/>
                    <a:gd name="T3" fmla="*/ 0 h 74"/>
                    <a:gd name="T4" fmla="*/ 36 w 179"/>
                    <a:gd name="T5" fmla="*/ 9 h 74"/>
                    <a:gd name="T6" fmla="*/ 17 w 179"/>
                    <a:gd name="T7" fmla="*/ 16 h 74"/>
                    <a:gd name="T8" fmla="*/ 0 w 179"/>
                    <a:gd name="T9" fmla="*/ 21 h 74"/>
                    <a:gd name="T10" fmla="*/ 3 w 179"/>
                    <a:gd name="T11" fmla="*/ 25 h 74"/>
                    <a:gd name="T12" fmla="*/ 15 w 179"/>
                    <a:gd name="T13" fmla="*/ 25 h 74"/>
                    <a:gd name="T14" fmla="*/ 31 w 179"/>
                    <a:gd name="T15" fmla="*/ 22 h 74"/>
                    <a:gd name="T16" fmla="*/ 46 w 179"/>
                    <a:gd name="T17" fmla="*/ 14 h 74"/>
                    <a:gd name="T18" fmla="*/ 59 w 179"/>
                    <a:gd name="T19" fmla="*/ 5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9"/>
                    <a:gd name="T31" fmla="*/ 0 h 74"/>
                    <a:gd name="T32" fmla="*/ 179 w 179"/>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9" h="74">
                      <a:moveTo>
                        <a:pt x="179" y="14"/>
                      </a:moveTo>
                      <a:lnTo>
                        <a:pt x="162" y="0"/>
                      </a:lnTo>
                      <a:lnTo>
                        <a:pt x="108" y="28"/>
                      </a:lnTo>
                      <a:lnTo>
                        <a:pt x="53" y="47"/>
                      </a:lnTo>
                      <a:lnTo>
                        <a:pt x="0" y="62"/>
                      </a:lnTo>
                      <a:lnTo>
                        <a:pt x="10" y="74"/>
                      </a:lnTo>
                      <a:lnTo>
                        <a:pt x="46" y="74"/>
                      </a:lnTo>
                      <a:lnTo>
                        <a:pt x="95" y="64"/>
                      </a:lnTo>
                      <a:lnTo>
                        <a:pt x="140" y="42"/>
                      </a:lnTo>
                      <a:lnTo>
                        <a:pt x="179" y="14"/>
                      </a:lnTo>
                      <a:close/>
                    </a:path>
                  </a:pathLst>
                </a:custGeom>
                <a:solidFill>
                  <a:srgbClr val="FFE0C0"/>
                </a:solidFill>
                <a:ln w="9525">
                  <a:noFill/>
                  <a:round/>
                  <a:headEnd/>
                  <a:tailEnd/>
                </a:ln>
              </p:spPr>
              <p:txBody>
                <a:bodyPr/>
                <a:lstStyle/>
                <a:p>
                  <a:endParaRPr lang="en-US"/>
                </a:p>
              </p:txBody>
            </p:sp>
            <p:sp>
              <p:nvSpPr>
                <p:cNvPr id="101404" name="Freeform 21"/>
                <p:cNvSpPr>
                  <a:spLocks/>
                </p:cNvSpPr>
                <p:nvPr/>
              </p:nvSpPr>
              <p:spPr bwMode="auto">
                <a:xfrm>
                  <a:off x="1162" y="2325"/>
                  <a:ext cx="53" cy="28"/>
                </a:xfrm>
                <a:custGeom>
                  <a:avLst/>
                  <a:gdLst>
                    <a:gd name="T0" fmla="*/ 53 w 157"/>
                    <a:gd name="T1" fmla="*/ 6 h 84"/>
                    <a:gd name="T2" fmla="*/ 50 w 157"/>
                    <a:gd name="T3" fmla="*/ 0 h 84"/>
                    <a:gd name="T4" fmla="*/ 32 w 157"/>
                    <a:gd name="T5" fmla="*/ 12 h 84"/>
                    <a:gd name="T6" fmla="*/ 18 w 157"/>
                    <a:gd name="T7" fmla="*/ 18 h 84"/>
                    <a:gd name="T8" fmla="*/ 0 w 157"/>
                    <a:gd name="T9" fmla="*/ 24 h 84"/>
                    <a:gd name="T10" fmla="*/ 4 w 157"/>
                    <a:gd name="T11" fmla="*/ 28 h 84"/>
                    <a:gd name="T12" fmla="*/ 15 w 157"/>
                    <a:gd name="T13" fmla="*/ 28 h 84"/>
                    <a:gd name="T14" fmla="*/ 27 w 157"/>
                    <a:gd name="T15" fmla="*/ 25 h 84"/>
                    <a:gd name="T16" fmla="*/ 41 w 157"/>
                    <a:gd name="T17" fmla="*/ 16 h 84"/>
                    <a:gd name="T18" fmla="*/ 53 w 157"/>
                    <a:gd name="T19" fmla="*/ 6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7"/>
                    <a:gd name="T31" fmla="*/ 0 h 84"/>
                    <a:gd name="T32" fmla="*/ 157 w 157"/>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7" h="84">
                      <a:moveTo>
                        <a:pt x="157" y="17"/>
                      </a:moveTo>
                      <a:lnTo>
                        <a:pt x="148" y="0"/>
                      </a:lnTo>
                      <a:lnTo>
                        <a:pt x="95" y="37"/>
                      </a:lnTo>
                      <a:lnTo>
                        <a:pt x="53" y="55"/>
                      </a:lnTo>
                      <a:lnTo>
                        <a:pt x="0" y="72"/>
                      </a:lnTo>
                      <a:lnTo>
                        <a:pt x="11" y="84"/>
                      </a:lnTo>
                      <a:lnTo>
                        <a:pt x="45" y="84"/>
                      </a:lnTo>
                      <a:lnTo>
                        <a:pt x="80" y="74"/>
                      </a:lnTo>
                      <a:lnTo>
                        <a:pt x="120" y="49"/>
                      </a:lnTo>
                      <a:lnTo>
                        <a:pt x="157" y="17"/>
                      </a:lnTo>
                      <a:close/>
                    </a:path>
                  </a:pathLst>
                </a:custGeom>
                <a:solidFill>
                  <a:srgbClr val="FFE0C0"/>
                </a:solidFill>
                <a:ln w="9525">
                  <a:noFill/>
                  <a:round/>
                  <a:headEnd/>
                  <a:tailEnd/>
                </a:ln>
              </p:spPr>
              <p:txBody>
                <a:bodyPr/>
                <a:lstStyle/>
                <a:p>
                  <a:endParaRPr lang="en-US"/>
                </a:p>
              </p:txBody>
            </p:sp>
            <p:sp>
              <p:nvSpPr>
                <p:cNvPr id="101405" name="Freeform 22"/>
                <p:cNvSpPr>
                  <a:spLocks/>
                </p:cNvSpPr>
                <p:nvPr/>
              </p:nvSpPr>
              <p:spPr bwMode="auto">
                <a:xfrm>
                  <a:off x="1159" y="2372"/>
                  <a:ext cx="53" cy="28"/>
                </a:xfrm>
                <a:custGeom>
                  <a:avLst/>
                  <a:gdLst>
                    <a:gd name="T0" fmla="*/ 53 w 159"/>
                    <a:gd name="T1" fmla="*/ 4 h 83"/>
                    <a:gd name="T2" fmla="*/ 49 w 159"/>
                    <a:gd name="T3" fmla="*/ 0 h 83"/>
                    <a:gd name="T4" fmla="*/ 33 w 159"/>
                    <a:gd name="T5" fmla="*/ 11 h 83"/>
                    <a:gd name="T6" fmla="*/ 18 w 159"/>
                    <a:gd name="T7" fmla="*/ 18 h 83"/>
                    <a:gd name="T8" fmla="*/ 0 w 159"/>
                    <a:gd name="T9" fmla="*/ 23 h 83"/>
                    <a:gd name="T10" fmla="*/ 3 w 159"/>
                    <a:gd name="T11" fmla="*/ 28 h 83"/>
                    <a:gd name="T12" fmla="*/ 15 w 159"/>
                    <a:gd name="T13" fmla="*/ 27 h 83"/>
                    <a:gd name="T14" fmla="*/ 29 w 159"/>
                    <a:gd name="T15" fmla="*/ 24 h 83"/>
                    <a:gd name="T16" fmla="*/ 43 w 159"/>
                    <a:gd name="T17" fmla="*/ 15 h 83"/>
                    <a:gd name="T18" fmla="*/ 53 w 159"/>
                    <a:gd name="T19" fmla="*/ 4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
                    <a:gd name="T31" fmla="*/ 0 h 83"/>
                    <a:gd name="T32" fmla="*/ 159 w 159"/>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 h="83">
                      <a:moveTo>
                        <a:pt x="159" y="13"/>
                      </a:moveTo>
                      <a:lnTo>
                        <a:pt x="148" y="0"/>
                      </a:lnTo>
                      <a:lnTo>
                        <a:pt x="99" y="34"/>
                      </a:lnTo>
                      <a:lnTo>
                        <a:pt x="53" y="53"/>
                      </a:lnTo>
                      <a:lnTo>
                        <a:pt x="0" y="67"/>
                      </a:lnTo>
                      <a:lnTo>
                        <a:pt x="9" y="83"/>
                      </a:lnTo>
                      <a:lnTo>
                        <a:pt x="44" y="80"/>
                      </a:lnTo>
                      <a:lnTo>
                        <a:pt x="86" y="70"/>
                      </a:lnTo>
                      <a:lnTo>
                        <a:pt x="129" y="43"/>
                      </a:lnTo>
                      <a:lnTo>
                        <a:pt x="159" y="13"/>
                      </a:lnTo>
                      <a:close/>
                    </a:path>
                  </a:pathLst>
                </a:custGeom>
                <a:solidFill>
                  <a:srgbClr val="FFE0C0"/>
                </a:solidFill>
                <a:ln w="9525">
                  <a:noFill/>
                  <a:round/>
                  <a:headEnd/>
                  <a:tailEnd/>
                </a:ln>
              </p:spPr>
              <p:txBody>
                <a:bodyPr/>
                <a:lstStyle/>
                <a:p>
                  <a:endParaRPr lang="en-US"/>
                </a:p>
              </p:txBody>
            </p:sp>
            <p:sp>
              <p:nvSpPr>
                <p:cNvPr id="101406" name="Freeform 23"/>
                <p:cNvSpPr>
                  <a:spLocks/>
                </p:cNvSpPr>
                <p:nvPr/>
              </p:nvSpPr>
              <p:spPr bwMode="auto">
                <a:xfrm>
                  <a:off x="1137" y="2244"/>
                  <a:ext cx="61" cy="25"/>
                </a:xfrm>
                <a:custGeom>
                  <a:avLst/>
                  <a:gdLst>
                    <a:gd name="T0" fmla="*/ 61 w 184"/>
                    <a:gd name="T1" fmla="*/ 5 h 73"/>
                    <a:gd name="T2" fmla="*/ 55 w 184"/>
                    <a:gd name="T3" fmla="*/ 0 h 73"/>
                    <a:gd name="T4" fmla="*/ 34 w 184"/>
                    <a:gd name="T5" fmla="*/ 10 h 73"/>
                    <a:gd name="T6" fmla="*/ 18 w 184"/>
                    <a:gd name="T7" fmla="*/ 15 h 73"/>
                    <a:gd name="T8" fmla="*/ 0 w 184"/>
                    <a:gd name="T9" fmla="*/ 20 h 73"/>
                    <a:gd name="T10" fmla="*/ 4 w 184"/>
                    <a:gd name="T11" fmla="*/ 25 h 73"/>
                    <a:gd name="T12" fmla="*/ 15 w 184"/>
                    <a:gd name="T13" fmla="*/ 24 h 73"/>
                    <a:gd name="T14" fmla="*/ 29 w 184"/>
                    <a:gd name="T15" fmla="*/ 21 h 73"/>
                    <a:gd name="T16" fmla="*/ 45 w 184"/>
                    <a:gd name="T17" fmla="*/ 15 h 73"/>
                    <a:gd name="T18" fmla="*/ 61 w 184"/>
                    <a:gd name="T19" fmla="*/ 5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4"/>
                    <a:gd name="T31" fmla="*/ 0 h 73"/>
                    <a:gd name="T32" fmla="*/ 184 w 184"/>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4" h="73">
                      <a:moveTo>
                        <a:pt x="184" y="14"/>
                      </a:moveTo>
                      <a:lnTo>
                        <a:pt x="165" y="0"/>
                      </a:lnTo>
                      <a:lnTo>
                        <a:pt x="104" y="28"/>
                      </a:lnTo>
                      <a:lnTo>
                        <a:pt x="54" y="45"/>
                      </a:lnTo>
                      <a:lnTo>
                        <a:pt x="0" y="59"/>
                      </a:lnTo>
                      <a:lnTo>
                        <a:pt x="12" y="73"/>
                      </a:lnTo>
                      <a:lnTo>
                        <a:pt x="45" y="71"/>
                      </a:lnTo>
                      <a:lnTo>
                        <a:pt x="88" y="62"/>
                      </a:lnTo>
                      <a:lnTo>
                        <a:pt x="136" y="44"/>
                      </a:lnTo>
                      <a:lnTo>
                        <a:pt x="184" y="14"/>
                      </a:lnTo>
                      <a:close/>
                    </a:path>
                  </a:pathLst>
                </a:custGeom>
                <a:solidFill>
                  <a:srgbClr val="FFE0C0"/>
                </a:solidFill>
                <a:ln w="9525">
                  <a:noFill/>
                  <a:round/>
                  <a:headEnd/>
                  <a:tailEnd/>
                </a:ln>
              </p:spPr>
              <p:txBody>
                <a:bodyPr/>
                <a:lstStyle/>
                <a:p>
                  <a:endParaRPr lang="en-US"/>
                </a:p>
              </p:txBody>
            </p:sp>
          </p:grpSp>
        </p:grpSp>
        <p:grpSp>
          <p:nvGrpSpPr>
            <p:cNvPr id="101384" name="Group 24"/>
            <p:cNvGrpSpPr>
              <a:grpSpLocks/>
            </p:cNvGrpSpPr>
            <p:nvPr/>
          </p:nvGrpSpPr>
          <p:grpSpPr bwMode="auto">
            <a:xfrm>
              <a:off x="724" y="1204"/>
              <a:ext cx="719" cy="1033"/>
              <a:chOff x="724" y="1204"/>
              <a:chExt cx="719" cy="1033"/>
            </a:xfrm>
          </p:grpSpPr>
          <p:sp>
            <p:nvSpPr>
              <p:cNvPr id="101385" name="Freeform 25"/>
              <p:cNvSpPr>
                <a:spLocks/>
              </p:cNvSpPr>
              <p:nvPr/>
            </p:nvSpPr>
            <p:spPr bwMode="auto">
              <a:xfrm>
                <a:off x="724" y="1204"/>
                <a:ext cx="719" cy="1033"/>
              </a:xfrm>
              <a:custGeom>
                <a:avLst/>
                <a:gdLst>
                  <a:gd name="T0" fmla="*/ 515 w 2159"/>
                  <a:gd name="T1" fmla="*/ 997 h 3100"/>
                  <a:gd name="T2" fmla="*/ 521 w 2159"/>
                  <a:gd name="T3" fmla="*/ 989 h 3100"/>
                  <a:gd name="T4" fmla="*/ 524 w 2159"/>
                  <a:gd name="T5" fmla="*/ 982 h 3100"/>
                  <a:gd name="T6" fmla="*/ 529 w 2159"/>
                  <a:gd name="T7" fmla="*/ 958 h 3100"/>
                  <a:gd name="T8" fmla="*/ 556 w 2159"/>
                  <a:gd name="T9" fmla="*/ 792 h 3100"/>
                  <a:gd name="T10" fmla="*/ 576 w 2159"/>
                  <a:gd name="T11" fmla="*/ 732 h 3100"/>
                  <a:gd name="T12" fmla="*/ 596 w 2159"/>
                  <a:gd name="T13" fmla="*/ 690 h 3100"/>
                  <a:gd name="T14" fmla="*/ 631 w 2159"/>
                  <a:gd name="T15" fmla="*/ 627 h 3100"/>
                  <a:gd name="T16" fmla="*/ 669 w 2159"/>
                  <a:gd name="T17" fmla="*/ 565 h 3100"/>
                  <a:gd name="T18" fmla="*/ 695 w 2159"/>
                  <a:gd name="T19" fmla="*/ 508 h 3100"/>
                  <a:gd name="T20" fmla="*/ 711 w 2159"/>
                  <a:gd name="T21" fmla="*/ 450 h 3100"/>
                  <a:gd name="T22" fmla="*/ 719 w 2159"/>
                  <a:gd name="T23" fmla="*/ 377 h 3100"/>
                  <a:gd name="T24" fmla="*/ 713 w 2159"/>
                  <a:gd name="T25" fmla="*/ 310 h 3100"/>
                  <a:gd name="T26" fmla="*/ 698 w 2159"/>
                  <a:gd name="T27" fmla="*/ 246 h 3100"/>
                  <a:gd name="T28" fmla="*/ 672 w 2159"/>
                  <a:gd name="T29" fmla="*/ 188 h 3100"/>
                  <a:gd name="T30" fmla="*/ 629 w 2159"/>
                  <a:gd name="T31" fmla="*/ 126 h 3100"/>
                  <a:gd name="T32" fmla="*/ 582 w 2159"/>
                  <a:gd name="T33" fmla="*/ 83 h 3100"/>
                  <a:gd name="T34" fmla="*/ 524 w 2159"/>
                  <a:gd name="T35" fmla="*/ 42 h 3100"/>
                  <a:gd name="T36" fmla="*/ 455 w 2159"/>
                  <a:gd name="T37" fmla="*/ 14 h 3100"/>
                  <a:gd name="T38" fmla="*/ 397 w 2159"/>
                  <a:gd name="T39" fmla="*/ 2 h 3100"/>
                  <a:gd name="T40" fmla="*/ 333 w 2159"/>
                  <a:gd name="T41" fmla="*/ 0 h 3100"/>
                  <a:gd name="T42" fmla="*/ 278 w 2159"/>
                  <a:gd name="T43" fmla="*/ 10 h 3100"/>
                  <a:gd name="T44" fmla="*/ 224 w 2159"/>
                  <a:gd name="T45" fmla="*/ 28 h 3100"/>
                  <a:gd name="T46" fmla="*/ 178 w 2159"/>
                  <a:gd name="T47" fmla="*/ 51 h 3100"/>
                  <a:gd name="T48" fmla="*/ 130 w 2159"/>
                  <a:gd name="T49" fmla="*/ 86 h 3100"/>
                  <a:gd name="T50" fmla="*/ 86 w 2159"/>
                  <a:gd name="T51" fmla="*/ 128 h 3100"/>
                  <a:gd name="T52" fmla="*/ 50 w 2159"/>
                  <a:gd name="T53" fmla="*/ 176 h 3100"/>
                  <a:gd name="T54" fmla="*/ 19 w 2159"/>
                  <a:gd name="T55" fmla="*/ 243 h 3100"/>
                  <a:gd name="T56" fmla="*/ 2 w 2159"/>
                  <a:gd name="T57" fmla="*/ 312 h 3100"/>
                  <a:gd name="T58" fmla="*/ 0 w 2159"/>
                  <a:gd name="T59" fmla="*/ 374 h 3100"/>
                  <a:gd name="T60" fmla="*/ 5 w 2159"/>
                  <a:gd name="T61" fmla="*/ 440 h 3100"/>
                  <a:gd name="T62" fmla="*/ 22 w 2159"/>
                  <a:gd name="T63" fmla="*/ 507 h 3100"/>
                  <a:gd name="T64" fmla="*/ 51 w 2159"/>
                  <a:gd name="T65" fmla="*/ 569 h 3100"/>
                  <a:gd name="T66" fmla="*/ 85 w 2159"/>
                  <a:gd name="T67" fmla="*/ 629 h 3100"/>
                  <a:gd name="T68" fmla="*/ 132 w 2159"/>
                  <a:gd name="T69" fmla="*/ 713 h 3100"/>
                  <a:gd name="T70" fmla="*/ 153 w 2159"/>
                  <a:gd name="T71" fmla="*/ 760 h 3100"/>
                  <a:gd name="T72" fmla="*/ 167 w 2159"/>
                  <a:gd name="T73" fmla="*/ 814 h 3100"/>
                  <a:gd name="T74" fmla="*/ 178 w 2159"/>
                  <a:gd name="T75" fmla="*/ 890 h 3100"/>
                  <a:gd name="T76" fmla="*/ 187 w 2159"/>
                  <a:gd name="T77" fmla="*/ 957 h 3100"/>
                  <a:gd name="T78" fmla="*/ 193 w 2159"/>
                  <a:gd name="T79" fmla="*/ 983 h 3100"/>
                  <a:gd name="T80" fmla="*/ 196 w 2159"/>
                  <a:gd name="T81" fmla="*/ 989 h 3100"/>
                  <a:gd name="T82" fmla="*/ 205 w 2159"/>
                  <a:gd name="T83" fmla="*/ 999 h 3100"/>
                  <a:gd name="T84" fmla="*/ 226 w 2159"/>
                  <a:gd name="T85" fmla="*/ 1012 h 3100"/>
                  <a:gd name="T86" fmla="*/ 250 w 2159"/>
                  <a:gd name="T87" fmla="*/ 1019 h 3100"/>
                  <a:gd name="T88" fmla="*/ 277 w 2159"/>
                  <a:gd name="T89" fmla="*/ 1026 h 3100"/>
                  <a:gd name="T90" fmla="*/ 305 w 2159"/>
                  <a:gd name="T91" fmla="*/ 1030 h 3100"/>
                  <a:gd name="T92" fmla="*/ 333 w 2159"/>
                  <a:gd name="T93" fmla="*/ 1032 h 3100"/>
                  <a:gd name="T94" fmla="*/ 358 w 2159"/>
                  <a:gd name="T95" fmla="*/ 1033 h 3100"/>
                  <a:gd name="T96" fmla="*/ 387 w 2159"/>
                  <a:gd name="T97" fmla="*/ 1032 h 3100"/>
                  <a:gd name="T98" fmla="*/ 415 w 2159"/>
                  <a:gd name="T99" fmla="*/ 1030 h 3100"/>
                  <a:gd name="T100" fmla="*/ 442 w 2159"/>
                  <a:gd name="T101" fmla="*/ 1025 h 3100"/>
                  <a:gd name="T102" fmla="*/ 466 w 2159"/>
                  <a:gd name="T103" fmla="*/ 1020 h 3100"/>
                  <a:gd name="T104" fmla="*/ 490 w 2159"/>
                  <a:gd name="T105" fmla="*/ 1012 h 3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59"/>
                  <a:gd name="T160" fmla="*/ 0 h 3100"/>
                  <a:gd name="T161" fmla="*/ 2159 w 2159"/>
                  <a:gd name="T162" fmla="*/ 3100 h 3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59" h="3100">
                    <a:moveTo>
                      <a:pt x="1513" y="3017"/>
                    </a:moveTo>
                    <a:lnTo>
                      <a:pt x="1531" y="3005"/>
                    </a:lnTo>
                    <a:lnTo>
                      <a:pt x="1545" y="2992"/>
                    </a:lnTo>
                    <a:lnTo>
                      <a:pt x="1554" y="2984"/>
                    </a:lnTo>
                    <a:lnTo>
                      <a:pt x="1559" y="2974"/>
                    </a:lnTo>
                    <a:lnTo>
                      <a:pt x="1565" y="2968"/>
                    </a:lnTo>
                    <a:lnTo>
                      <a:pt x="1568" y="2962"/>
                    </a:lnTo>
                    <a:lnTo>
                      <a:pt x="1572" y="2956"/>
                    </a:lnTo>
                    <a:lnTo>
                      <a:pt x="1573" y="2948"/>
                    </a:lnTo>
                    <a:lnTo>
                      <a:pt x="1576" y="2938"/>
                    </a:lnTo>
                    <a:lnTo>
                      <a:pt x="1578" y="2925"/>
                    </a:lnTo>
                    <a:lnTo>
                      <a:pt x="1587" y="2876"/>
                    </a:lnTo>
                    <a:lnTo>
                      <a:pt x="1650" y="2475"/>
                    </a:lnTo>
                    <a:lnTo>
                      <a:pt x="1661" y="2418"/>
                    </a:lnTo>
                    <a:lnTo>
                      <a:pt x="1671" y="2376"/>
                    </a:lnTo>
                    <a:lnTo>
                      <a:pt x="1687" y="2319"/>
                    </a:lnTo>
                    <a:lnTo>
                      <a:pt x="1709" y="2254"/>
                    </a:lnTo>
                    <a:lnTo>
                      <a:pt x="1731" y="2198"/>
                    </a:lnTo>
                    <a:lnTo>
                      <a:pt x="1752" y="2151"/>
                    </a:lnTo>
                    <a:lnTo>
                      <a:pt x="1770" y="2110"/>
                    </a:lnTo>
                    <a:lnTo>
                      <a:pt x="1789" y="2071"/>
                    </a:lnTo>
                    <a:lnTo>
                      <a:pt x="1825" y="2004"/>
                    </a:lnTo>
                    <a:lnTo>
                      <a:pt x="1861" y="1941"/>
                    </a:lnTo>
                    <a:lnTo>
                      <a:pt x="1896" y="1883"/>
                    </a:lnTo>
                    <a:lnTo>
                      <a:pt x="1924" y="1838"/>
                    </a:lnTo>
                    <a:lnTo>
                      <a:pt x="1974" y="1754"/>
                    </a:lnTo>
                    <a:lnTo>
                      <a:pt x="2009" y="1695"/>
                    </a:lnTo>
                    <a:lnTo>
                      <a:pt x="2037" y="1646"/>
                    </a:lnTo>
                    <a:lnTo>
                      <a:pt x="2061" y="1591"/>
                    </a:lnTo>
                    <a:lnTo>
                      <a:pt x="2088" y="1523"/>
                    </a:lnTo>
                    <a:lnTo>
                      <a:pt x="2106" y="1465"/>
                    </a:lnTo>
                    <a:lnTo>
                      <a:pt x="2122" y="1403"/>
                    </a:lnTo>
                    <a:lnTo>
                      <a:pt x="2134" y="1350"/>
                    </a:lnTo>
                    <a:lnTo>
                      <a:pt x="2146" y="1291"/>
                    </a:lnTo>
                    <a:lnTo>
                      <a:pt x="2155" y="1217"/>
                    </a:lnTo>
                    <a:lnTo>
                      <a:pt x="2159" y="1132"/>
                    </a:lnTo>
                    <a:lnTo>
                      <a:pt x="2159" y="1053"/>
                    </a:lnTo>
                    <a:lnTo>
                      <a:pt x="2152" y="990"/>
                    </a:lnTo>
                    <a:lnTo>
                      <a:pt x="2142" y="931"/>
                    </a:lnTo>
                    <a:lnTo>
                      <a:pt x="2132" y="878"/>
                    </a:lnTo>
                    <a:lnTo>
                      <a:pt x="2116" y="809"/>
                    </a:lnTo>
                    <a:lnTo>
                      <a:pt x="2096" y="739"/>
                    </a:lnTo>
                    <a:lnTo>
                      <a:pt x="2075" y="675"/>
                    </a:lnTo>
                    <a:lnTo>
                      <a:pt x="2050" y="616"/>
                    </a:lnTo>
                    <a:lnTo>
                      <a:pt x="2019" y="563"/>
                    </a:lnTo>
                    <a:lnTo>
                      <a:pt x="1979" y="496"/>
                    </a:lnTo>
                    <a:lnTo>
                      <a:pt x="1932" y="429"/>
                    </a:lnTo>
                    <a:lnTo>
                      <a:pt x="1888" y="378"/>
                    </a:lnTo>
                    <a:lnTo>
                      <a:pt x="1847" y="333"/>
                    </a:lnTo>
                    <a:lnTo>
                      <a:pt x="1800" y="289"/>
                    </a:lnTo>
                    <a:lnTo>
                      <a:pt x="1749" y="248"/>
                    </a:lnTo>
                    <a:lnTo>
                      <a:pt x="1701" y="208"/>
                    </a:lnTo>
                    <a:lnTo>
                      <a:pt x="1642" y="169"/>
                    </a:lnTo>
                    <a:lnTo>
                      <a:pt x="1573" y="127"/>
                    </a:lnTo>
                    <a:lnTo>
                      <a:pt x="1509" y="95"/>
                    </a:lnTo>
                    <a:lnTo>
                      <a:pt x="1434" y="64"/>
                    </a:lnTo>
                    <a:lnTo>
                      <a:pt x="1365" y="42"/>
                    </a:lnTo>
                    <a:lnTo>
                      <a:pt x="1309" y="28"/>
                    </a:lnTo>
                    <a:lnTo>
                      <a:pt x="1248" y="14"/>
                    </a:lnTo>
                    <a:lnTo>
                      <a:pt x="1192" y="6"/>
                    </a:lnTo>
                    <a:lnTo>
                      <a:pt x="1126" y="0"/>
                    </a:lnTo>
                    <a:lnTo>
                      <a:pt x="1066" y="0"/>
                    </a:lnTo>
                    <a:lnTo>
                      <a:pt x="1001" y="0"/>
                    </a:lnTo>
                    <a:lnTo>
                      <a:pt x="946" y="6"/>
                    </a:lnTo>
                    <a:lnTo>
                      <a:pt x="883" y="20"/>
                    </a:lnTo>
                    <a:lnTo>
                      <a:pt x="836" y="30"/>
                    </a:lnTo>
                    <a:lnTo>
                      <a:pt x="777" y="46"/>
                    </a:lnTo>
                    <a:lnTo>
                      <a:pt x="723" y="63"/>
                    </a:lnTo>
                    <a:lnTo>
                      <a:pt x="674" y="83"/>
                    </a:lnTo>
                    <a:lnTo>
                      <a:pt x="626" y="104"/>
                    </a:lnTo>
                    <a:lnTo>
                      <a:pt x="579" y="129"/>
                    </a:lnTo>
                    <a:lnTo>
                      <a:pt x="535" y="154"/>
                    </a:lnTo>
                    <a:lnTo>
                      <a:pt x="488" y="186"/>
                    </a:lnTo>
                    <a:lnTo>
                      <a:pt x="436" y="222"/>
                    </a:lnTo>
                    <a:lnTo>
                      <a:pt x="390" y="257"/>
                    </a:lnTo>
                    <a:lnTo>
                      <a:pt x="348" y="295"/>
                    </a:lnTo>
                    <a:lnTo>
                      <a:pt x="303" y="337"/>
                    </a:lnTo>
                    <a:lnTo>
                      <a:pt x="259" y="383"/>
                    </a:lnTo>
                    <a:lnTo>
                      <a:pt x="220" y="428"/>
                    </a:lnTo>
                    <a:lnTo>
                      <a:pt x="187" y="470"/>
                    </a:lnTo>
                    <a:lnTo>
                      <a:pt x="150" y="527"/>
                    </a:lnTo>
                    <a:lnTo>
                      <a:pt x="113" y="590"/>
                    </a:lnTo>
                    <a:lnTo>
                      <a:pt x="80" y="661"/>
                    </a:lnTo>
                    <a:lnTo>
                      <a:pt x="56" y="730"/>
                    </a:lnTo>
                    <a:lnTo>
                      <a:pt x="37" y="801"/>
                    </a:lnTo>
                    <a:lnTo>
                      <a:pt x="18" y="872"/>
                    </a:lnTo>
                    <a:lnTo>
                      <a:pt x="7" y="937"/>
                    </a:lnTo>
                    <a:lnTo>
                      <a:pt x="0" y="1002"/>
                    </a:lnTo>
                    <a:lnTo>
                      <a:pt x="0" y="1065"/>
                    </a:lnTo>
                    <a:lnTo>
                      <a:pt x="0" y="1121"/>
                    </a:lnTo>
                    <a:lnTo>
                      <a:pt x="0" y="1188"/>
                    </a:lnTo>
                    <a:lnTo>
                      <a:pt x="3" y="1247"/>
                    </a:lnTo>
                    <a:lnTo>
                      <a:pt x="14" y="1321"/>
                    </a:lnTo>
                    <a:lnTo>
                      <a:pt x="25" y="1385"/>
                    </a:lnTo>
                    <a:lnTo>
                      <a:pt x="42" y="1448"/>
                    </a:lnTo>
                    <a:lnTo>
                      <a:pt x="66" y="1521"/>
                    </a:lnTo>
                    <a:lnTo>
                      <a:pt x="92" y="1586"/>
                    </a:lnTo>
                    <a:lnTo>
                      <a:pt x="120" y="1644"/>
                    </a:lnTo>
                    <a:lnTo>
                      <a:pt x="154" y="1708"/>
                    </a:lnTo>
                    <a:lnTo>
                      <a:pt x="190" y="1769"/>
                    </a:lnTo>
                    <a:lnTo>
                      <a:pt x="222" y="1828"/>
                    </a:lnTo>
                    <a:lnTo>
                      <a:pt x="256" y="1887"/>
                    </a:lnTo>
                    <a:lnTo>
                      <a:pt x="291" y="1951"/>
                    </a:lnTo>
                    <a:lnTo>
                      <a:pt x="345" y="2043"/>
                    </a:lnTo>
                    <a:lnTo>
                      <a:pt x="396" y="2140"/>
                    </a:lnTo>
                    <a:lnTo>
                      <a:pt x="425" y="2189"/>
                    </a:lnTo>
                    <a:lnTo>
                      <a:pt x="440" y="2229"/>
                    </a:lnTo>
                    <a:lnTo>
                      <a:pt x="458" y="2280"/>
                    </a:lnTo>
                    <a:lnTo>
                      <a:pt x="475" y="2337"/>
                    </a:lnTo>
                    <a:lnTo>
                      <a:pt x="489" y="2387"/>
                    </a:lnTo>
                    <a:lnTo>
                      <a:pt x="502" y="2443"/>
                    </a:lnTo>
                    <a:lnTo>
                      <a:pt x="512" y="2521"/>
                    </a:lnTo>
                    <a:lnTo>
                      <a:pt x="526" y="2605"/>
                    </a:lnTo>
                    <a:lnTo>
                      <a:pt x="535" y="2672"/>
                    </a:lnTo>
                    <a:lnTo>
                      <a:pt x="546" y="2757"/>
                    </a:lnTo>
                    <a:lnTo>
                      <a:pt x="553" y="2818"/>
                    </a:lnTo>
                    <a:lnTo>
                      <a:pt x="562" y="2871"/>
                    </a:lnTo>
                    <a:lnTo>
                      <a:pt x="574" y="2924"/>
                    </a:lnTo>
                    <a:lnTo>
                      <a:pt x="579" y="2938"/>
                    </a:lnTo>
                    <a:lnTo>
                      <a:pt x="580" y="2950"/>
                    </a:lnTo>
                    <a:lnTo>
                      <a:pt x="583" y="2956"/>
                    </a:lnTo>
                    <a:lnTo>
                      <a:pt x="584" y="2962"/>
                    </a:lnTo>
                    <a:lnTo>
                      <a:pt x="590" y="2968"/>
                    </a:lnTo>
                    <a:lnTo>
                      <a:pt x="597" y="2978"/>
                    </a:lnTo>
                    <a:lnTo>
                      <a:pt x="607" y="2988"/>
                    </a:lnTo>
                    <a:lnTo>
                      <a:pt x="616" y="2998"/>
                    </a:lnTo>
                    <a:lnTo>
                      <a:pt x="633" y="3010"/>
                    </a:lnTo>
                    <a:lnTo>
                      <a:pt x="653" y="3020"/>
                    </a:lnTo>
                    <a:lnTo>
                      <a:pt x="679" y="3036"/>
                    </a:lnTo>
                    <a:lnTo>
                      <a:pt x="703" y="3045"/>
                    </a:lnTo>
                    <a:lnTo>
                      <a:pt x="728" y="3054"/>
                    </a:lnTo>
                    <a:lnTo>
                      <a:pt x="752" y="3059"/>
                    </a:lnTo>
                    <a:lnTo>
                      <a:pt x="773" y="3065"/>
                    </a:lnTo>
                    <a:lnTo>
                      <a:pt x="805" y="3073"/>
                    </a:lnTo>
                    <a:lnTo>
                      <a:pt x="832" y="3080"/>
                    </a:lnTo>
                    <a:lnTo>
                      <a:pt x="858" y="3083"/>
                    </a:lnTo>
                    <a:lnTo>
                      <a:pt x="886" y="3087"/>
                    </a:lnTo>
                    <a:lnTo>
                      <a:pt x="917" y="3091"/>
                    </a:lnTo>
                    <a:lnTo>
                      <a:pt x="945" y="3094"/>
                    </a:lnTo>
                    <a:lnTo>
                      <a:pt x="968" y="3096"/>
                    </a:lnTo>
                    <a:lnTo>
                      <a:pt x="999" y="3098"/>
                    </a:lnTo>
                    <a:lnTo>
                      <a:pt x="1026" y="3100"/>
                    </a:lnTo>
                    <a:lnTo>
                      <a:pt x="1052" y="3100"/>
                    </a:lnTo>
                    <a:lnTo>
                      <a:pt x="1076" y="3100"/>
                    </a:lnTo>
                    <a:lnTo>
                      <a:pt x="1103" y="3100"/>
                    </a:lnTo>
                    <a:lnTo>
                      <a:pt x="1135" y="3100"/>
                    </a:lnTo>
                    <a:lnTo>
                      <a:pt x="1161" y="3098"/>
                    </a:lnTo>
                    <a:lnTo>
                      <a:pt x="1185" y="3098"/>
                    </a:lnTo>
                    <a:lnTo>
                      <a:pt x="1213" y="3094"/>
                    </a:lnTo>
                    <a:lnTo>
                      <a:pt x="1246" y="3091"/>
                    </a:lnTo>
                    <a:lnTo>
                      <a:pt x="1270" y="3087"/>
                    </a:lnTo>
                    <a:lnTo>
                      <a:pt x="1301" y="3083"/>
                    </a:lnTo>
                    <a:lnTo>
                      <a:pt x="1327" y="3077"/>
                    </a:lnTo>
                    <a:lnTo>
                      <a:pt x="1353" y="3073"/>
                    </a:lnTo>
                    <a:lnTo>
                      <a:pt x="1378" y="3068"/>
                    </a:lnTo>
                    <a:lnTo>
                      <a:pt x="1400" y="3061"/>
                    </a:lnTo>
                    <a:lnTo>
                      <a:pt x="1427" y="3054"/>
                    </a:lnTo>
                    <a:lnTo>
                      <a:pt x="1448" y="3045"/>
                    </a:lnTo>
                    <a:lnTo>
                      <a:pt x="1470" y="3037"/>
                    </a:lnTo>
                    <a:lnTo>
                      <a:pt x="1492" y="3027"/>
                    </a:lnTo>
                    <a:lnTo>
                      <a:pt x="1513" y="3017"/>
                    </a:lnTo>
                    <a:close/>
                  </a:path>
                </a:pathLst>
              </a:custGeom>
              <a:solidFill>
                <a:srgbClr val="E0E0E0"/>
              </a:solidFill>
              <a:ln w="6350">
                <a:solidFill>
                  <a:srgbClr val="FFFFFF"/>
                </a:solidFill>
                <a:round/>
                <a:headEnd/>
                <a:tailEnd/>
              </a:ln>
            </p:spPr>
            <p:txBody>
              <a:bodyPr/>
              <a:lstStyle/>
              <a:p>
                <a:endParaRPr lang="en-US"/>
              </a:p>
            </p:txBody>
          </p:sp>
          <p:grpSp>
            <p:nvGrpSpPr>
              <p:cNvPr id="101386" name="Group 26"/>
              <p:cNvGrpSpPr>
                <a:grpSpLocks/>
              </p:cNvGrpSpPr>
              <p:nvPr/>
            </p:nvGrpSpPr>
            <p:grpSpPr bwMode="auto">
              <a:xfrm>
                <a:off x="926" y="1308"/>
                <a:ext cx="450" cy="917"/>
                <a:chOff x="926" y="1308"/>
                <a:chExt cx="450" cy="917"/>
              </a:xfrm>
            </p:grpSpPr>
            <p:sp>
              <p:nvSpPr>
                <p:cNvPr id="101387" name="Oval 27"/>
                <p:cNvSpPr>
                  <a:spLocks noChangeArrowheads="1"/>
                </p:cNvSpPr>
                <p:nvPr/>
              </p:nvSpPr>
              <p:spPr bwMode="auto">
                <a:xfrm>
                  <a:off x="926" y="2120"/>
                  <a:ext cx="316" cy="105"/>
                </a:xfrm>
                <a:prstGeom prst="ellipse">
                  <a:avLst/>
                </a:prstGeom>
                <a:solidFill>
                  <a:srgbClr val="A0A0A0"/>
                </a:solidFill>
                <a:ln w="9525">
                  <a:noFill/>
                  <a:round/>
                  <a:headEnd/>
                  <a:tailEnd/>
                </a:ln>
              </p:spPr>
              <p:txBody>
                <a:bodyPr/>
                <a:lstStyle/>
                <a:p>
                  <a:endParaRPr lang="en-US"/>
                </a:p>
              </p:txBody>
            </p:sp>
            <p:sp>
              <p:nvSpPr>
                <p:cNvPr id="101388" name="Freeform 28"/>
                <p:cNvSpPr>
                  <a:spLocks/>
                </p:cNvSpPr>
                <p:nvPr/>
              </p:nvSpPr>
              <p:spPr bwMode="auto">
                <a:xfrm>
                  <a:off x="1255" y="1308"/>
                  <a:ext cx="121" cy="153"/>
                </a:xfrm>
                <a:custGeom>
                  <a:avLst/>
                  <a:gdLst>
                    <a:gd name="T0" fmla="*/ 0 w 362"/>
                    <a:gd name="T1" fmla="*/ 0 h 461"/>
                    <a:gd name="T2" fmla="*/ 32 w 362"/>
                    <a:gd name="T3" fmla="*/ 16 h 461"/>
                    <a:gd name="T4" fmla="*/ 62 w 362"/>
                    <a:gd name="T5" fmla="*/ 34 h 461"/>
                    <a:gd name="T6" fmla="*/ 84 w 362"/>
                    <a:gd name="T7" fmla="*/ 52 h 461"/>
                    <a:gd name="T8" fmla="*/ 99 w 362"/>
                    <a:gd name="T9" fmla="*/ 72 h 461"/>
                    <a:gd name="T10" fmla="*/ 109 w 362"/>
                    <a:gd name="T11" fmla="*/ 92 h 461"/>
                    <a:gd name="T12" fmla="*/ 116 w 362"/>
                    <a:gd name="T13" fmla="*/ 109 h 461"/>
                    <a:gd name="T14" fmla="*/ 121 w 362"/>
                    <a:gd name="T15" fmla="*/ 126 h 461"/>
                    <a:gd name="T16" fmla="*/ 79 w 362"/>
                    <a:gd name="T17" fmla="*/ 153 h 461"/>
                    <a:gd name="T18" fmla="*/ 75 w 362"/>
                    <a:gd name="T19" fmla="*/ 128 h 461"/>
                    <a:gd name="T20" fmla="*/ 68 w 362"/>
                    <a:gd name="T21" fmla="*/ 102 h 461"/>
                    <a:gd name="T22" fmla="*/ 57 w 362"/>
                    <a:gd name="T23" fmla="*/ 74 h 461"/>
                    <a:gd name="T24" fmla="*/ 44 w 362"/>
                    <a:gd name="T25" fmla="*/ 51 h 461"/>
                    <a:gd name="T26" fmla="*/ 26 w 362"/>
                    <a:gd name="T27" fmla="*/ 28 h 461"/>
                    <a:gd name="T28" fmla="*/ 0 w 362"/>
                    <a:gd name="T29" fmla="*/ 0 h 4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2"/>
                    <a:gd name="T46" fmla="*/ 0 h 461"/>
                    <a:gd name="T47" fmla="*/ 362 w 362"/>
                    <a:gd name="T48" fmla="*/ 461 h 4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2" h="461">
                      <a:moveTo>
                        <a:pt x="0" y="0"/>
                      </a:moveTo>
                      <a:lnTo>
                        <a:pt x="97" y="49"/>
                      </a:lnTo>
                      <a:lnTo>
                        <a:pt x="185" y="103"/>
                      </a:lnTo>
                      <a:lnTo>
                        <a:pt x="250" y="158"/>
                      </a:lnTo>
                      <a:lnTo>
                        <a:pt x="295" y="216"/>
                      </a:lnTo>
                      <a:lnTo>
                        <a:pt x="326" y="277"/>
                      </a:lnTo>
                      <a:lnTo>
                        <a:pt x="348" y="328"/>
                      </a:lnTo>
                      <a:lnTo>
                        <a:pt x="362" y="381"/>
                      </a:lnTo>
                      <a:lnTo>
                        <a:pt x="235" y="461"/>
                      </a:lnTo>
                      <a:lnTo>
                        <a:pt x="223" y="386"/>
                      </a:lnTo>
                      <a:lnTo>
                        <a:pt x="203" y="306"/>
                      </a:lnTo>
                      <a:lnTo>
                        <a:pt x="172" y="223"/>
                      </a:lnTo>
                      <a:lnTo>
                        <a:pt x="133" y="154"/>
                      </a:lnTo>
                      <a:lnTo>
                        <a:pt x="79" y="84"/>
                      </a:lnTo>
                      <a:lnTo>
                        <a:pt x="0" y="0"/>
                      </a:lnTo>
                      <a:close/>
                    </a:path>
                  </a:pathLst>
                </a:custGeom>
                <a:solidFill>
                  <a:srgbClr val="FFFFFF"/>
                </a:solidFill>
                <a:ln w="9525">
                  <a:noFill/>
                  <a:round/>
                  <a:headEnd/>
                  <a:tailEnd/>
                </a:ln>
              </p:spPr>
              <p:txBody>
                <a:bodyPr/>
                <a:lstStyle/>
                <a:p>
                  <a:endParaRPr lang="en-US"/>
                </a:p>
              </p:txBody>
            </p:sp>
            <p:grpSp>
              <p:nvGrpSpPr>
                <p:cNvPr id="101389" name="Group 29"/>
                <p:cNvGrpSpPr>
                  <a:grpSpLocks/>
                </p:cNvGrpSpPr>
                <p:nvPr/>
              </p:nvGrpSpPr>
              <p:grpSpPr bwMode="auto">
                <a:xfrm>
                  <a:off x="983" y="1514"/>
                  <a:ext cx="200" cy="642"/>
                  <a:chOff x="983" y="1514"/>
                  <a:chExt cx="200" cy="642"/>
                </a:xfrm>
              </p:grpSpPr>
              <p:sp>
                <p:nvSpPr>
                  <p:cNvPr id="101391" name="Freeform 30"/>
                  <p:cNvSpPr>
                    <a:spLocks/>
                  </p:cNvSpPr>
                  <p:nvPr/>
                </p:nvSpPr>
                <p:spPr bwMode="auto">
                  <a:xfrm>
                    <a:off x="1021" y="1782"/>
                    <a:ext cx="123" cy="374"/>
                  </a:xfrm>
                  <a:custGeom>
                    <a:avLst/>
                    <a:gdLst>
                      <a:gd name="T0" fmla="*/ 0 w 368"/>
                      <a:gd name="T1" fmla="*/ 28 h 1122"/>
                      <a:gd name="T2" fmla="*/ 2 w 368"/>
                      <a:gd name="T3" fmla="*/ 89 h 1122"/>
                      <a:gd name="T4" fmla="*/ 8 w 368"/>
                      <a:gd name="T5" fmla="*/ 97 h 1122"/>
                      <a:gd name="T6" fmla="*/ 6 w 368"/>
                      <a:gd name="T7" fmla="*/ 347 h 1122"/>
                      <a:gd name="T8" fmla="*/ 14 w 368"/>
                      <a:gd name="T9" fmla="*/ 374 h 1122"/>
                      <a:gd name="T10" fmla="*/ 35 w 368"/>
                      <a:gd name="T11" fmla="*/ 374 h 1122"/>
                      <a:gd name="T12" fmla="*/ 52 w 368"/>
                      <a:gd name="T13" fmla="*/ 361 h 1122"/>
                      <a:gd name="T14" fmla="*/ 72 w 368"/>
                      <a:gd name="T15" fmla="*/ 361 h 1122"/>
                      <a:gd name="T16" fmla="*/ 88 w 368"/>
                      <a:gd name="T17" fmla="*/ 374 h 1122"/>
                      <a:gd name="T18" fmla="*/ 110 w 368"/>
                      <a:gd name="T19" fmla="*/ 374 h 1122"/>
                      <a:gd name="T20" fmla="*/ 117 w 368"/>
                      <a:gd name="T21" fmla="*/ 347 h 1122"/>
                      <a:gd name="T22" fmla="*/ 113 w 368"/>
                      <a:gd name="T23" fmla="*/ 97 h 1122"/>
                      <a:gd name="T24" fmla="*/ 119 w 368"/>
                      <a:gd name="T25" fmla="*/ 89 h 1122"/>
                      <a:gd name="T26" fmla="*/ 123 w 368"/>
                      <a:gd name="T27" fmla="*/ 28 h 1122"/>
                      <a:gd name="T28" fmla="*/ 96 w 368"/>
                      <a:gd name="T29" fmla="*/ 6 h 1122"/>
                      <a:gd name="T30" fmla="*/ 83 w 368"/>
                      <a:gd name="T31" fmla="*/ 6 h 1122"/>
                      <a:gd name="T32" fmla="*/ 75 w 368"/>
                      <a:gd name="T33" fmla="*/ 0 h 1122"/>
                      <a:gd name="T34" fmla="*/ 44 w 368"/>
                      <a:gd name="T35" fmla="*/ 0 h 1122"/>
                      <a:gd name="T36" fmla="*/ 37 w 368"/>
                      <a:gd name="T37" fmla="*/ 6 h 1122"/>
                      <a:gd name="T38" fmla="*/ 25 w 368"/>
                      <a:gd name="T39" fmla="*/ 6 h 1122"/>
                      <a:gd name="T40" fmla="*/ 0 w 368"/>
                      <a:gd name="T41" fmla="*/ 28 h 11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8"/>
                      <a:gd name="T64" fmla="*/ 0 h 1122"/>
                      <a:gd name="T65" fmla="*/ 368 w 368"/>
                      <a:gd name="T66" fmla="*/ 1122 h 11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8" h="1122">
                        <a:moveTo>
                          <a:pt x="0" y="85"/>
                        </a:moveTo>
                        <a:lnTo>
                          <a:pt x="7" y="268"/>
                        </a:lnTo>
                        <a:lnTo>
                          <a:pt x="25" y="292"/>
                        </a:lnTo>
                        <a:lnTo>
                          <a:pt x="18" y="1040"/>
                        </a:lnTo>
                        <a:lnTo>
                          <a:pt x="43" y="1122"/>
                        </a:lnTo>
                        <a:lnTo>
                          <a:pt x="104" y="1122"/>
                        </a:lnTo>
                        <a:lnTo>
                          <a:pt x="156" y="1082"/>
                        </a:lnTo>
                        <a:lnTo>
                          <a:pt x="215" y="1082"/>
                        </a:lnTo>
                        <a:lnTo>
                          <a:pt x="262" y="1122"/>
                        </a:lnTo>
                        <a:lnTo>
                          <a:pt x="328" y="1122"/>
                        </a:lnTo>
                        <a:lnTo>
                          <a:pt x="350" y="1040"/>
                        </a:lnTo>
                        <a:lnTo>
                          <a:pt x="339" y="292"/>
                        </a:lnTo>
                        <a:lnTo>
                          <a:pt x="356" y="268"/>
                        </a:lnTo>
                        <a:lnTo>
                          <a:pt x="368" y="85"/>
                        </a:lnTo>
                        <a:lnTo>
                          <a:pt x="287" y="18"/>
                        </a:lnTo>
                        <a:lnTo>
                          <a:pt x="247" y="18"/>
                        </a:lnTo>
                        <a:lnTo>
                          <a:pt x="225" y="0"/>
                        </a:lnTo>
                        <a:lnTo>
                          <a:pt x="131" y="0"/>
                        </a:lnTo>
                        <a:lnTo>
                          <a:pt x="111" y="18"/>
                        </a:lnTo>
                        <a:lnTo>
                          <a:pt x="76" y="18"/>
                        </a:lnTo>
                        <a:lnTo>
                          <a:pt x="0" y="85"/>
                        </a:lnTo>
                        <a:close/>
                      </a:path>
                    </a:pathLst>
                  </a:custGeom>
                  <a:solidFill>
                    <a:srgbClr val="C0C0C0"/>
                  </a:solidFill>
                  <a:ln w="9525">
                    <a:noFill/>
                    <a:round/>
                    <a:headEnd/>
                    <a:tailEnd/>
                  </a:ln>
                </p:spPr>
                <p:txBody>
                  <a:bodyPr/>
                  <a:lstStyle/>
                  <a:p>
                    <a:endParaRPr lang="en-US"/>
                  </a:p>
                </p:txBody>
              </p:sp>
              <p:sp>
                <p:nvSpPr>
                  <p:cNvPr id="101392" name="Oval 31"/>
                  <p:cNvSpPr>
                    <a:spLocks noChangeArrowheads="1"/>
                  </p:cNvSpPr>
                  <p:nvPr/>
                </p:nvSpPr>
                <p:spPr bwMode="auto">
                  <a:xfrm>
                    <a:off x="1084" y="1794"/>
                    <a:ext cx="16" cy="26"/>
                  </a:xfrm>
                  <a:prstGeom prst="ellipse">
                    <a:avLst/>
                  </a:prstGeom>
                  <a:solidFill>
                    <a:srgbClr val="E0E0E0"/>
                  </a:solidFill>
                  <a:ln w="9525">
                    <a:noFill/>
                    <a:round/>
                    <a:headEnd/>
                    <a:tailEnd/>
                  </a:ln>
                </p:spPr>
                <p:txBody>
                  <a:bodyPr/>
                  <a:lstStyle/>
                  <a:p>
                    <a:endParaRPr lang="en-US"/>
                  </a:p>
                </p:txBody>
              </p:sp>
              <p:grpSp>
                <p:nvGrpSpPr>
                  <p:cNvPr id="101393" name="Group 32"/>
                  <p:cNvGrpSpPr>
                    <a:grpSpLocks/>
                  </p:cNvGrpSpPr>
                  <p:nvPr/>
                </p:nvGrpSpPr>
                <p:grpSpPr bwMode="auto">
                  <a:xfrm>
                    <a:off x="983" y="1514"/>
                    <a:ext cx="200" cy="295"/>
                    <a:chOff x="983" y="1514"/>
                    <a:chExt cx="200" cy="295"/>
                  </a:xfrm>
                </p:grpSpPr>
                <p:sp>
                  <p:nvSpPr>
                    <p:cNvPr id="101399" name="Oval 33"/>
                    <p:cNvSpPr>
                      <a:spLocks noChangeArrowheads="1"/>
                    </p:cNvSpPr>
                    <p:nvPr/>
                  </p:nvSpPr>
                  <p:spPr bwMode="auto">
                    <a:xfrm>
                      <a:off x="995" y="1514"/>
                      <a:ext cx="183" cy="101"/>
                    </a:xfrm>
                    <a:prstGeom prst="ellipse">
                      <a:avLst/>
                    </a:prstGeom>
                    <a:solidFill>
                      <a:srgbClr val="FFFFFF"/>
                    </a:solidFill>
                    <a:ln w="9525">
                      <a:noFill/>
                      <a:round/>
                      <a:headEnd/>
                      <a:tailEnd/>
                    </a:ln>
                  </p:spPr>
                  <p:txBody>
                    <a:bodyPr/>
                    <a:lstStyle/>
                    <a:p>
                      <a:endParaRPr lang="en-US"/>
                    </a:p>
                  </p:txBody>
                </p:sp>
                <p:sp>
                  <p:nvSpPr>
                    <p:cNvPr id="101400" name="Freeform 34"/>
                    <p:cNvSpPr>
                      <a:spLocks/>
                    </p:cNvSpPr>
                    <p:nvPr/>
                  </p:nvSpPr>
                  <p:spPr bwMode="auto">
                    <a:xfrm>
                      <a:off x="983" y="1561"/>
                      <a:ext cx="200" cy="248"/>
                    </a:xfrm>
                    <a:custGeom>
                      <a:avLst/>
                      <a:gdLst>
                        <a:gd name="T0" fmla="*/ 127 w 601"/>
                        <a:gd name="T1" fmla="*/ 248 h 745"/>
                        <a:gd name="T2" fmla="*/ 200 w 601"/>
                        <a:gd name="T3" fmla="*/ 24 h 745"/>
                        <a:gd name="T4" fmla="*/ 187 w 601"/>
                        <a:gd name="T5" fmla="*/ 19 h 745"/>
                        <a:gd name="T6" fmla="*/ 173 w 601"/>
                        <a:gd name="T7" fmla="*/ 13 h 745"/>
                        <a:gd name="T8" fmla="*/ 153 w 601"/>
                        <a:gd name="T9" fmla="*/ 8 h 745"/>
                        <a:gd name="T10" fmla="*/ 137 w 601"/>
                        <a:gd name="T11" fmla="*/ 4 h 745"/>
                        <a:gd name="T12" fmla="*/ 122 w 601"/>
                        <a:gd name="T13" fmla="*/ 1 h 745"/>
                        <a:gd name="T14" fmla="*/ 106 w 601"/>
                        <a:gd name="T15" fmla="*/ 0 h 745"/>
                        <a:gd name="T16" fmla="*/ 89 w 601"/>
                        <a:gd name="T17" fmla="*/ 1 h 745"/>
                        <a:gd name="T18" fmla="*/ 66 w 601"/>
                        <a:gd name="T19" fmla="*/ 3 h 745"/>
                        <a:gd name="T20" fmla="*/ 47 w 601"/>
                        <a:gd name="T21" fmla="*/ 8 h 745"/>
                        <a:gd name="T22" fmla="*/ 29 w 601"/>
                        <a:gd name="T23" fmla="*/ 13 h 745"/>
                        <a:gd name="T24" fmla="*/ 12 w 601"/>
                        <a:gd name="T25" fmla="*/ 20 h 745"/>
                        <a:gd name="T26" fmla="*/ 0 w 601"/>
                        <a:gd name="T27" fmla="*/ 27 h 745"/>
                        <a:gd name="T28" fmla="*/ 70 w 601"/>
                        <a:gd name="T29" fmla="*/ 248 h 7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1"/>
                        <a:gd name="T46" fmla="*/ 0 h 745"/>
                        <a:gd name="T47" fmla="*/ 601 w 601"/>
                        <a:gd name="T48" fmla="*/ 745 h 7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1" h="745">
                          <a:moveTo>
                            <a:pt x="383" y="745"/>
                          </a:moveTo>
                          <a:lnTo>
                            <a:pt x="601" y="72"/>
                          </a:lnTo>
                          <a:lnTo>
                            <a:pt x="563" y="58"/>
                          </a:lnTo>
                          <a:lnTo>
                            <a:pt x="519" y="40"/>
                          </a:lnTo>
                          <a:lnTo>
                            <a:pt x="461" y="25"/>
                          </a:lnTo>
                          <a:lnTo>
                            <a:pt x="411" y="12"/>
                          </a:lnTo>
                          <a:lnTo>
                            <a:pt x="366" y="4"/>
                          </a:lnTo>
                          <a:lnTo>
                            <a:pt x="318" y="0"/>
                          </a:lnTo>
                          <a:lnTo>
                            <a:pt x="266" y="2"/>
                          </a:lnTo>
                          <a:lnTo>
                            <a:pt x="199" y="9"/>
                          </a:lnTo>
                          <a:lnTo>
                            <a:pt x="142" y="25"/>
                          </a:lnTo>
                          <a:lnTo>
                            <a:pt x="86" y="40"/>
                          </a:lnTo>
                          <a:lnTo>
                            <a:pt x="37" y="61"/>
                          </a:lnTo>
                          <a:lnTo>
                            <a:pt x="0" y="81"/>
                          </a:lnTo>
                          <a:lnTo>
                            <a:pt x="211" y="745"/>
                          </a:lnTo>
                        </a:path>
                      </a:pathLst>
                    </a:custGeom>
                    <a:noFill/>
                    <a:ln w="6350">
                      <a:solidFill>
                        <a:srgbClr val="A0A0A0"/>
                      </a:solidFill>
                      <a:round/>
                      <a:headEnd/>
                      <a:tailEnd/>
                    </a:ln>
                  </p:spPr>
                  <p:txBody>
                    <a:bodyPr/>
                    <a:lstStyle/>
                    <a:p>
                      <a:endParaRPr lang="en-US"/>
                    </a:p>
                  </p:txBody>
                </p:sp>
              </p:grpSp>
              <p:grpSp>
                <p:nvGrpSpPr>
                  <p:cNvPr id="101394" name="Group 35"/>
                  <p:cNvGrpSpPr>
                    <a:grpSpLocks/>
                  </p:cNvGrpSpPr>
                  <p:nvPr/>
                </p:nvGrpSpPr>
                <p:grpSpPr bwMode="auto">
                  <a:xfrm>
                    <a:off x="1046" y="1836"/>
                    <a:ext cx="69" cy="285"/>
                    <a:chOff x="1046" y="1836"/>
                    <a:chExt cx="69" cy="285"/>
                  </a:xfrm>
                </p:grpSpPr>
                <p:sp>
                  <p:nvSpPr>
                    <p:cNvPr id="101395" name="Line 36"/>
                    <p:cNvSpPr>
                      <a:spLocks noChangeShapeType="1"/>
                    </p:cNvSpPr>
                    <p:nvPr/>
                  </p:nvSpPr>
                  <p:spPr bwMode="auto">
                    <a:xfrm>
                      <a:off x="1058" y="1843"/>
                      <a:ext cx="1" cy="278"/>
                    </a:xfrm>
                    <a:prstGeom prst="line">
                      <a:avLst/>
                    </a:prstGeom>
                    <a:noFill/>
                    <a:ln w="6350">
                      <a:solidFill>
                        <a:srgbClr val="808080"/>
                      </a:solidFill>
                      <a:round/>
                      <a:headEnd/>
                      <a:tailEnd/>
                    </a:ln>
                  </p:spPr>
                  <p:txBody>
                    <a:bodyPr/>
                    <a:lstStyle/>
                    <a:p>
                      <a:endParaRPr lang="en-US"/>
                    </a:p>
                  </p:txBody>
                </p:sp>
                <p:sp>
                  <p:nvSpPr>
                    <p:cNvPr id="101396" name="Line 37"/>
                    <p:cNvSpPr>
                      <a:spLocks noChangeShapeType="1"/>
                    </p:cNvSpPr>
                    <p:nvPr/>
                  </p:nvSpPr>
                  <p:spPr bwMode="auto">
                    <a:xfrm flipV="1">
                      <a:off x="1104" y="1843"/>
                      <a:ext cx="1" cy="277"/>
                    </a:xfrm>
                    <a:prstGeom prst="line">
                      <a:avLst/>
                    </a:prstGeom>
                    <a:noFill/>
                    <a:ln w="6350">
                      <a:solidFill>
                        <a:srgbClr val="808080"/>
                      </a:solidFill>
                      <a:round/>
                      <a:headEnd/>
                      <a:tailEnd/>
                    </a:ln>
                  </p:spPr>
                  <p:txBody>
                    <a:bodyPr/>
                    <a:lstStyle/>
                    <a:p>
                      <a:endParaRPr lang="en-US"/>
                    </a:p>
                  </p:txBody>
                </p:sp>
                <p:sp>
                  <p:nvSpPr>
                    <p:cNvPr id="101397" name="Line 38"/>
                    <p:cNvSpPr>
                      <a:spLocks noChangeShapeType="1"/>
                    </p:cNvSpPr>
                    <p:nvPr/>
                  </p:nvSpPr>
                  <p:spPr bwMode="auto">
                    <a:xfrm flipV="1">
                      <a:off x="1114" y="1836"/>
                      <a:ext cx="1" cy="277"/>
                    </a:xfrm>
                    <a:prstGeom prst="line">
                      <a:avLst/>
                    </a:prstGeom>
                    <a:noFill/>
                    <a:ln w="6350">
                      <a:solidFill>
                        <a:srgbClr val="FFFFFF"/>
                      </a:solidFill>
                      <a:round/>
                      <a:headEnd/>
                      <a:tailEnd/>
                    </a:ln>
                  </p:spPr>
                  <p:txBody>
                    <a:bodyPr/>
                    <a:lstStyle/>
                    <a:p>
                      <a:endParaRPr lang="en-US"/>
                    </a:p>
                  </p:txBody>
                </p:sp>
                <p:sp>
                  <p:nvSpPr>
                    <p:cNvPr id="101398" name="Line 39"/>
                    <p:cNvSpPr>
                      <a:spLocks noChangeShapeType="1"/>
                    </p:cNvSpPr>
                    <p:nvPr/>
                  </p:nvSpPr>
                  <p:spPr bwMode="auto">
                    <a:xfrm flipH="1" flipV="1">
                      <a:off x="1046" y="1836"/>
                      <a:ext cx="1" cy="277"/>
                    </a:xfrm>
                    <a:prstGeom prst="line">
                      <a:avLst/>
                    </a:prstGeom>
                    <a:noFill/>
                    <a:ln w="6350">
                      <a:solidFill>
                        <a:srgbClr val="FFFFFF"/>
                      </a:solidFill>
                      <a:round/>
                      <a:headEnd/>
                      <a:tailEnd/>
                    </a:ln>
                  </p:spPr>
                  <p:txBody>
                    <a:bodyPr/>
                    <a:lstStyle/>
                    <a:p>
                      <a:endParaRPr lang="en-US"/>
                    </a:p>
                  </p:txBody>
                </p:sp>
              </p:grpSp>
            </p:grpSp>
            <p:sp>
              <p:nvSpPr>
                <p:cNvPr id="101390" name="Freeform 40"/>
                <p:cNvSpPr>
                  <a:spLocks/>
                </p:cNvSpPr>
                <p:nvPr/>
              </p:nvSpPr>
              <p:spPr bwMode="auto">
                <a:xfrm>
                  <a:off x="1069" y="1971"/>
                  <a:ext cx="195" cy="242"/>
                </a:xfrm>
                <a:custGeom>
                  <a:avLst/>
                  <a:gdLst>
                    <a:gd name="T0" fmla="*/ 195 w 584"/>
                    <a:gd name="T1" fmla="*/ 0 h 726"/>
                    <a:gd name="T2" fmla="*/ 187 w 584"/>
                    <a:gd name="T3" fmla="*/ 7 h 726"/>
                    <a:gd name="T4" fmla="*/ 154 w 584"/>
                    <a:gd name="T5" fmla="*/ 157 h 726"/>
                    <a:gd name="T6" fmla="*/ 148 w 584"/>
                    <a:gd name="T7" fmla="*/ 172 h 726"/>
                    <a:gd name="T8" fmla="*/ 139 w 584"/>
                    <a:gd name="T9" fmla="*/ 184 h 726"/>
                    <a:gd name="T10" fmla="*/ 124 w 584"/>
                    <a:gd name="T11" fmla="*/ 195 h 726"/>
                    <a:gd name="T12" fmla="*/ 110 w 584"/>
                    <a:gd name="T13" fmla="*/ 204 h 726"/>
                    <a:gd name="T14" fmla="*/ 94 w 584"/>
                    <a:gd name="T15" fmla="*/ 213 h 726"/>
                    <a:gd name="T16" fmla="*/ 77 w 584"/>
                    <a:gd name="T17" fmla="*/ 220 h 726"/>
                    <a:gd name="T18" fmla="*/ 58 w 584"/>
                    <a:gd name="T19" fmla="*/ 226 h 726"/>
                    <a:gd name="T20" fmla="*/ 42 w 584"/>
                    <a:gd name="T21" fmla="*/ 230 h 726"/>
                    <a:gd name="T22" fmla="*/ 23 w 584"/>
                    <a:gd name="T23" fmla="*/ 233 h 726"/>
                    <a:gd name="T24" fmla="*/ 0 w 584"/>
                    <a:gd name="T25" fmla="*/ 232 h 726"/>
                    <a:gd name="T26" fmla="*/ 4 w 584"/>
                    <a:gd name="T27" fmla="*/ 240 h 726"/>
                    <a:gd name="T28" fmla="*/ 20 w 584"/>
                    <a:gd name="T29" fmla="*/ 242 h 726"/>
                    <a:gd name="T30" fmla="*/ 31 w 584"/>
                    <a:gd name="T31" fmla="*/ 242 h 726"/>
                    <a:gd name="T32" fmla="*/ 48 w 584"/>
                    <a:gd name="T33" fmla="*/ 240 h 726"/>
                    <a:gd name="T34" fmla="*/ 62 w 584"/>
                    <a:gd name="T35" fmla="*/ 240 h 726"/>
                    <a:gd name="T36" fmla="*/ 81 w 584"/>
                    <a:gd name="T37" fmla="*/ 236 h 726"/>
                    <a:gd name="T38" fmla="*/ 96 w 584"/>
                    <a:gd name="T39" fmla="*/ 233 h 726"/>
                    <a:gd name="T40" fmla="*/ 113 w 584"/>
                    <a:gd name="T41" fmla="*/ 228 h 726"/>
                    <a:gd name="T42" fmla="*/ 123 w 584"/>
                    <a:gd name="T43" fmla="*/ 226 h 726"/>
                    <a:gd name="T44" fmla="*/ 137 w 584"/>
                    <a:gd name="T45" fmla="*/ 220 h 726"/>
                    <a:gd name="T46" fmla="*/ 153 w 584"/>
                    <a:gd name="T47" fmla="*/ 210 h 726"/>
                    <a:gd name="T48" fmla="*/ 157 w 584"/>
                    <a:gd name="T49" fmla="*/ 204 h 726"/>
                    <a:gd name="T50" fmla="*/ 161 w 584"/>
                    <a:gd name="T51" fmla="*/ 197 h 726"/>
                    <a:gd name="T52" fmla="*/ 165 w 584"/>
                    <a:gd name="T53" fmla="*/ 182 h 726"/>
                    <a:gd name="T54" fmla="*/ 168 w 584"/>
                    <a:gd name="T55" fmla="*/ 167 h 726"/>
                    <a:gd name="T56" fmla="*/ 195 w 584"/>
                    <a:gd name="T57" fmla="*/ 0 h 7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4"/>
                    <a:gd name="T88" fmla="*/ 0 h 726"/>
                    <a:gd name="T89" fmla="*/ 584 w 584"/>
                    <a:gd name="T90" fmla="*/ 726 h 7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4" h="726">
                      <a:moveTo>
                        <a:pt x="584" y="0"/>
                      </a:moveTo>
                      <a:lnTo>
                        <a:pt x="560" y="21"/>
                      </a:lnTo>
                      <a:lnTo>
                        <a:pt x="462" y="470"/>
                      </a:lnTo>
                      <a:lnTo>
                        <a:pt x="444" y="515"/>
                      </a:lnTo>
                      <a:lnTo>
                        <a:pt x="415" y="552"/>
                      </a:lnTo>
                      <a:lnTo>
                        <a:pt x="372" y="586"/>
                      </a:lnTo>
                      <a:lnTo>
                        <a:pt x="328" y="612"/>
                      </a:lnTo>
                      <a:lnTo>
                        <a:pt x="281" y="638"/>
                      </a:lnTo>
                      <a:lnTo>
                        <a:pt x="230" y="659"/>
                      </a:lnTo>
                      <a:lnTo>
                        <a:pt x="175" y="679"/>
                      </a:lnTo>
                      <a:lnTo>
                        <a:pt x="127" y="689"/>
                      </a:lnTo>
                      <a:lnTo>
                        <a:pt x="70" y="699"/>
                      </a:lnTo>
                      <a:lnTo>
                        <a:pt x="0" y="695"/>
                      </a:lnTo>
                      <a:lnTo>
                        <a:pt x="11" y="721"/>
                      </a:lnTo>
                      <a:lnTo>
                        <a:pt x="59" y="726"/>
                      </a:lnTo>
                      <a:lnTo>
                        <a:pt x="92" y="726"/>
                      </a:lnTo>
                      <a:lnTo>
                        <a:pt x="144" y="721"/>
                      </a:lnTo>
                      <a:lnTo>
                        <a:pt x="186" y="719"/>
                      </a:lnTo>
                      <a:lnTo>
                        <a:pt x="243" y="709"/>
                      </a:lnTo>
                      <a:lnTo>
                        <a:pt x="288" y="700"/>
                      </a:lnTo>
                      <a:lnTo>
                        <a:pt x="338" y="685"/>
                      </a:lnTo>
                      <a:lnTo>
                        <a:pt x="367" y="677"/>
                      </a:lnTo>
                      <a:lnTo>
                        <a:pt x="411" y="659"/>
                      </a:lnTo>
                      <a:lnTo>
                        <a:pt x="457" y="629"/>
                      </a:lnTo>
                      <a:lnTo>
                        <a:pt x="471" y="612"/>
                      </a:lnTo>
                      <a:lnTo>
                        <a:pt x="483" y="590"/>
                      </a:lnTo>
                      <a:lnTo>
                        <a:pt x="494" y="545"/>
                      </a:lnTo>
                      <a:lnTo>
                        <a:pt x="504" y="501"/>
                      </a:lnTo>
                      <a:lnTo>
                        <a:pt x="584" y="0"/>
                      </a:lnTo>
                      <a:close/>
                    </a:path>
                  </a:pathLst>
                </a:custGeom>
                <a:solidFill>
                  <a:srgbClr val="FFFFFF"/>
                </a:solidFill>
                <a:ln w="9525">
                  <a:noFill/>
                  <a:round/>
                  <a:headEnd/>
                  <a:tailEnd/>
                </a:ln>
              </p:spPr>
              <p:txBody>
                <a:bodyPr/>
                <a:lstStyle/>
                <a:p>
                  <a:endParaRPr lang="en-US"/>
                </a:p>
              </p:txBody>
            </p:sp>
          </p:grpSp>
        </p:grpSp>
      </p:grpSp>
      <p:sp>
        <p:nvSpPr>
          <p:cNvPr id="101382" name="Rectangle 41"/>
          <p:cNvSpPr>
            <a:spLocks noChangeArrowheads="1"/>
          </p:cNvSpPr>
          <p:nvPr/>
        </p:nvSpPr>
        <p:spPr bwMode="auto">
          <a:xfrm>
            <a:off x="300038" y="1092200"/>
            <a:ext cx="8610600" cy="1143000"/>
          </a:xfrm>
          <a:prstGeom prst="rect">
            <a:avLst/>
          </a:prstGeom>
          <a:noFill/>
          <a:ln w="9525">
            <a:noFill/>
            <a:miter lim="800000"/>
            <a:headEnd/>
            <a:tailEnd/>
          </a:ln>
        </p:spPr>
        <p:txBody>
          <a:bodyPr anchor="ctr"/>
          <a:lstStyle/>
          <a:p>
            <a:pPr algn="ctr"/>
            <a:r>
              <a:rPr lang="en-US" sz="3200">
                <a:solidFill>
                  <a:srgbClr val="4D4D4D"/>
                </a:solidFill>
                <a:latin typeface="Verdana" pitchFamily="34" charset="0"/>
              </a:rPr>
              <a:t>Battery Life &amp; Latency in a Light Switch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 calcmode="lin" valueType="num">
                                      <p:cBhvr additive="base">
                                        <p:cTn id="7" dur="500" fill="hold"/>
                                        <p:tgtEl>
                                          <p:spTgt spid="193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3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3539">
                                            <p:txEl>
                                              <p:pRg st="1" end="1"/>
                                            </p:txEl>
                                          </p:spTgt>
                                        </p:tgtEl>
                                        <p:attrNameLst>
                                          <p:attrName>style.visibility</p:attrName>
                                        </p:attrNameLst>
                                      </p:cBhvr>
                                      <p:to>
                                        <p:strVal val="visible"/>
                                      </p:to>
                                    </p:set>
                                    <p:anim calcmode="lin" valueType="num">
                                      <p:cBhvr additive="base">
                                        <p:cTn id="13" dur="500" fill="hold"/>
                                        <p:tgtEl>
                                          <p:spTgt spid="193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3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3539">
                                            <p:txEl>
                                              <p:pRg st="2" end="2"/>
                                            </p:txEl>
                                          </p:spTgt>
                                        </p:tgtEl>
                                        <p:attrNameLst>
                                          <p:attrName>style.visibility</p:attrName>
                                        </p:attrNameLst>
                                      </p:cBhvr>
                                      <p:to>
                                        <p:strVal val="visible"/>
                                      </p:to>
                                    </p:set>
                                    <p:anim calcmode="lin" valueType="num">
                                      <p:cBhvr additive="base">
                                        <p:cTn id="19" dur="500" fill="hold"/>
                                        <p:tgtEl>
                                          <p:spTgt spid="193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3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3539">
                                            <p:txEl>
                                              <p:pRg st="3" end="3"/>
                                            </p:txEl>
                                          </p:spTgt>
                                        </p:tgtEl>
                                        <p:attrNameLst>
                                          <p:attrName>style.visibility</p:attrName>
                                        </p:attrNameLst>
                                      </p:cBhvr>
                                      <p:to>
                                        <p:strVal val="visible"/>
                                      </p:to>
                                    </p:set>
                                    <p:anim calcmode="lin" valueType="num">
                                      <p:cBhvr additive="base">
                                        <p:cTn id="25" dur="500" fill="hold"/>
                                        <p:tgtEl>
                                          <p:spTgt spid="193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3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3539">
                                            <p:txEl>
                                              <p:pRg st="4" end="4"/>
                                            </p:txEl>
                                          </p:spTgt>
                                        </p:tgtEl>
                                        <p:attrNameLst>
                                          <p:attrName>style.visibility</p:attrName>
                                        </p:attrNameLst>
                                      </p:cBhvr>
                                      <p:to>
                                        <p:strVal val="visible"/>
                                      </p:to>
                                    </p:set>
                                    <p:anim calcmode="lin" valueType="num">
                                      <p:cBhvr additive="base">
                                        <p:cTn id="31" dur="500" fill="hold"/>
                                        <p:tgtEl>
                                          <p:spTgt spid="193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35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5"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194562" name="AutoShape 2"/>
          <p:cNvSpPr>
            <a:spLocks noChangeArrowheads="1"/>
          </p:cNvSpPr>
          <p:nvPr/>
        </p:nvSpPr>
        <p:spPr bwMode="auto">
          <a:xfrm>
            <a:off x="874713" y="5495925"/>
            <a:ext cx="7391400" cy="533400"/>
          </a:xfrm>
          <a:prstGeom prst="roundRect">
            <a:avLst>
              <a:gd name="adj" fmla="val 49306"/>
            </a:avLst>
          </a:prstGeom>
          <a:solidFill>
            <a:srgbClr val="91C109"/>
          </a:solidFill>
          <a:ln w="28575">
            <a:solidFill>
              <a:srgbClr val="91C109"/>
            </a:solidFill>
            <a:round/>
            <a:headEnd/>
            <a:tailEnd/>
          </a:ln>
        </p:spPr>
        <p:txBody>
          <a:bodyPr wrap="none" anchor="ctr"/>
          <a:lstStyle/>
          <a:p>
            <a:endParaRPr lang="en-US"/>
          </a:p>
        </p:txBody>
      </p:sp>
      <p:sp>
        <p:nvSpPr>
          <p:cNvPr id="103427" name="Rectangle 3"/>
          <p:cNvSpPr>
            <a:spLocks noGrp="1" noChangeArrowheads="1"/>
          </p:cNvSpPr>
          <p:nvPr>
            <p:ph type="title"/>
          </p:nvPr>
        </p:nvSpPr>
        <p:spPr/>
        <p:txBody>
          <a:bodyPr/>
          <a:lstStyle/>
          <a:p>
            <a:pPr eaLnBrk="1" hangingPunct="1"/>
            <a:r>
              <a:rPr lang="en-US" smtClean="0"/>
              <a:t>Light switch using Bluetooth</a:t>
            </a:r>
          </a:p>
        </p:txBody>
      </p:sp>
      <p:sp>
        <p:nvSpPr>
          <p:cNvPr id="194564" name="Rectangle 4"/>
          <p:cNvSpPr>
            <a:spLocks noGrp="1" noChangeArrowheads="1"/>
          </p:cNvSpPr>
          <p:nvPr>
            <p:ph type="body" idx="1"/>
          </p:nvPr>
        </p:nvSpPr>
        <p:spPr>
          <a:xfrm>
            <a:off x="592138" y="1457325"/>
            <a:ext cx="8077200" cy="4114800"/>
          </a:xfrm>
        </p:spPr>
        <p:txBody>
          <a:bodyPr/>
          <a:lstStyle/>
          <a:p>
            <a:pPr eaLnBrk="1" hangingPunct="1">
              <a:lnSpc>
                <a:spcPct val="90000"/>
              </a:lnSpc>
            </a:pPr>
            <a:r>
              <a:rPr lang="en-US" sz="2000" b="1" smtClean="0"/>
              <a:t>Option 1: use counter to predict hop frequency reached by light</a:t>
            </a:r>
          </a:p>
          <a:p>
            <a:pPr lvl="1" eaLnBrk="1" hangingPunct="1">
              <a:lnSpc>
                <a:spcPct val="90000"/>
              </a:lnSpc>
            </a:pPr>
            <a:r>
              <a:rPr lang="en-US" sz="2000" smtClean="0"/>
              <a:t>The two devices must stay within 60 us (~1/10 of a hop)</a:t>
            </a:r>
          </a:p>
          <a:p>
            <a:pPr lvl="1" eaLnBrk="1" hangingPunct="1">
              <a:lnSpc>
                <a:spcPct val="90000"/>
              </a:lnSpc>
            </a:pPr>
            <a:r>
              <a:rPr lang="en-US" sz="2000" smtClean="0"/>
              <a:t>With 30ppm crystals, devices need to communicate once a second to track each other's clocks.</a:t>
            </a:r>
          </a:p>
          <a:p>
            <a:pPr lvl="1" eaLnBrk="1" hangingPunct="1">
              <a:lnSpc>
                <a:spcPct val="90000"/>
              </a:lnSpc>
            </a:pPr>
            <a:r>
              <a:rPr lang="en-US" sz="2000" smtClean="0"/>
              <a:t>Assume this could be improved by a factor of 100 then devices would need to communicate once every 100 seconds to maintain synchronization.</a:t>
            </a:r>
          </a:p>
          <a:p>
            <a:pPr lvl="1" eaLnBrk="1" hangingPunct="1">
              <a:lnSpc>
                <a:spcPct val="90000"/>
              </a:lnSpc>
            </a:pPr>
            <a:r>
              <a:rPr lang="en-US" sz="2000" smtClean="0"/>
              <a:t>=&gt; 900 communications / day with no information transfer + perhaps 4 communications on demand</a:t>
            </a:r>
          </a:p>
          <a:p>
            <a:pPr lvl="1" eaLnBrk="1" hangingPunct="1">
              <a:lnSpc>
                <a:spcPct val="20000"/>
              </a:lnSpc>
            </a:pPr>
            <a:endParaRPr lang="en-US" sz="2000" smtClean="0"/>
          </a:p>
          <a:p>
            <a:pPr lvl="1" eaLnBrk="1" hangingPunct="1">
              <a:lnSpc>
                <a:spcPct val="90000"/>
              </a:lnSpc>
            </a:pPr>
            <a:r>
              <a:rPr lang="en-US" sz="2000" b="1" smtClean="0"/>
              <a:t>99.5% Battery Power wasted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4">
                                            <p:txEl>
                                              <p:pRg st="0" end="0"/>
                                            </p:txEl>
                                          </p:spTgt>
                                        </p:tgtEl>
                                        <p:attrNameLst>
                                          <p:attrName>style.visibility</p:attrName>
                                        </p:attrNameLst>
                                      </p:cBhvr>
                                      <p:to>
                                        <p:strVal val="visible"/>
                                      </p:to>
                                    </p:set>
                                    <p:anim calcmode="lin" valueType="num">
                                      <p:cBhvr additive="base">
                                        <p:cTn id="7" dur="500" fill="hold"/>
                                        <p:tgtEl>
                                          <p:spTgt spid="1945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64">
                                            <p:txEl>
                                              <p:pRg st="1" end="1"/>
                                            </p:txEl>
                                          </p:spTgt>
                                        </p:tgtEl>
                                        <p:attrNameLst>
                                          <p:attrName>style.visibility</p:attrName>
                                        </p:attrNameLst>
                                      </p:cBhvr>
                                      <p:to>
                                        <p:strVal val="visible"/>
                                      </p:to>
                                    </p:set>
                                    <p:anim calcmode="lin" valueType="num">
                                      <p:cBhvr additive="base">
                                        <p:cTn id="13" dur="500" fill="hold"/>
                                        <p:tgtEl>
                                          <p:spTgt spid="19456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64">
                                            <p:txEl>
                                              <p:pRg st="2" end="2"/>
                                            </p:txEl>
                                          </p:spTgt>
                                        </p:tgtEl>
                                        <p:attrNameLst>
                                          <p:attrName>style.visibility</p:attrName>
                                        </p:attrNameLst>
                                      </p:cBhvr>
                                      <p:to>
                                        <p:strVal val="visible"/>
                                      </p:to>
                                    </p:set>
                                    <p:anim calcmode="lin" valueType="num">
                                      <p:cBhvr additive="base">
                                        <p:cTn id="19" dur="500" fill="hold"/>
                                        <p:tgtEl>
                                          <p:spTgt spid="19456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64">
                                            <p:txEl>
                                              <p:pRg st="3" end="3"/>
                                            </p:txEl>
                                          </p:spTgt>
                                        </p:tgtEl>
                                        <p:attrNameLst>
                                          <p:attrName>style.visibility</p:attrName>
                                        </p:attrNameLst>
                                      </p:cBhvr>
                                      <p:to>
                                        <p:strVal val="visible"/>
                                      </p:to>
                                    </p:set>
                                    <p:anim calcmode="lin" valueType="num">
                                      <p:cBhvr additive="base">
                                        <p:cTn id="25" dur="500" fill="hold"/>
                                        <p:tgtEl>
                                          <p:spTgt spid="19456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564">
                                            <p:txEl>
                                              <p:pRg st="4" end="4"/>
                                            </p:txEl>
                                          </p:spTgt>
                                        </p:tgtEl>
                                        <p:attrNameLst>
                                          <p:attrName>style.visibility</p:attrName>
                                        </p:attrNameLst>
                                      </p:cBhvr>
                                      <p:to>
                                        <p:strVal val="visible"/>
                                      </p:to>
                                    </p:set>
                                    <p:anim calcmode="lin" valueType="num">
                                      <p:cBhvr additive="base">
                                        <p:cTn id="31" dur="500" fill="hold"/>
                                        <p:tgtEl>
                                          <p:spTgt spid="19456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5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4564">
                                            <p:txEl>
                                              <p:pRg st="6" end="6"/>
                                            </p:txEl>
                                          </p:spTgt>
                                        </p:tgtEl>
                                        <p:attrNameLst>
                                          <p:attrName>style.visibility</p:attrName>
                                        </p:attrNameLst>
                                      </p:cBhvr>
                                      <p:to>
                                        <p:strVal val="visible"/>
                                      </p:to>
                                    </p:set>
                                    <p:anim calcmode="lin" valueType="num">
                                      <p:cBhvr additive="base">
                                        <p:cTn id="37" dur="500" fill="hold"/>
                                        <p:tgtEl>
                                          <p:spTgt spid="19456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4564">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3" presetClass="entr" presetSubtype="16" fill="hold" grpId="0" nodeType="afterEffect">
                                  <p:stCondLst>
                                    <p:cond delay="0"/>
                                  </p:stCondLst>
                                  <p:childTnLst>
                                    <p:set>
                                      <p:cBhvr>
                                        <p:cTn id="41" dur="1" fill="hold">
                                          <p:stCondLst>
                                            <p:cond delay="0"/>
                                          </p:stCondLst>
                                        </p:cTn>
                                        <p:tgtEl>
                                          <p:spTgt spid="194562"/>
                                        </p:tgtEl>
                                        <p:attrNameLst>
                                          <p:attrName>style.visibility</p:attrName>
                                        </p:attrNameLst>
                                      </p:cBhvr>
                                      <p:to>
                                        <p:strVal val="visible"/>
                                      </p:to>
                                    </p:set>
                                    <p:anim calcmode="lin" valueType="num">
                                      <p:cBhvr>
                                        <p:cTn id="42" dur="500" fill="hold"/>
                                        <p:tgtEl>
                                          <p:spTgt spid="194562"/>
                                        </p:tgtEl>
                                        <p:attrNameLst>
                                          <p:attrName>ppt_w</p:attrName>
                                        </p:attrNameLst>
                                      </p:cBhvr>
                                      <p:tavLst>
                                        <p:tav tm="0">
                                          <p:val>
                                            <p:fltVal val="0"/>
                                          </p:val>
                                        </p:tav>
                                        <p:tav tm="100000">
                                          <p:val>
                                            <p:strVal val="#ppt_w"/>
                                          </p:val>
                                        </p:tav>
                                      </p:tavLst>
                                    </p:anim>
                                    <p:anim calcmode="lin" valueType="num">
                                      <p:cBhvr>
                                        <p:cTn id="43" dur="500" fill="hold"/>
                                        <p:tgtEl>
                                          <p:spTgt spid="1945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p:bldP spid="194564"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3"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195586" name="AutoShape 2"/>
          <p:cNvSpPr>
            <a:spLocks noChangeArrowheads="1"/>
          </p:cNvSpPr>
          <p:nvPr/>
        </p:nvSpPr>
        <p:spPr bwMode="auto">
          <a:xfrm>
            <a:off x="874713" y="5384800"/>
            <a:ext cx="7391400" cy="533400"/>
          </a:xfrm>
          <a:prstGeom prst="roundRect">
            <a:avLst>
              <a:gd name="adj" fmla="val 49306"/>
            </a:avLst>
          </a:prstGeom>
          <a:solidFill>
            <a:srgbClr val="91C109"/>
          </a:solidFill>
          <a:ln w="28575">
            <a:solidFill>
              <a:srgbClr val="91C109"/>
            </a:solidFill>
            <a:round/>
            <a:headEnd/>
            <a:tailEnd/>
          </a:ln>
        </p:spPr>
        <p:txBody>
          <a:bodyPr wrap="none" anchor="ctr"/>
          <a:lstStyle/>
          <a:p>
            <a:pPr algn="ctr" eaLnBrk="0" hangingPunct="0"/>
            <a:endParaRPr lang="en-US" sz="2400" b="1"/>
          </a:p>
        </p:txBody>
      </p:sp>
      <p:sp>
        <p:nvSpPr>
          <p:cNvPr id="105475" name="Rectangle 3"/>
          <p:cNvSpPr>
            <a:spLocks noGrp="1" noChangeArrowheads="1"/>
          </p:cNvSpPr>
          <p:nvPr>
            <p:ph type="title"/>
          </p:nvPr>
        </p:nvSpPr>
        <p:spPr/>
        <p:txBody>
          <a:bodyPr/>
          <a:lstStyle/>
          <a:p>
            <a:pPr eaLnBrk="1" hangingPunct="1"/>
            <a:r>
              <a:rPr lang="en-US" smtClean="0"/>
              <a:t>Light switch using Bluetooth</a:t>
            </a:r>
          </a:p>
        </p:txBody>
      </p:sp>
      <p:sp>
        <p:nvSpPr>
          <p:cNvPr id="195588" name="Rectangle 4"/>
          <p:cNvSpPr>
            <a:spLocks noGrp="1" noChangeArrowheads="1"/>
          </p:cNvSpPr>
          <p:nvPr>
            <p:ph type="body" idx="1"/>
          </p:nvPr>
        </p:nvSpPr>
        <p:spPr>
          <a:xfrm>
            <a:off x="685800" y="1600200"/>
            <a:ext cx="7772400" cy="4800600"/>
          </a:xfrm>
        </p:spPr>
        <p:txBody>
          <a:bodyPr/>
          <a:lstStyle/>
          <a:p>
            <a:pPr eaLnBrk="1" hangingPunct="1"/>
            <a:r>
              <a:rPr lang="en-US" sz="2400" b="1" smtClean="0"/>
              <a:t>Option 2: Inquiry procedure to locate light each time switch is operated</a:t>
            </a:r>
          </a:p>
          <a:p>
            <a:pPr lvl="1" eaLnBrk="1" hangingPunct="1"/>
            <a:r>
              <a:rPr lang="en-US" sz="2400" smtClean="0"/>
              <a:t>Bluetooth 1.1 = up to 10 seconds typical</a:t>
            </a:r>
          </a:p>
          <a:p>
            <a:pPr lvl="1" eaLnBrk="1" hangingPunct="1"/>
            <a:r>
              <a:rPr lang="en-US" sz="2400" smtClean="0"/>
              <a:t>Bluetooth 1.2 = several seconds even if optimized</a:t>
            </a:r>
          </a:p>
          <a:p>
            <a:pPr lvl="1" eaLnBrk="1" hangingPunct="1"/>
            <a:endParaRPr lang="en-US" sz="2400" smtClean="0"/>
          </a:p>
          <a:p>
            <a:pPr lvl="1" eaLnBrk="1" hangingPunct="1"/>
            <a:endParaRPr lang="en-US" sz="2400" smtClean="0"/>
          </a:p>
          <a:p>
            <a:pPr lvl="1" eaLnBrk="1" hangingPunct="1"/>
            <a:endParaRPr lang="en-US" sz="2400" smtClean="0"/>
          </a:p>
          <a:p>
            <a:pPr lvl="1" eaLnBrk="1" hangingPunct="1"/>
            <a:endParaRPr lang="en-US" sz="2400" smtClean="0"/>
          </a:p>
          <a:p>
            <a:pPr lvl="1" eaLnBrk="1" hangingPunct="1"/>
            <a:r>
              <a:rPr lang="en-US" sz="2400" b="1" smtClean="0"/>
              <a:t>Unacceptable latency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8">
                                            <p:txEl>
                                              <p:pRg st="0" end="0"/>
                                            </p:txEl>
                                          </p:spTgt>
                                        </p:tgtEl>
                                        <p:attrNameLst>
                                          <p:attrName>style.visibility</p:attrName>
                                        </p:attrNameLst>
                                      </p:cBhvr>
                                      <p:to>
                                        <p:strVal val="visible"/>
                                      </p:to>
                                    </p:set>
                                    <p:anim calcmode="lin" valueType="num">
                                      <p:cBhvr additive="base">
                                        <p:cTn id="7" dur="500" fill="hold"/>
                                        <p:tgtEl>
                                          <p:spTgt spid="1955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5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5588">
                                            <p:txEl>
                                              <p:pRg st="1" end="1"/>
                                            </p:txEl>
                                          </p:spTgt>
                                        </p:tgtEl>
                                        <p:attrNameLst>
                                          <p:attrName>style.visibility</p:attrName>
                                        </p:attrNameLst>
                                      </p:cBhvr>
                                      <p:to>
                                        <p:strVal val="visible"/>
                                      </p:to>
                                    </p:set>
                                    <p:anim calcmode="lin" valueType="num">
                                      <p:cBhvr additive="base">
                                        <p:cTn id="13" dur="500" fill="hold"/>
                                        <p:tgtEl>
                                          <p:spTgt spid="19558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55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588">
                                            <p:txEl>
                                              <p:pRg st="2" end="2"/>
                                            </p:txEl>
                                          </p:spTgt>
                                        </p:tgtEl>
                                        <p:attrNameLst>
                                          <p:attrName>style.visibility</p:attrName>
                                        </p:attrNameLst>
                                      </p:cBhvr>
                                      <p:to>
                                        <p:strVal val="visible"/>
                                      </p:to>
                                    </p:set>
                                    <p:anim calcmode="lin" valueType="num">
                                      <p:cBhvr additive="base">
                                        <p:cTn id="19" dur="500" fill="hold"/>
                                        <p:tgtEl>
                                          <p:spTgt spid="19558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55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5588">
                                            <p:txEl>
                                              <p:pRg st="7" end="7"/>
                                            </p:txEl>
                                          </p:spTgt>
                                        </p:tgtEl>
                                        <p:attrNameLst>
                                          <p:attrName>style.visibility</p:attrName>
                                        </p:attrNameLst>
                                      </p:cBhvr>
                                      <p:to>
                                        <p:strVal val="visible"/>
                                      </p:to>
                                    </p:set>
                                    <p:anim calcmode="lin" valueType="num">
                                      <p:cBhvr additive="base">
                                        <p:cTn id="25" dur="500" fill="hold"/>
                                        <p:tgtEl>
                                          <p:spTgt spid="195588">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5588">
                                            <p:txEl>
                                              <p:pRg st="7" end="7"/>
                                            </p:txEl>
                                          </p:spTgt>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195586"/>
                                        </p:tgtEl>
                                        <p:attrNameLst>
                                          <p:attrName>style.visibility</p:attrName>
                                        </p:attrNameLst>
                                      </p:cBhvr>
                                      <p:to>
                                        <p:strVal val="visible"/>
                                      </p:to>
                                    </p:set>
                                    <p:anim calcmode="lin" valueType="num">
                                      <p:cBhvr>
                                        <p:cTn id="30" dur="500" fill="hold"/>
                                        <p:tgtEl>
                                          <p:spTgt spid="195586"/>
                                        </p:tgtEl>
                                        <p:attrNameLst>
                                          <p:attrName>ppt_w</p:attrName>
                                        </p:attrNameLst>
                                      </p:cBhvr>
                                      <p:tavLst>
                                        <p:tav tm="0">
                                          <p:val>
                                            <p:fltVal val="0"/>
                                          </p:val>
                                        </p:tav>
                                        <p:tav tm="100000">
                                          <p:val>
                                            <p:strVal val="#ppt_w"/>
                                          </p:val>
                                        </p:tav>
                                      </p:tavLst>
                                    </p:anim>
                                    <p:anim calcmode="lin" valueType="num">
                                      <p:cBhvr>
                                        <p:cTn id="31" dur="500" fill="hold"/>
                                        <p:tgtEl>
                                          <p:spTgt spid="1955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88"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107522" name="Rectangle 2"/>
          <p:cNvSpPr>
            <a:spLocks noGrp="1" noChangeArrowheads="1"/>
          </p:cNvSpPr>
          <p:nvPr>
            <p:ph type="title"/>
          </p:nvPr>
        </p:nvSpPr>
        <p:spPr/>
        <p:txBody>
          <a:bodyPr/>
          <a:lstStyle/>
          <a:p>
            <a:pPr eaLnBrk="1" hangingPunct="1"/>
            <a:r>
              <a:rPr lang="en-US" smtClean="0"/>
              <a:t>Light switch using ZigBee</a:t>
            </a:r>
          </a:p>
        </p:txBody>
      </p:sp>
      <p:sp>
        <p:nvSpPr>
          <p:cNvPr id="107523" name="Rectangle 3"/>
          <p:cNvSpPr>
            <a:spLocks noGrp="1" noChangeArrowheads="1"/>
          </p:cNvSpPr>
          <p:nvPr>
            <p:ph type="body" idx="1"/>
          </p:nvPr>
        </p:nvSpPr>
        <p:spPr/>
        <p:txBody>
          <a:bodyPr/>
          <a:lstStyle/>
          <a:p>
            <a:pPr eaLnBrk="1" hangingPunct="1"/>
            <a:r>
              <a:rPr lang="en-US" smtClean="0"/>
              <a:t>With DSSS interface, only need to perform CSMA before transmitting </a:t>
            </a:r>
          </a:p>
          <a:p>
            <a:pPr lvl="1" eaLnBrk="1" hangingPunct="1"/>
            <a:r>
              <a:rPr lang="en-US" smtClean="0"/>
              <a:t>Only 200 µs of latency</a:t>
            </a:r>
          </a:p>
          <a:p>
            <a:pPr lvl="1" eaLnBrk="1" hangingPunct="1"/>
            <a:r>
              <a:rPr lang="en-US" smtClean="0"/>
              <a:t>Highly efficient use of battery power</a:t>
            </a:r>
          </a:p>
          <a:p>
            <a:pPr lvl="1" eaLnBrk="1" hangingPunct="1"/>
            <a:endParaRPr lang="en-US" smtClean="0"/>
          </a:p>
          <a:p>
            <a:pPr lvl="1" eaLnBrk="1" hangingPunct="1"/>
            <a:endParaRPr lang="en-US" smtClean="0"/>
          </a:p>
          <a:p>
            <a:pPr lvl="1" eaLnBrk="1" hangingPunct="1"/>
            <a:endParaRPr lang="en-US" smtClean="0"/>
          </a:p>
        </p:txBody>
      </p:sp>
      <p:sp>
        <p:nvSpPr>
          <p:cNvPr id="196612" name="AutoShape 4"/>
          <p:cNvSpPr>
            <a:spLocks noChangeArrowheads="1"/>
          </p:cNvSpPr>
          <p:nvPr/>
        </p:nvSpPr>
        <p:spPr bwMode="auto">
          <a:xfrm>
            <a:off x="685800" y="3898900"/>
            <a:ext cx="7696200" cy="1447800"/>
          </a:xfrm>
          <a:prstGeom prst="roundRect">
            <a:avLst>
              <a:gd name="adj" fmla="val 50000"/>
            </a:avLst>
          </a:prstGeom>
          <a:solidFill>
            <a:srgbClr val="FFD20F"/>
          </a:solidFill>
          <a:ln w="9525">
            <a:noFill/>
            <a:round/>
            <a:headEnd/>
            <a:tailEnd/>
          </a:ln>
        </p:spPr>
        <p:txBody>
          <a:bodyPr lIns="457200" rIns="457200" anchor="ctr"/>
          <a:lstStyle/>
          <a:p>
            <a:pPr algn="ctr" eaLnBrk="0" hangingPunct="0"/>
            <a:r>
              <a:rPr lang="en-US" sz="2800" b="1">
                <a:solidFill>
                  <a:srgbClr val="292929"/>
                </a:solidFill>
                <a:latin typeface="Verdana" pitchFamily="34" charset="0"/>
              </a:rPr>
              <a:t>ZigBee offers longer battery life and lower latency than a Bluetooth equivalent.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 calcmode="lin" valueType="num">
                                      <p:cBhvr>
                                        <p:cTn id="7" dur="500" fill="hold"/>
                                        <p:tgtEl>
                                          <p:spTgt spid="196612"/>
                                        </p:tgtEl>
                                        <p:attrNameLst>
                                          <p:attrName>ppt_w</p:attrName>
                                        </p:attrNameLst>
                                      </p:cBhvr>
                                      <p:tavLst>
                                        <p:tav tm="0">
                                          <p:val>
                                            <p:fltVal val="0"/>
                                          </p:val>
                                        </p:tav>
                                        <p:tav tm="100000">
                                          <p:val>
                                            <p:strVal val="#ppt_w"/>
                                          </p:val>
                                        </p:tav>
                                      </p:tavLst>
                                    </p:anim>
                                    <p:anim calcmode="lin" valueType="num">
                                      <p:cBhvr>
                                        <p:cTn id="8" dur="500" fill="hold"/>
                                        <p:tgtEl>
                                          <p:spTgt spid="1966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4"/>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109570" name="Rectangle 2"/>
          <p:cNvSpPr>
            <a:spLocks noGrp="1" noChangeArrowheads="1"/>
          </p:cNvSpPr>
          <p:nvPr>
            <p:ph type="title"/>
          </p:nvPr>
        </p:nvSpPr>
        <p:spPr>
          <a:xfrm>
            <a:off x="347663" y="1155700"/>
            <a:ext cx="8382000" cy="1143000"/>
          </a:xfrm>
        </p:spPr>
        <p:txBody>
          <a:bodyPr/>
          <a:lstStyle/>
          <a:p>
            <a:pPr eaLnBrk="1" hangingPunct="1"/>
            <a:r>
              <a:rPr lang="en-US" sz="3200" smtClean="0">
                <a:solidFill>
                  <a:schemeClr val="bg2"/>
                </a:solidFill>
              </a:rPr>
              <a:t>Conclusion</a:t>
            </a:r>
          </a:p>
        </p:txBody>
      </p:sp>
      <p:sp>
        <p:nvSpPr>
          <p:cNvPr id="109571" name="Rectangle 3"/>
          <p:cNvSpPr>
            <a:spLocks noGrp="1" noChangeArrowheads="1"/>
          </p:cNvSpPr>
          <p:nvPr>
            <p:ph type="body" idx="1"/>
          </p:nvPr>
        </p:nvSpPr>
        <p:spPr>
          <a:xfrm>
            <a:off x="685800" y="2098675"/>
            <a:ext cx="7772400" cy="985838"/>
          </a:xfrm>
        </p:spPr>
        <p:txBody>
          <a:bodyPr/>
          <a:lstStyle/>
          <a:p>
            <a:pPr eaLnBrk="1" hangingPunct="1">
              <a:lnSpc>
                <a:spcPct val="90000"/>
              </a:lnSpc>
            </a:pPr>
            <a:r>
              <a:rPr lang="en-US" sz="2800" smtClean="0"/>
              <a:t>ZigBee targets applications not addressable by Bluetooth or any other wireless standard</a:t>
            </a:r>
          </a:p>
          <a:p>
            <a:pPr eaLnBrk="1" hangingPunct="1">
              <a:lnSpc>
                <a:spcPct val="90000"/>
              </a:lnSpc>
            </a:pPr>
            <a:endParaRPr lang="en-US" sz="2800" smtClean="0"/>
          </a:p>
          <a:p>
            <a:pPr eaLnBrk="1" hangingPunct="1">
              <a:lnSpc>
                <a:spcPct val="90000"/>
              </a:lnSpc>
            </a:pPr>
            <a:r>
              <a:rPr lang="en-US" sz="2800" smtClean="0"/>
              <a:t>ZigBee and Bluetooth complement for a broader solution</a:t>
            </a:r>
          </a:p>
        </p:txBody>
      </p:sp>
      <p:graphicFrame>
        <p:nvGraphicFramePr>
          <p:cNvPr id="109572" name="Object 2"/>
          <p:cNvGraphicFramePr>
            <a:graphicFrameLocks noChangeAspect="1"/>
          </p:cNvGraphicFramePr>
          <p:nvPr/>
        </p:nvGraphicFramePr>
        <p:xfrm>
          <a:off x="5041900" y="4229100"/>
          <a:ext cx="3048000" cy="2141538"/>
        </p:xfrm>
        <a:graphic>
          <a:graphicData uri="http://schemas.openxmlformats.org/presentationml/2006/ole">
            <p:oleObj spid="_x0000_s109572" name="Clip" r:id="rId4" imgW="4673600" imgH="3289300" progId="MS_ClipArt_Gallery.2">
              <p:embed/>
            </p:oleObj>
          </a:graphicData>
        </a:graphic>
      </p:graphicFrame>
      <p:sp>
        <p:nvSpPr>
          <p:cNvPr id="109573" name="Rectangle 5"/>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a:r>
              <a:rPr lang="en-US" sz="4400" b="1">
                <a:solidFill>
                  <a:schemeClr val="bg1"/>
                </a:solidFill>
              </a:rPr>
              <a:t>ZigBee and Bluetooth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25602" name="Rectangle 2"/>
          <p:cNvSpPr>
            <a:spLocks noGrp="1" noChangeArrowheads="1"/>
          </p:cNvSpPr>
          <p:nvPr>
            <p:ph type="title"/>
          </p:nvPr>
        </p:nvSpPr>
        <p:spPr/>
        <p:txBody>
          <a:bodyPr/>
          <a:lstStyle/>
          <a:p>
            <a:pPr eaLnBrk="1" hangingPunct="1"/>
            <a:r>
              <a:rPr lang="en-US" smtClean="0"/>
              <a:t>Applications</a:t>
            </a:r>
          </a:p>
        </p:txBody>
      </p:sp>
      <p:sp>
        <p:nvSpPr>
          <p:cNvPr id="25603" name="Line 3"/>
          <p:cNvSpPr>
            <a:spLocks noChangeShapeType="1"/>
          </p:cNvSpPr>
          <p:nvPr/>
        </p:nvSpPr>
        <p:spPr bwMode="auto">
          <a:xfrm flipV="1">
            <a:off x="6597650" y="5118100"/>
            <a:ext cx="0" cy="776288"/>
          </a:xfrm>
          <a:prstGeom prst="line">
            <a:avLst/>
          </a:prstGeom>
          <a:noFill/>
          <a:ln w="9525">
            <a:solidFill>
              <a:srgbClr val="DDDDDD"/>
            </a:solidFill>
            <a:round/>
            <a:headEnd/>
            <a:tailEnd/>
          </a:ln>
        </p:spPr>
        <p:txBody>
          <a:bodyPr/>
          <a:lstStyle/>
          <a:p>
            <a:endParaRPr lang="en-US"/>
          </a:p>
        </p:txBody>
      </p:sp>
      <p:sp>
        <p:nvSpPr>
          <p:cNvPr id="25604" name="Text Box 4"/>
          <p:cNvSpPr txBox="1">
            <a:spLocks noChangeArrowheads="1"/>
          </p:cNvSpPr>
          <p:nvPr/>
        </p:nvSpPr>
        <p:spPr bwMode="auto">
          <a:xfrm>
            <a:off x="2971800" y="3276600"/>
            <a:ext cx="3200400" cy="1068388"/>
          </a:xfrm>
          <a:prstGeom prst="rect">
            <a:avLst/>
          </a:prstGeom>
          <a:noFill/>
          <a:ln w="9525">
            <a:noFill/>
            <a:miter lim="800000"/>
            <a:headEnd/>
            <a:tailEnd/>
          </a:ln>
        </p:spPr>
        <p:txBody>
          <a:bodyPr>
            <a:spAutoFit/>
          </a:bodyPr>
          <a:lstStyle/>
          <a:p>
            <a:pPr algn="ctr" eaLnBrk="0" hangingPunct="0"/>
            <a:r>
              <a:rPr lang="en-US" sz="2800" b="1">
                <a:solidFill>
                  <a:srgbClr val="000000"/>
                </a:solidFill>
              </a:rPr>
              <a:t>ZigBee</a:t>
            </a:r>
          </a:p>
          <a:p>
            <a:pPr algn="ctr" eaLnBrk="0" hangingPunct="0"/>
            <a:r>
              <a:rPr lang="en-US" sz="1800" b="1" i="1">
                <a:solidFill>
                  <a:srgbClr val="000000"/>
                </a:solidFill>
              </a:rPr>
              <a:t>Wireless Control that </a:t>
            </a:r>
          </a:p>
          <a:p>
            <a:pPr algn="ctr" eaLnBrk="0" hangingPunct="0"/>
            <a:r>
              <a:rPr lang="en-US" sz="1800" b="1" i="1">
                <a:solidFill>
                  <a:srgbClr val="000000"/>
                </a:solidFill>
              </a:rPr>
              <a:t>Simply Works</a:t>
            </a:r>
            <a:endParaRPr lang="en-US" sz="1800">
              <a:solidFill>
                <a:srgbClr val="000000"/>
              </a:solidFill>
            </a:endParaRPr>
          </a:p>
        </p:txBody>
      </p:sp>
      <p:sp>
        <p:nvSpPr>
          <p:cNvPr id="25605" name="Oval 5"/>
          <p:cNvSpPr>
            <a:spLocks noChangeArrowheads="1"/>
          </p:cNvSpPr>
          <p:nvPr/>
        </p:nvSpPr>
        <p:spPr bwMode="auto">
          <a:xfrm>
            <a:off x="4876800" y="4343400"/>
            <a:ext cx="1828800" cy="1828800"/>
          </a:xfrm>
          <a:prstGeom prst="ellipse">
            <a:avLst/>
          </a:prstGeom>
          <a:solidFill>
            <a:srgbClr val="FFCC00"/>
          </a:solidFill>
          <a:ln w="9525">
            <a:noFill/>
            <a:round/>
            <a:headEnd/>
            <a:tailEnd/>
          </a:ln>
        </p:spPr>
        <p:txBody>
          <a:bodyPr lIns="0" tIns="0" rIns="0" bIns="0" anchor="b" anchorCtr="1"/>
          <a:lstStyle/>
          <a:p>
            <a:pPr algn="ctr" eaLnBrk="0" hangingPunct="0"/>
            <a:r>
              <a:rPr lang="en-US" sz="1300" b="1">
                <a:solidFill>
                  <a:schemeClr val="bg1"/>
                </a:solidFill>
              </a:rPr>
              <a:t>RESIDENTIAL/</a:t>
            </a:r>
          </a:p>
          <a:p>
            <a:pPr algn="ctr" eaLnBrk="0" hangingPunct="0"/>
            <a:r>
              <a:rPr lang="en-US" sz="1300" b="1">
                <a:solidFill>
                  <a:schemeClr val="bg1"/>
                </a:solidFill>
              </a:rPr>
              <a:t>LIGHT COMMERCIAL CONTROL</a:t>
            </a:r>
          </a:p>
        </p:txBody>
      </p:sp>
      <p:pic>
        <p:nvPicPr>
          <p:cNvPr id="25606" name="Picture 6" descr="light-blackonyellow"/>
          <p:cNvPicPr>
            <a:picLocks noChangeAspect="1" noChangeArrowheads="1"/>
          </p:cNvPicPr>
          <p:nvPr/>
        </p:nvPicPr>
        <p:blipFill>
          <a:blip r:embed="rId4"/>
          <a:srcRect r="3947" b="1224"/>
          <a:stretch>
            <a:fillRect/>
          </a:stretch>
        </p:blipFill>
        <p:spPr bwMode="auto">
          <a:xfrm>
            <a:off x="5562600" y="4419600"/>
            <a:ext cx="387350" cy="642938"/>
          </a:xfrm>
          <a:prstGeom prst="rect">
            <a:avLst/>
          </a:prstGeom>
          <a:noFill/>
          <a:ln w="9525">
            <a:noFill/>
            <a:miter lim="800000"/>
            <a:headEnd/>
            <a:tailEnd/>
          </a:ln>
        </p:spPr>
      </p:pic>
      <p:sp>
        <p:nvSpPr>
          <p:cNvPr id="25607" name="Oval 7"/>
          <p:cNvSpPr>
            <a:spLocks noChangeArrowheads="1"/>
          </p:cNvSpPr>
          <p:nvPr/>
        </p:nvSpPr>
        <p:spPr bwMode="auto">
          <a:xfrm>
            <a:off x="5105400" y="1524000"/>
            <a:ext cx="1828800" cy="1828800"/>
          </a:xfrm>
          <a:prstGeom prst="ellipse">
            <a:avLst/>
          </a:prstGeom>
          <a:solidFill>
            <a:srgbClr val="CC66FF"/>
          </a:solidFill>
          <a:ln w="9525">
            <a:noFill/>
            <a:round/>
            <a:headEnd/>
            <a:tailEnd/>
          </a:ln>
        </p:spPr>
        <p:txBody>
          <a:bodyPr lIns="0" tIns="0" rIns="0" bIns="0" anchor="b" anchorCtr="1"/>
          <a:lstStyle/>
          <a:p>
            <a:pPr algn="ctr" eaLnBrk="0" hangingPunct="0"/>
            <a:r>
              <a:rPr lang="en-US" sz="1300" b="1">
                <a:solidFill>
                  <a:schemeClr val="bg1"/>
                </a:solidFill>
              </a:rPr>
              <a:t>CONSUMER ELECTRONICS</a:t>
            </a:r>
          </a:p>
        </p:txBody>
      </p:sp>
      <p:pic>
        <p:nvPicPr>
          <p:cNvPr id="25608" name="Picture 8" descr="tv-blackonpurple"/>
          <p:cNvPicPr>
            <a:picLocks noChangeAspect="1" noChangeArrowheads="1"/>
          </p:cNvPicPr>
          <p:nvPr/>
        </p:nvPicPr>
        <p:blipFill>
          <a:blip r:embed="rId5">
            <a:clrChange>
              <a:clrFrom>
                <a:srgbClr val="B480AE"/>
              </a:clrFrom>
              <a:clrTo>
                <a:srgbClr val="B480AE">
                  <a:alpha val="0"/>
                </a:srgbClr>
              </a:clrTo>
            </a:clrChange>
          </a:blip>
          <a:srcRect r="899" b="1782"/>
          <a:stretch>
            <a:fillRect/>
          </a:stretch>
        </p:blipFill>
        <p:spPr bwMode="auto">
          <a:xfrm>
            <a:off x="5494338" y="1771650"/>
            <a:ext cx="1050925" cy="700088"/>
          </a:xfrm>
          <a:prstGeom prst="rect">
            <a:avLst/>
          </a:prstGeom>
          <a:noFill/>
          <a:ln w="9525">
            <a:noFill/>
            <a:miter lim="800000"/>
            <a:headEnd/>
            <a:tailEnd/>
          </a:ln>
        </p:spPr>
      </p:pic>
      <p:sp>
        <p:nvSpPr>
          <p:cNvPr id="25609" name="Text Box 9"/>
          <p:cNvSpPr txBox="1">
            <a:spLocks noChangeArrowheads="1"/>
          </p:cNvSpPr>
          <p:nvPr/>
        </p:nvSpPr>
        <p:spPr bwMode="auto">
          <a:xfrm>
            <a:off x="6791325" y="1752600"/>
            <a:ext cx="1219200" cy="1295400"/>
          </a:xfrm>
          <a:prstGeom prst="rect">
            <a:avLst/>
          </a:prstGeom>
          <a:solidFill>
            <a:schemeClr val="bg1"/>
          </a:solidFill>
          <a:ln w="9525">
            <a:noFill/>
            <a:miter lim="800000"/>
            <a:headEnd/>
            <a:tailEnd/>
          </a:ln>
        </p:spPr>
        <p:txBody>
          <a:bodyPr lIns="45720"/>
          <a:lstStyle/>
          <a:p>
            <a:pPr eaLnBrk="0" hangingPunct="0"/>
            <a:endParaRPr lang="en-US" sz="900">
              <a:solidFill>
                <a:srgbClr val="000000"/>
              </a:solidFill>
            </a:endParaRPr>
          </a:p>
          <a:p>
            <a:pPr eaLnBrk="0" hangingPunct="0"/>
            <a:r>
              <a:rPr lang="en-US" sz="1600">
                <a:solidFill>
                  <a:srgbClr val="000000"/>
                </a:solidFill>
              </a:rPr>
              <a:t>TV</a:t>
            </a:r>
          </a:p>
          <a:p>
            <a:pPr eaLnBrk="0" hangingPunct="0"/>
            <a:r>
              <a:rPr lang="en-US" sz="1600">
                <a:solidFill>
                  <a:srgbClr val="000000"/>
                </a:solidFill>
              </a:rPr>
              <a:t>VCR</a:t>
            </a:r>
          </a:p>
          <a:p>
            <a:pPr eaLnBrk="0" hangingPunct="0"/>
            <a:r>
              <a:rPr lang="en-US" sz="1600">
                <a:solidFill>
                  <a:srgbClr val="000000"/>
                </a:solidFill>
              </a:rPr>
              <a:t>DVD/CD</a:t>
            </a:r>
          </a:p>
          <a:p>
            <a:pPr eaLnBrk="0" hangingPunct="0"/>
            <a:r>
              <a:rPr lang="en-US" sz="1600">
                <a:solidFill>
                  <a:srgbClr val="000000"/>
                </a:solidFill>
              </a:rPr>
              <a:t>remote</a:t>
            </a:r>
          </a:p>
          <a:p>
            <a:pPr eaLnBrk="0" hangingPunct="0"/>
            <a:endParaRPr lang="en-US" sz="900">
              <a:solidFill>
                <a:srgbClr val="FF0066"/>
              </a:solidFill>
            </a:endParaRPr>
          </a:p>
        </p:txBody>
      </p:sp>
      <p:sp>
        <p:nvSpPr>
          <p:cNvPr id="25610" name="Text Box 10"/>
          <p:cNvSpPr txBox="1">
            <a:spLocks noChangeArrowheads="1"/>
          </p:cNvSpPr>
          <p:nvPr/>
        </p:nvSpPr>
        <p:spPr bwMode="auto">
          <a:xfrm>
            <a:off x="6553200" y="4648200"/>
            <a:ext cx="2286000" cy="1295400"/>
          </a:xfrm>
          <a:prstGeom prst="rect">
            <a:avLst/>
          </a:prstGeom>
          <a:solidFill>
            <a:schemeClr val="bg1"/>
          </a:solidFill>
          <a:ln w="9525">
            <a:noFill/>
            <a:miter lim="800000"/>
            <a:headEnd/>
            <a:tailEnd/>
          </a:ln>
        </p:spPr>
        <p:txBody>
          <a:bodyPr lIns="45720"/>
          <a:lstStyle/>
          <a:p>
            <a:pPr eaLnBrk="0" hangingPunct="0"/>
            <a:endParaRPr lang="en-US" sz="1000">
              <a:solidFill>
                <a:srgbClr val="000000"/>
              </a:solidFill>
            </a:endParaRPr>
          </a:p>
          <a:p>
            <a:pPr eaLnBrk="0" hangingPunct="0"/>
            <a:r>
              <a:rPr lang="en-US" sz="1600">
                <a:solidFill>
                  <a:srgbClr val="000000"/>
                </a:solidFill>
              </a:rPr>
              <a:t>security</a:t>
            </a:r>
          </a:p>
          <a:p>
            <a:pPr eaLnBrk="0" hangingPunct="0"/>
            <a:r>
              <a:rPr lang="en-US" sz="1600">
                <a:solidFill>
                  <a:srgbClr val="000000"/>
                </a:solidFill>
              </a:rPr>
              <a:t>HVAC</a:t>
            </a:r>
          </a:p>
          <a:p>
            <a:pPr eaLnBrk="0" hangingPunct="0"/>
            <a:r>
              <a:rPr lang="en-US" sz="1600">
                <a:solidFill>
                  <a:srgbClr val="000000"/>
                </a:solidFill>
              </a:rPr>
              <a:t>lighting control</a:t>
            </a:r>
          </a:p>
          <a:p>
            <a:pPr eaLnBrk="0" hangingPunct="0"/>
            <a:r>
              <a:rPr lang="en-US" sz="1600"/>
              <a:t>access control</a:t>
            </a:r>
          </a:p>
          <a:p>
            <a:pPr eaLnBrk="0" hangingPunct="0"/>
            <a:r>
              <a:rPr lang="en-US" sz="1600"/>
              <a:t>lawn &amp; garden irrigation</a:t>
            </a:r>
          </a:p>
          <a:p>
            <a:pPr eaLnBrk="0" hangingPunct="0"/>
            <a:endParaRPr lang="en-US" sz="1000">
              <a:solidFill>
                <a:srgbClr val="FF0066"/>
              </a:solidFill>
            </a:endParaRPr>
          </a:p>
        </p:txBody>
      </p:sp>
      <p:sp>
        <p:nvSpPr>
          <p:cNvPr id="25611" name="Oval 11"/>
          <p:cNvSpPr>
            <a:spLocks noChangeArrowheads="1"/>
          </p:cNvSpPr>
          <p:nvPr/>
        </p:nvSpPr>
        <p:spPr bwMode="auto">
          <a:xfrm>
            <a:off x="6076950" y="3019425"/>
            <a:ext cx="1828800" cy="1828800"/>
          </a:xfrm>
          <a:prstGeom prst="ellipse">
            <a:avLst/>
          </a:prstGeom>
          <a:solidFill>
            <a:srgbClr val="CC3300"/>
          </a:solidFill>
          <a:ln w="9525">
            <a:noFill/>
            <a:round/>
            <a:headEnd/>
            <a:tailEnd/>
          </a:ln>
        </p:spPr>
        <p:txBody>
          <a:bodyPr lIns="0" tIns="0" rIns="0" bIns="0" anchor="b" anchorCtr="1"/>
          <a:lstStyle/>
          <a:p>
            <a:pPr algn="ctr" eaLnBrk="0" hangingPunct="0"/>
            <a:r>
              <a:rPr lang="en-US" sz="1300" b="1">
                <a:solidFill>
                  <a:schemeClr val="bg1"/>
                </a:solidFill>
              </a:rPr>
              <a:t>PC &amp; PERIPHERALS</a:t>
            </a:r>
          </a:p>
        </p:txBody>
      </p:sp>
      <p:pic>
        <p:nvPicPr>
          <p:cNvPr id="25612" name="Picture 12" descr="pc-blackworange"/>
          <p:cNvPicPr>
            <a:picLocks noChangeAspect="1" noChangeArrowheads="1"/>
          </p:cNvPicPr>
          <p:nvPr/>
        </p:nvPicPr>
        <p:blipFill>
          <a:blip r:embed="rId6">
            <a:clrChange>
              <a:clrFrom>
                <a:srgbClr val="FD771E"/>
              </a:clrFrom>
              <a:clrTo>
                <a:srgbClr val="FD771E">
                  <a:alpha val="0"/>
                </a:srgbClr>
              </a:clrTo>
            </a:clrChange>
          </a:blip>
          <a:srcRect r="3030"/>
          <a:stretch>
            <a:fillRect/>
          </a:stretch>
        </p:blipFill>
        <p:spPr bwMode="auto">
          <a:xfrm>
            <a:off x="6584950" y="3290888"/>
            <a:ext cx="812800" cy="612775"/>
          </a:xfrm>
          <a:prstGeom prst="rect">
            <a:avLst/>
          </a:prstGeom>
          <a:noFill/>
          <a:ln w="9525">
            <a:noFill/>
            <a:miter lim="800000"/>
            <a:headEnd/>
            <a:tailEnd/>
          </a:ln>
        </p:spPr>
      </p:pic>
      <p:sp>
        <p:nvSpPr>
          <p:cNvPr id="25613" name="Oval 13"/>
          <p:cNvSpPr>
            <a:spLocks noChangeArrowheads="1"/>
          </p:cNvSpPr>
          <p:nvPr/>
        </p:nvSpPr>
        <p:spPr bwMode="auto">
          <a:xfrm>
            <a:off x="2514600" y="4343400"/>
            <a:ext cx="1828800" cy="1828800"/>
          </a:xfrm>
          <a:prstGeom prst="ellipse">
            <a:avLst/>
          </a:prstGeom>
          <a:solidFill>
            <a:srgbClr val="99FF66"/>
          </a:solidFill>
          <a:ln w="9525">
            <a:noFill/>
            <a:round/>
            <a:headEnd/>
            <a:tailEnd/>
          </a:ln>
        </p:spPr>
        <p:txBody>
          <a:bodyPr wrap="none" lIns="0" tIns="0" rIns="0" bIns="0" anchor="b" anchorCtr="1"/>
          <a:lstStyle/>
          <a:p>
            <a:pPr algn="ctr" eaLnBrk="0" hangingPunct="0"/>
            <a:r>
              <a:rPr lang="en-US" sz="1300" b="1">
                <a:solidFill>
                  <a:schemeClr val="bg1"/>
                </a:solidFill>
              </a:rPr>
              <a:t>INDUSTRIAL</a:t>
            </a:r>
          </a:p>
          <a:p>
            <a:pPr algn="ctr" eaLnBrk="0" hangingPunct="0"/>
            <a:r>
              <a:rPr lang="en-US" sz="1300" b="1">
                <a:solidFill>
                  <a:schemeClr val="bg1"/>
                </a:solidFill>
              </a:rPr>
              <a:t>CONTROL</a:t>
            </a:r>
          </a:p>
        </p:txBody>
      </p:sp>
      <p:sp>
        <p:nvSpPr>
          <p:cNvPr id="25614" name="Text Box 14"/>
          <p:cNvSpPr txBox="1">
            <a:spLocks noChangeArrowheads="1"/>
          </p:cNvSpPr>
          <p:nvPr/>
        </p:nvSpPr>
        <p:spPr bwMode="auto">
          <a:xfrm>
            <a:off x="1295400" y="4648200"/>
            <a:ext cx="1371600" cy="1219200"/>
          </a:xfrm>
          <a:prstGeom prst="rect">
            <a:avLst/>
          </a:prstGeom>
          <a:solidFill>
            <a:schemeClr val="bg1"/>
          </a:solidFill>
          <a:ln w="9525">
            <a:noFill/>
            <a:miter lim="800000"/>
            <a:headEnd/>
            <a:tailEnd/>
          </a:ln>
        </p:spPr>
        <p:txBody>
          <a:bodyPr lIns="45720" rIns="45720"/>
          <a:lstStyle/>
          <a:p>
            <a:pPr algn="r" eaLnBrk="0" hangingPunct="0"/>
            <a:endParaRPr lang="en-US" sz="1800">
              <a:solidFill>
                <a:srgbClr val="000000"/>
              </a:solidFill>
            </a:endParaRPr>
          </a:p>
          <a:p>
            <a:pPr algn="r" eaLnBrk="0" hangingPunct="0"/>
            <a:r>
              <a:rPr lang="en-US" sz="1600">
                <a:solidFill>
                  <a:srgbClr val="000000"/>
                </a:solidFill>
              </a:rPr>
              <a:t>asset mgt</a:t>
            </a:r>
          </a:p>
          <a:p>
            <a:pPr algn="r" eaLnBrk="0" hangingPunct="0"/>
            <a:r>
              <a:rPr lang="en-US" sz="1600">
                <a:solidFill>
                  <a:srgbClr val="000000"/>
                </a:solidFill>
              </a:rPr>
              <a:t>process control</a:t>
            </a:r>
          </a:p>
          <a:p>
            <a:pPr algn="r" eaLnBrk="0" hangingPunct="0"/>
            <a:r>
              <a:rPr lang="en-US" sz="1600">
                <a:solidFill>
                  <a:srgbClr val="000000"/>
                </a:solidFill>
              </a:rPr>
              <a:t>environmental</a:t>
            </a:r>
          </a:p>
          <a:p>
            <a:pPr algn="r" eaLnBrk="0" hangingPunct="0"/>
            <a:r>
              <a:rPr lang="en-US" sz="1600">
                <a:solidFill>
                  <a:srgbClr val="000000"/>
                </a:solidFill>
              </a:rPr>
              <a:t>energy mgt</a:t>
            </a:r>
          </a:p>
          <a:p>
            <a:pPr algn="r" eaLnBrk="0" hangingPunct="0"/>
            <a:endParaRPr lang="en-US" sz="800">
              <a:solidFill>
                <a:srgbClr val="000000"/>
              </a:solidFill>
            </a:endParaRPr>
          </a:p>
        </p:txBody>
      </p:sp>
      <p:sp>
        <p:nvSpPr>
          <p:cNvPr id="25615" name="Oval 15"/>
          <p:cNvSpPr>
            <a:spLocks noChangeArrowheads="1"/>
          </p:cNvSpPr>
          <p:nvPr/>
        </p:nvSpPr>
        <p:spPr bwMode="auto">
          <a:xfrm>
            <a:off x="1295400" y="3048000"/>
            <a:ext cx="1828800" cy="1828800"/>
          </a:xfrm>
          <a:prstGeom prst="ellipse">
            <a:avLst/>
          </a:prstGeom>
          <a:solidFill>
            <a:srgbClr val="6666FF"/>
          </a:solidFill>
          <a:ln w="9525">
            <a:noFill/>
            <a:round/>
            <a:headEnd/>
            <a:tailEnd/>
          </a:ln>
        </p:spPr>
        <p:txBody>
          <a:bodyPr lIns="0" tIns="0" rIns="0" bIns="0" anchor="b" anchorCtr="1"/>
          <a:lstStyle/>
          <a:p>
            <a:pPr algn="ctr" eaLnBrk="0" hangingPunct="0"/>
            <a:r>
              <a:rPr lang="en-US" sz="1300" b="1">
                <a:solidFill>
                  <a:schemeClr val="bg1"/>
                </a:solidFill>
              </a:rPr>
              <a:t>PERSONAL HEALTH CARE</a:t>
            </a:r>
          </a:p>
        </p:txBody>
      </p:sp>
      <p:pic>
        <p:nvPicPr>
          <p:cNvPr id="25616" name="Picture 16" descr="man-blackonblue"/>
          <p:cNvPicPr>
            <a:picLocks noChangeAspect="1" noChangeArrowheads="1"/>
          </p:cNvPicPr>
          <p:nvPr/>
        </p:nvPicPr>
        <p:blipFill>
          <a:blip r:embed="rId7">
            <a:clrChange>
              <a:clrFrom>
                <a:srgbClr val="727EE0"/>
              </a:clrFrom>
              <a:clrTo>
                <a:srgbClr val="727EE0">
                  <a:alpha val="0"/>
                </a:srgbClr>
              </a:clrTo>
            </a:clrChange>
          </a:blip>
          <a:srcRect r="2426" b="1704"/>
          <a:stretch>
            <a:fillRect/>
          </a:stretch>
        </p:blipFill>
        <p:spPr bwMode="auto">
          <a:xfrm>
            <a:off x="1922463" y="3200400"/>
            <a:ext cx="574675" cy="823913"/>
          </a:xfrm>
          <a:prstGeom prst="rect">
            <a:avLst/>
          </a:prstGeom>
          <a:noFill/>
          <a:ln w="9525">
            <a:noFill/>
            <a:miter lim="800000"/>
            <a:headEnd/>
            <a:tailEnd/>
          </a:ln>
        </p:spPr>
      </p:pic>
      <p:sp>
        <p:nvSpPr>
          <p:cNvPr id="25617" name="Oval 17"/>
          <p:cNvSpPr>
            <a:spLocks noChangeArrowheads="1"/>
          </p:cNvSpPr>
          <p:nvPr/>
        </p:nvSpPr>
        <p:spPr bwMode="auto">
          <a:xfrm>
            <a:off x="2209800" y="1524000"/>
            <a:ext cx="1828800" cy="1828800"/>
          </a:xfrm>
          <a:prstGeom prst="ellipse">
            <a:avLst/>
          </a:prstGeom>
          <a:solidFill>
            <a:srgbClr val="FF6600"/>
          </a:solidFill>
          <a:ln w="9525">
            <a:noFill/>
            <a:round/>
            <a:headEnd/>
            <a:tailEnd/>
          </a:ln>
        </p:spPr>
        <p:txBody>
          <a:bodyPr lIns="0" tIns="0" rIns="0" bIns="0" anchor="b" anchorCtr="1"/>
          <a:lstStyle/>
          <a:p>
            <a:pPr algn="ctr" eaLnBrk="0" hangingPunct="0"/>
            <a:r>
              <a:rPr lang="en-US" sz="1300" b="1">
                <a:solidFill>
                  <a:schemeClr val="bg1"/>
                </a:solidFill>
              </a:rPr>
              <a:t>BUILDING </a:t>
            </a:r>
          </a:p>
          <a:p>
            <a:pPr algn="ctr" eaLnBrk="0" hangingPunct="0"/>
            <a:r>
              <a:rPr lang="en-US" sz="1300" b="1">
                <a:solidFill>
                  <a:schemeClr val="bg1"/>
                </a:solidFill>
              </a:rPr>
              <a:t>AUTOMATION</a:t>
            </a:r>
          </a:p>
        </p:txBody>
      </p:sp>
      <p:pic>
        <p:nvPicPr>
          <p:cNvPr id="25618" name="Picture 18" descr="work-blackongreen"/>
          <p:cNvPicPr>
            <a:picLocks noChangeAspect="1" noChangeArrowheads="1"/>
          </p:cNvPicPr>
          <p:nvPr/>
        </p:nvPicPr>
        <p:blipFill>
          <a:blip r:embed="rId8">
            <a:clrChange>
              <a:clrFrom>
                <a:srgbClr val="C2D50A"/>
              </a:clrFrom>
              <a:clrTo>
                <a:srgbClr val="C2D50A">
                  <a:alpha val="0"/>
                </a:srgbClr>
              </a:clrTo>
            </a:clrChange>
          </a:blip>
          <a:srcRect/>
          <a:stretch>
            <a:fillRect/>
          </a:stretch>
        </p:blipFill>
        <p:spPr bwMode="auto">
          <a:xfrm>
            <a:off x="2792413" y="1808163"/>
            <a:ext cx="663575" cy="650875"/>
          </a:xfrm>
          <a:prstGeom prst="rect">
            <a:avLst/>
          </a:prstGeom>
          <a:solidFill>
            <a:srgbClr val="FF6600"/>
          </a:solidFill>
          <a:ln w="9525">
            <a:noFill/>
            <a:miter lim="800000"/>
            <a:headEnd/>
            <a:tailEnd/>
          </a:ln>
        </p:spPr>
      </p:pic>
      <p:sp>
        <p:nvSpPr>
          <p:cNvPr id="25619" name="Text Box 19"/>
          <p:cNvSpPr txBox="1">
            <a:spLocks noChangeArrowheads="1"/>
          </p:cNvSpPr>
          <p:nvPr/>
        </p:nvSpPr>
        <p:spPr bwMode="auto">
          <a:xfrm>
            <a:off x="304800" y="1638300"/>
            <a:ext cx="2057400" cy="1314450"/>
          </a:xfrm>
          <a:prstGeom prst="rect">
            <a:avLst/>
          </a:prstGeom>
          <a:solidFill>
            <a:schemeClr val="bg1"/>
          </a:solidFill>
          <a:ln w="9525">
            <a:noFill/>
            <a:miter lim="800000"/>
            <a:headEnd/>
            <a:tailEnd/>
          </a:ln>
        </p:spPr>
        <p:txBody>
          <a:bodyPr rIns="45720">
            <a:spAutoFit/>
          </a:bodyPr>
          <a:lstStyle/>
          <a:p>
            <a:pPr algn="r" eaLnBrk="0" hangingPunct="0"/>
            <a:r>
              <a:rPr lang="en-US" sz="1600"/>
              <a:t>security</a:t>
            </a:r>
            <a:endParaRPr lang="en-US" sz="700"/>
          </a:p>
          <a:p>
            <a:pPr algn="r" eaLnBrk="0" hangingPunct="0"/>
            <a:r>
              <a:rPr lang="en-US" sz="1600">
                <a:solidFill>
                  <a:srgbClr val="000000"/>
                </a:solidFill>
              </a:rPr>
              <a:t>HVAC</a:t>
            </a:r>
          </a:p>
          <a:p>
            <a:pPr algn="r" eaLnBrk="0" hangingPunct="0"/>
            <a:r>
              <a:rPr lang="en-US" sz="1600">
                <a:solidFill>
                  <a:srgbClr val="000000"/>
                </a:solidFill>
              </a:rPr>
              <a:t>AMR</a:t>
            </a:r>
          </a:p>
          <a:p>
            <a:pPr algn="r" eaLnBrk="0" hangingPunct="0"/>
            <a:r>
              <a:rPr lang="en-US" sz="1600"/>
              <a:t>lighting control</a:t>
            </a:r>
            <a:endParaRPr lang="en-US" sz="1600">
              <a:solidFill>
                <a:srgbClr val="000000"/>
              </a:solidFill>
            </a:endParaRPr>
          </a:p>
          <a:p>
            <a:pPr algn="r" eaLnBrk="0" hangingPunct="0"/>
            <a:r>
              <a:rPr lang="en-US" sz="1600"/>
              <a:t>access</a:t>
            </a:r>
            <a:r>
              <a:rPr lang="en-US" sz="1600" b="1" i="1">
                <a:solidFill>
                  <a:srgbClr val="FF0000"/>
                </a:solidFill>
              </a:rPr>
              <a:t> </a:t>
            </a:r>
            <a:r>
              <a:rPr lang="en-US" sz="1600"/>
              <a:t>control</a:t>
            </a:r>
            <a:endParaRPr lang="en-US" sz="1600">
              <a:solidFill>
                <a:srgbClr val="FF0000"/>
              </a:solidFill>
            </a:endParaRPr>
          </a:p>
        </p:txBody>
      </p:sp>
      <p:sp>
        <p:nvSpPr>
          <p:cNvPr id="25620" name="Text Box 20"/>
          <p:cNvSpPr txBox="1">
            <a:spLocks noChangeArrowheads="1"/>
          </p:cNvSpPr>
          <p:nvPr/>
        </p:nvSpPr>
        <p:spPr bwMode="auto">
          <a:xfrm>
            <a:off x="7696200" y="3352800"/>
            <a:ext cx="1219200" cy="1295400"/>
          </a:xfrm>
          <a:prstGeom prst="rect">
            <a:avLst/>
          </a:prstGeom>
          <a:solidFill>
            <a:schemeClr val="bg1"/>
          </a:solidFill>
          <a:ln w="9525">
            <a:noFill/>
            <a:miter lim="800000"/>
            <a:headEnd/>
            <a:tailEnd/>
          </a:ln>
        </p:spPr>
        <p:txBody>
          <a:bodyPr lIns="45720"/>
          <a:lstStyle/>
          <a:p>
            <a:pPr eaLnBrk="0" hangingPunct="0"/>
            <a:endParaRPr lang="en-US" sz="1600">
              <a:solidFill>
                <a:srgbClr val="000000"/>
              </a:solidFill>
            </a:endParaRPr>
          </a:p>
          <a:p>
            <a:pPr eaLnBrk="0" hangingPunct="0"/>
            <a:r>
              <a:rPr lang="en-US" sz="1600">
                <a:solidFill>
                  <a:srgbClr val="000000"/>
                </a:solidFill>
              </a:rPr>
              <a:t>mouse</a:t>
            </a:r>
          </a:p>
          <a:p>
            <a:pPr eaLnBrk="0" hangingPunct="0"/>
            <a:r>
              <a:rPr lang="en-US" sz="1600">
                <a:solidFill>
                  <a:srgbClr val="000000"/>
                </a:solidFill>
              </a:rPr>
              <a:t>keyboard</a:t>
            </a:r>
          </a:p>
          <a:p>
            <a:pPr eaLnBrk="0" hangingPunct="0"/>
            <a:r>
              <a:rPr lang="en-US" sz="1600">
                <a:solidFill>
                  <a:srgbClr val="000000"/>
                </a:solidFill>
              </a:rPr>
              <a:t>joystick</a:t>
            </a:r>
          </a:p>
        </p:txBody>
      </p:sp>
      <p:sp>
        <p:nvSpPr>
          <p:cNvPr id="25621" name="Text Box 21"/>
          <p:cNvSpPr txBox="1">
            <a:spLocks noChangeArrowheads="1"/>
          </p:cNvSpPr>
          <p:nvPr/>
        </p:nvSpPr>
        <p:spPr bwMode="auto">
          <a:xfrm>
            <a:off x="152400" y="3048000"/>
            <a:ext cx="1295400" cy="1803400"/>
          </a:xfrm>
          <a:prstGeom prst="rect">
            <a:avLst/>
          </a:prstGeom>
          <a:solidFill>
            <a:schemeClr val="bg1"/>
          </a:solidFill>
          <a:ln w="9525">
            <a:noFill/>
            <a:miter lim="800000"/>
            <a:headEnd/>
            <a:tailEnd/>
          </a:ln>
        </p:spPr>
        <p:txBody>
          <a:bodyPr rIns="45720">
            <a:spAutoFit/>
          </a:bodyPr>
          <a:lstStyle/>
          <a:p>
            <a:pPr algn="r" eaLnBrk="0" hangingPunct="0"/>
            <a:endParaRPr lang="en-US" sz="1600">
              <a:solidFill>
                <a:srgbClr val="000000"/>
              </a:solidFill>
            </a:endParaRPr>
          </a:p>
          <a:p>
            <a:pPr algn="r" eaLnBrk="0" hangingPunct="0"/>
            <a:r>
              <a:rPr lang="en-US" sz="1600">
                <a:solidFill>
                  <a:srgbClr val="000000"/>
                </a:solidFill>
              </a:rPr>
              <a:t>patient monitoring</a:t>
            </a:r>
          </a:p>
          <a:p>
            <a:pPr algn="r" eaLnBrk="0" hangingPunct="0"/>
            <a:endParaRPr lang="en-US" sz="1600">
              <a:solidFill>
                <a:srgbClr val="000000"/>
              </a:solidFill>
            </a:endParaRPr>
          </a:p>
          <a:p>
            <a:pPr algn="r" eaLnBrk="0" hangingPunct="0"/>
            <a:r>
              <a:rPr lang="en-US" sz="1600">
                <a:solidFill>
                  <a:srgbClr val="000000"/>
                </a:solidFill>
              </a:rPr>
              <a:t>fitness monitoring</a:t>
            </a:r>
          </a:p>
          <a:p>
            <a:pPr algn="r" eaLnBrk="0" hangingPunct="0"/>
            <a:endParaRPr lang="en-US" sz="1600">
              <a:solidFill>
                <a:srgbClr val="000000"/>
              </a:solidFill>
            </a:endParaRPr>
          </a:p>
        </p:txBody>
      </p:sp>
      <p:graphicFrame>
        <p:nvGraphicFramePr>
          <p:cNvPr id="25622" name="Object 2"/>
          <p:cNvGraphicFramePr>
            <a:graphicFrameLocks noChangeAspect="1"/>
          </p:cNvGraphicFramePr>
          <p:nvPr/>
        </p:nvGraphicFramePr>
        <p:xfrm>
          <a:off x="2971800" y="4659313"/>
          <a:ext cx="762000" cy="750887"/>
        </p:xfrm>
        <a:graphic>
          <a:graphicData uri="http://schemas.openxmlformats.org/presentationml/2006/ole">
            <p:oleObj spid="_x0000_s25622" name="Image" r:id="rId9" imgW="851094" imgH="838391" progId="Photoshop.Image.5">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2"/>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pic>
        <p:nvPicPr>
          <p:cNvPr id="27650" name="Picture 2"/>
          <p:cNvPicPr>
            <a:picLocks noChangeAspect="1" noChangeArrowheads="1"/>
          </p:cNvPicPr>
          <p:nvPr/>
        </p:nvPicPr>
        <p:blipFill>
          <a:blip r:embed="rId3"/>
          <a:srcRect/>
          <a:stretch>
            <a:fillRect/>
          </a:stretch>
        </p:blipFill>
        <p:spPr bwMode="auto">
          <a:xfrm>
            <a:off x="381000" y="1752600"/>
            <a:ext cx="3962400" cy="855663"/>
          </a:xfrm>
          <a:prstGeom prst="rect">
            <a:avLst/>
          </a:prstGeom>
          <a:noFill/>
          <a:ln w="9525">
            <a:noFill/>
            <a:miter lim="800000"/>
            <a:headEnd/>
            <a:tailEnd/>
          </a:ln>
        </p:spPr>
      </p:pic>
      <p:pic>
        <p:nvPicPr>
          <p:cNvPr id="27651" name="Picture 3"/>
          <p:cNvPicPr>
            <a:picLocks noChangeAspect="1" noChangeArrowheads="1"/>
          </p:cNvPicPr>
          <p:nvPr/>
        </p:nvPicPr>
        <p:blipFill>
          <a:blip r:embed="rId4"/>
          <a:srcRect/>
          <a:stretch>
            <a:fillRect/>
          </a:stretch>
        </p:blipFill>
        <p:spPr bwMode="auto">
          <a:xfrm>
            <a:off x="685800" y="4191000"/>
            <a:ext cx="3352800" cy="1512888"/>
          </a:xfrm>
          <a:prstGeom prst="rect">
            <a:avLst/>
          </a:prstGeom>
          <a:noFill/>
          <a:ln w="12700">
            <a:noFill/>
            <a:miter lim="800000"/>
            <a:headEnd/>
            <a:tailEnd/>
          </a:ln>
        </p:spPr>
      </p:pic>
      <p:sp>
        <p:nvSpPr>
          <p:cNvPr id="27652" name="Rectangle 4"/>
          <p:cNvSpPr>
            <a:spLocks noChangeArrowheads="1"/>
          </p:cNvSpPr>
          <p:nvPr/>
        </p:nvSpPr>
        <p:spPr bwMode="auto">
          <a:xfrm>
            <a:off x="381000" y="117475"/>
            <a:ext cx="8382000" cy="1295400"/>
          </a:xfrm>
          <a:prstGeom prst="rect">
            <a:avLst/>
          </a:prstGeom>
          <a:noFill/>
          <a:ln w="12700">
            <a:noFill/>
            <a:miter lim="800000"/>
            <a:headEnd/>
            <a:tailEnd/>
          </a:ln>
        </p:spPr>
        <p:txBody>
          <a:bodyPr lIns="90488" tIns="44450" rIns="90488" bIns="44450" anchor="ctr"/>
          <a:lstStyle/>
          <a:p>
            <a:pPr algn="ctr"/>
            <a:r>
              <a:rPr lang="en-GB" sz="4000">
                <a:solidFill>
                  <a:schemeClr val="bg1"/>
                </a:solidFill>
                <a:latin typeface="Verdana" pitchFamily="34" charset="0"/>
              </a:rPr>
              <a:t>Promoter Companies</a:t>
            </a:r>
          </a:p>
        </p:txBody>
      </p:sp>
      <p:pic>
        <p:nvPicPr>
          <p:cNvPr id="27653" name="Picture 5" descr="THHOU42"/>
          <p:cNvPicPr>
            <a:picLocks noChangeAspect="1" noChangeArrowheads="1"/>
          </p:cNvPicPr>
          <p:nvPr/>
        </p:nvPicPr>
        <p:blipFill>
          <a:blip r:embed="rId5"/>
          <a:srcRect/>
          <a:stretch>
            <a:fillRect/>
          </a:stretch>
        </p:blipFill>
        <p:spPr bwMode="auto">
          <a:xfrm>
            <a:off x="4419600" y="3505200"/>
            <a:ext cx="4419600" cy="2441575"/>
          </a:xfrm>
          <a:prstGeom prst="rect">
            <a:avLst/>
          </a:prstGeom>
          <a:noFill/>
          <a:ln w="9525">
            <a:noFill/>
            <a:miter lim="800000"/>
            <a:headEnd/>
            <a:tailEnd/>
          </a:ln>
        </p:spPr>
      </p:pic>
      <p:pic>
        <p:nvPicPr>
          <p:cNvPr id="27654" name="Picture 6" descr="motologo"/>
          <p:cNvPicPr>
            <a:picLocks noChangeAspect="1" noChangeArrowheads="1"/>
          </p:cNvPicPr>
          <p:nvPr/>
        </p:nvPicPr>
        <p:blipFill>
          <a:blip r:embed="rId6"/>
          <a:srcRect/>
          <a:stretch>
            <a:fillRect/>
          </a:stretch>
        </p:blipFill>
        <p:spPr bwMode="auto">
          <a:xfrm>
            <a:off x="4572000" y="1981200"/>
            <a:ext cx="4114800" cy="1009650"/>
          </a:xfrm>
          <a:prstGeom prst="rect">
            <a:avLst/>
          </a:prstGeom>
          <a:noFill/>
          <a:ln w="9525">
            <a:noFill/>
            <a:miter lim="800000"/>
            <a:headEnd/>
            <a:tailEnd/>
          </a:ln>
        </p:spPr>
      </p:pic>
      <p:pic>
        <p:nvPicPr>
          <p:cNvPr id="27655" name="Picture 7" descr="ME Logo-2C"/>
          <p:cNvPicPr>
            <a:picLocks noChangeAspect="1" noChangeArrowheads="1"/>
          </p:cNvPicPr>
          <p:nvPr/>
        </p:nvPicPr>
        <p:blipFill>
          <a:blip r:embed="rId7"/>
          <a:srcRect/>
          <a:stretch>
            <a:fillRect/>
          </a:stretch>
        </p:blipFill>
        <p:spPr bwMode="auto">
          <a:xfrm>
            <a:off x="609600" y="2819400"/>
            <a:ext cx="37338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5"/>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29698" name="Rectangle 2"/>
          <p:cNvSpPr>
            <a:spLocks noGrp="1" noChangeArrowheads="1"/>
          </p:cNvSpPr>
          <p:nvPr>
            <p:ph type="title"/>
          </p:nvPr>
        </p:nvSpPr>
        <p:spPr/>
        <p:txBody>
          <a:bodyPr/>
          <a:lstStyle/>
          <a:p>
            <a:pPr eaLnBrk="1" hangingPunct="1"/>
            <a:r>
              <a:rPr lang="en-US" smtClean="0"/>
              <a:t>Development of the Standard</a:t>
            </a:r>
          </a:p>
        </p:txBody>
      </p:sp>
      <p:sp>
        <p:nvSpPr>
          <p:cNvPr id="29699" name="Rectangle 3"/>
          <p:cNvSpPr>
            <a:spLocks noGrp="1" noChangeArrowheads="1"/>
          </p:cNvSpPr>
          <p:nvPr>
            <p:ph type="body" sz="half" idx="1"/>
          </p:nvPr>
        </p:nvSpPr>
        <p:spPr>
          <a:xfrm>
            <a:off x="3743325" y="1600200"/>
            <a:ext cx="5181600" cy="4572000"/>
          </a:xfrm>
        </p:spPr>
        <p:txBody>
          <a:bodyPr/>
          <a:lstStyle/>
          <a:p>
            <a:pPr eaLnBrk="1" hangingPunct="1">
              <a:lnSpc>
                <a:spcPct val="90000"/>
              </a:lnSpc>
            </a:pPr>
            <a:r>
              <a:rPr lang="en-US" sz="2400" b="1" smtClean="0">
                <a:latin typeface="Times New Roman" pitchFamily="18" charset="0"/>
              </a:rPr>
              <a:t>ZigBee Alliance</a:t>
            </a:r>
          </a:p>
          <a:p>
            <a:pPr lvl="1" eaLnBrk="1" hangingPunct="1">
              <a:lnSpc>
                <a:spcPct val="90000"/>
              </a:lnSpc>
            </a:pPr>
            <a:r>
              <a:rPr lang="en-US" b="1" smtClean="0">
                <a:latin typeface="Times New Roman" pitchFamily="18" charset="0"/>
              </a:rPr>
              <a:t>50+ companies: semiconductor mfrs, IP providers, OEMs, etc.</a:t>
            </a:r>
          </a:p>
          <a:p>
            <a:pPr lvl="1" eaLnBrk="1" hangingPunct="1">
              <a:lnSpc>
                <a:spcPct val="90000"/>
              </a:lnSpc>
            </a:pPr>
            <a:r>
              <a:rPr lang="en-US" b="1" smtClean="0">
                <a:latin typeface="Times New Roman" pitchFamily="18" charset="0"/>
              </a:rPr>
              <a:t>Defining upper layers of protocol stack:  from network to application, including </a:t>
            </a:r>
            <a:r>
              <a:rPr lang="en-US" b="1" i="1" smtClean="0">
                <a:solidFill>
                  <a:srgbClr val="FF3300"/>
                </a:solidFill>
                <a:latin typeface="Times New Roman" pitchFamily="18" charset="0"/>
              </a:rPr>
              <a:t>application profiles</a:t>
            </a:r>
            <a:endParaRPr lang="en-US" b="1" smtClean="0">
              <a:latin typeface="Times New Roman" pitchFamily="18" charset="0"/>
            </a:endParaRPr>
          </a:p>
          <a:p>
            <a:pPr lvl="1" eaLnBrk="1" hangingPunct="1">
              <a:lnSpc>
                <a:spcPct val="90000"/>
              </a:lnSpc>
            </a:pPr>
            <a:r>
              <a:rPr lang="en-US" b="1" smtClean="0">
                <a:latin typeface="Times New Roman" pitchFamily="18" charset="0"/>
              </a:rPr>
              <a:t>First profiles published</a:t>
            </a:r>
            <a:r>
              <a:rPr lang="en-US" b="1" smtClean="0">
                <a:solidFill>
                  <a:srgbClr val="CC3300"/>
                </a:solidFill>
                <a:latin typeface="Times New Roman" pitchFamily="18" charset="0"/>
              </a:rPr>
              <a:t> </a:t>
            </a:r>
            <a:r>
              <a:rPr lang="en-US" b="1" smtClean="0">
                <a:latin typeface="Times New Roman" pitchFamily="18" charset="0"/>
              </a:rPr>
              <a:t>mid 2003</a:t>
            </a:r>
          </a:p>
          <a:p>
            <a:pPr eaLnBrk="1" hangingPunct="1">
              <a:lnSpc>
                <a:spcPct val="90000"/>
              </a:lnSpc>
            </a:pPr>
            <a:r>
              <a:rPr lang="en-US" sz="2400" b="1" smtClean="0">
                <a:latin typeface="Times New Roman" pitchFamily="18" charset="0"/>
              </a:rPr>
              <a:t>IEEE 802.15.4 Working Group</a:t>
            </a:r>
          </a:p>
          <a:p>
            <a:pPr lvl="1" eaLnBrk="1" hangingPunct="1">
              <a:lnSpc>
                <a:spcPct val="90000"/>
              </a:lnSpc>
            </a:pPr>
            <a:r>
              <a:rPr lang="en-US" b="1" smtClean="0">
                <a:latin typeface="Times New Roman" pitchFamily="18" charset="0"/>
              </a:rPr>
              <a:t>Defining lower layers of protocol stack: MAC and PHY</a:t>
            </a:r>
          </a:p>
        </p:txBody>
      </p:sp>
      <p:grpSp>
        <p:nvGrpSpPr>
          <p:cNvPr id="29700" name="Group 4"/>
          <p:cNvGrpSpPr>
            <a:grpSpLocks/>
          </p:cNvGrpSpPr>
          <p:nvPr/>
        </p:nvGrpSpPr>
        <p:grpSpPr bwMode="auto">
          <a:xfrm>
            <a:off x="457200" y="2590800"/>
            <a:ext cx="3657600" cy="2133600"/>
            <a:chOff x="3456" y="1776"/>
            <a:chExt cx="2304" cy="1344"/>
          </a:xfrm>
        </p:grpSpPr>
        <p:sp>
          <p:nvSpPr>
            <p:cNvPr id="29701" name="Line 5"/>
            <p:cNvSpPr>
              <a:spLocks noChangeShapeType="1"/>
            </p:cNvSpPr>
            <p:nvPr/>
          </p:nvSpPr>
          <p:spPr bwMode="auto">
            <a:xfrm>
              <a:off x="3456" y="2688"/>
              <a:ext cx="1746" cy="0"/>
            </a:xfrm>
            <a:prstGeom prst="line">
              <a:avLst/>
            </a:prstGeom>
            <a:noFill/>
            <a:ln w="9525">
              <a:solidFill>
                <a:schemeClr val="bg2"/>
              </a:solidFill>
              <a:round/>
              <a:headEnd/>
              <a:tailEnd/>
            </a:ln>
          </p:spPr>
          <p:txBody>
            <a:bodyPr/>
            <a:lstStyle/>
            <a:p>
              <a:endParaRPr lang="en-US"/>
            </a:p>
          </p:txBody>
        </p:sp>
        <p:sp>
          <p:nvSpPr>
            <p:cNvPr id="29702" name="Line 6"/>
            <p:cNvSpPr>
              <a:spLocks noChangeShapeType="1"/>
            </p:cNvSpPr>
            <p:nvPr/>
          </p:nvSpPr>
          <p:spPr bwMode="auto">
            <a:xfrm>
              <a:off x="3456" y="3120"/>
              <a:ext cx="2096" cy="0"/>
            </a:xfrm>
            <a:prstGeom prst="line">
              <a:avLst/>
            </a:prstGeom>
            <a:noFill/>
            <a:ln w="9525">
              <a:solidFill>
                <a:schemeClr val="bg2"/>
              </a:solidFill>
              <a:round/>
              <a:headEnd/>
              <a:tailEnd/>
            </a:ln>
          </p:spPr>
          <p:txBody>
            <a:bodyPr/>
            <a:lstStyle/>
            <a:p>
              <a:endParaRPr lang="en-US"/>
            </a:p>
          </p:txBody>
        </p:sp>
        <p:sp>
          <p:nvSpPr>
            <p:cNvPr id="29703" name="Line 7"/>
            <p:cNvSpPr>
              <a:spLocks noChangeShapeType="1"/>
            </p:cNvSpPr>
            <p:nvPr/>
          </p:nvSpPr>
          <p:spPr bwMode="auto">
            <a:xfrm>
              <a:off x="3456" y="2160"/>
              <a:ext cx="2096" cy="0"/>
            </a:xfrm>
            <a:prstGeom prst="line">
              <a:avLst/>
            </a:prstGeom>
            <a:noFill/>
            <a:ln w="9525">
              <a:solidFill>
                <a:schemeClr val="bg2"/>
              </a:solidFill>
              <a:round/>
              <a:headEnd/>
              <a:tailEnd/>
            </a:ln>
          </p:spPr>
          <p:txBody>
            <a:bodyPr/>
            <a:lstStyle/>
            <a:p>
              <a:endParaRPr lang="en-US"/>
            </a:p>
          </p:txBody>
        </p:sp>
        <p:sp>
          <p:nvSpPr>
            <p:cNvPr id="29704" name="Rectangle 8"/>
            <p:cNvSpPr>
              <a:spLocks noChangeArrowheads="1"/>
            </p:cNvSpPr>
            <p:nvPr/>
          </p:nvSpPr>
          <p:spPr bwMode="auto">
            <a:xfrm>
              <a:off x="3456" y="2784"/>
              <a:ext cx="1474" cy="336"/>
            </a:xfrm>
            <a:prstGeom prst="rect">
              <a:avLst/>
            </a:prstGeom>
            <a:solidFill>
              <a:srgbClr val="727FE0"/>
            </a:solidFill>
            <a:ln w="9525">
              <a:solidFill>
                <a:schemeClr val="tx2"/>
              </a:solidFill>
              <a:miter lim="800000"/>
              <a:headEnd/>
              <a:tailEnd/>
            </a:ln>
          </p:spPr>
          <p:txBody>
            <a:bodyPr wrap="none" anchor="ctr" anchorCtr="1"/>
            <a:lstStyle/>
            <a:p>
              <a:pPr algn="ctr" eaLnBrk="0" hangingPunct="0"/>
              <a:r>
                <a:rPr lang="en-US" sz="1600">
                  <a:solidFill>
                    <a:schemeClr val="bg1"/>
                  </a:solidFill>
                </a:rPr>
                <a:t>SILICON</a:t>
              </a:r>
            </a:p>
          </p:txBody>
        </p:sp>
        <p:sp>
          <p:nvSpPr>
            <p:cNvPr id="29705" name="Rectangle 9"/>
            <p:cNvSpPr>
              <a:spLocks noChangeArrowheads="1"/>
            </p:cNvSpPr>
            <p:nvPr/>
          </p:nvSpPr>
          <p:spPr bwMode="auto">
            <a:xfrm>
              <a:off x="3456" y="2064"/>
              <a:ext cx="1474" cy="720"/>
            </a:xfrm>
            <a:prstGeom prst="rect">
              <a:avLst/>
            </a:prstGeom>
            <a:solidFill>
              <a:srgbClr val="FE771C"/>
            </a:solidFill>
            <a:ln w="9525">
              <a:solidFill>
                <a:schemeClr val="tx2"/>
              </a:solidFill>
              <a:miter lim="800000"/>
              <a:headEnd/>
              <a:tailEnd/>
            </a:ln>
          </p:spPr>
          <p:txBody>
            <a:bodyPr wrap="none" anchor="ctr" anchorCtr="1"/>
            <a:lstStyle/>
            <a:p>
              <a:pPr algn="ctr" eaLnBrk="0" hangingPunct="0"/>
              <a:r>
                <a:rPr lang="en-US" sz="1600">
                  <a:solidFill>
                    <a:schemeClr val="bg1"/>
                  </a:solidFill>
                </a:rPr>
                <a:t>ZIGBEE STACK</a:t>
              </a:r>
            </a:p>
          </p:txBody>
        </p:sp>
        <p:sp>
          <p:nvSpPr>
            <p:cNvPr id="29706" name="Rectangle 10"/>
            <p:cNvSpPr>
              <a:spLocks noChangeArrowheads="1"/>
            </p:cNvSpPr>
            <p:nvPr/>
          </p:nvSpPr>
          <p:spPr bwMode="auto">
            <a:xfrm>
              <a:off x="3456" y="1824"/>
              <a:ext cx="1474" cy="240"/>
            </a:xfrm>
            <a:prstGeom prst="rect">
              <a:avLst/>
            </a:prstGeom>
            <a:solidFill>
              <a:srgbClr val="FFD20F"/>
            </a:solidFill>
            <a:ln w="9525">
              <a:solidFill>
                <a:schemeClr val="tx2"/>
              </a:solidFill>
              <a:miter lim="800000"/>
              <a:headEnd/>
              <a:tailEnd/>
            </a:ln>
          </p:spPr>
          <p:txBody>
            <a:bodyPr wrap="none" anchor="ctr" anchorCtr="1"/>
            <a:lstStyle/>
            <a:p>
              <a:pPr algn="ctr" eaLnBrk="0" hangingPunct="0"/>
              <a:r>
                <a:rPr lang="en-US" sz="1600">
                  <a:solidFill>
                    <a:srgbClr val="292929"/>
                  </a:solidFill>
                </a:rPr>
                <a:t>APPLICATION</a:t>
              </a:r>
            </a:p>
          </p:txBody>
        </p:sp>
        <p:sp>
          <p:nvSpPr>
            <p:cNvPr id="29707" name="Line 11"/>
            <p:cNvSpPr>
              <a:spLocks noChangeShapeType="1"/>
            </p:cNvSpPr>
            <p:nvPr/>
          </p:nvSpPr>
          <p:spPr bwMode="auto">
            <a:xfrm flipV="1">
              <a:off x="5424" y="1776"/>
              <a:ext cx="0" cy="388"/>
            </a:xfrm>
            <a:prstGeom prst="line">
              <a:avLst/>
            </a:prstGeom>
            <a:noFill/>
            <a:ln w="9525">
              <a:solidFill>
                <a:schemeClr val="bg2"/>
              </a:solidFill>
              <a:round/>
              <a:headEnd type="triangle" w="med" len="med"/>
              <a:tailEnd type="triangle" w="med" len="med"/>
            </a:ln>
          </p:spPr>
          <p:txBody>
            <a:bodyPr/>
            <a:lstStyle/>
            <a:p>
              <a:endParaRPr lang="en-US"/>
            </a:p>
          </p:txBody>
        </p:sp>
        <p:sp>
          <p:nvSpPr>
            <p:cNvPr id="29708" name="Text Box 12"/>
            <p:cNvSpPr txBox="1">
              <a:spLocks noChangeArrowheads="1"/>
            </p:cNvSpPr>
            <p:nvPr/>
          </p:nvSpPr>
          <p:spPr bwMode="auto">
            <a:xfrm>
              <a:off x="5082" y="1892"/>
              <a:ext cx="678" cy="124"/>
            </a:xfrm>
            <a:prstGeom prst="rect">
              <a:avLst/>
            </a:prstGeom>
            <a:solidFill>
              <a:schemeClr val="bg1"/>
            </a:solidFill>
            <a:ln w="9525">
              <a:noFill/>
              <a:miter lim="800000"/>
              <a:headEnd/>
              <a:tailEnd/>
            </a:ln>
          </p:spPr>
          <p:txBody>
            <a:bodyPr lIns="0" tIns="0" rIns="0" bIns="0" anchor="ctr" anchorCtr="1"/>
            <a:lstStyle/>
            <a:p>
              <a:pPr eaLnBrk="0" hangingPunct="0"/>
              <a:r>
                <a:rPr lang="en-US" sz="1600" b="1">
                  <a:solidFill>
                    <a:srgbClr val="292929"/>
                  </a:solidFill>
                </a:rPr>
                <a:t>Customer</a:t>
              </a:r>
            </a:p>
          </p:txBody>
        </p:sp>
        <p:sp>
          <p:nvSpPr>
            <p:cNvPr id="29709" name="Line 13"/>
            <p:cNvSpPr>
              <a:spLocks noChangeShapeType="1"/>
            </p:cNvSpPr>
            <p:nvPr/>
          </p:nvSpPr>
          <p:spPr bwMode="auto">
            <a:xfrm flipH="1" flipV="1">
              <a:off x="5040" y="2688"/>
              <a:ext cx="5" cy="431"/>
            </a:xfrm>
            <a:prstGeom prst="line">
              <a:avLst/>
            </a:prstGeom>
            <a:noFill/>
            <a:ln w="9525">
              <a:solidFill>
                <a:schemeClr val="bg2"/>
              </a:solidFill>
              <a:round/>
              <a:headEnd type="triangle" w="med" len="med"/>
              <a:tailEnd type="triangle" w="med" len="med"/>
            </a:ln>
          </p:spPr>
          <p:txBody>
            <a:bodyPr/>
            <a:lstStyle/>
            <a:p>
              <a:endParaRPr lang="en-US"/>
            </a:p>
          </p:txBody>
        </p:sp>
        <p:sp>
          <p:nvSpPr>
            <p:cNvPr id="29710" name="Text Box 14"/>
            <p:cNvSpPr txBox="1">
              <a:spLocks noChangeArrowheads="1"/>
            </p:cNvSpPr>
            <p:nvPr/>
          </p:nvSpPr>
          <p:spPr bwMode="auto">
            <a:xfrm>
              <a:off x="4944" y="2784"/>
              <a:ext cx="394" cy="269"/>
            </a:xfrm>
            <a:prstGeom prst="rect">
              <a:avLst/>
            </a:prstGeom>
            <a:solidFill>
              <a:schemeClr val="bg1"/>
            </a:solidFill>
            <a:ln w="9525">
              <a:noFill/>
              <a:miter lim="800000"/>
              <a:headEnd/>
              <a:tailEnd/>
            </a:ln>
          </p:spPr>
          <p:txBody>
            <a:bodyPr wrap="none" lIns="0" tIns="0" bIns="0" anchor="ctr" anchorCtr="1">
              <a:spAutoFit/>
            </a:bodyPr>
            <a:lstStyle/>
            <a:p>
              <a:pPr algn="ctr" eaLnBrk="0" hangingPunct="0"/>
              <a:r>
                <a:rPr lang="en-US" sz="1600" b="1">
                  <a:solidFill>
                    <a:srgbClr val="292929"/>
                  </a:solidFill>
                </a:rPr>
                <a:t>IEEE</a:t>
              </a:r>
            </a:p>
            <a:p>
              <a:pPr algn="ctr" eaLnBrk="0" hangingPunct="0"/>
              <a:r>
                <a:rPr lang="en-US" sz="1200" b="1">
                  <a:solidFill>
                    <a:srgbClr val="292929"/>
                  </a:solidFill>
                </a:rPr>
                <a:t>802.15.4</a:t>
              </a:r>
            </a:p>
          </p:txBody>
        </p:sp>
        <p:sp>
          <p:nvSpPr>
            <p:cNvPr id="29711" name="Line 15"/>
            <p:cNvSpPr>
              <a:spLocks noChangeShapeType="1"/>
            </p:cNvSpPr>
            <p:nvPr/>
          </p:nvSpPr>
          <p:spPr bwMode="auto">
            <a:xfrm flipH="1" flipV="1">
              <a:off x="5424" y="2160"/>
              <a:ext cx="0" cy="960"/>
            </a:xfrm>
            <a:prstGeom prst="line">
              <a:avLst/>
            </a:prstGeom>
            <a:noFill/>
            <a:ln w="9525">
              <a:solidFill>
                <a:schemeClr val="bg2"/>
              </a:solidFill>
              <a:round/>
              <a:headEnd type="triangle" w="med" len="med"/>
              <a:tailEnd type="triangle" w="med" len="med"/>
            </a:ln>
          </p:spPr>
          <p:txBody>
            <a:bodyPr/>
            <a:lstStyle/>
            <a:p>
              <a:endParaRPr lang="en-US"/>
            </a:p>
          </p:txBody>
        </p:sp>
        <p:sp>
          <p:nvSpPr>
            <p:cNvPr id="29712" name="Text Box 16"/>
            <p:cNvSpPr txBox="1">
              <a:spLocks noChangeArrowheads="1"/>
            </p:cNvSpPr>
            <p:nvPr/>
          </p:nvSpPr>
          <p:spPr bwMode="auto">
            <a:xfrm>
              <a:off x="5153" y="2492"/>
              <a:ext cx="564" cy="308"/>
            </a:xfrm>
            <a:prstGeom prst="rect">
              <a:avLst/>
            </a:prstGeom>
            <a:solidFill>
              <a:schemeClr val="bg1"/>
            </a:solidFill>
            <a:ln w="9525">
              <a:noFill/>
              <a:miter lim="800000"/>
              <a:headEnd/>
              <a:tailEnd/>
            </a:ln>
          </p:spPr>
          <p:txBody>
            <a:bodyPr wrap="none" tIns="0" bIns="0" anchor="ctr" anchorCtr="1">
              <a:spAutoFit/>
            </a:bodyPr>
            <a:lstStyle/>
            <a:p>
              <a:pPr eaLnBrk="0" hangingPunct="0"/>
              <a:r>
                <a:rPr lang="en-US" sz="1600" b="1">
                  <a:solidFill>
                    <a:srgbClr val="292929"/>
                  </a:solidFill>
                </a:rPr>
                <a:t>ZigBee </a:t>
              </a:r>
            </a:p>
            <a:p>
              <a:pPr eaLnBrk="0" hangingPunct="0"/>
              <a:r>
                <a:rPr lang="en-US" sz="1600" b="1">
                  <a:solidFill>
                    <a:srgbClr val="292929"/>
                  </a:solidFill>
                </a:rPr>
                <a:t>Alliance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31746" name="Rectangle 2" hidden="1"/>
          <p:cNvSpPr>
            <a:spLocks noGrp="1" noChangeArrowheads="1"/>
          </p:cNvSpPr>
          <p:nvPr>
            <p:ph type="title"/>
          </p:nvPr>
        </p:nvSpPr>
        <p:spPr/>
        <p:txBody>
          <a:bodyPr/>
          <a:lstStyle/>
          <a:p>
            <a:pPr eaLnBrk="1" hangingPunct="1"/>
            <a:endParaRPr lang="en-US" smtClean="0"/>
          </a:p>
        </p:txBody>
      </p:sp>
      <p:sp>
        <p:nvSpPr>
          <p:cNvPr id="31747" name="Rectangle 3" descr="Image4"/>
          <p:cNvSpPr>
            <a:spLocks noGrp="1" noChangeAspect="1" noChangeArrowheads="1"/>
          </p:cNvSpPr>
          <p:nvPr isPhoto="1"/>
        </p:nvSpPr>
        <p:spPr bwMode="auto">
          <a:xfrm>
            <a:off x="0" y="0"/>
            <a:ext cx="9144000" cy="6858000"/>
          </a:xfrm>
          <a:prstGeom prst="rect">
            <a:avLst/>
          </a:prstGeom>
          <a:blipFill dpi="0" rotWithShape="1">
            <a:blip r:embed="rId3"/>
            <a:srcRect/>
            <a:stretch>
              <a:fillRect/>
            </a:stretch>
          </a:blipFill>
          <a:ln w="9525">
            <a:solidFill>
              <a:schemeClr val="tx1"/>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1"/>
          </p:nvPr>
        </p:nvSpPr>
        <p:spPr>
          <a:noFill/>
        </p:spPr>
        <p:txBody>
          <a:bodyPr/>
          <a:lstStyle/>
          <a:p>
            <a:r>
              <a:rPr lang="en-US" smtClean="0">
                <a:latin typeface="Arial" pitchFamily="34" charset="0"/>
                <a:ea typeface="MS PGothic" pitchFamily="34" charset="-128"/>
              </a:rPr>
              <a:t>Copyright 2002 The ZigBee Alliance, Inc.</a:t>
            </a:r>
          </a:p>
        </p:txBody>
      </p:sp>
      <p:sp>
        <p:nvSpPr>
          <p:cNvPr id="33794" name="Rectangle 2" hidden="1"/>
          <p:cNvSpPr>
            <a:spLocks noGrp="1" noChangeArrowheads="1"/>
          </p:cNvSpPr>
          <p:nvPr>
            <p:ph type="title"/>
          </p:nvPr>
        </p:nvSpPr>
        <p:spPr/>
        <p:txBody>
          <a:bodyPr/>
          <a:lstStyle/>
          <a:p>
            <a:pPr eaLnBrk="1" hangingPunct="1"/>
            <a:endParaRPr lang="en-US" smtClean="0"/>
          </a:p>
        </p:txBody>
      </p:sp>
      <p:sp>
        <p:nvSpPr>
          <p:cNvPr id="33795" name="Rectangle 3" descr="Image5"/>
          <p:cNvSpPr>
            <a:spLocks noGrp="1" noChangeAspect="1" noChangeArrowheads="1"/>
          </p:cNvSpPr>
          <p:nvPr isPhoto="1"/>
        </p:nvSpPr>
        <p:spPr bwMode="auto">
          <a:xfrm>
            <a:off x="0" y="0"/>
            <a:ext cx="9144000" cy="6858000"/>
          </a:xfrm>
          <a:prstGeom prst="rect">
            <a:avLst/>
          </a:prstGeom>
          <a:blipFill dpi="0" rotWithShape="1">
            <a:blip r:embed="rId3"/>
            <a:srcRect/>
            <a:stretch>
              <a:fillRect/>
            </a:stretch>
          </a:blipFill>
          <a:ln w="9525">
            <a:solidFill>
              <a:schemeClr val="tx1"/>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ZigBee_PPT_Template">
  <a:themeElements>
    <a:clrScheme name="ZigBe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ZigBee_PPT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ZigBe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gBe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gBe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gBe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gBe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gBe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gBe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Data\Microsoft\Templates\Pat's Templates\ZigBee_PPT_Template.pot</Template>
  <TotalTime>2863</TotalTime>
  <Words>3216</Words>
  <Application>Microsoft Office PowerPoint</Application>
  <PresentationFormat>On-screen Show (4:3)</PresentationFormat>
  <Paragraphs>556</Paragraphs>
  <Slides>46</Slides>
  <Notes>46</Notes>
  <HiddenSlides>7</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7" baseType="lpstr">
      <vt:lpstr>Times New Roman</vt:lpstr>
      <vt:lpstr>MS PGothic</vt:lpstr>
      <vt:lpstr>Arial</vt:lpstr>
      <vt:lpstr>Verdana</vt:lpstr>
      <vt:lpstr>Symbol</vt:lpstr>
      <vt:lpstr>Arial Black</vt:lpstr>
      <vt:lpstr>Technical</vt:lpstr>
      <vt:lpstr>Helv</vt:lpstr>
      <vt:lpstr>ZigBee_PPT_Template</vt:lpstr>
      <vt:lpstr>Adobe Photoshop Image</vt:lpstr>
      <vt:lpstr>Microsoft Clip Gallery</vt:lpstr>
      <vt:lpstr>ZigBee and 802.15.4 for  Personal Area and Sensor Networks </vt:lpstr>
      <vt:lpstr>Outline</vt:lpstr>
      <vt:lpstr>The ZigBee Alliance Solution</vt:lpstr>
      <vt:lpstr>The Wireless Market</vt:lpstr>
      <vt:lpstr>Applications</vt:lpstr>
      <vt:lpstr>Slide 6</vt:lpstr>
      <vt:lpstr>Development of the Standard</vt:lpstr>
      <vt:lpstr>Slide 8</vt:lpstr>
      <vt:lpstr>Slide 9</vt:lpstr>
      <vt:lpstr>IEEE 802.15.4 Basics</vt:lpstr>
      <vt:lpstr>Introduction to the IEEE 802.15.4 Standard</vt:lpstr>
      <vt:lpstr>IEEE 802.15.4 standard</vt:lpstr>
      <vt:lpstr>IEEE 802.15.4 MAC Overview</vt:lpstr>
      <vt:lpstr>IEEE 802.15.4 Device Types</vt:lpstr>
      <vt:lpstr>Data Frame format</vt:lpstr>
      <vt:lpstr>Acknowledgement Frame Format</vt:lpstr>
      <vt:lpstr>MAC Command Frame format</vt:lpstr>
      <vt:lpstr>Beacon Frame format</vt:lpstr>
      <vt:lpstr>MAC Options</vt:lpstr>
      <vt:lpstr>Slide 20</vt:lpstr>
      <vt:lpstr>Slide 21</vt:lpstr>
      <vt:lpstr>Frequencies and Data Rates</vt:lpstr>
      <vt:lpstr>ISM Band Interference and Coexistence</vt:lpstr>
      <vt:lpstr>PHY Performance</vt:lpstr>
      <vt:lpstr>Stack Reference Model</vt:lpstr>
      <vt:lpstr>Protocol Stack Features</vt:lpstr>
      <vt:lpstr>Choosing ZigBee technology over other protocols</vt:lpstr>
      <vt:lpstr>ZigBee Topology Models</vt:lpstr>
      <vt:lpstr>Non-Beacon vs Beacon Modes</vt:lpstr>
      <vt:lpstr>Example of Non-Beacon Network</vt:lpstr>
      <vt:lpstr>Slide 31</vt:lpstr>
      <vt:lpstr>Example of Beacon Network</vt:lpstr>
      <vt:lpstr>Growing the Network</vt:lpstr>
      <vt:lpstr>ZigBee and Bluetooth</vt:lpstr>
      <vt:lpstr>ZigBee and Bluetooth</vt:lpstr>
      <vt:lpstr>ZigBee and Bluetooth</vt:lpstr>
      <vt:lpstr>ZigBee and Bluetooth</vt:lpstr>
      <vt:lpstr>Air interface</vt:lpstr>
      <vt:lpstr>Protocol Stack Comparison</vt:lpstr>
      <vt:lpstr>ZigBee and Bluetooth</vt:lpstr>
      <vt:lpstr>ZigBee and Bluetooth</vt:lpstr>
      <vt:lpstr>An Application Example</vt:lpstr>
      <vt:lpstr>Light switch using Bluetooth</vt:lpstr>
      <vt:lpstr>Light switch using Bluetooth</vt:lpstr>
      <vt:lpstr>Light switch using ZigBee</vt:lpstr>
      <vt:lpstr>Conclusion</vt:lpstr>
    </vt:vector>
  </TitlesOfParts>
  <Company>Kinney Consulting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Kinney</dc:creator>
  <cp:lastModifiedBy>Vahe</cp:lastModifiedBy>
  <cp:revision>89</cp:revision>
  <dcterms:created xsi:type="dcterms:W3CDTF">2003-09-10T15:49:15Z</dcterms:created>
  <dcterms:modified xsi:type="dcterms:W3CDTF">2012-01-31T02:45:23Z</dcterms:modified>
</cp:coreProperties>
</file>