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794" r:id="rId6"/>
    <p:sldId id="798" r:id="rId7"/>
    <p:sldId id="797" r:id="rId8"/>
    <p:sldId id="799" r:id="rId9"/>
    <p:sldId id="800" r:id="rId10"/>
    <p:sldId id="801" r:id="rId11"/>
    <p:sldId id="802" r:id="rId12"/>
    <p:sldId id="803" r:id="rId13"/>
    <p:sldId id="804" r:id="rId14"/>
    <p:sldId id="805" r:id="rId15"/>
    <p:sldId id="795" r:id="rId16"/>
    <p:sldId id="79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4"/>
    <a:srgbClr val="4D4D4D"/>
    <a:srgbClr val="C0C0C0"/>
    <a:srgbClr val="006666"/>
    <a:srgbClr val="A3A3FF"/>
    <a:srgbClr val="0000DA"/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2" autoAdjust="0"/>
    <p:restoredTop sz="92381" autoAdjust="0"/>
  </p:normalViewPr>
  <p:slideViewPr>
    <p:cSldViewPr snapToGrid="0">
      <p:cViewPr>
        <p:scale>
          <a:sx n="90" d="100"/>
          <a:sy n="90" d="100"/>
        </p:scale>
        <p:origin x="-2056" y="-376"/>
      </p:cViewPr>
      <p:guideLst>
        <p:guide orient="horz" pos="2948"/>
        <p:guide pos="14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7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A38A85-0968-4082-9F33-26EEC5CE1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2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50E656-A66C-4BC7-80DF-319703F7F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6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277B32-3E59-E047-9E81-915D870E8F80}" type="slidenum">
              <a:rPr lang="en-US" sz="1200">
                <a:latin typeface="Times" charset="0"/>
              </a:rPr>
              <a:pPr/>
              <a:t>12</a:t>
            </a:fld>
            <a:endParaRPr lang="en-US" sz="120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414867"/>
            <a:ext cx="4868863" cy="2133600"/>
          </a:xfrm>
        </p:spPr>
        <p:txBody>
          <a:bodyPr anchor="t"/>
          <a:lstStyle>
            <a:lvl1pPr algn="r">
              <a:defRPr sz="1600" b="0">
                <a:solidFill>
                  <a:srgbClr val="BBE0E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92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9063" y="5765800"/>
            <a:ext cx="6120870" cy="83820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BBE0E3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49564" y="6565900"/>
            <a:ext cx="13763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1"/>
                </a:solidFill>
              </a:rPr>
              <a:t>© CDISC </a:t>
            </a:r>
            <a:r>
              <a:rPr lang="en-GB" sz="800" dirty="0" smtClean="0">
                <a:solidFill>
                  <a:schemeClr val="bg1"/>
                </a:solidFill>
              </a:rPr>
              <a:t>2014</a:t>
            </a:r>
            <a:r>
              <a:rPr lang="en-GB" sz="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066" y="1134084"/>
            <a:ext cx="7230533" cy="1362075"/>
          </a:xfrm>
        </p:spPr>
        <p:txBody>
          <a:bodyPr/>
          <a:lstStyle>
            <a:lvl1pPr algn="l">
              <a:defRPr sz="3200" b="1" cap="none" baseline="0">
                <a:solidFill>
                  <a:srgbClr val="0032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0067" y="2743200"/>
            <a:ext cx="7114646" cy="1500187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10083-6BCC-4C89-B37E-4621269EB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63675" y="6565900"/>
            <a:ext cx="13763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1"/>
                </a:solidFill>
              </a:rPr>
              <a:t>© CDISC </a:t>
            </a:r>
            <a:r>
              <a:rPr lang="en-GB" sz="800" dirty="0" smtClean="0">
                <a:solidFill>
                  <a:schemeClr val="bg1"/>
                </a:solidFill>
              </a:rPr>
              <a:t>2014</a:t>
            </a:r>
            <a:r>
              <a:rPr lang="en-GB" sz="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066" y="1140908"/>
            <a:ext cx="7230533" cy="1362075"/>
          </a:xfrm>
        </p:spPr>
        <p:txBody>
          <a:bodyPr/>
          <a:lstStyle>
            <a:lvl1pPr algn="l">
              <a:defRPr sz="3200" b="1" cap="none" baseline="0">
                <a:solidFill>
                  <a:srgbClr val="0032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0067" y="2743200"/>
            <a:ext cx="7114646" cy="1500187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C71A9-550A-4E8C-9A50-0522F246A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63675" y="6565900"/>
            <a:ext cx="13763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1"/>
                </a:solidFill>
              </a:rPr>
              <a:t>© CDISC </a:t>
            </a:r>
            <a:r>
              <a:rPr lang="en-GB" sz="800" dirty="0" smtClean="0">
                <a:solidFill>
                  <a:schemeClr val="bg1"/>
                </a:solidFill>
              </a:rPr>
              <a:t>2014</a:t>
            </a:r>
            <a:r>
              <a:rPr lang="en-GB" sz="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0D1287BB-CDCE-494F-9DCF-9FEDADDCA2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463675" y="6565900"/>
            <a:ext cx="13763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1"/>
                </a:solidFill>
              </a:rPr>
              <a:t>© CDISC </a:t>
            </a:r>
            <a:r>
              <a:rPr lang="en-GB" sz="800" dirty="0" smtClean="0">
                <a:solidFill>
                  <a:schemeClr val="bg1"/>
                </a:solidFill>
              </a:rPr>
              <a:t>2014</a:t>
            </a:r>
            <a:r>
              <a:rPr lang="en-GB" sz="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265816"/>
            <a:ext cx="8229600" cy="8541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B7EB846E-E32D-4742-ABEE-D00AF927A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463675" y="6565900"/>
            <a:ext cx="16938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1"/>
                </a:solidFill>
              </a:rPr>
              <a:t>© CDISC </a:t>
            </a:r>
            <a:r>
              <a:rPr lang="en-GB" sz="800" dirty="0" smtClean="0">
                <a:solidFill>
                  <a:schemeClr val="bg1"/>
                </a:solidFill>
              </a:rPr>
              <a:t>2014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ECCB2-54DF-4472-9674-680C6B440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463675" y="6565900"/>
            <a:ext cx="16938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800" smtClean="0">
                <a:solidFill>
                  <a:schemeClr val="bg1"/>
                </a:solidFill>
                <a:cs typeface="+mn-cs"/>
              </a:rPr>
              <a:t>© CDISC 2011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1A94F-C890-B947-9201-DAE758F72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9538" y="254000"/>
            <a:ext cx="730726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9538" y="1295400"/>
            <a:ext cx="730726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92875"/>
            <a:ext cx="21336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E813DF-62F7-4A03-BE97-9CA8716555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26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26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26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26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264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rgbClr val="606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rgbClr val="60606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rgbClr val="60606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2000">
          <a:solidFill>
            <a:srgbClr val="606060"/>
          </a:solidFill>
          <a:latin typeface="+mn-lt"/>
        </a:defRPr>
      </a:lvl4pPr>
      <a:lvl5pPr marL="1951038" indent="-12223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06060"/>
          </a:solidFill>
          <a:latin typeface="+mn-lt"/>
        </a:defRPr>
      </a:lvl5pPr>
      <a:lvl6pPr marL="2408238" algn="l" rtl="0" fontAlgn="base">
        <a:spcBef>
          <a:spcPct val="20000"/>
        </a:spcBef>
        <a:spcAft>
          <a:spcPct val="0"/>
        </a:spcAft>
        <a:defRPr>
          <a:solidFill>
            <a:srgbClr val="292929"/>
          </a:solidFill>
          <a:latin typeface="+mn-lt"/>
        </a:defRPr>
      </a:lvl6pPr>
      <a:lvl7pPr marL="2865438" algn="l" rtl="0" fontAlgn="base">
        <a:spcBef>
          <a:spcPct val="20000"/>
        </a:spcBef>
        <a:spcAft>
          <a:spcPct val="0"/>
        </a:spcAft>
        <a:defRPr>
          <a:solidFill>
            <a:srgbClr val="292929"/>
          </a:solidFill>
          <a:latin typeface="+mn-lt"/>
        </a:defRPr>
      </a:lvl7pPr>
      <a:lvl8pPr marL="3322638" algn="l" rtl="0" fontAlgn="base">
        <a:spcBef>
          <a:spcPct val="20000"/>
        </a:spcBef>
        <a:spcAft>
          <a:spcPct val="0"/>
        </a:spcAft>
        <a:defRPr>
          <a:solidFill>
            <a:srgbClr val="292929"/>
          </a:solidFill>
          <a:latin typeface="+mn-lt"/>
        </a:defRPr>
      </a:lvl8pPr>
      <a:lvl9pPr marL="3779838" algn="l" rtl="0" fontAlgn="base">
        <a:spcBef>
          <a:spcPct val="20000"/>
        </a:spcBef>
        <a:spcAft>
          <a:spcPct val="0"/>
        </a:spcAft>
        <a:defRPr>
          <a:solidFill>
            <a:srgbClr val="29292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shume@cdisc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Asthma TAUG Metadata Bundle Review – Experimental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0067" y="2730500"/>
            <a:ext cx="7114646" cy="1500187"/>
          </a:xfrm>
        </p:spPr>
        <p:txBody>
          <a:bodyPr/>
          <a:lstStyle/>
          <a:p>
            <a:r>
              <a:rPr lang="en-US" dirty="0" err="1" smtClean="0"/>
              <a:t>PhUSE</a:t>
            </a:r>
            <a:r>
              <a:rPr lang="en-US" dirty="0" smtClean="0"/>
              <a:t> Computational Science Symposium</a:t>
            </a:r>
          </a:p>
          <a:p>
            <a:r>
              <a:rPr lang="en-US" dirty="0" smtClean="0"/>
              <a:t>March 15-17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</a:p>
          <a:p>
            <a:endParaRPr lang="en-US" dirty="0"/>
          </a:p>
          <a:p>
            <a:r>
              <a:rPr lang="en-US" dirty="0" smtClean="0"/>
              <a:t>Sam Hume &lt;</a:t>
            </a:r>
            <a:r>
              <a:rPr lang="en-US" dirty="0" err="1" smtClean="0"/>
              <a:t>shume@cdisc.org</a:t>
            </a:r>
            <a:r>
              <a:rPr lang="en-US" dirty="0" smtClean="0"/>
              <a:t>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10083-6BCC-4C89-B37E-4621269EBD9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6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778" y="254000"/>
            <a:ext cx="7953022" cy="868363"/>
          </a:xfrm>
        </p:spPr>
        <p:txBody>
          <a:bodyPr/>
          <a:lstStyle/>
          <a:p>
            <a:r>
              <a:rPr lang="en-US" dirty="0" smtClean="0"/>
              <a:t>Wrap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44" y="1295400"/>
            <a:ext cx="7995356" cy="4800600"/>
          </a:xfrm>
        </p:spPr>
        <p:txBody>
          <a:bodyPr/>
          <a:lstStyle/>
          <a:p>
            <a:r>
              <a:rPr lang="en-US" dirty="0" smtClean="0"/>
              <a:t>Thank you for you review efforts</a:t>
            </a:r>
          </a:p>
          <a:p>
            <a:endParaRPr lang="en-US" dirty="0" smtClean="0"/>
          </a:p>
          <a:p>
            <a:r>
              <a:rPr lang="en-US" dirty="0" smtClean="0"/>
              <a:t>A summary of the findings will be posted on the CDISC wiki, and I will make it available for posting to the </a:t>
            </a:r>
            <a:r>
              <a:rPr lang="en-US" dirty="0" err="1" smtClean="0"/>
              <a:t>PhUSE</a:t>
            </a:r>
            <a:r>
              <a:rPr lang="en-US" dirty="0" smtClean="0"/>
              <a:t> wiki</a:t>
            </a:r>
          </a:p>
          <a:p>
            <a:endParaRPr lang="en-US" dirty="0"/>
          </a:p>
          <a:p>
            <a:r>
              <a:rPr lang="en-US" dirty="0" smtClean="0"/>
              <a:t>All actionable items will be loaded into </a:t>
            </a:r>
            <a:r>
              <a:rPr lang="en-US" dirty="0" err="1" smtClean="0"/>
              <a:t>Jira</a:t>
            </a:r>
            <a:r>
              <a:rPr lang="en-US" dirty="0" smtClean="0"/>
              <a:t> (if they're not already there)</a:t>
            </a:r>
          </a:p>
          <a:p>
            <a:endParaRPr lang="en-US" dirty="0"/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287BB-CDCE-494F-9DCF-9FEDADDCA2F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3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69B99D-A7FC-ED4D-8C0E-874AFB75A47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0363" y="1108075"/>
            <a:ext cx="73152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  <a:t>Thanks!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sz="7100" b="1" i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Arial" charset="0"/>
            </a:endParaRPr>
          </a:p>
        </p:txBody>
      </p:sp>
      <p:pic>
        <p:nvPicPr>
          <p:cNvPr id="62467" name="Picture 3" descr="C:\Program Files\Common Files\Microsoft Shared\Clipart\cagcat50\BD06663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667000"/>
            <a:ext cx="4013200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3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9144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>
          <a:xfrm>
            <a:off x="1685925" y="3352800"/>
            <a:ext cx="6705600" cy="668338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66"/>
                </a:solidFill>
                <a:latin typeface="Arial" charset="0"/>
              </a:rPr>
              <a:t>Strength </a:t>
            </a:r>
            <a:r>
              <a:rPr lang="en-US" i="1">
                <a:solidFill>
                  <a:srgbClr val="000066"/>
                </a:solidFill>
                <a:latin typeface="Arial" charset="0"/>
              </a:rPr>
              <a:t>through collaboration.</a:t>
            </a:r>
            <a:endParaRPr lang="en-US">
              <a:solidFill>
                <a:srgbClr val="000066"/>
              </a:solidFill>
              <a:latin typeface="Verdana" charset="0"/>
            </a:endParaRPr>
          </a:p>
        </p:txBody>
      </p:sp>
      <p:sp>
        <p:nvSpPr>
          <p:cNvPr id="63491" name="Date Placeholder 1"/>
          <p:cNvSpPr txBox="1">
            <a:spLocks/>
          </p:cNvSpPr>
          <p:nvPr/>
        </p:nvSpPr>
        <p:spPr bwMode="auto">
          <a:xfrm>
            <a:off x="7010400" y="6469063"/>
            <a:ext cx="194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C294CC45-6DAC-7F4A-B475-44F0FCA19F65}" type="slidenum">
              <a:rPr lang="en-US" sz="1000">
                <a:solidFill>
                  <a:schemeClr val="bg1"/>
                </a:solidFill>
              </a:rPr>
              <a:pPr algn="r" eaLnBrk="1" hangingPunct="1"/>
              <a:t>12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0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78" y="254000"/>
            <a:ext cx="8207022" cy="868363"/>
          </a:xfrm>
        </p:spPr>
        <p:txBody>
          <a:bodyPr/>
          <a:lstStyle/>
          <a:p>
            <a:r>
              <a:rPr lang="en-US" dirty="0" smtClean="0"/>
              <a:t>Asthma TAUG Metadata Bundle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95400"/>
            <a:ext cx="8664222" cy="4800600"/>
          </a:xfrm>
        </p:spPr>
        <p:txBody>
          <a:bodyPr/>
          <a:lstStyle/>
          <a:p>
            <a:r>
              <a:rPr lang="en-US" dirty="0" smtClean="0"/>
              <a:t>Seeking new ways to deliver content developed by the CFAST TA standards development projects.</a:t>
            </a:r>
          </a:p>
          <a:p>
            <a:endParaRPr lang="en-US" dirty="0"/>
          </a:p>
          <a:p>
            <a:r>
              <a:rPr lang="en-US" dirty="0" smtClean="0"/>
              <a:t>As a result of this review we hope to:</a:t>
            </a:r>
          </a:p>
          <a:p>
            <a:pPr lvl="1"/>
            <a:r>
              <a:rPr lang="en-US" dirty="0" smtClean="0"/>
              <a:t>Send new content requirements to the standards development teams.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Jira</a:t>
            </a:r>
            <a:r>
              <a:rPr lang="en-US" dirty="0" smtClean="0"/>
              <a:t> issues for the SHARE team to communicate new requirements for formatting the package.</a:t>
            </a:r>
          </a:p>
          <a:p>
            <a:pPr lvl="1"/>
            <a:r>
              <a:rPr lang="en-US" dirty="0" smtClean="0"/>
              <a:t>The purpose of the review is not to QC the content (though we're happy to create </a:t>
            </a:r>
            <a:r>
              <a:rPr lang="en-US" dirty="0" err="1" smtClean="0"/>
              <a:t>Jira</a:t>
            </a:r>
            <a:r>
              <a:rPr lang="en-US" dirty="0" smtClean="0"/>
              <a:t> issues related to content issues)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287BB-CDCE-494F-9DCF-9FEDADDCA2F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6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4000"/>
            <a:ext cx="7924800" cy="868363"/>
          </a:xfrm>
        </p:spPr>
        <p:txBody>
          <a:bodyPr/>
          <a:lstStyle/>
          <a:p>
            <a:r>
              <a:rPr lang="en-US" dirty="0" smtClean="0"/>
              <a:t>TAUG Metadata 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43" y="1295399"/>
            <a:ext cx="8466667" cy="5223933"/>
          </a:xfrm>
        </p:spPr>
        <p:txBody>
          <a:bodyPr/>
          <a:lstStyle/>
          <a:p>
            <a:r>
              <a:rPr lang="en-US" dirty="0" smtClean="0"/>
              <a:t>The intent is to provide a bundle that includes all the metadata needed to implement a TA within a study.</a:t>
            </a:r>
          </a:p>
          <a:p>
            <a:endParaRPr lang="en-US" dirty="0"/>
          </a:p>
          <a:p>
            <a:r>
              <a:rPr lang="en-US" dirty="0" smtClean="0"/>
              <a:t>The objective is to make the TAUG content easier to apply and more useful.</a:t>
            </a:r>
          </a:p>
          <a:p>
            <a:endParaRPr lang="en-US" dirty="0"/>
          </a:p>
          <a:p>
            <a:r>
              <a:rPr lang="en-US" dirty="0" smtClean="0"/>
              <a:t>The content in the Asthma TAUG Metadata bundle</a:t>
            </a:r>
          </a:p>
          <a:p>
            <a:pPr lvl="1"/>
            <a:r>
              <a:rPr lang="en-US" dirty="0" smtClean="0"/>
              <a:t>Is "Experimental"</a:t>
            </a:r>
          </a:p>
          <a:p>
            <a:pPr lvl="1"/>
            <a:r>
              <a:rPr lang="en-US" dirty="0" smtClean="0"/>
              <a:t>Some content is programmatically generated from SHARE</a:t>
            </a:r>
          </a:p>
          <a:p>
            <a:pPr lvl="1"/>
            <a:r>
              <a:rPr lang="en-US" dirty="0" smtClean="0"/>
              <a:t>Some content was manually created because content is not available as part of the standard</a:t>
            </a:r>
          </a:p>
          <a:p>
            <a:pPr lvl="1"/>
            <a:r>
              <a:rPr lang="en-US" dirty="0" smtClean="0"/>
              <a:t>None of the content has been </a:t>
            </a:r>
            <a:r>
              <a:rPr lang="en-US" dirty="0" err="1" smtClean="0"/>
              <a:t>QC'd</a:t>
            </a:r>
            <a:endParaRPr lang="en-US" dirty="0" smtClean="0"/>
          </a:p>
          <a:p>
            <a:pPr lvl="1"/>
            <a:r>
              <a:rPr lang="en-US" dirty="0" smtClean="0"/>
              <a:t>Content is Excel based only now, but other formats are planned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287BB-CDCE-494F-9DCF-9FEDADDCA2F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7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89" y="254000"/>
            <a:ext cx="8065911" cy="868363"/>
          </a:xfrm>
        </p:spPr>
        <p:txBody>
          <a:bodyPr/>
          <a:lstStyle/>
          <a:p>
            <a:r>
              <a:rPr lang="en-US" dirty="0" smtClean="0"/>
              <a:t>Review: Content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44" y="1295400"/>
            <a:ext cx="8122356" cy="4800600"/>
          </a:xfrm>
        </p:spPr>
        <p:txBody>
          <a:bodyPr/>
          <a:lstStyle/>
          <a:p>
            <a:r>
              <a:rPr lang="en-US" dirty="0" smtClean="0"/>
              <a:t>Given the files that are present in the metadata bundle, how well does this content meet your needs? Are additional sources of content needed?</a:t>
            </a:r>
          </a:p>
          <a:p>
            <a:endParaRPr lang="en-US" dirty="0" smtClean="0"/>
          </a:p>
          <a:p>
            <a:r>
              <a:rPr lang="en-US" dirty="0" smtClean="0"/>
              <a:t>Given the content in the files, are there additional metadata elements / attributes needed?</a:t>
            </a:r>
          </a:p>
          <a:p>
            <a:endParaRPr lang="en-US" dirty="0" smtClean="0"/>
          </a:p>
          <a:p>
            <a:r>
              <a:rPr lang="en-US" dirty="0" smtClean="0"/>
              <a:t>Given the files that are present, is the content organized in a manner that suits your needs?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287BB-CDCE-494F-9DCF-9FEDADDCA2F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89" y="254000"/>
            <a:ext cx="8065911" cy="868363"/>
          </a:xfrm>
        </p:spPr>
        <p:txBody>
          <a:bodyPr/>
          <a:lstStyle/>
          <a:p>
            <a:r>
              <a:rPr lang="en-US" dirty="0" smtClean="0"/>
              <a:t>Review: Technical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44" y="1295400"/>
            <a:ext cx="8122356" cy="4800600"/>
          </a:xfrm>
        </p:spPr>
        <p:txBody>
          <a:bodyPr/>
          <a:lstStyle/>
          <a:p>
            <a:r>
              <a:rPr lang="en-US" dirty="0" smtClean="0"/>
              <a:t>Is the content organized in a manner that suits your needs?</a:t>
            </a:r>
          </a:p>
          <a:p>
            <a:endParaRPr lang="en-US" dirty="0"/>
          </a:p>
          <a:p>
            <a:r>
              <a:rPr lang="en-US" dirty="0" smtClean="0"/>
              <a:t>What would improve the machine-readability of the content?</a:t>
            </a:r>
          </a:p>
          <a:p>
            <a:endParaRPr lang="en-US" dirty="0"/>
          </a:p>
          <a:p>
            <a:r>
              <a:rPr lang="en-US" dirty="0" smtClean="0"/>
              <a:t>Is additional metadata needed to use this content in your applications?</a:t>
            </a:r>
          </a:p>
          <a:p>
            <a:endParaRPr lang="en-US" dirty="0" smtClean="0"/>
          </a:p>
          <a:p>
            <a:r>
              <a:rPr lang="en-US" dirty="0" smtClean="0"/>
              <a:t>What additional formats would be useful?</a:t>
            </a:r>
          </a:p>
          <a:p>
            <a:pPr lvl="1"/>
            <a:r>
              <a:rPr lang="en-US" dirty="0" smtClean="0"/>
              <a:t>Currently planning to include XML and RDF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287BB-CDCE-494F-9DCF-9FEDADDCA2F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89" y="254000"/>
            <a:ext cx="8065911" cy="868363"/>
          </a:xfrm>
        </p:spPr>
        <p:txBody>
          <a:bodyPr/>
          <a:lstStyle/>
          <a:p>
            <a:r>
              <a:rPr lang="en-US" dirty="0" smtClean="0"/>
              <a:t>Additional food for thought…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778" y="1295400"/>
            <a:ext cx="8207022" cy="4800600"/>
          </a:xfrm>
        </p:spPr>
        <p:txBody>
          <a:bodyPr/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Planning to publish v1.0 TAUG domains and use these within existing standards such as SDTM IG 3.2</a:t>
            </a:r>
          </a:p>
          <a:p>
            <a:pPr lvl="1"/>
            <a:r>
              <a:rPr lang="en-US" dirty="0" smtClean="0"/>
              <a:t>Submissions will be based on a baseline standard version + overrides for specific new domains</a:t>
            </a:r>
          </a:p>
          <a:p>
            <a:pPr lvl="1"/>
            <a:endParaRPr lang="en-US" dirty="0"/>
          </a:p>
          <a:p>
            <a:r>
              <a:rPr lang="en-US" dirty="0" smtClean="0"/>
              <a:t>Value Level Metadata (VLM)</a:t>
            </a:r>
          </a:p>
          <a:p>
            <a:pPr lvl="1"/>
            <a:r>
              <a:rPr lang="en-US" dirty="0" smtClean="0"/>
              <a:t>Planning to add VLM as part of the standard</a:t>
            </a:r>
          </a:p>
          <a:p>
            <a:pPr lvl="1"/>
            <a:r>
              <a:rPr lang="en-US" dirty="0" smtClean="0"/>
              <a:t>What does an ideal VLM library look like? </a:t>
            </a:r>
          </a:p>
          <a:p>
            <a:pPr lvl="1"/>
            <a:r>
              <a:rPr lang="en-US" dirty="0" smtClean="0"/>
              <a:t>How will you apply this content?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287BB-CDCE-494F-9DCF-9FEDADDCA2F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1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4000"/>
            <a:ext cx="7924800" cy="868363"/>
          </a:xfrm>
        </p:spPr>
        <p:txBody>
          <a:bodyPr/>
          <a:lstStyle/>
          <a:p>
            <a:r>
              <a:rPr lang="en-US" dirty="0"/>
              <a:t>Additional food for thought…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157112"/>
            <a:ext cx="8819445" cy="5178778"/>
          </a:xfrm>
        </p:spPr>
        <p:txBody>
          <a:bodyPr/>
          <a:lstStyle/>
          <a:p>
            <a:r>
              <a:rPr lang="en-US" dirty="0" err="1"/>
              <a:t>Codelist</a:t>
            </a:r>
            <a:r>
              <a:rPr lang="en-US" dirty="0"/>
              <a:t> </a:t>
            </a:r>
            <a:r>
              <a:rPr lang="en-US" dirty="0" err="1" smtClean="0"/>
              <a:t>subsetting</a:t>
            </a:r>
            <a:endParaRPr lang="en-US" dirty="0" smtClean="0"/>
          </a:p>
          <a:p>
            <a:pPr lvl="1"/>
            <a:r>
              <a:rPr lang="en-US" dirty="0" smtClean="0"/>
              <a:t>Standard re-usable subset (e.g. units in VLM)</a:t>
            </a:r>
          </a:p>
          <a:p>
            <a:pPr lvl="1"/>
            <a:r>
              <a:rPr lang="en-US" dirty="0" err="1" smtClean="0"/>
              <a:t>Codelist</a:t>
            </a:r>
            <a:r>
              <a:rPr lang="en-US" dirty="0" smtClean="0"/>
              <a:t> versioning?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Define-XML and RDF </a:t>
            </a:r>
            <a:r>
              <a:rPr lang="en-US" dirty="0" err="1" smtClean="0"/>
              <a:t>datatypes</a:t>
            </a:r>
            <a:r>
              <a:rPr lang="en-US" dirty="0" smtClean="0"/>
              <a:t> based on XML Schema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Would publishing examples as metadata be useful (on a scale of 1-5)?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Would publishing validation rules be useful (on a scale of 1-5)?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287BB-CDCE-494F-9DCF-9FEDADDCA2F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8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556" y="169334"/>
            <a:ext cx="8108244" cy="868363"/>
          </a:xfrm>
        </p:spPr>
        <p:txBody>
          <a:bodyPr/>
          <a:lstStyle/>
          <a:p>
            <a:r>
              <a:rPr lang="en-US" dirty="0" smtClean="0"/>
              <a:t>TAUG Metadata Bundle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97844"/>
            <a:ext cx="8080022" cy="4800600"/>
          </a:xfrm>
        </p:spPr>
        <p:txBody>
          <a:bodyPr/>
          <a:lstStyle/>
          <a:p>
            <a:r>
              <a:rPr lang="en-US" dirty="0"/>
              <a:t>Package Contents for Asthma-TAUG-v1-0-Draft.zip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sdtm</a:t>
            </a:r>
            <a:r>
              <a:rPr lang="en-US" dirty="0"/>
              <a:t>-ta-asthma-</a:t>
            </a:r>
            <a:r>
              <a:rPr lang="en-US" dirty="0" err="1" smtClean="0"/>
              <a:t>taug.xls</a:t>
            </a:r>
            <a:endParaRPr lang="en-US" dirty="0" smtClean="0"/>
          </a:p>
          <a:p>
            <a:pPr lvl="1"/>
            <a:r>
              <a:rPr lang="en-US" dirty="0" err="1"/>
              <a:t>sdtm</a:t>
            </a:r>
            <a:r>
              <a:rPr lang="en-US" dirty="0"/>
              <a:t>-ta-asthma-</a:t>
            </a:r>
            <a:r>
              <a:rPr lang="en-US" dirty="0" err="1" smtClean="0"/>
              <a:t>routine.xls</a:t>
            </a:r>
            <a:endParaRPr lang="en-US" dirty="0" smtClean="0"/>
          </a:p>
          <a:p>
            <a:pPr lvl="1"/>
            <a:r>
              <a:rPr lang="en-US" dirty="0" err="1"/>
              <a:t>sdtm</a:t>
            </a:r>
            <a:r>
              <a:rPr lang="en-US" dirty="0"/>
              <a:t>-ta-asthma-medical-</a:t>
            </a:r>
            <a:r>
              <a:rPr lang="en-US" dirty="0" err="1" smtClean="0"/>
              <a:t>device.xls</a:t>
            </a:r>
            <a:endParaRPr lang="en-US" dirty="0" smtClean="0"/>
          </a:p>
          <a:p>
            <a:pPr lvl="1"/>
            <a:r>
              <a:rPr lang="en-US" dirty="0" err="1"/>
              <a:t>cdash</a:t>
            </a:r>
            <a:r>
              <a:rPr lang="en-US" dirty="0"/>
              <a:t>-ta-</a:t>
            </a:r>
            <a:r>
              <a:rPr lang="en-US" dirty="0" err="1" smtClean="0"/>
              <a:t>asthma.xls</a:t>
            </a:r>
            <a:endParaRPr lang="en-US" dirty="0" smtClean="0"/>
          </a:p>
          <a:p>
            <a:pPr lvl="1"/>
            <a:r>
              <a:rPr lang="en-US" dirty="0" err="1"/>
              <a:t>ct</a:t>
            </a:r>
            <a:r>
              <a:rPr lang="en-US" dirty="0"/>
              <a:t>-</a:t>
            </a:r>
            <a:r>
              <a:rPr lang="en-US" dirty="0" err="1"/>
              <a:t>sdtm</a:t>
            </a:r>
            <a:r>
              <a:rPr lang="en-US" dirty="0"/>
              <a:t>-ta-</a:t>
            </a:r>
            <a:r>
              <a:rPr lang="en-US" dirty="0" err="1" smtClean="0"/>
              <a:t>asthma.xls</a:t>
            </a:r>
            <a:endParaRPr lang="en-US" dirty="0" smtClean="0"/>
          </a:p>
          <a:p>
            <a:pPr lvl="1"/>
            <a:r>
              <a:rPr lang="en-US" dirty="0" err="1"/>
              <a:t>ct</a:t>
            </a:r>
            <a:r>
              <a:rPr lang="en-US" dirty="0"/>
              <a:t>-</a:t>
            </a:r>
            <a:r>
              <a:rPr lang="en-US" dirty="0" err="1"/>
              <a:t>cdash</a:t>
            </a:r>
            <a:r>
              <a:rPr lang="en-US" dirty="0"/>
              <a:t>-ta-</a:t>
            </a:r>
            <a:r>
              <a:rPr lang="en-US" dirty="0" err="1" smtClean="0"/>
              <a:t>asthma.xls</a:t>
            </a:r>
            <a:endParaRPr lang="en-US" dirty="0" smtClean="0"/>
          </a:p>
          <a:p>
            <a:pPr lvl="1"/>
            <a:r>
              <a:rPr lang="en-US" dirty="0"/>
              <a:t>FATEST </a:t>
            </a:r>
            <a:r>
              <a:rPr lang="en-US" dirty="0" err="1" smtClean="0"/>
              <a:t>Listing.xslx</a:t>
            </a:r>
            <a:endParaRPr lang="en-US" dirty="0" smtClean="0"/>
          </a:p>
          <a:p>
            <a:pPr lvl="1"/>
            <a:r>
              <a:rPr lang="en-US" dirty="0"/>
              <a:t>HbA1c and Glucose SHARE </a:t>
            </a:r>
            <a:r>
              <a:rPr lang="en-US" dirty="0" err="1" smtClean="0"/>
              <a:t>Metadata.xslx</a:t>
            </a:r>
            <a:endParaRPr lang="en-US" dirty="0" smtClean="0"/>
          </a:p>
          <a:p>
            <a:pPr lvl="1"/>
            <a:r>
              <a:rPr lang="en-US" dirty="0" err="1"/>
              <a:t>SuppQual</a:t>
            </a:r>
            <a:r>
              <a:rPr lang="en-US" dirty="0"/>
              <a:t> </a:t>
            </a:r>
            <a:r>
              <a:rPr lang="en-US" dirty="0" err="1" smtClean="0"/>
              <a:t>Listing.xls</a:t>
            </a:r>
            <a:endParaRPr lang="en-US" dirty="0" smtClean="0"/>
          </a:p>
          <a:p>
            <a:pPr lvl="1"/>
            <a:r>
              <a:rPr lang="en-US" dirty="0" smtClean="0"/>
              <a:t>taug_asthma_v1.0_single.pdf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aug_asthma-readme.pdf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287BB-CDCE-494F-9DCF-9FEDADDCA2F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6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254000"/>
            <a:ext cx="7967133" cy="868363"/>
          </a:xfrm>
        </p:spPr>
        <p:txBody>
          <a:bodyPr/>
          <a:lstStyle/>
          <a:p>
            <a:r>
              <a:rPr lang="en-US" dirty="0" smtClean="0"/>
              <a:t>Your feedback…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1295400"/>
            <a:ext cx="8094133" cy="4800600"/>
          </a:xfrm>
        </p:spPr>
        <p:txBody>
          <a:bodyPr/>
          <a:lstStyle/>
          <a:p>
            <a:r>
              <a:rPr lang="en-US" dirty="0" smtClean="0"/>
              <a:t>Enter issues into </a:t>
            </a:r>
            <a:r>
              <a:rPr lang="en-US" dirty="0" err="1" smtClean="0"/>
              <a:t>Jira</a:t>
            </a:r>
            <a:r>
              <a:rPr lang="en-US" dirty="0" smtClean="0"/>
              <a:t> located on the CDISC wiki</a:t>
            </a:r>
            <a:endParaRPr lang="en-US" dirty="0"/>
          </a:p>
          <a:p>
            <a:pPr lvl="1"/>
            <a:r>
              <a:rPr lang="en-US" dirty="0" smtClean="0"/>
              <a:t>SHARE project Version R3</a:t>
            </a:r>
          </a:p>
          <a:p>
            <a:pPr lvl="1"/>
            <a:r>
              <a:rPr lang="en-US" dirty="0" smtClean="0"/>
              <a:t>Component </a:t>
            </a:r>
            <a:r>
              <a:rPr lang="en-US" dirty="0" err="1" smtClean="0"/>
              <a:t>eSHARE</a:t>
            </a:r>
            <a:endParaRPr lang="en-US" dirty="0" smtClean="0"/>
          </a:p>
          <a:p>
            <a:pPr lvl="1"/>
            <a:r>
              <a:rPr lang="en-US" dirty="0" smtClean="0"/>
              <a:t>Fix version R3</a:t>
            </a:r>
          </a:p>
          <a:p>
            <a:pPr lvl="1"/>
            <a:r>
              <a:rPr lang="en-US" dirty="0" smtClean="0"/>
              <a:t>Epic </a:t>
            </a:r>
            <a:r>
              <a:rPr lang="en-US" dirty="0" err="1" smtClean="0"/>
              <a:t>eSHARE</a:t>
            </a:r>
            <a:r>
              <a:rPr lang="en-US" dirty="0" smtClean="0"/>
              <a:t> content (173)</a:t>
            </a:r>
          </a:p>
          <a:p>
            <a:pPr lvl="1"/>
            <a:endParaRPr lang="en-US" dirty="0"/>
          </a:p>
          <a:p>
            <a:r>
              <a:rPr lang="en-US" dirty="0" smtClean="0"/>
              <a:t>Or, capture as text and email to </a:t>
            </a:r>
            <a:r>
              <a:rPr lang="en-US" dirty="0" smtClean="0">
                <a:hlinkClick r:id="rId2"/>
              </a:rPr>
              <a:t>shume@cdisc.org</a:t>
            </a:r>
            <a:endParaRPr lang="en-US" dirty="0" smtClean="0"/>
          </a:p>
          <a:p>
            <a:pPr lvl="1"/>
            <a:r>
              <a:rPr lang="en-US" dirty="0" smtClean="0"/>
              <a:t>Subject: </a:t>
            </a:r>
            <a:r>
              <a:rPr lang="en-US" dirty="0" err="1" smtClean="0"/>
              <a:t>PhUSE</a:t>
            </a:r>
            <a:r>
              <a:rPr lang="en-US" dirty="0" smtClean="0"/>
              <a:t> CSS TAUG Review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1287BB-CDCE-494F-9DCF-9FEDADDCA2F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2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A9A7B"/>
      </a:accent1>
      <a:accent2>
        <a:srgbClr val="004960"/>
      </a:accent2>
      <a:accent3>
        <a:srgbClr val="FFFFFF"/>
      </a:accent3>
      <a:accent4>
        <a:srgbClr val="000000"/>
      </a:accent4>
      <a:accent5>
        <a:srgbClr val="B9CABF"/>
      </a:accent5>
      <a:accent6>
        <a:srgbClr val="004156"/>
      </a:accent6>
      <a:hlink>
        <a:srgbClr val="677882"/>
      </a:hlink>
      <a:folHlink>
        <a:srgbClr val="B4CCB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A9A7B"/>
        </a:accent1>
        <a:accent2>
          <a:srgbClr val="003343"/>
        </a:accent2>
        <a:accent3>
          <a:srgbClr val="FFFFFF"/>
        </a:accent3>
        <a:accent4>
          <a:srgbClr val="000000"/>
        </a:accent4>
        <a:accent5>
          <a:srgbClr val="B9CABF"/>
        </a:accent5>
        <a:accent6>
          <a:srgbClr val="002D3C"/>
        </a:accent6>
        <a:hlink>
          <a:srgbClr val="677882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A9A7B"/>
        </a:accent1>
        <a:accent2>
          <a:srgbClr val="003343"/>
        </a:accent2>
        <a:accent3>
          <a:srgbClr val="FFFFFF"/>
        </a:accent3>
        <a:accent4>
          <a:srgbClr val="000000"/>
        </a:accent4>
        <a:accent5>
          <a:srgbClr val="B9CABF"/>
        </a:accent5>
        <a:accent6>
          <a:srgbClr val="002D3C"/>
        </a:accent6>
        <a:hlink>
          <a:srgbClr val="677882"/>
        </a:hlink>
        <a:folHlink>
          <a:srgbClr val="D4DE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A9A7B"/>
        </a:accent1>
        <a:accent2>
          <a:srgbClr val="003343"/>
        </a:accent2>
        <a:accent3>
          <a:srgbClr val="FFFFFF"/>
        </a:accent3>
        <a:accent4>
          <a:srgbClr val="000000"/>
        </a:accent4>
        <a:accent5>
          <a:srgbClr val="B9CABF"/>
        </a:accent5>
        <a:accent6>
          <a:srgbClr val="002D3C"/>
        </a:accent6>
        <a:hlink>
          <a:srgbClr val="677882"/>
        </a:hlink>
        <a:folHlink>
          <a:srgbClr val="BBE0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A9A7B"/>
        </a:accent1>
        <a:accent2>
          <a:srgbClr val="003343"/>
        </a:accent2>
        <a:accent3>
          <a:srgbClr val="FFFFFF"/>
        </a:accent3>
        <a:accent4>
          <a:srgbClr val="000000"/>
        </a:accent4>
        <a:accent5>
          <a:srgbClr val="B9CABF"/>
        </a:accent5>
        <a:accent6>
          <a:srgbClr val="002D3C"/>
        </a:accent6>
        <a:hlink>
          <a:srgbClr val="677882"/>
        </a:hlink>
        <a:folHlink>
          <a:srgbClr val="B4CCB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2751D0A3648048A6760CB5B6C6389E" ma:contentTypeVersion="1" ma:contentTypeDescription="Create a new document." ma:contentTypeScope="" ma:versionID="4bd6bfe49bd1284648bda3e2a00ca434">
  <xsd:schema xmlns:xsd="http://www.w3.org/2001/XMLSchema" xmlns:xs="http://www.w3.org/2001/XMLSchema" xmlns:p="http://schemas.microsoft.com/office/2006/metadata/properties" xmlns:ns2="cc9af988-dd0b-489a-8207-cf5186c6ed97" targetNamespace="http://schemas.microsoft.com/office/2006/metadata/properties" ma:root="true" ma:fieldsID="524b61af9e04c2dd5752115ca156025f" ns2:_="">
    <xsd:import namespace="cc9af988-dd0b-489a-8207-cf5186c6ed9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af988-dd0b-489a-8207-cf5186c6ed9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c9af988-dd0b-489a-8207-cf5186c6ed97">NYRUUDRVYRWM-177-228</_dlc_DocId>
    <_dlc_DocIdUrl xmlns="cc9af988-dd0b-489a-8207-cf5186c6ed97">
      <Url>http://cd-prod-web1/OPS/_layouts/DocIdRedir.aspx?ID=NYRUUDRVYRWM-177-228</Url>
      <Description>NYRUUDRVYRWM-177-228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2BE12AB-D3F2-4BFA-AA7F-4853564444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9993F0-9051-489A-8273-F2EC30B4CD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af988-dd0b-489a-8207-cf5186c6ed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FB3DBF-E55C-4247-B026-0521F643D0E7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cc9af988-dd0b-489a-8207-cf5186c6ed97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310F59C-2E84-4389-A1EE-4E631850F5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31992</TotalTime>
  <Words>639</Words>
  <Application>Microsoft Macintosh PowerPoint</Application>
  <PresentationFormat>On-screen Show (4:3)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Asthma TAUG Metadata Bundle Review – Experimental Content</vt:lpstr>
      <vt:lpstr>Asthma TAUG Metadata Bundle Review</vt:lpstr>
      <vt:lpstr>TAUG Metadata Bundle</vt:lpstr>
      <vt:lpstr>Review: Content Perspective</vt:lpstr>
      <vt:lpstr>Review: Technical Perspective</vt:lpstr>
      <vt:lpstr>Additional food for thought…</vt:lpstr>
      <vt:lpstr>Additional food for thought…</vt:lpstr>
      <vt:lpstr>TAUG Metadata Bundle Content</vt:lpstr>
      <vt:lpstr>Your feedback…</vt:lpstr>
      <vt:lpstr>Wrap Up…</vt:lpstr>
      <vt:lpstr>PowerPoint Presentation</vt:lpstr>
      <vt:lpstr>Strength through collaboration.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 Cain</dc:creator>
  <cp:lastModifiedBy>Sam Hume</cp:lastModifiedBy>
  <cp:revision>656</cp:revision>
  <dcterms:created xsi:type="dcterms:W3CDTF">2003-09-23T15:46:16Z</dcterms:created>
  <dcterms:modified xsi:type="dcterms:W3CDTF">2015-03-11T18:29:23Z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0x010100D12751D0A3648048A6760CB5B6C6389E</vt:lpwstr>
  </property>
  <property fmtid="{D5CDD505-2E9C-101B-9397-08002B2CF9AE}" pid="3" name="_dlc_DocIdItemGuid">
    <vt:lpwstr>6f3a546e-c617-449f-9bb3-cfee7f27f10c</vt:lpwstr>
  </property>
</Properties>
</file>