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98" r:id="rId2"/>
  </p:sldMasterIdLst>
  <p:notesMasterIdLst>
    <p:notesMasterId r:id="rId12"/>
  </p:notesMasterIdLst>
  <p:sldIdLst>
    <p:sldId id="497" r:id="rId3"/>
    <p:sldId id="2864" r:id="rId4"/>
    <p:sldId id="2865" r:id="rId5"/>
    <p:sldId id="2866" r:id="rId6"/>
    <p:sldId id="2867" r:id="rId7"/>
    <p:sldId id="2854" r:id="rId8"/>
    <p:sldId id="2870" r:id="rId9"/>
    <p:sldId id="2869" r:id="rId10"/>
    <p:sldId id="2868" r:id="rId1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E2C33-70E6-4B49-A483-973A9767C05A}">
          <p14:sldIdLst>
            <p14:sldId id="497"/>
            <p14:sldId id="2864"/>
            <p14:sldId id="2865"/>
            <p14:sldId id="2866"/>
            <p14:sldId id="2867"/>
            <p14:sldId id="2854"/>
            <p14:sldId id="2870"/>
            <p14:sldId id="2869"/>
            <p14:sldId id="28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3035" autoAdjust="0"/>
  </p:normalViewPr>
  <p:slideViewPr>
    <p:cSldViewPr snapToGrid="0" snapToObjects="1">
      <p:cViewPr varScale="1">
        <p:scale>
          <a:sx n="106" d="100"/>
          <a:sy n="106" d="100"/>
        </p:scale>
        <p:origin x="80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9-2-2019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9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Analytics on Oracle OpenWorld 2018 Session Details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7352" y="411510"/>
            <a:ext cx="4813120" cy="7425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2100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9612"/>
            <a:ext cx="8211600" cy="36184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02406" indent="-202406">
              <a:lnSpc>
                <a:spcPts val="1650"/>
              </a:lnSpc>
              <a:spcAft>
                <a:spcPts val="0"/>
              </a:spcAft>
              <a:defRPr sz="1425" b="0" i="0">
                <a:latin typeface="Arial" pitchFamily="34" charset="0"/>
                <a:cs typeface="Arial"/>
              </a:defRPr>
            </a:lvl1pPr>
            <a:lvl2pPr marL="406004" indent="-203597" algn="l">
              <a:buSzPct val="100000"/>
              <a:buFont typeface="Arial" pitchFamily="34" charset="0"/>
              <a:buChar char="–"/>
              <a:tabLst>
                <a:tab pos="739379" algn="l"/>
              </a:tabLst>
              <a:defRPr sz="1200" i="0" baseline="0">
                <a:latin typeface="Arial" pitchFamily="34" charset="0"/>
                <a:cs typeface="Arial" pitchFamily="34" charset="0"/>
              </a:defRPr>
            </a:lvl2pPr>
            <a:lvl3pPr marL="572691" indent="-158354">
              <a:buFont typeface="Arial" pitchFamily="34" charset="0"/>
              <a:buChar char="•"/>
              <a:defRPr sz="900" baseline="0">
                <a:latin typeface="Arial" pitchFamily="34" charset="0"/>
              </a:defRPr>
            </a:lvl3pPr>
            <a:lvl4pPr marL="751285" indent="-167879">
              <a:buFont typeface="Arial" pitchFamily="34" charset="0"/>
              <a:buChar char="–"/>
              <a:defRPr sz="900" baseline="0">
                <a:latin typeface="Arial" pitchFamily="34" charset="0"/>
              </a:defRPr>
            </a:lvl4pPr>
            <a:lvl5pPr marL="495300" indent="-161925">
              <a:buFont typeface="Arial" pitchFamily="34" charset="0"/>
              <a:buChar char="•"/>
              <a:defRPr/>
            </a:lvl5pPr>
          </a:lstStyle>
          <a:p>
            <a:r>
              <a:rPr lang="nl-NL"/>
              <a:t>Xxxx</a:t>
            </a:r>
          </a:p>
          <a:p>
            <a:pPr lvl="1"/>
            <a:r>
              <a:rPr lang="nl-NL" sz="1050"/>
              <a:t>Xxxx</a:t>
            </a:r>
          </a:p>
          <a:p>
            <a:pPr lvl="2"/>
            <a:r>
              <a:rPr lang="nl-NL" sz="1050"/>
              <a:t>Xxx</a:t>
            </a:r>
          </a:p>
          <a:p>
            <a:pPr lvl="3"/>
            <a:r>
              <a:rPr lang="nl-NL" sz="105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337579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5" y="2089707"/>
            <a:ext cx="3332991" cy="10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0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6098"/>
            <a:ext cx="7886700" cy="68058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009"/>
            </a:lvl1pPr>
          </a:lstStyle>
          <a:p>
            <a:r>
              <a:rPr lang="en-US" dirty="0"/>
              <a:t>hallo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2049371"/>
            <a:ext cx="7886700" cy="118034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/>
              <a:t>Voorstelpagina</a:t>
            </a:r>
            <a:br>
              <a:rPr lang="en-US" dirty="0"/>
            </a:b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Achternaam</a:t>
            </a:r>
            <a:br>
              <a:rPr lang="en-US" dirty="0"/>
            </a:br>
            <a:r>
              <a:rPr lang="en-US" dirty="0" err="1"/>
              <a:t>Bedrijf</a:t>
            </a:r>
            <a:r>
              <a:rPr lang="en-US" dirty="0"/>
              <a:t>, </a:t>
            </a:r>
            <a:r>
              <a:rPr lang="en-US" dirty="0" err="1"/>
              <a:t>functie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3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6098"/>
            <a:ext cx="7886700" cy="68058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009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HALLO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2049373"/>
            <a:ext cx="7886700" cy="142757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/>
              <a:t>Voorstelpagina</a:t>
            </a:r>
            <a:br>
              <a:rPr lang="en-US" dirty="0"/>
            </a:b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Achternaam</a:t>
            </a:r>
            <a:br>
              <a:rPr lang="en-US" dirty="0"/>
            </a:br>
            <a:r>
              <a:rPr lang="en-US" dirty="0" err="1"/>
              <a:t>Bedrijf</a:t>
            </a:r>
            <a:r>
              <a:rPr lang="en-US" dirty="0"/>
              <a:t>, </a:t>
            </a:r>
            <a:r>
              <a:rPr lang="en-US" dirty="0" err="1"/>
              <a:t>functie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7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5" y="444793"/>
            <a:ext cx="7886700" cy="7649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27" baseline="0"/>
            </a:lvl1pPr>
          </a:lstStyle>
          <a:p>
            <a:r>
              <a:rPr lang="en-US" dirty="0" err="1"/>
              <a:t>Luxe</a:t>
            </a:r>
            <a:r>
              <a:rPr lang="en-US" dirty="0"/>
              <a:t> agenda - </a:t>
            </a:r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8285" y="1499101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Agendapunt</a:t>
            </a:r>
            <a:r>
              <a:rPr lang="en-US" dirty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170642" y="1499101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Agendapunt</a:t>
            </a:r>
            <a:r>
              <a:rPr lang="en-US" dirty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232680" y="1503330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Agendapunt</a:t>
            </a:r>
            <a:r>
              <a:rPr lang="en-US" dirty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14301" y="2755370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Agendapunt</a:t>
            </a:r>
            <a:r>
              <a:rPr lang="en-US" dirty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176659" y="2755370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Agendapunt</a:t>
            </a:r>
            <a:r>
              <a:rPr lang="en-US" dirty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176659" y="4015865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Agendapunt</a:t>
            </a:r>
            <a:r>
              <a:rPr lang="en-US" dirty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238697" y="4020095"/>
            <a:ext cx="2791327" cy="962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5" b="1" cap="all" baseline="0">
                <a:solidFill>
                  <a:schemeClr val="tx1"/>
                </a:solidFill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Agendapunt</a:t>
            </a:r>
            <a:r>
              <a:rPr lang="en-US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60027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5607" y="444793"/>
            <a:ext cx="3987212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/>
              <a:t>Basic agenda – </a:t>
            </a:r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246" y="444533"/>
            <a:ext cx="4098601" cy="4045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Agendapunt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3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5607" y="444793"/>
            <a:ext cx="3987212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Op de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246" y="444533"/>
            <a:ext cx="4098601" cy="4045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Agendapunt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12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51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715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592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79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79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82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65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96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88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883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64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72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230688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12865" y="2508525"/>
            <a:ext cx="2306881" cy="20702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354587" y="2512756"/>
            <a:ext cx="2306881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26708" y="1833679"/>
            <a:ext cx="776583" cy="54603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78014" y="1833678"/>
            <a:ext cx="776583" cy="54603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119736" y="1833678"/>
            <a:ext cx="776583" cy="54603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3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02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39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69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82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478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77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397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444797"/>
            <a:ext cx="9143999" cy="51326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427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0821" y="2508529"/>
            <a:ext cx="3706871" cy="2070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954276" y="2512756"/>
            <a:ext cx="3707193" cy="2066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35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32138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2pPr>
            <a:lvl3pPr marL="642767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15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8553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60691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92830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4968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71069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Rat. </a:t>
            </a:r>
            <a:r>
              <a:rPr lang="en-US" dirty="0" err="1"/>
              <a:t>Aquam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Ed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quo </a:t>
            </a:r>
            <a:r>
              <a:rPr lang="en-US" dirty="0" err="1"/>
              <a:t>occusdam</a:t>
            </a:r>
            <a:r>
              <a:rPr lang="en-US" dirty="0"/>
              <a:t>, </a:t>
            </a:r>
            <a:r>
              <a:rPr lang="en-US" dirty="0" err="1"/>
              <a:t>eaquid</a:t>
            </a:r>
            <a:r>
              <a:rPr lang="en-US" dirty="0"/>
              <a:t> </a:t>
            </a:r>
            <a:r>
              <a:rPr lang="en-US" dirty="0" err="1"/>
              <a:t>mossie</a:t>
            </a:r>
            <a:r>
              <a:rPr lang="en-US" dirty="0"/>
              <a:t> </a:t>
            </a:r>
            <a:r>
              <a:rPr lang="en-US" dirty="0" err="1"/>
              <a:t>uitquis</a:t>
            </a:r>
            <a:r>
              <a:rPr lang="en-US" dirty="0"/>
              <a:t> </a:t>
            </a:r>
            <a:r>
              <a:rPr lang="en-US" dirty="0" err="1"/>
              <a:t>atest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935966" y="1840767"/>
            <a:ext cx="776583" cy="54603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320" b="1" dirty="0">
                  <a:latin typeface="+mj-lt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419580" y="1840768"/>
            <a:ext cx="776583" cy="54603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66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8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20" b="1" dirty="0">
                  <a:latin typeface="+mj-lt"/>
                  <a:cs typeface="Arial" panose="020B0604020202020204" pitchFamily="34" charset="0"/>
                </a:rPr>
                <a:t>2</a:t>
              </a:r>
              <a:endParaRPr lang="nl-NL" sz="232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498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3066" y="1400615"/>
            <a:ext cx="6306120" cy="2990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6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11257" y="1372940"/>
            <a:ext cx="6297749" cy="3020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4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47665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152984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266974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2098916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313250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417240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710" y="0"/>
            <a:ext cx="3925303" cy="51435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636827" cy="51435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2711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419927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3542252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2118673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304774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2993363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808565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67006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553" y="0"/>
            <a:ext cx="3925303" cy="51435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" name="Rectangle 1"/>
          <p:cNvSpPr/>
          <p:nvPr/>
        </p:nvSpPr>
        <p:spPr>
          <a:xfrm>
            <a:off x="4507173" y="0"/>
            <a:ext cx="4636827" cy="51435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209" tIns="24105" rIns="48209" bIns="24105" rtlCol="0" anchor="ctr"/>
          <a:lstStyle/>
          <a:p>
            <a:pPr algn="ctr"/>
            <a:endParaRPr lang="nl-NL" sz="949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8078" y="0"/>
            <a:ext cx="2048375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125795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16356" y="0"/>
            <a:ext cx="2129051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141842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16305" y="0"/>
            <a:ext cx="2129051" cy="51435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1635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/>
              <a:t>Centreer deze tekst altijd in het midden van het grootste kleurvlak</a:t>
            </a:r>
          </a:p>
        </p:txBody>
      </p:sp>
    </p:spTree>
    <p:extLst>
      <p:ext uri="{BB962C8B-B14F-4D97-AF65-F5344CB8AC3E}">
        <p14:creationId xmlns:p14="http://schemas.microsoft.com/office/powerpoint/2010/main" val="1976910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806532" y="565920"/>
            <a:ext cx="5535959" cy="347839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82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09307" y="1806579"/>
            <a:ext cx="5925394" cy="5917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849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PAY OFF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609307" y="2385421"/>
            <a:ext cx="5925394" cy="2036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3849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TWEE REGELS MAXIMAAL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49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9307" y="1806579"/>
            <a:ext cx="5925394" cy="5917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84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PAY OFF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609307" y="2385421"/>
            <a:ext cx="5925394" cy="2036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3849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TWEE REGELS MAXIMAAL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5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9543" y="3417274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7910" y="3114560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3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3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3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6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61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1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55896" y="2151492"/>
            <a:ext cx="3490214" cy="373257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r>
              <a:rPr lang="en-US" sz="2109" dirty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2109" baseline="0" dirty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2109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263" y="1848776"/>
            <a:ext cx="3916278" cy="1825706"/>
          </a:xfrm>
          <a:prstGeom prst="rect">
            <a:avLst/>
          </a:prstGeom>
          <a:noFill/>
        </p:spPr>
        <p:txBody>
          <a:bodyPr wrap="square" lIns="48209" tIns="24105" rIns="48209" bIns="24105" rtlCol="0">
            <a:spAutoFit/>
          </a:bodyPr>
          <a:lstStyle/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3849" b="1" dirty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3849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41006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0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77" y="2264640"/>
            <a:ext cx="2022767" cy="6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62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15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0392" y="249492"/>
            <a:ext cx="925462" cy="378042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7352" y="411510"/>
            <a:ext cx="4813120" cy="7425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2500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9612"/>
            <a:ext cx="8211600" cy="36184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40937" indent="-240937">
              <a:lnSpc>
                <a:spcPts val="1964"/>
              </a:lnSpc>
              <a:spcAft>
                <a:spcPts val="0"/>
              </a:spcAft>
              <a:defRPr sz="1687" b="0" i="0">
                <a:latin typeface="Arial" pitchFamily="34" charset="0"/>
                <a:cs typeface="Arial"/>
              </a:defRPr>
            </a:lvl1pPr>
            <a:lvl2pPr marL="483291" indent="-242354" algn="l">
              <a:buSzPct val="100000"/>
              <a:buFont typeface="Arial" pitchFamily="34" charset="0"/>
              <a:buChar char="–"/>
              <a:tabLst>
                <a:tab pos="880128" algn="l"/>
              </a:tabLst>
              <a:defRPr sz="1424" i="0" baseline="0">
                <a:latin typeface="Arial" pitchFamily="34" charset="0"/>
                <a:cs typeface="Arial" pitchFamily="34" charset="0"/>
              </a:defRPr>
            </a:lvl2pPr>
            <a:lvl3pPr marL="681710" indent="-188498">
              <a:buFont typeface="Arial" pitchFamily="34" charset="0"/>
              <a:buChar char="•"/>
              <a:defRPr sz="1055" baseline="0">
                <a:latin typeface="Arial" pitchFamily="34" charset="0"/>
              </a:defRPr>
            </a:lvl3pPr>
            <a:lvl4pPr marL="894301" indent="-199836">
              <a:buFont typeface="Arial" pitchFamily="34" charset="0"/>
              <a:buChar char="–"/>
              <a:defRPr sz="1055" baseline="0">
                <a:latin typeface="Arial" pitchFamily="34" charset="0"/>
              </a:defRPr>
            </a:lvl4pPr>
            <a:lvl5pPr marL="589586" indent="-192749">
              <a:buFont typeface="Arial" pitchFamily="34" charset="0"/>
              <a:buChar char="•"/>
              <a:defRPr/>
            </a:lvl5pPr>
          </a:lstStyle>
          <a:p>
            <a:r>
              <a:rPr lang="nl-NL"/>
              <a:t>Xxxx</a:t>
            </a:r>
          </a:p>
          <a:p>
            <a:pPr lvl="1"/>
            <a:r>
              <a:rPr lang="nl-NL" sz="1266"/>
              <a:t>Xxxx</a:t>
            </a:r>
          </a:p>
          <a:p>
            <a:pPr lvl="2"/>
            <a:r>
              <a:rPr lang="nl-NL" sz="1266"/>
              <a:t>Xxx</a:t>
            </a:r>
          </a:p>
          <a:p>
            <a:pPr lvl="3"/>
            <a:r>
              <a:rPr lang="nl-NL" sz="1266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374227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Analytics on Oracle OpenWorld 2018 Session Details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5.xml"/><Relationship Id="rId55" Type="http://schemas.openxmlformats.org/officeDocument/2006/relationships/slideLayout" Target="../slideLayouts/slideLayout70.xml"/><Relationship Id="rId63" Type="http://schemas.openxmlformats.org/officeDocument/2006/relationships/image" Target="../media/image5.png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56.xml"/><Relationship Id="rId54" Type="http://schemas.openxmlformats.org/officeDocument/2006/relationships/slideLayout" Target="../slideLayouts/slideLayout69.xml"/><Relationship Id="rId6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3" Type="http://schemas.openxmlformats.org/officeDocument/2006/relationships/slideLayout" Target="../slideLayouts/slideLayout68.xml"/><Relationship Id="rId58" Type="http://schemas.openxmlformats.org/officeDocument/2006/relationships/slideLayout" Target="../slideLayouts/slideLayout73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57" Type="http://schemas.openxmlformats.org/officeDocument/2006/relationships/slideLayout" Target="../slideLayouts/slideLayout72.xml"/><Relationship Id="rId6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52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56" Type="http://schemas.openxmlformats.org/officeDocument/2006/relationships/slideLayout" Target="../slideLayouts/slideLayout71.xml"/><Relationship Id="rId64" Type="http://schemas.openxmlformats.org/officeDocument/2006/relationships/image" Target="../media/image6.png"/><Relationship Id="rId8" Type="http://schemas.openxmlformats.org/officeDocument/2006/relationships/slideLayout" Target="../slideLayouts/slideLayout23.xml"/><Relationship Id="rId51" Type="http://schemas.openxmlformats.org/officeDocument/2006/relationships/slideLayout" Target="../slideLayouts/slideLayout66.xml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5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9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6" r:id="rId15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88" y="273751"/>
            <a:ext cx="7886626" cy="994544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88" y="1369591"/>
            <a:ext cx="7886626" cy="3263243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9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3" r:id="rId45"/>
    <p:sldLayoutId id="2147483744" r:id="rId46"/>
    <p:sldLayoutId id="2147483745" r:id="rId47"/>
    <p:sldLayoutId id="2147483746" r:id="rId48"/>
    <p:sldLayoutId id="2147483747" r:id="rId49"/>
    <p:sldLayoutId id="2147483748" r:id="rId50"/>
    <p:sldLayoutId id="2147483749" r:id="rId51"/>
    <p:sldLayoutId id="2147483750" r:id="rId52"/>
    <p:sldLayoutId id="2147483751" r:id="rId53"/>
    <p:sldLayoutId id="2147483752" r:id="rId54"/>
    <p:sldLayoutId id="2147483753" r:id="rId55"/>
    <p:sldLayoutId id="2147483754" r:id="rId56"/>
    <p:sldLayoutId id="2147483755" r:id="rId57"/>
    <p:sldLayoutId id="2147483756" r:id="rId58"/>
    <p:sldLayoutId id="2147483757" r:id="rId59"/>
    <p:sldLayoutId id="2147483758" r:id="rId60"/>
    <p:sldLayoutId id="2147483759" r:id="rId61"/>
  </p:sldLayoutIdLst>
  <p:hf sldNum="0" hdr="0" dt="0"/>
  <p:txStyles>
    <p:titleStyle>
      <a:lvl1pPr algn="l" defTabSz="642767" rtl="0" eaLnBrk="1" latinLnBrk="0" hangingPunct="1">
        <a:lnSpc>
          <a:spcPct val="90000"/>
        </a:lnSpc>
        <a:spcBef>
          <a:spcPct val="0"/>
        </a:spcBef>
        <a:buNone/>
        <a:defRPr sz="3164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160692" indent="-160692" algn="l" defTabSz="642767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482075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803459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124843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1285535" indent="0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None/>
        <a:defRPr sz="1266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1767610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8994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377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1760" indent="-160692" algn="l" defTabSz="642767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384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767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151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535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6918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302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49685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069" algn="l" defTabSz="64276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vents.rainfocus.com/widget/oracle/oow18/catalogoow18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e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715DF1B-B2B6-4543-979B-9A7CA95D802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solidFill>
            <a:schemeClr val="tx2">
              <a:alpha val="87000"/>
            </a:schemeClr>
          </a:solidFill>
        </p:spPr>
        <p:txBody>
          <a:bodyPr/>
          <a:lstStyle/>
          <a:p>
            <a:r>
              <a:rPr lang="en-US" dirty="0"/>
              <a:t>Data Analytics on Conference Session Catalog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using </a:t>
            </a:r>
            <a:r>
              <a:rPr lang="en-US" sz="2400" dirty="0" err="1"/>
              <a:t>Jupyter</a:t>
            </a:r>
            <a:r>
              <a:rPr lang="en-US" sz="2400" dirty="0"/>
              <a:t> Notebooks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handson</a:t>
            </a:r>
            <a:r>
              <a:rPr lang="en-US" sz="2400" dirty="0"/>
              <a:t> workshop</a:t>
            </a:r>
            <a:endParaRPr lang="nl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411EA2-DB06-4FB5-AE65-098EBE38AC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903913" y="5003800"/>
            <a:ext cx="3240087" cy="107950"/>
          </a:xfrm>
        </p:spPr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48" name="TextBox 47"/>
          <p:cNvSpPr txBox="1"/>
          <p:nvPr/>
        </p:nvSpPr>
        <p:spPr>
          <a:xfrm>
            <a:off x="719998" y="4264489"/>
            <a:ext cx="268342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Lucas Jellema</a:t>
            </a:r>
          </a:p>
          <a:p>
            <a:r>
              <a:rPr lang="en-US" sz="1300" dirty="0"/>
              <a:t>Conclusion Machine Learning </a:t>
            </a:r>
            <a:r>
              <a:rPr lang="en-US" sz="1300" dirty="0" err="1"/>
              <a:t>Gilde</a:t>
            </a:r>
            <a:r>
              <a:rPr lang="en-US" sz="1300" dirty="0"/>
              <a:t> </a:t>
            </a:r>
          </a:p>
          <a:p>
            <a:r>
              <a:rPr lang="en-US" sz="1300" dirty="0"/>
              <a:t>21 </a:t>
            </a:r>
            <a:r>
              <a:rPr lang="en-US" sz="1300" dirty="0" err="1"/>
              <a:t>februari</a:t>
            </a:r>
            <a:r>
              <a:rPr lang="en-US" sz="1300" dirty="0"/>
              <a:t> 2019</a:t>
            </a:r>
            <a:endParaRPr lang="nl-NL" sz="1300" dirty="0" err="1"/>
          </a:p>
        </p:txBody>
      </p:sp>
      <p:pic>
        <p:nvPicPr>
          <p:cNvPr id="17410" name="Picture 2" descr="Image result for business understanding">
            <a:extLst>
              <a:ext uri="{FF2B5EF4-FFF2-40B4-BE49-F238E27FC236}">
                <a16:creationId xmlns:a16="http://schemas.microsoft.com/office/drawing/2014/main" id="{3E416294-ECC1-4BD7-B9F4-91147AB0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1" y="1080000"/>
            <a:ext cx="4000678" cy="2797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F50F-3216-4ABF-AA10-8622E2DB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Analytics on Oracle </a:t>
            </a:r>
            <a:r>
              <a:rPr lang="nl-NL" dirty="0" err="1"/>
              <a:t>OpenWorld</a:t>
            </a:r>
            <a:r>
              <a:rPr lang="nl-NL" dirty="0"/>
              <a:t> 2018 </a:t>
            </a:r>
            <a:r>
              <a:rPr lang="nl-NL" dirty="0" err="1"/>
              <a:t>Session</a:t>
            </a:r>
            <a:r>
              <a:rPr lang="nl-NL" dirty="0"/>
              <a:t> Details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9713-4DC3-4B2D-8FA3-072E27DA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EC476-A5A6-4BA4-9F59-143A2A5A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9694258-439C-49CB-8F08-FB818BC2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66082"/>
            <a:ext cx="7593806" cy="4119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67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E703-74CE-4620-AA6F-30E90430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level </a:t>
            </a:r>
            <a:r>
              <a:rPr lang="nl-NL" dirty="0" err="1"/>
              <a:t>overview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AF21-557B-45A2-96BC-310D7BD9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Two</a:t>
            </a:r>
            <a:r>
              <a:rPr lang="nl-NL" dirty="0"/>
              <a:t> events: Oracle </a:t>
            </a:r>
            <a:r>
              <a:rPr lang="nl-NL" dirty="0" err="1"/>
              <a:t>OpenWorld</a:t>
            </a:r>
            <a:r>
              <a:rPr lang="nl-NL" dirty="0"/>
              <a:t> 2018 </a:t>
            </a:r>
            <a:r>
              <a:rPr lang="nl-NL" dirty="0" err="1"/>
              <a:t>and</a:t>
            </a:r>
            <a:r>
              <a:rPr lang="nl-NL" dirty="0"/>
              <a:t> Oracle </a:t>
            </a:r>
            <a:r>
              <a:rPr lang="nl-NL" dirty="0" err="1"/>
              <a:t>CodeOne</a:t>
            </a:r>
            <a:r>
              <a:rPr lang="nl-NL" dirty="0"/>
              <a:t> 2018</a:t>
            </a:r>
          </a:p>
          <a:p>
            <a:r>
              <a:rPr lang="nl-NL" dirty="0"/>
              <a:t>Over 2000 </a:t>
            </a:r>
            <a:r>
              <a:rPr lang="nl-NL" dirty="0" err="1"/>
              <a:t>sessions</a:t>
            </a:r>
            <a:endParaRPr lang="nl-NL" dirty="0"/>
          </a:p>
          <a:p>
            <a:r>
              <a:rPr lang="nl-NL" dirty="0"/>
              <a:t>Over 2500 speakers</a:t>
            </a:r>
          </a:p>
          <a:p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dimensions</a:t>
            </a:r>
            <a:r>
              <a:rPr lang="nl-NL" dirty="0"/>
              <a:t>: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C1159-E7C9-4C0D-97E2-B249381E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AB500-70C9-40E7-88C5-1D2C68A40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51" y="1321594"/>
            <a:ext cx="1526409" cy="3630673"/>
          </a:xfrm>
          <a:prstGeom prst="rect">
            <a:avLst/>
          </a:prstGeom>
        </p:spPr>
      </p:pic>
      <p:pic>
        <p:nvPicPr>
          <p:cNvPr id="7" name="Snagit_SNG821">
            <a:extLst>
              <a:ext uri="{FF2B5EF4-FFF2-40B4-BE49-F238E27FC236}">
                <a16:creationId xmlns:a16="http://schemas.microsoft.com/office/drawing/2014/main" id="{39C1837A-7575-4D83-8449-1E6F086C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94" y="699734"/>
            <a:ext cx="2120129" cy="784984"/>
          </a:xfrm>
          <a:prstGeom prst="rect">
            <a:avLst/>
          </a:prstGeom>
        </p:spPr>
      </p:pic>
      <p:pic>
        <p:nvPicPr>
          <p:cNvPr id="9" name="Snagit_SNG835">
            <a:extLst>
              <a:ext uri="{FF2B5EF4-FFF2-40B4-BE49-F238E27FC236}">
                <a16:creationId xmlns:a16="http://schemas.microsoft.com/office/drawing/2014/main" id="{DD419175-B7F9-4E43-B891-C8A05058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109" y="1563514"/>
            <a:ext cx="2601114" cy="6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E703-74CE-4620-AA6F-30E90430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level </a:t>
            </a:r>
            <a:r>
              <a:rPr lang="nl-NL" dirty="0" err="1"/>
              <a:t>overview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AF21-557B-45A2-96BC-310D7BD9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Details per </a:t>
            </a:r>
            <a:r>
              <a:rPr lang="nl-NL" dirty="0" err="1"/>
              <a:t>session</a:t>
            </a:r>
            <a:r>
              <a:rPr lang="nl-NL" dirty="0"/>
              <a:t>: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C1159-E7C9-4C0D-97E2-B249381E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C2278-6E52-4FD4-B2D7-31305606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77" y="1320524"/>
            <a:ext cx="6393734" cy="3154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13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0C03-D627-40A5-97EC-AD6BD021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level </a:t>
            </a:r>
            <a:r>
              <a:rPr lang="nl-NL" dirty="0" err="1"/>
              <a:t>overview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03A5-AFF8-4266-8AF9-8ACC35D1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Details per speaker: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24BAE-B7D1-46BB-A8ED-64CBE298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98A71-532A-49D6-B717-49C7F907C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74" y="1393316"/>
            <a:ext cx="6363251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D51B7E-17FA-4827-BC00-66527023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4" y="2958373"/>
            <a:ext cx="2523501" cy="1390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78E5A-58C0-46AC-B837-5564F82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 for Oracle </a:t>
            </a:r>
            <a:r>
              <a:rPr lang="nl-NL" dirty="0" err="1"/>
              <a:t>OpenWorld</a:t>
            </a:r>
            <a:r>
              <a:rPr lang="nl-NL" dirty="0"/>
              <a:t> 2018 </a:t>
            </a:r>
            <a:r>
              <a:rPr lang="nl-NL" dirty="0" err="1"/>
              <a:t>Session</a:t>
            </a:r>
            <a:r>
              <a:rPr lang="nl-NL" dirty="0"/>
              <a:t> Data Analytics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FECA7-3B63-489A-A656-72C78DD6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4EB84E-1743-4883-8F2D-277C2707E44F}"/>
              </a:ext>
            </a:extLst>
          </p:cNvPr>
          <p:cNvSpPr txBox="1">
            <a:spLocks/>
          </p:cNvSpPr>
          <p:nvPr/>
        </p:nvSpPr>
        <p:spPr>
          <a:xfrm>
            <a:off x="5029822" y="3758019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AMIS Kick Off 2019 - Proposities &amp; Data Analytics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4D4BE2-C4AD-44E2-9CFA-2A2EDE3E7146}"/>
              </a:ext>
            </a:extLst>
          </p:cNvPr>
          <p:cNvSpPr/>
          <p:nvPr/>
        </p:nvSpPr>
        <p:spPr>
          <a:xfrm>
            <a:off x="125033" y="1927337"/>
            <a:ext cx="1044870" cy="6996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API for </a:t>
            </a:r>
            <a:r>
              <a:rPr lang="nl-NL" sz="1100" dirty="0" err="1"/>
              <a:t>session</a:t>
            </a:r>
            <a:r>
              <a:rPr lang="nl-NL" sz="1100" dirty="0"/>
              <a:t> details in JSON</a:t>
            </a:r>
            <a:endParaRPr lang="en-NL" sz="11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9F07E0-DABD-4245-888E-136D619E2B1F}"/>
              </a:ext>
            </a:extLst>
          </p:cNvPr>
          <p:cNvSpPr/>
          <p:nvPr/>
        </p:nvSpPr>
        <p:spPr>
          <a:xfrm>
            <a:off x="6724471" y="1652635"/>
            <a:ext cx="1819199" cy="5525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accent2">
                    <a:lumMod val="75000"/>
                  </a:schemeClr>
                </a:solidFill>
              </a:rPr>
              <a:t>Report &amp; </a:t>
            </a:r>
            <a:r>
              <a:rPr lang="nl-NL" sz="1050" dirty="0" err="1">
                <a:solidFill>
                  <a:schemeClr val="accent2">
                    <a:lumMod val="75000"/>
                  </a:schemeClr>
                </a:solidFill>
              </a:rPr>
              <a:t>Visualization</a:t>
            </a:r>
            <a:r>
              <a:rPr lang="nl-NL" sz="1050" dirty="0">
                <a:solidFill>
                  <a:schemeClr val="accent2">
                    <a:lumMod val="75000"/>
                  </a:schemeClr>
                </a:solidFill>
              </a:rPr>
              <a:t> on Speakers</a:t>
            </a:r>
            <a:endParaRPr lang="en-NL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468" name="Picture 12" descr="Image result for api">
            <a:extLst>
              <a:ext uri="{FF2B5EF4-FFF2-40B4-BE49-F238E27FC236}">
                <a16:creationId xmlns:a16="http://schemas.microsoft.com/office/drawing/2014/main" id="{0559A55A-9558-4A4A-BBA4-22214A79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09" y="2412549"/>
            <a:ext cx="712470" cy="7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486A3E-5E5E-4D4D-9CA6-0ABD303A4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862" y="1964783"/>
            <a:ext cx="815615" cy="606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E3129F-C1C6-4357-909C-057A5D989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" y="1338313"/>
            <a:ext cx="572318" cy="60570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608435-93CD-4967-97CD-AC7FB81C694D}"/>
              </a:ext>
            </a:extLst>
          </p:cNvPr>
          <p:cNvSpPr/>
          <p:nvPr/>
        </p:nvSpPr>
        <p:spPr>
          <a:xfrm>
            <a:off x="6706965" y="3049185"/>
            <a:ext cx="1819199" cy="5525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accent2">
                    <a:lumMod val="75000"/>
                  </a:schemeClr>
                </a:solidFill>
              </a:rPr>
              <a:t>Report &amp; </a:t>
            </a:r>
            <a:r>
              <a:rPr lang="nl-NL" sz="1050" dirty="0" err="1">
                <a:solidFill>
                  <a:schemeClr val="accent2">
                    <a:lumMod val="75000"/>
                  </a:schemeClr>
                </a:solidFill>
              </a:rPr>
              <a:t>Visualization</a:t>
            </a:r>
            <a:r>
              <a:rPr lang="nl-NL" sz="105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nl-NL" sz="1050" dirty="0" err="1">
                <a:solidFill>
                  <a:schemeClr val="accent2">
                    <a:lumMod val="75000"/>
                  </a:schemeClr>
                </a:solidFill>
              </a:rPr>
              <a:t>Sessions</a:t>
            </a:r>
            <a:endParaRPr lang="en-NL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7032B9B-9A4B-4571-85EC-A1314B069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356" y="3361333"/>
            <a:ext cx="815615" cy="606415"/>
          </a:xfrm>
          <a:prstGeom prst="rect">
            <a:avLst/>
          </a:prstGeom>
        </p:spPr>
      </p:pic>
      <p:pic>
        <p:nvPicPr>
          <p:cNvPr id="49" name="Snagit_SNG835">
            <a:extLst>
              <a:ext uri="{FF2B5EF4-FFF2-40B4-BE49-F238E27FC236}">
                <a16:creationId xmlns:a16="http://schemas.microsoft.com/office/drawing/2014/main" id="{40CF6024-68F0-4AD6-AC1A-EA7166653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35"/>
          <a:stretch/>
        </p:blipFill>
        <p:spPr>
          <a:xfrm>
            <a:off x="481940" y="1572977"/>
            <a:ext cx="784309" cy="30326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D5F9B8-FFB6-41E9-95F6-5450B14B3540}"/>
              </a:ext>
            </a:extLst>
          </p:cNvPr>
          <p:cNvSpPr/>
          <p:nvPr/>
        </p:nvSpPr>
        <p:spPr>
          <a:xfrm>
            <a:off x="1963406" y="1706400"/>
            <a:ext cx="4857411" cy="1654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87FCA2AB-109C-4477-B277-1FF3EFF7E261}"/>
              </a:ext>
            </a:extLst>
          </p:cNvPr>
          <p:cNvSpPr/>
          <p:nvPr/>
        </p:nvSpPr>
        <p:spPr>
          <a:xfrm>
            <a:off x="3366109" y="1309524"/>
            <a:ext cx="1120460" cy="526905"/>
          </a:xfrm>
          <a:prstGeom prst="wedgeRectCallout">
            <a:avLst>
              <a:gd name="adj1" fmla="val -18212"/>
              <a:gd name="adj2" fmla="val 152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50" dirty="0"/>
              <a:t>Data </a:t>
            </a:r>
            <a:r>
              <a:rPr lang="nl-NL" sz="1050" dirty="0" err="1"/>
              <a:t>Wrangling</a:t>
            </a:r>
            <a:endParaRPr lang="nl-NL" sz="1050" dirty="0"/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93B13FA0-C36F-4A8E-8BEC-4BA20F61881F}"/>
              </a:ext>
            </a:extLst>
          </p:cNvPr>
          <p:cNvSpPr/>
          <p:nvPr/>
        </p:nvSpPr>
        <p:spPr>
          <a:xfrm>
            <a:off x="2005727" y="1309524"/>
            <a:ext cx="1120460" cy="526905"/>
          </a:xfrm>
          <a:prstGeom prst="wedgeRectCallout">
            <a:avLst>
              <a:gd name="adj1" fmla="val -18212"/>
              <a:gd name="adj2" fmla="val 152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50" dirty="0"/>
              <a:t>Data </a:t>
            </a:r>
            <a:r>
              <a:rPr lang="nl-NL" sz="1050" dirty="0" err="1"/>
              <a:t>Gathering</a:t>
            </a:r>
            <a:endParaRPr lang="nl-NL" sz="1050" dirty="0"/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9356EAAD-84F9-4AE2-8A3A-3C0222302620}"/>
              </a:ext>
            </a:extLst>
          </p:cNvPr>
          <p:cNvSpPr/>
          <p:nvPr/>
        </p:nvSpPr>
        <p:spPr>
          <a:xfrm>
            <a:off x="4726491" y="1309524"/>
            <a:ext cx="1120460" cy="526905"/>
          </a:xfrm>
          <a:prstGeom prst="wedgeRectCallout">
            <a:avLst>
              <a:gd name="adj1" fmla="val -18212"/>
              <a:gd name="adj2" fmla="val 152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50" dirty="0"/>
              <a:t>Business Intelligence</a:t>
            </a:r>
          </a:p>
        </p:txBody>
      </p: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A0CD1BB-8653-472B-94B7-213AFE83CFBF}"/>
              </a:ext>
            </a:extLst>
          </p:cNvPr>
          <p:cNvSpPr/>
          <p:nvPr/>
        </p:nvSpPr>
        <p:spPr>
          <a:xfrm>
            <a:off x="5098709" y="3218084"/>
            <a:ext cx="1120460" cy="526905"/>
          </a:xfrm>
          <a:prstGeom prst="wedgeRectCallout">
            <a:avLst>
              <a:gd name="adj1" fmla="val 11347"/>
              <a:gd name="adj2" fmla="val -12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5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043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34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D51B7E-17FA-4827-BC00-66527023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4" y="2958373"/>
            <a:ext cx="1293877" cy="712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78E5A-58C0-46AC-B837-5564F82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 for Oracle </a:t>
            </a:r>
            <a:r>
              <a:rPr lang="nl-NL" dirty="0" err="1"/>
              <a:t>OpenWorld</a:t>
            </a:r>
            <a:r>
              <a:rPr lang="nl-NL" dirty="0"/>
              <a:t> 2018 </a:t>
            </a:r>
            <a:r>
              <a:rPr lang="nl-NL" dirty="0" err="1"/>
              <a:t>Session</a:t>
            </a:r>
            <a:r>
              <a:rPr lang="nl-NL" dirty="0"/>
              <a:t> Data Analytics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FECA7-3B63-489A-A656-72C78DD6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4EB84E-1743-4883-8F2D-277C2707E44F}"/>
              </a:ext>
            </a:extLst>
          </p:cNvPr>
          <p:cNvSpPr txBox="1">
            <a:spLocks/>
          </p:cNvSpPr>
          <p:nvPr/>
        </p:nvSpPr>
        <p:spPr>
          <a:xfrm>
            <a:off x="5029822" y="3758019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AMIS Kick Off 2019 - Proposities &amp; Data Analytics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4D4BE2-C4AD-44E2-9CFA-2A2EDE3E7146}"/>
              </a:ext>
            </a:extLst>
          </p:cNvPr>
          <p:cNvSpPr/>
          <p:nvPr/>
        </p:nvSpPr>
        <p:spPr>
          <a:xfrm>
            <a:off x="125033" y="1927337"/>
            <a:ext cx="1044870" cy="6996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API for </a:t>
            </a:r>
            <a:r>
              <a:rPr lang="nl-NL" sz="1100" dirty="0" err="1"/>
              <a:t>session</a:t>
            </a:r>
            <a:r>
              <a:rPr lang="nl-NL" sz="1100" dirty="0"/>
              <a:t> details in JSON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82BEEE-3F56-4A65-9DCF-A1BF6B7DFFD9}"/>
              </a:ext>
            </a:extLst>
          </p:cNvPr>
          <p:cNvSpPr/>
          <p:nvPr/>
        </p:nvSpPr>
        <p:spPr>
          <a:xfrm>
            <a:off x="2352083" y="2349390"/>
            <a:ext cx="1123344" cy="552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JSON files</a:t>
            </a:r>
            <a:endParaRPr lang="en-NL" sz="12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5A30D3-610F-4F83-99D3-858338C0F625}"/>
              </a:ext>
            </a:extLst>
          </p:cNvPr>
          <p:cNvSpPr/>
          <p:nvPr/>
        </p:nvSpPr>
        <p:spPr>
          <a:xfrm>
            <a:off x="1236299" y="2167253"/>
            <a:ext cx="1182413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Jupyter</a:t>
            </a:r>
            <a:r>
              <a:rPr lang="nl-NL" sz="1000" dirty="0"/>
              <a:t> Notebook &amp; Python</a:t>
            </a:r>
            <a:endParaRPr lang="en-NL" sz="1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E9ABB3-90C7-4722-AF4E-E3B40D47F7AA}"/>
              </a:ext>
            </a:extLst>
          </p:cNvPr>
          <p:cNvSpPr/>
          <p:nvPr/>
        </p:nvSpPr>
        <p:spPr>
          <a:xfrm>
            <a:off x="3447339" y="2167253"/>
            <a:ext cx="1182413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Jupyter</a:t>
            </a:r>
            <a:r>
              <a:rPr lang="nl-NL" sz="1000" dirty="0"/>
              <a:t> Notebook &amp; Python</a:t>
            </a:r>
            <a:endParaRPr lang="en-NL" sz="1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AC2D4-4A4B-43A6-A813-90D3722939D9}"/>
              </a:ext>
            </a:extLst>
          </p:cNvPr>
          <p:cNvSpPr/>
          <p:nvPr/>
        </p:nvSpPr>
        <p:spPr>
          <a:xfrm>
            <a:off x="4456210" y="2127561"/>
            <a:ext cx="1123344" cy="129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JSON file</a:t>
            </a:r>
            <a:endParaRPr lang="en-NL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8BDCD2-35F0-4B8E-BE6F-82EA6408BADA}"/>
              </a:ext>
            </a:extLst>
          </p:cNvPr>
          <p:cNvSpPr/>
          <p:nvPr/>
        </p:nvSpPr>
        <p:spPr>
          <a:xfrm>
            <a:off x="5399423" y="1083768"/>
            <a:ext cx="662728" cy="3192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Gender </a:t>
            </a:r>
            <a:r>
              <a:rPr lang="nl-NL" sz="900" dirty="0" err="1"/>
              <a:t>guesser</a:t>
            </a:r>
            <a:endParaRPr lang="en-NL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9F07E0-DABD-4245-888E-136D619E2B1F}"/>
              </a:ext>
            </a:extLst>
          </p:cNvPr>
          <p:cNvSpPr/>
          <p:nvPr/>
        </p:nvSpPr>
        <p:spPr>
          <a:xfrm>
            <a:off x="6724471" y="1652635"/>
            <a:ext cx="1819199" cy="5525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>
                <a:solidFill>
                  <a:schemeClr val="accent2">
                    <a:lumMod val="75000"/>
                  </a:schemeClr>
                </a:solidFill>
              </a:rPr>
              <a:t>Visualizations</a:t>
            </a:r>
            <a:endParaRPr lang="en-NL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AF129E-F996-4912-A5DB-727BAD588A4C}"/>
              </a:ext>
            </a:extLst>
          </p:cNvPr>
          <p:cNvSpPr/>
          <p:nvPr/>
        </p:nvSpPr>
        <p:spPr>
          <a:xfrm>
            <a:off x="5517732" y="1583044"/>
            <a:ext cx="1206739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Jupyter</a:t>
            </a:r>
            <a:r>
              <a:rPr lang="nl-NL" sz="1100" dirty="0"/>
              <a:t> Notebook &amp; Python</a:t>
            </a:r>
            <a:endParaRPr lang="en-NL" sz="1100" dirty="0"/>
          </a:p>
        </p:txBody>
      </p:sp>
      <p:sp>
        <p:nvSpPr>
          <p:cNvPr id="37" name="AutoShape 2" descr="Image result for excel logo">
            <a:extLst>
              <a:ext uri="{FF2B5EF4-FFF2-40B4-BE49-F238E27FC236}">
                <a16:creationId xmlns:a16="http://schemas.microsoft.com/office/drawing/2014/main" id="{EC9576A2-CABF-4B20-B486-6FC46FE16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9466" name="Picture 10" descr="Image result for jupyter notebook">
            <a:extLst>
              <a:ext uri="{FF2B5EF4-FFF2-40B4-BE49-F238E27FC236}">
                <a16:creationId xmlns:a16="http://schemas.microsoft.com/office/drawing/2014/main" id="{5D40F8BF-3996-45F7-BD02-10F229D4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65" y="1178885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jupyter notebook">
            <a:extLst>
              <a:ext uri="{FF2B5EF4-FFF2-40B4-BE49-F238E27FC236}">
                <a16:creationId xmlns:a16="http://schemas.microsoft.com/office/drawing/2014/main" id="{C48F02F8-B05B-454D-981C-5796A7E7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20" y="1863302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Image result for api">
            <a:extLst>
              <a:ext uri="{FF2B5EF4-FFF2-40B4-BE49-F238E27FC236}">
                <a16:creationId xmlns:a16="http://schemas.microsoft.com/office/drawing/2014/main" id="{0559A55A-9558-4A4A-BBA4-22214A79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09" y="2412549"/>
            <a:ext cx="712470" cy="7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jupyter notebook">
            <a:extLst>
              <a:ext uri="{FF2B5EF4-FFF2-40B4-BE49-F238E27FC236}">
                <a16:creationId xmlns:a16="http://schemas.microsoft.com/office/drawing/2014/main" id="{8C8632B1-FB24-46AF-9D58-BC5DD4A9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93" y="1835889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486A3E-5E5E-4D4D-9CA6-0ABD303A4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862" y="1964783"/>
            <a:ext cx="815615" cy="606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E3129F-C1C6-4357-909C-057A5D989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" y="1338313"/>
            <a:ext cx="572318" cy="605703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0667B41B-52DA-4537-A4D1-0AF21B960229}"/>
              </a:ext>
            </a:extLst>
          </p:cNvPr>
          <p:cNvSpPr/>
          <p:nvPr/>
        </p:nvSpPr>
        <p:spPr>
          <a:xfrm>
            <a:off x="594883" y="801209"/>
            <a:ext cx="1823829" cy="712915"/>
          </a:xfrm>
          <a:prstGeom prst="wedgeRectCallout">
            <a:avLst>
              <a:gd name="adj1" fmla="val 11376"/>
              <a:gd name="adj2" fmla="val 113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00" dirty="0" err="1"/>
              <a:t>From</a:t>
            </a:r>
            <a:r>
              <a:rPr lang="nl-NL" sz="1000" dirty="0"/>
              <a:t> </a:t>
            </a:r>
            <a:r>
              <a:rPr lang="nl-NL" sz="1000" dirty="0" err="1"/>
              <a:t>Raw</a:t>
            </a:r>
            <a:r>
              <a:rPr lang="nl-NL" sz="1000" dirty="0"/>
              <a:t>, </a:t>
            </a:r>
            <a:r>
              <a:rPr lang="nl-NL" sz="1000" dirty="0" err="1"/>
              <a:t>External</a:t>
            </a:r>
            <a:r>
              <a:rPr lang="nl-NL" sz="1000" dirty="0"/>
              <a:t>, Slow/</a:t>
            </a:r>
            <a:r>
              <a:rPr lang="nl-NL" sz="1000" dirty="0" err="1"/>
              <a:t>Unavailable</a:t>
            </a:r>
            <a:r>
              <a:rPr lang="nl-NL" sz="1000" dirty="0"/>
              <a:t> Data </a:t>
            </a:r>
          </a:p>
          <a:p>
            <a:r>
              <a:rPr lang="nl-NL" sz="1000" dirty="0" err="1"/>
              <a:t>to</a:t>
            </a:r>
            <a:r>
              <a:rPr lang="nl-NL" sz="1000" dirty="0"/>
              <a:t> </a:t>
            </a:r>
            <a:r>
              <a:rPr lang="nl-NL" sz="1000" dirty="0" err="1"/>
              <a:t>local</a:t>
            </a:r>
            <a:r>
              <a:rPr lang="nl-NL" sz="1000" dirty="0"/>
              <a:t>, </a:t>
            </a:r>
            <a:r>
              <a:rPr lang="nl-NL" sz="1000" dirty="0" err="1"/>
              <a:t>accessible</a:t>
            </a:r>
            <a:r>
              <a:rPr lang="nl-NL" sz="1000" dirty="0"/>
              <a:t>, </a:t>
            </a:r>
            <a:r>
              <a:rPr lang="nl-NL" sz="1000" dirty="0" err="1"/>
              <a:t>still</a:t>
            </a:r>
            <a:r>
              <a:rPr lang="nl-NL" sz="1000" dirty="0"/>
              <a:t> </a:t>
            </a:r>
            <a:r>
              <a:rPr lang="nl-NL" sz="1000" dirty="0" err="1"/>
              <a:t>fairly</a:t>
            </a:r>
            <a:r>
              <a:rPr lang="nl-NL" sz="1000" dirty="0"/>
              <a:t> </a:t>
            </a:r>
            <a:r>
              <a:rPr lang="nl-NL" sz="1000" dirty="0" err="1"/>
              <a:t>raw</a:t>
            </a:r>
            <a:r>
              <a:rPr lang="nl-NL" sz="1000" dirty="0"/>
              <a:t> Data Lake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F28BFD5-0DE4-4EAC-AF49-557C8A1D8A40}"/>
              </a:ext>
            </a:extLst>
          </p:cNvPr>
          <p:cNvSpPr/>
          <p:nvPr/>
        </p:nvSpPr>
        <p:spPr>
          <a:xfrm>
            <a:off x="3163540" y="894274"/>
            <a:ext cx="2122546" cy="526905"/>
          </a:xfrm>
          <a:prstGeom prst="wedgeRectCallout">
            <a:avLst>
              <a:gd name="adj1" fmla="val -18212"/>
              <a:gd name="adj2" fmla="val 152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50" dirty="0" err="1"/>
              <a:t>To</a:t>
            </a:r>
            <a:r>
              <a:rPr lang="nl-NL" sz="1050" dirty="0"/>
              <a:t>  a </a:t>
            </a:r>
            <a:r>
              <a:rPr lang="nl-NL" sz="1050" dirty="0" err="1"/>
              <a:t>consolidated</a:t>
            </a:r>
            <a:r>
              <a:rPr lang="nl-NL" sz="1050" dirty="0"/>
              <a:t>, </a:t>
            </a:r>
            <a:r>
              <a:rPr lang="nl-NL" sz="1050" dirty="0" err="1"/>
              <a:t>cleansed</a:t>
            </a:r>
            <a:r>
              <a:rPr lang="nl-NL" sz="1050" dirty="0"/>
              <a:t>, </a:t>
            </a:r>
            <a:r>
              <a:rPr lang="nl-NL" sz="1050" dirty="0" err="1"/>
              <a:t>formatted</a:t>
            </a:r>
            <a:r>
              <a:rPr lang="nl-NL" sz="1050" dirty="0"/>
              <a:t>, </a:t>
            </a:r>
            <a:r>
              <a:rPr lang="nl-NL" sz="1050" dirty="0" err="1"/>
              <a:t>unified</a:t>
            </a:r>
            <a:r>
              <a:rPr lang="nl-NL" sz="1050" dirty="0"/>
              <a:t> Data Set </a:t>
            </a:r>
            <a:r>
              <a:rPr lang="nl-NL" sz="1050" dirty="0" err="1"/>
              <a:t>with</a:t>
            </a:r>
            <a:r>
              <a:rPr lang="nl-NL" sz="1050" dirty="0"/>
              <a:t> </a:t>
            </a:r>
            <a:r>
              <a:rPr lang="nl-NL" sz="1050" dirty="0" err="1"/>
              <a:t>derived</a:t>
            </a:r>
            <a:r>
              <a:rPr lang="nl-NL" sz="1050" dirty="0"/>
              <a:t> </a:t>
            </a:r>
            <a:r>
              <a:rPr lang="nl-NL" sz="1050" dirty="0" err="1"/>
              <a:t>and</a:t>
            </a:r>
            <a:r>
              <a:rPr lang="nl-NL" sz="1050" dirty="0"/>
              <a:t> </a:t>
            </a:r>
            <a:r>
              <a:rPr lang="nl-NL" sz="1050" dirty="0" err="1"/>
              <a:t>enriched</a:t>
            </a:r>
            <a:r>
              <a:rPr lang="nl-NL" sz="1050" dirty="0"/>
              <a:t> </a:t>
            </a:r>
            <a:r>
              <a:rPr lang="nl-NL" sz="1050" dirty="0" err="1"/>
              <a:t>values</a:t>
            </a:r>
            <a:endParaRPr lang="nl-NL" sz="105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608435-93CD-4967-97CD-AC7FB81C694D}"/>
              </a:ext>
            </a:extLst>
          </p:cNvPr>
          <p:cNvSpPr/>
          <p:nvPr/>
        </p:nvSpPr>
        <p:spPr>
          <a:xfrm>
            <a:off x="6706965" y="3049185"/>
            <a:ext cx="1819199" cy="5525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>
                <a:solidFill>
                  <a:schemeClr val="accent2">
                    <a:lumMod val="75000"/>
                  </a:schemeClr>
                </a:solidFill>
              </a:rPr>
              <a:t>Visualizations</a:t>
            </a:r>
            <a:endParaRPr lang="en-NL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3CCBFFC-2D2B-49E9-8A51-01E7F1545819}"/>
              </a:ext>
            </a:extLst>
          </p:cNvPr>
          <p:cNvSpPr/>
          <p:nvPr/>
        </p:nvSpPr>
        <p:spPr>
          <a:xfrm>
            <a:off x="5500226" y="2979594"/>
            <a:ext cx="1206739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Jupyter</a:t>
            </a:r>
            <a:r>
              <a:rPr lang="nl-NL" sz="1100" dirty="0"/>
              <a:t> Notebook &amp; Python</a:t>
            </a:r>
            <a:endParaRPr lang="en-NL" sz="1100" dirty="0"/>
          </a:p>
        </p:txBody>
      </p:sp>
      <p:pic>
        <p:nvPicPr>
          <p:cNvPr id="40" name="Picture 10" descr="Image result for jupyter notebook">
            <a:extLst>
              <a:ext uri="{FF2B5EF4-FFF2-40B4-BE49-F238E27FC236}">
                <a16:creationId xmlns:a16="http://schemas.microsoft.com/office/drawing/2014/main" id="{65052145-365A-4085-AE2B-E2C687C1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961" y="3581915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7032B9B-9A4B-4571-85EC-A1314B069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356" y="3361333"/>
            <a:ext cx="815615" cy="606415"/>
          </a:xfrm>
          <a:prstGeom prst="rect">
            <a:avLst/>
          </a:prstGeom>
        </p:spPr>
      </p:pic>
      <p:sp>
        <p:nvSpPr>
          <p:cNvPr id="13" name="Heptagon 12">
            <a:extLst>
              <a:ext uri="{FF2B5EF4-FFF2-40B4-BE49-F238E27FC236}">
                <a16:creationId xmlns:a16="http://schemas.microsoft.com/office/drawing/2014/main" id="{0793AD3A-3DB4-431F-B1BB-784BEA90DE42}"/>
              </a:ext>
            </a:extLst>
          </p:cNvPr>
          <p:cNvSpPr/>
          <p:nvPr/>
        </p:nvSpPr>
        <p:spPr>
          <a:xfrm>
            <a:off x="2210400" y="718820"/>
            <a:ext cx="302400" cy="255317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1</a:t>
            </a:r>
            <a:endParaRPr lang="en-NL" sz="1800" dirty="0"/>
          </a:p>
        </p:txBody>
      </p:sp>
      <p:sp>
        <p:nvSpPr>
          <p:cNvPr id="35" name="Heptagon 34">
            <a:extLst>
              <a:ext uri="{FF2B5EF4-FFF2-40B4-BE49-F238E27FC236}">
                <a16:creationId xmlns:a16="http://schemas.microsoft.com/office/drawing/2014/main" id="{C5420A4F-3F86-4613-A55C-06A68704F4FD}"/>
              </a:ext>
            </a:extLst>
          </p:cNvPr>
          <p:cNvSpPr/>
          <p:nvPr/>
        </p:nvSpPr>
        <p:spPr>
          <a:xfrm>
            <a:off x="5070253" y="766615"/>
            <a:ext cx="302400" cy="255317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2</a:t>
            </a:r>
            <a:endParaRPr lang="en-NL" sz="1800" dirty="0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410B8AAB-DEBF-4DD5-B088-C5B0C4346244}"/>
              </a:ext>
            </a:extLst>
          </p:cNvPr>
          <p:cNvSpPr/>
          <p:nvPr/>
        </p:nvSpPr>
        <p:spPr>
          <a:xfrm>
            <a:off x="7027554" y="374004"/>
            <a:ext cx="1906417" cy="698733"/>
          </a:xfrm>
          <a:prstGeom prst="wedgeRectCallout">
            <a:avLst>
              <a:gd name="adj1" fmla="val -81690"/>
              <a:gd name="adj2" fmla="val 119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50" dirty="0"/>
              <a:t>Exploration of Conference Speakers , </a:t>
            </a:r>
            <a:r>
              <a:rPr lang="nl-NL" sz="1050" dirty="0" err="1"/>
              <a:t>visualizations</a:t>
            </a:r>
            <a:r>
              <a:rPr lang="nl-NL" sz="1050" dirty="0"/>
              <a:t>, business </a:t>
            </a:r>
            <a:r>
              <a:rPr lang="nl-NL" sz="1050" dirty="0" err="1"/>
              <a:t>insights</a:t>
            </a:r>
            <a:r>
              <a:rPr lang="nl-NL" sz="1050" dirty="0"/>
              <a:t> </a:t>
            </a:r>
            <a:r>
              <a:rPr lang="nl-NL" sz="1050" dirty="0" err="1"/>
              <a:t>and</a:t>
            </a:r>
            <a:r>
              <a:rPr lang="nl-NL" sz="1050" dirty="0"/>
              <a:t> </a:t>
            </a:r>
            <a:r>
              <a:rPr lang="nl-NL" sz="1050" dirty="0" err="1"/>
              <a:t>answers</a:t>
            </a:r>
            <a:r>
              <a:rPr lang="nl-NL" sz="1050" dirty="0"/>
              <a:t>. </a:t>
            </a:r>
          </a:p>
        </p:txBody>
      </p:sp>
      <p:sp>
        <p:nvSpPr>
          <p:cNvPr id="42" name="Heptagon 41">
            <a:extLst>
              <a:ext uri="{FF2B5EF4-FFF2-40B4-BE49-F238E27FC236}">
                <a16:creationId xmlns:a16="http://schemas.microsoft.com/office/drawing/2014/main" id="{8A4AA1EF-ABC3-4AAD-B603-C29020679B1C}"/>
              </a:ext>
            </a:extLst>
          </p:cNvPr>
          <p:cNvSpPr/>
          <p:nvPr/>
        </p:nvSpPr>
        <p:spPr>
          <a:xfrm>
            <a:off x="8698182" y="288000"/>
            <a:ext cx="302400" cy="255317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3</a:t>
            </a:r>
            <a:endParaRPr lang="en-NL" sz="18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EDD5437-272A-433F-9274-070622CF2323}"/>
              </a:ext>
            </a:extLst>
          </p:cNvPr>
          <p:cNvSpPr/>
          <p:nvPr/>
        </p:nvSpPr>
        <p:spPr>
          <a:xfrm>
            <a:off x="5730787" y="1403020"/>
            <a:ext cx="56174" cy="4328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2795CC00-9B9D-479B-A2F4-7841F70C2A38}"/>
              </a:ext>
            </a:extLst>
          </p:cNvPr>
          <p:cNvSpPr/>
          <p:nvPr/>
        </p:nvSpPr>
        <p:spPr>
          <a:xfrm>
            <a:off x="6224027" y="4376144"/>
            <a:ext cx="2122546" cy="526905"/>
          </a:xfrm>
          <a:prstGeom prst="wedgeRectCallout">
            <a:avLst>
              <a:gd name="adj1" fmla="val -50776"/>
              <a:gd name="adj2" fmla="val -118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50" dirty="0"/>
              <a:t>Exploration of </a:t>
            </a:r>
            <a:r>
              <a:rPr lang="nl-NL" sz="1050" dirty="0" err="1"/>
              <a:t>Session</a:t>
            </a:r>
            <a:r>
              <a:rPr lang="nl-NL" sz="1050" dirty="0"/>
              <a:t> Details, </a:t>
            </a:r>
            <a:r>
              <a:rPr lang="nl-NL" sz="1050" dirty="0" err="1"/>
              <a:t>visualizations</a:t>
            </a:r>
            <a:r>
              <a:rPr lang="nl-NL" sz="1050" dirty="0"/>
              <a:t>, business </a:t>
            </a:r>
            <a:r>
              <a:rPr lang="nl-NL" sz="1050" dirty="0" err="1"/>
              <a:t>insights</a:t>
            </a:r>
            <a:r>
              <a:rPr lang="nl-NL" sz="1050" dirty="0"/>
              <a:t> </a:t>
            </a:r>
            <a:r>
              <a:rPr lang="nl-NL" sz="1050" dirty="0" err="1"/>
              <a:t>and</a:t>
            </a:r>
            <a:r>
              <a:rPr lang="nl-NL" sz="1050" dirty="0"/>
              <a:t> </a:t>
            </a:r>
            <a:r>
              <a:rPr lang="nl-NL" sz="1050" dirty="0" err="1"/>
              <a:t>answers</a:t>
            </a:r>
            <a:r>
              <a:rPr lang="nl-NL" sz="1050" dirty="0"/>
              <a:t>. 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280869CC-7AA1-455A-ABD9-1731D2794802}"/>
              </a:ext>
            </a:extLst>
          </p:cNvPr>
          <p:cNvSpPr/>
          <p:nvPr/>
        </p:nvSpPr>
        <p:spPr>
          <a:xfrm>
            <a:off x="8143367" y="4248485"/>
            <a:ext cx="302400" cy="255317"/>
          </a:xfrm>
          <a:prstGeom prst="hep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/>
              <a:t>4</a:t>
            </a:r>
            <a:endParaRPr lang="en-NL" sz="1800" dirty="0"/>
          </a:p>
        </p:txBody>
      </p:sp>
      <p:pic>
        <p:nvPicPr>
          <p:cNvPr id="49" name="Snagit_SNG835">
            <a:extLst>
              <a:ext uri="{FF2B5EF4-FFF2-40B4-BE49-F238E27FC236}">
                <a16:creationId xmlns:a16="http://schemas.microsoft.com/office/drawing/2014/main" id="{40CF6024-68F0-4AD6-AC1A-EA7166653B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635"/>
          <a:stretch/>
        </p:blipFill>
        <p:spPr>
          <a:xfrm>
            <a:off x="481940" y="1572977"/>
            <a:ext cx="784309" cy="3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9" grpId="0" animBg="1"/>
      <p:bldP spid="37" grpId="0"/>
      <p:bldP spid="31" grpId="0" animBg="1"/>
      <p:bldP spid="32" grpId="0" animBg="1"/>
      <p:bldP spid="34" grpId="0" animBg="1"/>
      <p:bldP spid="38" grpId="0" animBg="1"/>
      <p:bldP spid="3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D51B7E-17FA-4827-BC00-66527023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" y="3072104"/>
            <a:ext cx="786083" cy="433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78E5A-58C0-46AC-B837-5564F82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flow for Oracle </a:t>
            </a:r>
            <a:r>
              <a:rPr lang="nl-NL" dirty="0" err="1"/>
              <a:t>OpenWorld</a:t>
            </a:r>
            <a:r>
              <a:rPr lang="nl-NL" dirty="0"/>
              <a:t> 2018 </a:t>
            </a:r>
            <a:r>
              <a:rPr lang="nl-NL" dirty="0" err="1"/>
              <a:t>Session</a:t>
            </a:r>
            <a:r>
              <a:rPr lang="nl-NL" dirty="0"/>
              <a:t> Data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FECA7-3B63-489A-A656-72C78DD6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4EB84E-1743-4883-8F2D-277C2707E44F}"/>
              </a:ext>
            </a:extLst>
          </p:cNvPr>
          <p:cNvSpPr txBox="1">
            <a:spLocks/>
          </p:cNvSpPr>
          <p:nvPr/>
        </p:nvSpPr>
        <p:spPr>
          <a:xfrm>
            <a:off x="5029822" y="3758019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AMIS Kick Off 2019 - Proposities &amp; Data Analytics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4D4BE2-C4AD-44E2-9CFA-2A2EDE3E7146}"/>
              </a:ext>
            </a:extLst>
          </p:cNvPr>
          <p:cNvSpPr/>
          <p:nvPr/>
        </p:nvSpPr>
        <p:spPr>
          <a:xfrm>
            <a:off x="125033" y="1927337"/>
            <a:ext cx="1044870" cy="6996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API for </a:t>
            </a:r>
            <a:r>
              <a:rPr lang="nl-NL" sz="1100" dirty="0" err="1"/>
              <a:t>session</a:t>
            </a:r>
            <a:r>
              <a:rPr lang="nl-NL" sz="1100" dirty="0"/>
              <a:t> details in JSON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82BEEE-3F56-4A65-9DCF-A1BF6B7DFFD9}"/>
              </a:ext>
            </a:extLst>
          </p:cNvPr>
          <p:cNvSpPr/>
          <p:nvPr/>
        </p:nvSpPr>
        <p:spPr>
          <a:xfrm>
            <a:off x="2352083" y="2349390"/>
            <a:ext cx="1123344" cy="552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JSON files</a:t>
            </a:r>
            <a:endParaRPr lang="en-NL" sz="12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5A30D3-610F-4F83-99D3-858338C0F625}"/>
              </a:ext>
            </a:extLst>
          </p:cNvPr>
          <p:cNvSpPr/>
          <p:nvPr/>
        </p:nvSpPr>
        <p:spPr>
          <a:xfrm>
            <a:off x="1236299" y="2167253"/>
            <a:ext cx="1182413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Jupyter</a:t>
            </a:r>
            <a:r>
              <a:rPr lang="nl-NL" sz="1000" dirty="0"/>
              <a:t> Notebook &amp; Python</a:t>
            </a:r>
            <a:endParaRPr lang="en-NL" sz="1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E9ABB3-90C7-4722-AF4E-E3B40D47F7AA}"/>
              </a:ext>
            </a:extLst>
          </p:cNvPr>
          <p:cNvSpPr/>
          <p:nvPr/>
        </p:nvSpPr>
        <p:spPr>
          <a:xfrm>
            <a:off x="3447339" y="2167253"/>
            <a:ext cx="1182413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Jupyter</a:t>
            </a:r>
            <a:r>
              <a:rPr lang="nl-NL" sz="1000" dirty="0"/>
              <a:t> Notebook &amp; Python</a:t>
            </a:r>
            <a:endParaRPr lang="en-NL" sz="1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AC2D4-4A4B-43A6-A813-90D3722939D9}"/>
              </a:ext>
            </a:extLst>
          </p:cNvPr>
          <p:cNvSpPr/>
          <p:nvPr/>
        </p:nvSpPr>
        <p:spPr>
          <a:xfrm>
            <a:off x="4456210" y="2127561"/>
            <a:ext cx="1123344" cy="129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JSON file</a:t>
            </a:r>
            <a:endParaRPr lang="en-NL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9F07E0-DABD-4245-888E-136D619E2B1F}"/>
              </a:ext>
            </a:extLst>
          </p:cNvPr>
          <p:cNvSpPr/>
          <p:nvPr/>
        </p:nvSpPr>
        <p:spPr>
          <a:xfrm>
            <a:off x="6724471" y="1652635"/>
            <a:ext cx="1819199" cy="5525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>
                <a:solidFill>
                  <a:schemeClr val="accent2">
                    <a:lumMod val="75000"/>
                  </a:schemeClr>
                </a:solidFill>
              </a:rPr>
              <a:t>Visualizations</a:t>
            </a:r>
            <a:endParaRPr lang="en-NL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AF129E-F996-4912-A5DB-727BAD588A4C}"/>
              </a:ext>
            </a:extLst>
          </p:cNvPr>
          <p:cNvSpPr/>
          <p:nvPr/>
        </p:nvSpPr>
        <p:spPr>
          <a:xfrm>
            <a:off x="5517732" y="1583044"/>
            <a:ext cx="1206739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Jupyter</a:t>
            </a:r>
            <a:r>
              <a:rPr lang="nl-NL" sz="1100" dirty="0"/>
              <a:t> Notebook &amp; Python</a:t>
            </a:r>
            <a:endParaRPr lang="en-NL" sz="1100" dirty="0"/>
          </a:p>
        </p:txBody>
      </p:sp>
      <p:sp>
        <p:nvSpPr>
          <p:cNvPr id="37" name="AutoShape 2" descr="Image result for excel logo">
            <a:extLst>
              <a:ext uri="{FF2B5EF4-FFF2-40B4-BE49-F238E27FC236}">
                <a16:creationId xmlns:a16="http://schemas.microsoft.com/office/drawing/2014/main" id="{EC9576A2-CABF-4B20-B486-6FC46FE16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9466" name="Picture 10" descr="Image result for jupyter notebook">
            <a:extLst>
              <a:ext uri="{FF2B5EF4-FFF2-40B4-BE49-F238E27FC236}">
                <a16:creationId xmlns:a16="http://schemas.microsoft.com/office/drawing/2014/main" id="{5D40F8BF-3996-45F7-BD02-10F229D4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69" y="1178885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jupyter notebook">
            <a:extLst>
              <a:ext uri="{FF2B5EF4-FFF2-40B4-BE49-F238E27FC236}">
                <a16:creationId xmlns:a16="http://schemas.microsoft.com/office/drawing/2014/main" id="{C48F02F8-B05B-454D-981C-5796A7E7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20" y="1863302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Image result for api">
            <a:extLst>
              <a:ext uri="{FF2B5EF4-FFF2-40B4-BE49-F238E27FC236}">
                <a16:creationId xmlns:a16="http://schemas.microsoft.com/office/drawing/2014/main" id="{0559A55A-9558-4A4A-BBA4-22214A79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09" y="2412549"/>
            <a:ext cx="712470" cy="7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jupyter notebook">
            <a:extLst>
              <a:ext uri="{FF2B5EF4-FFF2-40B4-BE49-F238E27FC236}">
                <a16:creationId xmlns:a16="http://schemas.microsoft.com/office/drawing/2014/main" id="{8C8632B1-FB24-46AF-9D58-BC5DD4A9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93" y="1835889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486A3E-5E5E-4D4D-9CA6-0ABD303A4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862" y="1964783"/>
            <a:ext cx="815615" cy="606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E3129F-C1C6-4357-909C-057A5D989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" y="1338313"/>
            <a:ext cx="572318" cy="605703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0667B41B-52DA-4537-A4D1-0AF21B960229}"/>
              </a:ext>
            </a:extLst>
          </p:cNvPr>
          <p:cNvSpPr/>
          <p:nvPr/>
        </p:nvSpPr>
        <p:spPr>
          <a:xfrm>
            <a:off x="594883" y="801210"/>
            <a:ext cx="2191179" cy="588482"/>
          </a:xfrm>
          <a:prstGeom prst="wedgeRectCallout">
            <a:avLst>
              <a:gd name="adj1" fmla="val -14679"/>
              <a:gd name="adj2" fmla="val 228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00" dirty="0" err="1"/>
              <a:t>Fetch</a:t>
            </a:r>
            <a:r>
              <a:rPr lang="nl-NL" sz="1000" dirty="0"/>
              <a:t> </a:t>
            </a:r>
            <a:r>
              <a:rPr lang="nl-NL" sz="1000" dirty="0" err="1"/>
              <a:t>all</a:t>
            </a:r>
            <a:r>
              <a:rPr lang="nl-NL" sz="1000" dirty="0"/>
              <a:t> </a:t>
            </a:r>
            <a:r>
              <a:rPr lang="nl-NL" sz="1000" dirty="0" err="1"/>
              <a:t>raw</a:t>
            </a:r>
            <a:r>
              <a:rPr lang="nl-NL" sz="1000" dirty="0"/>
              <a:t> </a:t>
            </a:r>
            <a:r>
              <a:rPr lang="nl-NL" sz="1000" dirty="0" err="1"/>
              <a:t>session</a:t>
            </a:r>
            <a:r>
              <a:rPr lang="nl-NL" sz="1000" dirty="0"/>
              <a:t> data per Event </a:t>
            </a:r>
            <a:r>
              <a:rPr lang="nl-NL" sz="1000" dirty="0" err="1"/>
              <a:t>and</a:t>
            </a:r>
            <a:r>
              <a:rPr lang="nl-NL" sz="1000" dirty="0"/>
              <a:t> per </a:t>
            </a:r>
            <a:r>
              <a:rPr lang="nl-NL" sz="1000" dirty="0" err="1"/>
              <a:t>Session</a:t>
            </a:r>
            <a:r>
              <a:rPr lang="nl-NL" sz="1000" dirty="0"/>
              <a:t> Type </a:t>
            </a:r>
            <a:r>
              <a:rPr lang="nl-NL" sz="1000" dirty="0" err="1"/>
              <a:t>from</a:t>
            </a:r>
            <a:r>
              <a:rPr lang="nl-NL" sz="1000" dirty="0"/>
              <a:t> API </a:t>
            </a:r>
            <a:r>
              <a:rPr lang="nl-NL" sz="1000" dirty="0" err="1"/>
              <a:t>and</a:t>
            </a:r>
            <a:r>
              <a:rPr lang="nl-NL" sz="1000" dirty="0"/>
              <a:t> </a:t>
            </a:r>
            <a:r>
              <a:rPr lang="nl-NL" sz="1000" dirty="0" err="1"/>
              <a:t>write</a:t>
            </a:r>
            <a:r>
              <a:rPr lang="nl-NL" sz="1000" dirty="0"/>
              <a:t> </a:t>
            </a:r>
            <a:r>
              <a:rPr lang="nl-NL" sz="1000" dirty="0" err="1"/>
              <a:t>to</a:t>
            </a:r>
            <a:r>
              <a:rPr lang="nl-NL" sz="1000" dirty="0"/>
              <a:t> 44 </a:t>
            </a:r>
            <a:r>
              <a:rPr lang="nl-NL" sz="1000" dirty="0" err="1"/>
              <a:t>local</a:t>
            </a:r>
            <a:r>
              <a:rPr lang="nl-NL" sz="1000" dirty="0"/>
              <a:t> JSON files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F28BFD5-0DE4-4EAC-AF49-557C8A1D8A40}"/>
              </a:ext>
            </a:extLst>
          </p:cNvPr>
          <p:cNvSpPr/>
          <p:nvPr/>
        </p:nvSpPr>
        <p:spPr>
          <a:xfrm>
            <a:off x="3163540" y="718820"/>
            <a:ext cx="2122546" cy="702360"/>
          </a:xfrm>
          <a:prstGeom prst="wedgeRectCallout">
            <a:avLst>
              <a:gd name="adj1" fmla="val 3159"/>
              <a:gd name="adj2" fmla="val 191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00" dirty="0"/>
              <a:t>Read </a:t>
            </a:r>
            <a:r>
              <a:rPr lang="nl-NL" sz="1000" dirty="0" err="1"/>
              <a:t>all</a:t>
            </a:r>
            <a:r>
              <a:rPr lang="nl-NL" sz="1000" dirty="0"/>
              <a:t> JSON files, </a:t>
            </a:r>
            <a:r>
              <a:rPr lang="nl-NL" sz="1000" dirty="0" err="1"/>
              <a:t>discard</a:t>
            </a:r>
            <a:r>
              <a:rPr lang="nl-NL" sz="1000" dirty="0"/>
              <a:t> </a:t>
            </a:r>
            <a:r>
              <a:rPr lang="nl-NL" sz="1000" dirty="0" err="1"/>
              <a:t>unneeded</a:t>
            </a:r>
            <a:r>
              <a:rPr lang="nl-NL" sz="1000" dirty="0"/>
              <a:t> </a:t>
            </a:r>
            <a:r>
              <a:rPr lang="nl-NL" sz="1000" dirty="0" err="1"/>
              <a:t>attributes</a:t>
            </a:r>
            <a:r>
              <a:rPr lang="nl-NL" sz="1000" dirty="0"/>
              <a:t>, </a:t>
            </a:r>
            <a:r>
              <a:rPr lang="nl-NL" sz="1000" dirty="0" err="1"/>
              <a:t>derive</a:t>
            </a:r>
            <a:r>
              <a:rPr lang="nl-NL" sz="1000" dirty="0"/>
              <a:t> new </a:t>
            </a:r>
            <a:r>
              <a:rPr lang="nl-NL" sz="1000" dirty="0" err="1"/>
              <a:t>attributes</a:t>
            </a:r>
            <a:r>
              <a:rPr lang="nl-NL" sz="1000" dirty="0"/>
              <a:t>, </a:t>
            </a:r>
            <a:r>
              <a:rPr lang="nl-NL" sz="1000" dirty="0" err="1"/>
              <a:t>deduplicate</a:t>
            </a:r>
            <a:r>
              <a:rPr lang="nl-NL" sz="1000" dirty="0"/>
              <a:t> records </a:t>
            </a:r>
            <a:r>
              <a:rPr lang="nl-NL" sz="1000" dirty="0" err="1"/>
              <a:t>and</a:t>
            </a:r>
            <a:r>
              <a:rPr lang="nl-NL" sz="1000" dirty="0"/>
              <a:t> </a:t>
            </a:r>
            <a:r>
              <a:rPr lang="nl-NL" sz="1000" dirty="0" err="1"/>
              <a:t>write</a:t>
            </a:r>
            <a:r>
              <a:rPr lang="nl-NL" sz="1000" dirty="0"/>
              <a:t> </a:t>
            </a:r>
            <a:r>
              <a:rPr lang="nl-NL" sz="1000" dirty="0" err="1"/>
              <a:t>to</a:t>
            </a:r>
            <a:r>
              <a:rPr lang="nl-NL" sz="1000" dirty="0"/>
              <a:t> a single </a:t>
            </a:r>
            <a:r>
              <a:rPr lang="nl-NL" sz="1000" dirty="0" err="1"/>
              <a:t>local</a:t>
            </a:r>
            <a:r>
              <a:rPr lang="nl-NL" sz="1000" dirty="0"/>
              <a:t> JSON file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12A4A864-35AD-44E1-907D-C6386C9866C9}"/>
              </a:ext>
            </a:extLst>
          </p:cNvPr>
          <p:cNvSpPr/>
          <p:nvPr/>
        </p:nvSpPr>
        <p:spPr>
          <a:xfrm>
            <a:off x="6359249" y="173860"/>
            <a:ext cx="2122546" cy="702360"/>
          </a:xfrm>
          <a:prstGeom prst="wedgeRectCallout">
            <a:avLst>
              <a:gd name="adj1" fmla="val -48335"/>
              <a:gd name="adj2" fmla="val 192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00" dirty="0"/>
              <a:t>Speakers:</a:t>
            </a:r>
          </a:p>
          <a:p>
            <a:r>
              <a:rPr lang="nl-NL" sz="1000" dirty="0"/>
              <a:t>Read JSON file, extract speaker details, </a:t>
            </a:r>
            <a:r>
              <a:rPr lang="nl-NL" sz="1000" dirty="0" err="1"/>
              <a:t>visualize</a:t>
            </a:r>
            <a:r>
              <a:rPr lang="nl-NL" sz="1000" dirty="0"/>
              <a:t> </a:t>
            </a:r>
            <a:r>
              <a:rPr lang="nl-NL" sz="1000" dirty="0" err="1"/>
              <a:t>and</a:t>
            </a:r>
            <a:r>
              <a:rPr lang="nl-NL" sz="1000" dirty="0"/>
              <a:t> </a:t>
            </a:r>
            <a:r>
              <a:rPr lang="nl-NL" sz="1000" dirty="0" err="1"/>
              <a:t>analyze</a:t>
            </a:r>
            <a:r>
              <a:rPr lang="nl-NL" sz="1000" dirty="0"/>
              <a:t> speaker data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608435-93CD-4967-97CD-AC7FB81C694D}"/>
              </a:ext>
            </a:extLst>
          </p:cNvPr>
          <p:cNvSpPr/>
          <p:nvPr/>
        </p:nvSpPr>
        <p:spPr>
          <a:xfrm>
            <a:off x="6706965" y="3049185"/>
            <a:ext cx="1819199" cy="5525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>
                <a:solidFill>
                  <a:schemeClr val="accent2">
                    <a:lumMod val="75000"/>
                  </a:schemeClr>
                </a:solidFill>
              </a:rPr>
              <a:t>Visualizations</a:t>
            </a:r>
            <a:endParaRPr lang="en-NL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3CCBFFC-2D2B-49E9-8A51-01E7F1545819}"/>
              </a:ext>
            </a:extLst>
          </p:cNvPr>
          <p:cNvSpPr/>
          <p:nvPr/>
        </p:nvSpPr>
        <p:spPr>
          <a:xfrm>
            <a:off x="5500226" y="2979594"/>
            <a:ext cx="1206739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Jupyter</a:t>
            </a:r>
            <a:r>
              <a:rPr lang="nl-NL" sz="1100" dirty="0"/>
              <a:t> Notebook &amp; Python</a:t>
            </a:r>
            <a:endParaRPr lang="en-NL" sz="1100" dirty="0"/>
          </a:p>
        </p:txBody>
      </p:sp>
      <p:pic>
        <p:nvPicPr>
          <p:cNvPr id="40" name="Picture 10" descr="Image result for jupyter notebook">
            <a:extLst>
              <a:ext uri="{FF2B5EF4-FFF2-40B4-BE49-F238E27FC236}">
                <a16:creationId xmlns:a16="http://schemas.microsoft.com/office/drawing/2014/main" id="{65052145-365A-4085-AE2B-E2C687C1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63" y="2575435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7032B9B-9A4B-4571-85EC-A1314B069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356" y="3361333"/>
            <a:ext cx="815615" cy="606415"/>
          </a:xfrm>
          <a:prstGeom prst="rect">
            <a:avLst/>
          </a:prstGeom>
        </p:spPr>
      </p:pic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AECB09A4-F6A3-48EC-8AEB-D46E743C38E4}"/>
              </a:ext>
            </a:extLst>
          </p:cNvPr>
          <p:cNvSpPr/>
          <p:nvPr/>
        </p:nvSpPr>
        <p:spPr>
          <a:xfrm>
            <a:off x="6359249" y="4024964"/>
            <a:ext cx="2122546" cy="702360"/>
          </a:xfrm>
          <a:prstGeom prst="wedgeRectCallout">
            <a:avLst>
              <a:gd name="adj1" fmla="val -51365"/>
              <a:gd name="adj2" fmla="val -103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00" dirty="0" err="1"/>
              <a:t>Sessions</a:t>
            </a:r>
            <a:r>
              <a:rPr lang="nl-NL" sz="1000" dirty="0"/>
              <a:t>:</a:t>
            </a:r>
          </a:p>
          <a:p>
            <a:r>
              <a:rPr lang="nl-NL" sz="1000" dirty="0"/>
              <a:t>Read JSON file, </a:t>
            </a:r>
            <a:r>
              <a:rPr lang="nl-NL" sz="1000" dirty="0" err="1"/>
              <a:t>visualize</a:t>
            </a:r>
            <a:r>
              <a:rPr lang="nl-NL" sz="1000" dirty="0"/>
              <a:t> </a:t>
            </a:r>
            <a:r>
              <a:rPr lang="nl-NL" sz="1000" dirty="0" err="1"/>
              <a:t>and</a:t>
            </a:r>
            <a:r>
              <a:rPr lang="nl-NL" sz="1000" dirty="0"/>
              <a:t> </a:t>
            </a:r>
            <a:r>
              <a:rPr lang="nl-NL" sz="1000" dirty="0" err="1"/>
              <a:t>analuyze</a:t>
            </a:r>
            <a:r>
              <a:rPr lang="nl-NL" sz="1000" dirty="0"/>
              <a:t> </a:t>
            </a:r>
            <a:r>
              <a:rPr lang="nl-NL" sz="1000" dirty="0" err="1"/>
              <a:t>session</a:t>
            </a:r>
            <a:r>
              <a:rPr lang="nl-NL" sz="1000" dirty="0"/>
              <a:t> data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D1FF818-F521-4A39-AFD8-338D40EC4D41}"/>
              </a:ext>
            </a:extLst>
          </p:cNvPr>
          <p:cNvSpPr/>
          <p:nvPr/>
        </p:nvSpPr>
        <p:spPr>
          <a:xfrm>
            <a:off x="5399423" y="1083768"/>
            <a:ext cx="662728" cy="3192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Gender </a:t>
            </a:r>
            <a:r>
              <a:rPr lang="nl-NL" sz="900" dirty="0" err="1"/>
              <a:t>guesser</a:t>
            </a:r>
            <a:endParaRPr lang="en-NL" sz="9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BA92F9D-2BD1-4856-84A4-91A3EDA6E473}"/>
              </a:ext>
            </a:extLst>
          </p:cNvPr>
          <p:cNvSpPr/>
          <p:nvPr/>
        </p:nvSpPr>
        <p:spPr>
          <a:xfrm>
            <a:off x="5730787" y="1403020"/>
            <a:ext cx="56174" cy="4328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pic>
        <p:nvPicPr>
          <p:cNvPr id="42" name="Snagit_SNG835">
            <a:extLst>
              <a:ext uri="{FF2B5EF4-FFF2-40B4-BE49-F238E27FC236}">
                <a16:creationId xmlns:a16="http://schemas.microsoft.com/office/drawing/2014/main" id="{CEEB9BE7-0229-4769-A557-62929C09F2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635"/>
          <a:stretch/>
        </p:blipFill>
        <p:spPr>
          <a:xfrm>
            <a:off x="481940" y="1572977"/>
            <a:ext cx="784309" cy="3032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BA1DE6-5890-4E57-8403-6B2A04D89E15}"/>
              </a:ext>
            </a:extLst>
          </p:cNvPr>
          <p:cNvSpPr/>
          <p:nvPr/>
        </p:nvSpPr>
        <p:spPr>
          <a:xfrm>
            <a:off x="2239201" y="3671288"/>
            <a:ext cx="890679" cy="1056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8A7ED8-0699-4679-8634-0FDD21A89286}"/>
              </a:ext>
            </a:extLst>
          </p:cNvPr>
          <p:cNvSpPr txBox="1"/>
          <p:nvPr/>
        </p:nvSpPr>
        <p:spPr>
          <a:xfrm>
            <a:off x="2302472" y="4522417"/>
            <a:ext cx="6780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/</a:t>
            </a:r>
            <a:r>
              <a:rPr lang="nl-NL" sz="1300" dirty="0" err="1"/>
              <a:t>datalake</a:t>
            </a:r>
            <a:endParaRPr lang="en-NL" sz="13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A2C5C-8306-4264-882D-A3B6A677742B}"/>
              </a:ext>
            </a:extLst>
          </p:cNvPr>
          <p:cNvSpPr/>
          <p:nvPr/>
        </p:nvSpPr>
        <p:spPr>
          <a:xfrm>
            <a:off x="2284546" y="3744856"/>
            <a:ext cx="174328" cy="2117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B6089A-2E11-4E21-848E-E363838A473D}"/>
              </a:ext>
            </a:extLst>
          </p:cNvPr>
          <p:cNvSpPr/>
          <p:nvPr/>
        </p:nvSpPr>
        <p:spPr>
          <a:xfrm>
            <a:off x="2335710" y="3820057"/>
            <a:ext cx="174328" cy="2117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DF6C2B-D56F-4CB4-9711-C3E2C746F578}"/>
              </a:ext>
            </a:extLst>
          </p:cNvPr>
          <p:cNvSpPr/>
          <p:nvPr/>
        </p:nvSpPr>
        <p:spPr>
          <a:xfrm>
            <a:off x="2386874" y="3895258"/>
            <a:ext cx="174328" cy="2117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BC4FCF-9E9F-4D44-BB27-8C771CEF54EB}"/>
              </a:ext>
            </a:extLst>
          </p:cNvPr>
          <p:cNvSpPr/>
          <p:nvPr/>
        </p:nvSpPr>
        <p:spPr>
          <a:xfrm>
            <a:off x="2438038" y="3970459"/>
            <a:ext cx="174328" cy="2117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A354D-2595-47DF-9F55-06FD0A115DB8}"/>
              </a:ext>
            </a:extLst>
          </p:cNvPr>
          <p:cNvSpPr/>
          <p:nvPr/>
        </p:nvSpPr>
        <p:spPr>
          <a:xfrm>
            <a:off x="2639327" y="3746854"/>
            <a:ext cx="174328" cy="2117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4FCC3D-5C14-4B57-B805-90CB87C1015F}"/>
              </a:ext>
            </a:extLst>
          </p:cNvPr>
          <p:cNvSpPr/>
          <p:nvPr/>
        </p:nvSpPr>
        <p:spPr>
          <a:xfrm>
            <a:off x="2690491" y="3822055"/>
            <a:ext cx="174328" cy="2117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4FEC01-DECA-49EC-B2BF-24DFF276D221}"/>
              </a:ext>
            </a:extLst>
          </p:cNvPr>
          <p:cNvSpPr/>
          <p:nvPr/>
        </p:nvSpPr>
        <p:spPr>
          <a:xfrm>
            <a:off x="2741655" y="3897256"/>
            <a:ext cx="174328" cy="2117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1DA3FB-B682-494F-AB11-57631495A113}"/>
              </a:ext>
            </a:extLst>
          </p:cNvPr>
          <p:cNvSpPr/>
          <p:nvPr/>
        </p:nvSpPr>
        <p:spPr>
          <a:xfrm>
            <a:off x="2792819" y="3972457"/>
            <a:ext cx="174328" cy="2117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92652-51A8-48C1-8C50-679B7771B4EC}"/>
              </a:ext>
            </a:extLst>
          </p:cNvPr>
          <p:cNvSpPr/>
          <p:nvPr/>
        </p:nvSpPr>
        <p:spPr>
          <a:xfrm>
            <a:off x="4039221" y="3682340"/>
            <a:ext cx="1360202" cy="1056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A90092-D39B-4BEE-B723-65C56E9D3369}"/>
              </a:ext>
            </a:extLst>
          </p:cNvPr>
          <p:cNvSpPr txBox="1"/>
          <p:nvPr/>
        </p:nvSpPr>
        <p:spPr>
          <a:xfrm>
            <a:off x="4102492" y="4533469"/>
            <a:ext cx="1189428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/datawarehouse</a:t>
            </a:r>
            <a:endParaRPr lang="en-NL" sz="1300" dirty="0" err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DE1337-463C-4E47-8FED-1223DEA29CB3}"/>
              </a:ext>
            </a:extLst>
          </p:cNvPr>
          <p:cNvSpPr/>
          <p:nvPr/>
        </p:nvSpPr>
        <p:spPr>
          <a:xfrm>
            <a:off x="4094823" y="3752793"/>
            <a:ext cx="1140341" cy="5150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oow2018-sessions-wrangled.json</a:t>
            </a:r>
            <a:endParaRPr lang="en-NL" sz="10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098B2F-D9AE-4B2B-BFF1-C28415D5467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684541" y="2901944"/>
            <a:ext cx="229214" cy="76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8CE6F3-FB94-4914-A37A-C59761B010B1}"/>
              </a:ext>
            </a:extLst>
          </p:cNvPr>
          <p:cNvCxnSpPr>
            <a:stCxn id="11" idx="2"/>
            <a:endCxn id="54" idx="0"/>
          </p:cNvCxnSpPr>
          <p:nvPr/>
        </p:nvCxnSpPr>
        <p:spPr>
          <a:xfrm flipH="1">
            <a:off x="4719322" y="3422585"/>
            <a:ext cx="298560" cy="25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CEB1F77-FA17-448B-A5F9-66FD55EC4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482" y="2906536"/>
            <a:ext cx="1395683" cy="84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773F80-EA52-42AA-851D-C7D72FDA4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085" y="2944401"/>
            <a:ext cx="1384339" cy="786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2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5" grpId="0" animBg="1"/>
      <p:bldP spid="19" grpId="0" animBg="1"/>
      <p:bldP spid="37" grpId="0"/>
      <p:bldP spid="31" grpId="0" animBg="1"/>
      <p:bldP spid="32" grpId="0" animBg="1"/>
      <p:bldP spid="33" grpId="0" animBg="1"/>
      <p:bldP spid="34" grpId="0" animBg="1"/>
      <p:bldP spid="38" grpId="0" animBg="1"/>
      <p:bldP spid="45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D51B7E-17FA-4827-BC00-66527023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4" y="2958373"/>
            <a:ext cx="1293877" cy="712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78E5A-58C0-46AC-B837-5564F82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flow for Oracle </a:t>
            </a:r>
            <a:r>
              <a:rPr lang="nl-NL" dirty="0" err="1"/>
              <a:t>OpenWorld</a:t>
            </a:r>
            <a:r>
              <a:rPr lang="nl-NL" dirty="0"/>
              <a:t> 2018 </a:t>
            </a:r>
            <a:r>
              <a:rPr lang="nl-NL" dirty="0" err="1"/>
              <a:t>Session</a:t>
            </a:r>
            <a:r>
              <a:rPr lang="nl-NL" dirty="0"/>
              <a:t> Data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FECA7-3B63-489A-A656-72C78DD6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on Oracle OpenWorld 2018 Session Details</a:t>
            </a:r>
            <a:endParaRPr lang="nl-NL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4EB84E-1743-4883-8F2D-277C2707E44F}"/>
              </a:ext>
            </a:extLst>
          </p:cNvPr>
          <p:cNvSpPr txBox="1">
            <a:spLocks/>
          </p:cNvSpPr>
          <p:nvPr/>
        </p:nvSpPr>
        <p:spPr>
          <a:xfrm>
            <a:off x="5029822" y="3100141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AMIS Kick Off 2019 - Proposities &amp; Data Analytics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4D4BE2-C4AD-44E2-9CFA-2A2EDE3E7146}"/>
              </a:ext>
            </a:extLst>
          </p:cNvPr>
          <p:cNvSpPr/>
          <p:nvPr/>
        </p:nvSpPr>
        <p:spPr>
          <a:xfrm>
            <a:off x="125033" y="1927337"/>
            <a:ext cx="1044870" cy="6996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API for </a:t>
            </a:r>
            <a:r>
              <a:rPr lang="nl-NL" sz="1100" dirty="0" err="1"/>
              <a:t>session</a:t>
            </a:r>
            <a:r>
              <a:rPr lang="nl-NL" sz="1100" dirty="0"/>
              <a:t> details in JSON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82BEEE-3F56-4A65-9DCF-A1BF6B7DFFD9}"/>
              </a:ext>
            </a:extLst>
          </p:cNvPr>
          <p:cNvSpPr/>
          <p:nvPr/>
        </p:nvSpPr>
        <p:spPr>
          <a:xfrm>
            <a:off x="2352083" y="2349390"/>
            <a:ext cx="1123344" cy="552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JSON files</a:t>
            </a:r>
            <a:endParaRPr lang="en-NL" sz="12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5A30D3-610F-4F83-99D3-858338C0F625}"/>
              </a:ext>
            </a:extLst>
          </p:cNvPr>
          <p:cNvSpPr/>
          <p:nvPr/>
        </p:nvSpPr>
        <p:spPr>
          <a:xfrm>
            <a:off x="1236299" y="2167253"/>
            <a:ext cx="1182413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Jupyter</a:t>
            </a:r>
            <a:r>
              <a:rPr lang="nl-NL" sz="1000" dirty="0"/>
              <a:t> Notebook &amp; Python</a:t>
            </a:r>
            <a:endParaRPr lang="en-NL" sz="1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E9ABB3-90C7-4722-AF4E-E3B40D47F7AA}"/>
              </a:ext>
            </a:extLst>
          </p:cNvPr>
          <p:cNvSpPr/>
          <p:nvPr/>
        </p:nvSpPr>
        <p:spPr>
          <a:xfrm>
            <a:off x="3447339" y="2167253"/>
            <a:ext cx="1182413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Jupyter</a:t>
            </a:r>
            <a:r>
              <a:rPr lang="nl-NL" sz="1000" dirty="0"/>
              <a:t> Notebook &amp; Python</a:t>
            </a:r>
            <a:endParaRPr lang="en-NL" sz="1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AC2D4-4A4B-43A6-A813-90D3722939D9}"/>
              </a:ext>
            </a:extLst>
          </p:cNvPr>
          <p:cNvSpPr/>
          <p:nvPr/>
        </p:nvSpPr>
        <p:spPr>
          <a:xfrm>
            <a:off x="4456210" y="2127561"/>
            <a:ext cx="1123344" cy="129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JSON file</a:t>
            </a:r>
            <a:endParaRPr lang="en-NL" sz="1200" dirty="0"/>
          </a:p>
        </p:txBody>
      </p:sp>
      <p:sp>
        <p:nvSpPr>
          <p:cNvPr id="37" name="AutoShape 2" descr="Image result for excel logo">
            <a:extLst>
              <a:ext uri="{FF2B5EF4-FFF2-40B4-BE49-F238E27FC236}">
                <a16:creationId xmlns:a16="http://schemas.microsoft.com/office/drawing/2014/main" id="{EC9576A2-CABF-4B20-B486-6FC46FE16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44" name="Picture 10" descr="Image result for jupyter notebook">
            <a:extLst>
              <a:ext uri="{FF2B5EF4-FFF2-40B4-BE49-F238E27FC236}">
                <a16:creationId xmlns:a16="http://schemas.microsoft.com/office/drawing/2014/main" id="{C48F02F8-B05B-454D-981C-5796A7E7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20" y="1863302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Image result for api">
            <a:extLst>
              <a:ext uri="{FF2B5EF4-FFF2-40B4-BE49-F238E27FC236}">
                <a16:creationId xmlns:a16="http://schemas.microsoft.com/office/drawing/2014/main" id="{0559A55A-9558-4A4A-BBA4-22214A79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09" y="2412549"/>
            <a:ext cx="712470" cy="7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jupyter notebook">
            <a:extLst>
              <a:ext uri="{FF2B5EF4-FFF2-40B4-BE49-F238E27FC236}">
                <a16:creationId xmlns:a16="http://schemas.microsoft.com/office/drawing/2014/main" id="{8C8632B1-FB24-46AF-9D58-BC5DD4A9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93" y="1835889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E3129F-C1C6-4357-909C-057A5D989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" y="1338313"/>
            <a:ext cx="572318" cy="605703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0667B41B-52DA-4537-A4D1-0AF21B960229}"/>
              </a:ext>
            </a:extLst>
          </p:cNvPr>
          <p:cNvSpPr/>
          <p:nvPr/>
        </p:nvSpPr>
        <p:spPr>
          <a:xfrm>
            <a:off x="594884" y="801210"/>
            <a:ext cx="2122546" cy="588482"/>
          </a:xfrm>
          <a:prstGeom prst="wedgeRectCallout">
            <a:avLst>
              <a:gd name="adj1" fmla="val -14679"/>
              <a:gd name="adj2" fmla="val 228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00" dirty="0" err="1"/>
              <a:t>Fetch</a:t>
            </a:r>
            <a:r>
              <a:rPr lang="nl-NL" sz="1000" dirty="0"/>
              <a:t> </a:t>
            </a:r>
            <a:r>
              <a:rPr lang="nl-NL" sz="1000" dirty="0" err="1"/>
              <a:t>all</a:t>
            </a:r>
            <a:r>
              <a:rPr lang="nl-NL" sz="1000" dirty="0"/>
              <a:t> </a:t>
            </a:r>
            <a:r>
              <a:rPr lang="nl-NL" sz="1000" dirty="0" err="1"/>
              <a:t>raw</a:t>
            </a:r>
            <a:r>
              <a:rPr lang="nl-NL" sz="1000" dirty="0"/>
              <a:t> </a:t>
            </a:r>
            <a:r>
              <a:rPr lang="nl-NL" sz="1000" dirty="0" err="1"/>
              <a:t>session</a:t>
            </a:r>
            <a:r>
              <a:rPr lang="nl-NL" sz="1000" dirty="0"/>
              <a:t> data per Event </a:t>
            </a:r>
            <a:r>
              <a:rPr lang="nl-NL" sz="1000" dirty="0" err="1"/>
              <a:t>and</a:t>
            </a:r>
            <a:r>
              <a:rPr lang="nl-NL" sz="1000" dirty="0"/>
              <a:t> per </a:t>
            </a:r>
            <a:r>
              <a:rPr lang="nl-NL" sz="1000" dirty="0" err="1"/>
              <a:t>Session</a:t>
            </a:r>
            <a:r>
              <a:rPr lang="nl-NL" sz="1000" dirty="0"/>
              <a:t> Type </a:t>
            </a:r>
            <a:r>
              <a:rPr lang="nl-NL" sz="1000" dirty="0" err="1"/>
              <a:t>from</a:t>
            </a:r>
            <a:r>
              <a:rPr lang="nl-NL" sz="1000" dirty="0"/>
              <a:t> API </a:t>
            </a:r>
            <a:r>
              <a:rPr lang="nl-NL" sz="1000" dirty="0" err="1"/>
              <a:t>and</a:t>
            </a:r>
            <a:r>
              <a:rPr lang="nl-NL" sz="1000" dirty="0"/>
              <a:t> </a:t>
            </a:r>
            <a:r>
              <a:rPr lang="nl-NL" sz="1000" dirty="0" err="1"/>
              <a:t>write</a:t>
            </a:r>
            <a:r>
              <a:rPr lang="nl-NL" sz="1000" dirty="0"/>
              <a:t> </a:t>
            </a:r>
            <a:r>
              <a:rPr lang="nl-NL" sz="1000" dirty="0" err="1"/>
              <a:t>to</a:t>
            </a:r>
            <a:r>
              <a:rPr lang="nl-NL" sz="1000" dirty="0"/>
              <a:t> 36 </a:t>
            </a:r>
            <a:r>
              <a:rPr lang="nl-NL" sz="1000" dirty="0" err="1"/>
              <a:t>local</a:t>
            </a:r>
            <a:r>
              <a:rPr lang="nl-NL" sz="1000" dirty="0"/>
              <a:t> JSON files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F28BFD5-0DE4-4EAC-AF49-557C8A1D8A40}"/>
              </a:ext>
            </a:extLst>
          </p:cNvPr>
          <p:cNvSpPr/>
          <p:nvPr/>
        </p:nvSpPr>
        <p:spPr>
          <a:xfrm>
            <a:off x="3163540" y="718820"/>
            <a:ext cx="2122546" cy="702360"/>
          </a:xfrm>
          <a:prstGeom prst="wedgeRectCallout">
            <a:avLst>
              <a:gd name="adj1" fmla="val 3159"/>
              <a:gd name="adj2" fmla="val 191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00" dirty="0"/>
              <a:t>Read </a:t>
            </a:r>
            <a:r>
              <a:rPr lang="nl-NL" sz="1000" dirty="0" err="1"/>
              <a:t>all</a:t>
            </a:r>
            <a:r>
              <a:rPr lang="nl-NL" sz="1000" dirty="0"/>
              <a:t> JSON files, </a:t>
            </a:r>
            <a:r>
              <a:rPr lang="nl-NL" sz="1000" dirty="0" err="1"/>
              <a:t>discard</a:t>
            </a:r>
            <a:r>
              <a:rPr lang="nl-NL" sz="1000" dirty="0"/>
              <a:t> </a:t>
            </a:r>
            <a:r>
              <a:rPr lang="nl-NL" sz="1000" dirty="0" err="1"/>
              <a:t>unneeded</a:t>
            </a:r>
            <a:r>
              <a:rPr lang="nl-NL" sz="1000" dirty="0"/>
              <a:t> </a:t>
            </a:r>
            <a:r>
              <a:rPr lang="nl-NL" sz="1000" dirty="0" err="1"/>
              <a:t>attributes</a:t>
            </a:r>
            <a:r>
              <a:rPr lang="nl-NL" sz="1000" dirty="0"/>
              <a:t>, </a:t>
            </a:r>
            <a:r>
              <a:rPr lang="nl-NL" sz="1000" dirty="0" err="1"/>
              <a:t>derive</a:t>
            </a:r>
            <a:r>
              <a:rPr lang="nl-NL" sz="1000" dirty="0"/>
              <a:t> new </a:t>
            </a:r>
            <a:r>
              <a:rPr lang="nl-NL" sz="1000" dirty="0" err="1"/>
              <a:t>attributes</a:t>
            </a:r>
            <a:r>
              <a:rPr lang="nl-NL" sz="1000" dirty="0"/>
              <a:t>, </a:t>
            </a:r>
            <a:r>
              <a:rPr lang="nl-NL" sz="1000" dirty="0" err="1"/>
              <a:t>deduplicate</a:t>
            </a:r>
            <a:r>
              <a:rPr lang="nl-NL" sz="1000" dirty="0"/>
              <a:t> records </a:t>
            </a:r>
            <a:r>
              <a:rPr lang="nl-NL" sz="1000" dirty="0" err="1"/>
              <a:t>and</a:t>
            </a:r>
            <a:r>
              <a:rPr lang="nl-NL" sz="1000" dirty="0"/>
              <a:t> </a:t>
            </a:r>
            <a:r>
              <a:rPr lang="nl-NL" sz="1000" dirty="0" err="1"/>
              <a:t>write</a:t>
            </a:r>
            <a:r>
              <a:rPr lang="nl-NL" sz="1000" dirty="0"/>
              <a:t> </a:t>
            </a:r>
            <a:r>
              <a:rPr lang="nl-NL" sz="1000" dirty="0" err="1"/>
              <a:t>to</a:t>
            </a:r>
            <a:r>
              <a:rPr lang="nl-NL" sz="1000" dirty="0"/>
              <a:t> a single </a:t>
            </a:r>
            <a:r>
              <a:rPr lang="nl-NL" sz="1000" dirty="0" err="1"/>
              <a:t>local</a:t>
            </a:r>
            <a:r>
              <a:rPr lang="nl-NL" sz="1000" dirty="0"/>
              <a:t> JSON file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608435-93CD-4967-97CD-AC7FB81C694D}"/>
              </a:ext>
            </a:extLst>
          </p:cNvPr>
          <p:cNvSpPr/>
          <p:nvPr/>
        </p:nvSpPr>
        <p:spPr>
          <a:xfrm>
            <a:off x="6706965" y="2391307"/>
            <a:ext cx="1819199" cy="5525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  <a:endParaRPr lang="en-NL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3CCBFFC-2D2B-49E9-8A51-01E7F1545819}"/>
              </a:ext>
            </a:extLst>
          </p:cNvPr>
          <p:cNvSpPr/>
          <p:nvPr/>
        </p:nvSpPr>
        <p:spPr>
          <a:xfrm>
            <a:off x="5500226" y="2321716"/>
            <a:ext cx="1206739" cy="938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Jupyter</a:t>
            </a:r>
            <a:r>
              <a:rPr lang="nl-NL" sz="1100" dirty="0"/>
              <a:t> Notebook &amp; Python</a:t>
            </a:r>
            <a:endParaRPr lang="en-NL" sz="1100" dirty="0"/>
          </a:p>
        </p:txBody>
      </p:sp>
      <p:pic>
        <p:nvPicPr>
          <p:cNvPr id="40" name="Picture 10" descr="Image result for jupyter notebook">
            <a:extLst>
              <a:ext uri="{FF2B5EF4-FFF2-40B4-BE49-F238E27FC236}">
                <a16:creationId xmlns:a16="http://schemas.microsoft.com/office/drawing/2014/main" id="{65052145-365A-4085-AE2B-E2C687C1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63" y="1917557"/>
            <a:ext cx="662728" cy="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AECB09A4-F6A3-48EC-8AEB-D46E743C38E4}"/>
              </a:ext>
            </a:extLst>
          </p:cNvPr>
          <p:cNvSpPr/>
          <p:nvPr/>
        </p:nvSpPr>
        <p:spPr>
          <a:xfrm>
            <a:off x="6359249" y="3358710"/>
            <a:ext cx="2122546" cy="702360"/>
          </a:xfrm>
          <a:prstGeom prst="wedgeRectCallout">
            <a:avLst>
              <a:gd name="adj1" fmla="val -51365"/>
              <a:gd name="adj2" fmla="val -103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000" dirty="0" err="1"/>
              <a:t>Sessions</a:t>
            </a:r>
            <a:r>
              <a:rPr lang="nl-NL" sz="1000" dirty="0"/>
              <a:t>:</a:t>
            </a:r>
          </a:p>
          <a:p>
            <a:r>
              <a:rPr lang="nl-NL" sz="1000" dirty="0" err="1"/>
              <a:t>Decision</a:t>
            </a:r>
            <a:r>
              <a:rPr lang="nl-NL" sz="1000" dirty="0"/>
              <a:t> Tree &amp; </a:t>
            </a:r>
            <a:r>
              <a:rPr lang="nl-NL" sz="1000" dirty="0" err="1"/>
              <a:t>Classification</a:t>
            </a:r>
            <a:endParaRPr lang="nl-NL" sz="1000" dirty="0"/>
          </a:p>
          <a:p>
            <a:r>
              <a:rPr lang="nl-NL" sz="1000" dirty="0"/>
              <a:t>- </a:t>
            </a:r>
            <a:r>
              <a:rPr lang="nl-NL" sz="1000" dirty="0" err="1"/>
              <a:t>Predict</a:t>
            </a:r>
            <a:r>
              <a:rPr lang="nl-NL" sz="1000" dirty="0"/>
              <a:t> “slides </a:t>
            </a:r>
            <a:r>
              <a:rPr lang="nl-NL" sz="1000" dirty="0" err="1"/>
              <a:t>available</a:t>
            </a:r>
            <a:r>
              <a:rPr lang="nl-NL" sz="1000" dirty="0"/>
              <a:t>?”</a:t>
            </a:r>
          </a:p>
          <a:p>
            <a:r>
              <a:rPr lang="nl-NL" sz="1000" dirty="0"/>
              <a:t>- </a:t>
            </a:r>
            <a:r>
              <a:rPr lang="nl-NL" sz="1000" dirty="0" err="1"/>
              <a:t>Assign</a:t>
            </a:r>
            <a:r>
              <a:rPr lang="nl-NL" sz="1000" dirty="0"/>
              <a:t> track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85BA8B43-10A7-4CE4-93D4-237CD54A4678}"/>
              </a:ext>
            </a:extLst>
          </p:cNvPr>
          <p:cNvSpPr/>
          <p:nvPr/>
        </p:nvSpPr>
        <p:spPr>
          <a:xfrm>
            <a:off x="8220796" y="2083515"/>
            <a:ext cx="876300" cy="767251"/>
          </a:xfrm>
          <a:prstGeom prst="cube">
            <a:avLst/>
          </a:prstGeom>
          <a:solidFill>
            <a:srgbClr val="EBF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2">
                    <a:lumMod val="50000"/>
                  </a:schemeClr>
                </a:solidFill>
              </a:rPr>
              <a:t>ML Model</a:t>
            </a:r>
            <a:endParaRPr lang="en-NL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6" name="Picture 6" descr="Image result for graduation hat">
            <a:extLst>
              <a:ext uri="{FF2B5EF4-FFF2-40B4-BE49-F238E27FC236}">
                <a16:creationId xmlns:a16="http://schemas.microsoft.com/office/drawing/2014/main" id="{700820C1-B268-443D-B02D-C2D11756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0926">
            <a:off x="7749447" y="1648020"/>
            <a:ext cx="1169564" cy="71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Snagit_SNG835">
            <a:extLst>
              <a:ext uri="{FF2B5EF4-FFF2-40B4-BE49-F238E27FC236}">
                <a16:creationId xmlns:a16="http://schemas.microsoft.com/office/drawing/2014/main" id="{CED2A6A4-21E9-4E6A-A61A-E5268B588B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635"/>
          <a:stretch/>
        </p:blipFill>
        <p:spPr>
          <a:xfrm>
            <a:off x="481940" y="1572977"/>
            <a:ext cx="784309" cy="3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1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7" grpId="0"/>
      <p:bldP spid="31" grpId="0" animBg="1"/>
      <p:bldP spid="32" grpId="0" animBg="1"/>
      <p:bldP spid="34" grpId="0" animBg="1"/>
      <p:bldP spid="38" grpId="0" animBg="1"/>
      <p:bldP spid="45" grpId="0" animBg="1"/>
      <p:bldP spid="35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WIDESCREEN" id="{B3E69953-2F37-46EB-A098-E591A47BCAD3}" vid="{18689EA0-6BAF-404F-B4FD-27D36DF712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30321</TotalTime>
  <Words>507</Words>
  <Application>Microsoft Office PowerPoint</Application>
  <PresentationFormat>On-screen Show (16:9)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Arial Unicode MS</vt:lpstr>
      <vt:lpstr>Calibri</vt:lpstr>
      <vt:lpstr>Office-thema</vt:lpstr>
      <vt:lpstr>AMIS_WIDESCREEN</vt:lpstr>
      <vt:lpstr>Data Analytics on Conference Session Catalog  using Jupyter Notebooks  handson workshop</vt:lpstr>
      <vt:lpstr>Data Analytics on Oracle OpenWorld 2018 Session Details</vt:lpstr>
      <vt:lpstr>High level overview</vt:lpstr>
      <vt:lpstr>High level overview</vt:lpstr>
      <vt:lpstr>High level overview</vt:lpstr>
      <vt:lpstr>Flow for Oracle OpenWorld 2018 Session Data Analytics</vt:lpstr>
      <vt:lpstr>Flow for Oracle OpenWorld 2018 Session Data Analytics</vt:lpstr>
      <vt:lpstr>Data flow for Oracle OpenWorld 2018 Session Data</vt:lpstr>
      <vt:lpstr>Data flow for Oracle OpenWorld 2018 Session Data</vt:lpstr>
    </vt:vector>
  </TitlesOfParts>
  <Company>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OpenWorld 2017 Review - Introduction</dc:title>
  <dc:creator>Lucas Jellema</dc:creator>
  <cp:keywords>oow2018;data analytics</cp:keywords>
  <dc:description>Amis - versie 1 - juni 2017
Ontwerp: Humming
Template: Ton Persoon</dc:description>
  <cp:lastModifiedBy>Lucas Jellema</cp:lastModifiedBy>
  <cp:revision>499</cp:revision>
  <dcterms:created xsi:type="dcterms:W3CDTF">2017-09-25T11:59:01Z</dcterms:created>
  <dcterms:modified xsi:type="dcterms:W3CDTF">2019-02-09T17:13:07Z</dcterms:modified>
</cp:coreProperties>
</file>