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9" r:id="rId18"/>
    <p:sldId id="292" r:id="rId19"/>
    <p:sldId id="293" r:id="rId20"/>
    <p:sldId id="294" r:id="rId21"/>
    <p:sldId id="271"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2525" dt="2024-10-28T06:24:12.984"/>
    <p1510:client id="{BA0A8563-B4B2-F8DC-2D34-4981E27BD94A}" v="747" dt="2024-10-26T08:18:44.322"/>
    <p1510:client id="{FC8E56B6-FB8B-CC58-22AF-6B0336DAB8DB}" v="612" dt="2024-10-27T04:57:2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dirty="0">
                <a:ea typeface="+mn-lt"/>
                <a:cs typeface="+mn-lt"/>
              </a:rPr>
              <a:t>MSE800 –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100" b="1">
                <a:latin typeface="Aptos"/>
                <a:ea typeface="Calibri"/>
                <a:cs typeface="Helvetica"/>
              </a:rPr>
              <a:t>System Architecture:</a:t>
            </a:r>
            <a:endParaRPr lang="en-US" sz="1100" b="1" dirty="0">
              <a:latin typeface="Aptos"/>
              <a:ea typeface="Calibri"/>
              <a:cs typeface="Helvetica"/>
            </a:endParaRPr>
          </a:p>
          <a:p>
            <a:pPr marL="571500" lvl="1" algn="just">
              <a:buFont typeface="Arial,Sans-Serif"/>
              <a:buChar char="•"/>
            </a:pPr>
            <a:r>
              <a:rPr lang="en-US" sz="1100">
                <a:latin typeface="Aptos"/>
                <a:ea typeface="Calibri"/>
                <a:cs typeface="Helvetica"/>
              </a:rPr>
              <a:t>Frontend Technologies: The frontend will be developed using HTML, CSS, and JavaScript, ensuring a responsive and user-friendly interface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Backend Technologies: The backend logic will be handled using a combination of Python and Node.js to efficiently manage business logic, API calls, and data processing</a:t>
            </a:r>
          </a:p>
          <a:p>
            <a:pPr marL="571500" lvl="1" algn="just">
              <a:buFont typeface="Arial,Sans-Serif"/>
              <a:buChar char="•"/>
            </a:pPr>
            <a:r>
              <a:rPr lang="en-US" sz="1100">
                <a:latin typeface="Aptos"/>
                <a:ea typeface="Calibri"/>
                <a:cs typeface="Helvetica"/>
              </a:rPr>
              <a:t>Database: The system will use SQLite as the primary database to store data such as tour details, user information, bookings, and feedback</a:t>
            </a:r>
            <a:endParaRPr lang="en-US"/>
          </a:p>
          <a:p>
            <a:pPr marL="0" indent="0" algn="just">
              <a:buNone/>
            </a:pPr>
            <a:endParaRPr lang="en-US" sz="1100" dirty="0">
              <a:latin typeface="Aptos"/>
              <a:ea typeface="Calibri"/>
              <a:cs typeface="Helvetica"/>
            </a:endParaRPr>
          </a:p>
          <a:p>
            <a:pPr marL="0" indent="0" algn="just">
              <a:buFont typeface="Arial"/>
              <a:buNone/>
            </a:pPr>
            <a:r>
              <a:rPr lang="en-US" sz="1100" b="1">
                <a:latin typeface="Aptos"/>
                <a:ea typeface="Calibri"/>
                <a:cs typeface="Helvetica"/>
              </a:rPr>
              <a:t>Module Breakdown:</a:t>
            </a:r>
          </a:p>
          <a:p>
            <a:pPr marL="571500" lvl="1" algn="just">
              <a:buFont typeface="Arial,Sans-Serif"/>
              <a:buChar char="•"/>
            </a:pPr>
            <a:r>
              <a:rPr lang="en-US" sz="1100">
                <a:latin typeface="Aptos"/>
                <a:ea typeface="Calibri"/>
                <a:cs typeface="Helvetica"/>
              </a:rPr>
              <a:t>Tour Browsing Module: Loads available tours from the database and displays relevant information to the users based on their preferences</a:t>
            </a:r>
          </a:p>
          <a:p>
            <a:pPr marL="571500" lvl="1" algn="just">
              <a:buFont typeface="Arial,Sans-Serif"/>
              <a:buChar char="•"/>
            </a:pPr>
            <a:r>
              <a:rPr lang="en-US" sz="1100">
                <a:latin typeface="Aptos"/>
                <a:ea typeface="Calibri"/>
                <a:cs typeface="Helvetica"/>
              </a:rPr>
              <a:t>Online Booking Module: Processes bookings and payments, updates booking status, and handles email confirmations</a:t>
            </a:r>
          </a:p>
          <a:p>
            <a:pPr marL="571500" lvl="1" algn="just">
              <a:buFont typeface="Arial,Sans-Serif"/>
              <a:buChar char="•"/>
            </a:pPr>
            <a:r>
              <a:rPr lang="en-US" sz="1100">
                <a:latin typeface="Aptos"/>
                <a:ea typeface="Calibri"/>
                <a:cs typeface="Helvetica"/>
              </a:rPr>
              <a:t>Admin Interface: Provides system administrators with the ability to manage users, process booking requests, and generate reports</a:t>
            </a:r>
            <a:endParaRPr lang="en-US" sz="1100">
              <a:latin typeface="Aptos"/>
              <a:cs typeface="Helvetica"/>
            </a:endParaRPr>
          </a:p>
          <a:p>
            <a:pPr marL="571500" lvl="1" algn="just">
              <a:buFont typeface="Arial,Sans-Serif"/>
              <a:buChar char="•"/>
            </a:pPr>
            <a:r>
              <a:rPr lang="en-US" sz="1100">
                <a:latin typeface="Aptos"/>
                <a:ea typeface="Calibri"/>
                <a:cs typeface="Helvetica"/>
              </a:rPr>
              <a:t>Tour Review Module: Collects and displays feedback from users, including ratings and comments</a:t>
            </a:r>
          </a:p>
          <a:p>
            <a:pPr marL="571500" lvl="1" algn="just">
              <a:buFont typeface="Arial,Sans-Serif"/>
              <a:buChar char="•"/>
            </a:pPr>
            <a:r>
              <a:rPr lang="en-US" sz="1100">
                <a:latin typeface="Aptos"/>
                <a:ea typeface="Calibri"/>
                <a:cs typeface="Helvetica"/>
              </a:rPr>
              <a:t>System Integration Module: Integrates with third-party services through APIs, such as payment </a:t>
            </a:r>
            <a:r>
              <a:rPr lang="en-US" sz="1100" dirty="0">
                <a:latin typeface="Aptos"/>
                <a:ea typeface="Calibri"/>
                <a:cs typeface="Helvetica"/>
              </a:rPr>
              <a:t>gateways</a:t>
            </a:r>
            <a:endParaRPr lang="en-US"/>
          </a:p>
        </p:txBody>
      </p:sp>
    </p:spTree>
    <p:extLst>
      <p:ext uri="{BB962C8B-B14F-4D97-AF65-F5344CB8AC3E}">
        <p14:creationId xmlns:p14="http://schemas.microsoft.com/office/powerpoint/2010/main" val="14098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100" b="1">
                <a:latin typeface="Aptos"/>
                <a:ea typeface="Calibri"/>
                <a:cs typeface="Helvetica"/>
              </a:rPr>
              <a:t>System Interfaces:</a:t>
            </a:r>
          </a:p>
          <a:p>
            <a:pPr marL="571500" lvl="1" algn="just">
              <a:buFont typeface="Arial,Sans-Serif"/>
              <a:buChar char="•"/>
            </a:pPr>
            <a:r>
              <a:rPr lang="en-US" sz="1100">
                <a:latin typeface="Aptos"/>
                <a:ea typeface="Calibri"/>
                <a:cs typeface="Helvetica"/>
              </a:rPr>
              <a:t>Tour Listing Page: Displays all available tours and allows users to filter based on preferences like destination, date, and tour type</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User/Admin Login Page: Provides separate login interfaces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Booking Page: Facilitates the booking process by collecting traveler details, confirming availability, and processing payments</a:t>
            </a:r>
            <a:endParaRPr lang="en-US">
              <a:latin typeface="Calibri"/>
              <a:ea typeface="Calibri"/>
              <a:cs typeface="Calibri"/>
            </a:endParaRPr>
          </a:p>
          <a:p>
            <a:pPr marL="0" indent="0" algn="just">
              <a:buNone/>
            </a:pPr>
            <a:endParaRPr lang="en-US" sz="1100" dirty="0">
              <a:latin typeface="Aptos"/>
              <a:ea typeface="Calibri"/>
              <a:cs typeface="Helvetica"/>
            </a:endParaRPr>
          </a:p>
          <a:p>
            <a:pPr marL="0" indent="0" algn="just">
              <a:buFont typeface="Arial"/>
              <a:buNone/>
            </a:pPr>
            <a:r>
              <a:rPr lang="en-US" sz="1100" b="1" dirty="0">
                <a:latin typeface="Aptos"/>
                <a:ea typeface="Calibri"/>
                <a:cs typeface="Helvetica"/>
              </a:rPr>
              <a:t>Data Flow and Communication</a:t>
            </a:r>
          </a:p>
          <a:p>
            <a:pPr marL="571500" lvl="1" algn="just">
              <a:buFont typeface="Arial,Sans-Serif"/>
              <a:buChar char="•"/>
            </a:pPr>
            <a:r>
              <a:rPr lang="en-US" sz="1100">
                <a:latin typeface="Aptos"/>
                <a:ea typeface="Calibri"/>
                <a:cs typeface="Helvetica"/>
              </a:rPr>
              <a:t>Frontend and Backend Communication: The frontend will communicate with the backend using REST APIs to ensure smooth data exchange. Node.js will handle API requests, while Python will manage the business logic and data processing</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Database Operations: SQLite will store all necessary data, including user accounts, tours, bookings, and reviews. The backend will manage data queries and ensure synchronization between modules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Scalability Considerations: Although SQLite is a lightweight database suitable for the initial development phase, the system architecture allows for future migration to more robust databases (e.g., MySQL or PostgreSQL) if needed</a:t>
            </a:r>
            <a:endParaRPr lang="en-US">
              <a:latin typeface="Calibri"/>
              <a:ea typeface="Calibri"/>
              <a:cs typeface="Calibri"/>
            </a:endParaRPr>
          </a:p>
        </p:txBody>
      </p:sp>
    </p:spTree>
    <p:extLst>
      <p:ext uri="{BB962C8B-B14F-4D97-AF65-F5344CB8AC3E}">
        <p14:creationId xmlns:p14="http://schemas.microsoft.com/office/powerpoint/2010/main" val="33712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756965590"/>
              </p:ext>
            </p:extLst>
          </p:nvPr>
        </p:nvGraphicFramePr>
        <p:xfrm>
          <a:off x="563562" y="1476375"/>
          <a:ext cx="6548422" cy="3433445"/>
        </p:xfrm>
        <a:graphic>
          <a:graphicData uri="http://schemas.openxmlformats.org/drawingml/2006/table">
            <a:tbl>
              <a:tblPr bandRow="1">
                <a:tableStyleId>{5C22544A-7EE6-4342-B048-85BDC9FD1C3A}</a:tableStyleId>
              </a:tblPr>
              <a:tblGrid>
                <a:gridCol w="595310">
                  <a:extLst>
                    <a:ext uri="{9D8B030D-6E8A-4147-A177-3AD203B41FA5}">
                      <a16:colId xmlns:a16="http://schemas.microsoft.com/office/drawing/2014/main" val="3397384485"/>
                    </a:ext>
                  </a:extLst>
                </a:gridCol>
                <a:gridCol w="960437">
                  <a:extLst>
                    <a:ext uri="{9D8B030D-6E8A-4147-A177-3AD203B41FA5}">
                      <a16:colId xmlns:a16="http://schemas.microsoft.com/office/drawing/2014/main" val="988161773"/>
                    </a:ext>
                  </a:extLst>
                </a:gridCol>
                <a:gridCol w="2071687">
                  <a:extLst>
                    <a:ext uri="{9D8B030D-6E8A-4147-A177-3AD203B41FA5}">
                      <a16:colId xmlns:a16="http://schemas.microsoft.com/office/drawing/2014/main" val="4107435318"/>
                    </a:ext>
                  </a:extLst>
                </a:gridCol>
                <a:gridCol w="1928812">
                  <a:extLst>
                    <a:ext uri="{9D8B030D-6E8A-4147-A177-3AD203B41FA5}">
                      <a16:colId xmlns:a16="http://schemas.microsoft.com/office/drawing/2014/main" val="3080370639"/>
                    </a:ext>
                  </a:extLst>
                </a:gridCol>
                <a:gridCol w="99217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595312">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1872635830"/>
              </p:ext>
            </p:extLst>
          </p:nvPr>
        </p:nvGraphicFramePr>
        <p:xfrm>
          <a:off x="591892" y="1477319"/>
          <a:ext cx="6454764" cy="3433064"/>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428625">
                <a:tc>
                  <a:txBody>
                    <a:bodyPr/>
                    <a:lstStyle/>
                    <a:p>
                      <a:pPr lvl="0">
                        <a:lnSpc>
                          <a:spcPts val="1350"/>
                        </a:lnSpc>
                        <a:buNone/>
                      </a:pPr>
                      <a:r>
                        <a:rPr lang="en-US" sz="1000" dirty="0">
                          <a:effectLst/>
                          <a:latin typeface="Aptos"/>
                        </a:rPr>
                        <a:t>User Story #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Functionality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User Story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Acceptance Criteria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Prioritization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28797"/>
                  </a:ext>
                </a:extLst>
              </a:tr>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algn="just">
              <a:buFont typeface="Arial,Sans-Serif"/>
              <a:buChar char="•"/>
            </a:pPr>
            <a:r>
              <a:rPr lang="en-US" sz="1100">
                <a:latin typeface="Aptos"/>
                <a:ea typeface="Calibri"/>
                <a:cs typeface="Calibri"/>
              </a:rPr>
              <a:t>Tour browsing: show computed average rating, tour management</a:t>
            </a:r>
            <a:endParaRPr lang="en-US" sz="1100" dirty="0">
              <a:latin typeface="Aptos"/>
              <a:ea typeface="Calibri"/>
              <a:cs typeface="Calibri"/>
            </a:endParaRPr>
          </a:p>
          <a:p>
            <a:pPr algn="just">
              <a:buFont typeface="Arial,Sans-Serif"/>
              <a:buChar char="•"/>
            </a:pPr>
            <a:r>
              <a:rPr lang="en-US" sz="1100">
                <a:latin typeface="Aptos"/>
                <a:ea typeface="Calibri"/>
                <a:cs typeface="Calibri"/>
              </a:rPr>
              <a:t>Tour review: 1 rating from 1 to 5, customer comments/recommendations</a:t>
            </a:r>
            <a:endParaRPr lang="en-US" sz="1100" dirty="0">
              <a:latin typeface="Aptos"/>
              <a:ea typeface="Calibri"/>
              <a:cs typeface="Calibri"/>
            </a:endParaRPr>
          </a:p>
          <a:p>
            <a:pPr algn="just">
              <a:buFont typeface="Arial,Sans-Serif"/>
              <a:buChar char="•"/>
            </a:pPr>
            <a:r>
              <a:rPr lang="en-US" sz="1100">
                <a:latin typeface="Aptos"/>
                <a:ea typeface="Calibri"/>
                <a:cs typeface="Calibri"/>
              </a:rPr>
              <a:t>Admin Interface: report generation</a:t>
            </a:r>
            <a:endParaRPr lang="en-US" sz="1100" dirty="0">
              <a:latin typeface="Aptos"/>
              <a:ea typeface="Calibri"/>
              <a:cs typeface="Calibri"/>
            </a:endParaRPr>
          </a:p>
          <a:p>
            <a:pPr indent="0" algn="just">
              <a:buNone/>
            </a:pPr>
            <a:r>
              <a:rPr lang="en-US" sz="1100">
                <a:latin typeface="Aptos"/>
                <a:ea typeface="Calibri"/>
                <a:cs typeface="Calibri"/>
              </a:rPr>
              <a:t>System Monitoring &amp; Reporting: system performance, monitor error logs, booking report and analytics</a:t>
            </a:r>
            <a:endParaRPr lang="en-US" sz="1100" dirty="0">
              <a:latin typeface="Aptos"/>
              <a:ea typeface="Calibri"/>
              <a:cs typeface="Calibri"/>
            </a:endParaRPr>
          </a:p>
          <a:p>
            <a:pPr algn="just">
              <a:buNone/>
            </a:pPr>
            <a:r>
              <a:rPr lang="en-US" sz="1100" b="1">
                <a:latin typeface="Aptos"/>
                <a:ea typeface="Calibri"/>
                <a:cs typeface="Calibri"/>
              </a:rPr>
              <a:t>Release 3:</a:t>
            </a:r>
            <a:endParaRPr lang="en-US" sz="1100" dirty="0">
              <a:latin typeface="Aptos"/>
              <a:ea typeface="Calibri"/>
              <a:cs typeface="Calibri"/>
            </a:endParaRPr>
          </a:p>
          <a:p>
            <a:pPr algn="just">
              <a:buFont typeface="Arial,Sans-Serif"/>
              <a:buChar char="•"/>
            </a:pPr>
            <a:r>
              <a:rPr lang="en-US" sz="1100">
                <a:latin typeface="Aptos"/>
                <a:ea typeface="Calibri"/>
                <a:cs typeface="Calibri"/>
              </a:rPr>
              <a:t>System integration</a:t>
            </a:r>
            <a:endParaRPr lang="en-US" sz="1100" dirty="0">
              <a:latin typeface="Aptos"/>
              <a:ea typeface="Calibri"/>
              <a:cs typeface="Calibri"/>
            </a:endParaRPr>
          </a:p>
          <a:p>
            <a:pPr algn="just">
              <a:buFont typeface="Arial,Sans-Serif"/>
              <a:buChar char="•"/>
            </a:pPr>
            <a:r>
              <a:rPr lang="en-US" sz="1100">
                <a:latin typeface="Aptos"/>
                <a:ea typeface="Calibri"/>
                <a:cs typeface="Calibri"/>
              </a:rPr>
              <a:t>API for third-party integrations</a:t>
            </a:r>
            <a:endParaRPr lang="en-US" sz="1100" dirty="0">
              <a:latin typeface="Aptos"/>
              <a:ea typeface="Calibri"/>
              <a:cs typeface="Calibri"/>
            </a:endParaRPr>
          </a:p>
        </p:txBody>
      </p:sp>
    </p:spTree>
    <p:extLst>
      <p:ext uri="{BB962C8B-B14F-4D97-AF65-F5344CB8AC3E}">
        <p14:creationId xmlns:p14="http://schemas.microsoft.com/office/powerpoint/2010/main" val="6088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$36,000 - $81,000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spcBef>
                <a:spcPts val="0"/>
              </a:spcBef>
              <a:buNone/>
            </a:pPr>
            <a:r>
              <a:rPr lang="en-US" sz="1200">
                <a:latin typeface="Aptos"/>
                <a:ea typeface="+mn-lt"/>
                <a:cs typeface="+mn-lt"/>
              </a:rPr>
              <a:t>As the tourism industry grows rapidly, an online tour booking system has become essential for tourists and operators. To </a:t>
            </a:r>
            <a:r>
              <a:rPr lang="en-US" sz="1200" dirty="0">
                <a:latin typeface="Aptos"/>
                <a:ea typeface="+mn-lt"/>
                <a:cs typeface="+mn-lt"/>
              </a:rPr>
              <a:t>address this, we are developing a Tour Booking Management System. This system will help users quickly search and book </a:t>
            </a:r>
            <a:r>
              <a:rPr lang="en-US" sz="1200">
                <a:latin typeface="Aptos"/>
                <a:ea typeface="+mn-lt"/>
                <a:cs typeface="+mn-lt"/>
              </a:rPr>
              <a:t>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a:cs typeface="Calibri"/>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goal of this project is to create a user-friendly platform for tourists to find tour information, book, pay, cancel </a:t>
            </a:r>
            <a:r>
              <a:rPr lang="en-US" sz="1200" dirty="0">
                <a:latin typeface="Aptos"/>
                <a:ea typeface="+mn-lt"/>
                <a:cs typeface="+mn-lt"/>
              </a:rPr>
              <a:t>reservations, and leave reviews. Operators and administrators will have tools to manage tours, user accounts, generate </a:t>
            </a:r>
            <a:r>
              <a:rPr lang="en-US" sz="1200">
                <a:latin typeface="Aptos"/>
                <a:ea typeface="+mn-lt"/>
                <a:cs typeface="+mn-lt"/>
              </a:rPr>
              <a:t>reports, and monitor system performance to ensure efficiency.</a:t>
            </a:r>
            <a:endParaRPr lang="en-US">
              <a:latin typeface="Calibri"/>
              <a:ea typeface="+mn-lt"/>
              <a:cs typeface="+mn-lt"/>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project focuses on New Zealand tours, including browsing information, online booking, reviews, and monitoring. The </a:t>
            </a:r>
            <a:r>
              <a:rPr lang="en-US" sz="1200" dirty="0">
                <a:latin typeface="Aptos"/>
                <a:ea typeface="+mn-lt"/>
                <a:cs typeface="+mn-lt"/>
              </a:rPr>
              <a:t>development will be divided into three releases. A minimum viable product (MVP) will be available in the first release and gradually adding features at each stage.</a:t>
            </a:r>
            <a:endParaRPr lang="en-US">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805480"/>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20000"/>
          </a:bodyPr>
          <a:lstStyle/>
          <a:p>
            <a:pPr algn="just">
              <a:buNone/>
            </a:pPr>
            <a:r>
              <a:rPr lang="en-US" sz="1200" b="1">
                <a:latin typeface="Aptos"/>
                <a:ea typeface="Calibri"/>
                <a:cs typeface="Calibri"/>
              </a:rPr>
              <a:t>Key Features:</a:t>
            </a:r>
            <a:endParaRPr lang="en-US">
              <a:latin typeface="Calibri"/>
              <a:ea typeface="Calibri"/>
              <a:cs typeface="Calibri"/>
            </a:endParaRPr>
          </a:p>
          <a:p>
            <a:pPr algn="just">
              <a:buNone/>
            </a:pPr>
            <a:r>
              <a:rPr lang="en-US" sz="1200" b="1">
                <a:latin typeface="Aptos"/>
                <a:ea typeface="Calibri"/>
                <a:cs typeface="Calibri"/>
              </a:rPr>
              <a:t>Release 1:</a:t>
            </a:r>
            <a:endParaRPr lang="en-US" sz="1200" b="1" dirty="0">
              <a:latin typeface="Aptos"/>
              <a:ea typeface="Calibri"/>
              <a:cs typeface="Calibri"/>
            </a:endParaRPr>
          </a:p>
          <a:p>
            <a:pPr marL="571500" lvl="1" algn="just">
              <a:buFont typeface="Arial"/>
              <a:buChar char="•"/>
            </a:pPr>
            <a:r>
              <a:rPr lang="en-US" sz="1200">
                <a:latin typeface="Aptos"/>
                <a:ea typeface="Calibri"/>
                <a:cs typeface="Calibri"/>
              </a:rPr>
              <a:t>Tour Browsing: View detailed information (description, price, schedule, ratings)</a:t>
            </a:r>
            <a:endParaRPr lang="en-US" sz="1200" dirty="0">
              <a:latin typeface="Aptos"/>
              <a:ea typeface="Calibri"/>
              <a:cs typeface="Calibri"/>
            </a:endParaRPr>
          </a:p>
          <a:p>
            <a:pPr marL="571500" lvl="1" algn="just">
              <a:buFont typeface="Arial"/>
              <a:buChar char="•"/>
            </a:pPr>
            <a:r>
              <a:rPr lang="en-US" sz="1200">
                <a:latin typeface="Aptos"/>
                <a:ea typeface="Calibri"/>
                <a:cs typeface="Calibri"/>
              </a:rPr>
              <a:t>Manage Online Booking: Secure booking, email confirmations, real-time status updates</a:t>
            </a:r>
            <a:endParaRPr lang="en-US">
              <a:latin typeface="Calibri"/>
              <a:ea typeface="Calibri"/>
              <a:cs typeface="Calibri"/>
            </a:endParaRPr>
          </a:p>
          <a:p>
            <a:pPr marL="571500" lvl="1" algn="just">
              <a:buFont typeface="Arial"/>
              <a:buChar char="•"/>
            </a:pPr>
            <a:r>
              <a:rPr lang="en-US" sz="1200">
                <a:latin typeface="Aptos"/>
                <a:ea typeface="Calibri"/>
                <a:cs typeface="Calibri"/>
              </a:rPr>
              <a:t>Payment Processing: Integration with payment gateways to facilitate secure online transactions</a:t>
            </a:r>
            <a:endParaRPr lang="en-US">
              <a:latin typeface="Calibri"/>
              <a:ea typeface="Calibri"/>
              <a:cs typeface="Calibri"/>
            </a:endParaRPr>
          </a:p>
          <a:p>
            <a:pPr marL="571500" lvl="1" algn="just">
              <a:buFont typeface="Arial"/>
              <a:buChar char="•"/>
            </a:pPr>
            <a:r>
              <a:rPr lang="en-US" sz="1200">
                <a:latin typeface="Aptos"/>
                <a:ea typeface="Calibri"/>
                <a:cs typeface="Calibri"/>
              </a:rPr>
              <a:t>Admin Interface: Manage user accounts, generate reports, and monitor system performance</a:t>
            </a:r>
            <a:endParaRPr lang="en-US">
              <a:latin typeface="Calibri"/>
              <a:ea typeface="Calibri"/>
              <a:cs typeface="Calibri"/>
            </a:endParaRPr>
          </a:p>
          <a:p>
            <a:pPr marL="0" indent="-114300" algn="just">
              <a:buFont typeface="Arial"/>
              <a:buNone/>
            </a:pPr>
            <a:r>
              <a:rPr lang="en-US" sz="1200" b="1">
                <a:latin typeface="Aptos"/>
                <a:ea typeface="Calibri"/>
                <a:cs typeface="Calibri"/>
              </a:rPr>
              <a:t>Release 2 &amp; 3:</a:t>
            </a:r>
            <a:endParaRPr lang="en-US" b="1">
              <a:cs typeface="Calibri"/>
            </a:endParaRPr>
          </a:p>
          <a:p>
            <a:pPr marL="571500" lvl="1" algn="just">
              <a:buFont typeface="Arial"/>
              <a:buChar char="•"/>
            </a:pPr>
            <a:r>
              <a:rPr lang="en-US" sz="1200">
                <a:latin typeface="Aptos"/>
                <a:ea typeface="Calibri"/>
                <a:cs typeface="Calibri"/>
              </a:rPr>
              <a:t>Customer Support: Email support for inquiries</a:t>
            </a:r>
            <a:endParaRPr lang="en-US"/>
          </a:p>
          <a:p>
            <a:pPr marL="571500" lvl="1" algn="just">
              <a:buFont typeface="Arial"/>
              <a:buChar char="•"/>
            </a:pPr>
            <a:r>
              <a:rPr lang="en-US" sz="120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a:latin typeface="Aptos"/>
                <a:ea typeface="Calibri"/>
                <a:cs typeface="Calibri"/>
              </a:rPr>
              <a:t>System Monitoring &amp; Reporting: Centralized performance and error log tracking</a:t>
            </a:r>
            <a:endParaRPr lang="en-US">
              <a:latin typeface="Calibri"/>
              <a:ea typeface="Calibri"/>
              <a:cs typeface="Calibri"/>
            </a:endParaRPr>
          </a:p>
          <a:p>
            <a:pPr marL="571500" lvl="1" algn="just">
              <a:buFont typeface="Arial"/>
              <a:buChar char="•"/>
            </a:pPr>
            <a:r>
              <a:rPr lang="en-US" sz="1200">
                <a:latin typeface="Aptos"/>
                <a:ea typeface="Calibri"/>
                <a:cs typeface="Calibri"/>
              </a:rPr>
              <a:t>User Registration and Profiles: Users can create accounts to manage bookings, save favorite tours, and receive personalized recommendations</a:t>
            </a:r>
            <a:endParaRPr lang="en-US">
              <a:latin typeface="Calibri"/>
              <a:ea typeface="Calibri"/>
              <a:cs typeface="Calibri"/>
            </a:endParaRPr>
          </a:p>
          <a:p>
            <a:pPr marL="571500" lvl="1" algn="just">
              <a:buFont typeface="Arial"/>
              <a:buChar char="•"/>
            </a:pPr>
            <a:r>
              <a:rPr lang="en-US" sz="1200">
                <a:latin typeface="Aptos"/>
                <a:ea typeface="Calibri"/>
                <a:cs typeface="Calibri"/>
              </a:rPr>
              <a:t>System Integration: API for third-party integrations</a:t>
            </a:r>
            <a:endParaRPr lang="en-US">
              <a:cs typeface="Calibri"/>
            </a:endParaRPr>
          </a:p>
          <a:p>
            <a:pPr algn="just">
              <a:buNone/>
            </a:pPr>
            <a:r>
              <a:rPr lang="en-US" sz="1200" b="1">
                <a:latin typeface="Aptos"/>
                <a:ea typeface="Calibri"/>
                <a:cs typeface="Calibri"/>
              </a:rPr>
              <a:t>Benefits:</a:t>
            </a:r>
          </a:p>
          <a:p>
            <a:pPr marL="571500" lvl="1" algn="just">
              <a:buFont typeface="Arial,Sans-Serif"/>
              <a:buChar char="•"/>
            </a:pPr>
            <a:r>
              <a:rPr lang="en-US" sz="1200">
                <a:latin typeface="Aptos"/>
                <a:ea typeface="Calibri"/>
                <a:cs typeface="Calibri"/>
              </a:rPr>
              <a:t>User-Friendly Interface: Intuitive design ensures users can easily navigate the system and find suitable tours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Streamlined Operations: Helps tour operators manage bookings and customer interactions efficiently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Cultural Sensitivity: By including tours that focus on local Māori culture and history, the system can respect and promote indigenous perspectives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Increased Visibility: Operators can showcase their tours to a wider audience, increasing bookings and revenue</a:t>
            </a:r>
            <a:endParaRPr lang="en-US">
              <a:cs typeface="Calibri"/>
            </a:endParaRPr>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a:latin typeface="Aptos"/>
                <a:ea typeface="Calibri"/>
                <a:cs typeface="Calibri"/>
              </a:rPr>
              <a:t>Development Environment:</a:t>
            </a:r>
            <a:endParaRPr lang="en-US" sz="1200">
              <a:latin typeface="Aptos"/>
              <a:ea typeface="Calibri"/>
              <a:cs typeface="Calibri"/>
            </a:endParaRPr>
          </a:p>
          <a:p>
            <a:pPr marL="571500" lvl="1" algn="just">
              <a:buFont typeface="Arial,Sans-Serif"/>
              <a:buChar char="•"/>
            </a:pPr>
            <a:r>
              <a:rPr lang="en-US" sz="1200">
                <a:latin typeface="Aptos"/>
                <a:ea typeface="Calibri"/>
                <a:cs typeface="Calibri"/>
              </a:rPr>
              <a:t>Frontend: HTML, CSS, JavaScript (React/Vue)</a:t>
            </a:r>
          </a:p>
          <a:p>
            <a:pPr marL="571500" lvl="1" algn="just">
              <a:buFont typeface="Arial,Sans-Serif"/>
              <a:buChar char="•"/>
            </a:pPr>
            <a:r>
              <a:rPr lang="en-US" sz="1200">
                <a:latin typeface="Aptos"/>
                <a:ea typeface="Calibri"/>
                <a:cs typeface="Calibri"/>
              </a:rPr>
              <a:t>Backend: Node.js + Python</a:t>
            </a:r>
            <a:endParaRPr lang="en-US">
              <a:latin typeface="Calibri"/>
              <a:ea typeface="Calibri"/>
              <a:cs typeface="Calibri"/>
            </a:endParaRPr>
          </a:p>
          <a:p>
            <a:pPr marL="571500" lvl="1" algn="just">
              <a:buFont typeface="Arial,Sans-Serif"/>
              <a:buChar char="•"/>
            </a:pPr>
            <a:r>
              <a:rPr lang="en-US" sz="1200">
                <a:latin typeface="Aptos"/>
                <a:ea typeface="Calibri"/>
                <a:cs typeface="Calibri"/>
              </a:rPr>
              <a:t>Database: SQLite</a:t>
            </a:r>
            <a:endParaRPr lang="en-US">
              <a:latin typeface="Calibri"/>
              <a:ea typeface="Calibri"/>
              <a:cs typeface="Calibri"/>
            </a:endParaRPr>
          </a:p>
          <a:p>
            <a:pPr marL="571500" lvl="1" algn="just">
              <a:buFont typeface="Arial,Sans-Serif"/>
              <a:buChar char="•"/>
            </a:pPr>
            <a:r>
              <a:rPr lang="en-US" sz="1200">
                <a:latin typeface="Aptos"/>
                <a:ea typeface="Calibri"/>
                <a:cs typeface="Calibri"/>
              </a:rPr>
              <a:t>Hosting: Local server or cloud-based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Tools: Git for version control, Jira for project management</a:t>
            </a:r>
          </a:p>
          <a:p>
            <a:pPr marL="571500" lvl="1" algn="just">
              <a:buFont typeface="Arial,Sans-Serif"/>
              <a:buChar char="•"/>
            </a:pPr>
            <a:r>
              <a:rPr lang="en-US" sz="120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Agile methodology (Scrum + XP)</a:t>
            </a:r>
            <a:endParaRPr lang="en-US">
              <a:latin typeface="Calibri"/>
              <a:ea typeface="Calibri"/>
              <a:cs typeface="Calibri"/>
            </a:endParaRPr>
          </a:p>
          <a:p>
            <a:pPr marL="571500" lvl="1" algn="just">
              <a:buFont typeface="Arial,Sans-Serif"/>
              <a:buChar char="•"/>
            </a:pPr>
            <a:r>
              <a:rPr lang="en-US" sz="1200">
                <a:latin typeface="Aptos"/>
                <a:ea typeface="Calibri"/>
                <a:cs typeface="Calibri"/>
              </a:rPr>
              <a:t>1-week sprint</a:t>
            </a:r>
          </a:p>
          <a:p>
            <a:pPr marL="571500" lvl="1" algn="just">
              <a:buFont typeface="Arial,Sans-Serif"/>
              <a:buChar char="•"/>
            </a:pPr>
            <a:r>
              <a:rPr lang="en-US" sz="1200">
                <a:latin typeface="Aptos"/>
                <a:ea typeface="Calibri"/>
                <a:cs typeface="Calibri"/>
              </a:rPr>
              <a:t>Fibonacci estimation: 1, 2, 3, 5, 8, 13</a:t>
            </a:r>
            <a:endParaRPr lang="en-US">
              <a:latin typeface="Calibri"/>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Product Owner / Business Users (Tourists/Customers/Tour Operators/Tour Owners) / Stakeholders / Sponsor – provides requirements and feedback on the product's functionality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Agile Facilitator/Project Manager – oversees project progress, facilitates meetings, and ensures agile practices are followed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Project Team – responsible for designing, developing, and testing the system</a:t>
            </a:r>
            <a:endParaRPr lang="en-US">
              <a:cs typeface="Calibri"/>
            </a:endParaRPr>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overall design of the system architecture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Develop and maintain the technical architecture and core design of the system</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Guide technology selection and choose the right technology stack and tools for the project</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Ensure the system has good scalability and efficient data processing capabilities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front and back-end teams to ensure proper implementation of architectural design</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design and implementation of the user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Implement user interface design and interaction features to ensure compatibility on various devices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the back-end team to integrate APIs and ensure seamless interaction of data with the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Optimize </a:t>
            </a:r>
            <a:r>
              <a:rPr lang="en-US" sz="1100" dirty="0">
                <a:latin typeface="Aptos"/>
                <a:ea typeface="Calibri"/>
                <a:cs typeface="Calibri"/>
              </a:rPr>
              <a:t>front-end</a:t>
            </a:r>
            <a:r>
              <a:rPr lang="en-US" sz="1100">
                <a:latin typeface="Aptos"/>
                <a:ea typeface="Calibri"/>
                <a:cs typeface="Calibri"/>
              </a:rPr>
              <a:t> performance to improve system loading speed and response time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Focus on user experience details to </a:t>
            </a:r>
            <a:r>
              <a:rPr lang="en-US" sz="110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553614"/>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100" dirty="0">
                <a:latin typeface="Aptos"/>
                <a:ea typeface="Calibri"/>
                <a:cs typeface="Helvetica"/>
              </a:rPr>
              <a:t>The system focuses on providing tour booking services exclusively for tours within New Zealand. It will cover the following key features:</a:t>
            </a:r>
            <a:endParaRPr lang="en-US" sz="1100">
              <a:latin typeface="Aptos"/>
            </a:endParaRPr>
          </a:p>
          <a:p>
            <a:pPr marL="571500" lvl="1" algn="just">
              <a:buFont typeface="Arial,Sans-Serif"/>
              <a:buChar char="•"/>
            </a:pPr>
            <a:r>
              <a:rPr lang="en-US" sz="1100">
                <a:latin typeface="Aptos"/>
                <a:ea typeface="Calibri"/>
                <a:cs typeface="Helvetica"/>
              </a:rPr>
              <a:t>Tour Browsing: Displays detailed information such as tour descriptions, prices, itineraries, and ratings.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Online Booking: Supports email confirmation, payment processing, and tracking of booking statuses.</a:t>
            </a:r>
          </a:p>
          <a:p>
            <a:pPr marL="571500" lvl="1" algn="just">
              <a:buFont typeface="Arial,Sans-Serif"/>
              <a:buChar char="•"/>
            </a:pPr>
            <a:r>
              <a:rPr lang="en-US" sz="1100">
                <a:latin typeface="Aptos"/>
                <a:ea typeface="Calibri"/>
                <a:cs typeface="Helvetica"/>
              </a:rPr>
              <a:t>Tour Review: Allows users to provide feedback and ratings after the tour.</a:t>
            </a:r>
            <a:endParaRPr lang="en-US" sz="1100" dirty="0">
              <a:latin typeface="Aptos"/>
              <a:ea typeface="Calibri"/>
              <a:cs typeface="Helvetica"/>
            </a:endParaRPr>
          </a:p>
          <a:p>
            <a:pPr marL="571500" lvl="1" algn="just">
              <a:buFont typeface="Arial,Sans-Serif"/>
              <a:buChar char="•"/>
            </a:pPr>
            <a:r>
              <a:rPr lang="en-US" sz="1100">
                <a:latin typeface="Aptos"/>
                <a:ea typeface="Calibri"/>
                <a:cs typeface="Helvetica"/>
              </a:rPr>
              <a:t>User Management: Enables administrators to manage user accounts and permissions.</a:t>
            </a:r>
          </a:p>
          <a:p>
            <a:pPr marL="571500" lvl="1" algn="just">
              <a:buFont typeface="Arial,Sans-Serif"/>
              <a:buChar char="•"/>
            </a:pPr>
            <a:r>
              <a:rPr lang="en-US" sz="1100">
                <a:latin typeface="Aptos"/>
                <a:ea typeface="Calibri"/>
                <a:cs typeface="Helvetica"/>
              </a:rPr>
              <a:t>System Integration: Offers APIs for integrating with third-party payment services and tour information </a:t>
            </a:r>
            <a:r>
              <a:rPr lang="en-US" sz="1100" dirty="0">
                <a:latin typeface="Aptos"/>
                <a:ea typeface="Calibri"/>
                <a:cs typeface="Helvetica"/>
              </a:rPr>
              <a:t>providers</a:t>
            </a:r>
            <a:endParaRPr lang="en-US" sz="1100">
              <a:latin typeface="Aptos"/>
              <a:ea typeface="Calibri"/>
              <a:cs typeface="Helvetica"/>
            </a:endParaRPr>
          </a:p>
          <a:p>
            <a:pPr marL="0" indent="0" algn="just">
              <a:buNone/>
            </a:pPr>
            <a:endParaRPr lang="en-US" sz="1100" dirty="0">
              <a:latin typeface="Aptos"/>
              <a:ea typeface="Calibri"/>
              <a:cs typeface="Helvetica"/>
            </a:endParaRPr>
          </a:p>
          <a:p>
            <a:pPr marL="0" indent="0" algn="just">
              <a:buFont typeface="Arial"/>
              <a:buNone/>
            </a:pPr>
            <a:r>
              <a:rPr lang="en-US" sz="1100" dirty="0">
                <a:latin typeface="Aptos"/>
                <a:ea typeface="Calibri"/>
                <a:cs typeface="Helvetica"/>
              </a:rPr>
              <a:t>The following items are beyond the scope of this project:</a:t>
            </a:r>
          </a:p>
          <a:p>
            <a:pPr marL="571500" lvl="1" algn="just">
              <a:buFont typeface="Arial,Sans-Serif"/>
              <a:buChar char="•"/>
            </a:pPr>
            <a:r>
              <a:rPr lang="en-US" sz="1100">
                <a:latin typeface="Aptos"/>
                <a:ea typeface="Calibri"/>
                <a:cs typeface="Helvetica"/>
              </a:rPr>
              <a:t>Offline travel arrangements or services outside of New Zealand</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Travel insurance management: The system will not handle or process insurance requests or claims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Multi-currency support: The platform will only process payments in New Zealand dollars (NZD) without exchange rate calculations</a:t>
            </a:r>
            <a:endParaRPr lang="en-US" sz="1100">
              <a:latin typeface="Aptos"/>
              <a:ea typeface="Calibri"/>
              <a:cs typeface="Calibri"/>
            </a:endParaRPr>
          </a:p>
          <a:p>
            <a:pPr marL="0" indent="0" algn="just">
              <a:buNone/>
            </a:pPr>
            <a:endParaRPr lang="en-US" sz="1100" dirty="0">
              <a:latin typeface="Apto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Sprint Planning</vt:lpstr>
      <vt:lpstr>Costing / Budget</vt:lpstr>
      <vt:lpstr>Project Sign-Off</vt:lpstr>
      <vt:lpstr>Project Sign-Off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1297</cp:revision>
  <dcterms:created xsi:type="dcterms:W3CDTF">2017-08-01T15:40:51Z</dcterms:created>
  <dcterms:modified xsi:type="dcterms:W3CDTF">2024-10-28T06:24:29Z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