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F49388B9.xml" ContentType="application/vnd.ms-powerpoint.comments+xml"/>
  <Override PartName="/ppt/notesSlides/notesSlide2.xml" ContentType="application/vnd.openxmlformats-officedocument.presentationml.notesSlide+xml"/>
  <Override PartName="/ppt/comments/modernComment_111_368E7BB7.xml" ContentType="application/vnd.ms-powerpoint.comments+xml"/>
  <Override PartName="/ppt/notesSlides/notesSlide3.xml" ContentType="application/vnd.openxmlformats-officedocument.presentationml.notesSlide+xml"/>
  <Override PartName="/ppt/comments/modernComment_112_8B067C2D.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18_EBCD85D4.xml" ContentType="application/vnd.ms-powerpoint.comments+xml"/>
  <Override PartName="/ppt/notesSlides/notesSlide6.xml" ContentType="application/vnd.openxmlformats-officedocument.presentationml.notesSlide+xml"/>
  <Override PartName="/ppt/comments/modernComment_12A_622EB401.xml" ContentType="application/vnd.ms-powerpoint.comments+xml"/>
  <Override PartName="/ppt/notesSlides/notesSlide7.xml" ContentType="application/vnd.openxmlformats-officedocument.presentationml.notesSlide+xml"/>
  <Override PartName="/ppt/comments/modernComment_11A_C8F1A133.xml" ContentType="application/vnd.ms-powerpoint.comments+xml"/>
  <Override PartName="/ppt/notesSlides/notesSlide8.xml" ContentType="application/vnd.openxmlformats-officedocument.presentationml.notesSlide+xml"/>
  <Override PartName="/ppt/comments/modernComment_11B_775A7018.xml" ContentType="application/vnd.ms-powerpoint.comments+xml"/>
  <Override PartName="/ppt/notesSlides/notesSlide9.xml" ContentType="application/vnd.openxmlformats-officedocument.presentationml.notesSlide+xml"/>
  <Override PartName="/ppt/comments/modernComment_11F_2449F255.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6" r:id="rId2"/>
    <p:sldId id="257" r:id="rId3"/>
    <p:sldId id="273" r:id="rId4"/>
    <p:sldId id="274" r:id="rId5"/>
    <p:sldId id="275" r:id="rId6"/>
    <p:sldId id="276" r:id="rId7"/>
    <p:sldId id="277" r:id="rId8"/>
    <p:sldId id="279" r:id="rId9"/>
    <p:sldId id="280" r:id="rId10"/>
    <p:sldId id="298" r:id="rId11"/>
    <p:sldId id="282" r:id="rId12"/>
    <p:sldId id="283" r:id="rId13"/>
    <p:sldId id="287" r:id="rId14"/>
    <p:sldId id="289" r:id="rId15"/>
    <p:sldId id="292" r:id="rId16"/>
    <p:sldId id="293" r:id="rId17"/>
    <p:sldId id="294" r:id="rId18"/>
    <p:sldId id="297" r:id="rId19"/>
    <p:sldId id="271"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者"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7033"/>
    <a:srgbClr val="990099"/>
    <a:srgbClr val="CC0099"/>
    <a:srgbClr val="FE9202"/>
    <a:srgbClr val="6C1A00"/>
    <a:srgbClr val="00AACC"/>
    <a:srgbClr val="5EEC3C"/>
    <a:srgbClr val="1D3A00"/>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FFC95-5528-B9CD-4C9A-92ED337FFAD7}" v="36" dt="2024-10-30T18:14:50.859"/>
    <p1510:client id="{1F40D8ED-0E8C-5841-1814-2F9D8CFD81FF}" v="2896" dt="2024-10-29T05:24:44.709"/>
    <p1510:client id="{50209549-798C-ADB4-68AC-D506D47277F0}" v="69" dt="2024-10-29T23:41:15.254"/>
    <p1510:client id="{A2D8FC40-AAAD-D655-E304-69CB761E7FD3}" v="66" dt="2024-10-29T22:06:55.162"/>
    <p1510:client id="{B86289C9-DED3-0BB4-998A-734916A3D61A}" v="1" dt="2024-10-29T22:22:34.4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111" d="100"/>
          <a:sy n="111" d="100"/>
        </p:scale>
        <p:origin x="393" y="39"/>
      </p:cViewPr>
      <p:guideLst>
        <p:guide orient="horz" pos="1620"/>
        <p:guide pos="2880"/>
      </p:guideLst>
    </p:cSldViewPr>
  </p:slideViewPr>
  <p:outlineViewPr>
    <p:cViewPr>
      <p:scale>
        <a:sx n="33" d="100"/>
        <a:sy n="33" d="100"/>
      </p:scale>
      <p:origin x="0" y="-1803"/>
    </p:cViewPr>
  </p:outlin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comments/modernComment_101_F49388B9.xml><?xml version="1.0" encoding="utf-8"?>
<p188:cmLst xmlns:a="http://schemas.openxmlformats.org/drawingml/2006/main" xmlns:r="http://schemas.openxmlformats.org/officeDocument/2006/relationships" xmlns:p188="http://schemas.microsoft.com/office/powerpoint/2018/8/main">
  <p188:cm id="{CABF7297-D44D-47B6-8B6A-4197924AB4F8}" authorId="{00000000-0000-0000-0000-000000000000}" created="2024-10-30T21:20:24.526">
    <pc:sldMkLst xmlns:pc="http://schemas.microsoft.com/office/powerpoint/2013/main/command">
      <pc:docMk/>
      <pc:sldMk cId="4103309497" sldId="257"/>
    </pc:sldMkLst>
    <p188:txBody>
      <a:bodyPr/>
      <a:lstStyle/>
      <a:p>
        <a:r>
          <a:rPr lang="zh-CN" altLang="en-US"/>
          <a:t>Here is our technology &amp; Development</a:t>
        </a:r>
      </a:p>
    </p188:txBody>
    <p188:extLst>
      <p:ext xmlns:p="http://schemas.openxmlformats.org/presentationml/2006/main" uri="{5BB2D875-25FF-4072-B9AC-8F64D62656EB}">
        <p228:taskDetails xmlns:p228="http://schemas.microsoft.com/office/powerpoint/2022/08/main">
          <p228:history/>
        </p228:taskDetails>
      </p:ext>
    </p188:extLst>
  </p188:cm>
  <p188:cm id="{D91D6430-3A7E-4F8E-9C8F-B1FDF5976A9A}" authorId="{00000000-0000-0000-0000-000000000000}" created="2024-10-30T21:20:50.725">
    <pc:sldMkLst xmlns:pc="http://schemas.microsoft.com/office/powerpoint/2013/main/command">
      <pc:docMk/>
      <pc:sldMk cId="4103309497" sldId="257"/>
    </pc:sldMkLst>
    <p188:txBody>
      <a:bodyPr/>
      <a:lstStyle/>
      <a:p>
        <a:r>
          <a:rPr lang="zh-CN" altLang="en-US"/>
          <a:t>The project focuses on New Zealand tours, witch is local project.
we plan three phased releases. starting with an MVP</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11_368E7BB7.xml><?xml version="1.0" encoding="utf-8"?>
<p188:cmLst xmlns:a="http://schemas.openxmlformats.org/drawingml/2006/main" xmlns:r="http://schemas.openxmlformats.org/officeDocument/2006/relationships" xmlns:p188="http://schemas.microsoft.com/office/powerpoint/2018/8/main">
  <p188:cm id="{8895F3B4-4540-4425-B61D-6253910C8B37}" authorId="{00000000-0000-0000-0000-000000000000}" created="2024-10-30T21:21:02.453">
    <pc:sldMkLst xmlns:pc="http://schemas.microsoft.com/office/powerpoint/2013/main/command">
      <pc:docMk/>
      <pc:sldMk cId="915307447" sldId="273"/>
    </pc:sldMkLst>
    <p188:txBody>
      <a:bodyPr/>
      <a:lstStyle/>
      <a:p>
        <a:r>
          <a:rPr lang="zh-CN" altLang="en-US"/>
          <a:t>For the releases, we can see Project Overview.
Release 1 being our main focus
In Release 1, we’ll include:</a:t>
        </a:r>
      </a:p>
    </p188:txBody>
    <p188:extLst>
      <p:ext xmlns:p="http://schemas.openxmlformats.org/presentationml/2006/main" uri="{5BB2D875-25FF-4072-B9AC-8F64D62656EB}">
        <p228:taskDetails xmlns:p228="http://schemas.microsoft.com/office/powerpoint/2022/08/main">
          <p228:history/>
        </p228:taskDetails>
      </p:ext>
    </p188:extLst>
  </p188:cm>
  <p188:cm id="{AF912B9F-3BBF-4CED-AFAB-EB80599F3C10}" authorId="{00000000-0000-0000-0000-000000000000}" created="2024-10-30T21:21:15.545">
    <pc:sldMkLst xmlns:pc="http://schemas.microsoft.com/office/powerpoint/2013/main/command">
      <pc:docMk/>
      <pc:sldMk cId="915307447" sldId="273"/>
    </pc:sldMkLst>
    <p188:txBody>
      <a:bodyPr/>
      <a:lstStyle/>
      <a:p>
        <a:r>
          <a:rPr lang="zh-CN" altLang="en-US"/>
          <a:t>We have some additional features in Release 2&amp;3
These features will be implemented in a future release</a:t>
        </a:r>
      </a:p>
    </p188:txBody>
    <p188:extLst>
      <p:ext xmlns:p="http://schemas.openxmlformats.org/presentationml/2006/main" uri="{5BB2D875-25FF-4072-B9AC-8F64D62656EB}">
        <p228:taskDetails xmlns:p228="http://schemas.microsoft.com/office/powerpoint/2022/08/main">
          <p228:history/>
        </p228:taskDetails>
      </p:ext>
    </p188:extLst>
  </p188:cm>
  <p188:cm id="{3520FB60-3028-4C42-B6DB-BA3D768FEFF9}" authorId="{00000000-0000-0000-0000-000000000000}" created="2024-10-30T21:21:23.201">
    <pc:sldMkLst xmlns:pc="http://schemas.microsoft.com/office/powerpoint/2013/main/command">
      <pc:docMk/>
      <pc:sldMk cId="915307447" sldId="273"/>
    </pc:sldMkLst>
    <p188:txBody>
      <a:bodyPr/>
      <a:lstStyle/>
      <a:p>
        <a:r>
          <a:rPr lang="zh-CN" altLang="en-US"/>
          <a:t>Overall, this system is designed to be easy to use, with a smooth booking process. 
It’s culturally aware through language options 
and offers increased visibility for operators and customers.</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12_8B067C2D.xml><?xml version="1.0" encoding="utf-8"?>
<p188:cmLst xmlns:a="http://schemas.openxmlformats.org/drawingml/2006/main" xmlns:r="http://schemas.openxmlformats.org/officeDocument/2006/relationships" xmlns:p188="http://schemas.microsoft.com/office/powerpoint/2018/8/main">
  <p188:cm id="{FC3499DF-4624-43DF-B24C-A30EC2D7BE57}" authorId="{00000000-0000-0000-0000-000000000000}" created="2024-10-29T21:36:08.387">
    <pc:sldMkLst xmlns:pc="http://schemas.microsoft.com/office/powerpoint/2013/main/command">
      <pc:docMk/>
      <pc:sldMk cId="2332458029" sldId="274"/>
    </pc:sldMkLst>
    <p188:txBody>
      <a:bodyPr/>
      <a:lstStyle/>
      <a:p>
        <a:r>
          <a:rPr lang="en-US"/>
          <a:t>Node.js is an open-source and cross-platform, client-server JavaScript runtime environment.</a:t>
        </a:r>
      </a:p>
    </p188:txBody>
    <p188:extLst>
      <p:ext xmlns:p="http://schemas.openxmlformats.org/presentationml/2006/main" uri="{5BB2D875-25FF-4072-B9AC-8F64D62656EB}">
        <p228:taskDetails xmlns:p228="http://schemas.microsoft.com/office/powerpoint/2022/08/main">
          <p228:history/>
        </p228:taskDetails>
      </p:ext>
    </p188:extLst>
  </p188:cm>
  <p188:cm id="{D40AB97F-42D9-488F-B37C-8E7325E088DF}" authorId="{00000000-0000-0000-0000-000000000000}" created="2024-10-29T21:50:39.422">
    <pc:sldMkLst xmlns:pc="http://schemas.microsoft.com/office/powerpoint/2013/main/command">
      <pc:docMk/>
      <pc:sldMk cId="2332458029" sldId="274"/>
    </pc:sldMkLst>
    <p188:txBody>
      <a:bodyPr/>
      <a:lstStyle/>
      <a:p>
        <a:r>
          <a:rPr lang="en-US"/>
          <a:t>Agile is fit for knowledge work that has many unknowns</a:t>
        </a:r>
      </a:p>
    </p188:txBody>
    <p188:extLst>
      <p:ext xmlns:p="http://schemas.openxmlformats.org/presentationml/2006/main" uri="{5BB2D875-25FF-4072-B9AC-8F64D62656EB}">
        <p228:taskDetails xmlns:p228="http://schemas.microsoft.com/office/powerpoint/2022/08/main">
          <p228:history/>
        </p228:taskDetails>
      </p:ext>
    </p188:extLst>
  </p188:cm>
  <p188:cm id="{8A07CB37-0A88-4F45-BE72-6BD3E067A053}" authorId="{00000000-0000-0000-0000-000000000000}" created="2024-10-29T22:22:34.432">
    <ac:deMkLst xmlns:ac="http://schemas.microsoft.com/office/drawing/2013/main/command">
      <pc:docMk xmlns:pc="http://schemas.microsoft.com/office/powerpoint/2013/main/command"/>
      <pc:sldMk xmlns:pc="http://schemas.microsoft.com/office/powerpoint/2013/main/command" cId="2332458029" sldId="274"/>
      <ac:spMk id="3" creationId="{00000000-0000-0000-0000-000000000000}"/>
    </ac:deMkLst>
    <p188:txBody>
      <a:bodyPr/>
      <a:lstStyle/>
      <a:p>
        <a:r>
          <a:rPr lang="en-US"/>
          <a:t>Delivery approach, 1-week sprint iteration</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18_EBCD85D4.xml><?xml version="1.0" encoding="utf-8"?>
<p188:cmLst xmlns:a="http://schemas.openxmlformats.org/drawingml/2006/main" xmlns:r="http://schemas.openxmlformats.org/officeDocument/2006/relationships" xmlns:p188="http://schemas.microsoft.com/office/powerpoint/2018/8/main">
  <p188:cm id="{9D1929BE-9239-4309-8255-39DFC8277552}" authorId="{00000000-0000-0000-0000-000000000000}" created="2024-10-30T21:24:47.055">
    <pc:sldMkLst xmlns:pc="http://schemas.microsoft.com/office/powerpoint/2013/main/command">
      <pc:docMk/>
      <pc:sldMk cId="3956114900" sldId="280"/>
    </pc:sldMkLst>
    <p188:txBody>
      <a:bodyPr/>
      <a:lstStyle/>
      <a:p>
        <a:r>
          <a:rPr lang="zh-CN" altLang="en-US"/>
          <a:t>in the Scope of Work section</a:t>
        </a:r>
      </a:p>
    </p188:txBody>
    <p188:extLst>
      <p:ext xmlns:p="http://schemas.openxmlformats.org/presentationml/2006/main" uri="{5BB2D875-25FF-4072-B9AC-8F64D62656EB}">
        <p228:taskDetails xmlns:p228="http://schemas.microsoft.com/office/powerpoint/2022/08/main">
          <p228:history/>
        </p228:taskDetails>
      </p:ext>
    </p188:extLst>
  </p188:cm>
  <p188:cm id="{39311456-3DFD-4757-9DDC-C74431C65D14}" authorId="{00000000-0000-0000-0000-000000000000}" created="2024-10-30T21:27:37.566">
    <pc:sldMkLst xmlns:pc="http://schemas.microsoft.com/office/powerpoint/2013/main/command">
      <pc:docMk/>
      <pc:sldMk cId="3956114900" sldId="280"/>
    </pc:sldMkLst>
    <p188:txBody>
      <a:bodyPr/>
      <a:lstStyle/>
      <a:p>
        <a:r>
          <a:rPr lang="zh-CN" altLang="en-US"/>
          <a:t>there are a few things outside the scope of this project</a:t>
        </a:r>
      </a:p>
    </p188:txBody>
    <p188:extLst>
      <p:ext xmlns:p="http://schemas.openxmlformats.org/presentationml/2006/main" uri="{5BB2D875-25FF-4072-B9AC-8F64D62656EB}">
        <p228:taskDetails xmlns:p228="http://schemas.microsoft.com/office/powerpoint/2022/08/main">
          <p228:history/>
        </p228:taskDetails>
      </p:ext>
    </p188:extLst>
  </p188:cm>
  <p188:cm id="{04711A4F-B89F-4BE4-B83E-0452E61DDFBE}" authorId="{00000000-0000-0000-0000-000000000000}" created="2024-10-30T21:27:48.519">
    <pc:sldMkLst xmlns:pc="http://schemas.microsoft.com/office/powerpoint/2013/main/command">
      <pc:docMk/>
      <pc:sldMk cId="3956114900" sldId="280"/>
    </pc:sldMkLst>
    <p188:txBody>
      <a:bodyPr/>
      <a:lstStyle/>
      <a:p>
        <a:r>
          <a:rPr lang="zh-CN" altLang="en-US"/>
          <a:t>We won’t handle</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1A_C8F1A133.xml><?xml version="1.0" encoding="utf-8"?>
<p188:cmLst xmlns:a="http://schemas.openxmlformats.org/drawingml/2006/main" xmlns:r="http://schemas.openxmlformats.org/officeDocument/2006/relationships" xmlns:p188="http://schemas.microsoft.com/office/powerpoint/2018/8/main">
  <p188:cm id="{089BC792-9DEF-44A2-81CD-DE0AC2F6C7DF}" authorId="{00000000-0000-0000-0000-000000000000}" created="2024-10-30T21:32:35.162">
    <pc:sldMkLst xmlns:pc="http://schemas.microsoft.com/office/powerpoint/2013/main/command">
      <pc:docMk/>
      <pc:sldMk cId="3371278643" sldId="282"/>
    </pc:sldMkLst>
    <p188:txBody>
      <a:bodyPr/>
      <a:lstStyle/>
      <a:p>
        <a:r>
          <a:rPr lang="zh-CN" altLang="en-US"/>
          <a:t>This slide shows our system interfaces, 
including</a:t>
        </a:r>
      </a:p>
    </p188:txBody>
    <p188:extLst>
      <p:ext xmlns:p="http://schemas.openxmlformats.org/presentationml/2006/main" uri="{5BB2D875-25FF-4072-B9AC-8F64D62656EB}">
        <p228:taskDetails xmlns:p228="http://schemas.microsoft.com/office/powerpoint/2022/08/main">
          <p228:history/>
        </p228:taskDetails>
      </p:ext>
    </p188:extLst>
  </p188:cm>
  <p188:cm id="{75AFFD9C-B0E8-422A-8749-61F1F861CBC1}" authorId="{00000000-0000-0000-0000-000000000000}" created="2024-10-30T21:32:37.361">
    <pc:sldMkLst xmlns:pc="http://schemas.microsoft.com/office/powerpoint/2013/main/command">
      <pc:docMk/>
      <pc:sldMk cId="3371278643" sldId="282"/>
    </pc:sldMkLst>
    <p188:txBody>
      <a:bodyPr/>
      <a:lstStyle/>
      <a:p>
        <a:r>
          <a:rPr lang="zh-CN" altLang="en-US"/>
          <a:t>the data flow and communication using REST APIs. 
If needed, we can scale our database to MySQL.</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1B_775A7018.xml><?xml version="1.0" encoding="utf-8"?>
<p188:cmLst xmlns:a="http://schemas.openxmlformats.org/drawingml/2006/main" xmlns:r="http://schemas.openxmlformats.org/officeDocument/2006/relationships" xmlns:p188="http://schemas.microsoft.com/office/powerpoint/2018/8/main">
  <p188:cm id="{A5C62A34-6D91-4B03-BC23-725565CF2650}" authorId="{00000000-0000-0000-0000-000000000000}" created="2024-10-29T23:40:22.581">
    <pc:sldMkLst xmlns:pc="http://schemas.microsoft.com/office/powerpoint/2013/main/command">
      <pc:docMk/>
      <pc:sldMk cId="2002415640" sldId="283"/>
    </pc:sldMkLst>
    <p188:txBody>
      <a:bodyPr/>
      <a:lstStyle/>
      <a:p>
        <a:r>
          <a:rPr lang="en-US"/>
          <a:t>Sit down with various users/stakeholders to discuss the features that will be included in the system</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1F_2449F255.xml><?xml version="1.0" encoding="utf-8"?>
<p188:cmLst xmlns:a="http://schemas.openxmlformats.org/drawingml/2006/main" xmlns:r="http://schemas.openxmlformats.org/officeDocument/2006/relationships" xmlns:p188="http://schemas.microsoft.com/office/powerpoint/2018/8/main">
  <p188:cm id="{BFDC6781-93FD-4686-B2E5-E288DF3B4E77}" authorId="{00000000-0000-0000-0000-000000000000}" created="2024-10-29T21:52:53.331">
    <pc:sldMkLst xmlns:pc="http://schemas.microsoft.com/office/powerpoint/2013/main/command">
      <pc:docMk/>
      <pc:sldMk cId="608825941" sldId="287"/>
    </pc:sldMkLst>
    <p188:txBody>
      <a:bodyPr/>
      <a:lstStyle/>
      <a:p>
        <a:r>
          <a:rPr lang="en-US"/>
          <a:t>Product backlog refinement</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2A_622EB401.xml><?xml version="1.0" encoding="utf-8"?>
<p188:cmLst xmlns:a="http://schemas.openxmlformats.org/drawingml/2006/main" xmlns:r="http://schemas.openxmlformats.org/officeDocument/2006/relationships" xmlns:p188="http://schemas.microsoft.com/office/powerpoint/2018/8/main">
  <p188:cm id="{E8CE2163-40DA-427F-B799-A0FEACD1EEB4}" authorId="{00000000-0000-0000-0000-000000000000}" created="2024-10-30T21:27:58.038">
    <pc:sldMkLst xmlns:pc="http://schemas.microsoft.com/office/powerpoint/2013/main/command">
      <pc:docMk/>
      <pc:sldMk cId="1647227905" sldId="298"/>
    </pc:sldMkLst>
    <p188:txBody>
      <a:bodyPr/>
      <a:lstStyle/>
      <a:p>
        <a:r>
          <a:rPr lang="zh-CN" altLang="en-US"/>
          <a:t>Here is our system architecture</a:t>
        </a:r>
      </a:p>
    </p188:txBody>
    <p188:extLst>
      <p:ext xmlns:p="http://schemas.openxmlformats.org/presentationml/2006/main" uri="{5BB2D875-25FF-4072-B9AC-8F64D62656EB}">
        <p228:taskDetails xmlns:p228="http://schemas.microsoft.com/office/powerpoint/2022/08/main">
          <p228:history/>
        </p228:taskDetails>
      </p:ext>
    </p188:extLst>
  </p188:cm>
  <p188:cm id="{EC49CFAA-C8F9-49D6-9672-39D15A187269}" authorId="{00000000-0000-0000-0000-000000000000}" created="2024-10-30T21:28:19.726">
    <pc:sldMkLst xmlns:pc="http://schemas.microsoft.com/office/powerpoint/2013/main/command">
      <pc:docMk/>
      <pc:sldMk cId="1647227905" sldId="298"/>
    </pc:sldMkLst>
    <p188:txBody>
      <a:bodyPr/>
      <a:lstStyle/>
      <a:p>
        <a:r>
          <a:rPr lang="zh-CN" altLang="en-US"/>
          <a:t>Here is a 5 Module Breakdown:</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ltLang="zh-CN" sz="1800" dirty="0">
                <a:effectLst/>
                <a:latin typeface="Microsoft YaHei UI" panose="020B0503020204020204" pitchFamily="34" charset="-122"/>
                <a:ea typeface="Microsoft YaHei UI" panose="020B0503020204020204" pitchFamily="34" charset="-122"/>
              </a:rPr>
              <a:t>1. Here is our technology &amp; Development</a:t>
            </a:r>
            <a:endParaRPr lang="en-NZ" altLang="zh-CN"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en-NZ" altLang="zh-CN" sz="1800" dirty="0">
                <a:effectLst/>
                <a:latin typeface="Microsoft YaHei UI" panose="020B0503020204020204" pitchFamily="34" charset="-122"/>
                <a:ea typeface="Microsoft YaHei UI" panose="020B0503020204020204" pitchFamily="34" charset="-122"/>
              </a:rPr>
              <a:t>The project focuses on New Zealand tours, witch is local project.</a:t>
            </a:r>
            <a:br>
              <a:rPr lang="en-NZ" altLang="zh-CN" sz="1800" dirty="0">
                <a:effectLst/>
                <a:latin typeface="Microsoft YaHei UI" panose="020B0503020204020204" pitchFamily="34" charset="-122"/>
                <a:ea typeface="Microsoft YaHei UI" panose="020B0503020204020204" pitchFamily="34" charset="-122"/>
              </a:rPr>
            </a:br>
            <a:r>
              <a:rPr lang="en-NZ" altLang="zh-CN" sz="1800" dirty="0">
                <a:effectLst/>
                <a:latin typeface="Microsoft YaHei UI" panose="020B0503020204020204" pitchFamily="34" charset="-122"/>
                <a:ea typeface="Microsoft YaHei UI" panose="020B0503020204020204" pitchFamily="34" charset="-122"/>
              </a:rPr>
              <a:t>3. we plan three phased releases. starting with an MVP</a:t>
            </a:r>
            <a:endParaRPr lang="en-NZ"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14885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ltLang="zh-CN" sz="1800" dirty="0">
                <a:effectLst/>
                <a:latin typeface="Microsoft YaHei UI" panose="020B0503020204020204" pitchFamily="34" charset="-122"/>
                <a:ea typeface="Microsoft YaHei UI" panose="020B0503020204020204" pitchFamily="34" charset="-122"/>
              </a:rPr>
              <a:t>1.For the releases, we can see Project Overview.</a:t>
            </a:r>
            <a:br>
              <a:rPr lang="en-NZ" altLang="zh-CN" sz="1800" dirty="0">
                <a:effectLst/>
                <a:latin typeface="Microsoft YaHei UI" panose="020B0503020204020204" pitchFamily="34" charset="-122"/>
                <a:ea typeface="Microsoft YaHei UI" panose="020B0503020204020204" pitchFamily="34" charset="-122"/>
              </a:rPr>
            </a:br>
            <a:r>
              <a:rPr lang="en-NZ" altLang="zh-CN" sz="1800" dirty="0">
                <a:effectLst/>
                <a:latin typeface="Microsoft YaHei UI" panose="020B0503020204020204" pitchFamily="34" charset="-122"/>
                <a:ea typeface="Microsoft YaHei UI" panose="020B0503020204020204" pitchFamily="34" charset="-122"/>
              </a:rPr>
              <a:t>Release 1 being our main focus</a:t>
            </a:r>
            <a:br>
              <a:rPr lang="en-NZ" altLang="zh-CN" sz="1800" dirty="0">
                <a:effectLst/>
                <a:latin typeface="Microsoft YaHei UI" panose="020B0503020204020204" pitchFamily="34" charset="-122"/>
                <a:ea typeface="Microsoft YaHei UI" panose="020B0503020204020204" pitchFamily="34" charset="-122"/>
              </a:rPr>
            </a:br>
            <a:r>
              <a:rPr lang="en-NZ" altLang="zh-CN" sz="1800" dirty="0">
                <a:effectLst/>
                <a:latin typeface="Microsoft YaHei UI" panose="020B0503020204020204" pitchFamily="34" charset="-122"/>
                <a:ea typeface="Microsoft YaHei UI" panose="020B0503020204020204" pitchFamily="34" charset="-122"/>
              </a:rPr>
              <a:t>In Release 1, we’ll include:</a:t>
            </a:r>
            <a:endParaRPr lang="en-NZ" altLang="zh-CN"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en-NZ" altLang="zh-CN" sz="1800" dirty="0">
                <a:effectLst/>
                <a:latin typeface="Microsoft YaHei UI" panose="020B0503020204020204" pitchFamily="34" charset="-122"/>
                <a:ea typeface="Microsoft YaHei UI" panose="020B0503020204020204" pitchFamily="34" charset="-122"/>
              </a:rPr>
              <a:t>We have some additional features in Release 2&amp;3</a:t>
            </a:r>
            <a:br>
              <a:rPr lang="en-NZ" altLang="zh-CN" sz="1800" dirty="0">
                <a:effectLst/>
                <a:latin typeface="Microsoft YaHei UI" panose="020B0503020204020204" pitchFamily="34" charset="-122"/>
                <a:ea typeface="Microsoft YaHei UI" panose="020B0503020204020204" pitchFamily="34" charset="-122"/>
              </a:rPr>
            </a:br>
            <a:r>
              <a:rPr lang="en-NZ" altLang="zh-CN" sz="1800" dirty="0">
                <a:effectLst/>
                <a:latin typeface="Microsoft YaHei UI" panose="020B0503020204020204" pitchFamily="34" charset="-122"/>
                <a:ea typeface="Microsoft YaHei UI" panose="020B0503020204020204" pitchFamily="34" charset="-122"/>
              </a:rPr>
              <a:t>These features will be implemented in a future release</a:t>
            </a:r>
            <a:endParaRPr lang="en-NZ" altLang="zh-CN"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a:t>
            </a:r>
            <a:r>
              <a:rPr lang="en-NZ" altLang="zh-CN" sz="1800" dirty="0">
                <a:effectLst/>
                <a:latin typeface="Microsoft YaHei UI" panose="020B0503020204020204" pitchFamily="34" charset="-122"/>
                <a:ea typeface="Microsoft YaHei UI" panose="020B0503020204020204" pitchFamily="34" charset="-122"/>
              </a:rPr>
              <a:t>Overall, this system is designed to be easy to use, with a smooth booking process. </a:t>
            </a:r>
            <a:br>
              <a:rPr lang="en-NZ" altLang="zh-CN" sz="1800" dirty="0">
                <a:effectLst/>
                <a:latin typeface="Microsoft YaHei UI" panose="020B0503020204020204" pitchFamily="34" charset="-122"/>
                <a:ea typeface="Microsoft YaHei UI" panose="020B0503020204020204" pitchFamily="34" charset="-122"/>
              </a:rPr>
            </a:br>
            <a:r>
              <a:rPr lang="en-NZ" altLang="zh-CN" sz="1800" dirty="0">
                <a:effectLst/>
                <a:latin typeface="Microsoft YaHei UI" panose="020B0503020204020204" pitchFamily="34" charset="-122"/>
                <a:ea typeface="Microsoft YaHei UI" panose="020B0503020204020204" pitchFamily="34" charset="-122"/>
              </a:rPr>
              <a:t>It’s culturally aware through language options </a:t>
            </a:r>
            <a:br>
              <a:rPr lang="en-NZ" altLang="zh-CN" sz="1800" dirty="0">
                <a:effectLst/>
                <a:latin typeface="Microsoft YaHei UI" panose="020B0503020204020204" pitchFamily="34" charset="-122"/>
                <a:ea typeface="Microsoft YaHei UI" panose="020B0503020204020204" pitchFamily="34" charset="-122"/>
              </a:rPr>
            </a:br>
            <a:r>
              <a:rPr lang="en-NZ" altLang="zh-CN" sz="1800" dirty="0">
                <a:effectLst/>
                <a:latin typeface="Microsoft YaHei UI" panose="020B0503020204020204" pitchFamily="34" charset="-122"/>
                <a:ea typeface="Microsoft YaHei UI" panose="020B0503020204020204" pitchFamily="34" charset="-122"/>
              </a:rPr>
              <a:t>and offers increased visibility for operators and customers.</a:t>
            </a:r>
            <a:endParaRPr lang="en-NZ" altLang="zh-CN" sz="180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89126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ltLang="zh-CN" sz="1200" kern="1200" dirty="0">
                <a:solidFill>
                  <a:schemeClr val="tx1"/>
                </a:solidFill>
                <a:effectLst/>
                <a:latin typeface="+mn-lt"/>
                <a:ea typeface="+mn-ea"/>
                <a:cs typeface="+mn-cs"/>
              </a:rPr>
              <a:t>1.Node.js is an open-source and cross-platform, client-server JavaScript runtime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altLang="zh-CN" sz="1200" kern="1200" dirty="0">
                <a:solidFill>
                  <a:schemeClr val="tx1"/>
                </a:solidFill>
                <a:effectLst/>
                <a:latin typeface="+mn-lt"/>
                <a:ea typeface="+mn-ea"/>
                <a:cs typeface="+mn-cs"/>
              </a:rPr>
              <a:t>2.Agile is fit for knowledge work that has many unknowns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altLang="zh-CN" sz="1200" kern="1200" dirty="0">
                <a:solidFill>
                  <a:schemeClr val="tx1"/>
                </a:solidFill>
                <a:effectLst/>
                <a:latin typeface="+mn-lt"/>
                <a:ea typeface="+mn-ea"/>
                <a:cs typeface="+mn-cs"/>
              </a:rPr>
              <a:t>3.Delivery approach, 1-week sprint iteration</a:t>
            </a:r>
          </a:p>
          <a:p>
            <a:endParaRPr lang="zh-CN"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547433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914421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en-NZ" altLang="zh-CN" sz="1800" dirty="0">
                <a:effectLst/>
                <a:latin typeface="Microsoft YaHei UI" panose="020B0503020204020204" pitchFamily="34" charset="-122"/>
                <a:ea typeface="Microsoft YaHei UI" panose="020B0503020204020204" pitchFamily="34" charset="-122"/>
              </a:rPr>
              <a:t>in the Scope of Work section</a:t>
            </a:r>
            <a:endParaRPr lang="en-NZ" altLang="zh-CN" sz="1800" dirty="0">
              <a:effectLst/>
              <a:latin typeface="Arial" panose="020B0604020202020204" pitchFamily="34" charset="0"/>
            </a:endParaRPr>
          </a:p>
          <a:p>
            <a:r>
              <a:rPr lang="en-US" altLang="zh-CN" dirty="0"/>
              <a:t>2. t</a:t>
            </a:r>
            <a:r>
              <a:rPr lang="en-NZ" altLang="zh-CN" sz="1800" dirty="0">
                <a:effectLst/>
                <a:latin typeface="Microsoft YaHei UI" panose="020B0503020204020204" pitchFamily="34" charset="-122"/>
                <a:ea typeface="Microsoft YaHei UI" panose="020B0503020204020204" pitchFamily="34" charset="-122"/>
              </a:rPr>
              <a:t>here are a few things outside the scope of this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altLang="zh-CN" sz="1800" dirty="0">
                <a:effectLst/>
                <a:latin typeface="Microsoft YaHei UI" panose="020B0503020204020204" pitchFamily="34" charset="-122"/>
                <a:ea typeface="Microsoft YaHei UI" panose="020B0503020204020204" pitchFamily="34" charset="-122"/>
              </a:rPr>
              <a:t>3. </a:t>
            </a:r>
            <a:r>
              <a:rPr lang="fr-FR" altLang="zh-CN" sz="1800" dirty="0">
                <a:effectLst/>
                <a:latin typeface="Microsoft YaHei UI" panose="020B0503020204020204" pitchFamily="34" charset="-122"/>
                <a:ea typeface="Microsoft YaHei UI" panose="020B0503020204020204" pitchFamily="34" charset="-122"/>
              </a:rPr>
              <a:t>We won’t handle</a:t>
            </a:r>
            <a:endParaRPr lang="fr-FR" altLang="zh-CN" sz="180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24161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en-NZ" altLang="zh-CN" sz="1800" dirty="0">
                <a:effectLst/>
                <a:latin typeface="Microsoft YaHei UI" panose="020B0503020204020204" pitchFamily="34" charset="-122"/>
                <a:ea typeface="Microsoft YaHei UI" panose="020B0503020204020204" pitchFamily="34" charset="-122"/>
              </a:rPr>
              <a:t>Here is our system architecture</a:t>
            </a:r>
            <a:endParaRPr lang="en-NZ" altLang="zh-CN"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 </a:t>
            </a:r>
            <a:r>
              <a:rPr lang="en-NZ" altLang="zh-CN" sz="1800" dirty="0">
                <a:effectLst/>
                <a:latin typeface="Microsoft YaHei UI" panose="020B0503020204020204" pitchFamily="34" charset="-122"/>
                <a:ea typeface="Microsoft YaHei UI" panose="020B0503020204020204" pitchFamily="34" charset="-122"/>
              </a:rPr>
              <a:t>Here is a 5 Module Breakdown:</a:t>
            </a:r>
            <a:endParaRPr lang="en-NZ" altLang="zh-CN" sz="1800" dirty="0">
              <a:effectLst/>
              <a:latin typeface="Arial" panose="020B0604020202020204" pitchFamily="34" charset="0"/>
            </a:endParaRPr>
          </a:p>
          <a:p>
            <a:endParaRPr lang="en-US" altLang="zh-CN" dirty="0"/>
          </a:p>
        </p:txBody>
      </p:sp>
      <p:sp>
        <p:nvSpPr>
          <p:cNvPr id="4" name="灯片编号占位符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3298275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en-NZ" altLang="zh-CN" sz="1800" dirty="0">
                <a:effectLst/>
                <a:latin typeface="Microsoft YaHei UI" panose="020B0503020204020204" pitchFamily="34" charset="-122"/>
                <a:ea typeface="Microsoft YaHei UI" panose="020B0503020204020204" pitchFamily="34" charset="-122"/>
              </a:rPr>
              <a:t> This slide shows our system interfaces, including</a:t>
            </a:r>
            <a:br>
              <a:rPr lang="en-NZ" altLang="zh-CN" sz="1800" dirty="0">
                <a:effectLst/>
                <a:latin typeface="Microsoft YaHei UI" panose="020B0503020204020204" pitchFamily="34" charset="-122"/>
                <a:ea typeface="Microsoft YaHei UI" panose="020B0503020204020204" pitchFamily="34" charset="-122"/>
              </a:rPr>
            </a:br>
            <a:r>
              <a:rPr lang="en-NZ" altLang="zh-CN" sz="1800" dirty="0">
                <a:effectLst/>
                <a:latin typeface="Microsoft YaHei UI" panose="020B0503020204020204" pitchFamily="34" charset="-122"/>
                <a:ea typeface="Microsoft YaHei UI" panose="020B0503020204020204" pitchFamily="34" charset="-122"/>
              </a:rPr>
              <a:t>2. the data flow and communication using REST APIs. </a:t>
            </a:r>
            <a:br>
              <a:rPr lang="en-NZ" altLang="zh-CN" sz="1800" dirty="0">
                <a:effectLst/>
                <a:latin typeface="Microsoft YaHei UI" panose="020B0503020204020204" pitchFamily="34" charset="-122"/>
                <a:ea typeface="Microsoft YaHei UI" panose="020B0503020204020204" pitchFamily="34" charset="-122"/>
              </a:rPr>
            </a:br>
            <a:r>
              <a:rPr lang="en-NZ" altLang="zh-CN" sz="1800" dirty="0">
                <a:effectLst/>
                <a:latin typeface="Microsoft YaHei UI" panose="020B0503020204020204" pitchFamily="34" charset="-122"/>
                <a:ea typeface="Microsoft YaHei UI" panose="020B0503020204020204" pitchFamily="34" charset="-122"/>
              </a:rPr>
              <a:t>3. If needed, we can scale our database to MySQL.</a:t>
            </a:r>
            <a:endParaRPr lang="en-NZ" altLang="zh-CN"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ltLang="zh-CN" sz="1800" dirty="0">
              <a:effectLst/>
              <a:latin typeface="Arial" panose="020B0604020202020204" pitchFamily="34" charset="0"/>
            </a:endParaRPr>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1604224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altLang="zh-CN" sz="1800" dirty="0">
                <a:effectLst/>
                <a:latin typeface="Microsoft YaHei UI" panose="020B0503020204020204" pitchFamily="34" charset="-122"/>
                <a:ea typeface="Microsoft YaHei UI" panose="020B0503020204020204" pitchFamily="34" charset="-122"/>
              </a:rPr>
              <a:t>Sit down with various users/stakeholders to discuss the features that will be included in the system</a:t>
            </a:r>
            <a:endParaRPr lang="zh-CN"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98390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fr-FR" altLang="zh-CN" sz="1800" dirty="0">
                <a:effectLst/>
                <a:latin typeface="Microsoft YaHei UI" panose="020B0503020204020204" pitchFamily="34" charset="-122"/>
                <a:ea typeface="Microsoft YaHei UI" panose="020B0503020204020204" pitchFamily="34" charset="-122"/>
              </a:rPr>
              <a:t>Product backlog refinement</a:t>
            </a:r>
            <a:endParaRPr lang="fr-FR"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3674083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502815"/>
            <a:ext cx="6398640" cy="1374345"/>
          </a:xfrm>
          <a:noFill/>
          <a:effectLst>
            <a:outerShdw blurRad="50800" dist="38100" dir="2700000" algn="tl" rotWithShape="0">
              <a:prstClr val="black">
                <a:alpha val="40000"/>
              </a:prstClr>
            </a:outerShdw>
          </a:effectLst>
        </p:spPr>
        <p:txBody>
          <a:bodyPr>
            <a:normAutofit/>
          </a:bodyPr>
          <a:lstStyle>
            <a:lvl1pPr algn="l">
              <a:defRPr sz="3600">
                <a:solidFill>
                  <a:srgbClr val="00329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029865"/>
            <a:ext cx="6398640"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33880"/>
            <a:ext cx="8246070" cy="1042857"/>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3687"/>
            <a:ext cx="6252670" cy="763525"/>
          </a:xfrm>
        </p:spPr>
        <p:txBody>
          <a:bodyPr>
            <a:normAutofit/>
          </a:bodyPr>
          <a:lstStyle>
            <a:lvl1pPr algn="l">
              <a:defRPr sz="360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67213"/>
            <a:ext cx="625267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5" y="441020"/>
            <a:ext cx="8076896" cy="1068935"/>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10/31/2024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2A_622EB40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1A_C8F1A133.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B_775A701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F_2449F255.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F49388B9.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microsoft.com/office/2018/10/relationships/comments" Target="../comments/modernComment_111_368E7BB7.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12_8B067C2D.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github.com/aamtayag/mse800-assessment2.gi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18_EBCD85D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82" y="1661564"/>
            <a:ext cx="6398640" cy="1374345"/>
          </a:xfrm>
        </p:spPr>
        <p:txBody>
          <a:bodyPr>
            <a:normAutofit/>
          </a:bodyPr>
          <a:lstStyle/>
          <a:p>
            <a:r>
              <a:rPr lang="en-US" dirty="0">
                <a:ea typeface="+mj-lt"/>
                <a:cs typeface="+mj-lt"/>
              </a:rPr>
              <a:t>Tour Booking Management System</a:t>
            </a:r>
            <a:endParaRPr lang="en-US" dirty="0">
              <a:ea typeface="Calibri"/>
              <a:cs typeface="Calibri"/>
            </a:endParaRPr>
          </a:p>
        </p:txBody>
      </p:sp>
      <p:sp>
        <p:nvSpPr>
          <p:cNvPr id="3" name="Subtitle 2"/>
          <p:cNvSpPr>
            <a:spLocks noGrp="1"/>
          </p:cNvSpPr>
          <p:nvPr>
            <p:ph type="subTitle" idx="1"/>
          </p:nvPr>
        </p:nvSpPr>
        <p:spPr>
          <a:xfrm>
            <a:off x="53982" y="3117177"/>
            <a:ext cx="6398640" cy="952133"/>
          </a:xfrm>
        </p:spPr>
        <p:txBody>
          <a:bodyPr vert="horz" lIns="91440" tIns="45720" rIns="91440" bIns="45720" rtlCol="0" anchor="t">
            <a:noAutofit/>
          </a:bodyPr>
          <a:lstStyle/>
          <a:p>
            <a:r>
              <a:rPr lang="en-US" sz="1600" dirty="0" err="1">
                <a:ea typeface="+mn-lt"/>
                <a:cs typeface="+mn-lt"/>
              </a:rPr>
              <a:t>Hengpan</a:t>
            </a:r>
            <a:r>
              <a:rPr lang="en-US" sz="1600" dirty="0">
                <a:ea typeface="+mn-lt"/>
                <a:cs typeface="+mn-lt"/>
              </a:rPr>
              <a:t> Han, Wen Liang, Arnold Aristotle Tayag</a:t>
            </a:r>
            <a:endParaRPr lang="en-US" dirty="0"/>
          </a:p>
          <a:p>
            <a:r>
              <a:rPr lang="en-US" sz="1600">
                <a:ea typeface="+mn-lt"/>
                <a:cs typeface="+mn-lt"/>
              </a:rPr>
              <a:t>MSE800 (Professional Software Engineering)</a:t>
            </a:r>
          </a:p>
          <a:p>
            <a:r>
              <a:rPr lang="en-US" sz="1600" dirty="0" err="1">
                <a:ea typeface="+mn-lt"/>
                <a:cs typeface="+mn-lt"/>
              </a:rPr>
              <a:t>Yoobee</a:t>
            </a:r>
            <a:r>
              <a:rPr lang="en-US" sz="1600" dirty="0">
                <a:ea typeface="+mn-lt"/>
                <a:cs typeface="+mn-lt"/>
              </a:rPr>
              <a:t> College of Creative Innovation</a:t>
            </a:r>
            <a:endParaRPr lang="en-US"/>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C3EDC-579D-D765-4201-6279152C3C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104524-E211-6FA1-48C7-90D58F20C056}"/>
              </a:ext>
            </a:extLst>
          </p:cNvPr>
          <p:cNvSpPr>
            <a:spLocks noGrp="1"/>
          </p:cNvSpPr>
          <p:nvPr>
            <p:ph type="title"/>
          </p:nvPr>
        </p:nvSpPr>
        <p:spPr/>
        <p:txBody>
          <a:bodyPr>
            <a:normAutofit/>
          </a:bodyPr>
          <a:lstStyle/>
          <a:p>
            <a:r>
              <a:rPr lang="en-US" dirty="0"/>
              <a:t>System Design</a:t>
            </a:r>
          </a:p>
        </p:txBody>
      </p:sp>
      <p:sp>
        <p:nvSpPr>
          <p:cNvPr id="5" name="Rectangle 2">
            <a:extLst>
              <a:ext uri="{FF2B5EF4-FFF2-40B4-BE49-F238E27FC236}">
                <a16:creationId xmlns:a16="http://schemas.microsoft.com/office/drawing/2014/main" id="{07A036CF-B8EF-2D70-4ABD-1F178CF646E1}"/>
              </a:ext>
            </a:extLst>
          </p:cNvPr>
          <p:cNvSpPr>
            <a:spLocks noChangeArrowheads="1"/>
          </p:cNvSpPr>
          <p:nvPr/>
        </p:nvSpPr>
        <p:spPr bwMode="auto">
          <a:xfrm rot="10800000" flipV="1">
            <a:off x="143555" y="1197405"/>
            <a:ext cx="580279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000" b="1" dirty="0">
                <a:latin typeface="Aptos"/>
                <a:ea typeface="Calibri"/>
                <a:cs typeface="Helvetica"/>
              </a:rPr>
              <a:t>System </a:t>
            </a:r>
            <a:r>
              <a:rPr lang="fr-FR" altLang="zh-CN" sz="2000" b="1" dirty="0"/>
              <a:t>Architecture</a:t>
            </a:r>
            <a:r>
              <a:rPr lang="en-US" altLang="zh-CN" sz="2000" b="1" dirty="0">
                <a:latin typeface="Aptos"/>
                <a:ea typeface="Calibri"/>
                <a:cs typeface="Helvetica"/>
              </a:rPr>
              <a:t>:</a:t>
            </a:r>
            <a:endParaRPr kumimoji="0" lang="en-US" altLang="zh-CN" sz="20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Frontend</a:t>
            </a:r>
            <a:r>
              <a:rPr kumimoji="0" lang="zh-CN" altLang="zh-CN" sz="1800" b="0" i="0" u="none" strike="noStrike" cap="none" normalizeH="0" baseline="0" dirty="0">
                <a:ln>
                  <a:noFill/>
                </a:ln>
                <a:solidFill>
                  <a:schemeClr val="tx1"/>
                </a:solidFill>
                <a:effectLst/>
                <a:latin typeface="Arial" panose="020B0604020202020204" pitchFamily="34" charset="0"/>
              </a:rPr>
              <a:t>: HTML, CSS, JavaScript (responsive UI)</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Backend</a:t>
            </a:r>
            <a:r>
              <a:rPr kumimoji="0" lang="zh-CN" altLang="zh-CN" sz="1800" b="0" i="0" u="none" strike="noStrike" cap="none" normalizeH="0" baseline="0" dirty="0">
                <a:ln>
                  <a:noFill/>
                </a:ln>
                <a:solidFill>
                  <a:schemeClr val="tx1"/>
                </a:solidFill>
                <a:effectLst/>
                <a:latin typeface="Arial" panose="020B0604020202020204" pitchFamily="34" charset="0"/>
              </a:rPr>
              <a:t>: Python + Node.js (business logic, API)</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Database</a:t>
            </a:r>
            <a:r>
              <a:rPr kumimoji="0" lang="zh-CN" altLang="zh-CN" sz="1800" b="0" i="0" u="none" strike="noStrike" cap="none" normalizeH="0" baseline="0" dirty="0">
                <a:ln>
                  <a:noFill/>
                </a:ln>
                <a:solidFill>
                  <a:schemeClr val="tx1"/>
                </a:solidFill>
                <a:effectLst/>
                <a:latin typeface="Arial" panose="020B0604020202020204" pitchFamily="34" charset="0"/>
              </a:rPr>
              <a:t>: SQLite (tour details, user data) </a:t>
            </a:r>
          </a:p>
        </p:txBody>
      </p:sp>
      <p:sp>
        <p:nvSpPr>
          <p:cNvPr id="8" name="Rectangle 2">
            <a:extLst>
              <a:ext uri="{FF2B5EF4-FFF2-40B4-BE49-F238E27FC236}">
                <a16:creationId xmlns:a16="http://schemas.microsoft.com/office/drawing/2014/main" id="{C80ABEFE-8DB9-020D-8D78-BD7DE90E1BEB}"/>
              </a:ext>
            </a:extLst>
          </p:cNvPr>
          <p:cNvSpPr>
            <a:spLocks noChangeArrowheads="1"/>
          </p:cNvSpPr>
          <p:nvPr/>
        </p:nvSpPr>
        <p:spPr bwMode="auto">
          <a:xfrm rot="10800000" flipV="1">
            <a:off x="143555" y="2770628"/>
            <a:ext cx="68717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NZ" altLang="zh-CN" sz="2000" b="1" dirty="0"/>
              <a:t>Module Breakdown</a:t>
            </a:r>
            <a:r>
              <a:rPr lang="en-NZ" altLang="zh-CN" sz="2000" dirty="0"/>
              <a:t>:</a:t>
            </a:r>
          </a:p>
          <a:p>
            <a:pPr>
              <a:buFont typeface="Arial" panose="020B0604020202020204" pitchFamily="34" charset="0"/>
              <a:buChar char="•"/>
            </a:pPr>
            <a:r>
              <a:rPr lang="en-NZ" altLang="zh-CN" sz="2000" b="1" dirty="0"/>
              <a:t>Tour Browsing</a:t>
            </a:r>
            <a:r>
              <a:rPr lang="en-NZ" altLang="zh-CN" sz="2000" dirty="0"/>
              <a:t>: Load and display tours</a:t>
            </a:r>
          </a:p>
          <a:p>
            <a:pPr>
              <a:buFont typeface="Arial" panose="020B0604020202020204" pitchFamily="34" charset="0"/>
              <a:buChar char="•"/>
            </a:pPr>
            <a:r>
              <a:rPr lang="en-NZ" altLang="zh-CN" sz="2000" b="1" dirty="0"/>
              <a:t>Online Booking</a:t>
            </a:r>
            <a:r>
              <a:rPr lang="en-NZ" altLang="zh-CN" sz="2000" dirty="0"/>
              <a:t>: Manage bookings, payments, confirmations</a:t>
            </a:r>
          </a:p>
          <a:p>
            <a:pPr>
              <a:buFont typeface="Arial" panose="020B0604020202020204" pitchFamily="34" charset="0"/>
              <a:buChar char="•"/>
            </a:pPr>
            <a:r>
              <a:rPr lang="en-NZ" altLang="zh-CN" sz="2000" b="1" dirty="0"/>
              <a:t>Admin Interface</a:t>
            </a:r>
            <a:r>
              <a:rPr lang="en-NZ" altLang="zh-CN" sz="2000" dirty="0"/>
              <a:t>: User, booking management, reports</a:t>
            </a:r>
          </a:p>
          <a:p>
            <a:pPr>
              <a:buFont typeface="Arial" panose="020B0604020202020204" pitchFamily="34" charset="0"/>
              <a:buChar char="•"/>
            </a:pPr>
            <a:r>
              <a:rPr lang="en-NZ" altLang="zh-CN" sz="2000" b="1" dirty="0"/>
              <a:t>Review Module</a:t>
            </a:r>
            <a:r>
              <a:rPr lang="en-NZ" altLang="zh-CN" sz="2000" dirty="0"/>
              <a:t>: User feedback collection</a:t>
            </a:r>
          </a:p>
          <a:p>
            <a:pPr>
              <a:buFont typeface="Arial" panose="020B0604020202020204" pitchFamily="34" charset="0"/>
              <a:buChar char="•"/>
            </a:pPr>
            <a:r>
              <a:rPr lang="en-NZ" altLang="zh-CN" sz="2000" b="1" dirty="0"/>
              <a:t>System Integration</a:t>
            </a:r>
            <a:r>
              <a:rPr lang="en-NZ" altLang="zh-CN" sz="2000" dirty="0"/>
              <a:t>: Third-party API integration</a:t>
            </a:r>
          </a:p>
        </p:txBody>
      </p:sp>
      <p:sp>
        <p:nvSpPr>
          <p:cNvPr id="9" name="矩形: 圆角 8">
            <a:extLst>
              <a:ext uri="{FF2B5EF4-FFF2-40B4-BE49-F238E27FC236}">
                <a16:creationId xmlns:a16="http://schemas.microsoft.com/office/drawing/2014/main" id="{C404BB92-8556-7C30-0F91-F47BFE5504A2}"/>
              </a:ext>
            </a:extLst>
          </p:cNvPr>
          <p:cNvSpPr/>
          <p:nvPr/>
        </p:nvSpPr>
        <p:spPr>
          <a:xfrm>
            <a:off x="6595257" y="1812957"/>
            <a:ext cx="2137870" cy="3054100"/>
          </a:xfrm>
          <a:prstGeom prst="round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722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14" name="Rectangle 7">
            <a:extLst>
              <a:ext uri="{FF2B5EF4-FFF2-40B4-BE49-F238E27FC236}">
                <a16:creationId xmlns:a16="http://schemas.microsoft.com/office/drawing/2014/main" id="{79A0FA97-444A-6996-6C47-4F9EDDC0D140}"/>
              </a:ext>
            </a:extLst>
          </p:cNvPr>
          <p:cNvSpPr>
            <a:spLocks noChangeArrowheads="1"/>
          </p:cNvSpPr>
          <p:nvPr/>
        </p:nvSpPr>
        <p:spPr bwMode="auto">
          <a:xfrm rot="10800000" flipV="1">
            <a:off x="296260" y="1476737"/>
            <a:ext cx="732984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fr-FR" altLang="zh-CN" sz="2400" b="1" dirty="0"/>
              <a:t>System Interfaces</a:t>
            </a:r>
            <a:endParaRPr kumimoji="0" lang="en-US" altLang="zh-CN"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Tour Listing</a:t>
            </a:r>
            <a:r>
              <a:rPr kumimoji="0" lang="zh-CN" altLang="zh-CN" sz="1800" b="0" i="0" u="none" strike="noStrike" cap="none" normalizeH="0" baseline="0" dirty="0">
                <a:ln>
                  <a:noFill/>
                </a:ln>
                <a:solidFill>
                  <a:schemeClr val="tx1"/>
                </a:solidFill>
                <a:effectLst/>
                <a:latin typeface="Arial" panose="020B0604020202020204" pitchFamily="34" charset="0"/>
              </a:rPr>
              <a:t>: Filter tours by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User/Admin Login</a:t>
            </a:r>
            <a:r>
              <a:rPr kumimoji="0" lang="zh-CN" altLang="zh-CN" sz="1800" b="0" i="0" u="none" strike="noStrike" cap="none" normalizeH="0" baseline="0" dirty="0">
                <a:ln>
                  <a:noFill/>
                </a:ln>
                <a:solidFill>
                  <a:schemeClr val="tx1"/>
                </a:solidFill>
                <a:effectLst/>
                <a:latin typeface="Arial" panose="020B0604020202020204" pitchFamily="34" charset="0"/>
              </a:rPr>
              <a:t>: Separate login for tourists and admins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Booking</a:t>
            </a:r>
            <a:r>
              <a:rPr kumimoji="0" lang="zh-CN" altLang="zh-CN" sz="1800" b="0" i="0" u="none" strike="noStrike" cap="none" normalizeH="0" baseline="0" dirty="0">
                <a:ln>
                  <a:noFill/>
                </a:ln>
                <a:solidFill>
                  <a:schemeClr val="tx1"/>
                </a:solidFill>
                <a:effectLst/>
                <a:latin typeface="Arial" panose="020B0604020202020204" pitchFamily="34" charset="0"/>
              </a:rPr>
              <a:t>: Collect traveler info, confirm availability, process payments </a:t>
            </a:r>
          </a:p>
        </p:txBody>
      </p:sp>
      <p:sp>
        <p:nvSpPr>
          <p:cNvPr id="16" name="Rectangle 8">
            <a:extLst>
              <a:ext uri="{FF2B5EF4-FFF2-40B4-BE49-F238E27FC236}">
                <a16:creationId xmlns:a16="http://schemas.microsoft.com/office/drawing/2014/main" id="{2C894A11-175D-0ACF-705C-B217F2A3C580}"/>
              </a:ext>
            </a:extLst>
          </p:cNvPr>
          <p:cNvSpPr>
            <a:spLocks noChangeArrowheads="1"/>
          </p:cNvSpPr>
          <p:nvPr/>
        </p:nvSpPr>
        <p:spPr bwMode="auto">
          <a:xfrm rot="10800000" flipV="1">
            <a:off x="296260" y="3463125"/>
            <a:ext cx="839877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fr-FR" altLang="zh-CN" sz="2400" b="1" dirty="0"/>
              <a:t>Data Flow and Communication</a:t>
            </a:r>
            <a:r>
              <a:rPr lang="fr-FR" altLang="zh-CN" sz="2400" dirty="0"/>
              <a:t>:</a:t>
            </a:r>
            <a:endParaRPr kumimoji="0" lang="en-US" altLang="zh-CN"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Frontend-Backend Communication</a:t>
            </a:r>
            <a:r>
              <a:rPr kumimoji="0" lang="zh-CN" altLang="zh-CN" sz="1800" b="0" i="0" u="none" strike="noStrike" cap="none" normalizeH="0" baseline="0" dirty="0">
                <a:ln>
                  <a:noFill/>
                </a:ln>
                <a:solidFill>
                  <a:schemeClr val="tx1"/>
                </a:solidFill>
                <a:effectLst/>
                <a:latin typeface="Arial" panose="020B0604020202020204" pitchFamily="34" charset="0"/>
              </a:rPr>
              <a:t>: REST APIs </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Database Operations</a:t>
            </a:r>
            <a:r>
              <a:rPr kumimoji="0" lang="zh-CN" altLang="zh-CN" sz="1800" b="0" i="0" u="none" strike="noStrike" cap="none" normalizeH="0" baseline="0" dirty="0">
                <a:ln>
                  <a:noFill/>
                </a:ln>
                <a:solidFill>
                  <a:schemeClr val="tx1"/>
                </a:solidFill>
                <a:effectLst/>
                <a:latin typeface="Arial" panose="020B0604020202020204" pitchFamily="34" charset="0"/>
              </a:rPr>
              <a:t>: SQLite (future migration ready)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Scalability</a:t>
            </a:r>
            <a:r>
              <a:rPr kumimoji="0" lang="zh-CN" altLang="zh-CN" sz="1800" b="0" i="0" u="none" strike="noStrike" cap="none" normalizeH="0" baseline="0" dirty="0">
                <a:ln>
                  <a:noFill/>
                </a:ln>
                <a:solidFill>
                  <a:schemeClr val="tx1"/>
                </a:solidFill>
                <a:effectLst/>
                <a:latin typeface="Arial" panose="020B0604020202020204" pitchFamily="34" charset="0"/>
              </a:rPr>
              <a:t>: Initial phase with SQLite, scalable to MySQL/PostgreSQL if needed </a:t>
            </a:r>
          </a:p>
        </p:txBody>
      </p:sp>
      <p:sp>
        <p:nvSpPr>
          <p:cNvPr id="17" name="矩形 16">
            <a:extLst>
              <a:ext uri="{FF2B5EF4-FFF2-40B4-BE49-F238E27FC236}">
                <a16:creationId xmlns:a16="http://schemas.microsoft.com/office/drawing/2014/main" id="{46D57446-39B7-36EB-1ADF-8E2B40F72938}"/>
              </a:ext>
            </a:extLst>
          </p:cNvPr>
          <p:cNvSpPr/>
          <p:nvPr/>
        </p:nvSpPr>
        <p:spPr>
          <a:xfrm>
            <a:off x="5946345" y="2883502"/>
            <a:ext cx="2870011" cy="1042858"/>
          </a:xfrm>
          <a:prstGeom prst="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127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Planning</a:t>
            </a:r>
          </a:p>
        </p:txBody>
      </p:sp>
      <p:sp>
        <p:nvSpPr>
          <p:cNvPr id="4" name="Content Placeholder 2">
            <a:extLst>
              <a:ext uri="{FF2B5EF4-FFF2-40B4-BE49-F238E27FC236}">
                <a16:creationId xmlns:a16="http://schemas.microsoft.com/office/drawing/2014/main" id="{2A8BC5E3-9013-A490-CC34-A43EC980058F}"/>
              </a:ext>
            </a:extLst>
          </p:cNvPr>
          <p:cNvSpPr>
            <a:spLocks noGrp="1"/>
          </p:cNvSpPr>
          <p:nvPr>
            <p:ph idx="1"/>
          </p:nvPr>
        </p:nvSpPr>
        <p:spPr>
          <a:xfrm>
            <a:off x="438183" y="1632989"/>
            <a:ext cx="6013986" cy="2647829"/>
          </a:xfrm>
        </p:spPr>
        <p:txBody>
          <a:bodyPr vert="horz" lIns="91440" tIns="45720" rIns="91440" bIns="45720" rtlCol="0" anchor="t">
            <a:noAutofit/>
          </a:bodyPr>
          <a:lstStyle/>
          <a:p>
            <a:pPr>
              <a:buNone/>
            </a:pPr>
            <a:r>
              <a:rPr lang="en-US" sz="1800" b="1" dirty="0">
                <a:latin typeface="Calibri"/>
                <a:ea typeface="+mn-lt"/>
                <a:cs typeface="+mn-lt"/>
              </a:rPr>
              <a:t>Summary:</a:t>
            </a:r>
            <a:endParaRPr lang="en-US" sz="1800" b="1">
              <a:latin typeface="Calibri"/>
              <a:cs typeface="Calibri"/>
            </a:endParaRPr>
          </a:p>
          <a:p>
            <a:pPr lvl="1">
              <a:buFont typeface="Arial" pitchFamily="34" charset="0"/>
              <a:buChar char="•"/>
            </a:pPr>
            <a:r>
              <a:rPr lang="en-US" sz="1800" dirty="0">
                <a:latin typeface="Calibri"/>
                <a:ea typeface="+mn-lt"/>
                <a:cs typeface="+mn-lt"/>
              </a:rPr>
              <a:t>19 user stories, 113 story points</a:t>
            </a:r>
          </a:p>
          <a:p>
            <a:pPr lvl="1">
              <a:buFont typeface="Arial" pitchFamily="34" charset="0"/>
              <a:buChar char="•"/>
            </a:pPr>
            <a:r>
              <a:rPr lang="en-US" sz="1800" dirty="0">
                <a:latin typeface="Calibri"/>
                <a:ea typeface="+mn-lt"/>
                <a:cs typeface="+mn-lt"/>
              </a:rPr>
              <a:t>Release 1: 10 user stories, 50 story points, 4 sprints</a:t>
            </a:r>
            <a:endParaRPr lang="en-US" sz="1800" dirty="0">
              <a:latin typeface="Calibri"/>
              <a:cs typeface="Calibri"/>
            </a:endParaRPr>
          </a:p>
          <a:p>
            <a:pPr lvl="1">
              <a:buChar char="•"/>
            </a:pPr>
            <a:r>
              <a:rPr lang="en-US" sz="1800" dirty="0">
                <a:latin typeface="Calibri"/>
                <a:ea typeface="+mn-lt"/>
                <a:cs typeface="+mn-lt"/>
              </a:rPr>
              <a:t>Release 2: 7 user stories, 42 story points, 4 sprints</a:t>
            </a:r>
          </a:p>
          <a:p>
            <a:pPr lvl="1">
              <a:buChar char="•"/>
            </a:pPr>
            <a:r>
              <a:rPr lang="en-US" sz="1800" dirty="0">
                <a:latin typeface="Calibri"/>
                <a:ea typeface="+mn-lt"/>
                <a:cs typeface="+mn-lt"/>
              </a:rPr>
              <a:t>Release 3: 2 user stories, 21 story points, 2 sprints</a:t>
            </a:r>
            <a:endParaRPr lang="en-US" sz="1800" dirty="0">
              <a:latin typeface="Calibri"/>
              <a:cs typeface="Calibri"/>
            </a:endParaRPr>
          </a:p>
          <a:p>
            <a:pPr>
              <a:buNone/>
            </a:pPr>
            <a:endParaRPr lang="en-US" sz="1800" b="1" dirty="0">
              <a:latin typeface="Calibri"/>
              <a:ea typeface="+mn-lt"/>
              <a:cs typeface="+mn-lt"/>
            </a:endParaRPr>
          </a:p>
        </p:txBody>
      </p:sp>
    </p:spTree>
    <p:extLst>
      <p:ext uri="{BB962C8B-B14F-4D97-AF65-F5344CB8AC3E}">
        <p14:creationId xmlns:p14="http://schemas.microsoft.com/office/powerpoint/2010/main" val="200241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Planning</a:t>
            </a:r>
          </a:p>
        </p:txBody>
      </p:sp>
      <p:sp>
        <p:nvSpPr>
          <p:cNvPr id="4" name="Content Placeholder 2">
            <a:extLst>
              <a:ext uri="{FF2B5EF4-FFF2-40B4-BE49-F238E27FC236}">
                <a16:creationId xmlns:a16="http://schemas.microsoft.com/office/drawing/2014/main" id="{AD870E4E-3ED0-4FEF-1435-F1D45A016ACD}"/>
              </a:ext>
            </a:extLst>
          </p:cNvPr>
          <p:cNvSpPr>
            <a:spLocks noGrp="1"/>
          </p:cNvSpPr>
          <p:nvPr>
            <p:ph idx="1"/>
          </p:nvPr>
        </p:nvSpPr>
        <p:spPr>
          <a:xfrm>
            <a:off x="438183" y="1632989"/>
            <a:ext cx="4892551" cy="3359508"/>
          </a:xfrm>
        </p:spPr>
        <p:txBody>
          <a:bodyPr vert="horz" lIns="91440" tIns="45720" rIns="91440" bIns="45720" rtlCol="0" anchor="t">
            <a:noAutofit/>
          </a:bodyPr>
          <a:lstStyle/>
          <a:p>
            <a:pPr algn="just">
              <a:buNone/>
            </a:pPr>
            <a:r>
              <a:rPr lang="en-US" sz="1100" b="1">
                <a:latin typeface="Aptos"/>
                <a:ea typeface="Calibri"/>
                <a:cs typeface="Calibri"/>
              </a:rPr>
              <a:t>Release 1:</a:t>
            </a:r>
            <a:endParaRPr lang="en-US" sz="1100">
              <a:latin typeface="Aptos"/>
              <a:ea typeface="Calibri"/>
              <a:cs typeface="Calibri"/>
            </a:endParaRPr>
          </a:p>
          <a:p>
            <a:pPr marL="571500" lvl="1" algn="just">
              <a:buFont typeface="Arial,Sans-Serif"/>
              <a:buChar char="•"/>
            </a:pPr>
            <a:r>
              <a:rPr lang="en-US" sz="1100">
                <a:latin typeface="Aptos"/>
                <a:ea typeface="Calibri"/>
                <a:cs typeface="Calibri"/>
              </a:rPr>
              <a:t>Tour browsing</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Online booking</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Admin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Customer Support</a:t>
            </a:r>
            <a:endParaRPr lang="en-US" sz="1100" dirty="0">
              <a:latin typeface="Aptos"/>
              <a:ea typeface="Calibri"/>
              <a:cs typeface="Calibri"/>
            </a:endParaRPr>
          </a:p>
          <a:p>
            <a:pPr algn="just">
              <a:buNone/>
            </a:pPr>
            <a:r>
              <a:rPr lang="en-US" sz="1100" b="1">
                <a:latin typeface="Aptos"/>
                <a:ea typeface="Calibri"/>
                <a:cs typeface="Calibri"/>
              </a:rPr>
              <a:t>Release 2:</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Tour browsing: show computed average rating, tour management</a:t>
            </a:r>
          </a:p>
          <a:p>
            <a:pPr marL="571500" lvl="1" algn="just">
              <a:buFont typeface="Arial,Sans-Serif"/>
              <a:buChar char="•"/>
            </a:pPr>
            <a:r>
              <a:rPr lang="en-US" sz="1100">
                <a:latin typeface="Aptos"/>
                <a:ea typeface="Calibri"/>
                <a:cs typeface="Calibri"/>
              </a:rPr>
              <a:t>Tour review: 1 rating from 1 to 5, customer comments/recommendations</a:t>
            </a:r>
          </a:p>
          <a:p>
            <a:pPr marL="571500" lvl="1" algn="just">
              <a:buFont typeface="Arial,Sans-Serif"/>
              <a:buChar char="•"/>
            </a:pPr>
            <a:r>
              <a:rPr lang="en-US" sz="1100">
                <a:latin typeface="Aptos"/>
                <a:ea typeface="Calibri"/>
                <a:cs typeface="Calibri"/>
              </a:rPr>
              <a:t>Admin Interface: report generation</a:t>
            </a:r>
          </a:p>
          <a:p>
            <a:pPr marL="571500" lvl="1" algn="just">
              <a:buFont typeface="Arial,Sans-Serif"/>
              <a:buChar char="•"/>
            </a:pPr>
            <a:r>
              <a:rPr lang="en-US" sz="1100">
                <a:latin typeface="Aptos"/>
                <a:ea typeface="Calibri"/>
                <a:cs typeface="Calibri"/>
              </a:rPr>
              <a:t>System Monitoring &amp; Reporting: system performance, monitor error logs, booking report and analytics</a:t>
            </a:r>
            <a:endParaRPr lang="en-US"/>
          </a:p>
          <a:p>
            <a:pPr algn="just">
              <a:buNone/>
            </a:pPr>
            <a:r>
              <a:rPr lang="en-US" sz="1100" b="1">
                <a:latin typeface="Aptos"/>
                <a:ea typeface="Calibri"/>
                <a:cs typeface="Calibri"/>
              </a:rPr>
              <a:t>Release 3:</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System integration</a:t>
            </a:r>
          </a:p>
          <a:p>
            <a:pPr marL="571500" lvl="1" algn="just">
              <a:buFont typeface="Arial,Sans-Serif"/>
              <a:buChar char="•"/>
            </a:pPr>
            <a:r>
              <a:rPr lang="en-US" sz="1100">
                <a:latin typeface="Aptos"/>
                <a:ea typeface="Calibri"/>
                <a:cs typeface="Calibri"/>
              </a:rPr>
              <a:t>API for third-party integrations</a:t>
            </a:r>
          </a:p>
        </p:txBody>
      </p:sp>
      <p:pic>
        <p:nvPicPr>
          <p:cNvPr id="3" name="Picture 2" descr="A group of people standing next to a calendar&#10;&#10;Description automatically generated">
            <a:extLst>
              <a:ext uri="{FF2B5EF4-FFF2-40B4-BE49-F238E27FC236}">
                <a16:creationId xmlns:a16="http://schemas.microsoft.com/office/drawing/2014/main" id="{8AF8D865-E569-FB3F-E3AC-F164990FB1D1}"/>
              </a:ext>
            </a:extLst>
          </p:cNvPr>
          <p:cNvPicPr>
            <a:picLocks noChangeAspect="1"/>
          </p:cNvPicPr>
          <p:nvPr/>
        </p:nvPicPr>
        <p:blipFill>
          <a:blip r:embed="rId4"/>
          <a:stretch>
            <a:fillRect/>
          </a:stretch>
        </p:blipFill>
        <p:spPr>
          <a:xfrm>
            <a:off x="5318184" y="1761946"/>
            <a:ext cx="3715829" cy="2794959"/>
          </a:xfrm>
          <a:prstGeom prst="rect">
            <a:avLst/>
          </a:prstGeom>
        </p:spPr>
      </p:pic>
    </p:spTree>
    <p:extLst>
      <p:ext uri="{BB962C8B-B14F-4D97-AF65-F5344CB8AC3E}">
        <p14:creationId xmlns:p14="http://schemas.microsoft.com/office/powerpoint/2010/main" val="60882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500"/>
                                        <p:tgtEl>
                                          <p:spTgt spid="4">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Planning</a:t>
            </a:r>
          </a:p>
        </p:txBody>
      </p:sp>
      <p:graphicFrame>
        <p:nvGraphicFramePr>
          <p:cNvPr id="5" name="Content Placeholder 4">
            <a:extLst>
              <a:ext uri="{FF2B5EF4-FFF2-40B4-BE49-F238E27FC236}">
                <a16:creationId xmlns:a16="http://schemas.microsoft.com/office/drawing/2014/main" id="{0E576DDE-E29B-3A94-3823-A6C51E758081}"/>
              </a:ext>
            </a:extLst>
          </p:cNvPr>
          <p:cNvGraphicFramePr>
            <a:graphicFrameLocks noGrp="1"/>
          </p:cNvGraphicFramePr>
          <p:nvPr>
            <p:ph idx="1"/>
            <p:extLst>
              <p:ext uri="{D42A27DB-BD31-4B8C-83A1-F6EECF244321}">
                <p14:modId xmlns:p14="http://schemas.microsoft.com/office/powerpoint/2010/main" val="2723419141"/>
              </p:ext>
            </p:extLst>
          </p:nvPr>
        </p:nvGraphicFramePr>
        <p:xfrm>
          <a:off x="449263" y="1820863"/>
          <a:ext cx="3698873" cy="3139440"/>
        </p:xfrm>
        <a:graphic>
          <a:graphicData uri="http://schemas.openxmlformats.org/drawingml/2006/table">
            <a:tbl>
              <a:tblPr bandRow="1">
                <a:tableStyleId>{5C22544A-7EE6-4342-B048-85BDC9FD1C3A}</a:tableStyleId>
              </a:tblPr>
              <a:tblGrid>
                <a:gridCol w="1135062">
                  <a:extLst>
                    <a:ext uri="{9D8B030D-6E8A-4147-A177-3AD203B41FA5}">
                      <a16:colId xmlns:a16="http://schemas.microsoft.com/office/drawing/2014/main" val="4001785484"/>
                    </a:ext>
                  </a:extLst>
                </a:gridCol>
                <a:gridCol w="960437">
                  <a:extLst>
                    <a:ext uri="{9D8B030D-6E8A-4147-A177-3AD203B41FA5}">
                      <a16:colId xmlns:a16="http://schemas.microsoft.com/office/drawing/2014/main" val="1008362869"/>
                    </a:ext>
                  </a:extLst>
                </a:gridCol>
                <a:gridCol w="1603374">
                  <a:extLst>
                    <a:ext uri="{9D8B030D-6E8A-4147-A177-3AD203B41FA5}">
                      <a16:colId xmlns:a16="http://schemas.microsoft.com/office/drawing/2014/main" val="4106855941"/>
                    </a:ext>
                  </a:extLst>
                </a:gridCol>
              </a:tblGrid>
              <a:tr h="190500">
                <a:tc>
                  <a:txBody>
                    <a:bodyPr/>
                    <a:lstStyle/>
                    <a:p>
                      <a:pPr lvl="0" algn="l">
                        <a:lnSpc>
                          <a:spcPct val="100000"/>
                        </a:lnSpc>
                        <a:spcBef>
                          <a:spcPts val="0"/>
                        </a:spcBef>
                        <a:spcAft>
                          <a:spcPts val="0"/>
                        </a:spcAft>
                        <a:buNone/>
                      </a:pPr>
                      <a:r>
                        <a:rPr lang="en-US" sz="1200" b="0" i="0" u="none" strike="noStrike" noProof="0" dirty="0">
                          <a:effectLst/>
                          <a:latin typeface="Aptos"/>
                        </a:rPr>
                        <a:t>Sprint </a:t>
                      </a:r>
                      <a:r>
                        <a:rPr lang="en-US" sz="1200" b="0" i="0" u="none" strike="noStrike" noProof="0">
                          <a:effectLst/>
                          <a:latin typeface="Aptos"/>
                        </a:rPr>
                        <a:t>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a:effectLst/>
                          <a:latin typeface="Aptos" panose="020B0004020202020204" pitchFamily="34" charset="0"/>
                        </a:rPr>
                        <a:t>User Story # </a:t>
                      </a:r>
                      <a:endParaRPr lang="en-US">
                        <a:effectLst/>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4573092"/>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8246324"/>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963332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3 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0776916"/>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6400892"/>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039127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7 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5096898"/>
                  </a:ext>
                </a:extLst>
              </a:tr>
              <a:tr h="190500">
                <a:tc>
                  <a:txBody>
                    <a:bodyPr/>
                    <a:lstStyle/>
                    <a:p>
                      <a:pPr lvl="0">
                        <a:lnSpc>
                          <a:spcPts val="1350"/>
                        </a:lnSpc>
                        <a:buNone/>
                      </a:pPr>
                      <a:r>
                        <a:rPr lang="en-US" sz="1200" dirty="0">
                          <a:effectLst/>
                          <a:latin typeface="Aptos"/>
                        </a:rPr>
                        <a:t>3</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12 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843764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1321045"/>
                  </a:ext>
                </a:extLst>
              </a:tr>
              <a:tr h="190500">
                <a:tc>
                  <a:txBody>
                    <a:bodyPr/>
                    <a:lstStyle/>
                    <a:p>
                      <a:pPr lvl="0">
                        <a:lnSpc>
                          <a:spcPts val="1350"/>
                        </a:lnSpc>
                        <a:buNone/>
                      </a:pPr>
                      <a:r>
                        <a:rPr lang="en-US" sz="1200" dirty="0">
                          <a:effectLst/>
                          <a:latin typeface="Aptos"/>
                        </a:rPr>
                        <a:t>4</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17 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8244070"/>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18 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1447008"/>
                  </a:ext>
                </a:extLst>
              </a:tr>
            </a:tbl>
          </a:graphicData>
        </a:graphic>
      </p:graphicFrame>
      <p:sp>
        <p:nvSpPr>
          <p:cNvPr id="6" name="TextBox 5">
            <a:extLst>
              <a:ext uri="{FF2B5EF4-FFF2-40B4-BE49-F238E27FC236}">
                <a16:creationId xmlns:a16="http://schemas.microsoft.com/office/drawing/2014/main" id="{7E10B0C6-6506-2572-3875-73F3AA88E512}"/>
              </a:ext>
            </a:extLst>
          </p:cNvPr>
          <p:cNvSpPr txBox="1"/>
          <p:nvPr/>
        </p:nvSpPr>
        <p:spPr>
          <a:xfrm>
            <a:off x="446088" y="150971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rPr>
              <a:t>Sprint Plan for Release 1</a:t>
            </a:r>
            <a:r>
              <a:rPr lang="en-US" sz="1400" dirty="0">
                <a:latin typeface="Aptos"/>
              </a:rPr>
              <a:t> </a:t>
            </a:r>
          </a:p>
        </p:txBody>
      </p:sp>
      <p:graphicFrame>
        <p:nvGraphicFramePr>
          <p:cNvPr id="4" name="Content Placeholder 7">
            <a:extLst>
              <a:ext uri="{FF2B5EF4-FFF2-40B4-BE49-F238E27FC236}">
                <a16:creationId xmlns:a16="http://schemas.microsoft.com/office/drawing/2014/main" id="{5923B86A-0D12-C890-C0EC-53AF1B98FCC7}"/>
              </a:ext>
            </a:extLst>
          </p:cNvPr>
          <p:cNvGraphicFramePr>
            <a:graphicFrameLocks/>
          </p:cNvGraphicFramePr>
          <p:nvPr>
            <p:extLst>
              <p:ext uri="{D42A27DB-BD31-4B8C-83A1-F6EECF244321}">
                <p14:modId xmlns:p14="http://schemas.microsoft.com/office/powerpoint/2010/main" val="892970204"/>
              </p:ext>
            </p:extLst>
          </p:nvPr>
        </p:nvGraphicFramePr>
        <p:xfrm>
          <a:off x="4560887" y="1662113"/>
          <a:ext cx="3817933" cy="2159000"/>
        </p:xfrm>
        <a:graphic>
          <a:graphicData uri="http://schemas.openxmlformats.org/drawingml/2006/table">
            <a:tbl>
              <a:tblPr bandRow="1">
                <a:tableStyleId>{5C22544A-7EE6-4342-B048-85BDC9FD1C3A}</a:tableStyleId>
              </a:tblPr>
              <a:tblGrid>
                <a:gridCol w="1127122">
                  <a:extLst>
                    <a:ext uri="{9D8B030D-6E8A-4147-A177-3AD203B41FA5}">
                      <a16:colId xmlns:a16="http://schemas.microsoft.com/office/drawing/2014/main" val="3516999693"/>
                    </a:ext>
                  </a:extLst>
                </a:gridCol>
                <a:gridCol w="1039811">
                  <a:extLst>
                    <a:ext uri="{9D8B030D-6E8A-4147-A177-3AD203B41FA5}">
                      <a16:colId xmlns:a16="http://schemas.microsoft.com/office/drawing/2014/main" val="270784340"/>
                    </a:ext>
                  </a:extLst>
                </a:gridCol>
                <a:gridCol w="1651000">
                  <a:extLst>
                    <a:ext uri="{9D8B030D-6E8A-4147-A177-3AD203B41FA5}">
                      <a16:colId xmlns:a16="http://schemas.microsoft.com/office/drawing/2014/main" val="3880757454"/>
                    </a:ext>
                  </a:extLst>
                </a:gridCol>
              </a:tblGrid>
              <a:tr h="190500">
                <a:tc>
                  <a:txBody>
                    <a:bodyPr/>
                    <a:lstStyle/>
                    <a:p>
                      <a:pPr lvl="0" algn="l">
                        <a:lnSpc>
                          <a:spcPct val="100000"/>
                        </a:lnSpc>
                        <a:spcBef>
                          <a:spcPts val="0"/>
                        </a:spcBef>
                        <a:spcAft>
                          <a:spcPts val="0"/>
                        </a:spcAft>
                        <a:buNone/>
                      </a:pPr>
                      <a:r>
                        <a:rPr lang="en-US" sz="1200" b="0" i="0" u="none" strike="noStrike" noProof="0">
                          <a:effectLst/>
                          <a:latin typeface="Aptos"/>
                        </a:rPr>
                        <a:t>Sprint 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User Story #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7820916"/>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6 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3130701"/>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7631615"/>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9 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4396105"/>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10 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0956893"/>
                  </a:ext>
                </a:extLst>
              </a:tr>
              <a:tr h="190500">
                <a:tc>
                  <a:txBody>
                    <a:bodyPr/>
                    <a:lstStyle/>
                    <a:p>
                      <a:pPr lvl="0">
                        <a:lnSpc>
                          <a:spcPts val="1350"/>
                        </a:lnSpc>
                        <a:buNone/>
                      </a:pPr>
                      <a:r>
                        <a:rPr lang="en-US" sz="1200" dirty="0">
                          <a:effectLst/>
                          <a:latin typeface="Aptos"/>
                        </a:rPr>
                        <a:t>3</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11 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3857876"/>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14 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685142"/>
                  </a:ext>
                </a:extLst>
              </a:tr>
              <a:tr h="190500">
                <a:tc>
                  <a:txBody>
                    <a:bodyPr/>
                    <a:lstStyle/>
                    <a:p>
                      <a:pPr lvl="0">
                        <a:lnSpc>
                          <a:spcPts val="1350"/>
                        </a:lnSpc>
                        <a:buNone/>
                      </a:pPr>
                      <a:r>
                        <a:rPr lang="en-US" sz="1200" dirty="0">
                          <a:effectLst/>
                          <a:latin typeface="Aptos"/>
                        </a:rPr>
                        <a:t>4</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16 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3990724"/>
                  </a:ext>
                </a:extLst>
              </a:tr>
            </a:tbl>
          </a:graphicData>
        </a:graphic>
      </p:graphicFrame>
      <p:sp>
        <p:nvSpPr>
          <p:cNvPr id="8" name="TextBox 7">
            <a:extLst>
              <a:ext uri="{FF2B5EF4-FFF2-40B4-BE49-F238E27FC236}">
                <a16:creationId xmlns:a16="http://schemas.microsoft.com/office/drawing/2014/main" id="{C9C123A8-28CD-4628-C216-500191211E34}"/>
              </a:ext>
            </a:extLst>
          </p:cNvPr>
          <p:cNvSpPr txBox="1"/>
          <p:nvPr/>
        </p:nvSpPr>
        <p:spPr>
          <a:xfrm>
            <a:off x="4557713" y="135096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2</a:t>
            </a:r>
            <a:r>
              <a:rPr lang="en-US" sz="1400" dirty="0">
                <a:latin typeface="Aptos"/>
              </a:rPr>
              <a:t> </a:t>
            </a:r>
          </a:p>
        </p:txBody>
      </p:sp>
      <p:graphicFrame>
        <p:nvGraphicFramePr>
          <p:cNvPr id="10" name="Content Placeholder 7">
            <a:extLst>
              <a:ext uri="{FF2B5EF4-FFF2-40B4-BE49-F238E27FC236}">
                <a16:creationId xmlns:a16="http://schemas.microsoft.com/office/drawing/2014/main" id="{7263AEEF-3342-CF2E-D954-782A74FFAC59}"/>
              </a:ext>
            </a:extLst>
          </p:cNvPr>
          <p:cNvGraphicFramePr>
            <a:graphicFrameLocks/>
          </p:cNvGraphicFramePr>
          <p:nvPr>
            <p:extLst>
              <p:ext uri="{D42A27DB-BD31-4B8C-83A1-F6EECF244321}">
                <p14:modId xmlns:p14="http://schemas.microsoft.com/office/powerpoint/2010/main" val="786341559"/>
              </p:ext>
            </p:extLst>
          </p:nvPr>
        </p:nvGraphicFramePr>
        <p:xfrm>
          <a:off x="4568825" y="4194175"/>
          <a:ext cx="3794123" cy="812800"/>
        </p:xfrm>
        <a:graphic>
          <a:graphicData uri="http://schemas.openxmlformats.org/drawingml/2006/table">
            <a:tbl>
              <a:tblPr bandRow="1">
                <a:tableStyleId>{5C22544A-7EE6-4342-B048-85BDC9FD1C3A}</a:tableStyleId>
              </a:tblPr>
              <a:tblGrid>
                <a:gridCol w="1143000">
                  <a:extLst>
                    <a:ext uri="{9D8B030D-6E8A-4147-A177-3AD203B41FA5}">
                      <a16:colId xmlns:a16="http://schemas.microsoft.com/office/drawing/2014/main" val="2064655603"/>
                    </a:ext>
                  </a:extLst>
                </a:gridCol>
                <a:gridCol w="1008061">
                  <a:extLst>
                    <a:ext uri="{9D8B030D-6E8A-4147-A177-3AD203B41FA5}">
                      <a16:colId xmlns:a16="http://schemas.microsoft.com/office/drawing/2014/main" val="3283250563"/>
                    </a:ext>
                  </a:extLst>
                </a:gridCol>
                <a:gridCol w="1643062">
                  <a:extLst>
                    <a:ext uri="{9D8B030D-6E8A-4147-A177-3AD203B41FA5}">
                      <a16:colId xmlns:a16="http://schemas.microsoft.com/office/drawing/2014/main" val="1621457810"/>
                    </a:ext>
                  </a:extLst>
                </a:gridCol>
              </a:tblGrid>
              <a:tr h="190500">
                <a:tc>
                  <a:txBody>
                    <a:bodyPr/>
                    <a:lstStyle/>
                    <a:p>
                      <a:pPr lvl="0" algn="l">
                        <a:lnSpc>
                          <a:spcPct val="100000"/>
                        </a:lnSpc>
                        <a:spcBef>
                          <a:spcPts val="0"/>
                        </a:spcBef>
                        <a:spcAft>
                          <a:spcPts val="0"/>
                        </a:spcAft>
                        <a:buNone/>
                      </a:pPr>
                      <a:r>
                        <a:rPr lang="en-US" sz="1200" b="0" i="0" u="none" strike="noStrike" noProof="0">
                          <a:effectLst/>
                          <a:latin typeface="Aptos"/>
                        </a:rPr>
                        <a:t>Sprint 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User Story #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1492953"/>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15 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8933027"/>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19 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4414016"/>
                  </a:ext>
                </a:extLst>
              </a:tr>
            </a:tbl>
          </a:graphicData>
        </a:graphic>
      </p:graphicFrame>
      <p:sp>
        <p:nvSpPr>
          <p:cNvPr id="12" name="TextBox 11">
            <a:extLst>
              <a:ext uri="{FF2B5EF4-FFF2-40B4-BE49-F238E27FC236}">
                <a16:creationId xmlns:a16="http://schemas.microsoft.com/office/drawing/2014/main" id="{452258D8-98DB-885A-6FAE-34FF4E186116}"/>
              </a:ext>
            </a:extLst>
          </p:cNvPr>
          <p:cNvSpPr txBox="1"/>
          <p:nvPr/>
        </p:nvSpPr>
        <p:spPr>
          <a:xfrm>
            <a:off x="4557713" y="38830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3</a:t>
            </a:r>
            <a:r>
              <a:rPr lang="en-US" sz="1400" dirty="0">
                <a:latin typeface="Aptos"/>
              </a:rPr>
              <a:t> </a:t>
            </a:r>
          </a:p>
        </p:txBody>
      </p:sp>
    </p:spTree>
    <p:extLst>
      <p:ext uri="{BB962C8B-B14F-4D97-AF65-F5344CB8AC3E}">
        <p14:creationId xmlns:p14="http://schemas.microsoft.com/office/powerpoint/2010/main" val="198023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Costing / Budget</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rPr>
              <a:t>Assumptions:</a:t>
            </a:r>
            <a:endParaRPr lang="en-US" sz="1100" b="1">
              <a:latin typeface="Aptos"/>
              <a:cs typeface="Calibri"/>
            </a:endParaRPr>
          </a:p>
          <a:p>
            <a:pPr marL="628650" lvl="1">
              <a:buAutoNum type="arabicPeriod"/>
            </a:pPr>
            <a:r>
              <a:rPr lang="en-US" sz="1100">
                <a:latin typeface="Aptos"/>
              </a:rPr>
              <a:t>Sample budget outline (baseline only) for a Tour Booking Management System, broken down into Development, Infrastructure, </a:t>
            </a:r>
            <a:r>
              <a:rPr lang="en-US" sz="1100" dirty="0">
                <a:latin typeface="Aptos"/>
              </a:rPr>
              <a:t>and </a:t>
            </a:r>
            <a:r>
              <a:rPr lang="en-US" sz="1100">
                <a:latin typeface="Aptos"/>
              </a:rPr>
              <a:t>Operational expenses</a:t>
            </a:r>
            <a:endParaRPr lang="en-US" sz="1100">
              <a:latin typeface="Aptos"/>
              <a:cs typeface="Calibri"/>
            </a:endParaRPr>
          </a:p>
          <a:p>
            <a:pPr marL="628650" lvl="1">
              <a:buAutoNum type="arabicPeriod"/>
            </a:pPr>
            <a:r>
              <a:rPr lang="en-US" sz="1100">
                <a:latin typeface="Aptos"/>
              </a:rPr>
              <a:t>Budget allocated is based on a mid–sized tour agency</a:t>
            </a:r>
            <a:endParaRPr lang="en-US" sz="1100">
              <a:latin typeface="Aptos"/>
              <a:cs typeface="Calibri"/>
            </a:endParaRPr>
          </a:p>
          <a:p>
            <a:pPr marL="628650" lvl="1">
              <a:buAutoNum type="arabicPeriod"/>
            </a:pPr>
            <a:r>
              <a:rPr lang="en-US" sz="1100">
                <a:latin typeface="Aptos"/>
              </a:rPr>
              <a:t>Actual cost will vary based on system complexity, user volume, and additional features, such as analytics or advanced reporting features</a:t>
            </a:r>
            <a:endParaRPr lang="en-US" sz="1100">
              <a:latin typeface="Aptos"/>
              <a:cs typeface="Calibri"/>
            </a:endParaRPr>
          </a:p>
          <a:p>
            <a:pPr marL="0" indent="0">
              <a:buNone/>
            </a:pPr>
            <a:r>
              <a:rPr lang="en-US" sz="1100" b="1">
                <a:latin typeface="Aptos"/>
              </a:rPr>
              <a:t>Development Costs: $31,500 - $65,000</a:t>
            </a:r>
            <a:endParaRPr lang="en-US" sz="1100" b="1" dirty="0">
              <a:latin typeface="Aptos"/>
            </a:endParaRPr>
          </a:p>
          <a:p>
            <a:pPr marL="628650" lvl="1">
              <a:buAutoNum type="arabicPeriod"/>
            </a:pPr>
            <a:r>
              <a:rPr lang="en-US" sz="1100">
                <a:latin typeface="Aptos"/>
              </a:rPr>
              <a:t>Planning &amp; Design</a:t>
            </a:r>
            <a:endParaRPr lang="en-US" sz="1100" dirty="0">
              <a:latin typeface="Aptos"/>
            </a:endParaRPr>
          </a:p>
          <a:p>
            <a:pPr marL="628650" lvl="1">
              <a:buAutoNum type="arabicPeriod"/>
            </a:pPr>
            <a:r>
              <a:rPr lang="en-US" sz="1100">
                <a:latin typeface="Aptos"/>
              </a:rPr>
              <a:t>Software Development</a:t>
            </a:r>
            <a:endParaRPr lang="en-US" sz="1100" dirty="0">
              <a:latin typeface="Aptos"/>
            </a:endParaRPr>
          </a:p>
          <a:p>
            <a:pPr marL="628650" lvl="1">
              <a:buAutoNum type="arabicPeriod"/>
            </a:pPr>
            <a:r>
              <a:rPr lang="en-US" sz="1100">
                <a:latin typeface="Aptos"/>
                <a:cs typeface="Calibri"/>
              </a:rPr>
              <a:t>Testing</a:t>
            </a:r>
            <a:r>
              <a:rPr lang="en-US" sz="1100">
                <a:latin typeface="Aptos"/>
                <a:ea typeface="Calibri"/>
                <a:cs typeface="Calibri"/>
              </a:rPr>
              <a:t> &amp; Quality Assurance</a:t>
            </a:r>
          </a:p>
          <a:p>
            <a:pPr marL="0" indent="0">
              <a:buNone/>
            </a:pPr>
            <a:r>
              <a:rPr lang="en-US" sz="1100" b="1">
                <a:latin typeface="Aptos"/>
                <a:ea typeface="Calibri"/>
                <a:cs typeface="Calibri"/>
              </a:rPr>
              <a:t>Infrastructure &amp; Licensing Costs: $3,000 - $12,500</a:t>
            </a:r>
          </a:p>
          <a:p>
            <a:pPr marL="628650" lvl="1" indent="-228600">
              <a:buAutoNum type="arabicPeriod"/>
            </a:pPr>
            <a:r>
              <a:rPr lang="en-US" sz="1100">
                <a:latin typeface="Aptos"/>
                <a:ea typeface="Calibri"/>
                <a:cs typeface="Calibri"/>
              </a:rPr>
              <a:t>Hosting &amp; Server Costs</a:t>
            </a:r>
          </a:p>
          <a:p>
            <a:pPr marL="628650" lvl="1" indent="-228600">
              <a:buFont typeface="Arial" pitchFamily="34" charset="0"/>
              <a:buAutoNum type="arabicPeriod"/>
            </a:pPr>
            <a:r>
              <a:rPr lang="en-US" sz="1100">
                <a:latin typeface="Aptos"/>
                <a:ea typeface="Calibri"/>
                <a:cs typeface="Calibri"/>
              </a:rPr>
              <a:t>Software Licensing &amp; Subscriptions</a:t>
            </a:r>
          </a:p>
          <a:p>
            <a:pPr marL="0" indent="0">
              <a:buNone/>
            </a:pPr>
            <a:r>
              <a:rPr lang="en-US" sz="1100" b="1">
                <a:latin typeface="Aptos"/>
                <a:ea typeface="Calibri"/>
                <a:cs typeface="Calibri"/>
              </a:rPr>
              <a:t>Operational Costs: $26,000 - $66,000</a:t>
            </a:r>
          </a:p>
          <a:p>
            <a:pPr marL="628650" lvl="1" indent="-228600">
              <a:buAutoNum type="arabicPeriod"/>
            </a:pPr>
            <a:r>
              <a:rPr lang="en-US" sz="1100">
                <a:latin typeface="Aptos"/>
                <a:ea typeface="Calibri"/>
                <a:cs typeface="Calibri"/>
              </a:rPr>
              <a:t>Content Creation &amp; Marketing</a:t>
            </a:r>
          </a:p>
          <a:p>
            <a:pPr marL="628650" lvl="1" indent="-228600">
              <a:buAutoNum type="arabicPeriod"/>
            </a:pPr>
            <a:r>
              <a:rPr lang="en-US" sz="1200">
                <a:latin typeface="Aptos"/>
                <a:ea typeface="Calibri"/>
                <a:cs typeface="Calibri"/>
              </a:rPr>
              <a:t>Ongoing Maintenance &amp; Updates</a:t>
            </a:r>
            <a:endParaRPr lang="en-US" sz="1100" dirty="0">
              <a:latin typeface="Aptos"/>
              <a:ea typeface="Calibri"/>
              <a:cs typeface="Calibri"/>
            </a:endParaRPr>
          </a:p>
          <a:p>
            <a:pPr marL="628650" lvl="1" indent="-228600">
              <a:buAutoNum type="arabicPeriod"/>
            </a:pPr>
            <a:r>
              <a:rPr lang="en-US" sz="1100">
                <a:latin typeface="Aptos"/>
                <a:ea typeface="Calibri"/>
                <a:cs typeface="Calibri"/>
              </a:rPr>
              <a:t>Staff Training &amp; Support</a:t>
            </a:r>
          </a:p>
        </p:txBody>
      </p:sp>
      <p:sp>
        <p:nvSpPr>
          <p:cNvPr id="5" name="Content Placeholder 3">
            <a:extLst>
              <a:ext uri="{FF2B5EF4-FFF2-40B4-BE49-F238E27FC236}">
                <a16:creationId xmlns:a16="http://schemas.microsoft.com/office/drawing/2014/main" id="{2D1EACA4-6CD3-2947-C4D0-B6646A1593A0}"/>
              </a:ext>
            </a:extLst>
          </p:cNvPr>
          <p:cNvSpPr txBox="1">
            <a:spLocks/>
          </p:cNvSpPr>
          <p:nvPr/>
        </p:nvSpPr>
        <p:spPr>
          <a:xfrm>
            <a:off x="4036717" y="3042690"/>
            <a:ext cx="3435945" cy="962383"/>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b="1">
                <a:latin typeface="Aptos"/>
                <a:ea typeface="Calibri"/>
                <a:cs typeface="Calibri"/>
              </a:rPr>
              <a:t>Total Estimated Cost:</a:t>
            </a:r>
            <a:endParaRPr lang="en-US" b="1"/>
          </a:p>
          <a:p>
            <a:pPr marL="0" indent="0">
              <a:buFont typeface="Arial" pitchFamily="34" charset="0"/>
              <a:buNone/>
            </a:pPr>
            <a:r>
              <a:rPr lang="en-US" sz="1100">
                <a:latin typeface="Aptos"/>
                <a:ea typeface="Calibri"/>
                <a:cs typeface="Calibri"/>
              </a:rPr>
              <a:t>Initial Development &amp; Setup Costs: $35,000 - $78,000</a:t>
            </a:r>
          </a:p>
          <a:p>
            <a:pPr marL="0" indent="0">
              <a:buFont typeface="Arial" pitchFamily="34" charset="0"/>
              <a:buNone/>
            </a:pPr>
            <a:r>
              <a:rPr lang="en-US" sz="1100">
                <a:latin typeface="Aptos"/>
                <a:ea typeface="Calibri"/>
                <a:cs typeface="Calibri"/>
              </a:rPr>
              <a:t>Ongoing Monthly Costs: $2,000 - $5,000</a:t>
            </a:r>
          </a:p>
          <a:p>
            <a:pPr marL="0" indent="0">
              <a:buFont typeface="Arial" pitchFamily="34" charset="0"/>
              <a:buNone/>
            </a:pPr>
            <a:r>
              <a:rPr lang="en-US" sz="1100">
                <a:latin typeface="Aptos"/>
                <a:ea typeface="Calibri"/>
                <a:cs typeface="Calibri"/>
              </a:rPr>
              <a:t>Total Yearly Operational Cost: $26,000 - $66,000</a:t>
            </a:r>
          </a:p>
          <a:p>
            <a:pPr>
              <a:buFont typeface="Arial" pitchFamily="34" charset="0"/>
              <a:buAutoNum type="arabicPeriod"/>
            </a:pPr>
            <a:endParaRPr lang="en-US" sz="1100" dirty="0">
              <a:latin typeface="Aptos"/>
              <a:ea typeface="Calibri"/>
              <a:cs typeface="Calibri"/>
            </a:endParaRPr>
          </a:p>
          <a:p>
            <a:pPr>
              <a:buFont typeface="Arial" pitchFamily="34" charset="0"/>
              <a:buAutoNum type="arabicPeriod"/>
            </a:pPr>
            <a:endParaRPr lang="en-US" sz="1100" dirty="0">
              <a:latin typeface="Aptos"/>
              <a:ea typeface="Calibri"/>
              <a:cs typeface="Calibri"/>
            </a:endParaRPr>
          </a:p>
          <a:p>
            <a:pPr marL="0" indent="0">
              <a:buFont typeface="Arial" pitchFamily="34" charset="0"/>
              <a:buNone/>
            </a:pPr>
            <a:endParaRPr lang="en-US" sz="1100" dirty="0">
              <a:latin typeface="Aptos"/>
              <a:ea typeface="Calibri"/>
              <a:cs typeface="Calibri"/>
            </a:endParaRPr>
          </a:p>
        </p:txBody>
      </p:sp>
    </p:spTree>
    <p:extLst>
      <p:ext uri="{BB962C8B-B14F-4D97-AF65-F5344CB8AC3E}">
        <p14:creationId xmlns:p14="http://schemas.microsoft.com/office/powerpoint/2010/main" val="167263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animEffect transition="in" filter="fade">
                                      <p:cBhvr>
                                        <p:cTn id="49" dur="500"/>
                                        <p:tgtEl>
                                          <p:spTgt spid="4">
                                            <p:txEl>
                                              <p:pRg st="14" end="1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cs typeface="Calibri"/>
              </a:rPr>
              <a:t>Project Title</a:t>
            </a:r>
            <a:r>
              <a:rPr lang="en-US" sz="1100" dirty="0">
                <a:latin typeface="Aptos"/>
                <a:cs typeface="Calibri"/>
              </a:rPr>
              <a:t> </a:t>
            </a:r>
            <a:r>
              <a:rPr lang="en-US" sz="1100" b="1" dirty="0">
                <a:latin typeface="Aptos"/>
                <a:cs typeface="Calibri"/>
              </a:rPr>
              <a:t>:</a:t>
            </a:r>
            <a:r>
              <a:rPr lang="en-US" sz="1100" dirty="0">
                <a:latin typeface="Aptos"/>
                <a:cs typeface="Calibri"/>
              </a:rPr>
              <a:t> Tour Booking Management System</a:t>
            </a:r>
            <a:br>
              <a:rPr lang="en-US" sz="1100" dirty="0">
                <a:latin typeface="Aptos"/>
                <a:cs typeface="Calibri"/>
              </a:rPr>
            </a:br>
            <a:r>
              <a:rPr lang="en-US" sz="1100" dirty="0">
                <a:latin typeface="Aptos"/>
                <a:cs typeface="Calibri"/>
              </a:rPr>
              <a:t>Project ID </a:t>
            </a:r>
            <a:r>
              <a:rPr lang="en-US" sz="1100" b="1" dirty="0">
                <a:latin typeface="Aptos"/>
                <a:cs typeface="Calibri"/>
              </a:rPr>
              <a:t>: Alpha-1xB.1257</a:t>
            </a:r>
            <a:br>
              <a:rPr lang="en-US" sz="1100" b="1" dirty="0">
                <a:latin typeface="Aptos"/>
                <a:cs typeface="Calibri"/>
              </a:rPr>
            </a:br>
            <a:r>
              <a:rPr lang="en-US" sz="1100" b="1" dirty="0">
                <a:latin typeface="Aptos"/>
                <a:cs typeface="Calibri"/>
              </a:rPr>
              <a:t>Date</a:t>
            </a:r>
            <a:r>
              <a:rPr lang="en-US" sz="1100" dirty="0">
                <a:latin typeface="Aptos"/>
                <a:cs typeface="Calibri"/>
              </a:rPr>
              <a:t> </a:t>
            </a:r>
            <a:r>
              <a:rPr lang="en-US" sz="1100" b="1" dirty="0">
                <a:latin typeface="Aptos"/>
                <a:cs typeface="Calibri"/>
              </a:rPr>
              <a:t>:</a:t>
            </a:r>
            <a:r>
              <a:rPr lang="en-US" sz="1100" dirty="0">
                <a:latin typeface="Aptos"/>
                <a:cs typeface="Calibri"/>
              </a:rPr>
              <a:t> 31 October 2024</a:t>
            </a:r>
            <a:br>
              <a:rPr lang="en-US" sz="1100" dirty="0">
                <a:latin typeface="Aptos"/>
                <a:cs typeface="Calibri"/>
              </a:rPr>
            </a:br>
            <a:r>
              <a:rPr lang="en-US" sz="1100" dirty="0">
                <a:latin typeface="Aptos"/>
                <a:cs typeface="Calibri"/>
              </a:rPr>
              <a:t>Project Manager </a:t>
            </a:r>
            <a:r>
              <a:rPr lang="en-US" sz="1100" b="1" dirty="0">
                <a:latin typeface="Aptos"/>
                <a:cs typeface="Calibri"/>
              </a:rPr>
              <a:t>:</a:t>
            </a:r>
            <a:r>
              <a:rPr lang="en-US" sz="1100" dirty="0">
                <a:latin typeface="Aptos"/>
                <a:cs typeface="Calibri"/>
              </a:rPr>
              <a:t> Wen Liang</a:t>
            </a:r>
            <a:br>
              <a:rPr lang="en-US" sz="1100" dirty="0">
                <a:latin typeface="Aptos"/>
                <a:cs typeface="Calibri"/>
              </a:rPr>
            </a:br>
            <a:r>
              <a:rPr lang="en-US" sz="1100" dirty="0">
                <a:latin typeface="Aptos"/>
                <a:cs typeface="Calibri"/>
              </a:rPr>
              <a:t>Client/Stakeholder </a:t>
            </a:r>
            <a:r>
              <a:rPr lang="en-US" sz="1100" b="1" dirty="0">
                <a:latin typeface="Aptos"/>
                <a:cs typeface="Calibri"/>
              </a:rPr>
              <a:t>:</a:t>
            </a:r>
            <a:r>
              <a:rPr lang="en-US" sz="1100" dirty="0">
                <a:latin typeface="Aptos"/>
                <a:cs typeface="Calibri"/>
              </a:rPr>
              <a:t> Arnold Aristotle Tayag</a:t>
            </a:r>
            <a:endParaRPr lang="en-US" sz="1100">
              <a:latin typeface="Aptos"/>
            </a:endParaRPr>
          </a:p>
          <a:p>
            <a:pPr marL="0" indent="0">
              <a:buNone/>
            </a:pPr>
            <a:endParaRPr lang="en-US" sz="1100" b="1" dirty="0">
              <a:latin typeface="Aptos"/>
              <a:cs typeface="Calibri"/>
            </a:endParaRPr>
          </a:p>
          <a:p>
            <a:pPr marL="0" indent="0">
              <a:buNone/>
            </a:pPr>
            <a:r>
              <a:rPr lang="en-US" sz="1100" b="1">
                <a:latin typeface="Aptos"/>
                <a:cs typeface="Calibri"/>
              </a:rPr>
              <a:t>Deliverables Checklist</a:t>
            </a:r>
            <a:endParaRPr lang="en-US" sz="1100">
              <a:latin typeface="Aptos"/>
              <a:cs typeface="Calibri"/>
            </a:endParaRPr>
          </a:p>
          <a:p>
            <a:pPr marL="0" indent="0">
              <a:buNone/>
            </a:pPr>
            <a:r>
              <a:rPr lang="en-US" sz="1100" dirty="0">
                <a:latin typeface="Aptos"/>
                <a:cs typeface="Calibri"/>
              </a:rPr>
              <a:t>The following project deliverables have been completed, reviewed, and approved:</a:t>
            </a:r>
            <a:endParaRPr lang="en-US" sz="1100">
              <a:latin typeface="Aptos"/>
            </a:endParaRPr>
          </a:p>
          <a:p>
            <a:pPr marL="628650" lvl="1">
              <a:buChar char="•"/>
            </a:pPr>
            <a:r>
              <a:rPr lang="en-US" sz="1100">
                <a:latin typeface="Aptos"/>
                <a:cs typeface="Calibri"/>
              </a:rPr>
              <a:t>Requirement Specification, System Design Document, Database Design, Application Development</a:t>
            </a:r>
          </a:p>
          <a:p>
            <a:pPr marL="628650" lvl="1">
              <a:buChar char="•"/>
            </a:pPr>
            <a:r>
              <a:rPr lang="en-US" sz="1100">
                <a:latin typeface="Aptos"/>
                <a:cs typeface="Calibri"/>
              </a:rPr>
              <a:t>System Testing, User Acceptance Testing (UAT), Training &amp; Documentation, Go–Live/Deployment</a:t>
            </a:r>
            <a:endParaRPr lang="en-US" sz="1100">
              <a:latin typeface="Aptos"/>
            </a:endParaRPr>
          </a:p>
          <a:p>
            <a:pPr marL="0" indent="0">
              <a:buNone/>
            </a:pPr>
            <a:endParaRPr lang="en-US" sz="1100" b="1" dirty="0">
              <a:latin typeface="Aptos"/>
              <a:cs typeface="Calibri"/>
            </a:endParaRPr>
          </a:p>
          <a:p>
            <a:pPr marL="0" indent="0">
              <a:buNone/>
            </a:pPr>
            <a:r>
              <a:rPr lang="en-US" sz="1100" b="1">
                <a:latin typeface="Aptos"/>
                <a:cs typeface="Calibri"/>
              </a:rPr>
              <a:t>Acceptance Criteria</a:t>
            </a:r>
            <a:endParaRPr lang="en-US" sz="1100">
              <a:latin typeface="Aptos"/>
              <a:cs typeface="Calibri"/>
            </a:endParaRPr>
          </a:p>
          <a:p>
            <a:pPr marL="0" indent="0">
              <a:buNone/>
            </a:pPr>
            <a:r>
              <a:rPr lang="en-US" sz="1100">
                <a:latin typeface="Aptos"/>
                <a:cs typeface="Calibri"/>
              </a:rPr>
              <a:t>All project requirements, deliverables, and acceptance criteria have been reviewed and meet the standards agreed upon in the </a:t>
            </a:r>
            <a:r>
              <a:rPr lang="en-US" sz="1100" dirty="0">
                <a:latin typeface="Aptos"/>
                <a:cs typeface="Calibri"/>
              </a:rPr>
              <a:t>original project plan, including:</a:t>
            </a:r>
            <a:endParaRPr lang="en-US" sz="1100">
              <a:latin typeface="Aptos"/>
            </a:endParaRPr>
          </a:p>
          <a:p>
            <a:pPr marL="628650" lvl="1">
              <a:buFont typeface="Arial" pitchFamily="34" charset="0"/>
              <a:buChar char="•"/>
            </a:pPr>
            <a:r>
              <a:rPr lang="en-US" sz="1100">
                <a:latin typeface="Aptos"/>
                <a:cs typeface="Calibri"/>
              </a:rPr>
              <a:t>Functional and non-functional requirements</a:t>
            </a:r>
          </a:p>
          <a:p>
            <a:pPr marL="628650" lvl="1">
              <a:buFont typeface="Arial" pitchFamily="34" charset="0"/>
              <a:buChar char="•"/>
            </a:pPr>
            <a:r>
              <a:rPr lang="en-US" sz="1100">
                <a:latin typeface="Aptos"/>
                <a:cs typeface="Calibri"/>
              </a:rPr>
              <a:t>Performance and scalability requirements</a:t>
            </a:r>
          </a:p>
          <a:p>
            <a:pPr marL="628650" lvl="1">
              <a:buFont typeface="Arial" pitchFamily="34" charset="0"/>
              <a:buChar char="•"/>
            </a:pPr>
            <a:r>
              <a:rPr lang="en-US" sz="1100">
                <a:latin typeface="Aptos"/>
                <a:cs typeface="Calibri"/>
              </a:rPr>
              <a:t>Security and compliance requirements</a:t>
            </a:r>
          </a:p>
          <a:p>
            <a:pPr marL="628650" lvl="1">
              <a:buFont typeface="Arial" pitchFamily="34" charset="0"/>
              <a:buChar char="•"/>
            </a:pPr>
            <a:r>
              <a:rPr lang="en-US" sz="1100">
                <a:latin typeface="Aptos"/>
                <a:cs typeface="Calibri"/>
              </a:rPr>
              <a:t>Usability and user interface requirements</a:t>
            </a:r>
            <a:endParaRPr lang="en-US" sz="1100">
              <a:latin typeface="Aptos"/>
            </a:endParaRPr>
          </a:p>
          <a:p>
            <a:endParaRPr lang="en-US" sz="1100">
              <a:latin typeface="Aptos"/>
            </a:endParaRPr>
          </a:p>
        </p:txBody>
      </p:sp>
    </p:spTree>
    <p:extLst>
      <p:ext uri="{BB962C8B-B14F-4D97-AF65-F5344CB8AC3E}">
        <p14:creationId xmlns:p14="http://schemas.microsoft.com/office/powerpoint/2010/main" val="4263944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cs typeface="Calibri"/>
              </a:rPr>
              <a:t>Sign-Off</a:t>
            </a:r>
            <a:endParaRPr lang="en-US" sz="1100" dirty="0">
              <a:latin typeface="Aptos"/>
              <a:cs typeface="Calibri"/>
            </a:endParaRPr>
          </a:p>
          <a:p>
            <a:pPr marL="0" indent="0">
              <a:buNone/>
            </a:pPr>
            <a:r>
              <a:rPr lang="en-US" sz="1100" dirty="0">
                <a:latin typeface="Aptos"/>
                <a:cs typeface="Calibri"/>
              </a:rPr>
              <a:t>By affixing your signature below, both parties agree that the project meets all user specifications and requirements and is considered officially complete. Any addendum, modifications, enhancements, or new functionalities added will be treated as new requirements </a:t>
            </a:r>
            <a:r>
              <a:rPr lang="en-US" sz="1100">
                <a:latin typeface="Aptos"/>
                <a:cs typeface="Calibri"/>
              </a:rPr>
              <a:t>and will be the subject of a new project proposal</a:t>
            </a:r>
            <a:endParaRPr lang="en-US" sz="1100">
              <a:latin typeface="Aptos"/>
            </a:endParaRPr>
          </a:p>
          <a:p>
            <a:pPr marL="0" indent="0">
              <a:buNone/>
            </a:pPr>
            <a:endParaRPr lang="en-US" sz="1100" dirty="0">
              <a:latin typeface="Aptos"/>
              <a:cs typeface="Calibri"/>
            </a:endParaRPr>
          </a:p>
          <a:p>
            <a:pPr marL="400050" lvl="1" indent="0">
              <a:lnSpc>
                <a:spcPct val="150000"/>
              </a:lnSpc>
              <a:spcBef>
                <a:spcPts val="1400"/>
              </a:spcBef>
              <a:buNone/>
            </a:pPr>
            <a:r>
              <a:rPr lang="en-US" sz="1100">
                <a:latin typeface="Aptos"/>
                <a:cs typeface="Calibri"/>
              </a:rPr>
              <a:t>Project Manager: Wen Liang     ___________________________</a:t>
            </a:r>
          </a:p>
          <a:p>
            <a:pPr marL="400050" lvl="1" indent="0">
              <a:lnSpc>
                <a:spcPct val="150000"/>
              </a:lnSpc>
              <a:spcBef>
                <a:spcPts val="1400"/>
              </a:spcBef>
              <a:buNone/>
            </a:pPr>
            <a:r>
              <a:rPr lang="en-US" sz="1100">
                <a:latin typeface="Aptos"/>
                <a:cs typeface="Calibri"/>
              </a:rPr>
              <a:t>Client/Stakeholder: Arnold Aristotle Tayag     ___________________________</a:t>
            </a:r>
          </a:p>
          <a:p>
            <a:pPr marL="400050" lvl="1" indent="0">
              <a:lnSpc>
                <a:spcPct val="150000"/>
              </a:lnSpc>
              <a:spcBef>
                <a:spcPts val="1400"/>
              </a:spcBef>
              <a:buNone/>
            </a:pPr>
            <a:r>
              <a:rPr lang="en-US" sz="1100">
                <a:latin typeface="Aptos"/>
                <a:cs typeface="Calibri"/>
              </a:rPr>
              <a:t>Technical Lead: Hengpan Han     ___________________________</a:t>
            </a:r>
          </a:p>
          <a:p>
            <a:pPr marL="400050" lvl="1" indent="0">
              <a:lnSpc>
                <a:spcPct val="150000"/>
              </a:lnSpc>
              <a:spcBef>
                <a:spcPts val="1400"/>
              </a:spcBef>
              <a:buNone/>
            </a:pPr>
            <a:r>
              <a:rPr lang="en-US" sz="1100">
                <a:latin typeface="Aptos"/>
                <a:ea typeface="Calibri"/>
                <a:cs typeface="Calibri"/>
              </a:rPr>
              <a:t>Date: 31 October 2024</a:t>
            </a:r>
            <a:endParaRPr lang="en-US"/>
          </a:p>
        </p:txBody>
      </p:sp>
    </p:spTree>
    <p:extLst>
      <p:ext uri="{BB962C8B-B14F-4D97-AF65-F5344CB8AC3E}">
        <p14:creationId xmlns:p14="http://schemas.microsoft.com/office/powerpoint/2010/main" val="104920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Reflection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Autofit/>
          </a:bodyPr>
          <a:lstStyle/>
          <a:p>
            <a:pPr>
              <a:buNone/>
            </a:pPr>
            <a:r>
              <a:rPr lang="en-US" sz="1200" b="1">
                <a:latin typeface="Aptos"/>
                <a:cs typeface="Calibri"/>
              </a:rPr>
              <a:t>Key Takeaways:</a:t>
            </a:r>
            <a:endParaRPr lang="en-US" b="1">
              <a:latin typeface="Calibri"/>
              <a:cs typeface="Calibri"/>
            </a:endParaRPr>
          </a:p>
          <a:p>
            <a:pPr marL="0" indent="0">
              <a:spcBef>
                <a:spcPts val="0"/>
              </a:spcBef>
              <a:buNone/>
            </a:pPr>
            <a:r>
              <a:rPr lang="en-US" sz="1200">
                <a:latin typeface="Aptos"/>
                <a:cs typeface="Calibri"/>
              </a:rPr>
              <a:t>This system development project has allowed the team to put in practice key elements that are essential for project success:</a:t>
            </a:r>
            <a:endParaRPr lang="en-US">
              <a:latin typeface="Calibri"/>
              <a:cs typeface="Calibri"/>
            </a:endParaRPr>
          </a:p>
          <a:p>
            <a:pPr marL="571500" lvl="1" indent="-171450">
              <a:spcBef>
                <a:spcPts val="0"/>
              </a:spcBef>
              <a:buFont typeface="Arial" pitchFamily="34" charset="0"/>
              <a:buChar char="•"/>
            </a:pPr>
            <a:r>
              <a:rPr lang="en-US" sz="1200">
                <a:latin typeface="Aptos"/>
                <a:cs typeface="Calibri"/>
              </a:rPr>
              <a:t>Clear</a:t>
            </a:r>
            <a:r>
              <a:rPr lang="en-US" sz="1200">
                <a:latin typeface="Aptos"/>
                <a:ea typeface="+mn-lt"/>
                <a:cs typeface="+mn-lt"/>
              </a:rPr>
              <a:t> and thorough requirements gathering</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Importance of stakeholder engagement &amp; customer-centric focus</a:t>
            </a:r>
          </a:p>
          <a:p>
            <a:pPr marL="571500" lvl="1" indent="-171450">
              <a:spcBef>
                <a:spcPts val="0"/>
              </a:spcBef>
              <a:buFont typeface="Arial" pitchFamily="34" charset="0"/>
              <a:buChar char="•"/>
            </a:pPr>
            <a:r>
              <a:rPr lang="en-US" sz="1200">
                <a:latin typeface="Aptos"/>
                <a:ea typeface="+mn-lt"/>
                <a:cs typeface="+mn-lt"/>
              </a:rPr>
              <a:t>Realistic planning and scheduling</a:t>
            </a:r>
          </a:p>
          <a:p>
            <a:pPr marL="571500" lvl="1" indent="-171450">
              <a:spcBef>
                <a:spcPts val="0"/>
              </a:spcBef>
              <a:buFont typeface="Arial" pitchFamily="34" charset="0"/>
              <a:buChar char="•"/>
            </a:pPr>
            <a:r>
              <a:rPr lang="en-US" sz="1200">
                <a:latin typeface="Aptos"/>
                <a:ea typeface="+mn-lt"/>
                <a:cs typeface="+mn-lt"/>
              </a:rPr>
              <a:t>Early and frequent delivery of value</a:t>
            </a:r>
          </a:p>
          <a:p>
            <a:pPr marL="571500" lvl="1" indent="-171450">
              <a:spcBef>
                <a:spcPts val="0"/>
              </a:spcBef>
              <a:buFont typeface="Arial" pitchFamily="34" charset="0"/>
              <a:buChar char="•"/>
            </a:pPr>
            <a:r>
              <a:rPr lang="en-US" sz="1200">
                <a:latin typeface="Aptos"/>
                <a:ea typeface="+mn-lt"/>
                <a:cs typeface="+mn-lt"/>
              </a:rPr>
              <a:t>Quality assurance and testing</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Risk management and early issue resolution</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Efficient communication and collaborativer approach</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Adaptability to change</a:t>
            </a:r>
            <a:endParaRPr lang="en-US">
              <a:latin typeface="Calibri"/>
              <a:ea typeface="+mn-lt"/>
              <a:cs typeface="+mn-lt"/>
            </a:endParaRPr>
          </a:p>
          <a:p>
            <a:pPr marL="571500" lvl="1" indent="-171450">
              <a:spcBef>
                <a:spcPts val="0"/>
              </a:spcBef>
              <a:buFont typeface="Arial" pitchFamily="34" charset="0"/>
              <a:buChar char="•"/>
            </a:pPr>
            <a:r>
              <a:rPr lang="en-US" sz="1200">
                <a:latin typeface="Aptos"/>
                <a:ea typeface="+mn-lt"/>
                <a:cs typeface="+mn-lt"/>
              </a:rPr>
              <a:t>Project retrospective and continuous improvement</a:t>
            </a:r>
            <a:endParaRPr lang="en-US">
              <a:latin typeface="Calibri"/>
              <a:ea typeface="+mn-lt"/>
              <a:cs typeface="+mn-lt"/>
            </a:endParaRPr>
          </a:p>
        </p:txBody>
      </p:sp>
      <p:pic>
        <p:nvPicPr>
          <p:cNvPr id="4" name="Picture 3" descr="A person pointing at a light bulb&#10;&#10;Description automatically generated">
            <a:extLst>
              <a:ext uri="{FF2B5EF4-FFF2-40B4-BE49-F238E27FC236}">
                <a16:creationId xmlns:a16="http://schemas.microsoft.com/office/drawing/2014/main" id="{4AD85F39-F473-ADE3-2603-3F41BDCFE3E5}"/>
              </a:ext>
            </a:extLst>
          </p:cNvPr>
          <p:cNvPicPr>
            <a:picLocks noChangeAspect="1"/>
          </p:cNvPicPr>
          <p:nvPr/>
        </p:nvPicPr>
        <p:blipFill>
          <a:blip r:embed="rId2"/>
          <a:stretch>
            <a:fillRect/>
          </a:stretch>
        </p:blipFill>
        <p:spPr>
          <a:xfrm>
            <a:off x="5628736" y="2309363"/>
            <a:ext cx="3288821" cy="2260840"/>
          </a:xfrm>
          <a:prstGeom prst="rect">
            <a:avLst/>
          </a:prstGeom>
        </p:spPr>
      </p:pic>
    </p:spTree>
    <p:extLst>
      <p:ext uri="{BB962C8B-B14F-4D97-AF65-F5344CB8AC3E}">
        <p14:creationId xmlns:p14="http://schemas.microsoft.com/office/powerpoint/2010/main" val="328296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30" y="1908668"/>
            <a:ext cx="8246070" cy="1042857"/>
          </a:xfrm>
        </p:spPr>
        <p:txBody>
          <a:bodyPr>
            <a:normAutofit/>
          </a:bodyPr>
          <a:lstStyle/>
          <a:p>
            <a:pPr algn="ctr"/>
            <a:r>
              <a:rPr lang="en-US" dirty="0">
                <a:latin typeface="Calibri"/>
                <a:cs typeface="Calibri"/>
              </a:rPr>
              <a:t>Thank You...</a:t>
            </a:r>
            <a:endParaRPr lang="en-US" dirty="0"/>
          </a:p>
        </p:txBody>
      </p:sp>
    </p:spTree>
    <p:extLst>
      <p:ext uri="{BB962C8B-B14F-4D97-AF65-F5344CB8AC3E}">
        <p14:creationId xmlns:p14="http://schemas.microsoft.com/office/powerpoint/2010/main" val="149889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0A5660B-CABD-9BA2-2D0C-2D90CA49E012}"/>
              </a:ext>
            </a:extLst>
          </p:cNvPr>
          <p:cNvPicPr>
            <a:picLocks noChangeAspect="1"/>
          </p:cNvPicPr>
          <p:nvPr/>
        </p:nvPicPr>
        <p:blipFill>
          <a:blip r:embed="rId4"/>
          <a:stretch>
            <a:fillRect/>
          </a:stretch>
        </p:blipFill>
        <p:spPr>
          <a:xfrm>
            <a:off x="6356447" y="2352565"/>
            <a:ext cx="2254000" cy="1898940"/>
          </a:xfrm>
          <a:prstGeom prst="rect">
            <a:avLst/>
          </a:prstGeom>
        </p:spPr>
      </p:pic>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492775" y="1476737"/>
            <a:ext cx="7286030" cy="763525"/>
          </a:xfrm>
        </p:spPr>
        <p:txBody>
          <a:bodyPr vert="horz" lIns="91440" tIns="45720" rIns="91440" bIns="45720" rtlCol="0" anchor="t">
            <a:normAutofit lnSpcReduction="10000"/>
          </a:bodyPr>
          <a:lstStyle/>
          <a:p>
            <a:pPr marL="0" indent="0" algn="just">
              <a:spcBef>
                <a:spcPts val="0"/>
              </a:spcBef>
              <a:buNone/>
            </a:pPr>
            <a:r>
              <a:rPr lang="en-NZ" altLang="zh-CN" sz="1600" dirty="0">
                <a:latin typeface="Aptos"/>
                <a:ea typeface="+mn-lt"/>
                <a:cs typeface="+mn-lt"/>
              </a:rPr>
              <a:t>The rapid growth of tourism has increased demand for efficient booking systems. This Tour Booking Management System will allow users to easily search, book, and manage tours, while helping operators oversee their offerings.</a:t>
            </a:r>
            <a:endParaRPr lang="en-US" sz="3600" dirty="0">
              <a:ea typeface="Calibri"/>
              <a:cs typeface="Calibri"/>
            </a:endParaRPr>
          </a:p>
          <a:p>
            <a:pPr marL="0" indent="0" algn="just">
              <a:buNone/>
            </a:pPr>
            <a:endParaRPr lang="en-US" sz="2000" dirty="0">
              <a:ea typeface="Calibri"/>
              <a:cs typeface="Calibri"/>
            </a:endParaRPr>
          </a:p>
          <a:p>
            <a:pPr algn="just"/>
            <a:endParaRPr lang="en-US" sz="2000" dirty="0">
              <a:ea typeface="Calibri"/>
              <a:cs typeface="Calibri"/>
            </a:endParaRPr>
          </a:p>
        </p:txBody>
      </p:sp>
      <p:sp>
        <p:nvSpPr>
          <p:cNvPr id="4" name="Content Placeholder 2">
            <a:extLst>
              <a:ext uri="{FF2B5EF4-FFF2-40B4-BE49-F238E27FC236}">
                <a16:creationId xmlns:a16="http://schemas.microsoft.com/office/drawing/2014/main" id="{402E9901-AC60-3D87-F0B5-CB1E4D3E85B9}"/>
              </a:ext>
            </a:extLst>
          </p:cNvPr>
          <p:cNvSpPr txBox="1">
            <a:spLocks/>
          </p:cNvSpPr>
          <p:nvPr/>
        </p:nvSpPr>
        <p:spPr>
          <a:xfrm>
            <a:off x="525276" y="2419045"/>
            <a:ext cx="5879183" cy="1068935"/>
          </a:xfrm>
          <a:prstGeom prst="rect">
            <a:avLst/>
          </a:prstGeom>
        </p:spPr>
        <p:txBody>
          <a:bodyPr vert="horz" lIns="91440" tIns="45720" rIns="91440" bIns="45720" rtlCol="0" anchor="t">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NZ" altLang="zh-CN" sz="1400" b="1" dirty="0"/>
              <a:t>Technology &amp; Development</a:t>
            </a:r>
            <a:endParaRPr lang="en-NZ" altLang="zh-CN" sz="1400" dirty="0"/>
          </a:p>
          <a:p>
            <a:pPr>
              <a:buFont typeface="Arial" panose="020B0604020202020204" pitchFamily="34" charset="0"/>
              <a:buChar char="•"/>
            </a:pPr>
            <a:r>
              <a:rPr lang="en-NZ" altLang="zh-CN" sz="1400" dirty="0"/>
              <a:t>Frontend: HTML, CSS, JavaScript</a:t>
            </a:r>
          </a:p>
          <a:p>
            <a:pPr>
              <a:buFont typeface="Arial" panose="020B0604020202020204" pitchFamily="34" charset="0"/>
              <a:buChar char="•"/>
            </a:pPr>
            <a:r>
              <a:rPr lang="en-NZ" altLang="zh-CN" sz="1400" dirty="0"/>
              <a:t>Backend: Node.js, Python</a:t>
            </a:r>
          </a:p>
          <a:p>
            <a:pPr>
              <a:buFont typeface="Arial" panose="020B0604020202020204" pitchFamily="34" charset="0"/>
              <a:buChar char="•"/>
            </a:pPr>
            <a:r>
              <a:rPr lang="en-NZ" altLang="zh-CN" sz="1400" dirty="0"/>
              <a:t>Agile development with weekly sprints for flexibility</a:t>
            </a:r>
          </a:p>
        </p:txBody>
      </p:sp>
      <p:sp>
        <p:nvSpPr>
          <p:cNvPr id="5" name="Content Placeholder 2">
            <a:extLst>
              <a:ext uri="{FF2B5EF4-FFF2-40B4-BE49-F238E27FC236}">
                <a16:creationId xmlns:a16="http://schemas.microsoft.com/office/drawing/2014/main" id="{BDC04FAF-FE9B-4C87-BFA6-DDEBEADC2BF6}"/>
              </a:ext>
            </a:extLst>
          </p:cNvPr>
          <p:cNvSpPr txBox="1">
            <a:spLocks/>
          </p:cNvSpPr>
          <p:nvPr/>
        </p:nvSpPr>
        <p:spPr>
          <a:xfrm>
            <a:off x="522239" y="3487980"/>
            <a:ext cx="5658320" cy="763525"/>
          </a:xfrm>
          <a:prstGeom prst="rect">
            <a:avLst/>
          </a:prstGeom>
        </p:spPr>
        <p:txBody>
          <a:bodyPr vert="horz" lIns="91440" tIns="45720" rIns="91440" bIns="45720" rtlCol="0" anchor="t">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NZ" altLang="zh-CN" sz="1700" b="1" dirty="0"/>
              <a:t>Project Goals</a:t>
            </a:r>
            <a:endParaRPr lang="en-NZ" altLang="zh-CN" sz="1700" dirty="0"/>
          </a:p>
          <a:p>
            <a:pPr>
              <a:buFont typeface="Arial" panose="020B0604020202020204" pitchFamily="34" charset="0"/>
              <a:buChar char="•"/>
            </a:pPr>
            <a:r>
              <a:rPr lang="en-NZ" altLang="zh-CN" sz="1400" dirty="0"/>
              <a:t>Provide a user-friendly platform for booking and managing tours</a:t>
            </a:r>
          </a:p>
          <a:p>
            <a:pPr>
              <a:buFont typeface="Arial" panose="020B0604020202020204" pitchFamily="34" charset="0"/>
              <a:buChar char="•"/>
            </a:pPr>
            <a:r>
              <a:rPr lang="en-NZ" altLang="zh-CN" sz="1400" dirty="0"/>
              <a:t>Enable operators to manage tours, users, and reviews effectively</a:t>
            </a:r>
          </a:p>
        </p:txBody>
      </p:sp>
      <p:sp>
        <p:nvSpPr>
          <p:cNvPr id="6" name="矩形 5">
            <a:extLst>
              <a:ext uri="{FF2B5EF4-FFF2-40B4-BE49-F238E27FC236}">
                <a16:creationId xmlns:a16="http://schemas.microsoft.com/office/drawing/2014/main" id="{236D9746-A5AA-E451-7C0D-E0D5CB8F7EA1}"/>
              </a:ext>
            </a:extLst>
          </p:cNvPr>
          <p:cNvSpPr/>
          <p:nvPr/>
        </p:nvSpPr>
        <p:spPr>
          <a:xfrm>
            <a:off x="475430" y="4147497"/>
            <a:ext cx="7919476" cy="707886"/>
          </a:xfrm>
          <a:prstGeom prst="rect">
            <a:avLst/>
          </a:prstGeom>
          <a:noFill/>
        </p:spPr>
        <p:txBody>
          <a:bodyPr wrap="none" lIns="91440" tIns="45720" rIns="91440" bIns="45720">
            <a:spAutoFit/>
          </a:bodyPr>
          <a:lstStyle/>
          <a:p>
            <a:pPr algn="ctr"/>
            <a:r>
              <a:rPr lang="en-NZ" altLang="zh-CN" sz="2400" b="1" dirty="0"/>
              <a:t>Focus</a:t>
            </a:r>
            <a:r>
              <a:rPr lang="en-NZ" altLang="zh-CN" sz="2400" dirty="0"/>
              <a:t> </a:t>
            </a:r>
          </a:p>
          <a:p>
            <a:pPr algn="ctr"/>
            <a:r>
              <a:rPr lang="en-NZ" altLang="zh-CN" sz="1600" dirty="0"/>
              <a:t>The project focuses on </a:t>
            </a:r>
            <a:r>
              <a:rPr lang="en-NZ" altLang="zh-CN" sz="1600" b="1" dirty="0"/>
              <a:t>New Zealand tours</a:t>
            </a:r>
            <a:r>
              <a:rPr lang="en-NZ" altLang="zh-CN" sz="1600" dirty="0"/>
              <a:t>, with three phased releases, starting with an MVP.</a:t>
            </a:r>
            <a:endParaRPr lang="zh-CN" altLang="en-US" sz="1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Overview</a:t>
            </a:r>
          </a:p>
        </p:txBody>
      </p:sp>
      <p:sp>
        <p:nvSpPr>
          <p:cNvPr id="3" name="Content Placeholder 2"/>
          <p:cNvSpPr>
            <a:spLocks noGrp="1"/>
          </p:cNvSpPr>
          <p:nvPr>
            <p:ph idx="1"/>
          </p:nvPr>
        </p:nvSpPr>
        <p:spPr>
          <a:xfrm>
            <a:off x="296260" y="1197405"/>
            <a:ext cx="8246070" cy="1832155"/>
          </a:xfrm>
        </p:spPr>
        <p:txBody>
          <a:bodyPr vert="horz" lIns="91440" tIns="45720" rIns="91440" bIns="45720" rtlCol="0" anchor="t">
            <a:normAutofit fontScale="92500"/>
          </a:bodyPr>
          <a:lstStyle/>
          <a:p>
            <a:pPr algn="just">
              <a:buNone/>
            </a:pPr>
            <a:r>
              <a:rPr lang="en-US" sz="1600" b="1" dirty="0">
                <a:latin typeface="Aptos"/>
                <a:ea typeface="Calibri"/>
                <a:cs typeface="Calibri"/>
              </a:rPr>
              <a:t>Key Features:</a:t>
            </a:r>
            <a:endParaRPr lang="en-US" sz="3600" dirty="0">
              <a:latin typeface="Calibri"/>
              <a:ea typeface="Calibri"/>
              <a:cs typeface="Calibri"/>
            </a:endParaRPr>
          </a:p>
          <a:p>
            <a:pPr algn="just">
              <a:buNone/>
            </a:pPr>
            <a:r>
              <a:rPr lang="zh-CN" altLang="en-US" sz="1600" b="1" dirty="0">
                <a:latin typeface="Aptos"/>
                <a:ea typeface="Calibri"/>
                <a:cs typeface="Calibri"/>
              </a:rPr>
              <a:t>** </a:t>
            </a:r>
            <a:r>
              <a:rPr lang="en-US" sz="1600" b="1" dirty="0">
                <a:latin typeface="Aptos"/>
                <a:ea typeface="Calibri"/>
                <a:cs typeface="Calibri"/>
              </a:rPr>
              <a:t>Release 1 </a:t>
            </a:r>
            <a:r>
              <a:rPr lang="zh-CN" altLang="en-US" sz="1600" b="1" dirty="0">
                <a:latin typeface="Aptos"/>
                <a:ea typeface="Calibri"/>
                <a:cs typeface="Calibri"/>
              </a:rPr>
              <a:t>**</a:t>
            </a:r>
            <a:r>
              <a:rPr lang="en-US" sz="1600" b="1" dirty="0">
                <a:latin typeface="Aptos"/>
                <a:ea typeface="Calibri"/>
                <a:cs typeface="Calibri"/>
              </a:rPr>
              <a:t>:</a:t>
            </a:r>
          </a:p>
          <a:p>
            <a:pPr algn="just"/>
            <a:r>
              <a:rPr lang="en-US" sz="1600" b="1" u="sng" dirty="0">
                <a:latin typeface="Aptos"/>
                <a:ea typeface="Calibri"/>
                <a:cs typeface="Calibri"/>
              </a:rPr>
              <a:t>Tour Browsing</a:t>
            </a:r>
            <a:r>
              <a:rPr lang="en-US" sz="1600" dirty="0">
                <a:latin typeface="Aptos"/>
                <a:ea typeface="Calibri"/>
                <a:cs typeface="Calibri"/>
              </a:rPr>
              <a:t>: View detailed information (description, price, schedule, ratings)</a:t>
            </a:r>
          </a:p>
          <a:p>
            <a:pPr algn="just"/>
            <a:r>
              <a:rPr lang="en-US" sz="1600" b="1" u="sng" dirty="0">
                <a:latin typeface="Aptos"/>
                <a:ea typeface="Calibri"/>
                <a:cs typeface="Calibri"/>
              </a:rPr>
              <a:t>Manage Online Booking</a:t>
            </a:r>
            <a:r>
              <a:rPr lang="en-US" sz="1600" dirty="0">
                <a:latin typeface="Aptos"/>
                <a:ea typeface="Calibri"/>
                <a:cs typeface="Calibri"/>
              </a:rPr>
              <a:t>: Secure booking, email confirmations, real-time status updates</a:t>
            </a:r>
          </a:p>
          <a:p>
            <a:pPr algn="just"/>
            <a:r>
              <a:rPr lang="fr-FR" altLang="zh-CN" sz="1600" b="1" u="sng" dirty="0">
                <a:latin typeface="Aptos"/>
                <a:ea typeface="Calibri"/>
                <a:cs typeface="Calibri"/>
              </a:rPr>
              <a:t>Multi-language switching </a:t>
            </a:r>
            <a:r>
              <a:rPr lang="en-US" sz="1600" dirty="0">
                <a:latin typeface="Aptos"/>
                <a:ea typeface="Calibri"/>
                <a:cs typeface="Calibri"/>
              </a:rPr>
              <a:t>: </a:t>
            </a:r>
            <a:r>
              <a:rPr lang="en-NZ" altLang="zh-CN" sz="1600" dirty="0">
                <a:latin typeface="Aptos"/>
                <a:ea typeface="Calibri"/>
                <a:cs typeface="Calibri"/>
              </a:rPr>
              <a:t>such as </a:t>
            </a:r>
            <a:r>
              <a:rPr lang="en-NZ" altLang="zh-CN" sz="1600" dirty="0" err="1">
                <a:latin typeface="Aptos"/>
                <a:ea typeface="Calibri"/>
                <a:cs typeface="Calibri"/>
              </a:rPr>
              <a:t>Maori</a:t>
            </a:r>
            <a:r>
              <a:rPr lang="en-NZ" altLang="zh-CN" sz="1600" dirty="0">
                <a:latin typeface="Aptos"/>
                <a:ea typeface="Calibri"/>
                <a:cs typeface="Calibri"/>
              </a:rPr>
              <a:t>, Chinese. More languages will be available</a:t>
            </a:r>
          </a:p>
          <a:p>
            <a:pPr algn="just"/>
            <a:r>
              <a:rPr lang="en-US" sz="1600" b="1" u="sng" dirty="0">
                <a:latin typeface="Aptos"/>
                <a:ea typeface="Calibri"/>
                <a:cs typeface="Calibri"/>
              </a:rPr>
              <a:t>Admin Interface</a:t>
            </a:r>
            <a:r>
              <a:rPr lang="en-US" sz="1600" dirty="0">
                <a:latin typeface="Aptos"/>
                <a:ea typeface="Calibri"/>
                <a:cs typeface="Calibri"/>
              </a:rPr>
              <a:t>: Manage user accounts, generate reports, and monitor system performance</a:t>
            </a:r>
            <a:endParaRPr lang="en-US" sz="3600" dirty="0">
              <a:latin typeface="Calibri"/>
              <a:ea typeface="Calibri"/>
              <a:cs typeface="Calibri"/>
            </a:endParaRPr>
          </a:p>
          <a:p>
            <a:pPr marL="0" indent="0" algn="just">
              <a:buNone/>
            </a:pPr>
            <a:endParaRPr lang="en-US" sz="1600" dirty="0">
              <a:ea typeface="Calibri"/>
              <a:cs typeface="Calibri"/>
            </a:endParaRPr>
          </a:p>
        </p:txBody>
      </p:sp>
      <p:sp>
        <p:nvSpPr>
          <p:cNvPr id="4" name="Content Placeholder 2">
            <a:extLst>
              <a:ext uri="{FF2B5EF4-FFF2-40B4-BE49-F238E27FC236}">
                <a16:creationId xmlns:a16="http://schemas.microsoft.com/office/drawing/2014/main" id="{57953DE1-12F5-3693-4184-D7D21E875BA3}"/>
              </a:ext>
            </a:extLst>
          </p:cNvPr>
          <p:cNvSpPr txBox="1">
            <a:spLocks/>
          </p:cNvSpPr>
          <p:nvPr/>
        </p:nvSpPr>
        <p:spPr>
          <a:xfrm>
            <a:off x="325250" y="3182570"/>
            <a:ext cx="7482545" cy="290139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114300" algn="just">
              <a:buFont typeface="Arial"/>
              <a:buNone/>
            </a:pPr>
            <a:r>
              <a:rPr lang="en-US" sz="1200" i="1" dirty="0">
                <a:latin typeface="Aptos"/>
                <a:ea typeface="Calibri"/>
                <a:cs typeface="Calibri"/>
              </a:rPr>
              <a:t>Release 2 &amp; 3:</a:t>
            </a:r>
            <a:endParaRPr lang="en-US" i="1" dirty="0">
              <a:cs typeface="Calibri"/>
            </a:endParaRPr>
          </a:p>
          <a:p>
            <a:pPr marL="571500" lvl="1" algn="just">
              <a:buFont typeface="Arial"/>
              <a:buChar char="•"/>
            </a:pPr>
            <a:r>
              <a:rPr lang="en-US" sz="1200" dirty="0">
                <a:latin typeface="Aptos"/>
                <a:ea typeface="Calibri"/>
                <a:cs typeface="Calibri"/>
              </a:rPr>
              <a:t>Customer Support: Email support for inquiries</a:t>
            </a:r>
            <a:endParaRPr lang="en-US" dirty="0"/>
          </a:p>
          <a:p>
            <a:pPr marL="571500" lvl="1" algn="just">
              <a:buFont typeface="Arial"/>
              <a:buChar char="•"/>
            </a:pPr>
            <a:r>
              <a:rPr lang="en-US" sz="1200" dirty="0">
                <a:latin typeface="Aptos"/>
                <a:ea typeface="Calibri"/>
                <a:cs typeface="Calibri"/>
              </a:rPr>
              <a:t>Tour Review: Users can leave reviews and rate their experiences, helping future customers make informed decisions</a:t>
            </a:r>
          </a:p>
          <a:p>
            <a:pPr marL="571500" lvl="1" algn="just">
              <a:buFont typeface="Arial"/>
              <a:buChar char="•"/>
            </a:pPr>
            <a:r>
              <a:rPr lang="en-US" sz="1200" dirty="0">
                <a:latin typeface="Aptos"/>
                <a:ea typeface="Calibri"/>
                <a:cs typeface="Calibri"/>
              </a:rPr>
              <a:t>System Monitoring &amp; Reporting: Centralized performance and error log tracking</a:t>
            </a:r>
            <a:endParaRPr lang="en-US" dirty="0">
              <a:latin typeface="Calibri"/>
              <a:ea typeface="Calibri"/>
              <a:cs typeface="Calibri"/>
            </a:endParaRPr>
          </a:p>
          <a:p>
            <a:pPr marL="571500" lvl="1" algn="just">
              <a:buFont typeface="Arial"/>
              <a:buChar char="•"/>
            </a:pPr>
            <a:r>
              <a:rPr lang="en-US" sz="1200" dirty="0">
                <a:latin typeface="Aptos"/>
                <a:ea typeface="Calibri"/>
                <a:cs typeface="Calibri"/>
              </a:rPr>
              <a:t>User Registration and Profiles: Users can create accounts to manage bookings, save favorite tours, and receive personalized recommendations</a:t>
            </a:r>
            <a:endParaRPr lang="en-US" dirty="0">
              <a:latin typeface="Calibri"/>
              <a:ea typeface="Calibri"/>
              <a:cs typeface="Calibri"/>
            </a:endParaRPr>
          </a:p>
          <a:p>
            <a:pPr marL="571500" lvl="1" algn="just">
              <a:buFont typeface="Arial"/>
              <a:buChar char="•"/>
            </a:pPr>
            <a:r>
              <a:rPr lang="en-US" sz="1200" dirty="0">
                <a:latin typeface="Aptos"/>
                <a:ea typeface="Calibri"/>
                <a:cs typeface="Calibri"/>
              </a:rPr>
              <a:t>System Integration: API for third-party integrations</a:t>
            </a:r>
            <a:endParaRPr lang="en-US" dirty="0">
              <a:cs typeface="Calibri"/>
            </a:endParaRPr>
          </a:p>
          <a:p>
            <a:pPr marL="0" indent="0" algn="just">
              <a:buFont typeface="Arial" pitchFamily="34" charset="0"/>
              <a:buNone/>
            </a:pPr>
            <a:endParaRPr lang="en-US" sz="1600" dirty="0">
              <a:ea typeface="Calibri"/>
              <a:cs typeface="Calibri"/>
            </a:endParaRPr>
          </a:p>
        </p:txBody>
      </p:sp>
      <p:sp>
        <p:nvSpPr>
          <p:cNvPr id="5" name="Content Placeholder 2">
            <a:extLst>
              <a:ext uri="{FF2B5EF4-FFF2-40B4-BE49-F238E27FC236}">
                <a16:creationId xmlns:a16="http://schemas.microsoft.com/office/drawing/2014/main" id="{FAFC5813-C966-379E-4046-E583BF1899AF}"/>
              </a:ext>
            </a:extLst>
          </p:cNvPr>
          <p:cNvSpPr txBox="1">
            <a:spLocks/>
          </p:cNvSpPr>
          <p:nvPr/>
        </p:nvSpPr>
        <p:spPr>
          <a:xfrm>
            <a:off x="3808475" y="3029560"/>
            <a:ext cx="2977748" cy="2290878"/>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114300" algn="just">
              <a:buFont typeface="Arial"/>
              <a:buNone/>
            </a:pPr>
            <a:r>
              <a:rPr lang="en-NZ" sz="2000" b="1" dirty="0">
                <a:latin typeface="Aptos"/>
                <a:ea typeface="Calibri"/>
                <a:cs typeface="Calibri"/>
              </a:rPr>
              <a:t>Benefits:</a:t>
            </a:r>
          </a:p>
          <a:p>
            <a:pPr marL="0" indent="-114300" algn="just">
              <a:buFont typeface="Arial"/>
              <a:buNone/>
            </a:pPr>
            <a:r>
              <a:rPr lang="en-NZ" sz="1800" i="1" dirty="0">
                <a:latin typeface="Aptos"/>
                <a:ea typeface="Calibri"/>
                <a:cs typeface="Calibri"/>
              </a:rPr>
              <a:t>Easy to Use</a:t>
            </a:r>
          </a:p>
          <a:p>
            <a:pPr marL="0" indent="-114300" algn="just">
              <a:buFont typeface="Arial"/>
              <a:buNone/>
            </a:pPr>
            <a:r>
              <a:rPr lang="en-NZ" sz="1800" i="1" dirty="0">
                <a:latin typeface="Aptos"/>
                <a:ea typeface="Calibri"/>
                <a:cs typeface="Calibri"/>
              </a:rPr>
              <a:t>Smooth Process</a:t>
            </a:r>
          </a:p>
          <a:p>
            <a:pPr marL="0" indent="-114300" algn="just">
              <a:buFont typeface="Arial"/>
              <a:buNone/>
            </a:pPr>
            <a:r>
              <a:rPr lang="en-NZ" sz="1800" i="1" dirty="0">
                <a:latin typeface="Aptos"/>
                <a:ea typeface="Calibri"/>
                <a:cs typeface="Calibri"/>
              </a:rPr>
              <a:t>Culturally Aware</a:t>
            </a:r>
          </a:p>
          <a:p>
            <a:pPr marL="0" indent="-114300" algn="just">
              <a:buFont typeface="Arial"/>
              <a:buNone/>
            </a:pPr>
            <a:r>
              <a:rPr lang="en-NZ" sz="1800" i="1" dirty="0">
                <a:latin typeface="Aptos"/>
                <a:ea typeface="Calibri"/>
                <a:cs typeface="Calibri"/>
              </a:rPr>
              <a:t>Increased Visibility</a:t>
            </a:r>
            <a:endParaRPr lang="en-US" sz="2400" dirty="0">
              <a:ea typeface="Calibri"/>
              <a:cs typeface="Calibri"/>
            </a:endParaRPr>
          </a:p>
        </p:txBody>
      </p:sp>
    </p:spTree>
    <p:extLst>
      <p:ext uri="{BB962C8B-B14F-4D97-AF65-F5344CB8AC3E}">
        <p14:creationId xmlns:p14="http://schemas.microsoft.com/office/powerpoint/2010/main" val="91530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randombar(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xit" presetSubtype="10" fill="hold" grpId="1" nodeType="clickEffect">
                                  <p:stCondLst>
                                    <p:cond delay="0"/>
                                  </p:stCondLst>
                                  <p:childTnLst>
                                    <p:animEffect transition="out" filter="randombar(horizontal)">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randombar(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P spid="5" grpId="0"/>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Plan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10000"/>
          </a:bodyPr>
          <a:lstStyle/>
          <a:p>
            <a:pPr algn="just">
              <a:buNone/>
            </a:pPr>
            <a:r>
              <a:rPr lang="en-US" sz="1200" b="1" dirty="0">
                <a:latin typeface="Aptos"/>
                <a:ea typeface="Calibri"/>
                <a:cs typeface="Calibri"/>
              </a:rPr>
              <a:t>Development Environment:</a:t>
            </a:r>
            <a:endParaRPr lang="en-US" sz="1200" dirty="0">
              <a:latin typeface="Aptos"/>
              <a:ea typeface="Calibri"/>
              <a:cs typeface="Calibri"/>
            </a:endParaRPr>
          </a:p>
          <a:p>
            <a:pPr marL="571500" lvl="1" algn="just">
              <a:buFont typeface="Arial,Sans-Serif"/>
              <a:buChar char="•"/>
            </a:pPr>
            <a:r>
              <a:rPr lang="en-US" sz="1200" dirty="0">
                <a:latin typeface="Aptos"/>
                <a:ea typeface="Calibri"/>
                <a:cs typeface="Calibri"/>
              </a:rPr>
              <a:t>Frontend: HTML, CSS, JavaScript (React/Vue)</a:t>
            </a:r>
          </a:p>
          <a:p>
            <a:pPr marL="571500" lvl="1" algn="just">
              <a:buFont typeface="Arial,Sans-Serif"/>
              <a:buChar char="•"/>
            </a:pPr>
            <a:r>
              <a:rPr lang="en-US" sz="1200" dirty="0">
                <a:latin typeface="Aptos"/>
                <a:ea typeface="Calibri"/>
                <a:cs typeface="Calibri"/>
              </a:rPr>
              <a:t>Backend: Node.js + Python</a:t>
            </a:r>
            <a:endParaRPr lang="en-US" dirty="0">
              <a:latin typeface="Calibri"/>
              <a:ea typeface="Calibri"/>
              <a:cs typeface="Calibri"/>
            </a:endParaRPr>
          </a:p>
          <a:p>
            <a:pPr marL="571500" lvl="1" algn="just">
              <a:buFont typeface="Arial,Sans-Serif"/>
              <a:buChar char="•"/>
            </a:pPr>
            <a:r>
              <a:rPr lang="en-US" sz="1200" dirty="0">
                <a:latin typeface="Aptos"/>
                <a:ea typeface="Calibri"/>
                <a:cs typeface="Calibri"/>
              </a:rPr>
              <a:t>Database: SQLite</a:t>
            </a:r>
            <a:endParaRPr lang="en-US" dirty="0">
              <a:latin typeface="Calibri"/>
              <a:ea typeface="Calibri"/>
              <a:cs typeface="Calibri"/>
            </a:endParaRPr>
          </a:p>
          <a:p>
            <a:pPr marL="571500" lvl="1" algn="just">
              <a:buFont typeface="Arial,Sans-Serif"/>
              <a:buChar char="•"/>
            </a:pPr>
            <a:r>
              <a:rPr lang="en-US" sz="1200" dirty="0">
                <a:latin typeface="Aptos"/>
                <a:ea typeface="Calibri"/>
                <a:cs typeface="Calibri"/>
              </a:rPr>
              <a:t>Hosting: Local server or cloud-based</a:t>
            </a:r>
            <a:endParaRPr lang="en-US" dirty="0">
              <a:latin typeface="Calibri"/>
              <a:ea typeface="Calibri"/>
              <a:cs typeface="Calibri"/>
            </a:endParaRPr>
          </a:p>
          <a:p>
            <a:pPr marL="571500" lvl="1" algn="just">
              <a:buFont typeface="Arial,Sans-Serif"/>
              <a:buChar char="•"/>
            </a:pPr>
            <a:r>
              <a:rPr lang="en-US" sz="1200" dirty="0">
                <a:latin typeface="Aptos"/>
                <a:ea typeface="Calibri"/>
                <a:cs typeface="Calibri"/>
              </a:rPr>
              <a:t>Tools: Git for version control, Jira for project management</a:t>
            </a:r>
          </a:p>
          <a:p>
            <a:pPr marL="571500" lvl="1" algn="just">
              <a:buFont typeface="Arial,Sans-Serif"/>
              <a:buChar char="•"/>
            </a:pPr>
            <a:r>
              <a:rPr lang="en-US" sz="1200" dirty="0">
                <a:latin typeface="Aptos"/>
                <a:ea typeface="Calibri"/>
                <a:cs typeface="Calibri"/>
              </a:rPr>
              <a:t>GitHub repository: </a:t>
            </a:r>
            <a:r>
              <a:rPr lang="en-US" sz="1200" dirty="0">
                <a:latin typeface="Aptos"/>
                <a:ea typeface="Calibri"/>
                <a:cs typeface="Calibri"/>
                <a:hlinkClick r:id="rId4"/>
              </a:rPr>
              <a:t>https://github.com/aamtayag/mse800-assessment2.git</a:t>
            </a:r>
            <a:endParaRPr lang="en-US" sz="1200" dirty="0">
              <a:latin typeface="Aptos"/>
              <a:ea typeface="Calibri"/>
              <a:cs typeface="Calibri"/>
            </a:endParaRPr>
          </a:p>
          <a:p>
            <a:pPr marL="285750" lvl="1" indent="0" algn="just">
              <a:buNone/>
            </a:pPr>
            <a:endParaRPr lang="en-US" sz="1200" dirty="0">
              <a:latin typeface="Aptos"/>
              <a:ea typeface="Calibri"/>
              <a:cs typeface="Calibri"/>
            </a:endParaRPr>
          </a:p>
          <a:p>
            <a:pPr algn="just">
              <a:buNone/>
            </a:pPr>
            <a:r>
              <a:rPr lang="en-US" sz="1200" b="1" dirty="0">
                <a:latin typeface="Aptos"/>
                <a:ea typeface="Calibri"/>
                <a:cs typeface="Calibri"/>
              </a:rPr>
              <a:t>Development Approach:</a:t>
            </a:r>
            <a:endParaRPr lang="en-US" sz="1200" dirty="0">
              <a:latin typeface="Aptos"/>
              <a:ea typeface="Calibri"/>
              <a:cs typeface="Calibri"/>
            </a:endParaRPr>
          </a:p>
          <a:p>
            <a:pPr marL="571500" lvl="1" algn="just">
              <a:buFont typeface="Arial,Sans-Serif"/>
              <a:buChar char="•"/>
            </a:pPr>
            <a:r>
              <a:rPr lang="en-US" sz="1200" dirty="0">
                <a:latin typeface="Aptos"/>
                <a:ea typeface="Calibri"/>
                <a:cs typeface="Calibri"/>
              </a:rPr>
              <a:t>Agile methodology (Scrum + XP)</a:t>
            </a:r>
            <a:endParaRPr lang="en-US" dirty="0">
              <a:latin typeface="Calibri"/>
              <a:ea typeface="Calibri"/>
              <a:cs typeface="Calibri"/>
            </a:endParaRPr>
          </a:p>
          <a:p>
            <a:pPr marL="571500" lvl="1" algn="just">
              <a:buFont typeface="Arial,Sans-Serif"/>
              <a:buChar char="•"/>
            </a:pPr>
            <a:r>
              <a:rPr lang="en-US" sz="1200" dirty="0">
                <a:latin typeface="Aptos"/>
                <a:ea typeface="Calibri"/>
                <a:cs typeface="Calibri"/>
              </a:rPr>
              <a:t>1-week sprint</a:t>
            </a:r>
          </a:p>
          <a:p>
            <a:pPr marL="571500" lvl="1" algn="just">
              <a:buFont typeface="Arial,Sans-Serif"/>
              <a:buChar char="•"/>
            </a:pPr>
            <a:r>
              <a:rPr lang="en-US" sz="1200" dirty="0">
                <a:latin typeface="Aptos"/>
                <a:ea typeface="Calibri"/>
                <a:cs typeface="Calibri"/>
              </a:rPr>
              <a:t>Relative estimation (using Fibonacci) : 1, 2, 3, 5, 8, 13</a:t>
            </a:r>
            <a:endParaRPr lang="en-US" dirty="0">
              <a:latin typeface="Calibri"/>
              <a:ea typeface="Calibri"/>
              <a:cs typeface="Calibri"/>
            </a:endParaRPr>
          </a:p>
          <a:p>
            <a:pPr marL="285750" lvl="1" indent="0" algn="just">
              <a:buNone/>
            </a:pPr>
            <a:endParaRPr lang="en-US" sz="1200" dirty="0">
              <a:latin typeface="Aptos"/>
              <a:ea typeface="Calibri"/>
              <a:cs typeface="Calibri"/>
            </a:endParaRPr>
          </a:p>
          <a:p>
            <a:pPr algn="just">
              <a:buNone/>
            </a:pPr>
            <a:r>
              <a:rPr lang="en-US" sz="1200" b="1" dirty="0">
                <a:latin typeface="Aptos"/>
                <a:ea typeface="Calibri"/>
                <a:cs typeface="Calibri"/>
              </a:rPr>
              <a:t>Stakeholders:</a:t>
            </a:r>
            <a:endParaRPr lang="en-US" sz="1200" dirty="0">
              <a:latin typeface="Aptos"/>
              <a:ea typeface="Calibri"/>
              <a:cs typeface="Calibri"/>
            </a:endParaRPr>
          </a:p>
          <a:p>
            <a:pPr marL="571500" lvl="1" algn="just">
              <a:buFont typeface="Arial,Sans-Serif"/>
              <a:buChar char="•"/>
            </a:pPr>
            <a:r>
              <a:rPr lang="en-US" sz="1200" dirty="0">
                <a:latin typeface="Aptos"/>
                <a:ea typeface="Calibri"/>
                <a:cs typeface="Calibri"/>
              </a:rPr>
              <a:t>Product Owner / Business Users (Tourists/Customers/Tour Operators/Tour Owners) / Sponsor – provides requirements and feedback on the product's functionality</a:t>
            </a:r>
            <a:endParaRPr lang="en-US" dirty="0">
              <a:latin typeface="Calibri"/>
              <a:ea typeface="Calibri"/>
              <a:cs typeface="Calibri"/>
            </a:endParaRPr>
          </a:p>
          <a:p>
            <a:pPr marL="571500" lvl="1" algn="just">
              <a:buFont typeface="Arial,Sans-Serif"/>
              <a:buChar char="•"/>
            </a:pPr>
            <a:r>
              <a:rPr lang="en-US" sz="1200" dirty="0">
                <a:latin typeface="Aptos"/>
                <a:ea typeface="Calibri"/>
                <a:cs typeface="Calibri"/>
              </a:rPr>
              <a:t>Agile Facilitator/Project Manager – oversees project progress, facilitates meetings, and ensures agile practices are followed</a:t>
            </a:r>
            <a:endParaRPr lang="en-US" dirty="0">
              <a:latin typeface="Calibri"/>
              <a:ea typeface="Calibri"/>
              <a:cs typeface="Calibri"/>
            </a:endParaRPr>
          </a:p>
          <a:p>
            <a:pPr marL="571500" lvl="1" algn="just">
              <a:buFont typeface="Arial,Sans-Serif"/>
              <a:buChar char="•"/>
            </a:pPr>
            <a:r>
              <a:rPr lang="en-US" sz="1200" dirty="0">
                <a:latin typeface="Aptos"/>
                <a:ea typeface="Calibri"/>
                <a:cs typeface="Calibri"/>
              </a:rPr>
              <a:t>Project Team – responsible for designing, developing, and testing the system</a:t>
            </a:r>
            <a:endParaRPr lang="en-US" dirty="0">
              <a:cs typeface="Calibri"/>
            </a:endParaRPr>
          </a:p>
        </p:txBody>
      </p:sp>
      <p:sp>
        <p:nvSpPr>
          <p:cNvPr id="4" name="椭圆 3">
            <a:extLst>
              <a:ext uri="{FF2B5EF4-FFF2-40B4-BE49-F238E27FC236}">
                <a16:creationId xmlns:a16="http://schemas.microsoft.com/office/drawing/2014/main" id="{78A23896-A090-8752-BFA0-10B84839D528}"/>
              </a:ext>
            </a:extLst>
          </p:cNvPr>
          <p:cNvSpPr/>
          <p:nvPr/>
        </p:nvSpPr>
        <p:spPr>
          <a:xfrm>
            <a:off x="6099050" y="1808225"/>
            <a:ext cx="2137870" cy="2094728"/>
          </a:xfrm>
          <a:prstGeom prst="ellipse">
            <a:avLst/>
          </a:prstGeom>
          <a:blipFill>
            <a:blip r:embed="rId5"/>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245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arn(inVertical)">
                                      <p:cBhvr>
                                        <p:cTn id="30" dur="500"/>
                                        <p:tgtEl>
                                          <p:spTgt spid="3">
                                            <p:txEl>
                                              <p:pRg st="8" end="8"/>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arn(inVertical)">
                                      <p:cBhvr>
                                        <p:cTn id="33" dur="500"/>
                                        <p:tgtEl>
                                          <p:spTgt spid="3">
                                            <p:txEl>
                                              <p:pRg st="9" end="9"/>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barn(inVertical)">
                                      <p:cBhvr>
                                        <p:cTn id="36" dur="500"/>
                                        <p:tgtEl>
                                          <p:spTgt spid="3">
                                            <p:txEl>
                                              <p:pRg st="10" end="10"/>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barn(inVertical)">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barn(inVertical)">
                                      <p:cBhvr>
                                        <p:cTn id="44" dur="500"/>
                                        <p:tgtEl>
                                          <p:spTgt spid="3">
                                            <p:txEl>
                                              <p:pRg st="13" end="13"/>
                                            </p:txEl>
                                          </p:spTgt>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barn(inVertical)">
                                      <p:cBhvr>
                                        <p:cTn id="47" dur="500"/>
                                        <p:tgtEl>
                                          <p:spTgt spid="3">
                                            <p:txEl>
                                              <p:pRg st="14" end="14"/>
                                            </p:txEl>
                                          </p:spTgt>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3">
                                            <p:txEl>
                                              <p:pRg st="15" end="15"/>
                                            </p:txEl>
                                          </p:spTgt>
                                        </p:tgtEl>
                                        <p:attrNameLst>
                                          <p:attrName>style.visibility</p:attrName>
                                        </p:attrNameLst>
                                      </p:cBhvr>
                                      <p:to>
                                        <p:strVal val="visible"/>
                                      </p:to>
                                    </p:set>
                                    <p:animEffect transition="in" filter="barn(inVertical)">
                                      <p:cBhvr>
                                        <p:cTn id="50" dur="500"/>
                                        <p:tgtEl>
                                          <p:spTgt spid="3">
                                            <p:txEl>
                                              <p:pRg st="15" end="15"/>
                                            </p:txEl>
                                          </p:spTgt>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barn(inVertical)">
                                      <p:cBhvr>
                                        <p:cTn id="5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498052"/>
            <a:ext cx="8246070" cy="3359508"/>
          </a:xfrm>
        </p:spPr>
        <p:txBody>
          <a:bodyPr vert="horz" lIns="91440" tIns="45720" rIns="91440" bIns="45720" rtlCol="0" anchor="t">
            <a:noAutofit/>
          </a:bodyPr>
          <a:lstStyle/>
          <a:p>
            <a:pPr algn="just">
              <a:buNone/>
            </a:pPr>
            <a:r>
              <a:rPr lang="en-US" sz="1100" b="1" dirty="0">
                <a:latin typeface="Aptos"/>
                <a:ea typeface="Calibri"/>
                <a:cs typeface="Calibri"/>
              </a:rPr>
              <a:t>Architect</a:t>
            </a:r>
            <a:endParaRPr lang="en-US" sz="1100" dirty="0">
              <a:latin typeface="Aptos"/>
              <a:ea typeface="Calibri"/>
              <a:cs typeface="Calibri"/>
            </a:endParaRPr>
          </a:p>
          <a:p>
            <a:pPr algn="just">
              <a:buNone/>
            </a:pPr>
            <a:r>
              <a:rPr lang="en-US" sz="1100" dirty="0">
                <a:latin typeface="Aptos"/>
                <a:ea typeface="Calibri"/>
                <a:cs typeface="Calibri"/>
              </a:rPr>
              <a:t>Team Member: Arnold Aristotle </a:t>
            </a:r>
            <a:r>
              <a:rPr lang="en-US" sz="1100" dirty="0" err="1">
                <a:latin typeface="Aptos"/>
                <a:ea typeface="Calibri"/>
                <a:cs typeface="Calibri"/>
              </a:rPr>
              <a:t>Tayag</a:t>
            </a:r>
            <a:endParaRPr lang="en-US" sz="1100" dirty="0">
              <a:latin typeface="Aptos"/>
              <a:ea typeface="Calibri"/>
              <a:cs typeface="Calibri"/>
            </a:endParaRPr>
          </a:p>
          <a:p>
            <a:pPr algn="just">
              <a:buNone/>
            </a:pPr>
            <a:r>
              <a:rPr lang="en-US" sz="1100" dirty="0">
                <a:latin typeface="Aptos"/>
                <a:ea typeface="Calibri"/>
                <a:cs typeface="Calibri"/>
              </a:rPr>
              <a:t>Responsibility:</a:t>
            </a:r>
          </a:p>
          <a:p>
            <a:pPr marL="571500" lvl="1" algn="just">
              <a:buFont typeface="Arial,Sans-Serif"/>
              <a:buChar char="•"/>
            </a:pPr>
            <a:r>
              <a:rPr lang="en-US" sz="1100" dirty="0">
                <a:latin typeface="Aptos"/>
                <a:ea typeface="Calibri"/>
                <a:cs typeface="Calibri"/>
              </a:rPr>
              <a:t>Responsible for the overall design of the system architecture</a:t>
            </a:r>
          </a:p>
          <a:p>
            <a:pPr marL="571500" lvl="1" algn="just">
              <a:buFont typeface="Arial,Sans-Serif"/>
              <a:buChar char="•"/>
            </a:pPr>
            <a:r>
              <a:rPr lang="en-US" sz="1100" dirty="0">
                <a:latin typeface="Aptos"/>
                <a:ea typeface="Calibri"/>
                <a:cs typeface="Calibri"/>
              </a:rPr>
              <a:t>Develop and maintain the technical architecture and core design of the system</a:t>
            </a:r>
          </a:p>
          <a:p>
            <a:pPr marL="571500" lvl="1" algn="just">
              <a:buFont typeface="Arial,Sans-Serif"/>
              <a:buChar char="•"/>
            </a:pPr>
            <a:r>
              <a:rPr lang="en-US" sz="1100" dirty="0">
                <a:latin typeface="Aptos"/>
                <a:ea typeface="Calibri"/>
                <a:cs typeface="Calibri"/>
              </a:rPr>
              <a:t>Guide technology selection and choose the right technology stack and tools for the project</a:t>
            </a:r>
          </a:p>
          <a:p>
            <a:pPr marL="571500" lvl="1" algn="just">
              <a:buFont typeface="Arial,Sans-Serif"/>
              <a:buChar char="•"/>
            </a:pPr>
            <a:r>
              <a:rPr lang="en-US" sz="1100" dirty="0">
                <a:latin typeface="Aptos"/>
                <a:ea typeface="Calibri"/>
                <a:cs typeface="Calibri"/>
              </a:rPr>
              <a:t>Ensure the system has good scalability and efficient data processing capabilities</a:t>
            </a:r>
          </a:p>
          <a:p>
            <a:pPr marL="571500" lvl="1" algn="just">
              <a:buFont typeface="Arial,Sans-Serif"/>
              <a:buChar char="•"/>
            </a:pPr>
            <a:r>
              <a:rPr lang="en-US" sz="1100" dirty="0">
                <a:latin typeface="Aptos"/>
                <a:ea typeface="Calibri"/>
                <a:cs typeface="Calibri"/>
              </a:rPr>
              <a:t>Collaborate with front and back-end teams to ensure proper implementation of architectural design</a:t>
            </a:r>
          </a:p>
          <a:p>
            <a:pPr marL="0" indent="0" algn="just">
              <a:buNone/>
            </a:pPr>
            <a:endParaRPr lang="en-US" sz="1100" b="1" dirty="0">
              <a:latin typeface="Aptos"/>
              <a:ea typeface="Calibri"/>
              <a:cs typeface="Calibri"/>
            </a:endParaRPr>
          </a:p>
          <a:p>
            <a:pPr marL="0" indent="0" algn="just">
              <a:buFont typeface="Arial"/>
              <a:buNone/>
            </a:pPr>
            <a:r>
              <a:rPr lang="en-US" sz="1100" b="1" dirty="0">
                <a:latin typeface="Aptos"/>
                <a:ea typeface="Calibri"/>
                <a:cs typeface="Calibri"/>
              </a:rPr>
              <a:t>Frontend Developer</a:t>
            </a:r>
            <a:endParaRPr lang="en-US" sz="1100" dirty="0">
              <a:latin typeface="Aptos"/>
              <a:ea typeface="Calibri"/>
              <a:cs typeface="Calibri"/>
            </a:endParaRPr>
          </a:p>
          <a:p>
            <a:pPr algn="just">
              <a:buNone/>
            </a:pPr>
            <a:r>
              <a:rPr lang="en-US" sz="1100" dirty="0">
                <a:latin typeface="Aptos"/>
                <a:ea typeface="Calibri"/>
                <a:cs typeface="Calibri"/>
              </a:rPr>
              <a:t>Team Member: Wen Liang</a:t>
            </a:r>
          </a:p>
          <a:p>
            <a:pPr algn="just">
              <a:buNone/>
            </a:pPr>
            <a:r>
              <a:rPr lang="en-US" sz="1100" dirty="0">
                <a:latin typeface="Aptos"/>
                <a:ea typeface="Calibri"/>
                <a:cs typeface="Calibri"/>
              </a:rPr>
              <a:t>Responsibility:</a:t>
            </a:r>
          </a:p>
          <a:p>
            <a:pPr marL="571500" lvl="1" algn="just">
              <a:buFont typeface="Arial,Sans-Serif"/>
              <a:buChar char="•"/>
            </a:pPr>
            <a:r>
              <a:rPr lang="en-US" sz="1100" dirty="0">
                <a:latin typeface="Aptos"/>
                <a:ea typeface="Calibri"/>
                <a:cs typeface="Calibri"/>
              </a:rPr>
              <a:t>Responsible for the design and implementation of the user interface</a:t>
            </a:r>
          </a:p>
          <a:p>
            <a:pPr marL="571500" lvl="1" algn="just">
              <a:buFont typeface="Arial,Sans-Serif"/>
              <a:buChar char="•"/>
            </a:pPr>
            <a:r>
              <a:rPr lang="en-US" sz="1100" dirty="0">
                <a:latin typeface="Aptos"/>
                <a:ea typeface="Calibri"/>
                <a:cs typeface="Calibri"/>
              </a:rPr>
              <a:t>Implement user interface design and interaction features to ensure compatibility on various devices</a:t>
            </a:r>
          </a:p>
          <a:p>
            <a:pPr marL="571500" lvl="1" algn="just">
              <a:buFont typeface="Arial,Sans-Serif"/>
              <a:buChar char="•"/>
            </a:pPr>
            <a:r>
              <a:rPr lang="en-US" sz="1100" dirty="0">
                <a:latin typeface="Aptos"/>
                <a:ea typeface="Calibri"/>
                <a:cs typeface="Calibri"/>
              </a:rPr>
              <a:t>Collaborate with the back-end team to integrate APIs and ensure seamless interaction of data with the interface</a:t>
            </a:r>
          </a:p>
          <a:p>
            <a:pPr marL="571500" lvl="1" algn="just">
              <a:buFont typeface="Arial,Sans-Serif"/>
              <a:buChar char="•"/>
            </a:pPr>
            <a:r>
              <a:rPr lang="en-US" sz="1100" dirty="0">
                <a:latin typeface="Aptos"/>
                <a:ea typeface="Calibri"/>
                <a:cs typeface="Calibri"/>
              </a:rPr>
              <a:t>Optimize front-end performance to improve system loading speed and response time</a:t>
            </a:r>
          </a:p>
          <a:p>
            <a:pPr marL="571500" lvl="1" algn="just">
              <a:buFont typeface="Arial,Sans-Serif"/>
              <a:buChar char="•"/>
            </a:pPr>
            <a:r>
              <a:rPr lang="en-US" sz="1100" dirty="0">
                <a:latin typeface="Aptos"/>
                <a:ea typeface="Calibri"/>
                <a:cs typeface="Calibri"/>
              </a:rPr>
              <a:t>Focus on user experience details to </a:t>
            </a:r>
            <a:r>
              <a:rPr lang="en-US" sz="1100" dirty="0" err="1">
                <a:latin typeface="Aptos"/>
                <a:ea typeface="Calibri"/>
                <a:cs typeface="Calibri"/>
              </a:rPr>
              <a:t>optimise</a:t>
            </a:r>
            <a:r>
              <a:rPr lang="en-US" sz="1100" dirty="0">
                <a:latin typeface="Aptos"/>
                <a:ea typeface="Calibri"/>
                <a:cs typeface="Calibri"/>
              </a:rPr>
              <a:t> interface elements and interaction logic</a:t>
            </a:r>
          </a:p>
        </p:txBody>
      </p:sp>
    </p:spTree>
    <p:extLst>
      <p:ext uri="{BB962C8B-B14F-4D97-AF65-F5344CB8AC3E}">
        <p14:creationId xmlns:p14="http://schemas.microsoft.com/office/powerpoint/2010/main" val="247882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442489"/>
            <a:ext cx="8246070" cy="3359508"/>
          </a:xfrm>
        </p:spPr>
        <p:txBody>
          <a:bodyPr vert="horz" lIns="91440" tIns="45720" rIns="91440" bIns="45720" rtlCol="0" anchor="t">
            <a:noAutofit/>
          </a:bodyPr>
          <a:lstStyle/>
          <a:p>
            <a:pPr algn="just">
              <a:buNone/>
            </a:pPr>
            <a:r>
              <a:rPr lang="en-US" sz="1100" b="1" dirty="0">
                <a:latin typeface="Aptos"/>
                <a:ea typeface="Calibri"/>
                <a:cs typeface="Calibri"/>
              </a:rPr>
              <a:t>Backend Developer</a:t>
            </a:r>
            <a:endParaRPr lang="en-US" sz="1100" dirty="0">
              <a:latin typeface="Aptos"/>
              <a:ea typeface="Calibri"/>
              <a:cs typeface="Calibri"/>
            </a:endParaRPr>
          </a:p>
          <a:p>
            <a:pPr algn="just">
              <a:buNone/>
            </a:pPr>
            <a:r>
              <a:rPr lang="en-US" sz="1100" dirty="0">
                <a:latin typeface="Aptos"/>
                <a:ea typeface="Calibri"/>
                <a:cs typeface="Calibri"/>
              </a:rPr>
              <a:t>Team Member: </a:t>
            </a:r>
            <a:r>
              <a:rPr lang="en-US" sz="1100" err="1">
                <a:latin typeface="Aptos"/>
                <a:ea typeface="Calibri"/>
                <a:cs typeface="Calibri"/>
              </a:rPr>
              <a:t>Hengpan</a:t>
            </a:r>
            <a:r>
              <a:rPr lang="en-US" sz="1100" dirty="0">
                <a:latin typeface="Aptos"/>
                <a:ea typeface="Calibri"/>
                <a:cs typeface="Calibri"/>
              </a:rPr>
              <a:t> He</a:t>
            </a:r>
          </a:p>
          <a:p>
            <a:pPr marL="0" indent="0" algn="just">
              <a:buNone/>
            </a:pPr>
            <a:r>
              <a:rPr lang="en-US" sz="1100" dirty="0">
                <a:latin typeface="Aptos"/>
                <a:ea typeface="Calibri"/>
                <a:cs typeface="Calibri"/>
              </a:rPr>
              <a:t>Responsibility:</a:t>
            </a:r>
          </a:p>
          <a:p>
            <a:pPr marL="571500" lvl="1" algn="just">
              <a:buFont typeface="Arial,Sans-Serif" pitchFamily="34" charset="0"/>
              <a:buChar char="•"/>
            </a:pPr>
            <a:r>
              <a:rPr lang="en-US" sz="1100">
                <a:latin typeface="Aptos"/>
                <a:ea typeface="Calibri"/>
                <a:cs typeface="Calibri"/>
              </a:rPr>
              <a:t>Responsible for the implementation of the system's data processing and business logic</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Implement core business logic and handle complex data operations and processes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Design and implement system database and API interfaces to ensure smooth data interaction between front and back end</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Configure system security to protect user data and prevent security breaches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Ensure the stability of the </a:t>
            </a:r>
            <a:r>
              <a:rPr lang="en-US" sz="1100" dirty="0">
                <a:latin typeface="Aptos"/>
                <a:ea typeface="Calibri"/>
                <a:cs typeface="Calibri"/>
              </a:rPr>
              <a:t>back-end system through unit testing and integration testing.</a:t>
            </a:r>
          </a:p>
          <a:p>
            <a:pPr marL="0" indent="0" algn="just">
              <a:buNone/>
            </a:pPr>
            <a:endParaRPr lang="en-US" sz="1100" b="1" dirty="0">
              <a:latin typeface="Aptos"/>
              <a:ea typeface="Calibri"/>
              <a:cs typeface="Calibri"/>
            </a:endParaRPr>
          </a:p>
          <a:p>
            <a:pPr marL="0" indent="0" algn="just">
              <a:buNone/>
            </a:pPr>
            <a:r>
              <a:rPr lang="en-US" sz="1100" b="1" dirty="0">
                <a:latin typeface="Aptos"/>
                <a:ea typeface="Calibri"/>
                <a:cs typeface="Calibri"/>
              </a:rPr>
              <a:t>Project Manager</a:t>
            </a:r>
            <a:endParaRPr lang="en-US" sz="1100" dirty="0">
              <a:latin typeface="Aptos"/>
              <a:ea typeface="Calibri"/>
              <a:cs typeface="Calibri"/>
            </a:endParaRPr>
          </a:p>
          <a:p>
            <a:pPr algn="just">
              <a:buNone/>
            </a:pPr>
            <a:r>
              <a:rPr lang="en-US" sz="1100">
                <a:latin typeface="Aptos"/>
                <a:ea typeface="Calibri"/>
                <a:cs typeface="Calibri"/>
              </a:rPr>
              <a:t>Team Member: Arnold Aristotle Tayag</a:t>
            </a:r>
          </a:p>
          <a:p>
            <a:pPr algn="just">
              <a:buNone/>
            </a:pPr>
            <a:r>
              <a:rPr lang="en-US" sz="1100" dirty="0">
                <a:latin typeface="Aptos"/>
                <a:ea typeface="Calibri"/>
                <a:cs typeface="Calibri"/>
              </a:rPr>
              <a:t>Responsibility:</a:t>
            </a:r>
          </a:p>
          <a:p>
            <a:pPr marL="571500" lvl="1" algn="just">
              <a:buFont typeface="Arial,Sans-Serif" pitchFamily="34" charset="0"/>
              <a:buChar char="•"/>
            </a:pPr>
            <a:r>
              <a:rPr lang="en-US" sz="1100">
                <a:latin typeface="Aptos"/>
                <a:ea typeface="Calibri"/>
                <a:cs typeface="Calibri"/>
              </a:rPr>
              <a:t>Key coordinator and bridge of communication for project time planning, resource management and schedule control </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Manage project schedules to ensure phases are completed on time</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Maintain open communication to ensure unobstructed flow of information between the client, development team and test team</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Identify and manage project risks and develop prevention strategies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Organize regular project status meetings to support the team and resolve issues</a:t>
            </a:r>
            <a:endParaRPr lang="en-US" sz="1100" dirty="0">
              <a:latin typeface="Aptos"/>
              <a:ea typeface="Calibri"/>
              <a:cs typeface="Calibri"/>
            </a:endParaRPr>
          </a:p>
        </p:txBody>
      </p:sp>
    </p:spTree>
    <p:extLst>
      <p:ext uri="{BB962C8B-B14F-4D97-AF65-F5344CB8AC3E}">
        <p14:creationId xmlns:p14="http://schemas.microsoft.com/office/powerpoint/2010/main" val="426361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100" b="1" dirty="0">
                <a:latin typeface="Aptos"/>
                <a:ea typeface="Calibri"/>
                <a:cs typeface="Calibri"/>
              </a:rPr>
              <a:t>Meeting Objectives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Define the main functions of the system and the operating privileges of key user roles</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Establish communication process and feedback mechanism to ensure timely problem solving during the development process</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Identify project risks, analyze potential challenges and discuss initial response strategies.</a:t>
            </a:r>
            <a:endParaRPr lang="en-US" sz="1100" dirty="0">
              <a:latin typeface="Aptos"/>
              <a:ea typeface="Calibri"/>
              <a:cs typeface="Calibri"/>
            </a:endParaRPr>
          </a:p>
          <a:p>
            <a:pPr marL="0" indent="0" algn="just">
              <a:buNone/>
            </a:pPr>
            <a:endParaRPr lang="en-US" sz="1100" b="1" dirty="0">
              <a:latin typeface="Aptos"/>
              <a:ea typeface="Calibri"/>
              <a:cs typeface="Calibri"/>
            </a:endParaRPr>
          </a:p>
          <a:p>
            <a:pPr marL="0" indent="0" algn="just">
              <a:buNone/>
            </a:pPr>
            <a:r>
              <a:rPr lang="en-US" sz="1100" b="1">
                <a:latin typeface="Aptos"/>
                <a:ea typeface="Calibri"/>
                <a:cs typeface="Calibri"/>
              </a:rPr>
              <a:t>Key Participants: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Client representative: Arnold Aristotle Tayag</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Development team Representative: Wen Lian</a:t>
            </a:r>
            <a:endParaRPr lang="en-US" sz="1100" dirty="0">
              <a:latin typeface="Aptos"/>
              <a:ea typeface="Calibri"/>
              <a:cs typeface="Helvetica"/>
            </a:endParaRPr>
          </a:p>
          <a:p>
            <a:pPr marL="571500" lvl="1" algn="just">
              <a:buFont typeface="Arial,Sans-Serif"/>
              <a:buChar char="•"/>
            </a:pPr>
            <a:r>
              <a:rPr lang="en-US" sz="1100">
                <a:latin typeface="Aptos"/>
                <a:ea typeface="Calibri"/>
                <a:cs typeface="Calibri"/>
              </a:rPr>
              <a:t>Project Manager: </a:t>
            </a:r>
            <a:r>
              <a:rPr lang="en-US" sz="1100" err="1">
                <a:latin typeface="Aptos"/>
                <a:ea typeface="Calibri"/>
                <a:cs typeface="Calibri"/>
              </a:rPr>
              <a:t>Hengpan</a:t>
            </a:r>
            <a:r>
              <a:rPr lang="en-US" sz="1100" dirty="0">
                <a:latin typeface="Aptos"/>
                <a:ea typeface="Calibri"/>
                <a:cs typeface="Calibri"/>
              </a:rPr>
              <a:t> He</a:t>
            </a:r>
          </a:p>
          <a:p>
            <a:pPr algn="just">
              <a:buNone/>
            </a:pPr>
            <a:endParaRPr lang="en-US" sz="1100" b="1" dirty="0">
              <a:latin typeface="Aptos"/>
              <a:ea typeface="Calibri"/>
              <a:cs typeface="Calibri"/>
            </a:endParaRPr>
          </a:p>
          <a:p>
            <a:pPr algn="just">
              <a:buNone/>
            </a:pPr>
            <a:r>
              <a:rPr lang="en-US" sz="1100" b="1">
                <a:latin typeface="Aptos"/>
                <a:ea typeface="Calibri"/>
                <a:cs typeface="Calibri"/>
              </a:rPr>
              <a:t>Meeting Outcomes: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Confirm the process of publishing basic information (e.g., name, description, price, etc.) about a tour product and the authority to modify it</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Discuss the key steps in the booking process, including the process design for booking confirmation and cancellation</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Clarify the notification mechanism for users and administrators to ensure transparency and real-time system operation</a:t>
            </a:r>
          </a:p>
          <a:p>
            <a:pPr marL="571500" lvl="1" algn="just">
              <a:buFont typeface="Arial,Sans-Serif"/>
              <a:buChar char="•"/>
            </a:pPr>
            <a:r>
              <a:rPr lang="en-US" sz="1100">
                <a:latin typeface="Aptos"/>
                <a:ea typeface="Calibri"/>
                <a:cs typeface="Helvetica"/>
              </a:rPr>
              <a:t>Discuss the key steps in the booking process, including the process design for booking confirmation and cancellation</a:t>
            </a:r>
          </a:p>
        </p:txBody>
      </p:sp>
    </p:spTree>
    <p:extLst>
      <p:ext uri="{BB962C8B-B14F-4D97-AF65-F5344CB8AC3E}">
        <p14:creationId xmlns:p14="http://schemas.microsoft.com/office/powerpoint/2010/main" val="376722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100" b="1">
                <a:latin typeface="Aptos"/>
                <a:ea typeface="Calibri"/>
                <a:cs typeface="Calibri"/>
              </a:rPr>
              <a:t>Meeting Outcomes: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Confirm the process of publishing basic information (e.g., name, description, price, etc.) about a tour product and the authority to modify it</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Clarify the notification mechanism for users and administrators to ensure transparency and real-time system operation</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Discuss how to achieve efficient communication and ensure two-way feedback between the client team and the development team. Specifically includes: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Weekly project update meetings to report on the week's progress and the work plan for the following week</a:t>
            </a:r>
          </a:p>
          <a:p>
            <a:pPr marL="971550" lvl="2" algn="just">
              <a:buFont typeface="Wingdings"/>
              <a:buChar char="Ø"/>
            </a:pPr>
            <a:r>
              <a:rPr lang="en-US" sz="1100">
                <a:latin typeface="Aptos"/>
                <a:ea typeface="Calibri"/>
                <a:cs typeface="Helvetica"/>
              </a:rPr>
              <a:t>An assessment of the time point to the next milestone</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Task tracking and issue management using the project management tool Jira</a:t>
            </a:r>
            <a:endParaRPr lang="en-US" sz="1100">
              <a:latin typeface="Aptos"/>
              <a:ea typeface="Calibri"/>
              <a:cs typeface="Calibri"/>
            </a:endParaRPr>
          </a:p>
          <a:p>
            <a:pPr marL="0" indent="-57150" algn="just">
              <a:buNone/>
            </a:pPr>
            <a:endParaRPr lang="en-US" sz="1500" dirty="0">
              <a:latin typeface="Aptos"/>
              <a:ea typeface="Calibri"/>
              <a:cs typeface="Helvetica"/>
            </a:endParaRPr>
          </a:p>
          <a:p>
            <a:pPr algn="just">
              <a:buNone/>
            </a:pPr>
            <a:r>
              <a:rPr lang="en-US" sz="1100" b="1">
                <a:latin typeface="Aptos"/>
                <a:ea typeface="Calibri"/>
                <a:cs typeface="Helvetica"/>
              </a:rPr>
              <a:t>Project risks identification:</a:t>
            </a:r>
            <a:endParaRPr lang="en-US" sz="1100">
              <a:latin typeface="Aptos"/>
              <a:ea typeface="Calibri"/>
              <a:cs typeface="Helvetica"/>
            </a:endParaRPr>
          </a:p>
          <a:p>
            <a:pPr marL="571500" lvl="1" algn="just">
              <a:buFont typeface="Arial,Sans-Serif"/>
              <a:buChar char="•"/>
            </a:pPr>
            <a:r>
              <a:rPr lang="en-US" sz="1100">
                <a:latin typeface="Aptos"/>
                <a:ea typeface="Calibri"/>
                <a:cs typeface="Helvetica"/>
              </a:rPr>
              <a:t>Identify technical or business challenges that may be encountered in the project, conduct risk analyses and initially discuss response strategies. Key considerations include:</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User booking cancellation timeliness issues and system responsiveness during peak periods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System stability, including Service Level Agreement (SLA) related elements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Horizontal expansion capability of the system and disaster recovery requirements</a:t>
            </a:r>
            <a:endParaRPr lang="en-US">
              <a:latin typeface="Calibri"/>
              <a:ea typeface="Calibri"/>
              <a:cs typeface="Calibri"/>
            </a:endParaRPr>
          </a:p>
          <a:p>
            <a:pPr marL="971550" lvl="2" algn="just">
              <a:buFont typeface="Wingdings"/>
              <a:buChar char="Ø"/>
            </a:pPr>
            <a:r>
              <a:rPr lang="en-US" sz="1100">
                <a:latin typeface="Aptos"/>
                <a:ea typeface="Calibri"/>
                <a:cs typeface="Helvetica"/>
              </a:rPr>
              <a:t>Objectives and requirements of the system's core data storage and backup strategy</a:t>
            </a:r>
            <a:endParaRPr lang="en-US">
              <a:latin typeface="Calibri"/>
              <a:ea typeface="Calibri"/>
              <a:cs typeface="Calibri"/>
            </a:endParaRPr>
          </a:p>
          <a:p>
            <a:pPr marL="0" indent="-57150" algn="just">
              <a:buNone/>
            </a:pPr>
            <a:endParaRPr lang="en-US" sz="1500" dirty="0">
              <a:latin typeface="Aptos"/>
              <a:ea typeface="Calibri"/>
              <a:cs typeface="Helvetica"/>
            </a:endParaRPr>
          </a:p>
          <a:p>
            <a:pPr marL="0" indent="0" algn="just">
              <a:buNone/>
            </a:pPr>
            <a:endParaRPr lang="en-US" sz="1100" dirty="0">
              <a:latin typeface="Aptos"/>
              <a:ea typeface="Calibri"/>
              <a:cs typeface="Helvetica"/>
            </a:endParaRPr>
          </a:p>
        </p:txBody>
      </p:sp>
    </p:spTree>
    <p:extLst>
      <p:ext uri="{BB962C8B-B14F-4D97-AF65-F5344CB8AC3E}">
        <p14:creationId xmlns:p14="http://schemas.microsoft.com/office/powerpoint/2010/main" val="115974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Work</a:t>
            </a:r>
          </a:p>
        </p:txBody>
      </p:sp>
      <p:sp>
        <p:nvSpPr>
          <p:cNvPr id="3" name="Content Placeholder 2"/>
          <p:cNvSpPr>
            <a:spLocks noGrp="1"/>
          </p:cNvSpPr>
          <p:nvPr>
            <p:ph idx="1"/>
          </p:nvPr>
        </p:nvSpPr>
        <p:spPr>
          <a:xfrm>
            <a:off x="566720" y="1350110"/>
            <a:ext cx="8246070" cy="1917863"/>
          </a:xfrm>
        </p:spPr>
        <p:txBody>
          <a:bodyPr vert="horz" lIns="91440" tIns="45720" rIns="91440" bIns="45720" rtlCol="0" anchor="t">
            <a:normAutofit fontScale="77500" lnSpcReduction="20000"/>
          </a:bodyPr>
          <a:lstStyle/>
          <a:p>
            <a:pPr marL="0" indent="0" algn="just">
              <a:buNone/>
            </a:pPr>
            <a:r>
              <a:rPr lang="en-NZ" sz="1700" dirty="0">
                <a:latin typeface="Aptos"/>
                <a:ea typeface="Calibri"/>
                <a:cs typeface="Helvetica"/>
              </a:rPr>
              <a:t>The system focuses on providing tour booking services exclusively for tours within </a:t>
            </a:r>
          </a:p>
          <a:p>
            <a:pPr marL="0" indent="0" algn="just">
              <a:buNone/>
            </a:pPr>
            <a:r>
              <a:rPr lang="en-NZ" sz="1700" dirty="0">
                <a:latin typeface="Aptos"/>
                <a:ea typeface="Calibri"/>
                <a:cs typeface="Helvetica"/>
              </a:rPr>
              <a:t>New Zealand. </a:t>
            </a:r>
            <a:r>
              <a:rPr lang="en-NZ" sz="1800" dirty="0">
                <a:latin typeface="Aptos"/>
                <a:ea typeface="Calibri"/>
                <a:cs typeface="Helvetica"/>
              </a:rPr>
              <a:t>It will cover the following key features:</a:t>
            </a:r>
          </a:p>
          <a:p>
            <a:pPr marL="0" indent="0" algn="just">
              <a:buNone/>
            </a:pPr>
            <a:endParaRPr lang="en-NZ" sz="1800" dirty="0">
              <a:latin typeface="Aptos"/>
              <a:ea typeface="Calibri"/>
              <a:cs typeface="Helvetica"/>
            </a:endParaRPr>
          </a:p>
          <a:p>
            <a:pPr marL="0" indent="0" algn="just">
              <a:buNone/>
            </a:pPr>
            <a:r>
              <a:rPr lang="en-US" sz="1900" b="1" dirty="0">
                <a:latin typeface="Aptos"/>
                <a:ea typeface="Calibri"/>
                <a:cs typeface="Helvetica"/>
              </a:rPr>
              <a:t>Tour Browsing</a:t>
            </a:r>
            <a:r>
              <a:rPr lang="en-US" sz="1500" dirty="0">
                <a:latin typeface="Aptos"/>
                <a:ea typeface="Calibri"/>
                <a:cs typeface="Helvetica"/>
              </a:rPr>
              <a:t>: Displays detailed information such as tour descriptions, prices, itineraries, and ratings.</a:t>
            </a:r>
            <a:endParaRPr lang="en-US" sz="3900" dirty="0">
              <a:latin typeface="Calibri"/>
              <a:ea typeface="Calibri"/>
              <a:cs typeface="Calibri"/>
            </a:endParaRPr>
          </a:p>
          <a:p>
            <a:pPr marL="0" indent="0" algn="just">
              <a:buNone/>
            </a:pPr>
            <a:r>
              <a:rPr lang="en-US" sz="1900" b="1" dirty="0">
                <a:latin typeface="Aptos"/>
                <a:ea typeface="Calibri"/>
                <a:cs typeface="Helvetica"/>
              </a:rPr>
              <a:t>Online Booking</a:t>
            </a:r>
            <a:r>
              <a:rPr lang="en-US" sz="1500" dirty="0">
                <a:latin typeface="Aptos"/>
                <a:ea typeface="Calibri"/>
                <a:cs typeface="Helvetica"/>
              </a:rPr>
              <a:t>: Supports email confirmation, payment processing, and tracking of booking statuses.</a:t>
            </a:r>
          </a:p>
          <a:p>
            <a:pPr marL="0" indent="0" algn="just">
              <a:buNone/>
            </a:pPr>
            <a:r>
              <a:rPr lang="en-US" sz="1900" b="1" dirty="0">
                <a:latin typeface="Aptos"/>
                <a:ea typeface="Calibri"/>
                <a:cs typeface="Helvetica"/>
              </a:rPr>
              <a:t>Tour Review</a:t>
            </a:r>
            <a:r>
              <a:rPr lang="en-US" sz="1500" dirty="0">
                <a:latin typeface="Aptos"/>
                <a:ea typeface="Calibri"/>
                <a:cs typeface="Helvetica"/>
              </a:rPr>
              <a:t>: Allows users to provide feedback and ratings after the tour.</a:t>
            </a:r>
          </a:p>
          <a:p>
            <a:pPr marL="0" indent="0" algn="just">
              <a:buNone/>
            </a:pPr>
            <a:r>
              <a:rPr lang="en-US" sz="1900" b="1" dirty="0">
                <a:latin typeface="Aptos"/>
                <a:ea typeface="Calibri"/>
                <a:cs typeface="Helvetica"/>
              </a:rPr>
              <a:t>User Management</a:t>
            </a:r>
            <a:r>
              <a:rPr lang="en-US" sz="1500" dirty="0">
                <a:latin typeface="Aptos"/>
                <a:ea typeface="Calibri"/>
                <a:cs typeface="Helvetica"/>
              </a:rPr>
              <a:t>: Enables administrators to manage user accounts and permissions.</a:t>
            </a:r>
          </a:p>
          <a:p>
            <a:pPr marL="0" indent="0" algn="just">
              <a:buNone/>
            </a:pPr>
            <a:r>
              <a:rPr lang="en-US" sz="1900" b="1" dirty="0">
                <a:latin typeface="Aptos"/>
                <a:ea typeface="Calibri"/>
                <a:cs typeface="Helvetica"/>
              </a:rPr>
              <a:t>System Integration</a:t>
            </a:r>
            <a:r>
              <a:rPr lang="en-US" sz="1500" dirty="0">
                <a:latin typeface="Aptos"/>
                <a:ea typeface="Calibri"/>
                <a:cs typeface="Helvetica"/>
              </a:rPr>
              <a:t>: Offers APIs for integrating with third-party payment services and tour information providers</a:t>
            </a:r>
          </a:p>
          <a:p>
            <a:pPr marL="0" indent="0" algn="just">
              <a:buNone/>
            </a:pPr>
            <a:endParaRPr lang="en-US" sz="1100" dirty="0">
              <a:latin typeface="Aptos"/>
              <a:ea typeface="Calibri"/>
              <a:cs typeface="Helvetica"/>
            </a:endParaRPr>
          </a:p>
          <a:p>
            <a:pPr marL="0" indent="0" algn="just">
              <a:buNone/>
            </a:pPr>
            <a:endParaRPr lang="en-US" sz="1100" dirty="0">
              <a:latin typeface="Aptos"/>
              <a:ea typeface="Calibri"/>
              <a:cs typeface="Calibri"/>
            </a:endParaRPr>
          </a:p>
        </p:txBody>
      </p:sp>
      <p:sp>
        <p:nvSpPr>
          <p:cNvPr id="5" name="文本框 4">
            <a:extLst>
              <a:ext uri="{FF2B5EF4-FFF2-40B4-BE49-F238E27FC236}">
                <a16:creationId xmlns:a16="http://schemas.microsoft.com/office/drawing/2014/main" id="{11FEB0FE-97CB-CEB7-0468-F5B867CB6E02}"/>
              </a:ext>
            </a:extLst>
          </p:cNvPr>
          <p:cNvSpPr txBox="1"/>
          <p:nvPr/>
        </p:nvSpPr>
        <p:spPr>
          <a:xfrm>
            <a:off x="2128720" y="3394600"/>
            <a:ext cx="6719020" cy="1261884"/>
          </a:xfrm>
          <a:prstGeom prst="rect">
            <a:avLst/>
          </a:prstGeom>
          <a:noFill/>
        </p:spPr>
        <p:txBody>
          <a:bodyPr wrap="square">
            <a:spAutoFit/>
          </a:bodyPr>
          <a:lstStyle/>
          <a:p>
            <a:pPr marL="0" indent="0" algn="just">
              <a:buFont typeface="Arial"/>
              <a:buNone/>
            </a:pPr>
            <a:r>
              <a:rPr lang="en-US" altLang="zh-CN" sz="1600" b="1" dirty="0">
                <a:latin typeface="Aptos"/>
                <a:ea typeface="Calibri"/>
                <a:cs typeface="Helvetica"/>
              </a:rPr>
              <a:t>The following items are beyond the scope of this project:</a:t>
            </a:r>
          </a:p>
          <a:p>
            <a:pPr marL="571500" lvl="1" algn="just">
              <a:buFont typeface="Arial,Sans-Serif"/>
              <a:buChar char="•"/>
            </a:pPr>
            <a:r>
              <a:rPr lang="zh-CN" altLang="en-US" sz="1200" dirty="0">
                <a:latin typeface="Aptos"/>
                <a:ea typeface="Calibri"/>
                <a:cs typeface="Helvetica"/>
              </a:rPr>
              <a:t>（</a:t>
            </a:r>
            <a:r>
              <a:rPr lang="en-US" altLang="zh-CN" sz="1200" dirty="0">
                <a:latin typeface="Aptos"/>
                <a:ea typeface="Calibri"/>
                <a:cs typeface="Helvetica"/>
              </a:rPr>
              <a:t>X</a:t>
            </a:r>
            <a:r>
              <a:rPr lang="zh-CN" altLang="en-US" sz="1200" dirty="0">
                <a:latin typeface="Aptos"/>
                <a:ea typeface="Calibri"/>
                <a:cs typeface="Helvetica"/>
              </a:rPr>
              <a:t>）</a:t>
            </a:r>
            <a:r>
              <a:rPr lang="en-US" altLang="zh-CN" sz="1200" dirty="0">
                <a:latin typeface="Aptos"/>
                <a:ea typeface="Calibri"/>
                <a:cs typeface="Helvetica"/>
              </a:rPr>
              <a:t>Offline travel arrangements or services outside of New Zealand</a:t>
            </a:r>
            <a:endParaRPr lang="en-US" altLang="zh-CN" sz="2000" dirty="0">
              <a:latin typeface="Calibri"/>
              <a:ea typeface="Calibri"/>
              <a:cs typeface="Calibri"/>
            </a:endParaRPr>
          </a:p>
          <a:p>
            <a:pPr marL="571500" lvl="1" algn="just">
              <a:buFont typeface="Arial,Sans-Serif"/>
              <a:buChar char="•"/>
            </a:pPr>
            <a:r>
              <a:rPr lang="zh-CN" altLang="en-US" sz="1200" dirty="0">
                <a:latin typeface="Aptos"/>
                <a:ea typeface="Calibri"/>
                <a:cs typeface="Helvetica"/>
              </a:rPr>
              <a:t>（</a:t>
            </a:r>
            <a:r>
              <a:rPr lang="en-US" altLang="zh-CN" sz="1200" dirty="0">
                <a:latin typeface="Aptos"/>
                <a:ea typeface="Calibri"/>
                <a:cs typeface="Helvetica"/>
              </a:rPr>
              <a:t>X</a:t>
            </a:r>
            <a:r>
              <a:rPr lang="zh-CN" altLang="en-US" sz="1200" dirty="0">
                <a:latin typeface="Aptos"/>
                <a:ea typeface="Calibri"/>
                <a:cs typeface="Helvetica"/>
              </a:rPr>
              <a:t>） </a:t>
            </a:r>
            <a:r>
              <a:rPr lang="en-US" altLang="zh-CN" sz="1200" dirty="0">
                <a:latin typeface="Aptos"/>
                <a:ea typeface="Calibri"/>
                <a:cs typeface="Helvetica"/>
              </a:rPr>
              <a:t>Travel insurance management: The system will not handle or process insurance requests or claims</a:t>
            </a:r>
            <a:endParaRPr lang="en-US" altLang="zh-CN" sz="1200" dirty="0">
              <a:latin typeface="Aptos"/>
              <a:ea typeface="Calibri"/>
              <a:cs typeface="Calibri"/>
            </a:endParaRPr>
          </a:p>
          <a:p>
            <a:pPr marL="571500" lvl="1" algn="just">
              <a:buFont typeface="Arial,Sans-Serif"/>
              <a:buChar char="•"/>
            </a:pPr>
            <a:r>
              <a:rPr lang="zh-CN" altLang="en-US" sz="1200" dirty="0">
                <a:latin typeface="Aptos"/>
                <a:ea typeface="Calibri"/>
                <a:cs typeface="Helvetica"/>
              </a:rPr>
              <a:t>（</a:t>
            </a:r>
            <a:r>
              <a:rPr lang="en-US" altLang="zh-CN" sz="1200" dirty="0">
                <a:latin typeface="Aptos"/>
                <a:ea typeface="Calibri"/>
                <a:cs typeface="Helvetica"/>
              </a:rPr>
              <a:t>X</a:t>
            </a:r>
            <a:r>
              <a:rPr lang="zh-CN" altLang="en-US" sz="1200" dirty="0">
                <a:latin typeface="Aptos"/>
                <a:ea typeface="Calibri"/>
                <a:cs typeface="Helvetica"/>
              </a:rPr>
              <a:t>） </a:t>
            </a:r>
            <a:r>
              <a:rPr lang="en-US" altLang="zh-CN" sz="1200" dirty="0">
                <a:latin typeface="Aptos"/>
                <a:ea typeface="Calibri"/>
                <a:cs typeface="Helvetica"/>
              </a:rPr>
              <a:t>Multi-currency support: The platform will only process payments in New Zealand dollars (NZD) without exchange rate calculations</a:t>
            </a:r>
            <a:endParaRPr lang="en-US" altLang="zh-CN" sz="1200" dirty="0">
              <a:latin typeface="Aptos"/>
              <a:ea typeface="Calibri"/>
              <a:cs typeface="Calibri"/>
            </a:endParaRPr>
          </a:p>
        </p:txBody>
      </p:sp>
      <p:pic>
        <p:nvPicPr>
          <p:cNvPr id="7" name="图片 6">
            <a:extLst>
              <a:ext uri="{FF2B5EF4-FFF2-40B4-BE49-F238E27FC236}">
                <a16:creationId xmlns:a16="http://schemas.microsoft.com/office/drawing/2014/main" id="{355636F6-D8AA-B874-8C01-B251AA80FEF2}"/>
              </a:ext>
            </a:extLst>
          </p:cNvPr>
          <p:cNvPicPr>
            <a:picLocks noChangeAspect="1"/>
          </p:cNvPicPr>
          <p:nvPr/>
        </p:nvPicPr>
        <p:blipFill>
          <a:blip r:embed="rId4"/>
          <a:stretch>
            <a:fillRect/>
          </a:stretch>
        </p:blipFill>
        <p:spPr>
          <a:xfrm>
            <a:off x="601670" y="3381320"/>
            <a:ext cx="1398263" cy="1221640"/>
          </a:xfrm>
          <a:prstGeom prst="rect">
            <a:avLst/>
          </a:prstGeom>
        </p:spPr>
      </p:pic>
    </p:spTree>
    <p:extLst>
      <p:ext uri="{BB962C8B-B14F-4D97-AF65-F5344CB8AC3E}">
        <p14:creationId xmlns:p14="http://schemas.microsoft.com/office/powerpoint/2010/main" val="395611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par>
                          <p:cTn id="20" fill="hold">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childTnLst>
                          </p:cTn>
                        </p:par>
                        <p:par>
                          <p:cTn id="24" fill="hold">
                            <p:stCondLst>
                              <p:cond delay="1500"/>
                            </p:stCondLst>
                            <p:childTnLst>
                              <p:par>
                                <p:cTn id="25" presetID="9"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par>
                          <p:cTn id="28" fill="hold">
                            <p:stCondLst>
                              <p:cond delay="2000"/>
                            </p:stCondLst>
                            <p:childTnLst>
                              <p:par>
                                <p:cTn id="29" presetID="9"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dissolv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dissolv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2279</Words>
  <Application>Microsoft Office PowerPoint</Application>
  <PresentationFormat>全屏显示(16:9)</PresentationFormat>
  <Paragraphs>315</Paragraphs>
  <Slides>19</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Arial,Sans-Serif</vt:lpstr>
      <vt:lpstr>Microsoft YaHei UI</vt:lpstr>
      <vt:lpstr>Aptos</vt:lpstr>
      <vt:lpstr>Arial</vt:lpstr>
      <vt:lpstr>Calibri</vt:lpstr>
      <vt:lpstr>Wingdings</vt:lpstr>
      <vt:lpstr>Office Theme</vt:lpstr>
      <vt:lpstr>Tour Booking Management System</vt:lpstr>
      <vt:lpstr>Introduction</vt:lpstr>
      <vt:lpstr>Project Overview</vt:lpstr>
      <vt:lpstr>Project Plan</vt:lpstr>
      <vt:lpstr>Team Structure</vt:lpstr>
      <vt:lpstr>Team Structure</vt:lpstr>
      <vt:lpstr>Project Kick-off Meeting</vt:lpstr>
      <vt:lpstr>Project Kick-off Meeting</vt:lpstr>
      <vt:lpstr>Scope of Work</vt:lpstr>
      <vt:lpstr>System Design</vt:lpstr>
      <vt:lpstr>System Design</vt:lpstr>
      <vt:lpstr>Project Backlog Planning</vt:lpstr>
      <vt:lpstr>Release Planning</vt:lpstr>
      <vt:lpstr>Sprint Planning</vt:lpstr>
      <vt:lpstr>Costing / Budget</vt:lpstr>
      <vt:lpstr>Project Sign-Off</vt:lpstr>
      <vt:lpstr>Project Sign-Off</vt:lpstr>
      <vt:lpstr>Reflection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1553</cp:revision>
  <dcterms:created xsi:type="dcterms:W3CDTF">2017-08-01T15:40:51Z</dcterms:created>
  <dcterms:modified xsi:type="dcterms:W3CDTF">2024-10-30T22:25:42Z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2024-10-24T22:15:53Z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44e052a8-7bd6-47ad-a707-585b0f11993c</vt:lpwstr>
  </property>
  <property fmtid="{D5CDD505-2E9C-101B-9397-08002B2CF9AE}" pid="8" name="MSIP_Label_c96ed6d7-747c-41fd-b042-ff14484edc24_ContentBits">
    <vt:lpwstr>0</vt:lpwstr>
  </property>
</Properties>
</file>