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256" r:id="rId2"/>
    <p:sldId id="257" r:id="rId3"/>
    <p:sldId id="273" r:id="rId4"/>
    <p:sldId id="274" r:id="rId5"/>
    <p:sldId id="275" r:id="rId6"/>
    <p:sldId id="276" r:id="rId7"/>
    <p:sldId id="277" r:id="rId8"/>
    <p:sldId id="279" r:id="rId9"/>
    <p:sldId id="278"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71"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7033"/>
    <a:srgbClr val="990099"/>
    <a:srgbClr val="CC0099"/>
    <a:srgbClr val="FE9202"/>
    <a:srgbClr val="6C1A00"/>
    <a:srgbClr val="00AACC"/>
    <a:srgbClr val="5EEC3C"/>
    <a:srgbClr val="1D3A00"/>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40D8ED-0E8C-5841-1814-2F9D8CFD81FF}" v="1061" dt="2024-10-27T09:33:29.217"/>
    <p1510:client id="{BA0A8563-B4B2-F8DC-2D34-4981E27BD94A}" v="747" dt="2024-10-26T08:18:44.322"/>
    <p1510:client id="{FC8E56B6-FB8B-CC58-22AF-6B0336DAB8DB}" v="612" dt="2024-10-27T04:57:27.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8" d="100"/>
          <a:sy n="138" d="100"/>
        </p:scale>
        <p:origin x="126" y="46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502815"/>
            <a:ext cx="6398640" cy="1374345"/>
          </a:xfrm>
          <a:noFill/>
          <a:effectLst>
            <a:outerShdw blurRad="50800" dist="38100" dir="2700000" algn="tl" rotWithShape="0">
              <a:prstClr val="black">
                <a:alpha val="40000"/>
              </a:prstClr>
            </a:outerShdw>
          </a:effectLst>
        </p:spPr>
        <p:txBody>
          <a:bodyPr>
            <a:normAutofit/>
          </a:bodyPr>
          <a:lstStyle>
            <a:lvl1pPr algn="l">
              <a:defRPr sz="3600">
                <a:solidFill>
                  <a:srgbClr val="00329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029865"/>
            <a:ext cx="6398640"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33880"/>
            <a:ext cx="8246070" cy="1042857"/>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3687"/>
            <a:ext cx="6252670" cy="763525"/>
          </a:xfrm>
        </p:spPr>
        <p:txBody>
          <a:bodyPr>
            <a:normAutofit/>
          </a:bodyPr>
          <a:lstStyle>
            <a:lvl1pPr algn="l">
              <a:defRPr sz="360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67213"/>
            <a:ext cx="625267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225" y="441020"/>
            <a:ext cx="8076896" cy="1068935"/>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amtayag/mse800-assessment2.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82" y="1661564"/>
            <a:ext cx="6398640" cy="1374345"/>
          </a:xfrm>
        </p:spPr>
        <p:txBody>
          <a:bodyPr>
            <a:normAutofit/>
          </a:bodyPr>
          <a:lstStyle/>
          <a:p>
            <a:r>
              <a:rPr lang="en-US" dirty="0">
                <a:ea typeface="+mj-lt"/>
                <a:cs typeface="+mj-lt"/>
              </a:rPr>
              <a:t>Tour Booking Management System</a:t>
            </a:r>
            <a:endParaRPr lang="en-US" dirty="0">
              <a:ea typeface="Calibri"/>
              <a:cs typeface="Calibri"/>
            </a:endParaRPr>
          </a:p>
        </p:txBody>
      </p:sp>
      <p:sp>
        <p:nvSpPr>
          <p:cNvPr id="3" name="Subtitle 2"/>
          <p:cNvSpPr>
            <a:spLocks noGrp="1"/>
          </p:cNvSpPr>
          <p:nvPr>
            <p:ph type="subTitle" idx="1"/>
          </p:nvPr>
        </p:nvSpPr>
        <p:spPr>
          <a:xfrm>
            <a:off x="53982" y="3117177"/>
            <a:ext cx="6398640" cy="952133"/>
          </a:xfrm>
        </p:spPr>
        <p:txBody>
          <a:bodyPr vert="horz" lIns="91440" tIns="45720" rIns="91440" bIns="45720" rtlCol="0" anchor="t">
            <a:noAutofit/>
          </a:bodyPr>
          <a:lstStyle/>
          <a:p>
            <a:r>
              <a:rPr lang="en-US" sz="1600" dirty="0" err="1">
                <a:ea typeface="+mn-lt"/>
                <a:cs typeface="+mn-lt"/>
              </a:rPr>
              <a:t>Hengpan</a:t>
            </a:r>
            <a:r>
              <a:rPr lang="en-US" sz="1600" dirty="0">
                <a:ea typeface="+mn-lt"/>
                <a:cs typeface="+mn-lt"/>
              </a:rPr>
              <a:t> Han, Wen Liang, Arnold Aristotle Tayag</a:t>
            </a:r>
            <a:endParaRPr lang="en-US" dirty="0"/>
          </a:p>
          <a:p>
            <a:r>
              <a:rPr lang="en-US" sz="1600" dirty="0">
                <a:ea typeface="+mn-lt"/>
                <a:cs typeface="+mn-lt"/>
              </a:rPr>
              <a:t>MSE800 – Professional Software Engineering</a:t>
            </a:r>
          </a:p>
          <a:p>
            <a:r>
              <a:rPr lang="en-US" sz="1600" dirty="0" err="1">
                <a:ea typeface="+mn-lt"/>
                <a:cs typeface="+mn-lt"/>
              </a:rPr>
              <a:t>Yoobee</a:t>
            </a:r>
            <a:r>
              <a:rPr lang="en-US" sz="1600" dirty="0">
                <a:ea typeface="+mn-lt"/>
                <a:cs typeface="+mn-lt"/>
              </a:rPr>
              <a:t> College of Creative Innovation</a:t>
            </a:r>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of Work</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buNone/>
            </a:pPr>
            <a:r>
              <a:rPr lang="en-US" sz="1200" dirty="0">
                <a:latin typeface="Aptos"/>
                <a:ea typeface="Calibri"/>
                <a:cs typeface="Helvetica"/>
              </a:rPr>
              <a:t>The system focuses on providing tour booking services exclusively for tours within New Zealand. It will cover the following key features:</a:t>
            </a:r>
            <a:endParaRPr lang="en-US" sz="1200">
              <a:latin typeface="Aptos"/>
            </a:endParaRPr>
          </a:p>
          <a:p>
            <a:pPr algn="just">
              <a:buFont typeface="Arial"/>
              <a:buChar char="•"/>
            </a:pPr>
            <a:r>
              <a:rPr lang="en-US" sz="1200" dirty="0">
                <a:latin typeface="Aptos"/>
                <a:ea typeface="Calibri"/>
                <a:cs typeface="Helvetica"/>
              </a:rPr>
              <a:t>Tour Browsing: Displays detailed information such as tour descriptions, prices, itineraries, and ratings.</a:t>
            </a:r>
          </a:p>
          <a:p>
            <a:pPr algn="just">
              <a:buFont typeface="Arial"/>
              <a:buChar char="•"/>
            </a:pPr>
            <a:r>
              <a:rPr lang="en-US" sz="1200" dirty="0">
                <a:latin typeface="Aptos"/>
                <a:ea typeface="Calibri"/>
                <a:cs typeface="Helvetica"/>
              </a:rPr>
              <a:t>Online Booking: Supports email confirmation, payment processing, and tracking of booking statuses.</a:t>
            </a:r>
          </a:p>
          <a:p>
            <a:pPr algn="just">
              <a:buFont typeface="Arial"/>
              <a:buChar char="•"/>
            </a:pPr>
            <a:r>
              <a:rPr lang="en-US" sz="1200" dirty="0">
                <a:latin typeface="Aptos"/>
                <a:ea typeface="Calibri"/>
                <a:cs typeface="Helvetica"/>
              </a:rPr>
              <a:t>Tour Review: Allows users to provide feedback and ratings after the tour.</a:t>
            </a:r>
            <a:endParaRPr lang="en-US" sz="1200" dirty="0">
              <a:latin typeface="Aptos"/>
              <a:ea typeface="Calibri"/>
              <a:cs typeface="Calibri"/>
            </a:endParaRPr>
          </a:p>
          <a:p>
            <a:pPr algn="just">
              <a:buFont typeface="Arial"/>
            </a:pPr>
            <a:r>
              <a:rPr lang="en-US" sz="1200" dirty="0">
                <a:latin typeface="Aptos"/>
                <a:ea typeface="Calibri"/>
                <a:cs typeface="Helvetica"/>
              </a:rPr>
              <a:t>User Management: Enables administrators to manage user accounts and permissions.</a:t>
            </a:r>
          </a:p>
          <a:p>
            <a:pPr algn="just">
              <a:buFont typeface="Arial"/>
              <a:buChar char="•"/>
            </a:pPr>
            <a:r>
              <a:rPr lang="en-US" sz="1200" dirty="0">
                <a:latin typeface="Aptos"/>
                <a:ea typeface="Calibri"/>
                <a:cs typeface="Helvetica"/>
              </a:rPr>
              <a:t>System Integration: Offers APIs for integrating with third-party payment services and tour information providers</a:t>
            </a:r>
          </a:p>
          <a:p>
            <a:pPr marL="0" indent="0" algn="just">
              <a:buNone/>
            </a:pPr>
            <a:endParaRPr lang="en-US" sz="1200" dirty="0">
              <a:latin typeface="Aptos"/>
              <a:ea typeface="Calibri"/>
              <a:cs typeface="Helvetica"/>
            </a:endParaRPr>
          </a:p>
          <a:p>
            <a:pPr marL="0" indent="0" algn="just">
              <a:buFont typeface="Arial"/>
              <a:buNone/>
            </a:pPr>
            <a:r>
              <a:rPr lang="en-US" sz="1200" dirty="0">
                <a:latin typeface="Aptos"/>
                <a:ea typeface="Calibri"/>
                <a:cs typeface="Helvetica"/>
              </a:rPr>
              <a:t>Out of Scope</a:t>
            </a:r>
            <a:endParaRPr lang="en-US">
              <a:ea typeface="Calibri"/>
              <a:cs typeface="Calibri"/>
            </a:endParaRPr>
          </a:p>
          <a:p>
            <a:pPr algn="just">
              <a:buNone/>
            </a:pPr>
            <a:r>
              <a:rPr lang="en-US" sz="1200" dirty="0">
                <a:latin typeface="Aptos"/>
                <a:ea typeface="Calibri"/>
                <a:cs typeface="Helvetica"/>
              </a:rPr>
              <a:t>The following items are beyond the scope of this project:</a:t>
            </a:r>
          </a:p>
          <a:p>
            <a:pPr algn="just">
              <a:buFont typeface="Arial"/>
              <a:buChar char="•"/>
            </a:pPr>
            <a:r>
              <a:rPr lang="en-US" sz="1200" dirty="0">
                <a:latin typeface="Aptos"/>
                <a:ea typeface="Calibri"/>
                <a:cs typeface="Helvetica"/>
              </a:rPr>
              <a:t>Offline travel arrangements or services outside of New Zealand.</a:t>
            </a:r>
          </a:p>
          <a:p>
            <a:pPr algn="just">
              <a:buFont typeface="Arial"/>
              <a:buChar char="•"/>
            </a:pPr>
            <a:r>
              <a:rPr lang="en-US" sz="1200" dirty="0">
                <a:latin typeface="Aptos"/>
                <a:ea typeface="Calibri"/>
                <a:cs typeface="Helvetica"/>
              </a:rPr>
              <a:t>Travel insurance management: The system will not handle or process insurance requests or claims.</a:t>
            </a:r>
          </a:p>
          <a:p>
            <a:pPr algn="just">
              <a:buFont typeface="Arial"/>
              <a:buChar char="•"/>
            </a:pPr>
            <a:r>
              <a:rPr lang="en-US" sz="1200" dirty="0">
                <a:latin typeface="Aptos"/>
                <a:ea typeface="Calibri"/>
                <a:cs typeface="Helvetica"/>
              </a:rPr>
              <a:t>Multi-currency support: The platform will only process payments in New Zealand dollars (NZD) without exchange rate calculations.</a:t>
            </a:r>
            <a:endParaRPr lang="en-US">
              <a:ea typeface="Calibri"/>
              <a:cs typeface="Calibri"/>
            </a:endParaRPr>
          </a:p>
          <a:p>
            <a:pPr algn="just">
              <a:buFont typeface="Arial"/>
              <a:buChar char="•"/>
            </a:pPr>
            <a:endParaRPr lang="en-US">
              <a:ea typeface="Calibri"/>
              <a:cs typeface="Calibri"/>
            </a:endParaRPr>
          </a:p>
        </p:txBody>
      </p:sp>
    </p:spTree>
    <p:extLst>
      <p:ext uri="{BB962C8B-B14F-4D97-AF65-F5344CB8AC3E}">
        <p14:creationId xmlns:p14="http://schemas.microsoft.com/office/powerpoint/2010/main" val="395611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lnSpcReduction="10000"/>
          </a:bodyPr>
          <a:lstStyle/>
          <a:p>
            <a:pPr algn="just">
              <a:buNone/>
            </a:pPr>
            <a:r>
              <a:rPr lang="en-US" sz="1200" b="1" dirty="0">
                <a:latin typeface="Aptos"/>
                <a:ea typeface="Calibri"/>
                <a:cs typeface="Helvetica"/>
              </a:rPr>
              <a:t>System Architecture</a:t>
            </a:r>
            <a:endParaRPr lang="en-US" sz="1200" dirty="0">
              <a:latin typeface="Aptos"/>
              <a:ea typeface="Calibri"/>
              <a:cs typeface="Helvetica"/>
            </a:endParaRPr>
          </a:p>
          <a:p>
            <a:pPr algn="just">
              <a:buFont typeface="Arial"/>
              <a:buChar char="•"/>
            </a:pPr>
            <a:r>
              <a:rPr lang="en-US" sz="1200" b="1" dirty="0">
                <a:latin typeface="Aptos"/>
                <a:ea typeface="Calibri"/>
                <a:cs typeface="Helvetica"/>
              </a:rPr>
              <a:t>Frontend Technologies:</a:t>
            </a:r>
            <a:r>
              <a:rPr lang="en-US" sz="1200" dirty="0">
                <a:latin typeface="Aptos"/>
                <a:ea typeface="Calibri"/>
                <a:cs typeface="Helvetica"/>
              </a:rPr>
              <a:t> The frontend will be developed using HTML, CSS, and JavaScript, ensuring a responsive and user-friendly interface for tourists and administrators.</a:t>
            </a:r>
          </a:p>
          <a:p>
            <a:pPr algn="just">
              <a:buFont typeface="Arial"/>
              <a:buChar char="•"/>
            </a:pPr>
            <a:r>
              <a:rPr lang="en-US" sz="1200" b="1" dirty="0">
                <a:latin typeface="Aptos"/>
                <a:ea typeface="Calibri"/>
                <a:cs typeface="Helvetica"/>
              </a:rPr>
              <a:t>Backend Technologies: </a:t>
            </a:r>
            <a:r>
              <a:rPr lang="en-US" sz="1200" dirty="0">
                <a:latin typeface="Aptos"/>
                <a:ea typeface="Calibri"/>
                <a:cs typeface="Helvetica"/>
              </a:rPr>
              <a:t>The backend logic will be handled using a combination of Python and Node.js to efficiently manage business logic, API calls, and data processing.</a:t>
            </a:r>
          </a:p>
          <a:p>
            <a:pPr algn="just">
              <a:buFont typeface="Arial"/>
              <a:buChar char="•"/>
            </a:pPr>
            <a:r>
              <a:rPr lang="en-US" sz="1200" b="1" dirty="0">
                <a:latin typeface="Aptos"/>
                <a:ea typeface="Calibri"/>
                <a:cs typeface="Helvetica"/>
              </a:rPr>
              <a:t>Database: </a:t>
            </a:r>
            <a:r>
              <a:rPr lang="en-US" sz="1200">
                <a:latin typeface="Aptos"/>
                <a:ea typeface="Calibri"/>
                <a:cs typeface="Helvetica"/>
              </a:rPr>
              <a:t>The system will use SQLite as the primary database to store data such as tour details, user information, bookings, and feedback</a:t>
            </a:r>
            <a:endParaRPr lang="en-US" sz="1200" dirty="0">
              <a:latin typeface="Aptos"/>
              <a:ea typeface="Calibri"/>
              <a:cs typeface="Helvetica"/>
            </a:endParaRPr>
          </a:p>
          <a:p>
            <a:pPr marL="0" indent="0" algn="just">
              <a:buNone/>
            </a:pPr>
            <a:endParaRPr lang="en-US" sz="1200" b="1" dirty="0">
              <a:latin typeface="Aptos"/>
              <a:ea typeface="Calibri"/>
              <a:cs typeface="Helvetica"/>
            </a:endParaRPr>
          </a:p>
          <a:p>
            <a:pPr marL="0" indent="0" algn="just">
              <a:buFont typeface="Arial"/>
              <a:buNone/>
            </a:pPr>
            <a:r>
              <a:rPr lang="en-US" sz="1200" b="1" dirty="0">
                <a:latin typeface="Aptos"/>
                <a:ea typeface="Calibri"/>
                <a:cs typeface="Helvetica"/>
              </a:rPr>
              <a:t>Module Breakdown</a:t>
            </a:r>
            <a:endParaRPr lang="en-US" sz="1200">
              <a:latin typeface="Aptos"/>
              <a:ea typeface="Calibri"/>
              <a:cs typeface="Helvetica"/>
            </a:endParaRPr>
          </a:p>
          <a:p>
            <a:pPr algn="just">
              <a:buFont typeface="Arial"/>
              <a:buChar char="•"/>
            </a:pPr>
            <a:r>
              <a:rPr lang="en-US" sz="1200" b="1" dirty="0">
                <a:latin typeface="Aptos"/>
                <a:ea typeface="Calibri"/>
                <a:cs typeface="Helvetica"/>
              </a:rPr>
              <a:t>Tour Browsing Module: </a:t>
            </a:r>
            <a:r>
              <a:rPr lang="en-US" sz="1200" dirty="0">
                <a:latin typeface="Aptos"/>
                <a:ea typeface="Calibri"/>
                <a:cs typeface="Helvetica"/>
              </a:rPr>
              <a:t>Loads available tours from the database and displays relevant information to the users based on their preferences.</a:t>
            </a:r>
          </a:p>
          <a:p>
            <a:pPr algn="just">
              <a:buFont typeface="Arial"/>
              <a:buChar char="•"/>
            </a:pPr>
            <a:r>
              <a:rPr lang="en-US" sz="1200" b="1" dirty="0">
                <a:latin typeface="Aptos"/>
                <a:ea typeface="Calibri"/>
                <a:cs typeface="Helvetica"/>
              </a:rPr>
              <a:t>Online Booking Module:</a:t>
            </a:r>
            <a:r>
              <a:rPr lang="en-US" sz="1200" dirty="0">
                <a:latin typeface="Aptos"/>
                <a:ea typeface="Calibri"/>
                <a:cs typeface="Helvetica"/>
              </a:rPr>
              <a:t> Processes bookings and payments, updates booking status, and handles email confirmations.</a:t>
            </a:r>
          </a:p>
          <a:p>
            <a:pPr algn="just">
              <a:buFont typeface="Arial"/>
              <a:buChar char="•"/>
            </a:pPr>
            <a:r>
              <a:rPr lang="en-US" sz="1200" b="1" dirty="0">
                <a:latin typeface="Aptos"/>
                <a:ea typeface="Calibri"/>
                <a:cs typeface="Helvetica"/>
              </a:rPr>
              <a:t>Admin Interface: </a:t>
            </a:r>
            <a:r>
              <a:rPr lang="en-US" sz="1200" dirty="0">
                <a:latin typeface="Aptos"/>
                <a:ea typeface="Calibri"/>
                <a:cs typeface="Helvetica"/>
              </a:rPr>
              <a:t>Provides system administrators with the ability to manage users, process booking requests, and generate reports.</a:t>
            </a:r>
          </a:p>
          <a:p>
            <a:pPr algn="just">
              <a:buFont typeface="Arial"/>
              <a:buChar char="•"/>
            </a:pPr>
            <a:r>
              <a:rPr lang="en-US" sz="1200" b="1" dirty="0">
                <a:latin typeface="Aptos"/>
                <a:ea typeface="Calibri"/>
                <a:cs typeface="Helvetica"/>
              </a:rPr>
              <a:t>Tour Review Module: </a:t>
            </a:r>
            <a:r>
              <a:rPr lang="en-US" sz="1200" dirty="0">
                <a:latin typeface="Aptos"/>
                <a:ea typeface="Calibri"/>
                <a:cs typeface="Helvetica"/>
              </a:rPr>
              <a:t>Collects and displays feedback from users, including ratings and comments.</a:t>
            </a:r>
          </a:p>
          <a:p>
            <a:pPr algn="just">
              <a:buFont typeface="Arial"/>
              <a:buChar char="•"/>
            </a:pPr>
            <a:r>
              <a:rPr lang="en-US" sz="1200" b="1" dirty="0">
                <a:latin typeface="Aptos"/>
                <a:ea typeface="Calibri"/>
                <a:cs typeface="Helvetica"/>
              </a:rPr>
              <a:t>System Integration Module: </a:t>
            </a:r>
            <a:r>
              <a:rPr lang="en-US" sz="1200" dirty="0">
                <a:latin typeface="Aptos"/>
                <a:ea typeface="Calibri"/>
                <a:cs typeface="Helvetica"/>
              </a:rPr>
              <a:t>Integrates with third-party services through APIs, such as payment gateways</a:t>
            </a:r>
          </a:p>
        </p:txBody>
      </p:sp>
    </p:spTree>
    <p:extLst>
      <p:ext uri="{BB962C8B-B14F-4D97-AF65-F5344CB8AC3E}">
        <p14:creationId xmlns:p14="http://schemas.microsoft.com/office/powerpoint/2010/main" val="140982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buFont typeface="Arial" pitchFamily="34" charset="0"/>
              <a:buNone/>
            </a:pPr>
            <a:r>
              <a:rPr lang="en-US" sz="1200" b="1" dirty="0">
                <a:latin typeface="Aptos"/>
                <a:ea typeface="Calibri"/>
                <a:cs typeface="Helvetica"/>
              </a:rPr>
              <a:t>System Interfaces</a:t>
            </a:r>
            <a:endParaRPr lang="en-US" sz="1200" dirty="0">
              <a:latin typeface="Aptos"/>
              <a:ea typeface="Calibri"/>
              <a:cs typeface="Helvetica"/>
            </a:endParaRPr>
          </a:p>
          <a:p>
            <a:pPr algn="just">
              <a:buFont typeface="Arial"/>
              <a:buChar char="•"/>
            </a:pPr>
            <a:r>
              <a:rPr lang="en-US" sz="1200" b="1" dirty="0">
                <a:latin typeface="Aptos"/>
                <a:ea typeface="Calibri"/>
                <a:cs typeface="Helvetica"/>
              </a:rPr>
              <a:t>Tour Listing Page: </a:t>
            </a:r>
            <a:r>
              <a:rPr lang="en-US" sz="1200" dirty="0">
                <a:latin typeface="Aptos"/>
                <a:ea typeface="Calibri"/>
                <a:cs typeface="Helvetica"/>
              </a:rPr>
              <a:t>Displays all available tours and allows users to filter based on preferences like destination, date, and tour type.</a:t>
            </a:r>
          </a:p>
          <a:p>
            <a:pPr algn="just">
              <a:buFont typeface="Arial"/>
              <a:buChar char="•"/>
            </a:pPr>
            <a:r>
              <a:rPr lang="en-US" sz="1200" b="1" dirty="0">
                <a:latin typeface="Aptos"/>
                <a:ea typeface="Calibri"/>
                <a:cs typeface="Helvetica"/>
              </a:rPr>
              <a:t>User/Admin Login Page:</a:t>
            </a:r>
            <a:r>
              <a:rPr lang="en-US" sz="1200" dirty="0">
                <a:latin typeface="Aptos"/>
                <a:ea typeface="Calibri"/>
                <a:cs typeface="Helvetica"/>
              </a:rPr>
              <a:t> Provides separate login interfaces for tourists and administrators.</a:t>
            </a:r>
          </a:p>
          <a:p>
            <a:pPr algn="just">
              <a:buFont typeface="Arial"/>
              <a:buChar char="•"/>
            </a:pPr>
            <a:r>
              <a:rPr lang="en-US" sz="1200" b="1" dirty="0">
                <a:latin typeface="Aptos"/>
                <a:ea typeface="Calibri"/>
                <a:cs typeface="Helvetica"/>
              </a:rPr>
              <a:t>Booking Page: </a:t>
            </a:r>
            <a:r>
              <a:rPr lang="en-US" sz="1200" dirty="0">
                <a:latin typeface="Aptos"/>
                <a:ea typeface="Calibri"/>
                <a:cs typeface="Helvetica"/>
              </a:rPr>
              <a:t>Facilitates the booking process by collecting traveler details, confirming availability, and processing payments.</a:t>
            </a:r>
          </a:p>
          <a:p>
            <a:pPr marL="0" indent="0" algn="just">
              <a:buNone/>
            </a:pPr>
            <a:endParaRPr lang="en-US" sz="1200" b="1" dirty="0">
              <a:latin typeface="Aptos"/>
              <a:ea typeface="Calibri"/>
              <a:cs typeface="Helvetica"/>
            </a:endParaRPr>
          </a:p>
          <a:p>
            <a:pPr marL="0" indent="0" algn="just">
              <a:buFont typeface="Arial"/>
              <a:buNone/>
            </a:pPr>
            <a:r>
              <a:rPr lang="en-US" sz="1200" b="1" dirty="0">
                <a:latin typeface="Aptos"/>
                <a:ea typeface="Calibri"/>
                <a:cs typeface="Helvetica"/>
              </a:rPr>
              <a:t>Data Flow and Communication</a:t>
            </a:r>
            <a:endParaRPr lang="en-US" sz="1200" dirty="0">
              <a:latin typeface="Aptos"/>
              <a:ea typeface="Calibri"/>
              <a:cs typeface="Helvetica"/>
            </a:endParaRPr>
          </a:p>
          <a:p>
            <a:pPr algn="just">
              <a:buFont typeface="Arial"/>
              <a:buChar char="•"/>
            </a:pPr>
            <a:r>
              <a:rPr lang="en-US" sz="1200" b="1" dirty="0">
                <a:latin typeface="Aptos"/>
                <a:ea typeface="Calibri"/>
                <a:cs typeface="Helvetica"/>
              </a:rPr>
              <a:t>Frontend and Backend Communication: </a:t>
            </a:r>
            <a:r>
              <a:rPr lang="en-US" sz="1200" dirty="0">
                <a:latin typeface="Aptos"/>
                <a:ea typeface="Calibri"/>
                <a:cs typeface="Helvetica"/>
              </a:rPr>
              <a:t>The frontend will communicate with the backend using REST APIs to ensure smooth data exchange. Node.js will handle API requests, while Python will manage the business logic and data processing.</a:t>
            </a:r>
          </a:p>
          <a:p>
            <a:pPr algn="just">
              <a:buFont typeface="Arial"/>
              <a:buChar char="•"/>
            </a:pPr>
            <a:r>
              <a:rPr lang="en-US" sz="1200" b="1" dirty="0">
                <a:latin typeface="Aptos"/>
                <a:ea typeface="Calibri"/>
                <a:cs typeface="Helvetica"/>
              </a:rPr>
              <a:t>Database Operations: </a:t>
            </a:r>
            <a:r>
              <a:rPr lang="en-US" sz="1200" dirty="0">
                <a:latin typeface="Aptos"/>
                <a:ea typeface="Calibri"/>
                <a:cs typeface="Helvetica"/>
              </a:rPr>
              <a:t>SQLite will store all necessary data, including user accounts, tours, bookings, and reviews. The backend will manage data queries and ensure synchronization between modules.</a:t>
            </a:r>
          </a:p>
          <a:p>
            <a:pPr algn="just">
              <a:buFont typeface="Arial"/>
              <a:buChar char="•"/>
            </a:pPr>
            <a:r>
              <a:rPr lang="en-US" sz="1200" b="1" dirty="0">
                <a:latin typeface="Aptos"/>
                <a:ea typeface="Calibri"/>
                <a:cs typeface="Helvetica"/>
              </a:rPr>
              <a:t>Scalability Considerations: </a:t>
            </a:r>
            <a:r>
              <a:rPr lang="en-US" sz="1200" dirty="0">
                <a:latin typeface="Aptos"/>
                <a:ea typeface="Calibri"/>
                <a:cs typeface="Helvetica"/>
              </a:rPr>
              <a:t>Although SQLite is a lightweight database suitable for the initial development phase, the system architecture allows for future migration to more robust databases (e.g., MySQL or PostgreSQL) if needed.</a:t>
            </a:r>
          </a:p>
          <a:p>
            <a:pPr indent="0" algn="just">
              <a:buNone/>
            </a:pPr>
            <a:endParaRPr lang="en-US" sz="1200" dirty="0">
              <a:latin typeface="Aptos"/>
              <a:ea typeface="Calibri"/>
              <a:cs typeface="Helvetica"/>
            </a:endParaRPr>
          </a:p>
          <a:p>
            <a:pPr marL="0" indent="0" algn="just">
              <a:buNone/>
            </a:pPr>
            <a:endParaRPr lang="en-US" sz="1200" dirty="0">
              <a:latin typeface="Aptos"/>
              <a:ea typeface="Calibri"/>
              <a:cs typeface="Helvetica"/>
            </a:endParaRPr>
          </a:p>
        </p:txBody>
      </p:sp>
    </p:spTree>
    <p:extLst>
      <p:ext uri="{BB962C8B-B14F-4D97-AF65-F5344CB8AC3E}">
        <p14:creationId xmlns:p14="http://schemas.microsoft.com/office/powerpoint/2010/main" val="337127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11" name="Table 10">
            <a:extLst>
              <a:ext uri="{FF2B5EF4-FFF2-40B4-BE49-F238E27FC236}">
                <a16:creationId xmlns:a16="http://schemas.microsoft.com/office/drawing/2014/main" id="{9A83ACDA-19F6-AE56-A5B6-32AFB09BFDB0}"/>
              </a:ext>
            </a:extLst>
          </p:cNvPr>
          <p:cNvGraphicFramePr>
            <a:graphicFrameLocks noGrp="1"/>
          </p:cNvGraphicFramePr>
          <p:nvPr>
            <p:extLst>
              <p:ext uri="{D42A27DB-BD31-4B8C-83A1-F6EECF244321}">
                <p14:modId xmlns:p14="http://schemas.microsoft.com/office/powerpoint/2010/main" val="1026047377"/>
              </p:ext>
            </p:extLst>
          </p:nvPr>
        </p:nvGraphicFramePr>
        <p:xfrm>
          <a:off x="563562" y="1476375"/>
          <a:ext cx="6548429" cy="3417678"/>
        </p:xfrm>
        <a:graphic>
          <a:graphicData uri="http://schemas.openxmlformats.org/drawingml/2006/table">
            <a:tbl>
              <a:tblPr bandRow="1">
                <a:tableStyleId>{5C22544A-7EE6-4342-B048-85BDC9FD1C3A}</a:tableStyleId>
              </a:tblPr>
              <a:tblGrid>
                <a:gridCol w="885817">
                  <a:extLst>
                    <a:ext uri="{9D8B030D-6E8A-4147-A177-3AD203B41FA5}">
                      <a16:colId xmlns:a16="http://schemas.microsoft.com/office/drawing/2014/main" val="3397384485"/>
                    </a:ext>
                  </a:extLst>
                </a:gridCol>
                <a:gridCol w="985163">
                  <a:extLst>
                    <a:ext uri="{9D8B030D-6E8A-4147-A177-3AD203B41FA5}">
                      <a16:colId xmlns:a16="http://schemas.microsoft.com/office/drawing/2014/main" val="988161773"/>
                    </a:ext>
                  </a:extLst>
                </a:gridCol>
                <a:gridCol w="1746802">
                  <a:extLst>
                    <a:ext uri="{9D8B030D-6E8A-4147-A177-3AD203B41FA5}">
                      <a16:colId xmlns:a16="http://schemas.microsoft.com/office/drawing/2014/main" val="4107435318"/>
                    </a:ext>
                  </a:extLst>
                </a:gridCol>
                <a:gridCol w="1772351">
                  <a:extLst>
                    <a:ext uri="{9D8B030D-6E8A-4147-A177-3AD203B41FA5}">
                      <a16:colId xmlns:a16="http://schemas.microsoft.com/office/drawing/2014/main" val="3080370639"/>
                    </a:ext>
                  </a:extLst>
                </a:gridCol>
                <a:gridCol w="1158296">
                  <a:extLst>
                    <a:ext uri="{9D8B030D-6E8A-4147-A177-3AD203B41FA5}">
                      <a16:colId xmlns:a16="http://schemas.microsoft.com/office/drawing/2014/main" val="197203370"/>
                    </a:ext>
                  </a:extLst>
                </a:gridCol>
              </a:tblGrid>
              <a:tr h="422002">
                <a:tc>
                  <a:txBody>
                    <a:bodyPr/>
                    <a:lstStyle/>
                    <a:p>
                      <a:pPr fontAlgn="base">
                        <a:lnSpc>
                          <a:spcPts val="1350"/>
                        </a:lnSpc>
                      </a:pPr>
                      <a:r>
                        <a:rPr lang="en-US" sz="1000" dirty="0">
                          <a:effectLst/>
                          <a:latin typeface="Aptos"/>
                        </a:rPr>
                        <a:t>User Story #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Functionality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 Story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Acceptance Criteria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Prioritization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8010108"/>
                  </a:ext>
                </a:extLst>
              </a:tr>
              <a:tr h="595312">
                <a:tc>
                  <a:txBody>
                    <a:bodyPr/>
                    <a:lstStyle/>
                    <a:p>
                      <a:pPr algn="l" fontAlgn="base">
                        <a:lnSpc>
                          <a:spcPts val="1350"/>
                        </a:lnSpc>
                      </a:pPr>
                      <a:r>
                        <a:rPr lang="en-US" sz="1000" dirty="0">
                          <a:effectLst/>
                          <a:latin typeface="Aptos"/>
                        </a:rPr>
                        <a:t>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browse available tours, so that I can find options that interest me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Users can filter tours by category, location, and price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0249570"/>
                  </a:ext>
                </a:extLst>
              </a:tr>
              <a:tr h="762000">
                <a:tc>
                  <a:txBody>
                    <a:bodyPr/>
                    <a:lstStyle/>
                    <a:p>
                      <a:pPr algn="l" fontAlgn="base">
                        <a:lnSpc>
                          <a:spcPts val="1350"/>
                        </a:lnSpc>
                      </a:pPr>
                      <a:r>
                        <a:rPr lang="en-US" sz="1000" dirty="0">
                          <a:effectLst/>
                          <a:latin typeface="Aptos"/>
                        </a:rPr>
                        <a:t>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view detailed information about each tour, so that I can make informed decisions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Each tour page includes a description, itinerary, duration, price, and reviews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1541630"/>
                  </a:ext>
                </a:extLst>
              </a:tr>
              <a:tr h="762000">
                <a:tc>
                  <a:txBody>
                    <a:bodyPr/>
                    <a:lstStyle/>
                    <a:p>
                      <a:pPr algn="l" fontAlgn="base">
                        <a:lnSpc>
                          <a:spcPts val="1350"/>
                        </a:lnSpc>
                      </a:pPr>
                      <a:r>
                        <a:rPr lang="en-US" sz="1000" dirty="0">
                          <a:effectLst/>
                          <a:latin typeface="Aptos"/>
                        </a:rPr>
                        <a:t>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book a tour online, so that I can secure my spot easily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Users can select dates, number of participants, and complete payment through a secure gateway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9292410"/>
                  </a:ext>
                </a:extLst>
              </a:tr>
              <a:tr h="762000">
                <a:tc>
                  <a:txBody>
                    <a:bodyPr/>
                    <a:lstStyle/>
                    <a:p>
                      <a:pPr algn="l" fontAlgn="base">
                        <a:lnSpc>
                          <a:spcPts val="1350"/>
                        </a:lnSpc>
                      </a:pPr>
                      <a:r>
                        <a:rPr lang="en-US" sz="1000" dirty="0">
                          <a:effectLst/>
                          <a:latin typeface="Aptos"/>
                        </a:rPr>
                        <a:t>4 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receive confirmation emails after booking, so that I have all the details at hand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 confirmation email is sent immediately after booking, containing all relevant details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8256446"/>
                  </a:ext>
                </a:extLst>
              </a:tr>
            </a:tbl>
          </a:graphicData>
        </a:graphic>
      </p:graphicFrame>
    </p:spTree>
    <p:extLst>
      <p:ext uri="{BB962C8B-B14F-4D97-AF65-F5344CB8AC3E}">
        <p14:creationId xmlns:p14="http://schemas.microsoft.com/office/powerpoint/2010/main" val="2002415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7" name="Table 6">
            <a:extLst>
              <a:ext uri="{FF2B5EF4-FFF2-40B4-BE49-F238E27FC236}">
                <a16:creationId xmlns:a16="http://schemas.microsoft.com/office/drawing/2014/main" id="{0762FEFA-B0AD-9445-C594-FC222699A621}"/>
              </a:ext>
            </a:extLst>
          </p:cNvPr>
          <p:cNvGraphicFramePr>
            <a:graphicFrameLocks noGrp="1"/>
          </p:cNvGraphicFramePr>
          <p:nvPr>
            <p:extLst>
              <p:ext uri="{D42A27DB-BD31-4B8C-83A1-F6EECF244321}">
                <p14:modId xmlns:p14="http://schemas.microsoft.com/office/powerpoint/2010/main" val="4072947063"/>
              </p:ext>
            </p:extLst>
          </p:nvPr>
        </p:nvGraphicFramePr>
        <p:xfrm>
          <a:off x="591892" y="1477319"/>
          <a:ext cx="6454764" cy="2995676"/>
        </p:xfrm>
        <a:graphic>
          <a:graphicData uri="http://schemas.openxmlformats.org/drawingml/2006/table">
            <a:tbl>
              <a:tblPr bandRow="1">
                <a:tableStyleId>{5C22544A-7EE6-4342-B048-85BDC9FD1C3A}</a:tableStyleId>
              </a:tblPr>
              <a:tblGrid>
                <a:gridCol w="634998">
                  <a:extLst>
                    <a:ext uri="{9D8B030D-6E8A-4147-A177-3AD203B41FA5}">
                      <a16:colId xmlns:a16="http://schemas.microsoft.com/office/drawing/2014/main" val="1351981886"/>
                    </a:ext>
                  </a:extLst>
                </a:gridCol>
                <a:gridCol w="976312">
                  <a:extLst>
                    <a:ext uri="{9D8B030D-6E8A-4147-A177-3AD203B41FA5}">
                      <a16:colId xmlns:a16="http://schemas.microsoft.com/office/drawing/2014/main" val="2221255944"/>
                    </a:ext>
                  </a:extLst>
                </a:gridCol>
                <a:gridCol w="1931981">
                  <a:extLst>
                    <a:ext uri="{9D8B030D-6E8A-4147-A177-3AD203B41FA5}">
                      <a16:colId xmlns:a16="http://schemas.microsoft.com/office/drawing/2014/main" val="616773144"/>
                    </a:ext>
                  </a:extLst>
                </a:gridCol>
                <a:gridCol w="2032000">
                  <a:extLst>
                    <a:ext uri="{9D8B030D-6E8A-4147-A177-3AD203B41FA5}">
                      <a16:colId xmlns:a16="http://schemas.microsoft.com/office/drawing/2014/main" val="2781942244"/>
                    </a:ext>
                  </a:extLst>
                </a:gridCol>
                <a:gridCol w="879473">
                  <a:extLst>
                    <a:ext uri="{9D8B030D-6E8A-4147-A177-3AD203B41FA5}">
                      <a16:colId xmlns:a16="http://schemas.microsoft.com/office/drawing/2014/main" val="567623811"/>
                    </a:ext>
                  </a:extLst>
                </a:gridCol>
              </a:tblGrid>
              <a:tr h="762000">
                <a:tc>
                  <a:txBody>
                    <a:bodyPr/>
                    <a:lstStyle/>
                    <a:p>
                      <a:pPr fontAlgn="base">
                        <a:lnSpc>
                          <a:spcPts val="1350"/>
                        </a:lnSpc>
                      </a:pPr>
                      <a:r>
                        <a:rPr lang="en-US" sz="1000" dirty="0">
                          <a:effectLst/>
                          <a:latin typeface="Aptos"/>
                        </a:rPr>
                        <a:t>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tourist, I want to be able to cancel or modify my booking, so that I can manage my plans flexibly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cancel or modify bookings within a specified time frame, with a clear refund policy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9253271"/>
                  </a:ext>
                </a:extLst>
              </a:tr>
              <a:tr h="762000">
                <a:tc>
                  <a:txBody>
                    <a:bodyPr/>
                    <a:lstStyle/>
                    <a:p>
                      <a:pPr fontAlgn="base">
                        <a:lnSpc>
                          <a:spcPts val="1350"/>
                        </a:lnSpc>
                      </a:pPr>
                      <a:r>
                        <a:rPr lang="en-US" sz="1000" dirty="0">
                          <a:effectLst/>
                          <a:latin typeface="Aptos"/>
                        </a:rPr>
                        <a:t>6 </a:t>
                      </a:r>
                    </a:p>
                    <a:p>
                      <a:pPr fontAlgn="base">
                        <a:lnSpc>
                          <a:spcPts val="1350"/>
                        </a:lnSpc>
                      </a:pPr>
                      <a:endParaRPr lang="en-US" sz="1000"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tourist, I want to leave reviews for tours I’ve taken, so that I can share my experiences with others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rate tours and provide written feedback after the tour is completed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0593261"/>
                  </a:ext>
                </a:extLst>
              </a:tr>
              <a:tr h="595312">
                <a:tc>
                  <a:txBody>
                    <a:bodyPr/>
                    <a:lstStyle/>
                    <a:p>
                      <a:pPr fontAlgn="base">
                        <a:lnSpc>
                          <a:spcPts val="1350"/>
                        </a:lnSpc>
                      </a:pPr>
                      <a:r>
                        <a:rPr lang="en-US" sz="1000" dirty="0">
                          <a:effectLst/>
                          <a:latin typeface="Aptos"/>
                        </a:rPr>
                        <a:t>7 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user, I want to log in and set my language preference (e.g., Māori)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set preferred language to any language supported by the system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9893700"/>
                  </a:ext>
                </a:extLst>
              </a:tr>
              <a:tr h="762000">
                <a:tc>
                  <a:txBody>
                    <a:bodyPr/>
                    <a:lstStyle/>
                    <a:p>
                      <a:pPr fontAlgn="base">
                        <a:lnSpc>
                          <a:spcPts val="1350"/>
                        </a:lnSpc>
                      </a:pPr>
                      <a:r>
                        <a:rPr lang="en-US" sz="1000" dirty="0">
                          <a:effectLst/>
                          <a:latin typeface="Aptos"/>
                        </a:rPr>
                        <a:t>8 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create and manage tour listings, so that I can keep my offerings up to date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add, edit, or delete tours and manage details like pricing and availability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9242558"/>
                  </a:ext>
                </a:extLst>
              </a:tr>
            </a:tbl>
          </a:graphicData>
        </a:graphic>
      </p:graphicFrame>
    </p:spTree>
    <p:extLst>
      <p:ext uri="{BB962C8B-B14F-4D97-AF65-F5344CB8AC3E}">
        <p14:creationId xmlns:p14="http://schemas.microsoft.com/office/powerpoint/2010/main" val="360391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5" name="Table 4">
            <a:extLst>
              <a:ext uri="{FF2B5EF4-FFF2-40B4-BE49-F238E27FC236}">
                <a16:creationId xmlns:a16="http://schemas.microsoft.com/office/drawing/2014/main" id="{D124F1BB-0D7B-A2D7-04A2-2F43D434E6BC}"/>
              </a:ext>
            </a:extLst>
          </p:cNvPr>
          <p:cNvGraphicFramePr>
            <a:graphicFrameLocks noGrp="1"/>
          </p:cNvGraphicFramePr>
          <p:nvPr>
            <p:extLst>
              <p:ext uri="{D42A27DB-BD31-4B8C-83A1-F6EECF244321}">
                <p14:modId xmlns:p14="http://schemas.microsoft.com/office/powerpoint/2010/main" val="4173026559"/>
              </p:ext>
            </p:extLst>
          </p:nvPr>
        </p:nvGraphicFramePr>
        <p:xfrm>
          <a:off x="555040" y="1476773"/>
          <a:ext cx="6462701" cy="3789045"/>
        </p:xfrm>
        <a:graphic>
          <a:graphicData uri="http://schemas.openxmlformats.org/drawingml/2006/table">
            <a:tbl>
              <a:tblPr bandRow="1">
                <a:tableStyleId>{5C22544A-7EE6-4342-B048-85BDC9FD1C3A}</a:tableStyleId>
              </a:tblPr>
              <a:tblGrid>
                <a:gridCol w="484187">
                  <a:extLst>
                    <a:ext uri="{9D8B030D-6E8A-4147-A177-3AD203B41FA5}">
                      <a16:colId xmlns:a16="http://schemas.microsoft.com/office/drawing/2014/main" val="78048631"/>
                    </a:ext>
                  </a:extLst>
                </a:gridCol>
                <a:gridCol w="1087437">
                  <a:extLst>
                    <a:ext uri="{9D8B030D-6E8A-4147-A177-3AD203B41FA5}">
                      <a16:colId xmlns:a16="http://schemas.microsoft.com/office/drawing/2014/main" val="2780008274"/>
                    </a:ext>
                  </a:extLst>
                </a:gridCol>
                <a:gridCol w="2103437">
                  <a:extLst>
                    <a:ext uri="{9D8B030D-6E8A-4147-A177-3AD203B41FA5}">
                      <a16:colId xmlns:a16="http://schemas.microsoft.com/office/drawing/2014/main" val="2503860220"/>
                    </a:ext>
                  </a:extLst>
                </a:gridCol>
                <a:gridCol w="2066917">
                  <a:extLst>
                    <a:ext uri="{9D8B030D-6E8A-4147-A177-3AD203B41FA5}">
                      <a16:colId xmlns:a16="http://schemas.microsoft.com/office/drawing/2014/main" val="2989024407"/>
                    </a:ext>
                  </a:extLst>
                </a:gridCol>
                <a:gridCol w="720723">
                  <a:extLst>
                    <a:ext uri="{9D8B030D-6E8A-4147-A177-3AD203B41FA5}">
                      <a16:colId xmlns:a16="http://schemas.microsoft.com/office/drawing/2014/main" val="1875913093"/>
                    </a:ext>
                  </a:extLst>
                </a:gridCol>
              </a:tblGrid>
              <a:tr h="762000">
                <a:tc>
                  <a:txBody>
                    <a:bodyPr/>
                    <a:lstStyle/>
                    <a:p>
                      <a:pPr fontAlgn="base">
                        <a:lnSpc>
                          <a:spcPts val="1350"/>
                        </a:lnSpc>
                      </a:pPr>
                      <a:r>
                        <a:rPr lang="en-US" sz="1000" dirty="0">
                          <a:effectLst/>
                          <a:latin typeface="Aptos"/>
                        </a:rPr>
                        <a:t>9 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view booking reports and analytics, so that I can assess the performance of my tours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access dashboards showing sales, cancellations, and customer feedback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2000579"/>
                  </a:ext>
                </a:extLst>
              </a:tr>
              <a:tr h="762000">
                <a:tc>
                  <a:txBody>
                    <a:bodyPr/>
                    <a:lstStyle/>
                    <a:p>
                      <a:pPr fontAlgn="base">
                        <a:lnSpc>
                          <a:spcPts val="1350"/>
                        </a:lnSpc>
                      </a:pPr>
                      <a:r>
                        <a:rPr lang="en-US" sz="1000" dirty="0">
                          <a:effectLst/>
                          <a:latin typeface="Aptos"/>
                        </a:rPr>
                        <a:t>10 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manage customer inquiries, so that I can provide timely responses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have a messaging system to communicate with customers regarding inquiries or concerns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8463657"/>
                  </a:ext>
                </a:extLst>
              </a:tr>
              <a:tr h="762000">
                <a:tc>
                  <a:txBody>
                    <a:bodyPr/>
                    <a:lstStyle/>
                    <a:p>
                      <a:pPr fontAlgn="base">
                        <a:lnSpc>
                          <a:spcPts val="1350"/>
                        </a:lnSpc>
                      </a:pPr>
                      <a:r>
                        <a:rPr lang="en-US" sz="1000" dirty="0">
                          <a:effectLst/>
                          <a:latin typeface="Aptos"/>
                        </a:rPr>
                        <a:t>11 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set seasonal pricing and promotions, so that I can attract more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schedule discounts and special offers that apply to specific dates or tours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7310569"/>
                  </a:ext>
                </a:extLst>
              </a:tr>
              <a:tr h="762000">
                <a:tc>
                  <a:txBody>
                    <a:bodyPr/>
                    <a:lstStyle/>
                    <a:p>
                      <a:pPr fontAlgn="base">
                        <a:lnSpc>
                          <a:spcPts val="1350"/>
                        </a:lnSpc>
                      </a:pPr>
                      <a:r>
                        <a:rPr lang="en-US" sz="1000" dirty="0">
                          <a:effectLst/>
                          <a:latin typeface="Aptos"/>
                        </a:rPr>
                        <a:t>12 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manage payment processing, so that I can receive payments securely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system integrates with payment gateways, allowing for secure transactions and providing operators with transaction reports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73478"/>
                  </a:ext>
                </a:extLst>
              </a:tr>
              <a:tr h="595312">
                <a:tc>
                  <a:txBody>
                    <a:bodyPr/>
                    <a:lstStyle/>
                    <a:p>
                      <a:pPr fontAlgn="base">
                        <a:lnSpc>
                          <a:spcPts val="1350"/>
                        </a:lnSpc>
                      </a:pPr>
                      <a:r>
                        <a:rPr lang="en-US" sz="1000" dirty="0">
                          <a:effectLst/>
                          <a:latin typeface="Aptos"/>
                        </a:rPr>
                        <a:t>13 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manage user accounts, so that I can maintain the integrity of the platform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create, edit, and deactivate user accounts for both customers and operators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4197638"/>
                  </a:ext>
                </a:extLst>
              </a:tr>
            </a:tbl>
          </a:graphicData>
        </a:graphic>
      </p:graphicFrame>
    </p:spTree>
    <p:extLst>
      <p:ext uri="{BB962C8B-B14F-4D97-AF65-F5344CB8AC3E}">
        <p14:creationId xmlns:p14="http://schemas.microsoft.com/office/powerpoint/2010/main" val="59301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6" name="Table 5">
            <a:extLst>
              <a:ext uri="{FF2B5EF4-FFF2-40B4-BE49-F238E27FC236}">
                <a16:creationId xmlns:a16="http://schemas.microsoft.com/office/drawing/2014/main" id="{0512A532-619B-A753-B4FD-5DEE0B3D2E50}"/>
              </a:ext>
            </a:extLst>
          </p:cNvPr>
          <p:cNvGraphicFramePr>
            <a:graphicFrameLocks noGrp="1"/>
          </p:cNvGraphicFramePr>
          <p:nvPr>
            <p:extLst>
              <p:ext uri="{D42A27DB-BD31-4B8C-83A1-F6EECF244321}">
                <p14:modId xmlns:p14="http://schemas.microsoft.com/office/powerpoint/2010/main" val="1237171720"/>
              </p:ext>
            </p:extLst>
          </p:nvPr>
        </p:nvGraphicFramePr>
        <p:xfrm>
          <a:off x="585248" y="1472341"/>
          <a:ext cx="6503980" cy="3871214"/>
        </p:xfrm>
        <a:graphic>
          <a:graphicData uri="http://schemas.openxmlformats.org/drawingml/2006/table">
            <a:tbl>
              <a:tblPr bandRow="1">
                <a:tableStyleId>{5C22544A-7EE6-4342-B048-85BDC9FD1C3A}</a:tableStyleId>
              </a:tblPr>
              <a:tblGrid>
                <a:gridCol w="484187">
                  <a:extLst>
                    <a:ext uri="{9D8B030D-6E8A-4147-A177-3AD203B41FA5}">
                      <a16:colId xmlns:a16="http://schemas.microsoft.com/office/drawing/2014/main" val="2572541009"/>
                    </a:ext>
                  </a:extLst>
                </a:gridCol>
                <a:gridCol w="888999">
                  <a:extLst>
                    <a:ext uri="{9D8B030D-6E8A-4147-A177-3AD203B41FA5}">
                      <a16:colId xmlns:a16="http://schemas.microsoft.com/office/drawing/2014/main" val="289112464"/>
                    </a:ext>
                  </a:extLst>
                </a:gridCol>
                <a:gridCol w="2420937">
                  <a:extLst>
                    <a:ext uri="{9D8B030D-6E8A-4147-A177-3AD203B41FA5}">
                      <a16:colId xmlns:a16="http://schemas.microsoft.com/office/drawing/2014/main" val="922234157"/>
                    </a:ext>
                  </a:extLst>
                </a:gridCol>
                <a:gridCol w="1987547">
                  <a:extLst>
                    <a:ext uri="{9D8B030D-6E8A-4147-A177-3AD203B41FA5}">
                      <a16:colId xmlns:a16="http://schemas.microsoft.com/office/drawing/2014/main" val="3818729859"/>
                    </a:ext>
                  </a:extLst>
                </a:gridCol>
                <a:gridCol w="722310">
                  <a:extLst>
                    <a:ext uri="{9D8B030D-6E8A-4147-A177-3AD203B41FA5}">
                      <a16:colId xmlns:a16="http://schemas.microsoft.com/office/drawing/2014/main" val="707874248"/>
                    </a:ext>
                  </a:extLst>
                </a:gridCol>
              </a:tblGrid>
              <a:tr h="190500">
                <a:tc>
                  <a:txBody>
                    <a:bodyPr/>
                    <a:lstStyle/>
                    <a:p>
                      <a:pPr fontAlgn="base">
                        <a:lnSpc>
                          <a:spcPts val="1350"/>
                        </a:lnSpc>
                      </a:pPr>
                      <a:r>
                        <a:rPr lang="en-US" sz="1000" dirty="0">
                          <a:effectLst/>
                          <a:latin typeface="Aptos"/>
                        </a:rPr>
                        <a:t>14 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monitor system performance and error logs, so that I can ensure the system runs smoothly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have access to performance metrics and can view logs for troubleshooting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2666677"/>
                  </a:ext>
                </a:extLst>
              </a:tr>
              <a:tr h="190500">
                <a:tc>
                  <a:txBody>
                    <a:bodyPr/>
                    <a:lstStyle/>
                    <a:p>
                      <a:pPr fontAlgn="base">
                        <a:lnSpc>
                          <a:spcPts val="1350"/>
                        </a:lnSpc>
                      </a:pPr>
                      <a:r>
                        <a:rPr lang="en-US" sz="1000" dirty="0">
                          <a:effectLst/>
                          <a:latin typeface="Aptos"/>
                        </a:rPr>
                        <a:t>15 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enforce policies and regulations for tour operators, so that the platform maintains quality standards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set guidelines for tour operators and review compliance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0334510"/>
                  </a:ext>
                </a:extLst>
              </a:tr>
              <a:tr h="190500">
                <a:tc>
                  <a:txBody>
                    <a:bodyPr/>
                    <a:lstStyle/>
                    <a:p>
                      <a:pPr fontAlgn="base">
                        <a:lnSpc>
                          <a:spcPts val="1350"/>
                        </a:lnSpc>
                      </a:pPr>
                      <a:r>
                        <a:rPr lang="en-US" sz="1000" dirty="0">
                          <a:effectLst/>
                          <a:latin typeface="Aptos"/>
                        </a:rPr>
                        <a:t>16 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generate reports on user activity and bookings, so that I can analyze system usage and revenue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generate customizable reports on various metrics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8673196"/>
                  </a:ext>
                </a:extLst>
              </a:tr>
              <a:tr h="190500">
                <a:tc>
                  <a:txBody>
                    <a:bodyPr/>
                    <a:lstStyle/>
                    <a:p>
                      <a:pPr fontAlgn="base">
                        <a:lnSpc>
                          <a:spcPts val="1350"/>
                        </a:lnSpc>
                      </a:pPr>
                      <a:r>
                        <a:rPr lang="en-US" sz="1000" dirty="0">
                          <a:effectLst/>
                          <a:latin typeface="Aptos"/>
                        </a:rPr>
                        <a:t>17 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ensure the system is responsive, so that users can book tours on any device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booking platform functions seamlessly on mobile, tablet, and desktop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6676662"/>
                  </a:ext>
                </a:extLst>
              </a:tr>
              <a:tr h="190500">
                <a:tc>
                  <a:txBody>
                    <a:bodyPr/>
                    <a:lstStyle/>
                    <a:p>
                      <a:pPr fontAlgn="base">
                        <a:lnSpc>
                          <a:spcPts val="1350"/>
                        </a:lnSpc>
                      </a:pPr>
                      <a:r>
                        <a:rPr lang="en-US" sz="1000" dirty="0">
                          <a:effectLst/>
                          <a:latin typeface="Aptos"/>
                        </a:rPr>
                        <a:t>18 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implement secure payment processing, so that user financial information is protected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payment system complies with industry standards for security (e.g., PCI DSS)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1567797"/>
                  </a:ext>
                </a:extLst>
              </a:tr>
              <a:tr h="190500">
                <a:tc>
                  <a:txBody>
                    <a:bodyPr/>
                    <a:lstStyle/>
                    <a:p>
                      <a:pPr fontAlgn="base">
                        <a:lnSpc>
                          <a:spcPts val="1350"/>
                        </a:lnSpc>
                      </a:pPr>
                      <a:r>
                        <a:rPr lang="en-US" sz="1000" dirty="0">
                          <a:effectLst/>
                          <a:latin typeface="Aptos"/>
                        </a:rPr>
                        <a:t>19 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create an API for third-party integrations, so that the system can connect with other applications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API provides endpoints for tour listings, bookings, and user management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2710314"/>
                  </a:ext>
                </a:extLst>
              </a:tr>
            </a:tbl>
          </a:graphicData>
        </a:graphic>
      </p:graphicFrame>
    </p:spTree>
    <p:extLst>
      <p:ext uri="{BB962C8B-B14F-4D97-AF65-F5344CB8AC3E}">
        <p14:creationId xmlns:p14="http://schemas.microsoft.com/office/powerpoint/2010/main" val="174042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Release Planning</a:t>
            </a:r>
          </a:p>
        </p:txBody>
      </p:sp>
      <p:sp>
        <p:nvSpPr>
          <p:cNvPr id="4" name="Content Placeholder 2">
            <a:extLst>
              <a:ext uri="{FF2B5EF4-FFF2-40B4-BE49-F238E27FC236}">
                <a16:creationId xmlns:a16="http://schemas.microsoft.com/office/drawing/2014/main" id="{AD870E4E-3ED0-4FEF-1435-F1D45A016ACD}"/>
              </a:ext>
            </a:extLst>
          </p:cNvPr>
          <p:cNvSpPr>
            <a:spLocks noGrp="1"/>
          </p:cNvSpPr>
          <p:nvPr>
            <p:ph idx="1"/>
          </p:nvPr>
        </p:nvSpPr>
        <p:spPr>
          <a:xfrm>
            <a:off x="448966" y="1632989"/>
            <a:ext cx="8246070" cy="3359508"/>
          </a:xfrm>
        </p:spPr>
        <p:txBody>
          <a:bodyPr vert="horz" lIns="91440" tIns="45720" rIns="91440" bIns="45720" rtlCol="0" anchor="t">
            <a:normAutofit fontScale="85000" lnSpcReduction="20000"/>
          </a:bodyPr>
          <a:lstStyle/>
          <a:p>
            <a:pPr algn="just">
              <a:buNone/>
            </a:pPr>
            <a:r>
              <a:rPr lang="en-US" sz="1400" b="1" dirty="0">
                <a:latin typeface="Aptos"/>
                <a:ea typeface="Calibri"/>
                <a:cs typeface="Calibri"/>
              </a:rPr>
              <a:t>Release Plan:</a:t>
            </a:r>
            <a:endParaRPr lang="en-US" sz="1400">
              <a:latin typeface="Aptos"/>
              <a:ea typeface="Calibri"/>
              <a:cs typeface="Calibri"/>
            </a:endParaRPr>
          </a:p>
          <a:p>
            <a:pPr algn="just">
              <a:buNone/>
            </a:pPr>
            <a:r>
              <a:rPr lang="en-US" sz="1200" b="1" dirty="0">
                <a:latin typeface="Aptos"/>
                <a:ea typeface="Calibri"/>
                <a:cs typeface="Calibri"/>
              </a:rPr>
              <a:t>Release 1:</a:t>
            </a:r>
            <a:endParaRPr lang="en-US" sz="1200" dirty="0">
              <a:latin typeface="Aptos"/>
              <a:ea typeface="Calibri"/>
              <a:cs typeface="Calibri"/>
            </a:endParaRPr>
          </a:p>
          <a:p>
            <a:pPr algn="just">
              <a:buFont typeface="Arial"/>
              <a:buChar char="•"/>
            </a:pPr>
            <a:r>
              <a:rPr lang="en-US" sz="1200" dirty="0">
                <a:latin typeface="Aptos"/>
                <a:ea typeface="Calibri"/>
                <a:cs typeface="Calibri"/>
              </a:rPr>
              <a:t>Tour browsing</a:t>
            </a:r>
          </a:p>
          <a:p>
            <a:pPr algn="just">
              <a:buFont typeface="Arial"/>
              <a:buChar char="•"/>
            </a:pPr>
            <a:r>
              <a:rPr lang="en-US" sz="1200" dirty="0">
                <a:latin typeface="Aptos"/>
                <a:ea typeface="Calibri"/>
                <a:cs typeface="Calibri"/>
              </a:rPr>
              <a:t>description about the tour</a:t>
            </a:r>
          </a:p>
          <a:p>
            <a:pPr algn="just">
              <a:buFont typeface="Arial"/>
              <a:buChar char="•"/>
            </a:pPr>
            <a:r>
              <a:rPr lang="en-US" sz="1200" dirty="0">
                <a:latin typeface="Aptos"/>
                <a:ea typeface="Calibri"/>
                <a:cs typeface="Calibri"/>
              </a:rPr>
              <a:t>Price</a:t>
            </a:r>
          </a:p>
          <a:p>
            <a:pPr algn="just">
              <a:buFont typeface="Arial"/>
              <a:buChar char="•"/>
            </a:pPr>
            <a:r>
              <a:rPr lang="en-US" sz="1200" dirty="0">
                <a:latin typeface="Aptos"/>
                <a:ea typeface="Calibri"/>
                <a:cs typeface="Calibri"/>
              </a:rPr>
              <a:t>schedule (place, time, activities)</a:t>
            </a:r>
          </a:p>
          <a:p>
            <a:pPr indent="0" algn="just">
              <a:buNone/>
            </a:pPr>
            <a:endParaRPr lang="en-US" sz="1200" dirty="0">
              <a:latin typeface="Aptos"/>
              <a:ea typeface="Calibri"/>
              <a:cs typeface="Calibri"/>
            </a:endParaRPr>
          </a:p>
          <a:p>
            <a:pPr algn="just">
              <a:buFont typeface="Arial"/>
              <a:buChar char="•"/>
            </a:pPr>
            <a:r>
              <a:rPr lang="en-US" sz="1200" dirty="0">
                <a:latin typeface="Aptos"/>
                <a:ea typeface="Calibri"/>
                <a:cs typeface="Calibri"/>
              </a:rPr>
              <a:t>Online booking</a:t>
            </a:r>
          </a:p>
          <a:p>
            <a:pPr algn="just">
              <a:buFont typeface="Arial"/>
              <a:buChar char="•"/>
            </a:pPr>
            <a:r>
              <a:rPr lang="en-US" sz="1200" dirty="0">
                <a:latin typeface="Aptos"/>
                <a:ea typeface="Calibri"/>
                <a:cs typeface="Calibri"/>
              </a:rPr>
              <a:t>send booking email confirmation</a:t>
            </a:r>
          </a:p>
          <a:p>
            <a:pPr algn="just">
              <a:buFont typeface="Arial"/>
              <a:buChar char="•"/>
            </a:pPr>
            <a:r>
              <a:rPr lang="en-US" sz="1200" dirty="0">
                <a:latin typeface="Aptos"/>
                <a:ea typeface="Calibri"/>
                <a:cs typeface="Calibri"/>
              </a:rPr>
              <a:t>booking cancellation</a:t>
            </a:r>
          </a:p>
          <a:p>
            <a:pPr algn="just">
              <a:buFont typeface="Arial"/>
              <a:buChar char="•"/>
            </a:pPr>
            <a:r>
              <a:rPr lang="en-US" sz="1200" dirty="0">
                <a:latin typeface="Aptos"/>
                <a:ea typeface="Calibri"/>
                <a:cs typeface="Calibri"/>
              </a:rPr>
              <a:t>online secure payment</a:t>
            </a:r>
          </a:p>
          <a:p>
            <a:pPr algn="just">
              <a:buFont typeface="Arial"/>
              <a:buChar char="•"/>
            </a:pPr>
            <a:r>
              <a:rPr lang="en-US" sz="1200" dirty="0">
                <a:latin typeface="Aptos"/>
                <a:ea typeface="Calibri"/>
                <a:cs typeface="Calibri"/>
              </a:rPr>
              <a:t>booking status: booked, paid, cancelled, modify</a:t>
            </a:r>
          </a:p>
          <a:p>
            <a:pPr indent="0" algn="just">
              <a:buNone/>
            </a:pPr>
            <a:endParaRPr lang="en-US" sz="1200" dirty="0">
              <a:latin typeface="Aptos"/>
              <a:ea typeface="Calibri"/>
              <a:cs typeface="Calibri"/>
            </a:endParaRPr>
          </a:p>
          <a:p>
            <a:pPr algn="just">
              <a:buFont typeface="Arial"/>
              <a:buChar char="•"/>
            </a:pPr>
            <a:r>
              <a:rPr lang="en-US" sz="1200" dirty="0">
                <a:latin typeface="Aptos"/>
                <a:ea typeface="Calibri"/>
                <a:cs typeface="Calibri"/>
              </a:rPr>
              <a:t>Admin Interface</a:t>
            </a:r>
          </a:p>
          <a:p>
            <a:pPr algn="just">
              <a:buFont typeface="Arial"/>
              <a:buChar char="•"/>
            </a:pPr>
            <a:r>
              <a:rPr lang="en-US" sz="1200" dirty="0">
                <a:latin typeface="Aptos"/>
                <a:ea typeface="Calibri"/>
                <a:cs typeface="Calibri"/>
              </a:rPr>
              <a:t>manage user accounts</a:t>
            </a:r>
          </a:p>
          <a:p>
            <a:pPr indent="0" algn="just">
              <a:buNone/>
            </a:pPr>
            <a:r>
              <a:rPr lang="en-US" sz="1200" dirty="0">
                <a:latin typeface="Aptos"/>
                <a:ea typeface="Calibri"/>
                <a:cs typeface="Calibri"/>
              </a:rPr>
              <a:t>            user types: customer, system users (user, admin)</a:t>
            </a:r>
          </a:p>
          <a:p>
            <a:pPr algn="just">
              <a:buNone/>
            </a:pPr>
            <a:r>
              <a:rPr lang="en-US" sz="1200" dirty="0">
                <a:latin typeface="Aptos"/>
                <a:ea typeface="Calibri"/>
                <a:cs typeface="Calibri"/>
              </a:rPr>
              <a:t>            activities: customer + user creation, change privilege</a:t>
            </a:r>
          </a:p>
          <a:p>
            <a:pPr algn="just">
              <a:buNone/>
            </a:pPr>
            <a:endParaRPr lang="en-US" sz="1200" dirty="0">
              <a:latin typeface="Aptos"/>
              <a:ea typeface="Calibri"/>
              <a:cs typeface="Calibri"/>
            </a:endParaRPr>
          </a:p>
          <a:p>
            <a:pPr algn="just">
              <a:buFont typeface="Arial"/>
              <a:buChar char="•"/>
            </a:pPr>
            <a:r>
              <a:rPr lang="en-US" sz="1200" dirty="0">
                <a:latin typeface="Aptos"/>
                <a:ea typeface="Calibri"/>
                <a:cs typeface="Calibri"/>
              </a:rPr>
              <a:t>Customer Support</a:t>
            </a:r>
          </a:p>
          <a:p>
            <a:pPr algn="just">
              <a:buFont typeface="Arial"/>
              <a:buChar char="•"/>
            </a:pPr>
            <a:r>
              <a:rPr lang="en-US" sz="1200" dirty="0">
                <a:latin typeface="Aptos"/>
                <a:ea typeface="Calibri"/>
                <a:cs typeface="Calibri"/>
              </a:rPr>
              <a:t>send email for clarifications</a:t>
            </a:r>
          </a:p>
          <a:p>
            <a:pPr indent="0" algn="just">
              <a:buNone/>
            </a:pPr>
            <a:endParaRPr lang="en-US" sz="1200" dirty="0">
              <a:latin typeface="Aptos"/>
              <a:ea typeface="Calibri"/>
              <a:cs typeface="Calibri"/>
            </a:endParaRPr>
          </a:p>
          <a:p>
            <a:pPr algn="just">
              <a:buNone/>
            </a:pPr>
            <a:endParaRPr lang="en-US" sz="1200" b="1" dirty="0">
              <a:latin typeface="Aptos"/>
              <a:ea typeface="Calibri"/>
              <a:cs typeface="Calibri"/>
            </a:endParaRPr>
          </a:p>
        </p:txBody>
      </p:sp>
    </p:spTree>
    <p:extLst>
      <p:ext uri="{BB962C8B-B14F-4D97-AF65-F5344CB8AC3E}">
        <p14:creationId xmlns:p14="http://schemas.microsoft.com/office/powerpoint/2010/main" val="608825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Release Planning</a:t>
            </a:r>
          </a:p>
        </p:txBody>
      </p:sp>
      <p:sp>
        <p:nvSpPr>
          <p:cNvPr id="4" name="Content Placeholder 2">
            <a:extLst>
              <a:ext uri="{FF2B5EF4-FFF2-40B4-BE49-F238E27FC236}">
                <a16:creationId xmlns:a16="http://schemas.microsoft.com/office/drawing/2014/main" id="{AD870E4E-3ED0-4FEF-1435-F1D45A016ACD}"/>
              </a:ext>
            </a:extLst>
          </p:cNvPr>
          <p:cNvSpPr>
            <a:spLocks noGrp="1"/>
          </p:cNvSpPr>
          <p:nvPr>
            <p:ph idx="1"/>
          </p:nvPr>
        </p:nvSpPr>
        <p:spPr>
          <a:xfrm>
            <a:off x="448966" y="1632989"/>
            <a:ext cx="8246070" cy="3359508"/>
          </a:xfrm>
        </p:spPr>
        <p:txBody>
          <a:bodyPr vert="horz" lIns="91440" tIns="45720" rIns="91440" bIns="45720" rtlCol="0" anchor="t">
            <a:normAutofit fontScale="77500" lnSpcReduction="20000"/>
          </a:bodyPr>
          <a:lstStyle/>
          <a:p>
            <a:pPr algn="just">
              <a:buNone/>
            </a:pPr>
            <a:r>
              <a:rPr lang="en-US" sz="1400" b="1" dirty="0">
                <a:latin typeface="Aptos"/>
                <a:ea typeface="Calibri"/>
                <a:cs typeface="Calibri"/>
              </a:rPr>
              <a:t>Release Plan:</a:t>
            </a:r>
            <a:endParaRPr lang="en-US" sz="1400">
              <a:latin typeface="Aptos"/>
              <a:ea typeface="Calibri"/>
              <a:cs typeface="Calibri"/>
            </a:endParaRP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Release 2:</a:t>
            </a:r>
            <a:endParaRPr lang="en-US" sz="1200" dirty="0">
              <a:latin typeface="Aptos"/>
              <a:ea typeface="Calibri"/>
              <a:cs typeface="Calibri"/>
            </a:endParaRPr>
          </a:p>
          <a:p>
            <a:pPr algn="just">
              <a:buFont typeface="Arial"/>
              <a:buChar char="•"/>
            </a:pPr>
            <a:r>
              <a:rPr lang="en-US" sz="1200" dirty="0">
                <a:latin typeface="Aptos"/>
                <a:ea typeface="Calibri"/>
                <a:cs typeface="Calibri"/>
              </a:rPr>
              <a:t>Tour browsing</a:t>
            </a:r>
          </a:p>
          <a:p>
            <a:pPr algn="just">
              <a:buFont typeface="Arial"/>
              <a:buChar char="•"/>
            </a:pPr>
            <a:r>
              <a:rPr lang="en-US" sz="1200" dirty="0">
                <a:latin typeface="Aptos"/>
                <a:ea typeface="Calibri"/>
                <a:cs typeface="Calibri"/>
              </a:rPr>
              <a:t>show computed average rating</a:t>
            </a:r>
          </a:p>
          <a:p>
            <a:pPr algn="just">
              <a:buFont typeface="Arial"/>
              <a:buChar char="•"/>
            </a:pPr>
            <a:r>
              <a:rPr lang="en-US" sz="1200" dirty="0">
                <a:latin typeface="Aptos"/>
                <a:ea typeface="Calibri"/>
                <a:cs typeface="Calibri"/>
              </a:rPr>
              <a:t>tour management</a:t>
            </a:r>
          </a:p>
          <a:p>
            <a:pPr indent="0" algn="just">
              <a:buNone/>
            </a:pPr>
            <a:endParaRPr lang="en-US" sz="1200" dirty="0">
              <a:latin typeface="Aptos"/>
              <a:ea typeface="Calibri"/>
              <a:cs typeface="Calibri"/>
            </a:endParaRPr>
          </a:p>
          <a:p>
            <a:pPr algn="just">
              <a:buFont typeface="Arial"/>
              <a:buChar char="•"/>
            </a:pPr>
            <a:r>
              <a:rPr lang="en-US" sz="1200" dirty="0">
                <a:latin typeface="Aptos"/>
                <a:ea typeface="Calibri"/>
                <a:cs typeface="Calibri"/>
              </a:rPr>
              <a:t>Tour review</a:t>
            </a:r>
          </a:p>
          <a:p>
            <a:pPr algn="just">
              <a:buFont typeface="Arial"/>
              <a:buChar char="•"/>
            </a:pPr>
            <a:r>
              <a:rPr lang="en-US" sz="1200" dirty="0">
                <a:latin typeface="Aptos"/>
                <a:ea typeface="Calibri"/>
                <a:cs typeface="Calibri"/>
              </a:rPr>
              <a:t>1 rating from 1 to 5</a:t>
            </a:r>
          </a:p>
          <a:p>
            <a:pPr algn="just">
              <a:buFont typeface="Arial"/>
              <a:buChar char="•"/>
            </a:pPr>
            <a:r>
              <a:rPr lang="en-US" sz="1200" dirty="0">
                <a:latin typeface="Aptos"/>
                <a:ea typeface="Calibri"/>
                <a:cs typeface="Calibri"/>
              </a:rPr>
              <a:t>customer comments/recommendations</a:t>
            </a:r>
          </a:p>
          <a:p>
            <a:pPr indent="0" algn="just">
              <a:buNone/>
            </a:pPr>
            <a:endParaRPr lang="en-US" sz="1200" dirty="0">
              <a:latin typeface="Aptos"/>
              <a:ea typeface="Calibri"/>
              <a:cs typeface="Calibri"/>
            </a:endParaRPr>
          </a:p>
          <a:p>
            <a:pPr algn="just">
              <a:buFont typeface="Arial"/>
              <a:buChar char="•"/>
            </a:pPr>
            <a:r>
              <a:rPr lang="en-US" sz="1200" dirty="0">
                <a:latin typeface="Aptos"/>
                <a:ea typeface="Calibri"/>
                <a:cs typeface="Calibri"/>
              </a:rPr>
              <a:t>Admin Interface</a:t>
            </a:r>
          </a:p>
          <a:p>
            <a:pPr algn="just">
              <a:buFont typeface="Arial"/>
              <a:buChar char="•"/>
            </a:pPr>
            <a:r>
              <a:rPr lang="en-US" sz="1200" dirty="0">
                <a:latin typeface="Aptos"/>
                <a:ea typeface="Calibri"/>
                <a:cs typeface="Calibri"/>
              </a:rPr>
              <a:t>report generation</a:t>
            </a:r>
          </a:p>
          <a:p>
            <a:pPr indent="0" algn="just">
              <a:buNone/>
            </a:pPr>
            <a:endParaRPr lang="en-US" sz="1200" dirty="0">
              <a:latin typeface="Aptos"/>
              <a:ea typeface="Calibri"/>
              <a:cs typeface="Calibri"/>
            </a:endParaRPr>
          </a:p>
          <a:p>
            <a:pPr algn="just">
              <a:buFont typeface="Arial"/>
              <a:buChar char="•"/>
            </a:pPr>
            <a:r>
              <a:rPr lang="en-US" sz="1200" dirty="0">
                <a:latin typeface="Aptos"/>
                <a:ea typeface="Calibri"/>
                <a:cs typeface="Calibri"/>
              </a:rPr>
              <a:t>System Monitoring &amp; Reporting</a:t>
            </a:r>
          </a:p>
          <a:p>
            <a:pPr algn="just">
              <a:buFont typeface="Arial"/>
              <a:buChar char="•"/>
            </a:pPr>
            <a:r>
              <a:rPr lang="en-US" sz="1200" dirty="0">
                <a:latin typeface="Aptos"/>
                <a:ea typeface="Calibri"/>
                <a:cs typeface="Calibri"/>
              </a:rPr>
              <a:t>system performance</a:t>
            </a:r>
          </a:p>
          <a:p>
            <a:pPr algn="just">
              <a:buFont typeface="Arial"/>
              <a:buChar char="•"/>
            </a:pPr>
            <a:r>
              <a:rPr lang="en-US" sz="1200" dirty="0">
                <a:latin typeface="Aptos"/>
                <a:ea typeface="Calibri"/>
                <a:cs typeface="Calibri"/>
              </a:rPr>
              <a:t>monitor error logs</a:t>
            </a:r>
          </a:p>
          <a:p>
            <a:pPr algn="just">
              <a:buFont typeface="Arial"/>
              <a:buChar char="•"/>
            </a:pPr>
            <a:r>
              <a:rPr lang="en-US" sz="1200" dirty="0">
                <a:latin typeface="Aptos"/>
                <a:ea typeface="Calibri"/>
                <a:cs typeface="Calibri"/>
              </a:rPr>
              <a:t>booking report and analytics</a:t>
            </a: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Release 3:</a:t>
            </a:r>
            <a:endParaRPr lang="en-US" sz="1200" dirty="0">
              <a:latin typeface="Aptos"/>
              <a:ea typeface="Calibri"/>
              <a:cs typeface="Calibri"/>
            </a:endParaRPr>
          </a:p>
          <a:p>
            <a:pPr algn="just">
              <a:buFont typeface="Arial"/>
              <a:buChar char="•"/>
            </a:pPr>
            <a:r>
              <a:rPr lang="en-US" sz="1200" dirty="0">
                <a:latin typeface="Aptos"/>
                <a:ea typeface="Calibri"/>
                <a:cs typeface="Calibri"/>
              </a:rPr>
              <a:t>System integration</a:t>
            </a:r>
          </a:p>
          <a:p>
            <a:pPr algn="just">
              <a:buFont typeface="Arial"/>
              <a:buChar char="•"/>
            </a:pPr>
            <a:r>
              <a:rPr lang="en-US" sz="1200" dirty="0">
                <a:latin typeface="Aptos"/>
                <a:ea typeface="Calibri"/>
                <a:cs typeface="Calibri"/>
              </a:rPr>
              <a:t>API for third-party integrations</a:t>
            </a:r>
            <a:endParaRPr lang="en-US" dirty="0"/>
          </a:p>
          <a:p>
            <a:pPr algn="just">
              <a:buNone/>
            </a:pPr>
            <a:endParaRPr lang="en-US" sz="1200" b="1" dirty="0">
              <a:latin typeface="Aptos"/>
              <a:ea typeface="Calibri"/>
              <a:cs typeface="Calibri"/>
            </a:endParaRPr>
          </a:p>
        </p:txBody>
      </p:sp>
    </p:spTree>
    <p:extLst>
      <p:ext uri="{BB962C8B-B14F-4D97-AF65-F5344CB8AC3E}">
        <p14:creationId xmlns:p14="http://schemas.microsoft.com/office/powerpoint/2010/main" val="1137237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Planning</a:t>
            </a:r>
          </a:p>
        </p:txBody>
      </p:sp>
      <p:graphicFrame>
        <p:nvGraphicFramePr>
          <p:cNvPr id="5" name="Content Placeholder 4">
            <a:extLst>
              <a:ext uri="{FF2B5EF4-FFF2-40B4-BE49-F238E27FC236}">
                <a16:creationId xmlns:a16="http://schemas.microsoft.com/office/drawing/2014/main" id="{0E576DDE-E29B-3A94-3823-A6C51E758081}"/>
              </a:ext>
            </a:extLst>
          </p:cNvPr>
          <p:cNvGraphicFramePr>
            <a:graphicFrameLocks noGrp="1"/>
          </p:cNvGraphicFramePr>
          <p:nvPr>
            <p:ph idx="1"/>
            <p:extLst>
              <p:ext uri="{D42A27DB-BD31-4B8C-83A1-F6EECF244321}">
                <p14:modId xmlns:p14="http://schemas.microsoft.com/office/powerpoint/2010/main" val="1468588131"/>
              </p:ext>
            </p:extLst>
          </p:nvPr>
        </p:nvGraphicFramePr>
        <p:xfrm>
          <a:off x="449263" y="1820863"/>
          <a:ext cx="8245471" cy="2961640"/>
        </p:xfrm>
        <a:graphic>
          <a:graphicData uri="http://schemas.openxmlformats.org/drawingml/2006/table">
            <a:tbl>
              <a:tblPr bandRow="1">
                <a:tableStyleId>{5C22544A-7EE6-4342-B048-85BDC9FD1C3A}</a:tableStyleId>
              </a:tblPr>
              <a:tblGrid>
                <a:gridCol w="1000125">
                  <a:extLst>
                    <a:ext uri="{9D8B030D-6E8A-4147-A177-3AD203B41FA5}">
                      <a16:colId xmlns:a16="http://schemas.microsoft.com/office/drawing/2014/main" val="1008362869"/>
                    </a:ext>
                  </a:extLst>
                </a:gridCol>
                <a:gridCol w="1992312">
                  <a:extLst>
                    <a:ext uri="{9D8B030D-6E8A-4147-A177-3AD203B41FA5}">
                      <a16:colId xmlns:a16="http://schemas.microsoft.com/office/drawing/2014/main" val="4106855941"/>
                    </a:ext>
                  </a:extLst>
                </a:gridCol>
                <a:gridCol w="5253034">
                  <a:extLst>
                    <a:ext uri="{9D8B030D-6E8A-4147-A177-3AD203B41FA5}">
                      <a16:colId xmlns:a16="http://schemas.microsoft.com/office/drawing/2014/main" val="3069367497"/>
                    </a:ext>
                  </a:extLst>
                </a:gridCol>
              </a:tblGrid>
              <a:tr h="190500">
                <a:tc>
                  <a:txBody>
                    <a:bodyPr/>
                    <a:lstStyle/>
                    <a:p>
                      <a:pPr fontAlgn="base">
                        <a:lnSpc>
                          <a:spcPts val="1350"/>
                        </a:lnSpc>
                      </a:pPr>
                      <a:r>
                        <a:rPr lang="en-US" sz="1200">
                          <a:effectLst/>
                          <a:latin typeface="Aptos" panose="020B0004020202020204" pitchFamily="34" charset="0"/>
                        </a:rPr>
                        <a:t>User Story #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Estimation (Fibonacci)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Sprint Number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4573092"/>
                  </a:ext>
                </a:extLst>
              </a:tr>
              <a:tr h="190500">
                <a:tc>
                  <a:txBody>
                    <a:bodyPr/>
                    <a:lstStyle/>
                    <a:p>
                      <a:pPr fontAlgn="base">
                        <a:lnSpc>
                          <a:spcPts val="1350"/>
                        </a:lnSpc>
                      </a:pPr>
                      <a:r>
                        <a:rPr lang="en-US" sz="1200">
                          <a:effectLst/>
                          <a:latin typeface="Aptos" panose="020B0004020202020204" pitchFamily="34" charset="0"/>
                        </a:rPr>
                        <a:t>1 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2 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1 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8246324"/>
                  </a:ext>
                </a:extLst>
              </a:tr>
              <a:tr h="190500">
                <a:tc>
                  <a:txBody>
                    <a:bodyPr/>
                    <a:lstStyle/>
                    <a:p>
                      <a:pPr fontAlgn="base">
                        <a:lnSpc>
                          <a:spcPts val="1350"/>
                        </a:lnSpc>
                      </a:pPr>
                      <a:r>
                        <a:rPr lang="en-US" sz="1200">
                          <a:effectLst/>
                          <a:latin typeface="Aptos" panose="020B0004020202020204" pitchFamily="34" charset="0"/>
                        </a:rPr>
                        <a:t>2 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2 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1 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9633327"/>
                  </a:ext>
                </a:extLst>
              </a:tr>
              <a:tr h="190500">
                <a:tc>
                  <a:txBody>
                    <a:bodyPr/>
                    <a:lstStyle/>
                    <a:p>
                      <a:pPr fontAlgn="base">
                        <a:lnSpc>
                          <a:spcPts val="1350"/>
                        </a:lnSpc>
                      </a:pPr>
                      <a:r>
                        <a:rPr lang="en-US" sz="1200">
                          <a:effectLst/>
                          <a:latin typeface="Aptos" panose="020B0004020202020204" pitchFamily="34" charset="0"/>
                        </a:rPr>
                        <a:t>3 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5 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1 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0776916"/>
                  </a:ext>
                </a:extLst>
              </a:tr>
              <a:tr h="190500">
                <a:tc>
                  <a:txBody>
                    <a:bodyPr/>
                    <a:lstStyle/>
                    <a:p>
                      <a:pPr fontAlgn="base">
                        <a:lnSpc>
                          <a:spcPts val="1350"/>
                        </a:lnSpc>
                      </a:pPr>
                      <a:r>
                        <a:rPr lang="en-US" sz="1200">
                          <a:effectLst/>
                          <a:latin typeface="Aptos" panose="020B0004020202020204" pitchFamily="34" charset="0"/>
                        </a:rPr>
                        <a:t>4 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5 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2 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6400892"/>
                  </a:ext>
                </a:extLst>
              </a:tr>
              <a:tr h="190500">
                <a:tc>
                  <a:txBody>
                    <a:bodyPr/>
                    <a:lstStyle/>
                    <a:p>
                      <a:pPr fontAlgn="base">
                        <a:lnSpc>
                          <a:spcPts val="1350"/>
                        </a:lnSpc>
                      </a:pPr>
                      <a:r>
                        <a:rPr lang="en-US" sz="1200">
                          <a:effectLst/>
                          <a:latin typeface="Aptos" panose="020B0004020202020204" pitchFamily="34" charset="0"/>
                        </a:rPr>
                        <a:t>5 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5 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2 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0391277"/>
                  </a:ext>
                </a:extLst>
              </a:tr>
              <a:tr h="190500">
                <a:tc>
                  <a:txBody>
                    <a:bodyPr/>
                    <a:lstStyle/>
                    <a:p>
                      <a:pPr fontAlgn="base">
                        <a:lnSpc>
                          <a:spcPts val="1350"/>
                        </a:lnSpc>
                      </a:pPr>
                      <a:r>
                        <a:rPr lang="en-US" sz="1200">
                          <a:effectLst/>
                          <a:latin typeface="Aptos" panose="020B0004020202020204" pitchFamily="34" charset="0"/>
                        </a:rPr>
                        <a:t>7 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5 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2 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5096898"/>
                  </a:ext>
                </a:extLst>
              </a:tr>
              <a:tr h="190500">
                <a:tc>
                  <a:txBody>
                    <a:bodyPr/>
                    <a:lstStyle/>
                    <a:p>
                      <a:pPr fontAlgn="base">
                        <a:lnSpc>
                          <a:spcPts val="1350"/>
                        </a:lnSpc>
                      </a:pPr>
                      <a:r>
                        <a:rPr lang="en-US" sz="1200">
                          <a:effectLst/>
                          <a:latin typeface="Aptos" panose="020B0004020202020204" pitchFamily="34" charset="0"/>
                        </a:rPr>
                        <a:t>12 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4 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3 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8437647"/>
                  </a:ext>
                </a:extLst>
              </a:tr>
              <a:tr h="190500">
                <a:tc>
                  <a:txBody>
                    <a:bodyPr/>
                    <a:lstStyle/>
                    <a:p>
                      <a:pPr fontAlgn="base">
                        <a:lnSpc>
                          <a:spcPts val="1350"/>
                        </a:lnSpc>
                      </a:pPr>
                      <a:r>
                        <a:rPr lang="en-US" sz="1200">
                          <a:effectLst/>
                          <a:latin typeface="Aptos" panose="020B0004020202020204" pitchFamily="34" charset="0"/>
                        </a:rPr>
                        <a:t>13 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5 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3 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1321045"/>
                  </a:ext>
                </a:extLst>
              </a:tr>
              <a:tr h="190500">
                <a:tc>
                  <a:txBody>
                    <a:bodyPr/>
                    <a:lstStyle/>
                    <a:p>
                      <a:pPr fontAlgn="base">
                        <a:lnSpc>
                          <a:spcPts val="1350"/>
                        </a:lnSpc>
                      </a:pPr>
                      <a:r>
                        <a:rPr lang="en-US" sz="1200">
                          <a:effectLst/>
                          <a:latin typeface="Aptos" panose="020B0004020202020204" pitchFamily="34" charset="0"/>
                        </a:rPr>
                        <a:t>17 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13 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4 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8244070"/>
                  </a:ext>
                </a:extLst>
              </a:tr>
              <a:tr h="190500">
                <a:tc>
                  <a:txBody>
                    <a:bodyPr/>
                    <a:lstStyle/>
                    <a:p>
                      <a:pPr fontAlgn="base">
                        <a:lnSpc>
                          <a:spcPts val="1350"/>
                        </a:lnSpc>
                      </a:pPr>
                      <a:r>
                        <a:rPr lang="en-US" sz="1200">
                          <a:effectLst/>
                          <a:latin typeface="Aptos" panose="020B0004020202020204" pitchFamily="34" charset="0"/>
                        </a:rPr>
                        <a:t>18 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4 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4 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1447008"/>
                  </a:ext>
                </a:extLst>
              </a:tr>
            </a:tbl>
          </a:graphicData>
        </a:graphic>
      </p:graphicFrame>
      <p:sp>
        <p:nvSpPr>
          <p:cNvPr id="6" name="TextBox 5">
            <a:extLst>
              <a:ext uri="{FF2B5EF4-FFF2-40B4-BE49-F238E27FC236}">
                <a16:creationId xmlns:a16="http://schemas.microsoft.com/office/drawing/2014/main" id="{7E10B0C6-6506-2572-3875-73F3AA88E512}"/>
              </a:ext>
            </a:extLst>
          </p:cNvPr>
          <p:cNvSpPr txBox="1"/>
          <p:nvPr/>
        </p:nvSpPr>
        <p:spPr>
          <a:xfrm>
            <a:off x="438150" y="150971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rPr>
              <a:t>Sprint Plan for Release 1</a:t>
            </a:r>
            <a:r>
              <a:rPr lang="en-US" sz="1400" dirty="0">
                <a:latin typeface="Aptos"/>
              </a:rPr>
              <a:t> </a:t>
            </a:r>
          </a:p>
        </p:txBody>
      </p:sp>
    </p:spTree>
    <p:extLst>
      <p:ext uri="{BB962C8B-B14F-4D97-AF65-F5344CB8AC3E}">
        <p14:creationId xmlns:p14="http://schemas.microsoft.com/office/powerpoint/2010/main" val="198023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algn="just">
              <a:buNone/>
            </a:pPr>
            <a:r>
              <a:rPr lang="en-US" sz="1200" dirty="0">
                <a:latin typeface="Aptos"/>
                <a:ea typeface="+mn-lt"/>
                <a:cs typeface="+mn-lt"/>
              </a:rPr>
              <a:t>As the tourism industry grows rapidly, an online tour booking system has become essential for tourists and operators. To address this, we are developing a Tour Booking Management System. This system will help users quickly search and book tours while providing operators with tools to manage their offerings. The frontend will use HTML, CSS, and JavaScript, while Node.js and Python will handle backend logic. Agile methodology will be used and a duration of one–week sprint for development is adopted to allow flexibility in meeting user requirements.</a:t>
            </a:r>
            <a:endParaRPr lang="en-US" sz="1200" dirty="0">
              <a:latin typeface="Aptos"/>
              <a:ea typeface="Calibri"/>
              <a:cs typeface="Calibri"/>
            </a:endParaRPr>
          </a:p>
          <a:p>
            <a:pPr algn="just">
              <a:buNone/>
            </a:pPr>
            <a:endParaRPr lang="en-US" sz="1200" dirty="0">
              <a:latin typeface="Aptos"/>
              <a:ea typeface="+mn-lt"/>
              <a:cs typeface="+mn-lt"/>
            </a:endParaRPr>
          </a:p>
          <a:p>
            <a:pPr algn="just">
              <a:buNone/>
            </a:pPr>
            <a:r>
              <a:rPr lang="en-US" sz="1200" dirty="0">
                <a:latin typeface="Aptos"/>
                <a:ea typeface="+mn-lt"/>
                <a:cs typeface="+mn-lt"/>
              </a:rPr>
              <a:t>The goal of this project is to create a user-friendly platform for tourists to find tour information, book, pay, cancel reservations, and leave reviews. Operators and administrators will have tools to manage tours, user accounts, generate reports, and monitor system performance to ensure efficiency.</a:t>
            </a:r>
            <a:endParaRPr lang="en-US" sz="1200" dirty="0">
              <a:latin typeface="Aptos"/>
              <a:cs typeface="Calibri"/>
            </a:endParaRPr>
          </a:p>
          <a:p>
            <a:pPr algn="just">
              <a:buNone/>
            </a:pPr>
            <a:endParaRPr lang="en-US" sz="1200" dirty="0">
              <a:latin typeface="Aptos"/>
              <a:ea typeface="+mn-lt"/>
              <a:cs typeface="+mn-lt"/>
            </a:endParaRPr>
          </a:p>
          <a:p>
            <a:pPr algn="just">
              <a:buNone/>
            </a:pPr>
            <a:r>
              <a:rPr lang="en-US" sz="1200" dirty="0">
                <a:latin typeface="Aptos"/>
                <a:ea typeface="+mn-lt"/>
                <a:cs typeface="+mn-lt"/>
              </a:rPr>
              <a:t>The project focuses on New Zealand tours, including browsing information, online booking, reviews, and monitoring. The development will be divided into three releases. A minimum viable product (MVP) will be available in the first release and gradually adding features at each stage.</a:t>
            </a:r>
            <a:endParaRPr lang="en-US" dirty="0">
              <a:ea typeface="Calibri"/>
              <a:cs typeface="Calibri"/>
            </a:endParaRPr>
          </a:p>
          <a:p>
            <a:pPr algn="just">
              <a:buFont typeface="Arial"/>
            </a:pPr>
            <a:endParaRPr lang="en-US">
              <a:ea typeface="Calibri"/>
              <a:cs typeface="Calibri"/>
            </a:endParaRPr>
          </a:p>
          <a:p>
            <a:pPr marL="0" indent="0" algn="just">
              <a:buNone/>
            </a:pPr>
            <a:endParaRPr lang="en-US" sz="1600" dirty="0">
              <a:ea typeface="Calibri"/>
              <a:cs typeface="Calibri"/>
            </a:endParaRPr>
          </a:p>
          <a:p>
            <a:pPr algn="just"/>
            <a:endParaRPr lang="en-US" sz="1600" dirty="0">
              <a:ea typeface="Calibri"/>
              <a:cs typeface="Calibri"/>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Planning</a:t>
            </a:r>
          </a:p>
        </p:txBody>
      </p:sp>
      <p:graphicFrame>
        <p:nvGraphicFramePr>
          <p:cNvPr id="8" name="Content Placeholder 7">
            <a:extLst>
              <a:ext uri="{FF2B5EF4-FFF2-40B4-BE49-F238E27FC236}">
                <a16:creationId xmlns:a16="http://schemas.microsoft.com/office/drawing/2014/main" id="{A2CCAAA3-CE35-E7BA-013E-CF468B983A2B}"/>
              </a:ext>
            </a:extLst>
          </p:cNvPr>
          <p:cNvGraphicFramePr>
            <a:graphicFrameLocks noGrp="1"/>
          </p:cNvGraphicFramePr>
          <p:nvPr>
            <p:ph idx="1"/>
            <p:extLst>
              <p:ext uri="{D42A27DB-BD31-4B8C-83A1-F6EECF244321}">
                <p14:modId xmlns:p14="http://schemas.microsoft.com/office/powerpoint/2010/main" val="3720004435"/>
              </p:ext>
            </p:extLst>
          </p:nvPr>
        </p:nvGraphicFramePr>
        <p:xfrm>
          <a:off x="369888" y="2455863"/>
          <a:ext cx="8245473" cy="2153920"/>
        </p:xfrm>
        <a:graphic>
          <a:graphicData uri="http://schemas.openxmlformats.org/drawingml/2006/table">
            <a:tbl>
              <a:tblPr bandRow="1">
                <a:tableStyleId>{5C22544A-7EE6-4342-B048-85BDC9FD1C3A}</a:tableStyleId>
              </a:tblPr>
              <a:tblGrid>
                <a:gridCol w="2748491">
                  <a:extLst>
                    <a:ext uri="{9D8B030D-6E8A-4147-A177-3AD203B41FA5}">
                      <a16:colId xmlns:a16="http://schemas.microsoft.com/office/drawing/2014/main" val="270784340"/>
                    </a:ext>
                  </a:extLst>
                </a:gridCol>
                <a:gridCol w="3206573">
                  <a:extLst>
                    <a:ext uri="{9D8B030D-6E8A-4147-A177-3AD203B41FA5}">
                      <a16:colId xmlns:a16="http://schemas.microsoft.com/office/drawing/2014/main" val="3880757454"/>
                    </a:ext>
                  </a:extLst>
                </a:gridCol>
                <a:gridCol w="2290409">
                  <a:extLst>
                    <a:ext uri="{9D8B030D-6E8A-4147-A177-3AD203B41FA5}">
                      <a16:colId xmlns:a16="http://schemas.microsoft.com/office/drawing/2014/main" val="2540429304"/>
                    </a:ext>
                  </a:extLst>
                </a:gridCol>
              </a:tblGrid>
              <a:tr h="190500">
                <a:tc>
                  <a:txBody>
                    <a:bodyPr/>
                    <a:lstStyle/>
                    <a:p>
                      <a:pPr fontAlgn="base">
                        <a:lnSpc>
                          <a:spcPts val="1350"/>
                        </a:lnSpc>
                      </a:pPr>
                      <a:r>
                        <a:rPr lang="en-US" sz="1200">
                          <a:effectLst/>
                          <a:latin typeface="Aptos" panose="020B0004020202020204" pitchFamily="34" charset="0"/>
                        </a:rPr>
                        <a:t>User Story #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Estimation (Fibonacci)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Sprint Number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7820916"/>
                  </a:ext>
                </a:extLst>
              </a:tr>
              <a:tr h="190500">
                <a:tc>
                  <a:txBody>
                    <a:bodyPr/>
                    <a:lstStyle/>
                    <a:p>
                      <a:pPr fontAlgn="base">
                        <a:lnSpc>
                          <a:spcPts val="1350"/>
                        </a:lnSpc>
                      </a:pPr>
                      <a:r>
                        <a:rPr lang="en-US" sz="1200">
                          <a:effectLst/>
                          <a:latin typeface="Aptos" panose="020B0004020202020204" pitchFamily="34" charset="0"/>
                        </a:rPr>
                        <a:t>6 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3 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1 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3130701"/>
                  </a:ext>
                </a:extLst>
              </a:tr>
              <a:tr h="190500">
                <a:tc>
                  <a:txBody>
                    <a:bodyPr/>
                    <a:lstStyle/>
                    <a:p>
                      <a:pPr fontAlgn="base">
                        <a:lnSpc>
                          <a:spcPts val="1350"/>
                        </a:lnSpc>
                      </a:pPr>
                      <a:r>
                        <a:rPr lang="en-US" sz="1200">
                          <a:effectLst/>
                          <a:latin typeface="Aptos" panose="020B0004020202020204" pitchFamily="34" charset="0"/>
                        </a:rPr>
                        <a:t>8 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5 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1 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7631615"/>
                  </a:ext>
                </a:extLst>
              </a:tr>
              <a:tr h="190500">
                <a:tc>
                  <a:txBody>
                    <a:bodyPr/>
                    <a:lstStyle/>
                    <a:p>
                      <a:pPr fontAlgn="base">
                        <a:lnSpc>
                          <a:spcPts val="1350"/>
                        </a:lnSpc>
                      </a:pPr>
                      <a:r>
                        <a:rPr lang="en-US" sz="1200">
                          <a:effectLst/>
                          <a:latin typeface="Aptos" panose="020B0004020202020204" pitchFamily="34" charset="0"/>
                        </a:rPr>
                        <a:t>9 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8 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2 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4396105"/>
                  </a:ext>
                </a:extLst>
              </a:tr>
              <a:tr h="190500">
                <a:tc>
                  <a:txBody>
                    <a:bodyPr/>
                    <a:lstStyle/>
                    <a:p>
                      <a:pPr fontAlgn="base">
                        <a:lnSpc>
                          <a:spcPts val="1350"/>
                        </a:lnSpc>
                      </a:pPr>
                      <a:r>
                        <a:rPr lang="en-US" sz="1200">
                          <a:effectLst/>
                          <a:latin typeface="Aptos" panose="020B0004020202020204" pitchFamily="34" charset="0"/>
                        </a:rPr>
                        <a:t>10 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5 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2 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0956893"/>
                  </a:ext>
                </a:extLst>
              </a:tr>
              <a:tr h="190500">
                <a:tc>
                  <a:txBody>
                    <a:bodyPr/>
                    <a:lstStyle/>
                    <a:p>
                      <a:pPr fontAlgn="base">
                        <a:lnSpc>
                          <a:spcPts val="1350"/>
                        </a:lnSpc>
                      </a:pPr>
                      <a:r>
                        <a:rPr lang="en-US" sz="1200">
                          <a:effectLst/>
                          <a:latin typeface="Aptos" panose="020B0004020202020204" pitchFamily="34" charset="0"/>
                        </a:rPr>
                        <a:t>11 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5 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3 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3857876"/>
                  </a:ext>
                </a:extLst>
              </a:tr>
              <a:tr h="190500">
                <a:tc>
                  <a:txBody>
                    <a:bodyPr/>
                    <a:lstStyle/>
                    <a:p>
                      <a:pPr fontAlgn="base">
                        <a:lnSpc>
                          <a:spcPts val="1350"/>
                        </a:lnSpc>
                      </a:pPr>
                      <a:r>
                        <a:rPr lang="en-US" sz="1200">
                          <a:effectLst/>
                          <a:latin typeface="Aptos" panose="020B0004020202020204" pitchFamily="34" charset="0"/>
                        </a:rPr>
                        <a:t>14 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8 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3 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9685142"/>
                  </a:ext>
                </a:extLst>
              </a:tr>
              <a:tr h="190500">
                <a:tc>
                  <a:txBody>
                    <a:bodyPr/>
                    <a:lstStyle/>
                    <a:p>
                      <a:pPr fontAlgn="base">
                        <a:lnSpc>
                          <a:spcPts val="1350"/>
                        </a:lnSpc>
                      </a:pPr>
                      <a:r>
                        <a:rPr lang="en-US" sz="1200">
                          <a:effectLst/>
                          <a:latin typeface="Aptos" panose="020B0004020202020204" pitchFamily="34" charset="0"/>
                        </a:rPr>
                        <a:t>16 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8 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4 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3990724"/>
                  </a:ext>
                </a:extLst>
              </a:tr>
            </a:tbl>
          </a:graphicData>
        </a:graphic>
      </p:graphicFrame>
      <p:sp>
        <p:nvSpPr>
          <p:cNvPr id="9" name="TextBox 8">
            <a:extLst>
              <a:ext uri="{FF2B5EF4-FFF2-40B4-BE49-F238E27FC236}">
                <a16:creationId xmlns:a16="http://schemas.microsoft.com/office/drawing/2014/main" id="{6A849860-ECA2-F3A0-4268-8EE1387865FE}"/>
              </a:ext>
            </a:extLst>
          </p:cNvPr>
          <p:cNvSpPr txBox="1"/>
          <p:nvPr/>
        </p:nvSpPr>
        <p:spPr>
          <a:xfrm>
            <a:off x="366713" y="201771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2</a:t>
            </a:r>
            <a:r>
              <a:rPr lang="en-US" sz="1400" dirty="0">
                <a:latin typeface="Aptos"/>
              </a:rPr>
              <a:t> </a:t>
            </a:r>
          </a:p>
        </p:txBody>
      </p:sp>
    </p:spTree>
    <p:extLst>
      <p:ext uri="{BB962C8B-B14F-4D97-AF65-F5344CB8AC3E}">
        <p14:creationId xmlns:p14="http://schemas.microsoft.com/office/powerpoint/2010/main" val="2661343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Planning</a:t>
            </a:r>
          </a:p>
        </p:txBody>
      </p:sp>
      <p:graphicFrame>
        <p:nvGraphicFramePr>
          <p:cNvPr id="8" name="Content Placeholder 7">
            <a:extLst>
              <a:ext uri="{FF2B5EF4-FFF2-40B4-BE49-F238E27FC236}">
                <a16:creationId xmlns:a16="http://schemas.microsoft.com/office/drawing/2014/main" id="{4F96DBFC-BD86-2ABE-624C-B4E3CE7188CB}"/>
              </a:ext>
            </a:extLst>
          </p:cNvPr>
          <p:cNvGraphicFramePr>
            <a:graphicFrameLocks noGrp="1"/>
          </p:cNvGraphicFramePr>
          <p:nvPr>
            <p:ph idx="1"/>
            <p:extLst>
              <p:ext uri="{D42A27DB-BD31-4B8C-83A1-F6EECF244321}">
                <p14:modId xmlns:p14="http://schemas.microsoft.com/office/powerpoint/2010/main" val="2311358046"/>
              </p:ext>
            </p:extLst>
          </p:nvPr>
        </p:nvGraphicFramePr>
        <p:xfrm>
          <a:off x="433388" y="2654300"/>
          <a:ext cx="8245473" cy="807720"/>
        </p:xfrm>
        <a:graphic>
          <a:graphicData uri="http://schemas.openxmlformats.org/drawingml/2006/table">
            <a:tbl>
              <a:tblPr bandRow="1">
                <a:tableStyleId>{5C22544A-7EE6-4342-B048-85BDC9FD1C3A}</a:tableStyleId>
              </a:tblPr>
              <a:tblGrid>
                <a:gridCol w="2748491">
                  <a:extLst>
                    <a:ext uri="{9D8B030D-6E8A-4147-A177-3AD203B41FA5}">
                      <a16:colId xmlns:a16="http://schemas.microsoft.com/office/drawing/2014/main" val="3283250563"/>
                    </a:ext>
                  </a:extLst>
                </a:gridCol>
                <a:gridCol w="3206573">
                  <a:extLst>
                    <a:ext uri="{9D8B030D-6E8A-4147-A177-3AD203B41FA5}">
                      <a16:colId xmlns:a16="http://schemas.microsoft.com/office/drawing/2014/main" val="1621457810"/>
                    </a:ext>
                  </a:extLst>
                </a:gridCol>
                <a:gridCol w="2290409">
                  <a:extLst>
                    <a:ext uri="{9D8B030D-6E8A-4147-A177-3AD203B41FA5}">
                      <a16:colId xmlns:a16="http://schemas.microsoft.com/office/drawing/2014/main" val="4204327122"/>
                    </a:ext>
                  </a:extLst>
                </a:gridCol>
              </a:tblGrid>
              <a:tr h="190500">
                <a:tc>
                  <a:txBody>
                    <a:bodyPr/>
                    <a:lstStyle/>
                    <a:p>
                      <a:pPr fontAlgn="base">
                        <a:lnSpc>
                          <a:spcPts val="1350"/>
                        </a:lnSpc>
                      </a:pPr>
                      <a:r>
                        <a:rPr lang="en-US" sz="1200">
                          <a:effectLst/>
                          <a:latin typeface="Aptos" panose="020B0004020202020204" pitchFamily="34" charset="0"/>
                        </a:rPr>
                        <a:t>User Story #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Estimation (Fibonacci)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Sprint Number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1492953"/>
                  </a:ext>
                </a:extLst>
              </a:tr>
              <a:tr h="190500">
                <a:tc>
                  <a:txBody>
                    <a:bodyPr/>
                    <a:lstStyle/>
                    <a:p>
                      <a:pPr fontAlgn="base">
                        <a:lnSpc>
                          <a:spcPts val="1350"/>
                        </a:lnSpc>
                      </a:pPr>
                      <a:r>
                        <a:rPr lang="en-US" sz="1200">
                          <a:effectLst/>
                          <a:latin typeface="Aptos" panose="020B0004020202020204" pitchFamily="34" charset="0"/>
                        </a:rPr>
                        <a:t>15 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8 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1 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8933027"/>
                  </a:ext>
                </a:extLst>
              </a:tr>
              <a:tr h="190500">
                <a:tc>
                  <a:txBody>
                    <a:bodyPr/>
                    <a:lstStyle/>
                    <a:p>
                      <a:pPr fontAlgn="base">
                        <a:lnSpc>
                          <a:spcPts val="1350"/>
                        </a:lnSpc>
                      </a:pPr>
                      <a:r>
                        <a:rPr lang="en-US" sz="1200">
                          <a:effectLst/>
                          <a:latin typeface="Aptos" panose="020B0004020202020204" pitchFamily="34" charset="0"/>
                        </a:rPr>
                        <a:t>19 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13 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a:effectLst/>
                          <a:latin typeface="Aptos" panose="020B0004020202020204" pitchFamily="34" charset="0"/>
                        </a:rPr>
                        <a:t>2 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4414016"/>
                  </a:ext>
                </a:extLst>
              </a:tr>
            </a:tbl>
          </a:graphicData>
        </a:graphic>
      </p:graphicFrame>
      <p:sp>
        <p:nvSpPr>
          <p:cNvPr id="9" name="TextBox 8">
            <a:extLst>
              <a:ext uri="{FF2B5EF4-FFF2-40B4-BE49-F238E27FC236}">
                <a16:creationId xmlns:a16="http://schemas.microsoft.com/office/drawing/2014/main" id="{A5F4BFB4-1BE3-C8F9-0276-2972A297A225}"/>
              </a:ext>
            </a:extLst>
          </p:cNvPr>
          <p:cNvSpPr txBox="1"/>
          <p:nvPr/>
        </p:nvSpPr>
        <p:spPr>
          <a:xfrm>
            <a:off x="430213" y="218440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3</a:t>
            </a:r>
            <a:r>
              <a:rPr lang="en-US" sz="1400" dirty="0">
                <a:latin typeface="Aptos"/>
              </a:rPr>
              <a:t> </a:t>
            </a:r>
          </a:p>
        </p:txBody>
      </p:sp>
    </p:spTree>
    <p:extLst>
      <p:ext uri="{BB962C8B-B14F-4D97-AF65-F5344CB8AC3E}">
        <p14:creationId xmlns:p14="http://schemas.microsoft.com/office/powerpoint/2010/main" val="535766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Costing / Budget</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rmAutofit fontScale="40000" lnSpcReduction="20000"/>
          </a:bodyPr>
          <a:lstStyle/>
          <a:p>
            <a:r>
              <a:rPr lang="en-US" sz="1200" dirty="0">
                <a:latin typeface="Aptos"/>
              </a:rPr>
              <a:t>Assumptions:</a:t>
            </a:r>
          </a:p>
          <a:p>
            <a:r>
              <a:rPr lang="en-US" sz="1200" dirty="0">
                <a:latin typeface="Aptos"/>
              </a:rPr>
              <a:t>1. Sample budget outline (baseline only) for a Tour Booking Management System, broken down into Development, Infrastructure, and Operational expenses</a:t>
            </a:r>
          </a:p>
          <a:p>
            <a:r>
              <a:rPr lang="en-US" sz="1200" dirty="0">
                <a:latin typeface="Aptos"/>
              </a:rPr>
              <a:t>2. Budget allocated is based on a mid–sized tour agency</a:t>
            </a:r>
          </a:p>
          <a:p>
            <a:r>
              <a:rPr lang="en-US" sz="1200" dirty="0">
                <a:latin typeface="Aptos"/>
              </a:rPr>
              <a:t>3. Actual cost will vary based on system complexity, user volume, and additional features, such as analytics or advanced reporting features</a:t>
            </a:r>
          </a:p>
          <a:p>
            <a:endParaRPr lang="en-US" sz="1200" dirty="0">
              <a:latin typeface="Aptos"/>
            </a:endParaRPr>
          </a:p>
          <a:p>
            <a:r>
              <a:rPr lang="en-US" sz="1200" dirty="0">
                <a:latin typeface="Aptos"/>
              </a:rPr>
              <a:t>1. Development Costs</a:t>
            </a:r>
          </a:p>
          <a:p>
            <a:r>
              <a:rPr lang="en-US" sz="1200" dirty="0">
                <a:latin typeface="Aptos"/>
              </a:rPr>
              <a:t>a. Planning &amp; Design</a:t>
            </a:r>
          </a:p>
          <a:p>
            <a:r>
              <a:rPr lang="en-US" sz="1200" dirty="0">
                <a:latin typeface="Aptos"/>
              </a:rPr>
              <a:t>Market Research &amp; Feasibility Study: $1,500 - $3,000</a:t>
            </a:r>
          </a:p>
          <a:p>
            <a:r>
              <a:rPr lang="en-US" sz="1200" dirty="0">
                <a:latin typeface="Aptos"/>
              </a:rPr>
              <a:t>Requirement Gathering and Documentation: $1,500 - $3,000</a:t>
            </a:r>
          </a:p>
          <a:p>
            <a:r>
              <a:rPr lang="en-US" sz="1200" dirty="0">
                <a:latin typeface="Aptos"/>
              </a:rPr>
              <a:t>System Architecture Design: $1,500 - $3,000</a:t>
            </a:r>
          </a:p>
          <a:p>
            <a:r>
              <a:rPr lang="en-US" sz="1200" dirty="0">
                <a:latin typeface="Aptos"/>
              </a:rPr>
              <a:t>b. Software Development</a:t>
            </a:r>
          </a:p>
          <a:p>
            <a:r>
              <a:rPr lang="en-US" sz="1200" dirty="0">
                <a:latin typeface="Aptos"/>
              </a:rPr>
              <a:t>Frontend Development (HTML, CSS, </a:t>
            </a:r>
            <a:r>
              <a:rPr lang="en-US" sz="1200" dirty="0" err="1">
                <a:latin typeface="Aptos"/>
              </a:rPr>
              <a:t>Javascript</a:t>
            </a:r>
            <a:r>
              <a:rPr lang="en-US" sz="1200" dirty="0">
                <a:latin typeface="Aptos"/>
              </a:rPr>
              <a:t> (React/Angular/Vue)): $5,000 - $10,000</a:t>
            </a:r>
          </a:p>
          <a:p>
            <a:r>
              <a:rPr lang="en-US" sz="1200" dirty="0">
                <a:latin typeface="Aptos"/>
              </a:rPr>
              <a:t>Backend Development (Node.js/Django): $10,000 - $20,000</a:t>
            </a:r>
          </a:p>
          <a:p>
            <a:r>
              <a:rPr lang="en-US" sz="1200" dirty="0">
                <a:latin typeface="Aptos"/>
              </a:rPr>
              <a:t>Database Setup (SQLite): $1,000 - $2,000</a:t>
            </a:r>
          </a:p>
          <a:p>
            <a:r>
              <a:rPr lang="en-US" sz="1200" dirty="0">
                <a:latin typeface="Aptos"/>
              </a:rPr>
              <a:t>System Integration: $5,000 - $10,000</a:t>
            </a:r>
          </a:p>
          <a:p>
            <a:r>
              <a:rPr lang="en-US" sz="1200" dirty="0">
                <a:latin typeface="Aptos"/>
              </a:rPr>
              <a:t>Payment Gateway Integration: $2,000 - $5,000</a:t>
            </a:r>
          </a:p>
          <a:p>
            <a:r>
              <a:rPr lang="en-US" sz="1200" dirty="0">
                <a:latin typeface="Aptos"/>
              </a:rPr>
              <a:t>c. Testing &amp; Quality Assurance</a:t>
            </a:r>
          </a:p>
          <a:p>
            <a:r>
              <a:rPr lang="en-US" sz="1200" dirty="0">
                <a:latin typeface="Aptos"/>
              </a:rPr>
              <a:t>Automated &amp; Manual Testing: $3,000 - $6,000</a:t>
            </a:r>
          </a:p>
          <a:p>
            <a:r>
              <a:rPr lang="en-US" sz="1200" dirty="0">
                <a:latin typeface="Aptos"/>
              </a:rPr>
              <a:t>User Acceptance Testing (UAT): $1,000 - $3,000</a:t>
            </a:r>
          </a:p>
          <a:p>
            <a:r>
              <a:rPr lang="en-US" sz="1200" dirty="0">
                <a:latin typeface="Aptos"/>
              </a:rPr>
              <a:t>2. Infrastructure &amp; Licensing Costs</a:t>
            </a:r>
          </a:p>
          <a:p>
            <a:r>
              <a:rPr lang="en-US" sz="1200" dirty="0">
                <a:latin typeface="Aptos"/>
              </a:rPr>
              <a:t>a. Hosting &amp; Server Costs</a:t>
            </a:r>
          </a:p>
          <a:p>
            <a:r>
              <a:rPr lang="en-US" sz="1200" dirty="0">
                <a:latin typeface="Aptos"/>
              </a:rPr>
              <a:t>Cloud Hosting (AWS, Azure, or Google Cloud): $100 - $500/month</a:t>
            </a:r>
          </a:p>
          <a:p>
            <a:r>
              <a:rPr lang="en-US" sz="1200" dirty="0">
                <a:latin typeface="Aptos"/>
              </a:rPr>
              <a:t>Domain Name Registration: $10 - $30/year</a:t>
            </a:r>
          </a:p>
          <a:p>
            <a:r>
              <a:rPr lang="en-US" sz="1200" dirty="0">
                <a:latin typeface="Aptos"/>
              </a:rPr>
              <a:t>SSL Certificate: $50 - $200/year</a:t>
            </a:r>
          </a:p>
          <a:p>
            <a:r>
              <a:rPr lang="en-US" sz="1200" dirty="0">
                <a:latin typeface="Aptos"/>
              </a:rPr>
              <a:t>b. Software Licensing &amp; Subscriptions</a:t>
            </a:r>
          </a:p>
          <a:p>
            <a:r>
              <a:rPr lang="en-US" sz="1200" dirty="0">
                <a:latin typeface="Aptos"/>
              </a:rPr>
              <a:t>Booking &amp; CRM Software Integration: $500 - $2,000/year</a:t>
            </a:r>
          </a:p>
          <a:p>
            <a:r>
              <a:rPr lang="en-US" sz="1200" dirty="0">
                <a:latin typeface="Aptos"/>
              </a:rPr>
              <a:t>Payment Gateway Fees (Stripe, PayPal, etc.): 2.9% + $0.30 per transaction</a:t>
            </a:r>
          </a:p>
          <a:p>
            <a:r>
              <a:rPr lang="en-US" sz="1200" dirty="0">
                <a:latin typeface="Aptos"/>
              </a:rPr>
              <a:t>Analytics Tools (Google Analytics): $10 - $100/month</a:t>
            </a:r>
          </a:p>
          <a:p>
            <a:r>
              <a:rPr lang="en-US" sz="1200" dirty="0">
                <a:latin typeface="Aptos"/>
              </a:rPr>
              <a:t>3. Operational Costs</a:t>
            </a:r>
          </a:p>
          <a:p>
            <a:r>
              <a:rPr lang="en-US" sz="1200" dirty="0">
                <a:latin typeface="Aptos"/>
              </a:rPr>
              <a:t>a. Content Creation &amp; Marketing</a:t>
            </a:r>
          </a:p>
          <a:p>
            <a:r>
              <a:rPr lang="en-US" sz="1200" dirty="0">
                <a:latin typeface="Aptos"/>
              </a:rPr>
              <a:t>Graphic Design: $1,000 - $2,500</a:t>
            </a:r>
          </a:p>
          <a:p>
            <a:r>
              <a:rPr lang="en-US" sz="1200" dirty="0">
                <a:latin typeface="Aptos"/>
              </a:rPr>
              <a:t>SEO &amp; Marketing: $300 - $1,000/month</a:t>
            </a:r>
          </a:p>
          <a:p>
            <a:r>
              <a:rPr lang="en-US" sz="1200" dirty="0">
                <a:latin typeface="Aptos"/>
              </a:rPr>
              <a:t>b. Ongoing Maintenance &amp; Updates</a:t>
            </a:r>
          </a:p>
          <a:p>
            <a:r>
              <a:rPr lang="en-US" sz="1200" dirty="0">
                <a:latin typeface="Aptos"/>
              </a:rPr>
              <a:t>System Maintenance &amp; Bug Fixes: $1,000 - $2,500/month</a:t>
            </a:r>
          </a:p>
          <a:p>
            <a:r>
              <a:rPr lang="en-US" sz="1200" dirty="0">
                <a:latin typeface="Aptos"/>
              </a:rPr>
              <a:t>Feature Updates &amp; Enhancements: $2,000 - $4,500/quarter</a:t>
            </a:r>
          </a:p>
          <a:p>
            <a:r>
              <a:rPr lang="en-US" sz="1200" dirty="0">
                <a:latin typeface="Aptos"/>
              </a:rPr>
              <a:t>c. Staff Training &amp; Support</a:t>
            </a:r>
          </a:p>
          <a:p>
            <a:r>
              <a:rPr lang="en-US" sz="1200" dirty="0">
                <a:latin typeface="Aptos"/>
              </a:rPr>
              <a:t>Training Sessions for Admin &amp; Staff: $500 - $1,500</a:t>
            </a:r>
          </a:p>
          <a:p>
            <a:r>
              <a:rPr lang="en-US" sz="1200" dirty="0">
                <a:latin typeface="Aptos"/>
              </a:rPr>
              <a:t>Documentation Creation: $500 - $1,500</a:t>
            </a:r>
          </a:p>
          <a:p>
            <a:endParaRPr lang="en-US" sz="1200" dirty="0">
              <a:latin typeface="Aptos"/>
            </a:endParaRPr>
          </a:p>
          <a:p>
            <a:r>
              <a:rPr lang="en-US" sz="1200" dirty="0">
                <a:latin typeface="Aptos"/>
              </a:rPr>
              <a:t>Total Estimated Cost:</a:t>
            </a:r>
          </a:p>
          <a:p>
            <a:r>
              <a:rPr lang="en-US" sz="1200" dirty="0">
                <a:latin typeface="Aptos"/>
              </a:rPr>
              <a:t>Initial Development &amp; Setup Costs: $36,000 - $81,000</a:t>
            </a:r>
          </a:p>
          <a:p>
            <a:r>
              <a:rPr lang="en-US" sz="1200" dirty="0">
                <a:latin typeface="Aptos"/>
              </a:rPr>
              <a:t>Ongoing Monthly Costs: $2,000 - $5,000</a:t>
            </a:r>
          </a:p>
          <a:p>
            <a:r>
              <a:rPr lang="en-US" sz="1200" dirty="0">
                <a:latin typeface="Aptos"/>
              </a:rPr>
              <a:t>Total Yearly Operational Cost: $26,000 - $66,000</a:t>
            </a:r>
          </a:p>
          <a:p>
            <a:endParaRPr lang="en-US" sz="1200" dirty="0">
              <a:latin typeface="Aptos"/>
            </a:endParaRPr>
          </a:p>
          <a:p>
            <a:endParaRPr lang="en-US" dirty="0">
              <a:ea typeface="Calibri"/>
              <a:cs typeface="Calibri"/>
            </a:endParaRPr>
          </a:p>
        </p:txBody>
      </p:sp>
    </p:spTree>
    <p:extLst>
      <p:ext uri="{BB962C8B-B14F-4D97-AF65-F5344CB8AC3E}">
        <p14:creationId xmlns:p14="http://schemas.microsoft.com/office/powerpoint/2010/main" val="1672635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Sign-Off</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rmAutofit fontScale="47500" lnSpcReduction="20000"/>
          </a:bodyPr>
          <a:lstStyle/>
          <a:p>
            <a:r>
              <a:rPr lang="en-US" sz="1200" b="1" dirty="0">
                <a:latin typeface="Aptos"/>
                <a:ea typeface="Calibri"/>
                <a:cs typeface="Calibri"/>
              </a:rPr>
              <a:t>Project Title</a:t>
            </a:r>
            <a:r>
              <a:rPr lang="en-US" sz="1200" dirty="0">
                <a:latin typeface="Calibri"/>
                <a:ea typeface="Calibri"/>
                <a:cs typeface="Calibri"/>
              </a:rPr>
              <a:t> </a:t>
            </a:r>
            <a:r>
              <a:rPr lang="en-US" sz="1200" b="1" dirty="0">
                <a:latin typeface="Aptos"/>
                <a:ea typeface="Calibri"/>
                <a:cs typeface="Calibri"/>
              </a:rPr>
              <a:t>:</a:t>
            </a:r>
            <a:r>
              <a:rPr lang="en-US" sz="1200" dirty="0">
                <a:latin typeface="Aptos"/>
                <a:ea typeface="Calibri"/>
                <a:cs typeface="Calibri"/>
              </a:rPr>
              <a:t> Tour Booking Management System</a:t>
            </a:r>
            <a:br>
              <a:rPr lang="en-US" sz="1200" dirty="0">
                <a:latin typeface="Aptos"/>
                <a:ea typeface="Calibri"/>
                <a:cs typeface="Calibri"/>
              </a:rPr>
            </a:br>
            <a:r>
              <a:rPr lang="en-US" sz="1200" dirty="0">
                <a:latin typeface="Aptos"/>
                <a:ea typeface="Calibri"/>
                <a:cs typeface="Calibri"/>
              </a:rPr>
              <a:t>Project ID</a:t>
            </a:r>
            <a:r>
              <a:rPr lang="en-US" sz="1200" dirty="0">
                <a:latin typeface="Calibri"/>
                <a:ea typeface="Calibri"/>
                <a:cs typeface="Calibri"/>
              </a:rPr>
              <a:t> </a:t>
            </a:r>
            <a:r>
              <a:rPr lang="en-US" sz="1200" b="1" dirty="0">
                <a:latin typeface="Aptos"/>
                <a:ea typeface="Calibri"/>
                <a:cs typeface="Calibri"/>
              </a:rPr>
              <a:t>: Alpha-1xB.1257</a:t>
            </a:r>
            <a:br>
              <a:rPr lang="en-US" sz="1200" b="1" dirty="0">
                <a:latin typeface="Aptos"/>
                <a:ea typeface="Calibri"/>
                <a:cs typeface="Calibri"/>
              </a:rPr>
            </a:br>
            <a:r>
              <a:rPr lang="en-US" sz="1200" b="1" dirty="0">
                <a:latin typeface="Aptos"/>
                <a:ea typeface="Calibri"/>
                <a:cs typeface="Calibri"/>
              </a:rPr>
              <a:t>Date</a:t>
            </a:r>
            <a:r>
              <a:rPr lang="en-US" sz="1200" dirty="0">
                <a:latin typeface="Calibri"/>
                <a:ea typeface="Calibri"/>
                <a:cs typeface="Calibri"/>
              </a:rPr>
              <a:t> </a:t>
            </a:r>
            <a:r>
              <a:rPr lang="en-US" sz="1200" b="1" dirty="0">
                <a:latin typeface="Aptos"/>
                <a:ea typeface="Calibri"/>
                <a:cs typeface="Calibri"/>
              </a:rPr>
              <a:t>:</a:t>
            </a:r>
            <a:r>
              <a:rPr lang="en-US" sz="1200" dirty="0">
                <a:latin typeface="Aptos"/>
                <a:ea typeface="Calibri"/>
                <a:cs typeface="Calibri"/>
              </a:rPr>
              <a:t> 31 October 2024</a:t>
            </a:r>
            <a:br>
              <a:rPr lang="en-US" sz="1200" dirty="0">
                <a:latin typeface="Aptos"/>
                <a:ea typeface="Calibri"/>
                <a:cs typeface="Calibri"/>
              </a:rPr>
            </a:br>
            <a:r>
              <a:rPr lang="en-US" sz="1200" dirty="0">
                <a:latin typeface="Aptos"/>
                <a:ea typeface="Calibri"/>
                <a:cs typeface="Calibri"/>
              </a:rPr>
              <a:t>Project Manager</a:t>
            </a:r>
            <a:r>
              <a:rPr lang="en-US" sz="1200" dirty="0">
                <a:latin typeface="Calibri"/>
                <a:ea typeface="Calibri"/>
                <a:cs typeface="Calibri"/>
              </a:rPr>
              <a:t> </a:t>
            </a:r>
            <a:r>
              <a:rPr lang="en-US" sz="1200" b="1" dirty="0">
                <a:latin typeface="Aptos"/>
                <a:ea typeface="Calibri"/>
                <a:cs typeface="Calibri"/>
              </a:rPr>
              <a:t>:</a:t>
            </a:r>
            <a:r>
              <a:rPr lang="en-US" sz="1200" dirty="0">
                <a:latin typeface="Aptos"/>
                <a:ea typeface="Calibri"/>
                <a:cs typeface="Calibri"/>
              </a:rPr>
              <a:t> Wen Liang</a:t>
            </a:r>
            <a:br>
              <a:rPr lang="en-US" sz="1200" dirty="0">
                <a:latin typeface="Aptos"/>
                <a:ea typeface="Calibri"/>
                <a:cs typeface="Calibri"/>
              </a:rPr>
            </a:br>
            <a:r>
              <a:rPr lang="en-US" sz="1200" dirty="0">
                <a:latin typeface="Aptos"/>
                <a:ea typeface="Calibri"/>
                <a:cs typeface="Calibri"/>
              </a:rPr>
              <a:t>Client/Stakeholder</a:t>
            </a:r>
            <a:r>
              <a:rPr lang="en-US" sz="1200" dirty="0">
                <a:latin typeface="Calibri"/>
                <a:ea typeface="Calibri"/>
                <a:cs typeface="Calibri"/>
              </a:rPr>
              <a:t> </a:t>
            </a:r>
            <a:r>
              <a:rPr lang="en-US" sz="1200" b="1" dirty="0">
                <a:latin typeface="Aptos"/>
                <a:ea typeface="Calibri"/>
                <a:cs typeface="Calibri"/>
              </a:rPr>
              <a:t>:</a:t>
            </a:r>
            <a:r>
              <a:rPr lang="en-US" sz="1200" dirty="0">
                <a:latin typeface="Aptos"/>
                <a:ea typeface="Calibri"/>
                <a:cs typeface="Calibri"/>
              </a:rPr>
              <a:t> Arnold Aristotle Tayag</a:t>
            </a:r>
          </a:p>
          <a:p>
            <a:endParaRPr lang="en-US" sz="1200" dirty="0">
              <a:latin typeface="Aptos"/>
              <a:ea typeface="Calibri"/>
              <a:cs typeface="Calibri"/>
            </a:endParaRPr>
          </a:p>
          <a:p>
            <a:r>
              <a:rPr lang="en-US" sz="1400" b="1" dirty="0">
                <a:latin typeface="Aptos"/>
                <a:ea typeface="Calibri"/>
                <a:cs typeface="Calibri"/>
              </a:rPr>
              <a:t>Project Overview</a:t>
            </a:r>
            <a:endParaRPr lang="en-US" sz="1400" dirty="0">
              <a:latin typeface="Aptos"/>
              <a:ea typeface="Calibri"/>
              <a:cs typeface="Calibri"/>
            </a:endParaRPr>
          </a:p>
          <a:p>
            <a:r>
              <a:rPr lang="en-US" sz="1200" dirty="0">
                <a:latin typeface="Aptos"/>
                <a:ea typeface="Calibri"/>
                <a:cs typeface="Calibri"/>
              </a:rPr>
              <a:t>This project, i.e. Tour Booking Management System, is intended to streamline and automate the processes involved in booking tours, its management, tracking, and reporting. The system envisions to enhance user experience while also improving the efficiency in managing bookings and providing real-time management and administration for system users.</a:t>
            </a:r>
          </a:p>
          <a:p>
            <a:endParaRPr lang="en-US" sz="1400" dirty="0">
              <a:latin typeface="Aptos"/>
              <a:ea typeface="Calibri"/>
              <a:cs typeface="Calibri"/>
            </a:endParaRPr>
          </a:p>
          <a:p>
            <a:r>
              <a:rPr lang="en-US" sz="1400" b="1" dirty="0">
                <a:latin typeface="Aptos"/>
                <a:ea typeface="Calibri"/>
                <a:cs typeface="Calibri"/>
              </a:rPr>
              <a:t>Deliverables Checklist</a:t>
            </a:r>
            <a:endParaRPr lang="en-US" sz="1400" dirty="0">
              <a:latin typeface="Aptos"/>
              <a:ea typeface="Calibri"/>
              <a:cs typeface="Calibri"/>
            </a:endParaRPr>
          </a:p>
          <a:p>
            <a:r>
              <a:rPr lang="en-US" sz="1200" dirty="0">
                <a:latin typeface="Aptos"/>
                <a:ea typeface="Calibri"/>
                <a:cs typeface="Calibri"/>
              </a:rPr>
              <a:t>The following project deliverables have been completed, reviewed, and approved:</a:t>
            </a:r>
          </a:p>
          <a:p>
            <a:r>
              <a:rPr lang="en-US" sz="1200" dirty="0">
                <a:latin typeface="Aptos"/>
                <a:ea typeface="Calibri"/>
                <a:cs typeface="Calibri"/>
              </a:rPr>
              <a:t>Deliverable</a:t>
            </a:r>
            <a:r>
              <a:rPr lang="en-US" sz="1200" dirty="0">
                <a:latin typeface="Calibri"/>
                <a:ea typeface="Calibri"/>
                <a:cs typeface="Calibri"/>
              </a:rPr>
              <a:t> </a:t>
            </a:r>
            <a:r>
              <a:rPr lang="en-US" sz="1200" dirty="0">
                <a:latin typeface="Aptos"/>
                <a:ea typeface="Calibri"/>
                <a:cs typeface="Calibri"/>
              </a:rPr>
              <a:t>Status</a:t>
            </a:r>
            <a:r>
              <a:rPr lang="en-US" sz="1200" dirty="0">
                <a:latin typeface="Calibri"/>
                <a:ea typeface="Calibri"/>
                <a:cs typeface="Calibri"/>
              </a:rPr>
              <a:t> </a:t>
            </a:r>
            <a:r>
              <a:rPr lang="en-US" sz="1200" dirty="0">
                <a:latin typeface="Aptos"/>
                <a:ea typeface="Calibri"/>
                <a:cs typeface="Calibri"/>
              </a:rPr>
              <a:t>Comments</a:t>
            </a:r>
          </a:p>
          <a:p>
            <a:r>
              <a:rPr lang="en-US" sz="1200" dirty="0">
                <a:latin typeface="Aptos"/>
                <a:ea typeface="Calibri"/>
                <a:cs typeface="Calibri"/>
              </a:rPr>
              <a:t>Requirement Specification</a:t>
            </a:r>
            <a:r>
              <a:rPr lang="en-US" sz="1200" dirty="0">
                <a:latin typeface="Calibri"/>
                <a:ea typeface="Calibri"/>
                <a:cs typeface="Calibri"/>
              </a:rPr>
              <a:t> </a:t>
            </a:r>
            <a:r>
              <a:rPr lang="en-US" sz="1200" dirty="0">
                <a:latin typeface="Aptos"/>
                <a:ea typeface="Calibri"/>
                <a:cs typeface="Calibri"/>
              </a:rPr>
              <a:t>Completed</a:t>
            </a:r>
            <a:r>
              <a:rPr lang="en-US" sz="1200" dirty="0">
                <a:latin typeface="Calibri"/>
                <a:ea typeface="Calibri"/>
                <a:cs typeface="Calibri"/>
              </a:rPr>
              <a:t> </a:t>
            </a:r>
            <a:r>
              <a:rPr lang="en-US" sz="1200" dirty="0">
                <a:latin typeface="Aptos"/>
                <a:ea typeface="Calibri"/>
                <a:cs typeface="Calibri"/>
              </a:rPr>
              <a:t>_________</a:t>
            </a:r>
          </a:p>
          <a:p>
            <a:r>
              <a:rPr lang="en-US" sz="1200" dirty="0">
                <a:latin typeface="Aptos"/>
                <a:ea typeface="Calibri"/>
                <a:cs typeface="Calibri"/>
              </a:rPr>
              <a:t>System Design Document</a:t>
            </a:r>
            <a:r>
              <a:rPr lang="en-US" sz="1200" dirty="0">
                <a:latin typeface="Calibri"/>
                <a:ea typeface="Calibri"/>
                <a:cs typeface="Calibri"/>
              </a:rPr>
              <a:t> </a:t>
            </a:r>
            <a:r>
              <a:rPr lang="en-US" sz="1200" dirty="0">
                <a:latin typeface="Aptos"/>
                <a:ea typeface="Calibri"/>
                <a:cs typeface="Calibri"/>
              </a:rPr>
              <a:t>Completed</a:t>
            </a:r>
            <a:r>
              <a:rPr lang="en-US" sz="1200" dirty="0">
                <a:latin typeface="Calibri"/>
                <a:ea typeface="Calibri"/>
                <a:cs typeface="Calibri"/>
              </a:rPr>
              <a:t> </a:t>
            </a:r>
            <a:r>
              <a:rPr lang="en-US" sz="1200" dirty="0">
                <a:latin typeface="Aptos"/>
                <a:ea typeface="Calibri"/>
                <a:cs typeface="Calibri"/>
              </a:rPr>
              <a:t>_________</a:t>
            </a:r>
          </a:p>
          <a:p>
            <a:r>
              <a:rPr lang="en-US" sz="1200" dirty="0">
                <a:latin typeface="Aptos"/>
                <a:ea typeface="Calibri"/>
                <a:cs typeface="Calibri"/>
              </a:rPr>
              <a:t>Database Design</a:t>
            </a:r>
            <a:r>
              <a:rPr lang="en-US" sz="1200" dirty="0">
                <a:latin typeface="Calibri"/>
                <a:ea typeface="Calibri"/>
                <a:cs typeface="Calibri"/>
              </a:rPr>
              <a:t> </a:t>
            </a:r>
            <a:r>
              <a:rPr lang="en-US" sz="1200" dirty="0">
                <a:latin typeface="Aptos"/>
                <a:ea typeface="Calibri"/>
                <a:cs typeface="Calibri"/>
              </a:rPr>
              <a:t>Completed</a:t>
            </a:r>
            <a:r>
              <a:rPr lang="en-US" sz="1200" dirty="0">
                <a:latin typeface="Calibri"/>
                <a:ea typeface="Calibri"/>
                <a:cs typeface="Calibri"/>
              </a:rPr>
              <a:t> </a:t>
            </a:r>
            <a:r>
              <a:rPr lang="en-US" sz="1200" dirty="0">
                <a:latin typeface="Aptos"/>
                <a:ea typeface="Calibri"/>
                <a:cs typeface="Calibri"/>
              </a:rPr>
              <a:t>_________</a:t>
            </a:r>
          </a:p>
          <a:p>
            <a:r>
              <a:rPr lang="en-US" sz="1200" dirty="0">
                <a:latin typeface="Aptos"/>
                <a:ea typeface="Calibri"/>
                <a:cs typeface="Calibri"/>
              </a:rPr>
              <a:t>Application Development</a:t>
            </a:r>
            <a:r>
              <a:rPr lang="en-US" sz="1200" dirty="0">
                <a:latin typeface="Calibri"/>
                <a:ea typeface="Calibri"/>
                <a:cs typeface="Calibri"/>
              </a:rPr>
              <a:t> </a:t>
            </a:r>
            <a:r>
              <a:rPr lang="en-US" sz="1200" dirty="0">
                <a:latin typeface="Aptos"/>
                <a:ea typeface="Calibri"/>
                <a:cs typeface="Calibri"/>
              </a:rPr>
              <a:t>Completed</a:t>
            </a:r>
            <a:r>
              <a:rPr lang="en-US" sz="1200" dirty="0">
                <a:latin typeface="Calibri"/>
                <a:ea typeface="Calibri"/>
                <a:cs typeface="Calibri"/>
              </a:rPr>
              <a:t> </a:t>
            </a:r>
            <a:r>
              <a:rPr lang="en-US" sz="1200" dirty="0">
                <a:latin typeface="Aptos"/>
                <a:ea typeface="Calibri"/>
                <a:cs typeface="Calibri"/>
              </a:rPr>
              <a:t>_________</a:t>
            </a:r>
          </a:p>
          <a:p>
            <a:r>
              <a:rPr lang="en-US" sz="1200" dirty="0">
                <a:latin typeface="Aptos"/>
                <a:ea typeface="Calibri"/>
                <a:cs typeface="Calibri"/>
              </a:rPr>
              <a:t>System Testing</a:t>
            </a:r>
            <a:r>
              <a:rPr lang="en-US" sz="1200" dirty="0">
                <a:latin typeface="Calibri"/>
                <a:ea typeface="Calibri"/>
                <a:cs typeface="Calibri"/>
              </a:rPr>
              <a:t> </a:t>
            </a:r>
            <a:r>
              <a:rPr lang="en-US" sz="1200" dirty="0">
                <a:latin typeface="Aptos"/>
                <a:ea typeface="Calibri"/>
                <a:cs typeface="Calibri"/>
              </a:rPr>
              <a:t>Completed</a:t>
            </a:r>
            <a:r>
              <a:rPr lang="en-US" sz="1200" dirty="0">
                <a:latin typeface="Calibri"/>
                <a:ea typeface="Calibri"/>
                <a:cs typeface="Calibri"/>
              </a:rPr>
              <a:t> </a:t>
            </a:r>
            <a:r>
              <a:rPr lang="en-US" sz="1200" dirty="0">
                <a:latin typeface="Aptos"/>
                <a:ea typeface="Calibri"/>
                <a:cs typeface="Calibri"/>
              </a:rPr>
              <a:t>_________</a:t>
            </a:r>
          </a:p>
          <a:p>
            <a:r>
              <a:rPr lang="en-US" sz="1200" dirty="0">
                <a:latin typeface="Aptos"/>
                <a:ea typeface="Calibri"/>
                <a:cs typeface="Calibri"/>
              </a:rPr>
              <a:t>User Acceptance Testing (UAT)</a:t>
            </a:r>
            <a:r>
              <a:rPr lang="en-US" sz="1200" dirty="0">
                <a:latin typeface="Calibri"/>
                <a:ea typeface="Calibri"/>
                <a:cs typeface="Calibri"/>
              </a:rPr>
              <a:t> </a:t>
            </a:r>
            <a:r>
              <a:rPr lang="en-US" sz="1200" dirty="0">
                <a:latin typeface="Aptos"/>
                <a:ea typeface="Calibri"/>
                <a:cs typeface="Calibri"/>
              </a:rPr>
              <a:t>Completed</a:t>
            </a:r>
            <a:r>
              <a:rPr lang="en-US" sz="1200" dirty="0">
                <a:latin typeface="Calibri"/>
                <a:ea typeface="Calibri"/>
                <a:cs typeface="Calibri"/>
              </a:rPr>
              <a:t> </a:t>
            </a:r>
            <a:r>
              <a:rPr lang="en-US" sz="1200" dirty="0">
                <a:latin typeface="Aptos"/>
                <a:ea typeface="Calibri"/>
                <a:cs typeface="Calibri"/>
              </a:rPr>
              <a:t>_________</a:t>
            </a:r>
          </a:p>
          <a:p>
            <a:r>
              <a:rPr lang="en-US" sz="1200" dirty="0">
                <a:latin typeface="Aptos"/>
                <a:ea typeface="Calibri"/>
                <a:cs typeface="Calibri"/>
              </a:rPr>
              <a:t>Training &amp; Documentation</a:t>
            </a:r>
            <a:r>
              <a:rPr lang="en-US" sz="1200" dirty="0">
                <a:latin typeface="Calibri"/>
                <a:ea typeface="Calibri"/>
                <a:cs typeface="Calibri"/>
              </a:rPr>
              <a:t> </a:t>
            </a:r>
            <a:r>
              <a:rPr lang="en-US" sz="1200" dirty="0">
                <a:latin typeface="Aptos"/>
                <a:ea typeface="Calibri"/>
                <a:cs typeface="Calibri"/>
              </a:rPr>
              <a:t>Completed</a:t>
            </a:r>
            <a:r>
              <a:rPr lang="en-US" sz="1200" dirty="0">
                <a:latin typeface="Calibri"/>
                <a:ea typeface="Calibri"/>
                <a:cs typeface="Calibri"/>
              </a:rPr>
              <a:t> </a:t>
            </a:r>
            <a:r>
              <a:rPr lang="en-US" sz="1200" dirty="0">
                <a:latin typeface="Aptos"/>
                <a:ea typeface="Calibri"/>
                <a:cs typeface="Calibri"/>
              </a:rPr>
              <a:t>_________</a:t>
            </a:r>
          </a:p>
          <a:p>
            <a:r>
              <a:rPr lang="en-US" sz="1200" dirty="0">
                <a:latin typeface="Aptos"/>
                <a:ea typeface="Calibri"/>
                <a:cs typeface="Calibri"/>
              </a:rPr>
              <a:t>Go-Live/Deployment</a:t>
            </a:r>
            <a:r>
              <a:rPr lang="en-US" sz="1200" dirty="0">
                <a:latin typeface="Calibri"/>
                <a:ea typeface="Calibri"/>
                <a:cs typeface="Calibri"/>
              </a:rPr>
              <a:t> </a:t>
            </a:r>
            <a:r>
              <a:rPr lang="en-US" sz="1200" dirty="0">
                <a:latin typeface="Aptos"/>
                <a:ea typeface="Calibri"/>
                <a:cs typeface="Calibri"/>
              </a:rPr>
              <a:t>Completed</a:t>
            </a:r>
            <a:r>
              <a:rPr lang="en-US" sz="1200" dirty="0">
                <a:latin typeface="Calibri"/>
                <a:ea typeface="Calibri"/>
                <a:cs typeface="Calibri"/>
              </a:rPr>
              <a:t> </a:t>
            </a:r>
            <a:r>
              <a:rPr lang="en-US" sz="1200" dirty="0">
                <a:latin typeface="Aptos"/>
                <a:ea typeface="Calibri"/>
                <a:cs typeface="Calibri"/>
              </a:rPr>
              <a:t>_________</a:t>
            </a:r>
          </a:p>
          <a:p>
            <a:r>
              <a:rPr lang="en-US" sz="1400" b="1" dirty="0">
                <a:latin typeface="Aptos"/>
                <a:ea typeface="Calibri"/>
                <a:cs typeface="Calibri"/>
              </a:rPr>
              <a:t>Acceptance Criteria</a:t>
            </a:r>
            <a:endParaRPr lang="en-US" sz="1400" dirty="0">
              <a:latin typeface="Aptos"/>
              <a:ea typeface="Calibri"/>
              <a:cs typeface="Calibri"/>
            </a:endParaRPr>
          </a:p>
          <a:p>
            <a:r>
              <a:rPr lang="en-US" sz="1200" dirty="0">
                <a:latin typeface="Aptos"/>
                <a:ea typeface="Calibri"/>
                <a:cs typeface="Calibri"/>
              </a:rPr>
              <a:t>All project requirements, deliverables, and acceptance criteria have been reviewed and meet the standards agreed upon in the original project plan, including:</a:t>
            </a:r>
          </a:p>
          <a:p>
            <a:r>
              <a:rPr lang="en-US" sz="1200" dirty="0">
                <a:latin typeface="Aptos"/>
                <a:ea typeface="Calibri"/>
                <a:cs typeface="Calibri"/>
              </a:rPr>
              <a:t>Functional and non-functional requirements</a:t>
            </a:r>
          </a:p>
          <a:p>
            <a:r>
              <a:rPr lang="en-US" sz="1200" dirty="0">
                <a:latin typeface="Aptos"/>
                <a:ea typeface="Calibri"/>
                <a:cs typeface="Calibri"/>
              </a:rPr>
              <a:t>Performance and scalability requirements</a:t>
            </a:r>
          </a:p>
          <a:p>
            <a:r>
              <a:rPr lang="en-US" sz="1200" dirty="0">
                <a:latin typeface="Aptos"/>
                <a:ea typeface="Calibri"/>
                <a:cs typeface="Calibri"/>
              </a:rPr>
              <a:t>Security and compliance requirements</a:t>
            </a:r>
          </a:p>
          <a:p>
            <a:r>
              <a:rPr lang="en-US" sz="1200" dirty="0">
                <a:latin typeface="Aptos"/>
                <a:ea typeface="Calibri"/>
                <a:cs typeface="Calibri"/>
              </a:rPr>
              <a:t>Usability and user interface requirements</a:t>
            </a:r>
          </a:p>
          <a:p>
            <a:endParaRPr lang="en-US" sz="1200" dirty="0">
              <a:latin typeface="Aptos"/>
              <a:ea typeface="Calibri"/>
              <a:cs typeface="Calibri"/>
            </a:endParaRPr>
          </a:p>
          <a:p>
            <a:r>
              <a:rPr lang="en-US" sz="1400" b="1" dirty="0">
                <a:latin typeface="Aptos"/>
                <a:ea typeface="Calibri"/>
                <a:cs typeface="Calibri"/>
              </a:rPr>
              <a:t>Sign-Off</a:t>
            </a:r>
            <a:endParaRPr lang="en-US" sz="1400" dirty="0">
              <a:latin typeface="Aptos"/>
              <a:ea typeface="Calibri"/>
              <a:cs typeface="Calibri"/>
            </a:endParaRPr>
          </a:p>
          <a:p>
            <a:r>
              <a:rPr lang="en-US" sz="1200" dirty="0">
                <a:latin typeface="Aptos"/>
                <a:ea typeface="Calibri"/>
                <a:cs typeface="Calibri"/>
              </a:rPr>
              <a:t>By affixing your signature below, both parties agree that the project meets all user specifications and requirements and is considered officially complete. Any addendum, modifications, enhancements, or new functionalities added will be treated as new requirements and will be the subject of a new project proposal.</a:t>
            </a:r>
          </a:p>
          <a:p>
            <a:endParaRPr lang="en-US" sz="1200" dirty="0">
              <a:latin typeface="Aptos"/>
              <a:ea typeface="Calibri"/>
              <a:cs typeface="Calibri"/>
            </a:endParaRPr>
          </a:p>
          <a:p>
            <a:r>
              <a:rPr lang="en-US" sz="1200" dirty="0">
                <a:latin typeface="Aptos"/>
                <a:ea typeface="Calibri"/>
                <a:cs typeface="Calibri"/>
              </a:rPr>
              <a:t>Role</a:t>
            </a:r>
            <a:r>
              <a:rPr lang="en-US" sz="1200" dirty="0">
                <a:latin typeface="Calibri"/>
                <a:ea typeface="Calibri"/>
                <a:cs typeface="Calibri"/>
              </a:rPr>
              <a:t> </a:t>
            </a:r>
            <a:r>
              <a:rPr lang="en-US" sz="1200" dirty="0">
                <a:latin typeface="Aptos"/>
                <a:ea typeface="Calibri"/>
                <a:cs typeface="Calibri"/>
              </a:rPr>
              <a:t>Name</a:t>
            </a:r>
            <a:r>
              <a:rPr lang="en-US" sz="1200" dirty="0">
                <a:latin typeface="Calibri"/>
                <a:ea typeface="Calibri"/>
                <a:cs typeface="Calibri"/>
              </a:rPr>
              <a:t> </a:t>
            </a:r>
            <a:r>
              <a:rPr lang="en-US" sz="1200" dirty="0">
                <a:latin typeface="Aptos"/>
                <a:ea typeface="Calibri"/>
                <a:cs typeface="Calibri"/>
              </a:rPr>
              <a:t>Signature</a:t>
            </a:r>
            <a:r>
              <a:rPr lang="en-US" sz="1200" dirty="0">
                <a:latin typeface="Calibri"/>
                <a:ea typeface="Calibri"/>
                <a:cs typeface="Calibri"/>
              </a:rPr>
              <a:t> </a:t>
            </a:r>
            <a:r>
              <a:rPr lang="en-US" sz="1200" dirty="0">
                <a:latin typeface="Aptos"/>
                <a:ea typeface="Calibri"/>
                <a:cs typeface="Calibri"/>
              </a:rPr>
              <a:t>Date</a:t>
            </a:r>
          </a:p>
          <a:p>
            <a:r>
              <a:rPr lang="en-US" sz="1200" dirty="0">
                <a:latin typeface="Aptos"/>
                <a:ea typeface="Calibri"/>
                <a:cs typeface="Calibri"/>
              </a:rPr>
              <a:t>Project Manager</a:t>
            </a:r>
            <a:r>
              <a:rPr lang="en-US" sz="1200" dirty="0">
                <a:latin typeface="Calibri"/>
                <a:ea typeface="Calibri"/>
                <a:cs typeface="Calibri"/>
              </a:rPr>
              <a:t> </a:t>
            </a:r>
            <a:r>
              <a:rPr lang="en-US" sz="1200" dirty="0">
                <a:latin typeface="Aptos"/>
                <a:ea typeface="Calibri"/>
                <a:cs typeface="Calibri"/>
              </a:rPr>
              <a:t>Wen Liang</a:t>
            </a:r>
            <a:r>
              <a:rPr lang="en-US" sz="1200" dirty="0">
                <a:latin typeface="Calibri"/>
                <a:ea typeface="Calibri"/>
                <a:cs typeface="Calibri"/>
              </a:rPr>
              <a:t> </a:t>
            </a:r>
            <a:r>
              <a:rPr lang="en-US" sz="1200" dirty="0">
                <a:latin typeface="Aptos"/>
                <a:ea typeface="Calibri"/>
                <a:cs typeface="Calibri"/>
              </a:rPr>
              <a:t>_________</a:t>
            </a:r>
            <a:r>
              <a:rPr lang="en-US" sz="1200" dirty="0">
                <a:latin typeface="Calibri"/>
                <a:ea typeface="Calibri"/>
                <a:cs typeface="Calibri"/>
              </a:rPr>
              <a:t> </a:t>
            </a:r>
            <a:r>
              <a:rPr lang="en-US" sz="1200" dirty="0">
                <a:latin typeface="Aptos"/>
                <a:ea typeface="Calibri"/>
                <a:cs typeface="Calibri"/>
              </a:rPr>
              <a:t>31 October 2024</a:t>
            </a:r>
          </a:p>
          <a:p>
            <a:r>
              <a:rPr lang="en-US" sz="1200" dirty="0">
                <a:latin typeface="Aptos"/>
                <a:ea typeface="Calibri"/>
                <a:cs typeface="Calibri"/>
              </a:rPr>
              <a:t>Client/Stakeholder</a:t>
            </a:r>
            <a:r>
              <a:rPr lang="en-US" sz="1200" dirty="0">
                <a:latin typeface="Calibri"/>
                <a:ea typeface="Calibri"/>
                <a:cs typeface="Calibri"/>
              </a:rPr>
              <a:t> </a:t>
            </a:r>
            <a:r>
              <a:rPr lang="en-US" sz="1200" dirty="0">
                <a:latin typeface="Aptos"/>
                <a:ea typeface="Calibri"/>
                <a:cs typeface="Calibri"/>
              </a:rPr>
              <a:t>Arnold Aristotle Tayag</a:t>
            </a:r>
            <a:r>
              <a:rPr lang="en-US" sz="1200" dirty="0">
                <a:latin typeface="Calibri"/>
                <a:ea typeface="Calibri"/>
                <a:cs typeface="Calibri"/>
              </a:rPr>
              <a:t> </a:t>
            </a:r>
            <a:r>
              <a:rPr lang="en-US" sz="1200" dirty="0">
                <a:latin typeface="Aptos"/>
                <a:ea typeface="Calibri"/>
                <a:cs typeface="Calibri"/>
              </a:rPr>
              <a:t>_________</a:t>
            </a:r>
            <a:r>
              <a:rPr lang="en-US" sz="1200" dirty="0">
                <a:latin typeface="Calibri"/>
                <a:ea typeface="Calibri"/>
                <a:cs typeface="Calibri"/>
              </a:rPr>
              <a:t> </a:t>
            </a:r>
            <a:r>
              <a:rPr lang="en-US" sz="1200" dirty="0">
                <a:latin typeface="Aptos"/>
                <a:ea typeface="Calibri"/>
                <a:cs typeface="Calibri"/>
              </a:rPr>
              <a:t>31 October 2024</a:t>
            </a:r>
          </a:p>
          <a:p>
            <a:r>
              <a:rPr lang="en-US" sz="1200" dirty="0">
                <a:latin typeface="Aptos"/>
                <a:ea typeface="Calibri"/>
                <a:cs typeface="Calibri"/>
              </a:rPr>
              <a:t>Technical Lead</a:t>
            </a:r>
            <a:r>
              <a:rPr lang="en-US" sz="1200" dirty="0">
                <a:latin typeface="Calibri"/>
                <a:ea typeface="Calibri"/>
                <a:cs typeface="Calibri"/>
              </a:rPr>
              <a:t> </a:t>
            </a:r>
            <a:r>
              <a:rPr lang="en-US" sz="1200" dirty="0" err="1">
                <a:latin typeface="Aptos"/>
                <a:ea typeface="Calibri"/>
                <a:cs typeface="Calibri"/>
              </a:rPr>
              <a:t>Hengpan</a:t>
            </a:r>
            <a:r>
              <a:rPr lang="en-US" sz="1200" dirty="0">
                <a:latin typeface="Aptos"/>
                <a:ea typeface="Calibri"/>
                <a:cs typeface="Calibri"/>
              </a:rPr>
              <a:t> Han</a:t>
            </a:r>
            <a:r>
              <a:rPr lang="en-US" sz="1200" dirty="0">
                <a:latin typeface="Calibri"/>
                <a:ea typeface="Calibri"/>
                <a:cs typeface="Calibri"/>
              </a:rPr>
              <a:t> </a:t>
            </a:r>
            <a:r>
              <a:rPr lang="en-US" sz="1200" dirty="0">
                <a:latin typeface="Aptos"/>
                <a:ea typeface="Calibri"/>
                <a:cs typeface="Calibri"/>
              </a:rPr>
              <a:t>_________</a:t>
            </a:r>
            <a:r>
              <a:rPr lang="en-US" sz="1200" dirty="0">
                <a:latin typeface="Calibri"/>
                <a:ea typeface="Calibri"/>
                <a:cs typeface="Calibri"/>
              </a:rPr>
              <a:t> </a:t>
            </a:r>
            <a:r>
              <a:rPr lang="en-US" sz="1200" dirty="0">
                <a:latin typeface="Aptos"/>
                <a:ea typeface="Calibri"/>
                <a:cs typeface="Calibri"/>
              </a:rPr>
              <a:t>31 October 2024</a:t>
            </a:r>
          </a:p>
          <a:p>
            <a:endParaRPr lang="en-US" sz="1200" dirty="0">
              <a:latin typeface="Aptos"/>
              <a:ea typeface="Calibri"/>
              <a:cs typeface="Calibri"/>
            </a:endParaRPr>
          </a:p>
          <a:p>
            <a:endParaRPr lang="en-US" sz="1200" dirty="0">
              <a:latin typeface="Aptos"/>
              <a:ea typeface="Calibri"/>
              <a:cs typeface="Calibri"/>
            </a:endParaRPr>
          </a:p>
        </p:txBody>
      </p:sp>
    </p:spTree>
    <p:extLst>
      <p:ext uri="{BB962C8B-B14F-4D97-AF65-F5344CB8AC3E}">
        <p14:creationId xmlns:p14="http://schemas.microsoft.com/office/powerpoint/2010/main" val="4263944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30" y="1805480"/>
            <a:ext cx="8246070" cy="1042857"/>
          </a:xfrm>
        </p:spPr>
        <p:txBody>
          <a:bodyPr>
            <a:normAutofit/>
          </a:bodyPr>
          <a:lstStyle/>
          <a:p>
            <a:pPr algn="ctr"/>
            <a:r>
              <a:rPr lang="en-US">
                <a:latin typeface="Calibri"/>
                <a:cs typeface="Calibri"/>
              </a:rPr>
              <a:t>Thank You...</a:t>
            </a:r>
            <a:endParaRPr lang="en-US" dirty="0"/>
          </a:p>
        </p:txBody>
      </p:sp>
    </p:spTree>
    <p:extLst>
      <p:ext uri="{BB962C8B-B14F-4D97-AF65-F5344CB8AC3E}">
        <p14:creationId xmlns:p14="http://schemas.microsoft.com/office/powerpoint/2010/main" val="149889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Overview</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lnSpcReduction="10000"/>
          </a:bodyPr>
          <a:lstStyle/>
          <a:p>
            <a:pPr algn="just">
              <a:buNone/>
            </a:pPr>
            <a:r>
              <a:rPr lang="en-US" sz="1200" b="1" dirty="0">
                <a:latin typeface="Aptos"/>
                <a:ea typeface="Calibri"/>
                <a:cs typeface="Calibri"/>
              </a:rPr>
              <a:t>Key Features:</a:t>
            </a:r>
            <a:endParaRPr lang="en-US" sz="1200" dirty="0">
              <a:latin typeface="Aptos"/>
              <a:ea typeface="Calibri"/>
              <a:cs typeface="Calibri"/>
            </a:endParaRPr>
          </a:p>
          <a:p>
            <a:pPr algn="just">
              <a:buFont typeface="Arial"/>
              <a:buChar char="•"/>
            </a:pPr>
            <a:r>
              <a:rPr lang="en-US" sz="1200" dirty="0">
                <a:latin typeface="Aptos"/>
                <a:ea typeface="Calibri"/>
                <a:cs typeface="Calibri"/>
              </a:rPr>
              <a:t>Tour Browsing: View detailed information (description, price, schedule, ratings).</a:t>
            </a:r>
          </a:p>
          <a:p>
            <a:pPr algn="just">
              <a:buFont typeface="Arial"/>
              <a:buChar char="•"/>
            </a:pPr>
            <a:r>
              <a:rPr lang="en-US" sz="1200" dirty="0">
                <a:latin typeface="Aptos"/>
                <a:ea typeface="Calibri"/>
                <a:cs typeface="Calibri"/>
              </a:rPr>
              <a:t>Manage Online Booking: Secure booking, email confirmations, real-time status updates.</a:t>
            </a:r>
          </a:p>
          <a:p>
            <a:pPr algn="just">
              <a:buFont typeface="Arial"/>
              <a:buChar char="•"/>
            </a:pPr>
            <a:r>
              <a:rPr lang="en-US" sz="1200" dirty="0">
                <a:latin typeface="Aptos"/>
                <a:ea typeface="Calibri"/>
                <a:cs typeface="Calibri"/>
              </a:rPr>
              <a:t>Payment Processing: Integration with payment gateways to facilitate secure online transactions.</a:t>
            </a:r>
          </a:p>
          <a:p>
            <a:pPr algn="just">
              <a:buFont typeface="Arial"/>
              <a:buChar char="•"/>
            </a:pPr>
            <a:r>
              <a:rPr lang="en-US" sz="1200" dirty="0">
                <a:latin typeface="Aptos"/>
                <a:ea typeface="Calibri"/>
                <a:cs typeface="Calibri"/>
              </a:rPr>
              <a:t>User Registration and Profiles: Users can create accounts to manage bookings, save favorite tours, and receive personalized recommendations</a:t>
            </a:r>
          </a:p>
          <a:p>
            <a:pPr algn="just">
              <a:buFont typeface="Arial"/>
              <a:buChar char="•"/>
            </a:pPr>
            <a:r>
              <a:rPr lang="en-US" sz="1200" dirty="0">
                <a:latin typeface="Aptos"/>
                <a:ea typeface="Calibri"/>
                <a:cs typeface="Calibri"/>
              </a:rPr>
              <a:t>Tour Review: Users can leave reviews and rate their experiences, helping future customers make informed decisions.</a:t>
            </a:r>
          </a:p>
          <a:p>
            <a:pPr algn="just">
              <a:buFont typeface="Arial"/>
              <a:buChar char="•"/>
            </a:pPr>
            <a:r>
              <a:rPr lang="en-US" sz="1200" dirty="0">
                <a:latin typeface="Aptos"/>
                <a:ea typeface="Calibri"/>
                <a:cs typeface="Calibri"/>
              </a:rPr>
              <a:t>Admin Interface: Manage user accounts, generate reports, and monitor system performance.</a:t>
            </a:r>
          </a:p>
          <a:p>
            <a:pPr algn="just">
              <a:buFont typeface="Arial"/>
              <a:buChar char="•"/>
            </a:pPr>
            <a:r>
              <a:rPr lang="en-US" sz="1200" dirty="0">
                <a:latin typeface="Aptos"/>
                <a:ea typeface="Calibri"/>
                <a:cs typeface="Calibri"/>
              </a:rPr>
              <a:t>System Monitoring &amp; Reporting: Centralized performance and error log tracking.</a:t>
            </a:r>
          </a:p>
          <a:p>
            <a:pPr algn="just">
              <a:buFont typeface="Arial"/>
              <a:buChar char="•"/>
            </a:pPr>
            <a:r>
              <a:rPr lang="en-US" sz="1200" dirty="0">
                <a:latin typeface="Aptos"/>
                <a:ea typeface="Calibri"/>
                <a:cs typeface="Calibri"/>
              </a:rPr>
              <a:t>Customer Support: Email support for inquiries.</a:t>
            </a:r>
          </a:p>
          <a:p>
            <a:pPr algn="just">
              <a:buFont typeface="Arial"/>
              <a:buChar char="•"/>
            </a:pPr>
            <a:r>
              <a:rPr lang="en-US" sz="1200" dirty="0">
                <a:latin typeface="Aptos"/>
                <a:ea typeface="Calibri"/>
                <a:cs typeface="Calibri"/>
              </a:rPr>
              <a:t>System Integration: API for third-party integrations.</a:t>
            </a: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Benefits:</a:t>
            </a:r>
            <a:endParaRPr lang="en-US" sz="1200" dirty="0">
              <a:latin typeface="Aptos"/>
              <a:ea typeface="Calibri"/>
              <a:cs typeface="Calibri"/>
            </a:endParaRPr>
          </a:p>
          <a:p>
            <a:pPr algn="just">
              <a:buFont typeface="Arial"/>
              <a:buChar char="•"/>
            </a:pPr>
            <a:r>
              <a:rPr lang="en-US" sz="1200" dirty="0">
                <a:latin typeface="Aptos"/>
                <a:ea typeface="Calibri"/>
                <a:cs typeface="Calibri"/>
              </a:rPr>
              <a:t>User-Friendly Interface: Intuitive design ensures users can easily navigate the system and find suitable tours</a:t>
            </a:r>
          </a:p>
          <a:p>
            <a:pPr algn="just">
              <a:buFont typeface="Arial"/>
              <a:buChar char="•"/>
            </a:pPr>
            <a:r>
              <a:rPr lang="en-US" sz="1200" dirty="0">
                <a:latin typeface="Aptos"/>
                <a:ea typeface="Calibri"/>
                <a:cs typeface="Calibri"/>
              </a:rPr>
              <a:t>Streamlined Operations: Helps tour operators manage bookings and customer interactions efficiently</a:t>
            </a:r>
          </a:p>
          <a:p>
            <a:pPr algn="just">
              <a:buFont typeface="Arial"/>
              <a:buChar char="•"/>
            </a:pPr>
            <a:r>
              <a:rPr lang="en-US" sz="1200" dirty="0">
                <a:latin typeface="Aptos"/>
                <a:ea typeface="Calibri"/>
                <a:cs typeface="Calibri"/>
              </a:rPr>
              <a:t>Cultural Sensitivity: By including tours that focus on local Māori culture and history, the system can respect and promote indigenous perspectives</a:t>
            </a:r>
          </a:p>
          <a:p>
            <a:pPr algn="just">
              <a:buFont typeface="Arial"/>
              <a:buChar char="•"/>
            </a:pPr>
            <a:r>
              <a:rPr lang="en-US" sz="1200" dirty="0">
                <a:latin typeface="Aptos"/>
                <a:ea typeface="Calibri"/>
                <a:cs typeface="Calibri"/>
              </a:rPr>
              <a:t>Increased Visibility: Operators can showcase their tours to a wider audience, increasing bookings and revenue</a:t>
            </a:r>
            <a:endParaRPr lang="en-US" dirty="0"/>
          </a:p>
          <a:p>
            <a:pPr marL="0" indent="0" algn="just">
              <a:buNone/>
            </a:pPr>
            <a:endParaRPr lang="en-US" sz="1600" dirty="0">
              <a:ea typeface="Calibri"/>
              <a:cs typeface="Calibri"/>
            </a:endParaRPr>
          </a:p>
        </p:txBody>
      </p:sp>
    </p:spTree>
    <p:extLst>
      <p:ext uri="{BB962C8B-B14F-4D97-AF65-F5344CB8AC3E}">
        <p14:creationId xmlns:p14="http://schemas.microsoft.com/office/powerpoint/2010/main" val="91530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Plan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lnSpcReduction="10000"/>
          </a:bodyPr>
          <a:lstStyle/>
          <a:p>
            <a:pPr algn="just">
              <a:buNone/>
            </a:pPr>
            <a:r>
              <a:rPr lang="en-US" sz="1200" b="1" dirty="0">
                <a:latin typeface="Aptos"/>
                <a:ea typeface="Calibri"/>
                <a:cs typeface="Calibri"/>
              </a:rPr>
              <a:t>System Environment:</a:t>
            </a:r>
            <a:endParaRPr lang="en-US" sz="1200" dirty="0">
              <a:latin typeface="Aptos"/>
              <a:ea typeface="Calibri"/>
              <a:cs typeface="Calibri"/>
            </a:endParaRPr>
          </a:p>
          <a:p>
            <a:pPr algn="just">
              <a:buFont typeface="Arial"/>
              <a:buChar char="•"/>
            </a:pPr>
            <a:r>
              <a:rPr lang="en-US" sz="1200" dirty="0">
                <a:latin typeface="Aptos"/>
                <a:ea typeface="Calibri"/>
                <a:cs typeface="Calibri"/>
              </a:rPr>
              <a:t>Backend: Node.js + Python</a:t>
            </a:r>
          </a:p>
          <a:p>
            <a:pPr algn="just">
              <a:buFont typeface="Arial"/>
              <a:buChar char="•"/>
            </a:pPr>
            <a:r>
              <a:rPr lang="en-US" sz="1200" dirty="0">
                <a:latin typeface="Aptos"/>
                <a:ea typeface="Calibri"/>
                <a:cs typeface="Calibri"/>
              </a:rPr>
              <a:t>Frontend: HTML, CSS, JavaScript (React/Vue)</a:t>
            </a:r>
          </a:p>
          <a:p>
            <a:pPr algn="just">
              <a:buFont typeface="Arial"/>
              <a:buChar char="•"/>
            </a:pPr>
            <a:r>
              <a:rPr lang="en-US" sz="1200" dirty="0">
                <a:latin typeface="Aptos"/>
                <a:ea typeface="Calibri"/>
                <a:cs typeface="Calibri"/>
              </a:rPr>
              <a:t>Database: SQLite</a:t>
            </a:r>
          </a:p>
          <a:p>
            <a:pPr algn="just">
              <a:buFont typeface="Arial"/>
              <a:buChar char="•"/>
            </a:pPr>
            <a:r>
              <a:rPr lang="en-US" sz="1200" dirty="0">
                <a:latin typeface="Aptos"/>
                <a:ea typeface="Calibri"/>
                <a:cs typeface="Calibri"/>
              </a:rPr>
              <a:t>Hosting: Local server or cloud-based</a:t>
            </a:r>
          </a:p>
          <a:p>
            <a:pPr algn="just">
              <a:buFont typeface="Arial"/>
              <a:buChar char="•"/>
            </a:pPr>
            <a:r>
              <a:rPr lang="en-US" sz="1200" dirty="0">
                <a:latin typeface="Aptos"/>
                <a:ea typeface="Calibri"/>
                <a:cs typeface="Calibri"/>
              </a:rPr>
              <a:t>Tools: Git for version control, Jira for project management</a:t>
            </a:r>
          </a:p>
          <a:p>
            <a:pPr algn="just">
              <a:buFont typeface="Arial"/>
              <a:buChar char="•"/>
            </a:pPr>
            <a:r>
              <a:rPr lang="en-US" sz="1200" dirty="0">
                <a:latin typeface="Aptos"/>
                <a:ea typeface="Calibri"/>
                <a:cs typeface="Calibri"/>
              </a:rPr>
              <a:t>GitHub repository: </a:t>
            </a:r>
            <a:r>
              <a:rPr lang="en-US" sz="1200" dirty="0">
                <a:latin typeface="Aptos"/>
                <a:ea typeface="Calibri"/>
                <a:cs typeface="Calibri"/>
                <a:hlinkClick r:id="rId2"/>
              </a:rPr>
              <a:t>https://github.com/aamtayag/mse800-assessment2.git</a:t>
            </a:r>
            <a:endParaRPr lang="en-US" sz="1200">
              <a:latin typeface="Aptos"/>
              <a:ea typeface="Calibri"/>
              <a:cs typeface="Calibri"/>
            </a:endParaRP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Development Approach:</a:t>
            </a:r>
            <a:endParaRPr lang="en-US" sz="1200" dirty="0">
              <a:latin typeface="Aptos"/>
              <a:ea typeface="Calibri"/>
              <a:cs typeface="Calibri"/>
            </a:endParaRPr>
          </a:p>
          <a:p>
            <a:pPr algn="just">
              <a:buFont typeface="Arial"/>
              <a:buChar char="•"/>
            </a:pPr>
            <a:r>
              <a:rPr lang="en-US" sz="1200" dirty="0">
                <a:latin typeface="Aptos"/>
                <a:ea typeface="Calibri"/>
                <a:cs typeface="Calibri"/>
              </a:rPr>
              <a:t>Agile methodology (Scrum + XP)</a:t>
            </a:r>
          </a:p>
          <a:p>
            <a:pPr algn="just">
              <a:buFont typeface="Arial"/>
              <a:buChar char="•"/>
            </a:pPr>
            <a:r>
              <a:rPr lang="en-US" sz="1200" dirty="0">
                <a:latin typeface="Aptos"/>
                <a:ea typeface="Calibri"/>
                <a:cs typeface="Calibri"/>
              </a:rPr>
              <a:t>1-week sprint</a:t>
            </a:r>
          </a:p>
          <a:p>
            <a:pPr algn="just">
              <a:buFont typeface="Arial"/>
              <a:buChar char="•"/>
            </a:pPr>
            <a:r>
              <a:rPr lang="en-US" sz="1200" dirty="0">
                <a:latin typeface="Aptos"/>
                <a:ea typeface="Calibri"/>
                <a:cs typeface="Calibri"/>
              </a:rPr>
              <a:t>Fibonacci estimation</a:t>
            </a: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Stakeholders:</a:t>
            </a:r>
            <a:endParaRPr lang="en-US" sz="1200" dirty="0">
              <a:latin typeface="Aptos"/>
              <a:ea typeface="Calibri"/>
              <a:cs typeface="Calibri"/>
            </a:endParaRPr>
          </a:p>
          <a:p>
            <a:pPr algn="just">
              <a:buFont typeface="Arial"/>
              <a:buChar char="•"/>
            </a:pPr>
            <a:r>
              <a:rPr lang="en-US" sz="1200" dirty="0">
                <a:latin typeface="Aptos"/>
                <a:ea typeface="Calibri"/>
                <a:cs typeface="Calibri"/>
              </a:rPr>
              <a:t>Product Owner / Business Users (Tourists/Customers/Tour Operators/Tour Owners) / Stakeholders / Sponsor: Provides requirements and feedback on the product's functionality.</a:t>
            </a:r>
          </a:p>
          <a:p>
            <a:pPr algn="just">
              <a:buFont typeface="Arial"/>
              <a:buChar char="•"/>
            </a:pPr>
            <a:r>
              <a:rPr lang="en-US" sz="1200" dirty="0">
                <a:latin typeface="Aptos"/>
                <a:ea typeface="Calibri"/>
                <a:cs typeface="Calibri"/>
              </a:rPr>
              <a:t>Agile Facilitator: Oversees project progress, facilitates meetings, and ensures agile practices are followed.</a:t>
            </a:r>
          </a:p>
          <a:p>
            <a:pPr algn="just">
              <a:buFont typeface="Arial"/>
              <a:buChar char="•"/>
            </a:pPr>
            <a:r>
              <a:rPr lang="en-US" sz="1200" dirty="0">
                <a:latin typeface="Aptos"/>
                <a:ea typeface="Calibri"/>
                <a:cs typeface="Calibri"/>
              </a:rPr>
              <a:t>Project Team: Responsible for designing, developing, and testing the system.</a:t>
            </a:r>
            <a:endParaRPr lang="en-US" dirty="0"/>
          </a:p>
        </p:txBody>
      </p:sp>
    </p:spTree>
    <p:extLst>
      <p:ext uri="{BB962C8B-B14F-4D97-AF65-F5344CB8AC3E}">
        <p14:creationId xmlns:p14="http://schemas.microsoft.com/office/powerpoint/2010/main" val="233245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85000" lnSpcReduction="20000"/>
          </a:bodyPr>
          <a:lstStyle/>
          <a:p>
            <a:pPr algn="just">
              <a:buNone/>
            </a:pPr>
            <a:r>
              <a:rPr lang="en-US" sz="1200" b="1" dirty="0">
                <a:latin typeface="Aptos"/>
                <a:ea typeface="Calibri"/>
                <a:cs typeface="Calibri"/>
              </a:rPr>
              <a:t>Architect</a:t>
            </a:r>
            <a:endParaRPr lang="en-US" sz="1200">
              <a:latin typeface="Aptos"/>
              <a:ea typeface="Calibri"/>
              <a:cs typeface="Calibri"/>
            </a:endParaRPr>
          </a:p>
          <a:p>
            <a:pPr algn="just">
              <a:buNone/>
            </a:pPr>
            <a:r>
              <a:rPr lang="en-US" sz="1200" dirty="0">
                <a:latin typeface="Aptos"/>
                <a:ea typeface="Calibri"/>
                <a:cs typeface="Calibri"/>
              </a:rPr>
              <a:t>Team Member: Arnold Aristotle Tayag</a:t>
            </a:r>
          </a:p>
          <a:p>
            <a:pPr marL="0" indent="0" algn="just">
              <a:buNone/>
            </a:pPr>
            <a:r>
              <a:rPr lang="en-US" sz="1200" dirty="0">
                <a:latin typeface="Aptos"/>
                <a:ea typeface="Calibri"/>
                <a:cs typeface="Calibri"/>
              </a:rPr>
              <a:t>Responsible for the overall design of the system architecture, providing recommendations on the technical framework, structure and scalability of the project. The architect will take into account the requirements of system performance, scalability, and disaster recovery capability in the design to ensure that the technical implementation meets the business requirements.</a:t>
            </a:r>
            <a:endParaRPr lang="en-US">
              <a:ea typeface="Calibri"/>
              <a:cs typeface="Calibri"/>
            </a:endParaRPr>
          </a:p>
          <a:p>
            <a:pPr algn="just">
              <a:buNone/>
            </a:pPr>
            <a:endParaRPr lang="en-US" sz="1200" dirty="0">
              <a:latin typeface="Aptos"/>
              <a:ea typeface="Calibri"/>
              <a:cs typeface="Calibri"/>
            </a:endParaRPr>
          </a:p>
          <a:p>
            <a:pPr algn="just">
              <a:buNone/>
            </a:pPr>
            <a:r>
              <a:rPr lang="en-US" sz="1200" dirty="0">
                <a:latin typeface="Aptos"/>
                <a:ea typeface="Calibri"/>
                <a:cs typeface="Calibri"/>
              </a:rPr>
              <a:t>Responsibility:</a:t>
            </a:r>
            <a:endParaRPr lang="en-US">
              <a:latin typeface="Calibri"/>
              <a:ea typeface="Calibri"/>
              <a:cs typeface="Calibri"/>
            </a:endParaRPr>
          </a:p>
          <a:p>
            <a:pPr marL="171450" indent="-171450" algn="just">
              <a:buFont typeface="Arial"/>
              <a:buChar char="•"/>
            </a:pPr>
            <a:r>
              <a:rPr lang="en-US" sz="1200" dirty="0">
                <a:latin typeface="Aptos"/>
                <a:ea typeface="Calibri"/>
                <a:cs typeface="Calibri"/>
              </a:rPr>
              <a:t>Develop and maintain the technical architecture and core design of the system</a:t>
            </a:r>
            <a:endParaRPr lang="en-US" dirty="0">
              <a:latin typeface="Calibri"/>
              <a:ea typeface="Calibri"/>
              <a:cs typeface="Calibri"/>
            </a:endParaRPr>
          </a:p>
          <a:p>
            <a:pPr marL="171450" indent="-171450" algn="just">
              <a:buFont typeface="Arial"/>
              <a:buChar char="•"/>
            </a:pPr>
            <a:r>
              <a:rPr lang="en-US" sz="1200" dirty="0">
                <a:latin typeface="Aptos"/>
                <a:ea typeface="Calibri"/>
                <a:cs typeface="Calibri"/>
              </a:rPr>
              <a:t>Guide technology selection and choose the right technology stack and tools for the project</a:t>
            </a:r>
            <a:endParaRPr lang="en-US" dirty="0">
              <a:latin typeface="Calibri"/>
              <a:ea typeface="Calibri"/>
              <a:cs typeface="Calibri"/>
            </a:endParaRPr>
          </a:p>
          <a:p>
            <a:pPr marL="171450" indent="-171450" algn="just">
              <a:buFont typeface="Arial"/>
              <a:buChar char="•"/>
            </a:pPr>
            <a:r>
              <a:rPr lang="en-US" sz="1200" dirty="0">
                <a:latin typeface="Aptos"/>
                <a:ea typeface="Calibri"/>
                <a:cs typeface="Calibri"/>
              </a:rPr>
              <a:t>Ensure the system has good scalability and efficient data processing capabilities</a:t>
            </a:r>
            <a:endParaRPr lang="en-US" dirty="0">
              <a:latin typeface="Calibri"/>
              <a:ea typeface="Calibri"/>
              <a:cs typeface="Calibri"/>
            </a:endParaRPr>
          </a:p>
          <a:p>
            <a:pPr marL="171450" indent="-171450" algn="just">
              <a:buFont typeface="Arial"/>
              <a:buChar char="•"/>
            </a:pPr>
            <a:r>
              <a:rPr lang="en-US" sz="1200" dirty="0">
                <a:latin typeface="Aptos"/>
                <a:ea typeface="Calibri"/>
                <a:cs typeface="Calibri"/>
              </a:rPr>
              <a:t>Collaborate with front and back-end teams to ensure proper implementation of architectural design</a:t>
            </a:r>
            <a:endParaRPr lang="en-US" dirty="0">
              <a:latin typeface="Calibri"/>
              <a:ea typeface="Calibri"/>
              <a:cs typeface="Calibri"/>
            </a:endParaRPr>
          </a:p>
          <a:p>
            <a:pPr marL="0" indent="0" algn="just">
              <a:buNone/>
            </a:pPr>
            <a:endParaRPr lang="en-US" sz="1200" b="1" dirty="0">
              <a:latin typeface="Aptos"/>
              <a:ea typeface="Calibri"/>
              <a:cs typeface="Calibri"/>
            </a:endParaRPr>
          </a:p>
          <a:p>
            <a:pPr marL="0" indent="0" algn="just">
              <a:buFont typeface="Arial"/>
              <a:buNone/>
            </a:pPr>
            <a:r>
              <a:rPr lang="en-US" sz="1200" b="1" dirty="0">
                <a:latin typeface="Aptos"/>
                <a:ea typeface="Calibri"/>
                <a:cs typeface="Calibri"/>
              </a:rPr>
              <a:t>Frontend Developer</a:t>
            </a:r>
            <a:endParaRPr lang="en-US" sz="1200">
              <a:latin typeface="Aptos"/>
              <a:ea typeface="Calibri"/>
              <a:cs typeface="Calibri"/>
            </a:endParaRPr>
          </a:p>
          <a:p>
            <a:pPr algn="just">
              <a:buNone/>
            </a:pPr>
            <a:r>
              <a:rPr lang="en-US" sz="1200" dirty="0">
                <a:latin typeface="Aptos"/>
                <a:ea typeface="Calibri"/>
                <a:cs typeface="Calibri"/>
              </a:rPr>
              <a:t>Team Member: Wen Liang</a:t>
            </a:r>
          </a:p>
          <a:p>
            <a:pPr marL="0" indent="0" algn="just">
              <a:buNone/>
            </a:pPr>
            <a:r>
              <a:rPr lang="en-US" sz="1200" dirty="0">
                <a:latin typeface="Aptos"/>
                <a:ea typeface="Calibri"/>
                <a:cs typeface="Calibri"/>
              </a:rPr>
              <a:t>Responsible for the design and implementation of the user interface to ensure a smooth and intuitive user interaction experience in the system. They present the system functionality to the user in the best possible way according to the designer's visual requirements.</a:t>
            </a:r>
            <a:endParaRPr lang="en-US">
              <a:ea typeface="Calibri"/>
              <a:cs typeface="Calibri"/>
            </a:endParaRPr>
          </a:p>
          <a:p>
            <a:pPr algn="just">
              <a:buNone/>
            </a:pPr>
            <a:endParaRPr lang="en-US" sz="1200" dirty="0">
              <a:latin typeface="Aptos"/>
              <a:ea typeface="Calibri"/>
              <a:cs typeface="Calibri"/>
            </a:endParaRPr>
          </a:p>
          <a:p>
            <a:pPr algn="just">
              <a:buNone/>
            </a:pPr>
            <a:r>
              <a:rPr lang="en-US" sz="1200" dirty="0">
                <a:latin typeface="Aptos"/>
                <a:ea typeface="Calibri"/>
                <a:cs typeface="Calibri"/>
              </a:rPr>
              <a:t>Responsibility:</a:t>
            </a:r>
            <a:endParaRPr lang="en-US" dirty="0">
              <a:latin typeface="Calibri"/>
              <a:ea typeface="Calibri"/>
              <a:cs typeface="Calibri"/>
            </a:endParaRPr>
          </a:p>
          <a:p>
            <a:pPr marL="171450" indent="-171450" algn="just">
              <a:buFont typeface="Arial,Sans-Serif"/>
              <a:buChar char="•"/>
            </a:pPr>
            <a:r>
              <a:rPr lang="en-US" sz="1200" dirty="0">
                <a:latin typeface="Aptos"/>
                <a:ea typeface="Calibri"/>
                <a:cs typeface="Calibri"/>
              </a:rPr>
              <a:t>Implement user interface design and interaction features to ensure compatibility on various devices</a:t>
            </a:r>
            <a:endParaRPr lang="en-US" dirty="0">
              <a:latin typeface="Calibri"/>
              <a:ea typeface="Calibri"/>
              <a:cs typeface="Calibri"/>
            </a:endParaRPr>
          </a:p>
          <a:p>
            <a:pPr marL="171450" indent="-171450" algn="just">
              <a:buFont typeface="Arial,Sans-Serif"/>
              <a:buChar char="•"/>
            </a:pPr>
            <a:r>
              <a:rPr lang="en-US" sz="1200" dirty="0">
                <a:latin typeface="Aptos"/>
                <a:ea typeface="Calibri"/>
                <a:cs typeface="Calibri"/>
              </a:rPr>
              <a:t>Collaborate with the back-end team to integrate APIs and ensure seamless interaction of data with the interface</a:t>
            </a:r>
            <a:endParaRPr lang="en-US" dirty="0">
              <a:latin typeface="Calibri"/>
              <a:ea typeface="Calibri"/>
              <a:cs typeface="Calibri"/>
            </a:endParaRPr>
          </a:p>
          <a:p>
            <a:pPr marL="171450" indent="-171450" algn="just">
              <a:buFont typeface="Arial,Sans-Serif"/>
              <a:buChar char="•"/>
            </a:pPr>
            <a:r>
              <a:rPr lang="en-US" sz="1200" dirty="0">
                <a:latin typeface="Aptos"/>
                <a:ea typeface="Calibri"/>
                <a:cs typeface="Calibri"/>
              </a:rPr>
              <a:t>Optimize front-end performance to improve system loading speed and response time</a:t>
            </a:r>
            <a:endParaRPr lang="en-US" dirty="0">
              <a:latin typeface="Calibri"/>
              <a:ea typeface="Calibri"/>
              <a:cs typeface="Calibri"/>
            </a:endParaRPr>
          </a:p>
          <a:p>
            <a:pPr marL="171450" indent="-171450" algn="just">
              <a:buFont typeface="Arial,Sans-Serif"/>
              <a:buChar char="•"/>
            </a:pPr>
            <a:r>
              <a:rPr lang="en-US" sz="1200" dirty="0">
                <a:latin typeface="Aptos"/>
                <a:ea typeface="Calibri"/>
                <a:cs typeface="Calibri"/>
              </a:rPr>
              <a:t>Focus on user experience details to </a:t>
            </a:r>
            <a:r>
              <a:rPr lang="en-US" sz="1200" dirty="0" err="1">
                <a:latin typeface="Aptos"/>
                <a:ea typeface="Calibri"/>
                <a:cs typeface="Calibri"/>
              </a:rPr>
              <a:t>optimise</a:t>
            </a:r>
            <a:r>
              <a:rPr lang="en-US" sz="1200" dirty="0">
                <a:latin typeface="Aptos"/>
                <a:ea typeface="Calibri"/>
                <a:cs typeface="Calibri"/>
              </a:rPr>
              <a:t> interface elements and interaction logic</a:t>
            </a:r>
            <a:endParaRPr lang="en-US">
              <a:latin typeface="Calibri"/>
              <a:ea typeface="Calibri"/>
              <a:cs typeface="Calibri"/>
            </a:endParaRPr>
          </a:p>
        </p:txBody>
      </p:sp>
    </p:spTree>
    <p:extLst>
      <p:ext uri="{BB962C8B-B14F-4D97-AF65-F5344CB8AC3E}">
        <p14:creationId xmlns:p14="http://schemas.microsoft.com/office/powerpoint/2010/main" val="247882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85000" lnSpcReduction="20000"/>
          </a:bodyPr>
          <a:lstStyle/>
          <a:p>
            <a:pPr algn="just">
              <a:buNone/>
            </a:pPr>
            <a:r>
              <a:rPr lang="en-US" sz="1200" b="1" dirty="0">
                <a:latin typeface="Aptos"/>
                <a:ea typeface="Calibri"/>
                <a:cs typeface="Calibri"/>
              </a:rPr>
              <a:t>Backend Developer</a:t>
            </a:r>
            <a:endParaRPr lang="en-US" sz="1200">
              <a:latin typeface="Aptos"/>
              <a:ea typeface="Calibri"/>
              <a:cs typeface="Calibri"/>
            </a:endParaRPr>
          </a:p>
          <a:p>
            <a:pPr algn="just">
              <a:buNone/>
            </a:pPr>
            <a:r>
              <a:rPr lang="en-US" sz="1200" dirty="0">
                <a:latin typeface="Aptos"/>
                <a:ea typeface="Calibri"/>
                <a:cs typeface="Calibri"/>
              </a:rPr>
              <a:t>Team Member: </a:t>
            </a:r>
            <a:r>
              <a:rPr lang="en-US" sz="1200" dirty="0" err="1">
                <a:latin typeface="Aptos"/>
                <a:ea typeface="Calibri"/>
                <a:cs typeface="Calibri"/>
              </a:rPr>
              <a:t>Hengpan</a:t>
            </a:r>
            <a:r>
              <a:rPr lang="en-US" sz="1200" dirty="0">
                <a:latin typeface="Aptos"/>
                <a:ea typeface="Calibri"/>
                <a:cs typeface="Calibri"/>
              </a:rPr>
              <a:t> He</a:t>
            </a:r>
          </a:p>
          <a:p>
            <a:pPr marL="0" indent="0" algn="just">
              <a:buNone/>
            </a:pPr>
            <a:r>
              <a:rPr lang="en-US" sz="1200" dirty="0">
                <a:latin typeface="Aptos"/>
                <a:ea typeface="Calibri"/>
                <a:cs typeface="Calibri"/>
              </a:rPr>
              <a:t>Responsible for the implementation of the system's data processing and business logic, creating and maintaining API interfaces, which are the core support for the normal operation of system functions.</a:t>
            </a:r>
          </a:p>
          <a:p>
            <a:pPr marL="0" indent="0" algn="just">
              <a:buNone/>
            </a:pPr>
            <a:endParaRPr lang="en-US" sz="1200" dirty="0">
              <a:latin typeface="Aptos"/>
              <a:ea typeface="Calibri"/>
              <a:cs typeface="Calibri"/>
            </a:endParaRPr>
          </a:p>
          <a:p>
            <a:pPr marL="0" indent="0" algn="just">
              <a:buNone/>
            </a:pPr>
            <a:r>
              <a:rPr lang="en-US" sz="1200" dirty="0">
                <a:latin typeface="Aptos"/>
                <a:ea typeface="Calibri"/>
                <a:cs typeface="Calibri"/>
              </a:rPr>
              <a:t>Responsibility:</a:t>
            </a:r>
            <a:endParaRPr lang="en-US" dirty="0">
              <a:latin typeface="Calibri"/>
              <a:ea typeface="Calibri"/>
              <a:cs typeface="Calibri"/>
            </a:endParaRPr>
          </a:p>
          <a:p>
            <a:pPr marL="171450" indent="-171450" algn="just"/>
            <a:r>
              <a:rPr lang="en-US" sz="1200" dirty="0">
                <a:latin typeface="Aptos"/>
                <a:ea typeface="Calibri"/>
                <a:cs typeface="Calibri"/>
              </a:rPr>
              <a:t>Implement core business logic and handle complex data operations and processes</a:t>
            </a:r>
            <a:endParaRPr lang="en-US">
              <a:ea typeface="Calibri"/>
              <a:cs typeface="Calibri"/>
            </a:endParaRPr>
          </a:p>
          <a:p>
            <a:pPr marL="171450" indent="-171450" algn="just"/>
            <a:r>
              <a:rPr lang="en-US" sz="1200" dirty="0">
                <a:latin typeface="Aptos"/>
                <a:ea typeface="Calibri"/>
                <a:cs typeface="Calibri"/>
              </a:rPr>
              <a:t>Design and implement system database and API interfaces to ensure smooth data interaction between front and back end</a:t>
            </a:r>
          </a:p>
          <a:p>
            <a:pPr marL="171450" indent="-171450" algn="just"/>
            <a:r>
              <a:rPr lang="en-US" sz="1200" dirty="0">
                <a:latin typeface="Aptos"/>
                <a:ea typeface="Calibri"/>
                <a:cs typeface="Calibri"/>
              </a:rPr>
              <a:t>Configure system security to protect user data and prevent security breaches</a:t>
            </a:r>
            <a:endParaRPr lang="en-US">
              <a:latin typeface="Calibri"/>
              <a:ea typeface="Calibri"/>
              <a:cs typeface="Calibri"/>
            </a:endParaRPr>
          </a:p>
          <a:p>
            <a:pPr marL="171450" indent="-171450" algn="just"/>
            <a:r>
              <a:rPr lang="en-US" sz="1200" dirty="0">
                <a:latin typeface="Aptos"/>
                <a:ea typeface="Calibri"/>
                <a:cs typeface="Calibri"/>
              </a:rPr>
              <a:t>Ensure the stability of the back-end system through unit testing and integration testing.</a:t>
            </a:r>
          </a:p>
          <a:p>
            <a:pPr marL="0" indent="0" algn="just">
              <a:buNone/>
            </a:pPr>
            <a:endParaRPr lang="en-US" sz="1200" b="1" dirty="0">
              <a:latin typeface="Aptos"/>
              <a:ea typeface="Calibri"/>
              <a:cs typeface="Calibri"/>
            </a:endParaRPr>
          </a:p>
          <a:p>
            <a:pPr marL="0" indent="0" algn="just">
              <a:buNone/>
            </a:pPr>
            <a:r>
              <a:rPr lang="en-US" sz="1200" b="1" dirty="0">
                <a:latin typeface="Aptos"/>
                <a:ea typeface="Calibri"/>
                <a:cs typeface="Calibri"/>
              </a:rPr>
              <a:t>Project Manager</a:t>
            </a:r>
            <a:endParaRPr lang="en-US" sz="1200">
              <a:latin typeface="Aptos"/>
              <a:ea typeface="Calibri"/>
              <a:cs typeface="Calibri"/>
            </a:endParaRPr>
          </a:p>
          <a:p>
            <a:pPr algn="just">
              <a:buNone/>
            </a:pPr>
            <a:r>
              <a:rPr lang="en-US" sz="1200" dirty="0">
                <a:latin typeface="Aptos"/>
                <a:ea typeface="Calibri"/>
                <a:cs typeface="Calibri"/>
              </a:rPr>
              <a:t>Team Member: Arnold Aristotle Tayag</a:t>
            </a:r>
          </a:p>
          <a:p>
            <a:pPr marL="0" indent="0" algn="just">
              <a:buNone/>
            </a:pPr>
            <a:r>
              <a:rPr lang="en-US" sz="1200" dirty="0">
                <a:latin typeface="Aptos"/>
                <a:ea typeface="Calibri"/>
                <a:cs typeface="Calibri"/>
              </a:rPr>
              <a:t>Key coordinator and bridge of communication for project time planning, resource management and schedule control to ensure all teams work together efficiently.</a:t>
            </a:r>
            <a:endParaRPr lang="en-US">
              <a:ea typeface="Calibri"/>
              <a:cs typeface="Calibri"/>
            </a:endParaRPr>
          </a:p>
          <a:p>
            <a:pPr algn="just">
              <a:buNone/>
            </a:pPr>
            <a:endParaRPr lang="en-US" sz="1200" dirty="0">
              <a:latin typeface="Aptos"/>
              <a:ea typeface="Calibri"/>
              <a:cs typeface="Calibri"/>
            </a:endParaRPr>
          </a:p>
          <a:p>
            <a:pPr algn="just">
              <a:buNone/>
            </a:pPr>
            <a:r>
              <a:rPr lang="en-US" sz="1200" dirty="0">
                <a:latin typeface="Aptos"/>
                <a:ea typeface="Calibri"/>
                <a:cs typeface="Calibri"/>
              </a:rPr>
              <a:t>Responsibility:</a:t>
            </a:r>
            <a:endParaRPr lang="en-US">
              <a:latin typeface="Calibri"/>
              <a:ea typeface="Calibri"/>
              <a:cs typeface="Calibri"/>
            </a:endParaRPr>
          </a:p>
          <a:p>
            <a:pPr marL="171450" indent="-171450" algn="just"/>
            <a:r>
              <a:rPr lang="en-US" sz="1200" dirty="0">
                <a:latin typeface="Aptos"/>
                <a:ea typeface="Calibri"/>
                <a:cs typeface="Calibri"/>
              </a:rPr>
              <a:t>Manage project schedules to ensure phases are completed on time</a:t>
            </a:r>
            <a:endParaRPr lang="en-US">
              <a:latin typeface="Calibri"/>
              <a:ea typeface="Calibri"/>
              <a:cs typeface="Calibri"/>
            </a:endParaRPr>
          </a:p>
          <a:p>
            <a:pPr marL="171450" indent="-171450" algn="just"/>
            <a:r>
              <a:rPr lang="en-US" sz="1200" dirty="0">
                <a:latin typeface="Aptos"/>
                <a:ea typeface="Calibri"/>
                <a:cs typeface="Calibri"/>
              </a:rPr>
              <a:t>Maintain open communication to ensure unobstructed flow of information between the client, development team and test team</a:t>
            </a:r>
            <a:endParaRPr lang="en-US">
              <a:latin typeface="Calibri"/>
              <a:ea typeface="Calibri"/>
              <a:cs typeface="Calibri"/>
            </a:endParaRPr>
          </a:p>
          <a:p>
            <a:pPr marL="171450" indent="-171450" algn="just"/>
            <a:r>
              <a:rPr lang="en-US" sz="1200" dirty="0">
                <a:latin typeface="Aptos"/>
                <a:ea typeface="Calibri"/>
                <a:cs typeface="Calibri"/>
              </a:rPr>
              <a:t>Identify and manage project risks and develop prevention strategies</a:t>
            </a:r>
            <a:endParaRPr lang="en-US" dirty="0">
              <a:latin typeface="Calibri"/>
              <a:ea typeface="Calibri"/>
              <a:cs typeface="Calibri"/>
            </a:endParaRPr>
          </a:p>
          <a:p>
            <a:pPr marL="171450" indent="-171450" algn="just"/>
            <a:r>
              <a:rPr lang="en-US" sz="1200" dirty="0">
                <a:latin typeface="Aptos"/>
                <a:ea typeface="Calibri"/>
                <a:cs typeface="Calibri"/>
              </a:rPr>
              <a:t>Organize regular project status meetings to support the team and resolve issues</a:t>
            </a:r>
            <a:endParaRPr lang="en-US" dirty="0">
              <a:ea typeface="Calibri"/>
              <a:cs typeface="Calibri"/>
            </a:endParaRPr>
          </a:p>
          <a:p>
            <a:pPr algn="just">
              <a:buNone/>
            </a:pPr>
            <a:endParaRPr lang="en-US" sz="1200" b="1" dirty="0">
              <a:latin typeface="Aptos"/>
              <a:ea typeface="Calibri"/>
              <a:cs typeface="Calibri"/>
            </a:endParaRPr>
          </a:p>
        </p:txBody>
      </p:sp>
    </p:spTree>
    <p:extLst>
      <p:ext uri="{BB962C8B-B14F-4D97-AF65-F5344CB8AC3E}">
        <p14:creationId xmlns:p14="http://schemas.microsoft.com/office/powerpoint/2010/main" val="426361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a:bodyPr>
          <a:lstStyle/>
          <a:p>
            <a:pPr algn="just">
              <a:buNone/>
            </a:pPr>
            <a:r>
              <a:rPr lang="en-US" sz="1200" b="1" dirty="0">
                <a:latin typeface="Aptos"/>
                <a:ea typeface="Calibri"/>
                <a:cs typeface="Calibri"/>
              </a:rPr>
              <a:t>Meeting Objectives</a:t>
            </a:r>
            <a:endParaRPr lang="en-US" sz="1200" dirty="0">
              <a:latin typeface="Aptos"/>
              <a:ea typeface="Calibri"/>
              <a:cs typeface="Calibri"/>
            </a:endParaRPr>
          </a:p>
          <a:p>
            <a:pPr algn="just">
              <a:buFont typeface="Arial"/>
              <a:buChar char="•"/>
            </a:pPr>
            <a:r>
              <a:rPr lang="en-US" sz="1200" dirty="0">
                <a:latin typeface="Aptos"/>
                <a:ea typeface="Calibri"/>
                <a:cs typeface="Calibri"/>
              </a:rPr>
              <a:t>Define the main functions of the system and the operating privileges of key user roles</a:t>
            </a:r>
          </a:p>
          <a:p>
            <a:pPr algn="just">
              <a:buFont typeface="Arial"/>
              <a:buChar char="•"/>
            </a:pPr>
            <a:r>
              <a:rPr lang="en-US" sz="1200" dirty="0">
                <a:latin typeface="Helvetica"/>
                <a:ea typeface="Calibri"/>
                <a:cs typeface="Helvetica"/>
              </a:rPr>
              <a:t>Establish communication process and feedback mechanism to ensure timely problem solving during the development process</a:t>
            </a:r>
          </a:p>
          <a:p>
            <a:pPr algn="just">
              <a:buFont typeface="Arial"/>
              <a:buChar char="•"/>
            </a:pPr>
            <a:r>
              <a:rPr lang="en-US" sz="1200" dirty="0">
                <a:latin typeface="Helvetica"/>
                <a:ea typeface="Calibri"/>
                <a:cs typeface="Helvetica"/>
              </a:rPr>
              <a:t>Identify project risks, analyze potential challenges and discuss initial response strategies.</a:t>
            </a:r>
            <a:endParaRPr lang="en-US" sz="1200" dirty="0">
              <a:latin typeface="Aptos"/>
              <a:ea typeface="Calibri"/>
              <a:cs typeface="Calibri"/>
            </a:endParaRPr>
          </a:p>
          <a:p>
            <a:pPr marL="0" indent="0" algn="just">
              <a:buNone/>
            </a:pPr>
            <a:endParaRPr lang="en-US" sz="1200" b="1" dirty="0">
              <a:latin typeface="Aptos"/>
              <a:ea typeface="Calibri"/>
              <a:cs typeface="Calibri"/>
            </a:endParaRPr>
          </a:p>
          <a:p>
            <a:pPr marL="0" indent="0" algn="just">
              <a:buFont typeface="Arial"/>
              <a:buNone/>
            </a:pPr>
            <a:r>
              <a:rPr lang="en-US" sz="1200" b="1" dirty="0">
                <a:latin typeface="Aptos"/>
                <a:ea typeface="Calibri"/>
                <a:cs typeface="Calibri"/>
              </a:rPr>
              <a:t>Participants:</a:t>
            </a:r>
            <a:endParaRPr lang="en-US" sz="1200">
              <a:latin typeface="Aptos"/>
              <a:ea typeface="Calibri"/>
              <a:cs typeface="Calibri"/>
            </a:endParaRPr>
          </a:p>
          <a:p>
            <a:pPr algn="just">
              <a:buFont typeface="Arial"/>
              <a:buChar char="•"/>
            </a:pPr>
            <a:r>
              <a:rPr lang="en-US" sz="1200" dirty="0">
                <a:latin typeface="Helvetica"/>
                <a:ea typeface="Calibri"/>
                <a:cs typeface="Helvetica"/>
              </a:rPr>
              <a:t>Client representative: Arnold Aristotle Tayag</a:t>
            </a:r>
          </a:p>
          <a:p>
            <a:pPr algn="just">
              <a:buFont typeface="Arial"/>
              <a:buChar char="•"/>
            </a:pPr>
            <a:r>
              <a:rPr lang="en-US" sz="1200" dirty="0">
                <a:latin typeface="Helvetica"/>
                <a:ea typeface="Calibri"/>
                <a:cs typeface="Helvetica"/>
              </a:rPr>
              <a:t>Development team Representative: Wen Lian</a:t>
            </a:r>
          </a:p>
          <a:p>
            <a:pPr algn="just">
              <a:buFont typeface="Arial"/>
              <a:buChar char="•"/>
            </a:pPr>
            <a:r>
              <a:rPr lang="en-US" sz="1200" dirty="0">
                <a:latin typeface="Aptos"/>
                <a:ea typeface="Calibri"/>
                <a:cs typeface="Calibri"/>
              </a:rPr>
              <a:t>Project Manager: </a:t>
            </a:r>
            <a:r>
              <a:rPr lang="en-US" sz="1200" dirty="0" err="1">
                <a:latin typeface="Aptos"/>
                <a:ea typeface="Calibri"/>
                <a:cs typeface="Calibri"/>
              </a:rPr>
              <a:t>Hengpan</a:t>
            </a:r>
            <a:r>
              <a:rPr lang="en-US" sz="1200" dirty="0">
                <a:latin typeface="Aptos"/>
                <a:ea typeface="Calibri"/>
                <a:cs typeface="Calibri"/>
              </a:rPr>
              <a:t> He</a:t>
            </a:r>
          </a:p>
          <a:p>
            <a:pPr algn="just">
              <a:buNone/>
            </a:pPr>
            <a:endParaRPr lang="en-US" sz="1200" b="1" dirty="0">
              <a:latin typeface="Aptos"/>
              <a:ea typeface="Calibri"/>
              <a:cs typeface="Calibri"/>
            </a:endParaRPr>
          </a:p>
          <a:p>
            <a:pPr algn="just">
              <a:buNone/>
            </a:pPr>
            <a:r>
              <a:rPr lang="en-US" sz="1200" b="1" dirty="0">
                <a:latin typeface="Aptos"/>
                <a:ea typeface="Calibri"/>
                <a:cs typeface="Calibri"/>
              </a:rPr>
              <a:t>Outcomes:</a:t>
            </a:r>
            <a:endParaRPr lang="en-US" sz="1200">
              <a:latin typeface="Aptos"/>
              <a:ea typeface="Calibri"/>
              <a:cs typeface="Calibri"/>
            </a:endParaRPr>
          </a:p>
          <a:p>
            <a:pPr algn="just">
              <a:buFont typeface="Arial"/>
              <a:buChar char="•"/>
            </a:pPr>
            <a:r>
              <a:rPr lang="en-US" sz="1200" dirty="0">
                <a:latin typeface="Helvetica"/>
                <a:ea typeface="Calibri"/>
                <a:cs typeface="Helvetica"/>
              </a:rPr>
              <a:t>Confirm the process of publishing basic information (e.g., name, description, price, etc.) about a tour product and the authority to modify it</a:t>
            </a:r>
          </a:p>
          <a:p>
            <a:pPr algn="just">
              <a:buFont typeface="Arial"/>
              <a:buChar char="•"/>
            </a:pPr>
            <a:r>
              <a:rPr lang="en-US" sz="1200" dirty="0">
                <a:latin typeface="Helvetica"/>
                <a:ea typeface="Calibri"/>
                <a:cs typeface="Helvetica"/>
              </a:rPr>
              <a:t>Discuss the key steps in the booking process, including the process design for booking confirmation and cancellation</a:t>
            </a:r>
          </a:p>
          <a:p>
            <a:pPr algn="just">
              <a:buFont typeface="Arial"/>
              <a:buChar char="•"/>
            </a:pPr>
            <a:r>
              <a:rPr lang="en-US" sz="1200" dirty="0">
                <a:latin typeface="Helvetica"/>
                <a:ea typeface="Calibri"/>
                <a:cs typeface="Helvetica"/>
              </a:rPr>
              <a:t>Clarify the notification mechanism for users and administrators to ensure transparency and real-time system operation.</a:t>
            </a:r>
          </a:p>
        </p:txBody>
      </p:sp>
    </p:spTree>
    <p:extLst>
      <p:ext uri="{BB962C8B-B14F-4D97-AF65-F5344CB8AC3E}">
        <p14:creationId xmlns:p14="http://schemas.microsoft.com/office/powerpoint/2010/main" val="376722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algn="just">
              <a:buNone/>
            </a:pPr>
            <a:r>
              <a:rPr lang="en-US" sz="1200" b="1" dirty="0">
                <a:latin typeface="Aptos"/>
                <a:ea typeface="Calibri"/>
                <a:cs typeface="Calibri"/>
              </a:rPr>
              <a:t>Outcomes:</a:t>
            </a:r>
            <a:endParaRPr lang="en-US" sz="1200">
              <a:latin typeface="Aptos"/>
              <a:ea typeface="Calibri"/>
              <a:cs typeface="Calibri"/>
            </a:endParaRPr>
          </a:p>
          <a:p>
            <a:pPr algn="just">
              <a:buFont typeface="Arial"/>
              <a:buChar char="•"/>
            </a:pPr>
            <a:r>
              <a:rPr lang="en-US" sz="1200" dirty="0">
                <a:latin typeface="Helvetica"/>
                <a:ea typeface="Calibri"/>
                <a:cs typeface="Helvetica"/>
              </a:rPr>
              <a:t>Confirm the process of publishing basic information (e.g., name, description, price, etc.) about a tour product and the authority to modify it</a:t>
            </a:r>
          </a:p>
          <a:p>
            <a:pPr algn="just">
              <a:buFont typeface="Arial"/>
              <a:buChar char="•"/>
            </a:pPr>
            <a:r>
              <a:rPr lang="en-US" sz="1200" dirty="0">
                <a:latin typeface="Helvetica"/>
                <a:ea typeface="Calibri"/>
                <a:cs typeface="Helvetica"/>
              </a:rPr>
              <a:t>Discuss the key steps in the booking process, including the process design for booking confirmation and cancellation</a:t>
            </a:r>
          </a:p>
          <a:p>
            <a:pPr algn="just">
              <a:buFont typeface="Arial"/>
              <a:buChar char="•"/>
            </a:pPr>
            <a:r>
              <a:rPr lang="en-US" sz="1200" dirty="0">
                <a:latin typeface="Helvetica"/>
                <a:ea typeface="Calibri"/>
                <a:cs typeface="Helvetica"/>
              </a:rPr>
              <a:t>Clarify the notification mechanism for users and administrators to ensure transparency and real-time system operation</a:t>
            </a:r>
          </a:p>
          <a:p>
            <a:pPr algn="just">
              <a:buFont typeface="Arial"/>
              <a:buChar char="•"/>
            </a:pPr>
            <a:r>
              <a:rPr lang="en-US" sz="1200" dirty="0">
                <a:latin typeface="Helvetica"/>
                <a:ea typeface="Calibri"/>
                <a:cs typeface="Helvetica"/>
              </a:rPr>
              <a:t>Discuss how to achieve efficient communication and ensure two-way feedback between the client team and the development team. Specifically includes:</a:t>
            </a:r>
          </a:p>
          <a:p>
            <a:pPr lvl="1" algn="just">
              <a:buFont typeface="Courier New"/>
              <a:buChar char="o"/>
            </a:pPr>
            <a:r>
              <a:rPr lang="en-US" sz="1200" dirty="0">
                <a:latin typeface="Helvetica"/>
                <a:ea typeface="Calibri"/>
                <a:cs typeface="Helvetica"/>
              </a:rPr>
              <a:t>Weekly project update meetings to report on the week's progress and the work plan for the following week</a:t>
            </a:r>
          </a:p>
          <a:p>
            <a:pPr lvl="1" algn="just">
              <a:buFont typeface="Courier New"/>
              <a:buChar char="o"/>
            </a:pPr>
            <a:r>
              <a:rPr lang="en-US" sz="1200" dirty="0">
                <a:latin typeface="Helvetica"/>
                <a:ea typeface="Calibri"/>
                <a:cs typeface="Helvetica"/>
              </a:rPr>
              <a:t>An assessment of the time point to the next milestone</a:t>
            </a:r>
          </a:p>
          <a:p>
            <a:pPr lvl="1" algn="just">
              <a:buFont typeface="Courier New"/>
              <a:buChar char="o"/>
            </a:pPr>
            <a:r>
              <a:rPr lang="en-US" sz="1200" dirty="0">
                <a:latin typeface="Helvetica"/>
                <a:ea typeface="Calibri"/>
                <a:cs typeface="Helvetica"/>
              </a:rPr>
              <a:t>Task tracking and issue management using the project management tool Jira</a:t>
            </a:r>
          </a:p>
          <a:p>
            <a:pPr marL="0" indent="0" algn="just">
              <a:buNone/>
            </a:pPr>
            <a:endParaRPr lang="en-US" sz="1200" dirty="0">
              <a:latin typeface="Helvetica"/>
              <a:ea typeface="Calibri"/>
              <a:cs typeface="Helvetica"/>
            </a:endParaRPr>
          </a:p>
        </p:txBody>
      </p:sp>
    </p:spTree>
    <p:extLst>
      <p:ext uri="{BB962C8B-B14F-4D97-AF65-F5344CB8AC3E}">
        <p14:creationId xmlns:p14="http://schemas.microsoft.com/office/powerpoint/2010/main" val="115974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algn="just">
              <a:buNone/>
            </a:pPr>
            <a:r>
              <a:rPr lang="en-US" sz="1200" b="1" dirty="0">
                <a:latin typeface="Helvetica"/>
                <a:ea typeface="Calibri"/>
                <a:cs typeface="Helvetica"/>
              </a:rPr>
              <a:t>Project risks identification:</a:t>
            </a:r>
            <a:endParaRPr lang="en-US" dirty="0"/>
          </a:p>
          <a:p>
            <a:pPr marL="0" indent="0" algn="just">
              <a:buNone/>
            </a:pPr>
            <a:r>
              <a:rPr lang="en-US" sz="1200" dirty="0">
                <a:latin typeface="Helvetica"/>
                <a:ea typeface="Calibri"/>
                <a:cs typeface="Helvetica"/>
              </a:rPr>
              <a:t>Identify technical or business challenges that may be encountered in the project, conduct risk analyses and initially discuss response strategies. Key considerations include:</a:t>
            </a:r>
            <a:endParaRPr lang="en-US" dirty="0">
              <a:ea typeface="Calibri"/>
              <a:cs typeface="Calibri"/>
            </a:endParaRPr>
          </a:p>
          <a:p>
            <a:pPr algn="just"/>
            <a:r>
              <a:rPr lang="en-US" sz="1200" dirty="0">
                <a:latin typeface="Helvetica"/>
                <a:ea typeface="Calibri"/>
                <a:cs typeface="Helvetica"/>
              </a:rPr>
              <a:t>User booking cancellation timeliness issues and system responsiveness during peak periods</a:t>
            </a:r>
          </a:p>
          <a:p>
            <a:pPr algn="just">
              <a:buFont typeface="Arial"/>
              <a:buChar char="•"/>
            </a:pPr>
            <a:r>
              <a:rPr lang="en-US" sz="1200" dirty="0">
                <a:latin typeface="Helvetica"/>
                <a:ea typeface="Calibri"/>
                <a:cs typeface="Helvetica"/>
              </a:rPr>
              <a:t>System stability, including Service Level Agreement (SLA) related elements</a:t>
            </a:r>
          </a:p>
          <a:p>
            <a:pPr algn="just">
              <a:buFont typeface="Arial"/>
              <a:buChar char="•"/>
            </a:pPr>
            <a:r>
              <a:rPr lang="en-US" sz="1200" dirty="0">
                <a:latin typeface="Helvetica"/>
                <a:ea typeface="Calibri"/>
                <a:cs typeface="Helvetica"/>
              </a:rPr>
              <a:t>Horizontal expansion capability of the system and disaster recovery requirements</a:t>
            </a:r>
          </a:p>
          <a:p>
            <a:pPr algn="just">
              <a:buFont typeface="Arial"/>
              <a:buChar char="•"/>
            </a:pPr>
            <a:r>
              <a:rPr lang="en-US" sz="1200" dirty="0">
                <a:latin typeface="Helvetica"/>
                <a:ea typeface="Calibri"/>
                <a:cs typeface="Helvetica"/>
              </a:rPr>
              <a:t>Objectives and requirements of the system's core data storage and backup strategy</a:t>
            </a:r>
            <a:endParaRPr lang="en-US" dirty="0"/>
          </a:p>
        </p:txBody>
      </p:sp>
    </p:spTree>
    <p:extLst>
      <p:ext uri="{BB962C8B-B14F-4D97-AF65-F5344CB8AC3E}">
        <p14:creationId xmlns:p14="http://schemas.microsoft.com/office/powerpoint/2010/main" val="4225588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Words>
  <Application>Microsoft Office PowerPoint</Application>
  <PresentationFormat>On-screen Show (16:9)</PresentationFormat>
  <Paragraphs>22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Tour Booking Management System</vt:lpstr>
      <vt:lpstr>Introduction</vt:lpstr>
      <vt:lpstr>Project Overview</vt:lpstr>
      <vt:lpstr>Project Plan</vt:lpstr>
      <vt:lpstr>Team Structure</vt:lpstr>
      <vt:lpstr>Team Structure</vt:lpstr>
      <vt:lpstr>Project Kick-off Meeting</vt:lpstr>
      <vt:lpstr>Project Kick-off Meeting</vt:lpstr>
      <vt:lpstr>Project Kick-off Meeting</vt:lpstr>
      <vt:lpstr>Scope of Work</vt:lpstr>
      <vt:lpstr>System Design</vt:lpstr>
      <vt:lpstr>System Design</vt:lpstr>
      <vt:lpstr>Project Backlog Prioritization</vt:lpstr>
      <vt:lpstr>Project Backlog Prioritization</vt:lpstr>
      <vt:lpstr>Project Backlog Prioritization</vt:lpstr>
      <vt:lpstr>Project Backlog Prioritization</vt:lpstr>
      <vt:lpstr>Release Planning</vt:lpstr>
      <vt:lpstr>Release Planning</vt:lpstr>
      <vt:lpstr>Sprint Planning</vt:lpstr>
      <vt:lpstr>Sprint Planning</vt:lpstr>
      <vt:lpstr>Sprint Planning</vt:lpstr>
      <vt:lpstr>Costing / Budget</vt:lpstr>
      <vt:lpstr>Project Sign-Off</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833</cp:revision>
  <dcterms:created xsi:type="dcterms:W3CDTF">2017-08-01T15:40:51Z</dcterms:created>
  <dcterms:modified xsi:type="dcterms:W3CDTF">2024-10-27T09:33:50Z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2024-10-24T22:15:53Z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44e052a8-7bd6-47ad-a707-585b0f11993c</vt:lpwstr>
  </property>
  <property fmtid="{D5CDD505-2E9C-101B-9397-08002B2CF9AE}" pid="8" name="MSIP_Label_c96ed6d7-747c-41fd-b042-ff14484edc24_ContentBits">
    <vt:lpwstr>0</vt:lpwstr>
  </property>
</Properties>
</file>