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73" r:id="rId4"/>
    <p:sldId id="274" r:id="rId5"/>
    <p:sldId id="275" r:id="rId6"/>
    <p:sldId id="276" r:id="rId7"/>
    <p:sldId id="277" r:id="rId8"/>
    <p:sldId id="279" r:id="rId9"/>
    <p:sldId id="280" r:id="rId10"/>
    <p:sldId id="281" r:id="rId11"/>
    <p:sldId id="282" r:id="rId12"/>
    <p:sldId id="283" r:id="rId13"/>
    <p:sldId id="284" r:id="rId14"/>
    <p:sldId id="285" r:id="rId15"/>
    <p:sldId id="286" r:id="rId16"/>
    <p:sldId id="287" r:id="rId17"/>
    <p:sldId id="289" r:id="rId18"/>
    <p:sldId id="292" r:id="rId19"/>
    <p:sldId id="293" r:id="rId20"/>
    <p:sldId id="294" r:id="rId21"/>
    <p:sldId id="297" r:id="rId22"/>
    <p:sldId id="27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0D8ED-0E8C-5841-1814-2F9D8CFD81FF}" v="2896" dt="2024-10-29T05:24:44.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26" y="4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mtayag/mse800-assessment2.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a:ea typeface="+mn-lt"/>
                <a:cs typeface="+mn-lt"/>
              </a:rPr>
              <a:t>MSE800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100" b="1">
                <a:latin typeface="Aptos"/>
                <a:ea typeface="Calibri"/>
                <a:cs typeface="Helvetica"/>
              </a:rPr>
              <a:t>System Architecture:</a:t>
            </a:r>
            <a:endParaRPr lang="en-US" sz="1100" b="1" dirty="0">
              <a:latin typeface="Aptos"/>
              <a:ea typeface="Calibri"/>
              <a:cs typeface="Helvetica"/>
            </a:endParaRPr>
          </a:p>
          <a:p>
            <a:pPr marL="571500" lvl="1" algn="just">
              <a:buFont typeface="Arial,Sans-Serif"/>
              <a:buChar char="•"/>
            </a:pPr>
            <a:r>
              <a:rPr lang="en-US" sz="1100">
                <a:latin typeface="Aptos"/>
                <a:ea typeface="Calibri"/>
                <a:cs typeface="Helvetica"/>
              </a:rPr>
              <a:t>Frontend Technologies: The frontend will be developed using HTML, CSS, and JavaScript, ensuring a responsive and user-friendly interface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Backend Technologies: The backend logic will be handled using a combination of Python and Node.js to efficiently manage business logic, API calls, and data processing</a:t>
            </a:r>
          </a:p>
          <a:p>
            <a:pPr marL="571500" lvl="1" algn="just">
              <a:buFont typeface="Arial,Sans-Serif"/>
              <a:buChar char="•"/>
            </a:pPr>
            <a:r>
              <a:rPr lang="en-US" sz="1100">
                <a:latin typeface="Aptos"/>
                <a:ea typeface="Calibri"/>
                <a:cs typeface="Helvetica"/>
              </a:rPr>
              <a:t>Database: The system will use SQLite as the primary database to store data such as tour details, user information, bookings, and feedback</a:t>
            </a:r>
            <a:endParaRPr lang="en-US"/>
          </a:p>
          <a:p>
            <a:pPr marL="0" indent="0" algn="just">
              <a:buNone/>
            </a:pPr>
            <a:endParaRPr lang="en-US" sz="1100" dirty="0">
              <a:latin typeface="Aptos"/>
              <a:ea typeface="Calibri"/>
              <a:cs typeface="Helvetica"/>
            </a:endParaRPr>
          </a:p>
          <a:p>
            <a:pPr marL="0" indent="0" algn="just">
              <a:buFont typeface="Arial"/>
              <a:buNone/>
            </a:pPr>
            <a:r>
              <a:rPr lang="en-US" sz="1100" b="1">
                <a:latin typeface="Aptos"/>
                <a:ea typeface="Calibri"/>
                <a:cs typeface="Helvetica"/>
              </a:rPr>
              <a:t>Module Breakdown:</a:t>
            </a:r>
          </a:p>
          <a:p>
            <a:pPr marL="571500" lvl="1" algn="just">
              <a:buFont typeface="Arial,Sans-Serif"/>
              <a:buChar char="•"/>
            </a:pPr>
            <a:r>
              <a:rPr lang="en-US" sz="1100">
                <a:latin typeface="Aptos"/>
                <a:ea typeface="Calibri"/>
                <a:cs typeface="Helvetica"/>
              </a:rPr>
              <a:t>Tour Browsing Module: Loads available tours from the database and displays relevant information to the users based on their preferences</a:t>
            </a:r>
          </a:p>
          <a:p>
            <a:pPr marL="571500" lvl="1" algn="just">
              <a:buFont typeface="Arial,Sans-Serif"/>
              <a:buChar char="•"/>
            </a:pPr>
            <a:r>
              <a:rPr lang="en-US" sz="1100">
                <a:latin typeface="Aptos"/>
                <a:ea typeface="Calibri"/>
                <a:cs typeface="Helvetica"/>
              </a:rPr>
              <a:t>Online Booking Module: Processes bookings and payments, updates booking status, and handles email confirmations</a:t>
            </a:r>
          </a:p>
          <a:p>
            <a:pPr marL="571500" lvl="1" algn="just">
              <a:buFont typeface="Arial,Sans-Serif"/>
              <a:buChar char="•"/>
            </a:pPr>
            <a:r>
              <a:rPr lang="en-US" sz="1100">
                <a:latin typeface="Aptos"/>
                <a:ea typeface="Calibri"/>
                <a:cs typeface="Helvetica"/>
              </a:rPr>
              <a:t>Admin Interface: Provides system administrators with the ability to manage users, process booking requests, and generate reports</a:t>
            </a:r>
            <a:endParaRPr lang="en-US" sz="1100">
              <a:latin typeface="Aptos"/>
              <a:cs typeface="Helvetica"/>
            </a:endParaRPr>
          </a:p>
          <a:p>
            <a:pPr marL="571500" lvl="1" algn="just">
              <a:buFont typeface="Arial,Sans-Serif"/>
              <a:buChar char="•"/>
            </a:pPr>
            <a:r>
              <a:rPr lang="en-US" sz="1100">
                <a:latin typeface="Aptos"/>
                <a:ea typeface="Calibri"/>
                <a:cs typeface="Helvetica"/>
              </a:rPr>
              <a:t>Tour Review Module: Collects and displays feedback from users, including ratings and comments</a:t>
            </a:r>
          </a:p>
          <a:p>
            <a:pPr marL="571500" lvl="1" algn="just">
              <a:buFont typeface="Arial,Sans-Serif"/>
              <a:buChar char="•"/>
            </a:pPr>
            <a:r>
              <a:rPr lang="en-US" sz="1100">
                <a:latin typeface="Aptos"/>
                <a:ea typeface="Calibri"/>
                <a:cs typeface="Helvetica"/>
              </a:rPr>
              <a:t>System Integration Module: Integrates with third-party services through APIs, such as payment </a:t>
            </a:r>
            <a:r>
              <a:rPr lang="en-US" sz="1100" dirty="0">
                <a:latin typeface="Aptos"/>
                <a:ea typeface="Calibri"/>
                <a:cs typeface="Helvetica"/>
              </a:rPr>
              <a:t>gateways</a:t>
            </a:r>
            <a:endParaRPr lang="en-US"/>
          </a:p>
        </p:txBody>
      </p:sp>
    </p:spTree>
    <p:extLst>
      <p:ext uri="{BB962C8B-B14F-4D97-AF65-F5344CB8AC3E}">
        <p14:creationId xmlns:p14="http://schemas.microsoft.com/office/powerpoint/2010/main" val="14098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Font typeface="Arial" pitchFamily="34" charset="0"/>
              <a:buNone/>
            </a:pPr>
            <a:r>
              <a:rPr lang="en-US" sz="1100" b="1">
                <a:latin typeface="Aptos"/>
                <a:ea typeface="Calibri"/>
                <a:cs typeface="Helvetica"/>
              </a:rPr>
              <a:t>System Interfaces:</a:t>
            </a:r>
          </a:p>
          <a:p>
            <a:pPr marL="571500" lvl="1" algn="just">
              <a:buFont typeface="Arial,Sans-Serif"/>
              <a:buChar char="•"/>
            </a:pPr>
            <a:r>
              <a:rPr lang="en-US" sz="1100">
                <a:latin typeface="Aptos"/>
                <a:ea typeface="Calibri"/>
                <a:cs typeface="Helvetica"/>
              </a:rPr>
              <a:t>Tour Listing Page: Displays all available tours and allows users to filter based on preferences like destination, date, and tour type</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User/Admin Login Page: Provides separate login interfaces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Booking Page: Facilitates the booking process by collecting traveler details, confirming availability, and processing payments</a:t>
            </a:r>
            <a:endParaRPr lang="en-US">
              <a:latin typeface="Calibri"/>
              <a:ea typeface="Calibri"/>
              <a:cs typeface="Calibri"/>
            </a:endParaRPr>
          </a:p>
          <a:p>
            <a:pPr marL="0" indent="0" algn="just">
              <a:buNone/>
            </a:pPr>
            <a:endParaRPr lang="en-US" sz="1100" dirty="0">
              <a:latin typeface="Aptos"/>
              <a:ea typeface="Calibri"/>
              <a:cs typeface="Helvetica"/>
            </a:endParaRPr>
          </a:p>
          <a:p>
            <a:pPr marL="0" indent="0" algn="just">
              <a:buFont typeface="Arial"/>
              <a:buNone/>
            </a:pPr>
            <a:r>
              <a:rPr lang="en-US" sz="1100" b="1" dirty="0">
                <a:latin typeface="Aptos"/>
                <a:ea typeface="Calibri"/>
                <a:cs typeface="Helvetica"/>
              </a:rPr>
              <a:t>Data Flow and Communication</a:t>
            </a:r>
          </a:p>
          <a:p>
            <a:pPr marL="571500" lvl="1" algn="just">
              <a:buFont typeface="Arial,Sans-Serif"/>
              <a:buChar char="•"/>
            </a:pPr>
            <a:r>
              <a:rPr lang="en-US" sz="1100">
                <a:latin typeface="Aptos"/>
                <a:ea typeface="Calibri"/>
                <a:cs typeface="Helvetica"/>
              </a:rPr>
              <a:t>Frontend and Backend Communication: The frontend will communicate with the backend using REST APIs to ensure smooth data exchange. Node.js will handle API requests, while Python will manage the business logic and data processing</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Database Operations: SQLite will store all necessary data, including user accounts, tours, bookings, and reviews. The backend will manage data queries and ensure synchronization between modules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Scalability Considerations: Although SQLite is a lightweight database suitable for the initial development phase, the system architecture allows for future migration to more robust databases (e.g., MySQL or PostgreSQL) if needed</a:t>
            </a:r>
            <a:endParaRPr lang="en-US">
              <a:latin typeface="Calibri"/>
              <a:ea typeface="Calibri"/>
              <a:cs typeface="Calibri"/>
            </a:endParaRPr>
          </a:p>
        </p:txBody>
      </p:sp>
    </p:spTree>
    <p:extLst>
      <p:ext uri="{BB962C8B-B14F-4D97-AF65-F5344CB8AC3E}">
        <p14:creationId xmlns:p14="http://schemas.microsoft.com/office/powerpoint/2010/main" val="337127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11" name="Table 10">
            <a:extLst>
              <a:ext uri="{FF2B5EF4-FFF2-40B4-BE49-F238E27FC236}">
                <a16:creationId xmlns:a16="http://schemas.microsoft.com/office/drawing/2014/main" id="{9A83ACDA-19F6-AE56-A5B6-32AFB09BFDB0}"/>
              </a:ext>
            </a:extLst>
          </p:cNvPr>
          <p:cNvGraphicFramePr>
            <a:graphicFrameLocks noGrp="1"/>
          </p:cNvGraphicFramePr>
          <p:nvPr>
            <p:extLst>
              <p:ext uri="{D42A27DB-BD31-4B8C-83A1-F6EECF244321}">
                <p14:modId xmlns:p14="http://schemas.microsoft.com/office/powerpoint/2010/main" val="756965590"/>
              </p:ext>
            </p:extLst>
          </p:nvPr>
        </p:nvGraphicFramePr>
        <p:xfrm>
          <a:off x="563562" y="1476375"/>
          <a:ext cx="6548422" cy="3433445"/>
        </p:xfrm>
        <a:graphic>
          <a:graphicData uri="http://schemas.openxmlformats.org/drawingml/2006/table">
            <a:tbl>
              <a:tblPr bandRow="1">
                <a:tableStyleId>{5C22544A-7EE6-4342-B048-85BDC9FD1C3A}</a:tableStyleId>
              </a:tblPr>
              <a:tblGrid>
                <a:gridCol w="595310">
                  <a:extLst>
                    <a:ext uri="{9D8B030D-6E8A-4147-A177-3AD203B41FA5}">
                      <a16:colId xmlns:a16="http://schemas.microsoft.com/office/drawing/2014/main" val="3397384485"/>
                    </a:ext>
                  </a:extLst>
                </a:gridCol>
                <a:gridCol w="960437">
                  <a:extLst>
                    <a:ext uri="{9D8B030D-6E8A-4147-A177-3AD203B41FA5}">
                      <a16:colId xmlns:a16="http://schemas.microsoft.com/office/drawing/2014/main" val="988161773"/>
                    </a:ext>
                  </a:extLst>
                </a:gridCol>
                <a:gridCol w="2071687">
                  <a:extLst>
                    <a:ext uri="{9D8B030D-6E8A-4147-A177-3AD203B41FA5}">
                      <a16:colId xmlns:a16="http://schemas.microsoft.com/office/drawing/2014/main" val="4107435318"/>
                    </a:ext>
                  </a:extLst>
                </a:gridCol>
                <a:gridCol w="1928812">
                  <a:extLst>
                    <a:ext uri="{9D8B030D-6E8A-4147-A177-3AD203B41FA5}">
                      <a16:colId xmlns:a16="http://schemas.microsoft.com/office/drawing/2014/main" val="3080370639"/>
                    </a:ext>
                  </a:extLst>
                </a:gridCol>
                <a:gridCol w="992176">
                  <a:extLst>
                    <a:ext uri="{9D8B030D-6E8A-4147-A177-3AD203B41FA5}">
                      <a16:colId xmlns:a16="http://schemas.microsoft.com/office/drawing/2014/main" val="197203370"/>
                    </a:ext>
                  </a:extLst>
                </a:gridCol>
              </a:tblGrid>
              <a:tr h="422002">
                <a:tc>
                  <a:txBody>
                    <a:bodyPr/>
                    <a:lstStyle/>
                    <a:p>
                      <a:pPr fontAlgn="base">
                        <a:lnSpc>
                          <a:spcPts val="1350"/>
                        </a:lnSpc>
                      </a:pPr>
                      <a:r>
                        <a:rPr lang="en-US" sz="1000" dirty="0">
                          <a:effectLst/>
                          <a:latin typeface="Aptos"/>
                        </a:rPr>
                        <a:t>User Story #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Functionality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 Story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Acceptance Criteria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Prioritization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10108"/>
                  </a:ext>
                </a:extLst>
              </a:tr>
              <a:tr h="595312">
                <a:tc>
                  <a:txBody>
                    <a:bodyPr/>
                    <a:lstStyle/>
                    <a:p>
                      <a:pPr algn="l" fontAlgn="base">
                        <a:lnSpc>
                          <a:spcPts val="1350"/>
                        </a:lnSpc>
                      </a:pPr>
                      <a:r>
                        <a:rPr lang="en-US" sz="1000" dirty="0">
                          <a:effectLst/>
                          <a:latin typeface="Aptos"/>
                        </a:rPr>
                        <a:t>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browse available tours, so that I can find options that interest me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filter tours by category, location, and price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249570"/>
                  </a:ext>
                </a:extLst>
              </a:tr>
              <a:tr h="595312">
                <a:tc>
                  <a:txBody>
                    <a:bodyPr/>
                    <a:lstStyle/>
                    <a:p>
                      <a:pPr algn="l" fontAlgn="base">
                        <a:lnSpc>
                          <a:spcPts val="1350"/>
                        </a:lnSpc>
                      </a:pPr>
                      <a:r>
                        <a:rPr lang="en-US" sz="1000" dirty="0">
                          <a:effectLst/>
                          <a:latin typeface="Aptos"/>
                        </a:rPr>
                        <a:t>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view detailed information about each tour, so that I can make informed decisions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Each tour page includes a description, itinerary, duration, price, and reviews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41630"/>
                  </a:ext>
                </a:extLst>
              </a:tr>
              <a:tr h="762000">
                <a:tc>
                  <a:txBody>
                    <a:bodyPr/>
                    <a:lstStyle/>
                    <a:p>
                      <a:pPr algn="l" fontAlgn="base">
                        <a:lnSpc>
                          <a:spcPts val="1350"/>
                        </a:lnSpc>
                      </a:pPr>
                      <a:r>
                        <a:rPr lang="en-US" sz="1000" dirty="0">
                          <a:effectLst/>
                          <a:latin typeface="Aptos"/>
                        </a:rPr>
                        <a:t>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book a tour online, so that I can secure my spot easily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select dates, number of participants, and complete payment through a secure gateway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292410"/>
                  </a:ext>
                </a:extLst>
              </a:tr>
              <a:tr h="762000">
                <a:tc>
                  <a:txBody>
                    <a:bodyPr/>
                    <a:lstStyle/>
                    <a:p>
                      <a:pPr algn="l" fontAlgn="base">
                        <a:lnSpc>
                          <a:spcPts val="1350"/>
                        </a:lnSpc>
                      </a:pPr>
                      <a:r>
                        <a:rPr lang="en-US" sz="1000" dirty="0">
                          <a:effectLst/>
                          <a:latin typeface="Aptos"/>
                        </a:rPr>
                        <a:t>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receive confirmation emails after booking, so that I have all the details at hand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 confirmation email is sent immediately after booking, containing all relevant details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256446"/>
                  </a:ext>
                </a:extLst>
              </a:tr>
            </a:tbl>
          </a:graphicData>
        </a:graphic>
      </p:graphicFrame>
    </p:spTree>
    <p:extLst>
      <p:ext uri="{BB962C8B-B14F-4D97-AF65-F5344CB8AC3E}">
        <p14:creationId xmlns:p14="http://schemas.microsoft.com/office/powerpoint/2010/main" val="2002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7" name="Table 6">
            <a:extLst>
              <a:ext uri="{FF2B5EF4-FFF2-40B4-BE49-F238E27FC236}">
                <a16:creationId xmlns:a16="http://schemas.microsoft.com/office/drawing/2014/main" id="{0762FEFA-B0AD-9445-C594-FC222699A621}"/>
              </a:ext>
            </a:extLst>
          </p:cNvPr>
          <p:cNvGraphicFramePr>
            <a:graphicFrameLocks noGrp="1"/>
          </p:cNvGraphicFramePr>
          <p:nvPr>
            <p:extLst>
              <p:ext uri="{D42A27DB-BD31-4B8C-83A1-F6EECF244321}">
                <p14:modId xmlns:p14="http://schemas.microsoft.com/office/powerpoint/2010/main" val="1872635830"/>
              </p:ext>
            </p:extLst>
          </p:nvPr>
        </p:nvGraphicFramePr>
        <p:xfrm>
          <a:off x="591892" y="1477319"/>
          <a:ext cx="6454764" cy="3433064"/>
        </p:xfrm>
        <a:graphic>
          <a:graphicData uri="http://schemas.openxmlformats.org/drawingml/2006/table">
            <a:tbl>
              <a:tblPr bandRow="1">
                <a:tableStyleId>{5C22544A-7EE6-4342-B048-85BDC9FD1C3A}</a:tableStyleId>
              </a:tblPr>
              <a:tblGrid>
                <a:gridCol w="634998">
                  <a:extLst>
                    <a:ext uri="{9D8B030D-6E8A-4147-A177-3AD203B41FA5}">
                      <a16:colId xmlns:a16="http://schemas.microsoft.com/office/drawing/2014/main" val="1351981886"/>
                    </a:ext>
                  </a:extLst>
                </a:gridCol>
                <a:gridCol w="976312">
                  <a:extLst>
                    <a:ext uri="{9D8B030D-6E8A-4147-A177-3AD203B41FA5}">
                      <a16:colId xmlns:a16="http://schemas.microsoft.com/office/drawing/2014/main" val="2221255944"/>
                    </a:ext>
                  </a:extLst>
                </a:gridCol>
                <a:gridCol w="1931981">
                  <a:extLst>
                    <a:ext uri="{9D8B030D-6E8A-4147-A177-3AD203B41FA5}">
                      <a16:colId xmlns:a16="http://schemas.microsoft.com/office/drawing/2014/main" val="616773144"/>
                    </a:ext>
                  </a:extLst>
                </a:gridCol>
                <a:gridCol w="2032000">
                  <a:extLst>
                    <a:ext uri="{9D8B030D-6E8A-4147-A177-3AD203B41FA5}">
                      <a16:colId xmlns:a16="http://schemas.microsoft.com/office/drawing/2014/main" val="2781942244"/>
                    </a:ext>
                  </a:extLst>
                </a:gridCol>
                <a:gridCol w="879473">
                  <a:extLst>
                    <a:ext uri="{9D8B030D-6E8A-4147-A177-3AD203B41FA5}">
                      <a16:colId xmlns:a16="http://schemas.microsoft.com/office/drawing/2014/main" val="567623811"/>
                    </a:ext>
                  </a:extLst>
                </a:gridCol>
              </a:tblGrid>
              <a:tr h="428625">
                <a:tc>
                  <a:txBody>
                    <a:bodyPr/>
                    <a:lstStyle/>
                    <a:p>
                      <a:pPr lvl="0">
                        <a:lnSpc>
                          <a:spcPts val="1350"/>
                        </a:lnSpc>
                        <a:buNone/>
                      </a:pPr>
                      <a:r>
                        <a:rPr lang="en-US" sz="1000" dirty="0">
                          <a:effectLst/>
                          <a:latin typeface="Aptos"/>
                        </a:rPr>
                        <a:t>User Story #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Functionality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User Story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Acceptance Criteria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Prioritization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28797"/>
                  </a:ext>
                </a:extLst>
              </a:tr>
              <a:tr h="762000">
                <a:tc>
                  <a:txBody>
                    <a:bodyPr/>
                    <a:lstStyle/>
                    <a:p>
                      <a:pPr fontAlgn="base">
                        <a:lnSpc>
                          <a:spcPts val="1350"/>
                        </a:lnSpc>
                      </a:pPr>
                      <a:r>
                        <a:rPr lang="en-US" sz="1000" dirty="0">
                          <a:effectLst/>
                          <a:latin typeface="Aptos"/>
                        </a:rPr>
                        <a:t>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be able to cancel or modify my booking, so that I can manage my plans flexibly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cancel or modify bookings within a specified time frame, with a clear refund policy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253271"/>
                  </a:ext>
                </a:extLst>
              </a:tr>
              <a:tr h="762000">
                <a:tc>
                  <a:txBody>
                    <a:bodyPr/>
                    <a:lstStyle/>
                    <a:p>
                      <a:pPr fontAlgn="base">
                        <a:lnSpc>
                          <a:spcPts val="1350"/>
                        </a:lnSpc>
                      </a:pPr>
                      <a:r>
                        <a:rPr lang="en-US" sz="1000" dirty="0">
                          <a:effectLst/>
                          <a:latin typeface="Aptos"/>
                        </a:rPr>
                        <a:t>6 </a:t>
                      </a:r>
                    </a:p>
                    <a:p>
                      <a:pPr fontAlgn="base">
                        <a:lnSpc>
                          <a:spcPts val="1350"/>
                        </a:lnSpc>
                      </a:pPr>
                      <a:endParaRPr lang="en-US" sz="1000"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leave reviews for tours I’ve taken, so that I can share my experiences with others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rate tours and provide written feedback after the tour is completed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593261"/>
                  </a:ext>
                </a:extLst>
              </a:tr>
              <a:tr h="595312">
                <a:tc>
                  <a:txBody>
                    <a:bodyPr/>
                    <a:lstStyle/>
                    <a:p>
                      <a:pPr fontAlgn="base">
                        <a:lnSpc>
                          <a:spcPts val="1350"/>
                        </a:lnSpc>
                      </a:pPr>
                      <a:r>
                        <a:rPr lang="en-US" sz="1000" dirty="0">
                          <a:effectLst/>
                          <a:latin typeface="Aptos"/>
                        </a:rPr>
                        <a:t>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user, I want to log in and set my language preference (e.g., Māori)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set preferred language to any language supported by the system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893700"/>
                  </a:ext>
                </a:extLst>
              </a:tr>
              <a:tr h="762000">
                <a:tc>
                  <a:txBody>
                    <a:bodyPr/>
                    <a:lstStyle/>
                    <a:p>
                      <a:pPr fontAlgn="base">
                        <a:lnSpc>
                          <a:spcPts val="1350"/>
                        </a:lnSpc>
                      </a:pPr>
                      <a:r>
                        <a:rPr lang="en-US" sz="1000" dirty="0">
                          <a:effectLst/>
                          <a:latin typeface="Aptos"/>
                        </a:rPr>
                        <a:t>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create and manage tour listings, so that I can keep my offerings up to date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add, edit, or delete tours and manage details like pricing and availability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242558"/>
                  </a:ext>
                </a:extLst>
              </a:tr>
            </a:tbl>
          </a:graphicData>
        </a:graphic>
      </p:graphicFrame>
    </p:spTree>
    <p:extLst>
      <p:ext uri="{BB962C8B-B14F-4D97-AF65-F5344CB8AC3E}">
        <p14:creationId xmlns:p14="http://schemas.microsoft.com/office/powerpoint/2010/main" val="360391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5" name="Table 4">
            <a:extLst>
              <a:ext uri="{FF2B5EF4-FFF2-40B4-BE49-F238E27FC236}">
                <a16:creationId xmlns:a16="http://schemas.microsoft.com/office/drawing/2014/main" id="{D124F1BB-0D7B-A2D7-04A2-2F43D434E6BC}"/>
              </a:ext>
            </a:extLst>
          </p:cNvPr>
          <p:cNvGraphicFramePr>
            <a:graphicFrameLocks noGrp="1"/>
          </p:cNvGraphicFramePr>
          <p:nvPr>
            <p:extLst>
              <p:ext uri="{D42A27DB-BD31-4B8C-83A1-F6EECF244321}">
                <p14:modId xmlns:p14="http://schemas.microsoft.com/office/powerpoint/2010/main" val="4173026559"/>
              </p:ext>
            </p:extLst>
          </p:nvPr>
        </p:nvGraphicFramePr>
        <p:xfrm>
          <a:off x="555040" y="1476773"/>
          <a:ext cx="6462701" cy="3789045"/>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78048631"/>
                    </a:ext>
                  </a:extLst>
                </a:gridCol>
                <a:gridCol w="1087437">
                  <a:extLst>
                    <a:ext uri="{9D8B030D-6E8A-4147-A177-3AD203B41FA5}">
                      <a16:colId xmlns:a16="http://schemas.microsoft.com/office/drawing/2014/main" val="2780008274"/>
                    </a:ext>
                  </a:extLst>
                </a:gridCol>
                <a:gridCol w="2103437">
                  <a:extLst>
                    <a:ext uri="{9D8B030D-6E8A-4147-A177-3AD203B41FA5}">
                      <a16:colId xmlns:a16="http://schemas.microsoft.com/office/drawing/2014/main" val="2503860220"/>
                    </a:ext>
                  </a:extLst>
                </a:gridCol>
                <a:gridCol w="2066917">
                  <a:extLst>
                    <a:ext uri="{9D8B030D-6E8A-4147-A177-3AD203B41FA5}">
                      <a16:colId xmlns:a16="http://schemas.microsoft.com/office/drawing/2014/main" val="2989024407"/>
                    </a:ext>
                  </a:extLst>
                </a:gridCol>
                <a:gridCol w="720723">
                  <a:extLst>
                    <a:ext uri="{9D8B030D-6E8A-4147-A177-3AD203B41FA5}">
                      <a16:colId xmlns:a16="http://schemas.microsoft.com/office/drawing/2014/main" val="1875913093"/>
                    </a:ext>
                  </a:extLst>
                </a:gridCol>
              </a:tblGrid>
              <a:tr h="762000">
                <a:tc>
                  <a:txBody>
                    <a:bodyPr/>
                    <a:lstStyle/>
                    <a:p>
                      <a:pPr fontAlgn="base">
                        <a:lnSpc>
                          <a:spcPts val="1350"/>
                        </a:lnSpc>
                      </a:pPr>
                      <a:r>
                        <a:rPr lang="en-US" sz="1000" dirty="0">
                          <a:effectLst/>
                          <a:latin typeface="Aptos"/>
                        </a:rPr>
                        <a:t>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view booking reports and analytics, so that I can assess the performance of my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access dashboards showing sales, cancellations, and customer feedback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2000579"/>
                  </a:ext>
                </a:extLst>
              </a:tr>
              <a:tr h="762000">
                <a:tc>
                  <a:txBody>
                    <a:bodyPr/>
                    <a:lstStyle/>
                    <a:p>
                      <a:pPr fontAlgn="base">
                        <a:lnSpc>
                          <a:spcPts val="1350"/>
                        </a:lnSpc>
                      </a:pPr>
                      <a:r>
                        <a:rPr lang="en-US" sz="1000" dirty="0">
                          <a:effectLst/>
                          <a:latin typeface="Aptos"/>
                        </a:rPr>
                        <a:t>10 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customer inquiries, so that I can provide timely responses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have a messaging system to communicate with customers regarding inquiries or concerns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463657"/>
                  </a:ext>
                </a:extLst>
              </a:tr>
              <a:tr h="762000">
                <a:tc>
                  <a:txBody>
                    <a:bodyPr/>
                    <a:lstStyle/>
                    <a:p>
                      <a:pPr fontAlgn="base">
                        <a:lnSpc>
                          <a:spcPts val="1350"/>
                        </a:lnSpc>
                      </a:pPr>
                      <a:r>
                        <a:rPr lang="en-US" sz="1000" dirty="0">
                          <a:effectLst/>
                          <a:latin typeface="Aptos"/>
                        </a:rPr>
                        <a:t>11 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set seasonal pricing and promotions, so that I can attract more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schedule discounts and special offers that apply to specific dates or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7310569"/>
                  </a:ext>
                </a:extLst>
              </a:tr>
              <a:tr h="762000">
                <a:tc>
                  <a:txBody>
                    <a:bodyPr/>
                    <a:lstStyle/>
                    <a:p>
                      <a:pPr fontAlgn="base">
                        <a:lnSpc>
                          <a:spcPts val="1350"/>
                        </a:lnSpc>
                      </a:pPr>
                      <a:r>
                        <a:rPr lang="en-US" sz="1000" dirty="0">
                          <a:effectLst/>
                          <a:latin typeface="Aptos"/>
                        </a:rPr>
                        <a:t>12 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payment processing, so that I can receive payments securely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system integrates with payment gateways, allowing for secure transactions and providing operators with transaction reports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3478"/>
                  </a:ext>
                </a:extLst>
              </a:tr>
              <a:tr h="595312">
                <a:tc>
                  <a:txBody>
                    <a:bodyPr/>
                    <a:lstStyle/>
                    <a:p>
                      <a:pPr fontAlgn="base">
                        <a:lnSpc>
                          <a:spcPts val="1350"/>
                        </a:lnSpc>
                      </a:pPr>
                      <a:r>
                        <a:rPr lang="en-US" sz="1000" dirty="0">
                          <a:effectLst/>
                          <a:latin typeface="Aptos"/>
                        </a:rPr>
                        <a:t>13 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manage user accounts, so that I can maintain the integrity of the platform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create, edit, and deactivate user accounts for both customers and operators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197638"/>
                  </a:ext>
                </a:extLst>
              </a:tr>
            </a:tbl>
          </a:graphicData>
        </a:graphic>
      </p:graphicFrame>
    </p:spTree>
    <p:extLst>
      <p:ext uri="{BB962C8B-B14F-4D97-AF65-F5344CB8AC3E}">
        <p14:creationId xmlns:p14="http://schemas.microsoft.com/office/powerpoint/2010/main" val="5930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6" name="Table 5">
            <a:extLst>
              <a:ext uri="{FF2B5EF4-FFF2-40B4-BE49-F238E27FC236}">
                <a16:creationId xmlns:a16="http://schemas.microsoft.com/office/drawing/2014/main" id="{0512A532-619B-A753-B4FD-5DEE0B3D2E50}"/>
              </a:ext>
            </a:extLst>
          </p:cNvPr>
          <p:cNvGraphicFramePr>
            <a:graphicFrameLocks noGrp="1"/>
          </p:cNvGraphicFramePr>
          <p:nvPr>
            <p:extLst>
              <p:ext uri="{D42A27DB-BD31-4B8C-83A1-F6EECF244321}">
                <p14:modId xmlns:p14="http://schemas.microsoft.com/office/powerpoint/2010/main" val="1237171720"/>
              </p:ext>
            </p:extLst>
          </p:nvPr>
        </p:nvGraphicFramePr>
        <p:xfrm>
          <a:off x="585248" y="1472341"/>
          <a:ext cx="6503980" cy="3871214"/>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2572541009"/>
                    </a:ext>
                  </a:extLst>
                </a:gridCol>
                <a:gridCol w="888999">
                  <a:extLst>
                    <a:ext uri="{9D8B030D-6E8A-4147-A177-3AD203B41FA5}">
                      <a16:colId xmlns:a16="http://schemas.microsoft.com/office/drawing/2014/main" val="289112464"/>
                    </a:ext>
                  </a:extLst>
                </a:gridCol>
                <a:gridCol w="2420937">
                  <a:extLst>
                    <a:ext uri="{9D8B030D-6E8A-4147-A177-3AD203B41FA5}">
                      <a16:colId xmlns:a16="http://schemas.microsoft.com/office/drawing/2014/main" val="922234157"/>
                    </a:ext>
                  </a:extLst>
                </a:gridCol>
                <a:gridCol w="1987547">
                  <a:extLst>
                    <a:ext uri="{9D8B030D-6E8A-4147-A177-3AD203B41FA5}">
                      <a16:colId xmlns:a16="http://schemas.microsoft.com/office/drawing/2014/main" val="3818729859"/>
                    </a:ext>
                  </a:extLst>
                </a:gridCol>
                <a:gridCol w="722310">
                  <a:extLst>
                    <a:ext uri="{9D8B030D-6E8A-4147-A177-3AD203B41FA5}">
                      <a16:colId xmlns:a16="http://schemas.microsoft.com/office/drawing/2014/main" val="707874248"/>
                    </a:ext>
                  </a:extLst>
                </a:gridCol>
              </a:tblGrid>
              <a:tr h="190500">
                <a:tc>
                  <a:txBody>
                    <a:bodyPr/>
                    <a:lstStyle/>
                    <a:p>
                      <a:pPr fontAlgn="base">
                        <a:lnSpc>
                          <a:spcPts val="1350"/>
                        </a:lnSpc>
                      </a:pPr>
                      <a:r>
                        <a:rPr lang="en-US" sz="1000" dirty="0">
                          <a:effectLst/>
                          <a:latin typeface="Aptos"/>
                        </a:rPr>
                        <a:t>14 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monitor system performance and error logs, so that I can ensure the system runs smoothly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have access to performance metrics and can view logs for troubleshooting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666677"/>
                  </a:ext>
                </a:extLst>
              </a:tr>
              <a:tr h="190500">
                <a:tc>
                  <a:txBody>
                    <a:bodyPr/>
                    <a:lstStyle/>
                    <a:p>
                      <a:pPr fontAlgn="base">
                        <a:lnSpc>
                          <a:spcPts val="1350"/>
                        </a:lnSpc>
                      </a:pPr>
                      <a:r>
                        <a:rPr lang="en-US" sz="1000" dirty="0">
                          <a:effectLst/>
                          <a:latin typeface="Aptos"/>
                        </a:rPr>
                        <a:t>15 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enforce policies and regulations for tour operators, so that the platform maintains quality standards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set guidelines for tour operators and review compliance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334510"/>
                  </a:ext>
                </a:extLst>
              </a:tr>
              <a:tr h="190500">
                <a:tc>
                  <a:txBody>
                    <a:bodyPr/>
                    <a:lstStyle/>
                    <a:p>
                      <a:pPr fontAlgn="base">
                        <a:lnSpc>
                          <a:spcPts val="1350"/>
                        </a:lnSpc>
                      </a:pPr>
                      <a:r>
                        <a:rPr lang="en-US" sz="1000" dirty="0">
                          <a:effectLst/>
                          <a:latin typeface="Aptos"/>
                        </a:rPr>
                        <a:t>16 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generate reports on user activity and bookings, so that I can analyze system usage and revenue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generate customizable reports on various metrics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673196"/>
                  </a:ext>
                </a:extLst>
              </a:tr>
              <a:tr h="190500">
                <a:tc>
                  <a:txBody>
                    <a:bodyPr/>
                    <a:lstStyle/>
                    <a:p>
                      <a:pPr fontAlgn="base">
                        <a:lnSpc>
                          <a:spcPts val="1350"/>
                        </a:lnSpc>
                      </a:pPr>
                      <a:r>
                        <a:rPr lang="en-US" sz="1000" dirty="0">
                          <a:effectLst/>
                          <a:latin typeface="Aptos"/>
                        </a:rPr>
                        <a:t>17 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ensure the system is responsive, so that users can book tours on any device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booking platform functions seamlessly on mobile, tablet, and desktop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676662"/>
                  </a:ext>
                </a:extLst>
              </a:tr>
              <a:tr h="190500">
                <a:tc>
                  <a:txBody>
                    <a:bodyPr/>
                    <a:lstStyle/>
                    <a:p>
                      <a:pPr fontAlgn="base">
                        <a:lnSpc>
                          <a:spcPts val="1350"/>
                        </a:lnSpc>
                      </a:pPr>
                      <a:r>
                        <a:rPr lang="en-US" sz="1000" dirty="0">
                          <a:effectLst/>
                          <a:latin typeface="Aptos"/>
                        </a:rPr>
                        <a:t>18 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implement secure payment processing, so that user financial information is protected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payment system complies with industry standards for security (e.g., PCI DSS)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1567797"/>
                  </a:ext>
                </a:extLst>
              </a:tr>
              <a:tr h="190500">
                <a:tc>
                  <a:txBody>
                    <a:bodyPr/>
                    <a:lstStyle/>
                    <a:p>
                      <a:pPr fontAlgn="base">
                        <a:lnSpc>
                          <a:spcPts val="1350"/>
                        </a:lnSpc>
                      </a:pPr>
                      <a:r>
                        <a:rPr lang="en-US" sz="1000" dirty="0">
                          <a:effectLst/>
                          <a:latin typeface="Aptos"/>
                        </a:rPr>
                        <a:t>19 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create an API for third-party integrations, so that the system can connect with other applications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API provides endpoints for tour listings, bookings, and user management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710314"/>
                  </a:ext>
                </a:extLst>
              </a:tr>
            </a:tbl>
          </a:graphicData>
        </a:graphic>
      </p:graphicFrame>
    </p:spTree>
    <p:extLst>
      <p:ext uri="{BB962C8B-B14F-4D97-AF65-F5344CB8AC3E}">
        <p14:creationId xmlns:p14="http://schemas.microsoft.com/office/powerpoint/2010/main" val="17404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Autofit/>
          </a:bodyPr>
          <a:lstStyle/>
          <a:p>
            <a:pPr algn="just">
              <a:buNone/>
            </a:pPr>
            <a:r>
              <a:rPr lang="en-US" sz="1100" b="1">
                <a:latin typeface="Aptos"/>
                <a:ea typeface="Calibri"/>
                <a:cs typeface="Calibri"/>
              </a:rPr>
              <a:t>Release 1:</a:t>
            </a:r>
            <a:endParaRPr lang="en-US" sz="1100">
              <a:latin typeface="Aptos"/>
              <a:ea typeface="Calibri"/>
              <a:cs typeface="Calibri"/>
            </a:endParaRPr>
          </a:p>
          <a:p>
            <a:pPr marL="571500" lvl="1" algn="just">
              <a:buFont typeface="Arial,Sans-Serif"/>
              <a:buChar char="•"/>
            </a:pPr>
            <a:r>
              <a:rPr lang="en-US" sz="1100">
                <a:latin typeface="Aptos"/>
                <a:ea typeface="Calibri"/>
                <a:cs typeface="Calibri"/>
              </a:rPr>
              <a:t>Tour browsing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Online booking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Admin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Customer Support</a:t>
            </a:r>
            <a:endParaRPr lang="en-US" sz="1100" dirty="0">
              <a:latin typeface="Aptos"/>
              <a:ea typeface="Calibri"/>
              <a:cs typeface="Calibri"/>
            </a:endParaRPr>
          </a:p>
          <a:p>
            <a:pPr algn="just">
              <a:buNone/>
            </a:pPr>
            <a:r>
              <a:rPr lang="en-US" sz="1100" b="1">
                <a:latin typeface="Aptos"/>
                <a:ea typeface="Calibri"/>
                <a:cs typeface="Calibri"/>
              </a:rPr>
              <a:t>Release 2:</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Tour browsing: show computed average rating, tour management</a:t>
            </a:r>
          </a:p>
          <a:p>
            <a:pPr marL="571500" lvl="1" algn="just">
              <a:buFont typeface="Arial,Sans-Serif"/>
              <a:buChar char="•"/>
            </a:pPr>
            <a:r>
              <a:rPr lang="en-US" sz="1100">
                <a:latin typeface="Aptos"/>
                <a:ea typeface="Calibri"/>
                <a:cs typeface="Calibri"/>
              </a:rPr>
              <a:t>Tour review: 1 rating from 1 to 5, customer comments/recommendations</a:t>
            </a:r>
          </a:p>
          <a:p>
            <a:pPr marL="571500" lvl="1" algn="just">
              <a:buFont typeface="Arial,Sans-Serif"/>
              <a:buChar char="•"/>
            </a:pPr>
            <a:r>
              <a:rPr lang="en-US" sz="1100">
                <a:latin typeface="Aptos"/>
                <a:ea typeface="Calibri"/>
                <a:cs typeface="Calibri"/>
              </a:rPr>
              <a:t>Admin Interface: report generation</a:t>
            </a:r>
          </a:p>
          <a:p>
            <a:pPr marL="571500" lvl="1" algn="just">
              <a:buFont typeface="Arial,Sans-Serif"/>
              <a:buChar char="•"/>
            </a:pPr>
            <a:r>
              <a:rPr lang="en-US" sz="1100">
                <a:latin typeface="Aptos"/>
                <a:ea typeface="Calibri"/>
                <a:cs typeface="Calibri"/>
              </a:rPr>
              <a:t>System Monitoring &amp; Reporting: system performance, monitor error logs, booking report and analytics</a:t>
            </a:r>
            <a:endParaRPr lang="en-US"/>
          </a:p>
          <a:p>
            <a:pPr algn="just">
              <a:buNone/>
            </a:pPr>
            <a:r>
              <a:rPr lang="en-US" sz="1100" b="1">
                <a:latin typeface="Aptos"/>
                <a:ea typeface="Calibri"/>
                <a:cs typeface="Calibri"/>
              </a:rPr>
              <a:t>Release 3:</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System integration</a:t>
            </a:r>
          </a:p>
          <a:p>
            <a:pPr marL="571500" lvl="1" algn="just">
              <a:buFont typeface="Arial,Sans-Serif"/>
              <a:buChar char="•"/>
            </a:pPr>
            <a:r>
              <a:rPr lang="en-US" sz="1100">
                <a:latin typeface="Aptos"/>
                <a:ea typeface="Calibri"/>
                <a:cs typeface="Calibri"/>
              </a:rPr>
              <a:t>API for third-party integrations</a:t>
            </a:r>
          </a:p>
        </p:txBody>
      </p:sp>
    </p:spTree>
    <p:extLst>
      <p:ext uri="{BB962C8B-B14F-4D97-AF65-F5344CB8AC3E}">
        <p14:creationId xmlns:p14="http://schemas.microsoft.com/office/powerpoint/2010/main" val="60882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2723419141"/>
              </p:ext>
            </p:extLst>
          </p:nvPr>
        </p:nvGraphicFramePr>
        <p:xfrm>
          <a:off x="449263" y="1820863"/>
          <a:ext cx="3698873" cy="3139440"/>
        </p:xfrm>
        <a:graphic>
          <a:graphicData uri="http://schemas.openxmlformats.org/drawingml/2006/table">
            <a:tbl>
              <a:tblPr bandRow="1">
                <a:tableStyleId>{5C22544A-7EE6-4342-B048-85BDC9FD1C3A}</a:tableStyleId>
              </a:tblPr>
              <a:tblGrid>
                <a:gridCol w="1135062">
                  <a:extLst>
                    <a:ext uri="{9D8B030D-6E8A-4147-A177-3AD203B41FA5}">
                      <a16:colId xmlns:a16="http://schemas.microsoft.com/office/drawing/2014/main" val="4001785484"/>
                    </a:ext>
                  </a:extLst>
                </a:gridCol>
                <a:gridCol w="960437">
                  <a:extLst>
                    <a:ext uri="{9D8B030D-6E8A-4147-A177-3AD203B41FA5}">
                      <a16:colId xmlns:a16="http://schemas.microsoft.com/office/drawing/2014/main" val="1008362869"/>
                    </a:ext>
                  </a:extLst>
                </a:gridCol>
                <a:gridCol w="1603374">
                  <a:extLst>
                    <a:ext uri="{9D8B030D-6E8A-4147-A177-3AD203B41FA5}">
                      <a16:colId xmlns:a16="http://schemas.microsoft.com/office/drawing/2014/main" val="4106855941"/>
                    </a:ext>
                  </a:extLst>
                </a:gridCol>
              </a:tblGrid>
              <a:tr h="190500">
                <a:tc>
                  <a:txBody>
                    <a:bodyPr/>
                    <a:lstStyle/>
                    <a:p>
                      <a:pPr lvl="0" algn="l">
                        <a:lnSpc>
                          <a:spcPct val="100000"/>
                        </a:lnSpc>
                        <a:spcBef>
                          <a:spcPts val="0"/>
                        </a:spcBef>
                        <a:spcAft>
                          <a:spcPts val="0"/>
                        </a:spcAft>
                        <a:buNone/>
                      </a:pPr>
                      <a:r>
                        <a:rPr lang="en-US" sz="1200" b="0" i="0" u="none" strike="noStrike" noProof="0" dirty="0">
                          <a:effectLst/>
                          <a:latin typeface="Aptos"/>
                        </a:rPr>
                        <a:t>Sprint </a:t>
                      </a:r>
                      <a:r>
                        <a:rPr lang="en-US" sz="1200" b="0" i="0" u="none" strike="noStrike" noProof="0">
                          <a:effectLst/>
                          <a:latin typeface="Aptos"/>
                        </a:rPr>
                        <a:t>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7 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12 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17 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46088"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graphicFrame>
        <p:nvGraphicFramePr>
          <p:cNvPr id="4" name="Content Placeholder 7">
            <a:extLst>
              <a:ext uri="{FF2B5EF4-FFF2-40B4-BE49-F238E27FC236}">
                <a16:creationId xmlns:a16="http://schemas.microsoft.com/office/drawing/2014/main" id="{5923B86A-0D12-C890-C0EC-53AF1B98FCC7}"/>
              </a:ext>
            </a:extLst>
          </p:cNvPr>
          <p:cNvGraphicFramePr>
            <a:graphicFrameLocks/>
          </p:cNvGraphicFramePr>
          <p:nvPr>
            <p:extLst>
              <p:ext uri="{D42A27DB-BD31-4B8C-83A1-F6EECF244321}">
                <p14:modId xmlns:p14="http://schemas.microsoft.com/office/powerpoint/2010/main" val="892970204"/>
              </p:ext>
            </p:extLst>
          </p:nvPr>
        </p:nvGraphicFramePr>
        <p:xfrm>
          <a:off x="4560887" y="1662113"/>
          <a:ext cx="3817933" cy="2159000"/>
        </p:xfrm>
        <a:graphic>
          <a:graphicData uri="http://schemas.openxmlformats.org/drawingml/2006/table">
            <a:tbl>
              <a:tblPr bandRow="1">
                <a:tableStyleId>{5C22544A-7EE6-4342-B048-85BDC9FD1C3A}</a:tableStyleId>
              </a:tblPr>
              <a:tblGrid>
                <a:gridCol w="1127122">
                  <a:extLst>
                    <a:ext uri="{9D8B030D-6E8A-4147-A177-3AD203B41FA5}">
                      <a16:colId xmlns:a16="http://schemas.microsoft.com/office/drawing/2014/main" val="3516999693"/>
                    </a:ext>
                  </a:extLst>
                </a:gridCol>
                <a:gridCol w="1039811">
                  <a:extLst>
                    <a:ext uri="{9D8B030D-6E8A-4147-A177-3AD203B41FA5}">
                      <a16:colId xmlns:a16="http://schemas.microsoft.com/office/drawing/2014/main" val="270784340"/>
                    </a:ext>
                  </a:extLst>
                </a:gridCol>
                <a:gridCol w="1651000">
                  <a:extLst>
                    <a:ext uri="{9D8B030D-6E8A-4147-A177-3AD203B41FA5}">
                      <a16:colId xmlns:a16="http://schemas.microsoft.com/office/drawing/2014/main" val="3880757454"/>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10 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8" name="TextBox 7">
            <a:extLst>
              <a:ext uri="{FF2B5EF4-FFF2-40B4-BE49-F238E27FC236}">
                <a16:creationId xmlns:a16="http://schemas.microsoft.com/office/drawing/2014/main" id="{C9C123A8-28CD-4628-C216-500191211E34}"/>
              </a:ext>
            </a:extLst>
          </p:cNvPr>
          <p:cNvSpPr txBox="1"/>
          <p:nvPr/>
        </p:nvSpPr>
        <p:spPr>
          <a:xfrm>
            <a:off x="4557713" y="135096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graphicFrame>
        <p:nvGraphicFramePr>
          <p:cNvPr id="10" name="Content Placeholder 7">
            <a:extLst>
              <a:ext uri="{FF2B5EF4-FFF2-40B4-BE49-F238E27FC236}">
                <a16:creationId xmlns:a16="http://schemas.microsoft.com/office/drawing/2014/main" id="{7263AEEF-3342-CF2E-D954-782A74FFAC59}"/>
              </a:ext>
            </a:extLst>
          </p:cNvPr>
          <p:cNvGraphicFramePr>
            <a:graphicFrameLocks/>
          </p:cNvGraphicFramePr>
          <p:nvPr>
            <p:extLst>
              <p:ext uri="{D42A27DB-BD31-4B8C-83A1-F6EECF244321}">
                <p14:modId xmlns:p14="http://schemas.microsoft.com/office/powerpoint/2010/main" val="786341559"/>
              </p:ext>
            </p:extLst>
          </p:nvPr>
        </p:nvGraphicFramePr>
        <p:xfrm>
          <a:off x="4568825" y="4194175"/>
          <a:ext cx="3794123" cy="812800"/>
        </p:xfrm>
        <a:graphic>
          <a:graphicData uri="http://schemas.openxmlformats.org/drawingml/2006/table">
            <a:tbl>
              <a:tblPr bandRow="1">
                <a:tableStyleId>{5C22544A-7EE6-4342-B048-85BDC9FD1C3A}</a:tableStyleId>
              </a:tblPr>
              <a:tblGrid>
                <a:gridCol w="1143000">
                  <a:extLst>
                    <a:ext uri="{9D8B030D-6E8A-4147-A177-3AD203B41FA5}">
                      <a16:colId xmlns:a16="http://schemas.microsoft.com/office/drawing/2014/main" val="2064655603"/>
                    </a:ext>
                  </a:extLst>
                </a:gridCol>
                <a:gridCol w="1008061">
                  <a:extLst>
                    <a:ext uri="{9D8B030D-6E8A-4147-A177-3AD203B41FA5}">
                      <a16:colId xmlns:a16="http://schemas.microsoft.com/office/drawing/2014/main" val="3283250563"/>
                    </a:ext>
                  </a:extLst>
                </a:gridCol>
                <a:gridCol w="1643062">
                  <a:extLst>
                    <a:ext uri="{9D8B030D-6E8A-4147-A177-3AD203B41FA5}">
                      <a16:colId xmlns:a16="http://schemas.microsoft.com/office/drawing/2014/main" val="1621457810"/>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12" name="TextBox 11">
            <a:extLst>
              <a:ext uri="{FF2B5EF4-FFF2-40B4-BE49-F238E27FC236}">
                <a16:creationId xmlns:a16="http://schemas.microsoft.com/office/drawing/2014/main" id="{452258D8-98DB-885A-6FAE-34FF4E186116}"/>
              </a:ext>
            </a:extLst>
          </p:cNvPr>
          <p:cNvSpPr txBox="1"/>
          <p:nvPr/>
        </p:nvSpPr>
        <p:spPr>
          <a:xfrm>
            <a:off x="4557713" y="38830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rPr>
              <a:t>Assumptions:</a:t>
            </a:r>
            <a:endParaRPr lang="en-US" sz="1100" b="1">
              <a:latin typeface="Aptos"/>
              <a:cs typeface="Calibri"/>
            </a:endParaRPr>
          </a:p>
          <a:p>
            <a:pPr marL="628650" lvl="1">
              <a:buAutoNum type="arabicPeriod"/>
            </a:pPr>
            <a:r>
              <a:rPr lang="en-US" sz="1100">
                <a:latin typeface="Aptos"/>
              </a:rPr>
              <a:t>Sample budget outline (baseline only) for a Tour Booking Management System, broken down into Development, Infrastructure, </a:t>
            </a:r>
            <a:r>
              <a:rPr lang="en-US" sz="1100" dirty="0">
                <a:latin typeface="Aptos"/>
              </a:rPr>
              <a:t>and </a:t>
            </a:r>
            <a:r>
              <a:rPr lang="en-US" sz="1100">
                <a:latin typeface="Aptos"/>
              </a:rPr>
              <a:t>Operational expenses</a:t>
            </a:r>
            <a:endParaRPr lang="en-US" sz="1100">
              <a:latin typeface="Aptos"/>
              <a:cs typeface="Calibri"/>
            </a:endParaRPr>
          </a:p>
          <a:p>
            <a:pPr marL="628650" lvl="1">
              <a:buAutoNum type="arabicPeriod"/>
            </a:pPr>
            <a:r>
              <a:rPr lang="en-US" sz="1100">
                <a:latin typeface="Aptos"/>
              </a:rPr>
              <a:t>Budget allocated is based on a mid–sized tour agency</a:t>
            </a:r>
            <a:endParaRPr lang="en-US" sz="1100">
              <a:latin typeface="Aptos"/>
              <a:cs typeface="Calibri"/>
            </a:endParaRPr>
          </a:p>
          <a:p>
            <a:pPr marL="628650" lvl="1">
              <a:buAutoNum type="arabicPeriod"/>
            </a:pPr>
            <a:r>
              <a:rPr lang="en-US" sz="1100">
                <a:latin typeface="Aptos"/>
              </a:rPr>
              <a:t>Actual cost will vary based on system complexity, user volume, and additional features, such as analytics or advanced reporting features</a:t>
            </a:r>
            <a:endParaRPr lang="en-US" sz="1100">
              <a:latin typeface="Aptos"/>
              <a:cs typeface="Calibri"/>
            </a:endParaRPr>
          </a:p>
          <a:p>
            <a:pPr marL="0" indent="0">
              <a:buNone/>
            </a:pPr>
            <a:r>
              <a:rPr lang="en-US" sz="1100" b="1">
                <a:latin typeface="Aptos"/>
              </a:rPr>
              <a:t>Development Costs: $31,500 - $65,000</a:t>
            </a:r>
            <a:endParaRPr lang="en-US" sz="1100" b="1" dirty="0">
              <a:latin typeface="Aptos"/>
            </a:endParaRPr>
          </a:p>
          <a:p>
            <a:pPr marL="628650" lvl="1">
              <a:buAutoNum type="arabicPeriod"/>
            </a:pPr>
            <a:r>
              <a:rPr lang="en-US" sz="1100">
                <a:latin typeface="Aptos"/>
              </a:rPr>
              <a:t>Planning &amp; Design</a:t>
            </a:r>
            <a:endParaRPr lang="en-US" sz="1100" dirty="0">
              <a:latin typeface="Aptos"/>
            </a:endParaRPr>
          </a:p>
          <a:p>
            <a:pPr marL="628650" lvl="1">
              <a:buAutoNum type="arabicPeriod"/>
            </a:pPr>
            <a:r>
              <a:rPr lang="en-US" sz="1100">
                <a:latin typeface="Aptos"/>
              </a:rPr>
              <a:t>Software Development</a:t>
            </a:r>
            <a:endParaRPr lang="en-US" sz="1100" dirty="0">
              <a:latin typeface="Aptos"/>
            </a:endParaRPr>
          </a:p>
          <a:p>
            <a:pPr marL="628650" lvl="1">
              <a:buAutoNum type="arabicPeriod"/>
            </a:pPr>
            <a:r>
              <a:rPr lang="en-US" sz="1100">
                <a:latin typeface="Aptos"/>
                <a:cs typeface="Calibri"/>
              </a:rPr>
              <a:t>Testing</a:t>
            </a:r>
            <a:r>
              <a:rPr lang="en-US" sz="1100">
                <a:latin typeface="Aptos"/>
                <a:ea typeface="Calibri"/>
                <a:cs typeface="Calibri"/>
              </a:rPr>
              <a:t> &amp; Quality Assurance</a:t>
            </a:r>
          </a:p>
          <a:p>
            <a:pPr marL="0" indent="0">
              <a:buNone/>
            </a:pPr>
            <a:r>
              <a:rPr lang="en-US" sz="1100" b="1">
                <a:latin typeface="Aptos"/>
                <a:ea typeface="Calibri"/>
                <a:cs typeface="Calibri"/>
              </a:rPr>
              <a:t>Infrastructure &amp; Licensing Costs: $3,000 - $12,500</a:t>
            </a:r>
          </a:p>
          <a:p>
            <a:pPr marL="628650" lvl="1" indent="-228600">
              <a:buAutoNum type="arabicPeriod"/>
            </a:pPr>
            <a:r>
              <a:rPr lang="en-US" sz="1100">
                <a:latin typeface="Aptos"/>
                <a:ea typeface="Calibri"/>
                <a:cs typeface="Calibri"/>
              </a:rPr>
              <a:t>Hosting &amp; Server Costs</a:t>
            </a:r>
          </a:p>
          <a:p>
            <a:pPr marL="628650" lvl="1" indent="-228600">
              <a:buFont typeface="Arial" pitchFamily="34" charset="0"/>
              <a:buAutoNum type="arabicPeriod"/>
            </a:pPr>
            <a:r>
              <a:rPr lang="en-US" sz="1100">
                <a:latin typeface="Aptos"/>
                <a:ea typeface="Calibri"/>
                <a:cs typeface="Calibri"/>
              </a:rPr>
              <a:t>Software Licensing &amp; Subscriptions</a:t>
            </a:r>
          </a:p>
          <a:p>
            <a:pPr marL="0" indent="0">
              <a:buNone/>
            </a:pPr>
            <a:r>
              <a:rPr lang="en-US" sz="1100" b="1">
                <a:latin typeface="Aptos"/>
                <a:ea typeface="Calibri"/>
                <a:cs typeface="Calibri"/>
              </a:rPr>
              <a:t>Operational Costs: $26,000 - $66,000</a:t>
            </a:r>
          </a:p>
          <a:p>
            <a:pPr marL="628650" lvl="1" indent="-228600">
              <a:buAutoNum type="arabicPeriod"/>
            </a:pPr>
            <a:r>
              <a:rPr lang="en-US" sz="1100">
                <a:latin typeface="Aptos"/>
                <a:ea typeface="Calibri"/>
                <a:cs typeface="Calibri"/>
              </a:rPr>
              <a:t>Content Creation &amp; Marketing</a:t>
            </a:r>
          </a:p>
          <a:p>
            <a:pPr marL="628650" lvl="1" indent="-228600">
              <a:buAutoNum type="arabicPeriod"/>
            </a:pPr>
            <a:r>
              <a:rPr lang="en-US" sz="1200">
                <a:latin typeface="Aptos"/>
                <a:ea typeface="Calibri"/>
                <a:cs typeface="Calibri"/>
              </a:rPr>
              <a:t>Ongoing Maintenance &amp; Updates</a:t>
            </a:r>
            <a:endParaRPr lang="en-US" sz="1100" dirty="0">
              <a:latin typeface="Aptos"/>
              <a:ea typeface="Calibri"/>
              <a:cs typeface="Calibri"/>
            </a:endParaRPr>
          </a:p>
          <a:p>
            <a:pPr marL="628650" lvl="1" indent="-228600">
              <a:buAutoNum type="arabicPeriod"/>
            </a:pPr>
            <a:r>
              <a:rPr lang="en-US" sz="1100">
                <a:latin typeface="Aptos"/>
                <a:ea typeface="Calibri"/>
                <a:cs typeface="Calibri"/>
              </a:rPr>
              <a:t>Staff Training &amp; Support</a:t>
            </a:r>
          </a:p>
        </p:txBody>
      </p:sp>
      <p:sp>
        <p:nvSpPr>
          <p:cNvPr id="5" name="Content Placeholder 3">
            <a:extLst>
              <a:ext uri="{FF2B5EF4-FFF2-40B4-BE49-F238E27FC236}">
                <a16:creationId xmlns:a16="http://schemas.microsoft.com/office/drawing/2014/main" id="{2D1EACA4-6CD3-2947-C4D0-B6646A1593A0}"/>
              </a:ext>
            </a:extLst>
          </p:cNvPr>
          <p:cNvSpPr txBox="1">
            <a:spLocks/>
          </p:cNvSpPr>
          <p:nvPr/>
        </p:nvSpPr>
        <p:spPr>
          <a:xfrm>
            <a:off x="4036717" y="3042690"/>
            <a:ext cx="3435945" cy="962383"/>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a:latin typeface="Aptos"/>
                <a:ea typeface="Calibri"/>
                <a:cs typeface="Calibri"/>
              </a:rPr>
              <a:t>Total Estimated Cost:</a:t>
            </a:r>
            <a:endParaRPr lang="en-US" b="1"/>
          </a:p>
          <a:p>
            <a:pPr marL="0" indent="0">
              <a:buFont typeface="Arial" pitchFamily="34" charset="0"/>
              <a:buNone/>
            </a:pPr>
            <a:r>
              <a:rPr lang="en-US" sz="1100">
                <a:latin typeface="Aptos"/>
                <a:ea typeface="Calibri"/>
                <a:cs typeface="Calibri"/>
              </a:rPr>
              <a:t>Initial Development &amp; Setup Costs: $35,000 - $78,000</a:t>
            </a:r>
          </a:p>
          <a:p>
            <a:pPr marL="0" indent="0">
              <a:buFont typeface="Arial" pitchFamily="34" charset="0"/>
              <a:buNone/>
            </a:pPr>
            <a:r>
              <a:rPr lang="en-US" sz="1100">
                <a:latin typeface="Aptos"/>
                <a:ea typeface="Calibri"/>
                <a:cs typeface="Calibri"/>
              </a:rPr>
              <a:t>Ongoing Monthly Costs: $2,000 - $5,000</a:t>
            </a:r>
          </a:p>
          <a:p>
            <a:pPr marL="0" indent="0">
              <a:buFont typeface="Arial" pitchFamily="34" charset="0"/>
              <a:buNone/>
            </a:pPr>
            <a:r>
              <a:rPr lang="en-US" sz="1100">
                <a:latin typeface="Aptos"/>
                <a:ea typeface="Calibri"/>
                <a:cs typeface="Calibri"/>
              </a:rPr>
              <a:t>Total Yearly Operational Cost: $26,000 - $66,000</a:t>
            </a:r>
          </a:p>
          <a:p>
            <a:pPr>
              <a:buFont typeface="Arial" pitchFamily="34" charset="0"/>
              <a:buAutoNum type="arabicPeriod"/>
            </a:pPr>
            <a:endParaRPr lang="en-US" sz="1100" dirty="0">
              <a:latin typeface="Aptos"/>
              <a:ea typeface="Calibri"/>
              <a:cs typeface="Calibri"/>
            </a:endParaRPr>
          </a:p>
          <a:p>
            <a:pPr>
              <a:buFont typeface="Arial" pitchFamily="34" charset="0"/>
              <a:buAutoNum type="arabicPeriod"/>
            </a:pPr>
            <a:endParaRPr lang="en-US" sz="1100" dirty="0">
              <a:latin typeface="Aptos"/>
              <a:ea typeface="Calibri"/>
              <a:cs typeface="Calibri"/>
            </a:endParaRPr>
          </a:p>
          <a:p>
            <a:pPr marL="0" indent="0">
              <a:buFont typeface="Arial" pitchFamily="34" charset="0"/>
              <a:buNone/>
            </a:pPr>
            <a:endParaRPr lang="en-US" sz="1100" dirty="0">
              <a:latin typeface="Aptos"/>
              <a:ea typeface="Calibri"/>
              <a:cs typeface="Calibri"/>
            </a:endParaRPr>
          </a:p>
        </p:txBody>
      </p:sp>
    </p:spTree>
    <p:extLst>
      <p:ext uri="{BB962C8B-B14F-4D97-AF65-F5344CB8AC3E}">
        <p14:creationId xmlns:p14="http://schemas.microsoft.com/office/powerpoint/2010/main" val="167263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Project Title</a:t>
            </a:r>
            <a:r>
              <a:rPr lang="en-US" sz="1100" dirty="0">
                <a:latin typeface="Aptos"/>
                <a:cs typeface="Calibri"/>
              </a:rPr>
              <a:t> </a:t>
            </a:r>
            <a:r>
              <a:rPr lang="en-US" sz="1100" b="1" dirty="0">
                <a:latin typeface="Aptos"/>
                <a:cs typeface="Calibri"/>
              </a:rPr>
              <a:t>:</a:t>
            </a:r>
            <a:r>
              <a:rPr lang="en-US" sz="1100" dirty="0">
                <a:latin typeface="Aptos"/>
                <a:cs typeface="Calibri"/>
              </a:rPr>
              <a:t> Tour Booking Management System</a:t>
            </a:r>
            <a:br>
              <a:rPr lang="en-US" sz="1100" dirty="0">
                <a:latin typeface="Aptos"/>
                <a:cs typeface="Calibri"/>
              </a:rPr>
            </a:br>
            <a:r>
              <a:rPr lang="en-US" sz="1100" dirty="0">
                <a:latin typeface="Aptos"/>
                <a:cs typeface="Calibri"/>
              </a:rPr>
              <a:t>Project ID </a:t>
            </a:r>
            <a:r>
              <a:rPr lang="en-US" sz="1100" b="1" dirty="0">
                <a:latin typeface="Aptos"/>
                <a:cs typeface="Calibri"/>
              </a:rPr>
              <a:t>: Alpha-1xB.1257</a:t>
            </a:r>
            <a:br>
              <a:rPr lang="en-US" sz="1100" b="1" dirty="0">
                <a:latin typeface="Aptos"/>
                <a:cs typeface="Calibri"/>
              </a:rPr>
            </a:br>
            <a:r>
              <a:rPr lang="en-US" sz="1100" b="1" dirty="0">
                <a:latin typeface="Aptos"/>
                <a:cs typeface="Calibri"/>
              </a:rPr>
              <a:t>Date</a:t>
            </a:r>
            <a:r>
              <a:rPr lang="en-US" sz="1100" dirty="0">
                <a:latin typeface="Aptos"/>
                <a:cs typeface="Calibri"/>
              </a:rPr>
              <a:t> </a:t>
            </a:r>
            <a:r>
              <a:rPr lang="en-US" sz="1100" b="1" dirty="0">
                <a:latin typeface="Aptos"/>
                <a:cs typeface="Calibri"/>
              </a:rPr>
              <a:t>:</a:t>
            </a:r>
            <a:r>
              <a:rPr lang="en-US" sz="1100" dirty="0">
                <a:latin typeface="Aptos"/>
                <a:cs typeface="Calibri"/>
              </a:rPr>
              <a:t> 31 October 2024</a:t>
            </a:r>
            <a:br>
              <a:rPr lang="en-US" sz="1100" dirty="0">
                <a:latin typeface="Aptos"/>
                <a:cs typeface="Calibri"/>
              </a:rPr>
            </a:br>
            <a:r>
              <a:rPr lang="en-US" sz="1100" dirty="0">
                <a:latin typeface="Aptos"/>
                <a:cs typeface="Calibri"/>
              </a:rPr>
              <a:t>Project Manager </a:t>
            </a:r>
            <a:r>
              <a:rPr lang="en-US" sz="1100" b="1" dirty="0">
                <a:latin typeface="Aptos"/>
                <a:cs typeface="Calibri"/>
              </a:rPr>
              <a:t>:</a:t>
            </a:r>
            <a:r>
              <a:rPr lang="en-US" sz="1100" dirty="0">
                <a:latin typeface="Aptos"/>
                <a:cs typeface="Calibri"/>
              </a:rPr>
              <a:t> Wen Liang</a:t>
            </a:r>
            <a:br>
              <a:rPr lang="en-US" sz="1100" dirty="0">
                <a:latin typeface="Aptos"/>
                <a:cs typeface="Calibri"/>
              </a:rPr>
            </a:br>
            <a:r>
              <a:rPr lang="en-US" sz="1100" dirty="0">
                <a:latin typeface="Aptos"/>
                <a:cs typeface="Calibri"/>
              </a:rPr>
              <a:t>Client/Stakeholder </a:t>
            </a:r>
            <a:r>
              <a:rPr lang="en-US" sz="1100" b="1" dirty="0">
                <a:latin typeface="Aptos"/>
                <a:cs typeface="Calibri"/>
              </a:rPr>
              <a:t>:</a:t>
            </a:r>
            <a:r>
              <a:rPr lang="en-US" sz="1100" dirty="0">
                <a:latin typeface="Aptos"/>
                <a:cs typeface="Calibri"/>
              </a:rPr>
              <a:t> Arnold Aristotle Tayag</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Deliverables Checklist</a:t>
            </a:r>
            <a:endParaRPr lang="en-US" sz="1100">
              <a:latin typeface="Aptos"/>
              <a:cs typeface="Calibri"/>
            </a:endParaRPr>
          </a:p>
          <a:p>
            <a:pPr marL="0" indent="0">
              <a:buNone/>
            </a:pPr>
            <a:r>
              <a:rPr lang="en-US" sz="1100" dirty="0">
                <a:latin typeface="Aptos"/>
                <a:cs typeface="Calibri"/>
              </a:rPr>
              <a:t>The following project deliverables have been completed, reviewed, and approved:</a:t>
            </a:r>
            <a:endParaRPr lang="en-US" sz="1100">
              <a:latin typeface="Aptos"/>
            </a:endParaRPr>
          </a:p>
          <a:p>
            <a:pPr marL="628650" lvl="1">
              <a:buChar char="•"/>
            </a:pPr>
            <a:r>
              <a:rPr lang="en-US" sz="1100">
                <a:latin typeface="Aptos"/>
                <a:cs typeface="Calibri"/>
              </a:rPr>
              <a:t>Requirement Specification, System Design Document, Database Design, Application Development</a:t>
            </a:r>
          </a:p>
          <a:p>
            <a:pPr marL="628650" lvl="1">
              <a:buChar char="•"/>
            </a:pPr>
            <a:r>
              <a:rPr lang="en-US" sz="1100">
                <a:latin typeface="Aptos"/>
                <a:cs typeface="Calibri"/>
              </a:rPr>
              <a:t>System Testing, User Acceptance Testing (UAT), Training &amp; Documentation, Go–Live/Deployment</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Acceptance Criteria</a:t>
            </a:r>
            <a:endParaRPr lang="en-US" sz="1100">
              <a:latin typeface="Aptos"/>
              <a:cs typeface="Calibri"/>
            </a:endParaRPr>
          </a:p>
          <a:p>
            <a:pPr marL="0" indent="0">
              <a:buNone/>
            </a:pPr>
            <a:r>
              <a:rPr lang="en-US" sz="1100">
                <a:latin typeface="Aptos"/>
                <a:cs typeface="Calibri"/>
              </a:rPr>
              <a:t>All project requirements, deliverables, and acceptance criteria have been reviewed and meet the standards agreed upon in the </a:t>
            </a:r>
            <a:r>
              <a:rPr lang="en-US" sz="1100" dirty="0">
                <a:latin typeface="Aptos"/>
                <a:cs typeface="Calibri"/>
              </a:rPr>
              <a:t>original project plan, including:</a:t>
            </a:r>
            <a:endParaRPr lang="en-US" sz="1100">
              <a:latin typeface="Aptos"/>
            </a:endParaRPr>
          </a:p>
          <a:p>
            <a:pPr marL="628650" lvl="1">
              <a:buFont typeface="Arial" pitchFamily="34" charset="0"/>
              <a:buChar char="•"/>
            </a:pPr>
            <a:r>
              <a:rPr lang="en-US" sz="1100">
                <a:latin typeface="Aptos"/>
                <a:cs typeface="Calibri"/>
              </a:rPr>
              <a:t>Functional and non-functional requirements</a:t>
            </a:r>
          </a:p>
          <a:p>
            <a:pPr marL="628650" lvl="1">
              <a:buFont typeface="Arial" pitchFamily="34" charset="0"/>
              <a:buChar char="•"/>
            </a:pPr>
            <a:r>
              <a:rPr lang="en-US" sz="1100">
                <a:latin typeface="Aptos"/>
                <a:cs typeface="Calibri"/>
              </a:rPr>
              <a:t>Performance and scalability requirements</a:t>
            </a:r>
          </a:p>
          <a:p>
            <a:pPr marL="628650" lvl="1">
              <a:buFont typeface="Arial" pitchFamily="34" charset="0"/>
              <a:buChar char="•"/>
            </a:pPr>
            <a:r>
              <a:rPr lang="en-US" sz="1100">
                <a:latin typeface="Aptos"/>
                <a:cs typeface="Calibri"/>
              </a:rPr>
              <a:t>Security and compliance requirements</a:t>
            </a:r>
          </a:p>
          <a:p>
            <a:pPr marL="628650" lvl="1">
              <a:buFont typeface="Arial" pitchFamily="34" charset="0"/>
              <a:buChar char="•"/>
            </a:pPr>
            <a:r>
              <a:rPr lang="en-US" sz="1100">
                <a:latin typeface="Aptos"/>
                <a:cs typeface="Calibri"/>
              </a:rPr>
              <a:t>Usability and user interface requirements</a:t>
            </a:r>
            <a:endParaRPr lang="en-US" sz="1100">
              <a:latin typeface="Aptos"/>
            </a:endParaRPr>
          </a:p>
          <a:p>
            <a:endParaRPr lang="en-US" sz="1100">
              <a:latin typeface="Aptos"/>
            </a:endParaRPr>
          </a:p>
        </p:txBody>
      </p:sp>
    </p:spTree>
    <p:extLst>
      <p:ext uri="{BB962C8B-B14F-4D97-AF65-F5344CB8AC3E}">
        <p14:creationId xmlns:p14="http://schemas.microsoft.com/office/powerpoint/2010/main" val="42639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spcBef>
                <a:spcPts val="0"/>
              </a:spcBef>
              <a:buNone/>
            </a:pPr>
            <a:r>
              <a:rPr lang="en-US" sz="1200">
                <a:latin typeface="Aptos"/>
                <a:ea typeface="+mn-lt"/>
                <a:cs typeface="+mn-lt"/>
              </a:rPr>
              <a:t>As the tourism industry grows rapidly, an online tour booking system has become essential for tourists and operators. To </a:t>
            </a:r>
            <a:r>
              <a:rPr lang="en-US" sz="1200" dirty="0">
                <a:latin typeface="Aptos"/>
                <a:ea typeface="+mn-lt"/>
                <a:cs typeface="+mn-lt"/>
              </a:rPr>
              <a:t>address this, we are developing a Tour Booking Management System. This system will help users quickly search and book </a:t>
            </a:r>
            <a:r>
              <a:rPr lang="en-US" sz="1200">
                <a:latin typeface="Aptos"/>
                <a:ea typeface="+mn-lt"/>
                <a:cs typeface="+mn-lt"/>
              </a:rPr>
              <a:t>tours while providing operators with tools to manage their offerings. The frontend will use HTML, CSS, and JavaScript, while Node.js and Python will handle backend logic. Agile methodology will be used and a duration of one–week sprint for development is adopted to allow flexibility in meeting user requirements.</a:t>
            </a:r>
            <a:endParaRPr lang="en-US">
              <a:cs typeface="Calibri"/>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goal of this project is to create a user-friendly platform for tourists to find tour information, book, pay, cancel </a:t>
            </a:r>
            <a:r>
              <a:rPr lang="en-US" sz="1200" dirty="0">
                <a:latin typeface="Aptos"/>
                <a:ea typeface="+mn-lt"/>
                <a:cs typeface="+mn-lt"/>
              </a:rPr>
              <a:t>reservations, and leave reviews. Operators and administrators will have tools to manage tours, user accounts, generate </a:t>
            </a:r>
            <a:r>
              <a:rPr lang="en-US" sz="1200">
                <a:latin typeface="Aptos"/>
                <a:ea typeface="+mn-lt"/>
                <a:cs typeface="+mn-lt"/>
              </a:rPr>
              <a:t>reports, and monitor system performance to ensure efficiency.</a:t>
            </a:r>
            <a:endParaRPr lang="en-US">
              <a:latin typeface="Calibri"/>
              <a:ea typeface="+mn-lt"/>
              <a:cs typeface="+mn-lt"/>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project focuses on New Zealand tours, including browsing information, online booking, reviews, and monitoring. The </a:t>
            </a:r>
            <a:r>
              <a:rPr lang="en-US" sz="1200" dirty="0">
                <a:latin typeface="Aptos"/>
                <a:ea typeface="+mn-lt"/>
                <a:cs typeface="+mn-lt"/>
              </a:rPr>
              <a:t>development will be divided into three releases. A minimum viable product (MVP) will be available in the first release and gradually adding features at each stage.</a:t>
            </a:r>
            <a:endParaRPr lang="en-US">
              <a:ea typeface="Calibri"/>
              <a:cs typeface="Calibri"/>
            </a:endParaRPr>
          </a:p>
          <a:p>
            <a:pPr algn="just">
              <a:buFont typeface="Arial"/>
            </a:pPr>
            <a:endParaRPr lang="en-US">
              <a:ea typeface="Calibri"/>
              <a:cs typeface="Calibri"/>
            </a:endParaRPr>
          </a:p>
          <a:p>
            <a:pPr marL="0" indent="0" algn="just">
              <a:buNone/>
            </a:pPr>
            <a:endParaRPr lang="en-US" sz="1600" dirty="0">
              <a:ea typeface="Calibri"/>
              <a:cs typeface="Calibri"/>
            </a:endParaRPr>
          </a:p>
          <a:p>
            <a:pPr algn="just"/>
            <a:endParaRPr lang="en-US" sz="1600" dirty="0">
              <a:ea typeface="Calibri"/>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Sign-Off</a:t>
            </a:r>
            <a:endParaRPr lang="en-US" sz="1100" dirty="0">
              <a:latin typeface="Aptos"/>
              <a:cs typeface="Calibri"/>
            </a:endParaRPr>
          </a:p>
          <a:p>
            <a:pPr marL="0" indent="0">
              <a:buNone/>
            </a:pPr>
            <a:r>
              <a:rPr lang="en-US" sz="1100" dirty="0">
                <a:latin typeface="Aptos"/>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t>
            </a:r>
            <a:r>
              <a:rPr lang="en-US" sz="1100">
                <a:latin typeface="Aptos"/>
                <a:cs typeface="Calibri"/>
              </a:rPr>
              <a:t>and will be the subject of a new project proposal</a:t>
            </a:r>
            <a:endParaRPr lang="en-US" sz="1100">
              <a:latin typeface="Aptos"/>
            </a:endParaRPr>
          </a:p>
          <a:p>
            <a:pPr marL="0" indent="0">
              <a:buNone/>
            </a:pPr>
            <a:endParaRPr lang="en-US" sz="1100" dirty="0">
              <a:latin typeface="Aptos"/>
              <a:cs typeface="Calibri"/>
            </a:endParaRPr>
          </a:p>
          <a:p>
            <a:pPr marL="400050" lvl="1" indent="0">
              <a:lnSpc>
                <a:spcPct val="150000"/>
              </a:lnSpc>
              <a:spcBef>
                <a:spcPts val="1400"/>
              </a:spcBef>
              <a:buNone/>
            </a:pPr>
            <a:r>
              <a:rPr lang="en-US" sz="1100">
                <a:latin typeface="Aptos"/>
                <a:cs typeface="Calibri"/>
              </a:rPr>
              <a:t>Project Manager: Wen Liang     ___________________________</a:t>
            </a:r>
          </a:p>
          <a:p>
            <a:pPr marL="400050" lvl="1" indent="0">
              <a:lnSpc>
                <a:spcPct val="150000"/>
              </a:lnSpc>
              <a:spcBef>
                <a:spcPts val="1400"/>
              </a:spcBef>
              <a:buNone/>
            </a:pPr>
            <a:r>
              <a:rPr lang="en-US" sz="1100">
                <a:latin typeface="Aptos"/>
                <a:cs typeface="Calibri"/>
              </a:rPr>
              <a:t>Client/Stakeholder: Arnold Aristotle Tayag     ___________________________</a:t>
            </a:r>
          </a:p>
          <a:p>
            <a:pPr marL="400050" lvl="1" indent="0">
              <a:lnSpc>
                <a:spcPct val="150000"/>
              </a:lnSpc>
              <a:spcBef>
                <a:spcPts val="1400"/>
              </a:spcBef>
              <a:buNone/>
            </a:pPr>
            <a:r>
              <a:rPr lang="en-US" sz="1100">
                <a:latin typeface="Aptos"/>
                <a:cs typeface="Calibri"/>
              </a:rPr>
              <a:t>Technical Lead: Hengpan Han     ___________________________</a:t>
            </a:r>
          </a:p>
          <a:p>
            <a:pPr marL="400050" lvl="1" indent="0">
              <a:lnSpc>
                <a:spcPct val="150000"/>
              </a:lnSpc>
              <a:spcBef>
                <a:spcPts val="1400"/>
              </a:spcBef>
              <a:buNone/>
            </a:pPr>
            <a:r>
              <a:rPr lang="en-US" sz="1100">
                <a:latin typeface="Aptos"/>
                <a:ea typeface="Calibri"/>
                <a:cs typeface="Calibri"/>
              </a:rPr>
              <a:t>Date: 31 October 2024</a:t>
            </a:r>
            <a:endParaRPr lang="en-US"/>
          </a:p>
        </p:txBody>
      </p:sp>
    </p:spTree>
    <p:extLst>
      <p:ext uri="{BB962C8B-B14F-4D97-AF65-F5344CB8AC3E}">
        <p14:creationId xmlns:p14="http://schemas.microsoft.com/office/powerpoint/2010/main" val="104920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Reflection</a:t>
            </a:r>
            <a:endParaRPr lang="en-US" dirty="0"/>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Autofit/>
          </a:bodyPr>
          <a:lstStyle/>
          <a:p>
            <a:pPr>
              <a:buNone/>
            </a:pPr>
            <a:r>
              <a:rPr lang="en-US" sz="1200" b="1">
                <a:latin typeface="Aptos"/>
                <a:cs typeface="Calibri"/>
              </a:rPr>
              <a:t>Key Takeaways:</a:t>
            </a:r>
            <a:endParaRPr lang="en-US" b="1">
              <a:latin typeface="Calibri"/>
              <a:cs typeface="Calibri"/>
            </a:endParaRPr>
          </a:p>
          <a:p>
            <a:pPr marL="0" indent="0">
              <a:spcBef>
                <a:spcPts val="0"/>
              </a:spcBef>
              <a:buNone/>
            </a:pPr>
            <a:r>
              <a:rPr lang="en-US" sz="1200">
                <a:latin typeface="Aptos"/>
                <a:cs typeface="Calibri"/>
              </a:rPr>
              <a:t>This system development project has allowed the team to put in practice key elements that are essential for project success:</a:t>
            </a:r>
            <a:endParaRPr lang="en-US">
              <a:latin typeface="Calibri"/>
              <a:cs typeface="Calibri"/>
            </a:endParaRPr>
          </a:p>
          <a:p>
            <a:pPr marL="571500" lvl="1" indent="-171450">
              <a:spcBef>
                <a:spcPts val="0"/>
              </a:spcBef>
              <a:buFont typeface="Arial" pitchFamily="34" charset="0"/>
              <a:buChar char="•"/>
            </a:pPr>
            <a:r>
              <a:rPr lang="en-US" sz="1200">
                <a:latin typeface="Aptos"/>
                <a:cs typeface="Calibri"/>
              </a:rPr>
              <a:t>Clear</a:t>
            </a:r>
            <a:r>
              <a:rPr lang="en-US" sz="1200">
                <a:latin typeface="Aptos"/>
                <a:ea typeface="+mn-lt"/>
                <a:cs typeface="+mn-lt"/>
              </a:rPr>
              <a:t> and thorough requirements gathering</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Importance of stakeholder engagement &amp; customer-centric focus</a:t>
            </a:r>
          </a:p>
          <a:p>
            <a:pPr marL="571500" lvl="1" indent="-171450">
              <a:spcBef>
                <a:spcPts val="0"/>
              </a:spcBef>
              <a:buFont typeface="Arial" pitchFamily="34" charset="0"/>
              <a:buChar char="•"/>
            </a:pPr>
            <a:r>
              <a:rPr lang="en-US" sz="1200">
                <a:latin typeface="Aptos"/>
                <a:ea typeface="+mn-lt"/>
                <a:cs typeface="+mn-lt"/>
              </a:rPr>
              <a:t>Realistic planning and scheduling</a:t>
            </a:r>
          </a:p>
          <a:p>
            <a:pPr marL="571500" lvl="1" indent="-171450">
              <a:spcBef>
                <a:spcPts val="0"/>
              </a:spcBef>
              <a:buFont typeface="Arial" pitchFamily="34" charset="0"/>
              <a:buChar char="•"/>
            </a:pPr>
            <a:r>
              <a:rPr lang="en-US" sz="1200">
                <a:latin typeface="Aptos"/>
                <a:ea typeface="+mn-lt"/>
                <a:cs typeface="+mn-lt"/>
              </a:rPr>
              <a:t>Early and frequent delivery of value</a:t>
            </a:r>
          </a:p>
          <a:p>
            <a:pPr marL="571500" lvl="1" indent="-171450">
              <a:spcBef>
                <a:spcPts val="0"/>
              </a:spcBef>
              <a:buFont typeface="Arial" pitchFamily="34" charset="0"/>
              <a:buChar char="•"/>
            </a:pPr>
            <a:r>
              <a:rPr lang="en-US" sz="1200">
                <a:latin typeface="Aptos"/>
                <a:ea typeface="+mn-lt"/>
                <a:cs typeface="+mn-lt"/>
              </a:rPr>
              <a:t>Quality assurance and testing</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Risk management and early issue resolution</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Efficient communication and collaborativer approach</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Adaptability to change</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Project retrospective and continuous improvement</a:t>
            </a:r>
            <a:endParaRPr lang="en-US">
              <a:latin typeface="Calibri"/>
              <a:ea typeface="+mn-lt"/>
              <a:cs typeface="+mn-lt"/>
            </a:endParaRPr>
          </a:p>
        </p:txBody>
      </p:sp>
    </p:spTree>
    <p:extLst>
      <p:ext uri="{BB962C8B-B14F-4D97-AF65-F5344CB8AC3E}">
        <p14:creationId xmlns:p14="http://schemas.microsoft.com/office/powerpoint/2010/main" val="328296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908668"/>
            <a:ext cx="8246070" cy="1042857"/>
          </a:xfrm>
        </p:spPr>
        <p:txBody>
          <a:bodyPr>
            <a:normAutofit/>
          </a:bodyPr>
          <a:lstStyle/>
          <a:p>
            <a:pPr algn="ctr"/>
            <a:r>
              <a:rPr lang="en-US">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20000"/>
          </a:bodyPr>
          <a:lstStyle/>
          <a:p>
            <a:pPr algn="just">
              <a:buNone/>
            </a:pPr>
            <a:r>
              <a:rPr lang="en-US" sz="1200" b="1">
                <a:latin typeface="Aptos"/>
                <a:ea typeface="Calibri"/>
                <a:cs typeface="Calibri"/>
              </a:rPr>
              <a:t>Key Features:</a:t>
            </a:r>
            <a:endParaRPr lang="en-US">
              <a:latin typeface="Calibri"/>
              <a:ea typeface="Calibri"/>
              <a:cs typeface="Calibri"/>
            </a:endParaRPr>
          </a:p>
          <a:p>
            <a:pPr algn="just">
              <a:buNone/>
            </a:pPr>
            <a:r>
              <a:rPr lang="en-US" sz="1200" b="1">
                <a:latin typeface="Aptos"/>
                <a:ea typeface="Calibri"/>
                <a:cs typeface="Calibri"/>
              </a:rPr>
              <a:t>Release 1:</a:t>
            </a:r>
            <a:endParaRPr lang="en-US" sz="1200" b="1" dirty="0">
              <a:latin typeface="Aptos"/>
              <a:ea typeface="Calibri"/>
              <a:cs typeface="Calibri"/>
            </a:endParaRPr>
          </a:p>
          <a:p>
            <a:pPr marL="571500" lvl="1" algn="just">
              <a:buFont typeface="Arial"/>
              <a:buChar char="•"/>
            </a:pPr>
            <a:r>
              <a:rPr lang="en-US" sz="1200">
                <a:latin typeface="Aptos"/>
                <a:ea typeface="Calibri"/>
                <a:cs typeface="Calibri"/>
              </a:rPr>
              <a:t>Tour Browsing: View detailed information (description, price, schedule, ratings)</a:t>
            </a:r>
            <a:endParaRPr lang="en-US" sz="1200" dirty="0">
              <a:latin typeface="Aptos"/>
              <a:ea typeface="Calibri"/>
              <a:cs typeface="Calibri"/>
            </a:endParaRPr>
          </a:p>
          <a:p>
            <a:pPr marL="571500" lvl="1" algn="just">
              <a:buFont typeface="Arial"/>
              <a:buChar char="•"/>
            </a:pPr>
            <a:r>
              <a:rPr lang="en-US" sz="1200">
                <a:latin typeface="Aptos"/>
                <a:ea typeface="Calibri"/>
                <a:cs typeface="Calibri"/>
              </a:rPr>
              <a:t>Manage Online Booking: Secure booking, email confirmations, real-time status updates</a:t>
            </a:r>
            <a:endParaRPr lang="en-US">
              <a:latin typeface="Calibri"/>
              <a:ea typeface="Calibri"/>
              <a:cs typeface="Calibri"/>
            </a:endParaRPr>
          </a:p>
          <a:p>
            <a:pPr marL="571500" lvl="1" algn="just">
              <a:buFont typeface="Arial"/>
              <a:buChar char="•"/>
            </a:pPr>
            <a:r>
              <a:rPr lang="en-US" sz="1200">
                <a:latin typeface="Aptos"/>
                <a:ea typeface="Calibri"/>
                <a:cs typeface="Calibri"/>
              </a:rPr>
              <a:t>Payment Processing: Integration with payment gateways to facilitate secure online transactions</a:t>
            </a:r>
            <a:endParaRPr lang="en-US">
              <a:latin typeface="Calibri"/>
              <a:ea typeface="Calibri"/>
              <a:cs typeface="Calibri"/>
            </a:endParaRPr>
          </a:p>
          <a:p>
            <a:pPr marL="571500" lvl="1" algn="just">
              <a:buFont typeface="Arial"/>
              <a:buChar char="•"/>
            </a:pPr>
            <a:r>
              <a:rPr lang="en-US" sz="1200">
                <a:latin typeface="Aptos"/>
                <a:ea typeface="Calibri"/>
                <a:cs typeface="Calibri"/>
              </a:rPr>
              <a:t>Admin Interface: Manage user accounts, generate reports, and monitor system performance</a:t>
            </a:r>
            <a:endParaRPr lang="en-US">
              <a:latin typeface="Calibri"/>
              <a:ea typeface="Calibri"/>
              <a:cs typeface="Calibri"/>
            </a:endParaRPr>
          </a:p>
          <a:p>
            <a:pPr marL="0" indent="-114300" algn="just">
              <a:buFont typeface="Arial"/>
              <a:buNone/>
            </a:pPr>
            <a:r>
              <a:rPr lang="en-US" sz="1200" b="1">
                <a:latin typeface="Aptos"/>
                <a:ea typeface="Calibri"/>
                <a:cs typeface="Calibri"/>
              </a:rPr>
              <a:t>Release 2 &amp; 3:</a:t>
            </a:r>
            <a:endParaRPr lang="en-US" b="1">
              <a:cs typeface="Calibri"/>
            </a:endParaRPr>
          </a:p>
          <a:p>
            <a:pPr marL="571500" lvl="1" algn="just">
              <a:buFont typeface="Arial"/>
              <a:buChar char="•"/>
            </a:pPr>
            <a:r>
              <a:rPr lang="en-US" sz="1200">
                <a:latin typeface="Aptos"/>
                <a:ea typeface="Calibri"/>
                <a:cs typeface="Calibri"/>
              </a:rPr>
              <a:t>Customer Support: Email support for inquiries</a:t>
            </a:r>
            <a:endParaRPr lang="en-US"/>
          </a:p>
          <a:p>
            <a:pPr marL="571500" lvl="1" algn="just">
              <a:buFont typeface="Arial"/>
              <a:buChar char="•"/>
            </a:pPr>
            <a:r>
              <a:rPr lang="en-US" sz="1200">
                <a:latin typeface="Aptos"/>
                <a:ea typeface="Calibri"/>
                <a:cs typeface="Calibri"/>
              </a:rPr>
              <a:t>Tour Review: Users can leave reviews and rate their experiences, helping future customers make informed decisions</a:t>
            </a:r>
          </a:p>
          <a:p>
            <a:pPr marL="571500" lvl="1" algn="just">
              <a:buFont typeface="Arial"/>
              <a:buChar char="•"/>
            </a:pPr>
            <a:r>
              <a:rPr lang="en-US" sz="1200">
                <a:latin typeface="Aptos"/>
                <a:ea typeface="Calibri"/>
                <a:cs typeface="Calibri"/>
              </a:rPr>
              <a:t>System Monitoring &amp; Reporting: Centralized performance and error log tracking</a:t>
            </a:r>
            <a:endParaRPr lang="en-US">
              <a:latin typeface="Calibri"/>
              <a:ea typeface="Calibri"/>
              <a:cs typeface="Calibri"/>
            </a:endParaRPr>
          </a:p>
          <a:p>
            <a:pPr marL="571500" lvl="1" algn="just">
              <a:buFont typeface="Arial"/>
              <a:buChar char="•"/>
            </a:pPr>
            <a:r>
              <a:rPr lang="en-US" sz="1200">
                <a:latin typeface="Aptos"/>
                <a:ea typeface="Calibri"/>
                <a:cs typeface="Calibri"/>
              </a:rPr>
              <a:t>User Registration and Profiles: Users can create accounts to manage bookings, save favorite tours, and receive personalized recommendations</a:t>
            </a:r>
            <a:endParaRPr lang="en-US">
              <a:latin typeface="Calibri"/>
              <a:ea typeface="Calibri"/>
              <a:cs typeface="Calibri"/>
            </a:endParaRPr>
          </a:p>
          <a:p>
            <a:pPr marL="571500" lvl="1" algn="just">
              <a:buFont typeface="Arial"/>
              <a:buChar char="•"/>
            </a:pPr>
            <a:r>
              <a:rPr lang="en-US" sz="1200">
                <a:latin typeface="Aptos"/>
                <a:ea typeface="Calibri"/>
                <a:cs typeface="Calibri"/>
              </a:rPr>
              <a:t>System Integration: API for third-party integrations</a:t>
            </a:r>
            <a:endParaRPr lang="en-US">
              <a:cs typeface="Calibri"/>
            </a:endParaRPr>
          </a:p>
          <a:p>
            <a:pPr algn="just">
              <a:buNone/>
            </a:pPr>
            <a:r>
              <a:rPr lang="en-US" sz="1200" b="1">
                <a:latin typeface="Aptos"/>
                <a:ea typeface="Calibri"/>
                <a:cs typeface="Calibri"/>
              </a:rPr>
              <a:t>Benefits:</a:t>
            </a:r>
          </a:p>
          <a:p>
            <a:pPr marL="571500" lvl="1" algn="just">
              <a:buFont typeface="Arial,Sans-Serif"/>
              <a:buChar char="•"/>
            </a:pPr>
            <a:r>
              <a:rPr lang="en-US" sz="1200">
                <a:latin typeface="Aptos"/>
                <a:ea typeface="Calibri"/>
                <a:cs typeface="Calibri"/>
              </a:rPr>
              <a:t>User-Friendly Interface: Intuitive design ensures users can easily navigate the system and find suitable tours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Streamlined Operations: Helps tour operators manage bookings and customer interactions efficiently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Cultural Sensitivity: By including tours that focus on local Māori culture and history, the system can respect and promote indigenous perspectives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Increased Visibility: Operators can showcase their tours to a wider audience, increasing bookings and revenue</a:t>
            </a:r>
            <a:endParaRPr lang="en-US">
              <a:cs typeface="Calibri"/>
            </a:endParaRPr>
          </a:p>
          <a:p>
            <a:pPr marL="0" indent="0" algn="just">
              <a:buNone/>
            </a:pPr>
            <a:endParaRPr lang="en-US" sz="1600" dirty="0">
              <a:ea typeface="Calibri"/>
              <a:cs typeface="Calibri"/>
            </a:endParaRPr>
          </a:p>
        </p:txBody>
      </p:sp>
    </p:spTree>
    <p:extLst>
      <p:ext uri="{BB962C8B-B14F-4D97-AF65-F5344CB8AC3E}">
        <p14:creationId xmlns:p14="http://schemas.microsoft.com/office/powerpoint/2010/main" val="9153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a:latin typeface="Aptos"/>
                <a:ea typeface="Calibri"/>
                <a:cs typeface="Calibri"/>
              </a:rPr>
              <a:t>Development Environment:</a:t>
            </a:r>
            <a:endParaRPr lang="en-US" sz="1200">
              <a:latin typeface="Aptos"/>
              <a:ea typeface="Calibri"/>
              <a:cs typeface="Calibri"/>
            </a:endParaRPr>
          </a:p>
          <a:p>
            <a:pPr marL="571500" lvl="1" algn="just">
              <a:buFont typeface="Arial,Sans-Serif"/>
              <a:buChar char="•"/>
            </a:pPr>
            <a:r>
              <a:rPr lang="en-US" sz="1200">
                <a:latin typeface="Aptos"/>
                <a:ea typeface="Calibri"/>
                <a:cs typeface="Calibri"/>
              </a:rPr>
              <a:t>Frontend: HTML, CSS, JavaScript (React/Vue)</a:t>
            </a:r>
          </a:p>
          <a:p>
            <a:pPr marL="571500" lvl="1" algn="just">
              <a:buFont typeface="Arial,Sans-Serif"/>
              <a:buChar char="•"/>
            </a:pPr>
            <a:r>
              <a:rPr lang="en-US" sz="1200">
                <a:latin typeface="Aptos"/>
                <a:ea typeface="Calibri"/>
                <a:cs typeface="Calibri"/>
              </a:rPr>
              <a:t>Backend: Node.js + Python</a:t>
            </a:r>
            <a:endParaRPr lang="en-US">
              <a:latin typeface="Calibri"/>
              <a:ea typeface="Calibri"/>
              <a:cs typeface="Calibri"/>
            </a:endParaRPr>
          </a:p>
          <a:p>
            <a:pPr marL="571500" lvl="1" algn="just">
              <a:buFont typeface="Arial,Sans-Serif"/>
              <a:buChar char="•"/>
            </a:pPr>
            <a:r>
              <a:rPr lang="en-US" sz="1200">
                <a:latin typeface="Aptos"/>
                <a:ea typeface="Calibri"/>
                <a:cs typeface="Calibri"/>
              </a:rPr>
              <a:t>Database: SQLite</a:t>
            </a:r>
            <a:endParaRPr lang="en-US">
              <a:latin typeface="Calibri"/>
              <a:ea typeface="Calibri"/>
              <a:cs typeface="Calibri"/>
            </a:endParaRPr>
          </a:p>
          <a:p>
            <a:pPr marL="571500" lvl="1" algn="just">
              <a:buFont typeface="Arial,Sans-Serif"/>
              <a:buChar char="•"/>
            </a:pPr>
            <a:r>
              <a:rPr lang="en-US" sz="1200">
                <a:latin typeface="Aptos"/>
                <a:ea typeface="Calibri"/>
                <a:cs typeface="Calibri"/>
              </a:rPr>
              <a:t>Hosting: Local server or cloud-based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Tools: Git for version control, Jira for project management</a:t>
            </a:r>
          </a:p>
          <a:p>
            <a:pPr marL="571500" lvl="1" algn="just">
              <a:buFont typeface="Arial,Sans-Serif"/>
              <a:buChar char="•"/>
            </a:pPr>
            <a:r>
              <a:rPr lang="en-US" sz="1200">
                <a:latin typeface="Aptos"/>
                <a:ea typeface="Calibri"/>
                <a:cs typeface="Calibri"/>
              </a:rPr>
              <a:t>GitHub repository: </a:t>
            </a:r>
            <a:r>
              <a:rPr lang="en-US" sz="1200" dirty="0">
                <a:latin typeface="Aptos"/>
                <a:ea typeface="Calibri"/>
                <a:cs typeface="Calibri"/>
                <a:hlinkClick r:id="rId2"/>
              </a:rPr>
              <a:t>https://github.com/aamtayag/mse800-assessment2.git</a:t>
            </a:r>
            <a:endParaRPr lang="en-US" sz="12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Agile methodology (Scrum + XP)</a:t>
            </a:r>
            <a:endParaRPr lang="en-US">
              <a:latin typeface="Calibri"/>
              <a:ea typeface="Calibri"/>
              <a:cs typeface="Calibri"/>
            </a:endParaRPr>
          </a:p>
          <a:p>
            <a:pPr marL="571500" lvl="1" algn="just">
              <a:buFont typeface="Arial,Sans-Serif"/>
              <a:buChar char="•"/>
            </a:pPr>
            <a:r>
              <a:rPr lang="en-US" sz="1200">
                <a:latin typeface="Aptos"/>
                <a:ea typeface="Calibri"/>
                <a:cs typeface="Calibri"/>
              </a:rPr>
              <a:t>1-week sprint</a:t>
            </a:r>
          </a:p>
          <a:p>
            <a:pPr marL="571500" lvl="1" algn="just">
              <a:buFont typeface="Arial,Sans-Serif"/>
              <a:buChar char="•"/>
            </a:pPr>
            <a:r>
              <a:rPr lang="en-US" sz="1200">
                <a:latin typeface="Aptos"/>
                <a:ea typeface="Calibri"/>
                <a:cs typeface="Calibri"/>
              </a:rPr>
              <a:t>Fibonacci estimation: 1, 2, 3, 5, 8, 13</a:t>
            </a:r>
            <a:endParaRPr lang="en-US">
              <a:latin typeface="Calibri"/>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Product Owner / Business Users (Tourists/Customers/Tour Operators/Tour Owners) / Stakeholders / Sponsor – provides requirements and feedback on the product's functionality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Agile Facilitator/Project Manager – oversees project progress, facilitates meetings, and ensures agile practices are followed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Project Team – responsible for designing, developing, and testing the system</a:t>
            </a:r>
            <a:endParaRPr lang="en-US">
              <a:cs typeface="Calibri"/>
            </a:endParaRPr>
          </a:p>
        </p:txBody>
      </p:sp>
    </p:spTree>
    <p:extLst>
      <p:ext uri="{BB962C8B-B14F-4D97-AF65-F5344CB8AC3E}">
        <p14:creationId xmlns:p14="http://schemas.microsoft.com/office/powerpoint/2010/main" val="23324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98052"/>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Architect</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overall design of the system architecture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Develop and maintain the technical architecture and core design of the system</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Guide technology selection and choose the right technology stack and tools for the project</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Ensure the system has good scalability and efficient data processing capabilities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front and back-end teams to ensure proper implementation of architectural design</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Font typeface="Arial"/>
              <a:buNone/>
            </a:pPr>
            <a:r>
              <a:rPr lang="en-US" sz="1100" b="1" dirty="0">
                <a:latin typeface="Aptos"/>
                <a:ea typeface="Calibri"/>
                <a:cs typeface="Calibri"/>
              </a:rPr>
              <a:t>Frontend Developer</a:t>
            </a:r>
            <a:endParaRPr lang="en-US" sz="1100" dirty="0">
              <a:latin typeface="Aptos"/>
              <a:ea typeface="Calibri"/>
              <a:cs typeface="Calibri"/>
            </a:endParaRPr>
          </a:p>
          <a:p>
            <a:pPr algn="just">
              <a:buNone/>
            </a:pPr>
            <a:r>
              <a:rPr lang="en-US" sz="1100" dirty="0">
                <a:latin typeface="Aptos"/>
                <a:ea typeface="Calibri"/>
                <a:cs typeface="Calibri"/>
              </a:rPr>
              <a:t>Team Member: Wen Liang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design and implementation of the user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Implement user interface design and interaction features to ensure compatibility on various devices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the back-end team to integrate APIs and ensure seamless interaction of data with the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Optimize </a:t>
            </a:r>
            <a:r>
              <a:rPr lang="en-US" sz="1100" dirty="0">
                <a:latin typeface="Aptos"/>
                <a:ea typeface="Calibri"/>
                <a:cs typeface="Calibri"/>
              </a:rPr>
              <a:t>front-end</a:t>
            </a:r>
            <a:r>
              <a:rPr lang="en-US" sz="1100">
                <a:latin typeface="Aptos"/>
                <a:ea typeface="Calibri"/>
                <a:cs typeface="Calibri"/>
              </a:rPr>
              <a:t> performance to improve system loading speed and response time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Focus on user experience details to </a:t>
            </a:r>
            <a:r>
              <a:rPr lang="en-US" sz="1100" err="1">
                <a:latin typeface="Aptos"/>
                <a:ea typeface="Calibri"/>
                <a:cs typeface="Calibri"/>
              </a:rPr>
              <a:t>optimise</a:t>
            </a:r>
            <a:r>
              <a:rPr lang="en-US" sz="1100" dirty="0">
                <a:latin typeface="Aptos"/>
                <a:ea typeface="Calibri"/>
                <a:cs typeface="Calibri"/>
              </a:rPr>
              <a:t> interface elements and interaction logic</a:t>
            </a: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42489"/>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Backend Developer</a:t>
            </a:r>
            <a:endParaRPr lang="en-US" sz="1100" dirty="0">
              <a:latin typeface="Aptos"/>
              <a:ea typeface="Calibri"/>
              <a:cs typeface="Calibri"/>
            </a:endParaRPr>
          </a:p>
          <a:p>
            <a:pPr algn="just">
              <a:buNone/>
            </a:pPr>
            <a:r>
              <a:rPr lang="en-US" sz="1100" dirty="0">
                <a:latin typeface="Aptos"/>
                <a:ea typeface="Calibri"/>
                <a:cs typeface="Calibri"/>
              </a:rPr>
              <a:t>Team Member: </a:t>
            </a:r>
            <a:r>
              <a:rPr lang="en-US" sz="1100" err="1">
                <a:latin typeface="Aptos"/>
                <a:ea typeface="Calibri"/>
                <a:cs typeface="Calibri"/>
              </a:rPr>
              <a:t>Hengpan</a:t>
            </a:r>
            <a:r>
              <a:rPr lang="en-US" sz="1100" dirty="0">
                <a:latin typeface="Aptos"/>
                <a:ea typeface="Calibri"/>
                <a:cs typeface="Calibri"/>
              </a:rPr>
              <a:t> He</a:t>
            </a:r>
          </a:p>
          <a:p>
            <a:pPr marL="0" indent="0"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Responsible for the implementation of the system's data processing and business logic</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Implement core business logic and handle complex data operations and processes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Design and implement system database and API interfaces to ensure smooth data interaction between front and back end</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Configure system security to protect user data and prevent security breaches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Ensure the stability of the </a:t>
            </a:r>
            <a:r>
              <a:rPr lang="en-US" sz="1100" dirty="0">
                <a:latin typeface="Aptos"/>
                <a:ea typeface="Calibri"/>
                <a:cs typeface="Calibri"/>
              </a:rPr>
              <a:t>back-end system through unit testing and integration testing.</a:t>
            </a:r>
          </a:p>
          <a:p>
            <a:pPr marL="0" indent="0" algn="just">
              <a:buNone/>
            </a:pPr>
            <a:endParaRPr lang="en-US" sz="1100" b="1" dirty="0">
              <a:latin typeface="Aptos"/>
              <a:ea typeface="Calibri"/>
              <a:cs typeface="Calibri"/>
            </a:endParaRPr>
          </a:p>
          <a:p>
            <a:pPr marL="0" indent="0" algn="just">
              <a:buNone/>
            </a:pPr>
            <a:r>
              <a:rPr lang="en-US" sz="1100" b="1" dirty="0">
                <a:latin typeface="Aptos"/>
                <a:ea typeface="Calibri"/>
                <a:cs typeface="Calibri"/>
              </a:rPr>
              <a:t>Project Manager</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Key coordinator and bridge of communication for project time planning, resource management and schedule control </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Manage project schedules to ensure phases are completed on time</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Maintain open communication to ensure unobstructed flow of information between the client, development team and test team</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Identify and manage project risks and develop prevention strategies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Organize regular project status meetings to support the team and resolve issues</a:t>
            </a:r>
            <a:endParaRPr lang="en-US" sz="1100"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dirty="0">
                <a:latin typeface="Aptos"/>
                <a:ea typeface="Calibri"/>
                <a:cs typeface="Calibri"/>
              </a:rPr>
              <a:t>Meeting Objectives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Define the main functions of the system and the operating privileges of key user roles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Establish communication process and feedback mechanism to ensure timely problem solving during the development process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Identify project risks, analyze potential challenges and discuss initial response strategies.</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None/>
            </a:pPr>
            <a:r>
              <a:rPr lang="en-US" sz="1100" b="1">
                <a:latin typeface="Aptos"/>
                <a:ea typeface="Calibri"/>
                <a:cs typeface="Calibri"/>
              </a:rPr>
              <a:t>Key Participants: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Client representative: Arnold Aristotle Tayag</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Development team Representative: Wen Lian</a:t>
            </a:r>
            <a:endParaRPr lang="en-US" sz="1100" dirty="0">
              <a:latin typeface="Aptos"/>
              <a:ea typeface="Calibri"/>
              <a:cs typeface="Helvetica"/>
            </a:endParaRPr>
          </a:p>
          <a:p>
            <a:pPr marL="571500" lvl="1" algn="just">
              <a:buFont typeface="Arial,Sans-Serif"/>
              <a:buChar char="•"/>
            </a:pPr>
            <a:r>
              <a:rPr lang="en-US" sz="1100">
                <a:latin typeface="Aptos"/>
                <a:ea typeface="Calibri"/>
                <a:cs typeface="Calibri"/>
              </a:rPr>
              <a:t>Project Manager: </a:t>
            </a:r>
            <a:r>
              <a:rPr lang="en-US" sz="1100" err="1">
                <a:latin typeface="Aptos"/>
                <a:ea typeface="Calibri"/>
                <a:cs typeface="Calibri"/>
              </a:rPr>
              <a:t>Hengpan</a:t>
            </a:r>
            <a:r>
              <a:rPr lang="en-US" sz="1100" dirty="0">
                <a:latin typeface="Aptos"/>
                <a:ea typeface="Calibri"/>
                <a:cs typeface="Calibri"/>
              </a:rPr>
              <a:t> He</a:t>
            </a:r>
          </a:p>
          <a:p>
            <a:pPr algn="just">
              <a:buNone/>
            </a:pPr>
            <a:endParaRPr lang="en-US" sz="1100" b="1" dirty="0">
              <a:latin typeface="Aptos"/>
              <a:ea typeface="Calibri"/>
              <a:cs typeface="Calibri"/>
            </a:endParaRPr>
          </a:p>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how to achieve efficient communication and ensure two-way feedback between the client team and the development team. Specifically includes: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Weekly project update meetings to report on the week's progress and the work plan for the following week</a:t>
            </a:r>
          </a:p>
          <a:p>
            <a:pPr marL="971550" lvl="2" algn="just">
              <a:buFont typeface="Wingdings"/>
              <a:buChar char="Ø"/>
            </a:pPr>
            <a:r>
              <a:rPr lang="en-US" sz="1100">
                <a:latin typeface="Aptos"/>
                <a:ea typeface="Calibri"/>
                <a:cs typeface="Helvetica"/>
              </a:rPr>
              <a:t>An assessment of the time point to the next milestone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Task tracking and issue management using the project management tool Jira</a:t>
            </a:r>
            <a:endParaRPr lang="en-US" sz="1100">
              <a:latin typeface="Aptos"/>
              <a:ea typeface="Calibri"/>
              <a:cs typeface="Calibri"/>
            </a:endParaRPr>
          </a:p>
          <a:p>
            <a:pPr marL="0" indent="-57150" algn="just">
              <a:buNone/>
            </a:pPr>
            <a:endParaRPr lang="en-US" sz="1500" dirty="0">
              <a:latin typeface="Aptos"/>
              <a:ea typeface="Calibri"/>
              <a:cs typeface="Helvetica"/>
            </a:endParaRPr>
          </a:p>
          <a:p>
            <a:pPr algn="just">
              <a:buNone/>
            </a:pPr>
            <a:r>
              <a:rPr lang="en-US" sz="1100" b="1">
                <a:latin typeface="Aptos"/>
                <a:ea typeface="Calibri"/>
                <a:cs typeface="Helvetica"/>
              </a:rPr>
              <a:t>Project risks identification:</a:t>
            </a:r>
            <a:endParaRPr lang="en-US" sz="1100">
              <a:latin typeface="Aptos"/>
              <a:ea typeface="Calibri"/>
              <a:cs typeface="Helvetica"/>
            </a:endParaRPr>
          </a:p>
          <a:p>
            <a:pPr marL="571500" lvl="1" algn="just">
              <a:buFont typeface="Arial,Sans-Serif"/>
              <a:buChar char="•"/>
            </a:pPr>
            <a:r>
              <a:rPr lang="en-US" sz="1100">
                <a:latin typeface="Aptos"/>
                <a:ea typeface="Calibri"/>
                <a:cs typeface="Helvetica"/>
              </a:rPr>
              <a:t>Identify technical or business challenges that may be encountered in the project, conduct risk analyses and initially discuss response strategies. Key considerations include: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User booking cancellation timeliness issues and system responsiveness during peak periods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System stability, including Service Level Agreement (SLA) related elements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Horizontal expansion capability of the system and disaster recovery requirements</a:t>
            </a:r>
            <a:endParaRPr lang="en-US">
              <a:latin typeface="Calibri"/>
              <a:ea typeface="Calibri"/>
              <a:cs typeface="Calibri"/>
            </a:endParaRPr>
          </a:p>
          <a:p>
            <a:pPr marL="971550" lvl="2" algn="just">
              <a:buFont typeface="Wingdings"/>
              <a:buChar char="Ø"/>
            </a:pPr>
            <a:r>
              <a:rPr lang="en-US" sz="1100">
                <a:latin typeface="Aptos"/>
                <a:ea typeface="Calibri"/>
                <a:cs typeface="Helvetica"/>
              </a:rPr>
              <a:t>Objectives and requirements of the system's core data storage and backup strategy</a:t>
            </a:r>
            <a:endParaRPr lang="en-US">
              <a:latin typeface="Calibri"/>
              <a:ea typeface="Calibri"/>
              <a:cs typeface="Calibri"/>
            </a:endParaRPr>
          </a:p>
          <a:p>
            <a:pPr marL="0" indent="-57150" algn="just">
              <a:buNone/>
            </a:pPr>
            <a:endParaRPr lang="en-US" sz="1500" dirty="0">
              <a:latin typeface="Aptos"/>
              <a:ea typeface="Calibri"/>
              <a:cs typeface="Helvetica"/>
            </a:endParaRPr>
          </a:p>
          <a:p>
            <a:pPr marL="0" indent="0" algn="just">
              <a:buNone/>
            </a:pPr>
            <a:endParaRPr lang="en-US" sz="1100" dirty="0">
              <a:latin typeface="Aptos"/>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None/>
            </a:pPr>
            <a:r>
              <a:rPr lang="en-US" sz="1100" dirty="0">
                <a:latin typeface="Aptos"/>
                <a:ea typeface="Calibri"/>
                <a:cs typeface="Helvetica"/>
              </a:rPr>
              <a:t>The system focuses on providing tour booking services exclusively for tours within New Zealand. It will cover the following key features:</a:t>
            </a:r>
            <a:endParaRPr lang="en-US" sz="1100">
              <a:latin typeface="Aptos"/>
            </a:endParaRPr>
          </a:p>
          <a:p>
            <a:pPr marL="571500" lvl="1" algn="just">
              <a:buFont typeface="Arial,Sans-Serif"/>
              <a:buChar char="•"/>
            </a:pPr>
            <a:r>
              <a:rPr lang="en-US" sz="1100">
                <a:latin typeface="Aptos"/>
                <a:ea typeface="Calibri"/>
                <a:cs typeface="Helvetica"/>
              </a:rPr>
              <a:t>Tour Browsing: Displays detailed information such as tour descriptions, prices, itineraries, and ratings.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Online Booking: Supports email confirmation, payment processing, and tracking of booking statuses.</a:t>
            </a:r>
          </a:p>
          <a:p>
            <a:pPr marL="571500" lvl="1" algn="just">
              <a:buFont typeface="Arial,Sans-Serif"/>
              <a:buChar char="•"/>
            </a:pPr>
            <a:r>
              <a:rPr lang="en-US" sz="1100">
                <a:latin typeface="Aptos"/>
                <a:ea typeface="Calibri"/>
                <a:cs typeface="Helvetica"/>
              </a:rPr>
              <a:t>Tour Review: Allows users to provide feedback and ratings after the tour.</a:t>
            </a:r>
            <a:endParaRPr lang="en-US" sz="1100" dirty="0">
              <a:latin typeface="Aptos"/>
              <a:ea typeface="Calibri"/>
              <a:cs typeface="Helvetica"/>
            </a:endParaRPr>
          </a:p>
          <a:p>
            <a:pPr marL="571500" lvl="1" algn="just">
              <a:buFont typeface="Arial,Sans-Serif"/>
              <a:buChar char="•"/>
            </a:pPr>
            <a:r>
              <a:rPr lang="en-US" sz="1100">
                <a:latin typeface="Aptos"/>
                <a:ea typeface="Calibri"/>
                <a:cs typeface="Helvetica"/>
              </a:rPr>
              <a:t>User Management: Enables administrators to manage user accounts and permissions.</a:t>
            </a:r>
          </a:p>
          <a:p>
            <a:pPr marL="571500" lvl="1" algn="just">
              <a:buFont typeface="Arial,Sans-Serif"/>
              <a:buChar char="•"/>
            </a:pPr>
            <a:r>
              <a:rPr lang="en-US" sz="1100">
                <a:latin typeface="Aptos"/>
                <a:ea typeface="Calibri"/>
                <a:cs typeface="Helvetica"/>
              </a:rPr>
              <a:t>System Integration: Offers APIs for integrating with third-party payment services and tour information </a:t>
            </a:r>
            <a:r>
              <a:rPr lang="en-US" sz="1100" dirty="0">
                <a:latin typeface="Aptos"/>
                <a:ea typeface="Calibri"/>
                <a:cs typeface="Helvetica"/>
              </a:rPr>
              <a:t>providers</a:t>
            </a:r>
            <a:endParaRPr lang="en-US" sz="1100">
              <a:latin typeface="Aptos"/>
              <a:ea typeface="Calibri"/>
              <a:cs typeface="Helvetica"/>
            </a:endParaRPr>
          </a:p>
          <a:p>
            <a:pPr marL="0" indent="0" algn="just">
              <a:buNone/>
            </a:pPr>
            <a:endParaRPr lang="en-US" sz="1100" dirty="0">
              <a:latin typeface="Aptos"/>
              <a:ea typeface="Calibri"/>
              <a:cs typeface="Helvetica"/>
            </a:endParaRPr>
          </a:p>
          <a:p>
            <a:pPr marL="0" indent="0" algn="just">
              <a:buFont typeface="Arial"/>
              <a:buNone/>
            </a:pPr>
            <a:r>
              <a:rPr lang="en-US" sz="1100" dirty="0">
                <a:latin typeface="Aptos"/>
                <a:ea typeface="Calibri"/>
                <a:cs typeface="Helvetica"/>
              </a:rPr>
              <a:t>The following items are beyond the scope of this project:</a:t>
            </a:r>
          </a:p>
          <a:p>
            <a:pPr marL="571500" lvl="1" algn="just">
              <a:buFont typeface="Arial,Sans-Serif"/>
              <a:buChar char="•"/>
            </a:pPr>
            <a:r>
              <a:rPr lang="en-US" sz="1100">
                <a:latin typeface="Aptos"/>
                <a:ea typeface="Calibri"/>
                <a:cs typeface="Helvetica"/>
              </a:rPr>
              <a:t>Offline travel arrangements or services outside of New Zealand</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Travel insurance management: The system will not handle or process insurance requests or claims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Multi-currency support: The platform will only process payments in New Zealand dollars (NZD) without exchange rate calculations</a:t>
            </a:r>
            <a:endParaRPr lang="en-US" sz="1100">
              <a:latin typeface="Aptos"/>
              <a:ea typeface="Calibri"/>
              <a:cs typeface="Calibri"/>
            </a:endParaRPr>
          </a:p>
          <a:p>
            <a:pPr marL="0" indent="0" algn="just">
              <a:buNone/>
            </a:pPr>
            <a:endParaRPr lang="en-US" sz="1100" dirty="0">
              <a:latin typeface="Aptos"/>
              <a:ea typeface="Calibri"/>
              <a:cs typeface="Calibri"/>
            </a:endParaRPr>
          </a:p>
        </p:txBody>
      </p:sp>
    </p:spTree>
    <p:extLst>
      <p:ext uri="{BB962C8B-B14F-4D97-AF65-F5344CB8AC3E}">
        <p14:creationId xmlns:p14="http://schemas.microsoft.com/office/powerpoint/2010/main" val="395611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On-screen Show (16:9)</PresentationFormat>
  <Paragraphs>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Scope of Work</vt:lpstr>
      <vt:lpstr>System Design</vt:lpstr>
      <vt:lpstr>System Design</vt:lpstr>
      <vt:lpstr>Project Backlog Prioritization</vt:lpstr>
      <vt:lpstr>Project Backlog Prioritization</vt:lpstr>
      <vt:lpstr>Project Backlog Prioritization</vt:lpstr>
      <vt:lpstr>Project Backlog Prioritization</vt:lpstr>
      <vt:lpstr>Release Planning</vt:lpstr>
      <vt:lpstr>Sprint Planning</vt:lpstr>
      <vt:lpstr>Costing / Budget</vt:lpstr>
      <vt:lpstr>Project Sign-Off</vt:lpstr>
      <vt:lpstr>Project Sign-Off</vt:lpstr>
      <vt:lpstr>Reflection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1440</cp:revision>
  <dcterms:created xsi:type="dcterms:W3CDTF">2017-08-01T15:40:51Z</dcterms:created>
  <dcterms:modified xsi:type="dcterms:W3CDTF">2024-10-29T05:27:01Z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