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5"/>
  </p:notesMasterIdLst>
  <p:sldIdLst>
    <p:sldId id="256" r:id="rId2"/>
    <p:sldId id="258" r:id="rId3"/>
    <p:sldId id="313" r:id="rId4"/>
    <p:sldId id="297" r:id="rId5"/>
    <p:sldId id="317" r:id="rId6"/>
    <p:sldId id="298" r:id="rId7"/>
    <p:sldId id="299" r:id="rId8"/>
    <p:sldId id="314" r:id="rId9"/>
    <p:sldId id="316" r:id="rId10"/>
    <p:sldId id="300" r:id="rId11"/>
    <p:sldId id="315" r:id="rId12"/>
    <p:sldId id="301" r:id="rId13"/>
    <p:sldId id="311" r:id="rId14"/>
  </p:sldIdLst>
  <p:sldSz cx="9144000" cy="5143500" type="screen16x9"/>
  <p:notesSz cx="6858000" cy="9144000"/>
  <p:embeddedFontLst>
    <p:embeddedFont>
      <p:font typeface="Alegreya Sans" panose="020B0604020202020204" charset="0"/>
      <p:regular r:id="rId16"/>
      <p:bold r:id="rId17"/>
      <p:italic r:id="rId18"/>
      <p:boldItalic r:id="rId19"/>
    </p:embeddedFont>
    <p:embeddedFont>
      <p:font typeface="Alegreya Sans Medium" panose="020B0604020202020204" charset="0"/>
      <p:regular r:id="rId20"/>
      <p:bold r:id="rId21"/>
      <p:italic r:id="rId22"/>
      <p:boldItalic r:id="rId23"/>
    </p:embeddedFont>
    <p:embeddedFont>
      <p:font typeface="Century Schoolbook" panose="02040604050505020304" pitchFamily="18" charset="0"/>
      <p:regular r:id="rId24"/>
      <p:bold r:id="rId25"/>
      <p:italic r:id="rId26"/>
      <p:boldItalic r:id="rId27"/>
    </p:embeddedFont>
    <p:embeddedFont>
      <p:font typeface="EB Garamond" panose="00000500000000000000" pitchFamily="2" charset="0"/>
      <p:regular r:id="rId28"/>
      <p:bold r:id="rId29"/>
      <p:italic r:id="rId30"/>
      <p:boldItalic r:id="rId31"/>
    </p:embeddedFont>
    <p:embeddedFont>
      <p:font typeface="EB Garamond Medium" panose="00000600000000000000" pitchFamily="2" charset="0"/>
      <p:regular r:id="rId32"/>
      <p:bold r:id="rId33"/>
      <p:italic r:id="rId34"/>
      <p:boldItalic r:id="rId35"/>
    </p:embeddedFont>
    <p:embeddedFont>
      <p:font typeface="EB Garamond SemiBold" panose="00000700000000000000" pitchFamily="2" charset="0"/>
      <p:bold r:id="rId36"/>
      <p:boldItalic r:id="rId37"/>
    </p:embeddedFont>
    <p:embeddedFont>
      <p:font typeface="Nunito Light" pitchFamily="2"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43B701DC-7DA5-AF97-7F02-F60B177708AB}" name="Arnold Aristotle Tayag" initials="AT" userId="S::270559700@yoobeestudent.ac.nz::f1f9f8b0-f891-4fce-82d5-5199b24e2ce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A16C7-58D1-AE4D-390D-9EEC0053D40C}" v="1148" dt="2025-05-13T23:39:05.087"/>
    <p1510:client id="{636EC80A-6022-4A14-6746-C63B76DD497D}" v="1175" dt="2025-05-15T22:59:20.079"/>
    <p1510:client id="{7EB9091E-18F9-7D5E-606C-E7C181DEC564}" v="8" dt="2025-05-15T00:26:42.694"/>
  </p1510:revLst>
</p1510:revInfo>
</file>

<file path=ppt/tableStyles.xml><?xml version="1.0" encoding="utf-8"?>
<a:tblStyleLst xmlns:a="http://schemas.openxmlformats.org/drawingml/2006/main" def="{DA3F66EB-495B-4249-BF34-A23CCD313173}">
  <a:tblStyle styleId="{DA3F66EB-495B-4249-BF34-A23CCD3131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5A21199-9DAA-4802-A738-61A475069C7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presProps" Target="presProps.xml"/><Relationship Id="rId45" Type="http://schemas.microsoft.com/office/2018/10/relationships/authors" Target="author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20" Type="http://schemas.openxmlformats.org/officeDocument/2006/relationships/font" Target="fonts/font5.fntdata"/><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a:extLst>
            <a:ext uri="{FF2B5EF4-FFF2-40B4-BE49-F238E27FC236}">
              <a16:creationId xmlns:a16="http://schemas.microsoft.com/office/drawing/2014/main" id="{1CA6C7AB-1F46-5024-2FED-BCF241EF132E}"/>
            </a:ext>
          </a:extLst>
        </p:cNvPr>
        <p:cNvGrpSpPr/>
        <p:nvPr/>
      </p:nvGrpSpPr>
      <p:grpSpPr>
        <a:xfrm>
          <a:off x="0" y="0"/>
          <a:ext cx="0" cy="0"/>
          <a:chOff x="0" y="0"/>
          <a:chExt cx="0" cy="0"/>
        </a:xfrm>
      </p:grpSpPr>
      <p:sp>
        <p:nvSpPr>
          <p:cNvPr id="206" name="Google Shape;206;gd431007ba2_0_215:notes">
            <a:extLst>
              <a:ext uri="{FF2B5EF4-FFF2-40B4-BE49-F238E27FC236}">
                <a16:creationId xmlns:a16="http://schemas.microsoft.com/office/drawing/2014/main" id="{A3D0719A-C2EC-F410-14A4-D2290396A6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431007ba2_0_215:notes">
            <a:extLst>
              <a:ext uri="{FF2B5EF4-FFF2-40B4-BE49-F238E27FC236}">
                <a16:creationId xmlns:a16="http://schemas.microsoft.com/office/drawing/2014/main" id="{6D49F1A8-6A7B-CB56-476F-B52953C3B1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58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a:extLst>
            <a:ext uri="{FF2B5EF4-FFF2-40B4-BE49-F238E27FC236}">
              <a16:creationId xmlns:a16="http://schemas.microsoft.com/office/drawing/2014/main" id="{652D076B-4C26-0ACD-6E38-015C25AE012D}"/>
            </a:ext>
          </a:extLst>
        </p:cNvPr>
        <p:cNvGrpSpPr/>
        <p:nvPr/>
      </p:nvGrpSpPr>
      <p:grpSpPr>
        <a:xfrm>
          <a:off x="0" y="0"/>
          <a:ext cx="0" cy="0"/>
          <a:chOff x="0" y="0"/>
          <a:chExt cx="0" cy="0"/>
        </a:xfrm>
      </p:grpSpPr>
      <p:sp>
        <p:nvSpPr>
          <p:cNvPr id="206" name="Google Shape;206;gd431007ba2_0_215:notes">
            <a:extLst>
              <a:ext uri="{FF2B5EF4-FFF2-40B4-BE49-F238E27FC236}">
                <a16:creationId xmlns:a16="http://schemas.microsoft.com/office/drawing/2014/main" id="{F4CCE473-9A42-56DA-2ACA-2653402E71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431007ba2_0_215:notes">
            <a:extLst>
              <a:ext uri="{FF2B5EF4-FFF2-40B4-BE49-F238E27FC236}">
                <a16:creationId xmlns:a16="http://schemas.microsoft.com/office/drawing/2014/main" id="{594F02E1-7A72-16C5-7BA8-5F32015F54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7173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a:extLst>
            <a:ext uri="{FF2B5EF4-FFF2-40B4-BE49-F238E27FC236}">
              <a16:creationId xmlns:a16="http://schemas.microsoft.com/office/drawing/2014/main" id="{6F31E016-DA94-D0E2-8304-B2227F0B639B}"/>
            </a:ext>
          </a:extLst>
        </p:cNvPr>
        <p:cNvGrpSpPr/>
        <p:nvPr/>
      </p:nvGrpSpPr>
      <p:grpSpPr>
        <a:xfrm>
          <a:off x="0" y="0"/>
          <a:ext cx="0" cy="0"/>
          <a:chOff x="0" y="0"/>
          <a:chExt cx="0" cy="0"/>
        </a:xfrm>
      </p:grpSpPr>
      <p:sp>
        <p:nvSpPr>
          <p:cNvPr id="206" name="Google Shape;206;gd431007ba2_0_215:notes">
            <a:extLst>
              <a:ext uri="{FF2B5EF4-FFF2-40B4-BE49-F238E27FC236}">
                <a16:creationId xmlns:a16="http://schemas.microsoft.com/office/drawing/2014/main" id="{33185401-845D-55B7-1563-455ACBD4B7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431007ba2_0_215:notes">
            <a:extLst>
              <a:ext uri="{FF2B5EF4-FFF2-40B4-BE49-F238E27FC236}">
                <a16:creationId xmlns:a16="http://schemas.microsoft.com/office/drawing/2014/main" id="{597CA8C7-B89F-8637-B17C-36A3EE187E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406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2a6cdc1fcba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2a6cdc1fcba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World Health Organization Global Status Report on Road Traffic Injuries. 2023</a:t>
            </a:r>
          </a:p>
          <a:p>
            <a:pPr marL="0" indent="0">
              <a:buNone/>
            </a:pPr>
            <a:r>
              <a:rPr lang="en-US" err="1"/>
              <a:t>Organisation</a:t>
            </a:r>
            <a:r>
              <a:rPr lang="en-US"/>
              <a:t> for Economic Co-operation and Development (OECD)</a:t>
            </a:r>
          </a:p>
          <a:p>
            <a:pPr marL="0" indent="0">
              <a:buNone/>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a:extLst>
            <a:ext uri="{FF2B5EF4-FFF2-40B4-BE49-F238E27FC236}">
              <a16:creationId xmlns:a16="http://schemas.microsoft.com/office/drawing/2014/main" id="{BB0E0829-640E-820F-8511-D8FFE35890AF}"/>
            </a:ext>
          </a:extLst>
        </p:cNvPr>
        <p:cNvGrpSpPr/>
        <p:nvPr/>
      </p:nvGrpSpPr>
      <p:grpSpPr>
        <a:xfrm>
          <a:off x="0" y="0"/>
          <a:ext cx="0" cy="0"/>
          <a:chOff x="0" y="0"/>
          <a:chExt cx="0" cy="0"/>
        </a:xfrm>
      </p:grpSpPr>
      <p:sp>
        <p:nvSpPr>
          <p:cNvPr id="206" name="Google Shape;206;gd431007ba2_0_215:notes">
            <a:extLst>
              <a:ext uri="{FF2B5EF4-FFF2-40B4-BE49-F238E27FC236}">
                <a16:creationId xmlns:a16="http://schemas.microsoft.com/office/drawing/2014/main" id="{EE7F748E-E9BD-1E59-90DC-3D53B01C01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431007ba2_0_215:notes">
            <a:extLst>
              <a:ext uri="{FF2B5EF4-FFF2-40B4-BE49-F238E27FC236}">
                <a16:creationId xmlns:a16="http://schemas.microsoft.com/office/drawing/2014/main" id="{623CB987-0301-542B-A291-868C308DB5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NZ has the highest road death rate in OECD, so there is much that should be done to improve the state of road safety in the country</a:t>
            </a:r>
          </a:p>
          <a:p>
            <a:pPr marL="0" indent="0">
              <a:buNone/>
            </a:pPr>
            <a:r>
              <a:rPr lang="en-US" dirty="0"/>
              <a:t>5,200,000 / 100,000 = 52 x 6.5 = ~340 deaths per year</a:t>
            </a:r>
            <a:endParaRPr/>
          </a:p>
        </p:txBody>
      </p:sp>
    </p:spTree>
    <p:extLst>
      <p:ext uri="{BB962C8B-B14F-4D97-AF65-F5344CB8AC3E}">
        <p14:creationId xmlns:p14="http://schemas.microsoft.com/office/powerpoint/2010/main" val="480879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a:extLst>
            <a:ext uri="{FF2B5EF4-FFF2-40B4-BE49-F238E27FC236}">
              <a16:creationId xmlns:a16="http://schemas.microsoft.com/office/drawing/2014/main" id="{62964600-0938-6BBA-7597-44AA9741DD9A}"/>
            </a:ext>
          </a:extLst>
        </p:cNvPr>
        <p:cNvGrpSpPr/>
        <p:nvPr/>
      </p:nvGrpSpPr>
      <p:grpSpPr>
        <a:xfrm>
          <a:off x="0" y="0"/>
          <a:ext cx="0" cy="0"/>
          <a:chOff x="0" y="0"/>
          <a:chExt cx="0" cy="0"/>
        </a:xfrm>
      </p:grpSpPr>
      <p:sp>
        <p:nvSpPr>
          <p:cNvPr id="206" name="Google Shape;206;gd431007ba2_0_215:notes">
            <a:extLst>
              <a:ext uri="{FF2B5EF4-FFF2-40B4-BE49-F238E27FC236}">
                <a16:creationId xmlns:a16="http://schemas.microsoft.com/office/drawing/2014/main" id="{CA09BB60-BC76-5660-C7CF-C1DBA3435F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431007ba2_0_215:notes">
            <a:extLst>
              <a:ext uri="{FF2B5EF4-FFF2-40B4-BE49-F238E27FC236}">
                <a16:creationId xmlns:a16="http://schemas.microsoft.com/office/drawing/2014/main" id="{6F753381-B23E-C391-9444-7802D80377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dirty="0" err="1"/>
              <a:t>FixCyprus</a:t>
            </a:r>
            <a:r>
              <a:rPr lang="en-US" dirty="0"/>
              <a:t>: Assessing the potential of crowdsourced data for identifying and managing road safety hazards, Christou et al. (2023)</a:t>
            </a:r>
          </a:p>
          <a:p>
            <a:pPr>
              <a:buNone/>
            </a:pPr>
            <a:r>
              <a:rPr lang="en-US" dirty="0"/>
              <a:t>Road Users’ Reports on Danger Spots: The Crowd as an Underestimated Expert?, Olma et al. (2022)</a:t>
            </a:r>
          </a:p>
          <a:p>
            <a:pPr>
              <a:buNone/>
            </a:pPr>
            <a:r>
              <a:rPr lang="en-US" dirty="0"/>
              <a:t>The use of crowdsourcing data for analyzing pedestrian safety in urban areas, Telima et al., (2023)-Kernel Density Estimation (KDE)</a:t>
            </a:r>
          </a:p>
          <a:p>
            <a:pPr>
              <a:buNone/>
            </a:pPr>
            <a:r>
              <a:rPr lang="en-US" dirty="0"/>
              <a:t>Urban road pavements monitoring and assessment using bike and e-scooter as probe vehicles, Cafiso et al. (2022)</a:t>
            </a:r>
          </a:p>
          <a:p>
            <a:pPr>
              <a:buNone/>
            </a:pPr>
            <a:r>
              <a:rPr lang="en-US" dirty="0"/>
              <a:t>IoT Based Pothole Detection and Alert System, Bhoyar et al. (2023)</a:t>
            </a:r>
          </a:p>
          <a:p>
            <a:pPr>
              <a:buNone/>
            </a:pPr>
            <a:endParaRPr lang="en-US" dirty="0"/>
          </a:p>
          <a:p>
            <a:pPr>
              <a:buNone/>
            </a:pPr>
            <a:endParaRPr lang="en-US" dirty="0"/>
          </a:p>
          <a:p>
            <a:pPr>
              <a:buNone/>
            </a:pPr>
            <a:endParaRPr lang="en-US" dirty="0"/>
          </a:p>
          <a:p>
            <a:pPr>
              <a:buNone/>
            </a:pPr>
            <a:endParaRPr lang="en-US" dirty="0"/>
          </a:p>
        </p:txBody>
      </p:sp>
    </p:spTree>
    <p:extLst>
      <p:ext uri="{BB962C8B-B14F-4D97-AF65-F5344CB8AC3E}">
        <p14:creationId xmlns:p14="http://schemas.microsoft.com/office/powerpoint/2010/main" val="293251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a:extLst>
            <a:ext uri="{FF2B5EF4-FFF2-40B4-BE49-F238E27FC236}">
              <a16:creationId xmlns:a16="http://schemas.microsoft.com/office/drawing/2014/main" id="{EC253DFB-978C-4510-46C7-B168A9FFF525}"/>
            </a:ext>
          </a:extLst>
        </p:cNvPr>
        <p:cNvGrpSpPr/>
        <p:nvPr/>
      </p:nvGrpSpPr>
      <p:grpSpPr>
        <a:xfrm>
          <a:off x="0" y="0"/>
          <a:ext cx="0" cy="0"/>
          <a:chOff x="0" y="0"/>
          <a:chExt cx="0" cy="0"/>
        </a:xfrm>
      </p:grpSpPr>
      <p:sp>
        <p:nvSpPr>
          <p:cNvPr id="206" name="Google Shape;206;gd431007ba2_0_215:notes">
            <a:extLst>
              <a:ext uri="{FF2B5EF4-FFF2-40B4-BE49-F238E27FC236}">
                <a16:creationId xmlns:a16="http://schemas.microsoft.com/office/drawing/2014/main" id="{B4E6FC19-9307-3375-F1CD-326DAA0212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431007ba2_0_215:notes">
            <a:extLst>
              <a:ext uri="{FF2B5EF4-FFF2-40B4-BE49-F238E27FC236}">
                <a16:creationId xmlns:a16="http://schemas.microsoft.com/office/drawing/2014/main" id="{13B49FF4-61DB-682F-B596-F04364B08C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dirty="0"/>
              <a:t>Real-Time Road Hazard Information System, Pena-Caballero et al. (2020)-video deep learning (CNN/semantic segmentation)</a:t>
            </a:r>
          </a:p>
          <a:p>
            <a:pPr>
              <a:buNone/>
            </a:pPr>
            <a:r>
              <a:rPr lang="en-US" dirty="0"/>
              <a:t>Evaluating Road Hazard Maintenance Efficiency Using Citizen Science Data to Improve Road Safety, Kim et al. (2023)</a:t>
            </a:r>
          </a:p>
          <a:p>
            <a:pPr>
              <a:buNone/>
            </a:pPr>
            <a:r>
              <a:rPr lang="en-US" dirty="0"/>
              <a:t>Capstone: this study more an action research (participatory approach combining action (change interventions) and research)</a:t>
            </a:r>
          </a:p>
          <a:p>
            <a:pPr>
              <a:buNone/>
            </a:pPr>
            <a:endParaRPr lang="en-US" dirty="0"/>
          </a:p>
        </p:txBody>
      </p:sp>
    </p:spTree>
    <p:extLst>
      <p:ext uri="{BB962C8B-B14F-4D97-AF65-F5344CB8AC3E}">
        <p14:creationId xmlns:p14="http://schemas.microsoft.com/office/powerpoint/2010/main" val="2415491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a:extLst>
            <a:ext uri="{FF2B5EF4-FFF2-40B4-BE49-F238E27FC236}">
              <a16:creationId xmlns:a16="http://schemas.microsoft.com/office/drawing/2014/main" id="{7298ABC8-9BF1-2E6E-3A7C-6ED517444ED4}"/>
            </a:ext>
          </a:extLst>
        </p:cNvPr>
        <p:cNvGrpSpPr/>
        <p:nvPr/>
      </p:nvGrpSpPr>
      <p:grpSpPr>
        <a:xfrm>
          <a:off x="0" y="0"/>
          <a:ext cx="0" cy="0"/>
          <a:chOff x="0" y="0"/>
          <a:chExt cx="0" cy="0"/>
        </a:xfrm>
      </p:grpSpPr>
      <p:sp>
        <p:nvSpPr>
          <p:cNvPr id="206" name="Google Shape;206;gd431007ba2_0_215:notes">
            <a:extLst>
              <a:ext uri="{FF2B5EF4-FFF2-40B4-BE49-F238E27FC236}">
                <a16:creationId xmlns:a16="http://schemas.microsoft.com/office/drawing/2014/main" id="{7E865F88-F8E0-C7FF-1E88-DECFDC2633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431007ba2_0_215:notes">
            <a:extLst>
              <a:ext uri="{FF2B5EF4-FFF2-40B4-BE49-F238E27FC236}">
                <a16:creationId xmlns:a16="http://schemas.microsoft.com/office/drawing/2014/main" id="{B9F2C209-4890-3D96-0706-9D9C737D14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1. This addresses the first gap identified which is about increasing the reliability of crowdsourced data by minimizing false or malicious submissions</a:t>
            </a:r>
          </a:p>
          <a:p>
            <a:pPr marL="0" indent="0">
              <a:buNone/>
            </a:pPr>
            <a:r>
              <a:rPr lang="en-US"/>
              <a:t>2. This addresses the second gap identified by creating a unified solution covering the aspects of crowdsourced reporting, multi–layer verification, operational response, and strategic trend analysis</a:t>
            </a:r>
          </a:p>
          <a:p>
            <a:pPr marL="0" indent="0">
              <a:buNone/>
            </a:pPr>
            <a:r>
              <a:rPr lang="en-US" dirty="0"/>
              <a:t>3. This addresses the third gap enumerated above by enabling the proposed solution to export datasets on road hazard incidents to be used by city planners, researchers, maintenance teams, and other concerned relevant parties</a:t>
            </a:r>
          </a:p>
        </p:txBody>
      </p:sp>
    </p:spTree>
    <p:extLst>
      <p:ext uri="{BB962C8B-B14F-4D97-AF65-F5344CB8AC3E}">
        <p14:creationId xmlns:p14="http://schemas.microsoft.com/office/powerpoint/2010/main" val="169833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a:extLst>
            <a:ext uri="{FF2B5EF4-FFF2-40B4-BE49-F238E27FC236}">
              <a16:creationId xmlns:a16="http://schemas.microsoft.com/office/drawing/2014/main" id="{603A9BAF-016C-A75E-B116-4043B2AE4C20}"/>
            </a:ext>
          </a:extLst>
        </p:cNvPr>
        <p:cNvGrpSpPr/>
        <p:nvPr/>
      </p:nvGrpSpPr>
      <p:grpSpPr>
        <a:xfrm>
          <a:off x="0" y="0"/>
          <a:ext cx="0" cy="0"/>
          <a:chOff x="0" y="0"/>
          <a:chExt cx="0" cy="0"/>
        </a:xfrm>
      </p:grpSpPr>
      <p:sp>
        <p:nvSpPr>
          <p:cNvPr id="206" name="Google Shape;206;gd431007ba2_0_215:notes">
            <a:extLst>
              <a:ext uri="{FF2B5EF4-FFF2-40B4-BE49-F238E27FC236}">
                <a16:creationId xmlns:a16="http://schemas.microsoft.com/office/drawing/2014/main" id="{B0CA3D97-7255-4AB8-5727-79E1E69DCE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431007ba2_0_215:notes">
            <a:extLst>
              <a:ext uri="{FF2B5EF4-FFF2-40B4-BE49-F238E27FC236}">
                <a16:creationId xmlns:a16="http://schemas.microsoft.com/office/drawing/2014/main" id="{896D6C29-4F22-9B11-D699-8E85A89277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680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a:extLst>
            <a:ext uri="{FF2B5EF4-FFF2-40B4-BE49-F238E27FC236}">
              <a16:creationId xmlns:a16="http://schemas.microsoft.com/office/drawing/2014/main" id="{67F87F14-8F2E-E456-AB07-BBA33DB95698}"/>
            </a:ext>
          </a:extLst>
        </p:cNvPr>
        <p:cNvGrpSpPr/>
        <p:nvPr/>
      </p:nvGrpSpPr>
      <p:grpSpPr>
        <a:xfrm>
          <a:off x="0" y="0"/>
          <a:ext cx="0" cy="0"/>
          <a:chOff x="0" y="0"/>
          <a:chExt cx="0" cy="0"/>
        </a:xfrm>
      </p:grpSpPr>
      <p:sp>
        <p:nvSpPr>
          <p:cNvPr id="206" name="Google Shape;206;gd431007ba2_0_215:notes">
            <a:extLst>
              <a:ext uri="{FF2B5EF4-FFF2-40B4-BE49-F238E27FC236}">
                <a16:creationId xmlns:a16="http://schemas.microsoft.com/office/drawing/2014/main" id="{D93711D4-67A6-FFFF-0F70-93A810F84C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431007ba2_0_215:notes">
            <a:extLst>
              <a:ext uri="{FF2B5EF4-FFF2-40B4-BE49-F238E27FC236}">
                <a16:creationId xmlns:a16="http://schemas.microsoft.com/office/drawing/2014/main" id="{1864CB6C-CF85-1426-D953-3DAE4A5899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965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a:extLst>
            <a:ext uri="{FF2B5EF4-FFF2-40B4-BE49-F238E27FC236}">
              <a16:creationId xmlns:a16="http://schemas.microsoft.com/office/drawing/2014/main" id="{DC06F71C-7AA5-C93E-4CFF-388A3AE20706}"/>
            </a:ext>
          </a:extLst>
        </p:cNvPr>
        <p:cNvGrpSpPr/>
        <p:nvPr/>
      </p:nvGrpSpPr>
      <p:grpSpPr>
        <a:xfrm>
          <a:off x="0" y="0"/>
          <a:ext cx="0" cy="0"/>
          <a:chOff x="0" y="0"/>
          <a:chExt cx="0" cy="0"/>
        </a:xfrm>
      </p:grpSpPr>
      <p:sp>
        <p:nvSpPr>
          <p:cNvPr id="206" name="Google Shape;206;gd431007ba2_0_215:notes">
            <a:extLst>
              <a:ext uri="{FF2B5EF4-FFF2-40B4-BE49-F238E27FC236}">
                <a16:creationId xmlns:a16="http://schemas.microsoft.com/office/drawing/2014/main" id="{F7B60FE2-7BC4-253E-23CA-85E72A10AC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d431007ba2_0_215:notes">
            <a:extLst>
              <a:ext uri="{FF2B5EF4-FFF2-40B4-BE49-F238E27FC236}">
                <a16:creationId xmlns:a16="http://schemas.microsoft.com/office/drawing/2014/main" id="{11B66B01-3EDD-B861-FF80-DE246DDF6A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8272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03500" y="1207063"/>
            <a:ext cx="5736900" cy="20001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46062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67675" y="1850"/>
            <a:ext cx="891000" cy="5170200"/>
            <a:chOff x="267675" y="1850"/>
            <a:chExt cx="891000" cy="5170200"/>
          </a:xfrm>
        </p:grpSpPr>
        <p:cxnSp>
          <p:nvCxnSpPr>
            <p:cNvPr id="12" name="Google Shape;12;p2"/>
            <p:cNvCxnSpPr/>
            <p:nvPr/>
          </p:nvCxnSpPr>
          <p:spPr>
            <a:xfrm>
              <a:off x="719150" y="1850"/>
              <a:ext cx="0" cy="5170200"/>
            </a:xfrm>
            <a:prstGeom prst="straightConnector1">
              <a:avLst/>
            </a:prstGeom>
            <a:noFill/>
            <a:ln w="9525" cap="flat" cmpd="sng">
              <a:solidFill>
                <a:schemeClr val="accent1"/>
              </a:solidFill>
              <a:prstDash val="solid"/>
              <a:round/>
              <a:headEnd type="none" w="med" len="med"/>
              <a:tailEnd type="none" w="med" len="med"/>
            </a:ln>
          </p:spPr>
        </p:cxnSp>
        <p:sp>
          <p:nvSpPr>
            <p:cNvPr id="13" name="Google Shape;13;p2"/>
            <p:cNvSpPr/>
            <p:nvPr/>
          </p:nvSpPr>
          <p:spPr>
            <a:xfrm>
              <a:off x="267675" y="2834226"/>
              <a:ext cx="891000" cy="8910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14" name="Google Shape;14;p2"/>
            <p:cNvSpPr/>
            <p:nvPr/>
          </p:nvSpPr>
          <p:spPr>
            <a:xfrm>
              <a:off x="267675" y="3806057"/>
              <a:ext cx="891000" cy="8910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grpSp>
      <p:grpSp>
        <p:nvGrpSpPr>
          <p:cNvPr id="15" name="Google Shape;15;p2"/>
          <p:cNvGrpSpPr/>
          <p:nvPr/>
        </p:nvGrpSpPr>
        <p:grpSpPr>
          <a:xfrm>
            <a:off x="0" y="0"/>
            <a:ext cx="9144000" cy="5143500"/>
            <a:chOff x="0" y="0"/>
            <a:chExt cx="9144000" cy="5143500"/>
          </a:xfrm>
        </p:grpSpPr>
        <p:pic>
          <p:nvPicPr>
            <p:cNvPr id="16" name="Google Shape;16;p2"/>
            <p:cNvPicPr preferRelativeResize="0"/>
            <p:nvPr/>
          </p:nvPicPr>
          <p:blipFill rotWithShape="1">
            <a:blip r:embed="rId2">
              <a:alphaModFix amt="25000"/>
            </a:blip>
            <a:srcRect l="41575" r="4522" b="15867"/>
            <a:stretch/>
          </p:blipFill>
          <p:spPr>
            <a:xfrm flipH="1">
              <a:off x="7125775" y="539500"/>
              <a:ext cx="2018225" cy="4604000"/>
            </a:xfrm>
            <a:prstGeom prst="rect">
              <a:avLst/>
            </a:prstGeom>
            <a:noFill/>
            <a:ln>
              <a:noFill/>
            </a:ln>
            <a:effectLst>
              <a:outerShdw blurRad="571500" dist="371475" dir="12600000" algn="bl" rotWithShape="0">
                <a:srgbClr val="000000">
                  <a:alpha val="55000"/>
                </a:srgbClr>
              </a:outerShdw>
            </a:effectLst>
          </p:spPr>
        </p:pic>
        <p:pic>
          <p:nvPicPr>
            <p:cNvPr id="17" name="Google Shape;17;p2"/>
            <p:cNvPicPr preferRelativeResize="0"/>
            <p:nvPr/>
          </p:nvPicPr>
          <p:blipFill rotWithShape="1">
            <a:blip r:embed="rId3">
              <a:alphaModFix amt="24000"/>
            </a:blip>
            <a:srcRect l="5100" t="-2988" r="-5100" b="38588"/>
            <a:stretch/>
          </p:blipFill>
          <p:spPr>
            <a:xfrm>
              <a:off x="5996900" y="3462775"/>
              <a:ext cx="2705100" cy="1680725"/>
            </a:xfrm>
            <a:prstGeom prst="rect">
              <a:avLst/>
            </a:prstGeom>
            <a:noFill/>
            <a:ln>
              <a:noFill/>
            </a:ln>
            <a:effectLst>
              <a:outerShdw blurRad="671513" dist="19050" dir="15660000" algn="bl" rotWithShape="0">
                <a:srgbClr val="000000">
                  <a:alpha val="47000"/>
                </a:srgbClr>
              </a:outerShdw>
            </a:effectLst>
          </p:spPr>
        </p:pic>
        <p:pic>
          <p:nvPicPr>
            <p:cNvPr id="18" name="Google Shape;18;p2"/>
            <p:cNvPicPr preferRelativeResize="0"/>
            <p:nvPr/>
          </p:nvPicPr>
          <p:blipFill rotWithShape="1">
            <a:blip r:embed="rId4">
              <a:alphaModFix amt="17000"/>
            </a:blip>
            <a:srcRect l="-108" t="60396" r="10074" b="-1334"/>
            <a:stretch/>
          </p:blipFill>
          <p:spPr>
            <a:xfrm flipH="1">
              <a:off x="0" y="0"/>
              <a:ext cx="6697199" cy="1310175"/>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6"/>
        <p:cNvGrpSpPr/>
        <p:nvPr/>
      </p:nvGrpSpPr>
      <p:grpSpPr>
        <a:xfrm>
          <a:off x="0" y="0"/>
          <a:ext cx="0" cy="0"/>
          <a:chOff x="0" y="0"/>
          <a:chExt cx="0" cy="0"/>
        </a:xfrm>
      </p:grpSpPr>
      <p:sp>
        <p:nvSpPr>
          <p:cNvPr id="67" name="Google Shape;67;p11"/>
          <p:cNvSpPr txBox="1">
            <a:spLocks noGrp="1"/>
          </p:cNvSpPr>
          <p:nvPr>
            <p:ph type="title" hasCustomPrompt="1"/>
          </p:nvPr>
        </p:nvSpPr>
        <p:spPr>
          <a:xfrm>
            <a:off x="1694650" y="1722563"/>
            <a:ext cx="5754600" cy="1088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 name="Google Shape;68;p11"/>
          <p:cNvSpPr txBox="1">
            <a:spLocks noGrp="1"/>
          </p:cNvSpPr>
          <p:nvPr>
            <p:ph type="subTitle" idx="1"/>
          </p:nvPr>
        </p:nvSpPr>
        <p:spPr>
          <a:xfrm>
            <a:off x="1694650" y="2923828"/>
            <a:ext cx="57546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69" name="Google Shape;69;p11"/>
          <p:cNvGrpSpPr/>
          <p:nvPr/>
        </p:nvGrpSpPr>
        <p:grpSpPr>
          <a:xfrm>
            <a:off x="-8148" y="-331150"/>
            <a:ext cx="9143223" cy="5474639"/>
            <a:chOff x="-8148" y="-331150"/>
            <a:chExt cx="9143223" cy="5474639"/>
          </a:xfrm>
        </p:grpSpPr>
        <p:sp>
          <p:nvSpPr>
            <p:cNvPr id="70" name="Google Shape;70;p11"/>
            <p:cNvSpPr/>
            <p:nvPr/>
          </p:nvSpPr>
          <p:spPr>
            <a:xfrm>
              <a:off x="3521475" y="-331150"/>
              <a:ext cx="1151100" cy="1151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cxnSp>
          <p:nvCxnSpPr>
            <p:cNvPr id="71" name="Google Shape;71;p11"/>
            <p:cNvCxnSpPr>
              <a:stCxn id="70" idx="6"/>
            </p:cNvCxnSpPr>
            <p:nvPr/>
          </p:nvCxnSpPr>
          <p:spPr>
            <a:xfrm>
              <a:off x="4672575" y="244400"/>
              <a:ext cx="4462500" cy="0"/>
            </a:xfrm>
            <a:prstGeom prst="straightConnector1">
              <a:avLst/>
            </a:prstGeom>
            <a:noFill/>
            <a:ln w="9525" cap="flat" cmpd="sng">
              <a:solidFill>
                <a:schemeClr val="accent1"/>
              </a:solidFill>
              <a:prstDash val="solid"/>
              <a:round/>
              <a:headEnd type="none" w="med" len="med"/>
              <a:tailEnd type="none" w="med" len="med"/>
            </a:ln>
          </p:spPr>
        </p:cxnSp>
        <p:sp>
          <p:nvSpPr>
            <p:cNvPr id="72" name="Google Shape;72;p11"/>
            <p:cNvSpPr/>
            <p:nvPr/>
          </p:nvSpPr>
          <p:spPr>
            <a:xfrm>
              <a:off x="3760875" y="147650"/>
              <a:ext cx="672300" cy="672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grpSp>
          <p:nvGrpSpPr>
            <p:cNvPr id="73" name="Google Shape;73;p11"/>
            <p:cNvGrpSpPr/>
            <p:nvPr/>
          </p:nvGrpSpPr>
          <p:grpSpPr>
            <a:xfrm>
              <a:off x="1845400" y="4236527"/>
              <a:ext cx="1436852" cy="906962"/>
              <a:chOff x="0" y="3084775"/>
              <a:chExt cx="2129300" cy="1519200"/>
            </a:xfrm>
          </p:grpSpPr>
          <p:sp>
            <p:nvSpPr>
              <p:cNvPr id="74" name="Google Shape;74;p11"/>
              <p:cNvSpPr/>
              <p:nvPr/>
            </p:nvSpPr>
            <p:spPr>
              <a:xfrm>
                <a:off x="0" y="3084775"/>
                <a:ext cx="994200" cy="15192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75" name="Google Shape;75;p11"/>
              <p:cNvSpPr/>
              <p:nvPr/>
            </p:nvSpPr>
            <p:spPr>
              <a:xfrm>
                <a:off x="1135100" y="3084775"/>
                <a:ext cx="994200" cy="15192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grpSp>
        <p:cxnSp>
          <p:nvCxnSpPr>
            <p:cNvPr id="76" name="Google Shape;76;p11"/>
            <p:cNvCxnSpPr>
              <a:stCxn id="75" idx="0"/>
            </p:cNvCxnSpPr>
            <p:nvPr/>
          </p:nvCxnSpPr>
          <p:spPr>
            <a:xfrm rot="10800000">
              <a:off x="-8148" y="4690008"/>
              <a:ext cx="3290400" cy="0"/>
            </a:xfrm>
            <a:prstGeom prst="straightConnector1">
              <a:avLst/>
            </a:prstGeom>
            <a:noFill/>
            <a:ln w="9525" cap="flat" cmpd="sng">
              <a:solidFill>
                <a:schemeClr val="accent1"/>
              </a:solidFill>
              <a:prstDash val="solid"/>
              <a:round/>
              <a:headEnd type="none" w="med" len="med"/>
              <a:tailEnd type="none" w="med" len="med"/>
            </a:ln>
          </p:spPr>
        </p:cxnSp>
      </p:grpSp>
      <p:grpSp>
        <p:nvGrpSpPr>
          <p:cNvPr id="77" name="Google Shape;77;p11"/>
          <p:cNvGrpSpPr/>
          <p:nvPr/>
        </p:nvGrpSpPr>
        <p:grpSpPr>
          <a:xfrm>
            <a:off x="-1873368" y="-1115746"/>
            <a:ext cx="11553086" cy="7261465"/>
            <a:chOff x="-1873368" y="-1115746"/>
            <a:chExt cx="11553086" cy="7261465"/>
          </a:xfrm>
        </p:grpSpPr>
        <p:pic>
          <p:nvPicPr>
            <p:cNvPr id="78" name="Google Shape;78;p11"/>
            <p:cNvPicPr preferRelativeResize="0"/>
            <p:nvPr/>
          </p:nvPicPr>
          <p:blipFill>
            <a:blip r:embed="rId2">
              <a:alphaModFix amt="12000"/>
            </a:blip>
            <a:stretch>
              <a:fillRect/>
            </a:stretch>
          </p:blipFill>
          <p:spPr>
            <a:xfrm rot="-8979765" flipH="1">
              <a:off x="-1041358" y="-657784"/>
              <a:ext cx="2921265" cy="4086469"/>
            </a:xfrm>
            <a:prstGeom prst="rect">
              <a:avLst/>
            </a:prstGeom>
            <a:noFill/>
            <a:ln>
              <a:noFill/>
            </a:ln>
            <a:effectLst>
              <a:outerShdw blurRad="571500" dist="371475" dir="17460000" algn="bl" rotWithShape="0">
                <a:srgbClr val="000000">
                  <a:alpha val="55000"/>
                </a:srgbClr>
              </a:outerShdw>
            </a:effectLst>
          </p:spPr>
        </p:pic>
        <p:pic>
          <p:nvPicPr>
            <p:cNvPr id="79" name="Google Shape;79;p11"/>
            <p:cNvPicPr preferRelativeResize="0"/>
            <p:nvPr/>
          </p:nvPicPr>
          <p:blipFill>
            <a:blip r:embed="rId3">
              <a:alphaModFix amt="12000"/>
            </a:blip>
            <a:stretch>
              <a:fillRect/>
            </a:stretch>
          </p:blipFill>
          <p:spPr>
            <a:xfrm rot="-8448909" flipH="1">
              <a:off x="6814001" y="3073524"/>
              <a:ext cx="2286400" cy="2647601"/>
            </a:xfrm>
            <a:prstGeom prst="rect">
              <a:avLst/>
            </a:prstGeom>
            <a:noFill/>
            <a:ln>
              <a:noFill/>
            </a:ln>
            <a:effectLst>
              <a:outerShdw blurRad="571500" dist="371475" dir="17460000" algn="bl" rotWithShape="0">
                <a:srgbClr val="000000">
                  <a:alpha val="55000"/>
                </a:srgbClr>
              </a:outerShdw>
            </a:effectLst>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13"/>
          <p:cNvSpPr txBox="1">
            <a:spLocks noGrp="1"/>
          </p:cNvSpPr>
          <p:nvPr>
            <p:ph type="title" idx="2" hasCustomPrompt="1"/>
          </p:nvPr>
        </p:nvSpPr>
        <p:spPr>
          <a:xfrm>
            <a:off x="1256875" y="131162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3" hasCustomPrompt="1"/>
          </p:nvPr>
        </p:nvSpPr>
        <p:spPr>
          <a:xfrm>
            <a:off x="1256875" y="2977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title" idx="4" hasCustomPrompt="1"/>
          </p:nvPr>
        </p:nvSpPr>
        <p:spPr>
          <a:xfrm>
            <a:off x="3636900" y="132222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5" hasCustomPrompt="1"/>
          </p:nvPr>
        </p:nvSpPr>
        <p:spPr>
          <a:xfrm>
            <a:off x="3636900" y="29881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6" hasCustomPrompt="1"/>
          </p:nvPr>
        </p:nvSpPr>
        <p:spPr>
          <a:xfrm>
            <a:off x="6016925" y="132222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7" hasCustomPrompt="1"/>
          </p:nvPr>
        </p:nvSpPr>
        <p:spPr>
          <a:xfrm>
            <a:off x="6016925" y="29881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subTitle" idx="1"/>
          </p:nvPr>
        </p:nvSpPr>
        <p:spPr>
          <a:xfrm>
            <a:off x="1256875" y="1884325"/>
            <a:ext cx="1870200" cy="78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90" name="Google Shape;90;p13"/>
          <p:cNvSpPr txBox="1">
            <a:spLocks noGrp="1"/>
          </p:cNvSpPr>
          <p:nvPr>
            <p:ph type="subTitle" idx="8"/>
          </p:nvPr>
        </p:nvSpPr>
        <p:spPr>
          <a:xfrm>
            <a:off x="3636900" y="1894925"/>
            <a:ext cx="1870200" cy="78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91" name="Google Shape;91;p13"/>
          <p:cNvSpPr txBox="1">
            <a:spLocks noGrp="1"/>
          </p:cNvSpPr>
          <p:nvPr>
            <p:ph type="subTitle" idx="9"/>
          </p:nvPr>
        </p:nvSpPr>
        <p:spPr>
          <a:xfrm>
            <a:off x="6016925" y="1894925"/>
            <a:ext cx="1870200" cy="78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92" name="Google Shape;92;p13"/>
          <p:cNvSpPr txBox="1">
            <a:spLocks noGrp="1"/>
          </p:cNvSpPr>
          <p:nvPr>
            <p:ph type="subTitle" idx="13"/>
          </p:nvPr>
        </p:nvSpPr>
        <p:spPr>
          <a:xfrm>
            <a:off x="1256875" y="3550150"/>
            <a:ext cx="1870200" cy="78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93" name="Google Shape;93;p13"/>
          <p:cNvSpPr txBox="1">
            <a:spLocks noGrp="1"/>
          </p:cNvSpPr>
          <p:nvPr>
            <p:ph type="subTitle" idx="14"/>
          </p:nvPr>
        </p:nvSpPr>
        <p:spPr>
          <a:xfrm>
            <a:off x="3636900" y="3560750"/>
            <a:ext cx="1870200" cy="78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94" name="Google Shape;94;p13"/>
          <p:cNvSpPr txBox="1">
            <a:spLocks noGrp="1"/>
          </p:cNvSpPr>
          <p:nvPr>
            <p:ph type="subTitle" idx="15"/>
          </p:nvPr>
        </p:nvSpPr>
        <p:spPr>
          <a:xfrm>
            <a:off x="6016925" y="3560750"/>
            <a:ext cx="1870200" cy="78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grpSp>
        <p:nvGrpSpPr>
          <p:cNvPr id="95" name="Google Shape;95;p13"/>
          <p:cNvGrpSpPr/>
          <p:nvPr/>
        </p:nvGrpSpPr>
        <p:grpSpPr>
          <a:xfrm>
            <a:off x="-34950" y="-8850"/>
            <a:ext cx="9213900" cy="5161200"/>
            <a:chOff x="-34950" y="1750"/>
            <a:chExt cx="9213900" cy="5161200"/>
          </a:xfrm>
        </p:grpSpPr>
        <p:cxnSp>
          <p:nvCxnSpPr>
            <p:cNvPr id="96" name="Google Shape;96;p13"/>
            <p:cNvCxnSpPr/>
            <p:nvPr/>
          </p:nvCxnSpPr>
          <p:spPr>
            <a:xfrm>
              <a:off x="-34950" y="4790625"/>
              <a:ext cx="9213900" cy="0"/>
            </a:xfrm>
            <a:prstGeom prst="straightConnector1">
              <a:avLst/>
            </a:prstGeom>
            <a:noFill/>
            <a:ln w="9525" cap="flat" cmpd="sng">
              <a:solidFill>
                <a:schemeClr val="accent1"/>
              </a:solidFill>
              <a:prstDash val="solid"/>
              <a:round/>
              <a:headEnd type="none" w="med" len="med"/>
              <a:tailEnd type="none" w="med" len="med"/>
            </a:ln>
          </p:spPr>
        </p:cxnSp>
        <p:cxnSp>
          <p:nvCxnSpPr>
            <p:cNvPr id="97" name="Google Shape;97;p13"/>
            <p:cNvCxnSpPr/>
            <p:nvPr/>
          </p:nvCxnSpPr>
          <p:spPr>
            <a:xfrm rot="10800000">
              <a:off x="435400" y="1750"/>
              <a:ext cx="0" cy="5161200"/>
            </a:xfrm>
            <a:prstGeom prst="straightConnector1">
              <a:avLst/>
            </a:prstGeom>
            <a:noFill/>
            <a:ln w="9525" cap="flat" cmpd="sng">
              <a:solidFill>
                <a:schemeClr val="accent1"/>
              </a:solidFill>
              <a:prstDash val="solid"/>
              <a:round/>
              <a:headEnd type="none" w="med" len="med"/>
              <a:tailEnd type="none" w="med" len="med"/>
            </a:ln>
          </p:spPr>
        </p:cxnSp>
        <p:sp>
          <p:nvSpPr>
            <p:cNvPr id="98" name="Google Shape;98;p13"/>
            <p:cNvSpPr/>
            <p:nvPr/>
          </p:nvSpPr>
          <p:spPr>
            <a:xfrm>
              <a:off x="8354600" y="4217925"/>
              <a:ext cx="572700" cy="5727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99" name="Google Shape;99;p13"/>
            <p:cNvSpPr/>
            <p:nvPr/>
          </p:nvSpPr>
          <p:spPr>
            <a:xfrm>
              <a:off x="8354600" y="3978475"/>
              <a:ext cx="572700" cy="5727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02" name="Google Shape;102;p14"/>
          <p:cNvPicPr preferRelativeResize="0"/>
          <p:nvPr/>
        </p:nvPicPr>
        <p:blipFill rotWithShape="1">
          <a:blip r:embed="rId2">
            <a:alphaModFix amt="17000"/>
          </a:blip>
          <a:srcRect l="-7439" t="60396" r="10068" b="-1334"/>
          <a:stretch/>
        </p:blipFill>
        <p:spPr>
          <a:xfrm rot="10800000" flipH="1">
            <a:off x="3603400" y="4013650"/>
            <a:ext cx="5574950" cy="13101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5" name="Google Shape;105;p15"/>
          <p:cNvGrpSpPr/>
          <p:nvPr/>
        </p:nvGrpSpPr>
        <p:grpSpPr>
          <a:xfrm>
            <a:off x="-7750" y="-6800"/>
            <a:ext cx="9179400" cy="5198075"/>
            <a:chOff x="-7750" y="-6800"/>
            <a:chExt cx="9179400" cy="5198075"/>
          </a:xfrm>
        </p:grpSpPr>
        <p:cxnSp>
          <p:nvCxnSpPr>
            <p:cNvPr id="106" name="Google Shape;106;p15"/>
            <p:cNvCxnSpPr/>
            <p:nvPr/>
          </p:nvCxnSpPr>
          <p:spPr>
            <a:xfrm>
              <a:off x="-7750" y="4853325"/>
              <a:ext cx="9179400" cy="0"/>
            </a:xfrm>
            <a:prstGeom prst="straightConnector1">
              <a:avLst/>
            </a:prstGeom>
            <a:noFill/>
            <a:ln w="9525" cap="flat" cmpd="sng">
              <a:solidFill>
                <a:schemeClr val="accent1"/>
              </a:solidFill>
              <a:prstDash val="solid"/>
              <a:round/>
              <a:headEnd type="none" w="med" len="med"/>
              <a:tailEnd type="none" w="med" len="med"/>
            </a:ln>
          </p:spPr>
        </p:cxnSp>
        <p:cxnSp>
          <p:nvCxnSpPr>
            <p:cNvPr id="107" name="Google Shape;107;p15"/>
            <p:cNvCxnSpPr/>
            <p:nvPr/>
          </p:nvCxnSpPr>
          <p:spPr>
            <a:xfrm>
              <a:off x="8785125" y="-680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08" name="Google Shape;108;p15"/>
            <p:cNvSpPr/>
            <p:nvPr/>
          </p:nvSpPr>
          <p:spPr>
            <a:xfrm>
              <a:off x="144925" y="4432575"/>
              <a:ext cx="568200" cy="758700"/>
            </a:xfrm>
            <a:prstGeom prst="round2SameRect">
              <a:avLst>
                <a:gd name="adj1" fmla="val 50000"/>
                <a:gd name="adj2" fmla="val 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109" name="Google Shape;109;p15"/>
            <p:cNvSpPr/>
            <p:nvPr/>
          </p:nvSpPr>
          <p:spPr>
            <a:xfrm>
              <a:off x="184525" y="4115000"/>
              <a:ext cx="489000" cy="4890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5867025" y="804463"/>
            <a:ext cx="2563800" cy="109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2" name="Google Shape;112;p16"/>
          <p:cNvSpPr txBox="1">
            <a:spLocks noGrp="1"/>
          </p:cNvSpPr>
          <p:nvPr>
            <p:ph type="subTitle" idx="1"/>
          </p:nvPr>
        </p:nvSpPr>
        <p:spPr>
          <a:xfrm>
            <a:off x="5867025" y="1839338"/>
            <a:ext cx="2563800" cy="72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3" name="Google Shape;113;p16"/>
          <p:cNvSpPr>
            <a:spLocks noGrp="1"/>
          </p:cNvSpPr>
          <p:nvPr>
            <p:ph type="pic" idx="2"/>
          </p:nvPr>
        </p:nvSpPr>
        <p:spPr>
          <a:xfrm>
            <a:off x="713225" y="554676"/>
            <a:ext cx="2801100" cy="4049400"/>
          </a:xfrm>
          <a:prstGeom prst="round1Rect">
            <a:avLst>
              <a:gd name="adj" fmla="val 16667"/>
            </a:avLst>
          </a:prstGeom>
          <a:noFill/>
          <a:ln w="9525" cap="flat" cmpd="sng">
            <a:solidFill>
              <a:schemeClr val="accent1"/>
            </a:solidFill>
            <a:prstDash val="solid"/>
            <a:round/>
            <a:headEnd type="none" w="sm" len="sm"/>
            <a:tailEnd type="none" w="sm" len="sm"/>
          </a:ln>
        </p:spPr>
      </p:sp>
      <p:sp>
        <p:nvSpPr>
          <p:cNvPr id="114" name="Google Shape;114;p16"/>
          <p:cNvSpPr>
            <a:spLocks noGrp="1"/>
          </p:cNvSpPr>
          <p:nvPr>
            <p:ph type="pic" idx="3"/>
          </p:nvPr>
        </p:nvSpPr>
        <p:spPr>
          <a:xfrm>
            <a:off x="3600825" y="547100"/>
            <a:ext cx="2102100" cy="2319000"/>
          </a:xfrm>
          <a:prstGeom prst="round2SameRect">
            <a:avLst>
              <a:gd name="adj1" fmla="val 16667"/>
              <a:gd name="adj2" fmla="val 0"/>
            </a:avLst>
          </a:prstGeom>
          <a:noFill/>
          <a:ln w="9525" cap="flat" cmpd="sng">
            <a:solidFill>
              <a:schemeClr val="accent1"/>
            </a:solidFill>
            <a:prstDash val="solid"/>
            <a:round/>
            <a:headEnd type="none" w="sm" len="sm"/>
            <a:tailEnd type="none" w="sm" len="sm"/>
          </a:ln>
        </p:spPr>
      </p:sp>
      <p:sp>
        <p:nvSpPr>
          <p:cNvPr id="115" name="Google Shape;115;p16"/>
          <p:cNvSpPr>
            <a:spLocks noGrp="1"/>
          </p:cNvSpPr>
          <p:nvPr>
            <p:ph type="pic" idx="4"/>
          </p:nvPr>
        </p:nvSpPr>
        <p:spPr>
          <a:xfrm>
            <a:off x="3600825" y="2961375"/>
            <a:ext cx="4830000" cy="1650300"/>
          </a:xfrm>
          <a:prstGeom prst="round2DiagRect">
            <a:avLst>
              <a:gd name="adj1" fmla="val 16667"/>
              <a:gd name="adj2" fmla="val 0"/>
            </a:avLst>
          </a:prstGeom>
          <a:noFill/>
          <a:ln w="9525" cap="flat" cmpd="sng">
            <a:solidFill>
              <a:schemeClr val="accent1"/>
            </a:solidFill>
            <a:prstDash val="solid"/>
            <a:round/>
            <a:headEnd type="none" w="sm" len="sm"/>
            <a:tailEnd type="none" w="sm" len="sm"/>
          </a:ln>
        </p:spPr>
      </p:sp>
      <p:pic>
        <p:nvPicPr>
          <p:cNvPr id="116" name="Google Shape;116;p16"/>
          <p:cNvPicPr preferRelativeResize="0"/>
          <p:nvPr/>
        </p:nvPicPr>
        <p:blipFill rotWithShape="1">
          <a:blip r:embed="rId2">
            <a:alphaModFix amt="17000"/>
          </a:blip>
          <a:srcRect l="-108" t="60396" r="10074" b="-1334"/>
          <a:stretch/>
        </p:blipFill>
        <p:spPr>
          <a:xfrm rot="-5400000" flipH="1">
            <a:off x="-2059962" y="2065012"/>
            <a:ext cx="5138450" cy="1018525"/>
          </a:xfrm>
          <a:prstGeom prst="rect">
            <a:avLst/>
          </a:prstGeom>
          <a:noFill/>
          <a:ln>
            <a:noFill/>
          </a:ln>
        </p:spPr>
      </p:pic>
      <p:cxnSp>
        <p:nvCxnSpPr>
          <p:cNvPr id="117" name="Google Shape;117;p16"/>
          <p:cNvCxnSpPr/>
          <p:nvPr/>
        </p:nvCxnSpPr>
        <p:spPr>
          <a:xfrm>
            <a:off x="8819475" y="-6800"/>
            <a:ext cx="0" cy="51693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0" name="Google Shape;120;p17"/>
          <p:cNvSpPr txBox="1">
            <a:spLocks noGrp="1"/>
          </p:cNvSpPr>
          <p:nvPr>
            <p:ph type="subTitle" idx="1"/>
          </p:nvPr>
        </p:nvSpPr>
        <p:spPr>
          <a:xfrm>
            <a:off x="937625" y="2791850"/>
            <a:ext cx="2175300" cy="124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1" name="Google Shape;121;p17"/>
          <p:cNvSpPr txBox="1">
            <a:spLocks noGrp="1"/>
          </p:cNvSpPr>
          <p:nvPr>
            <p:ph type="subTitle" idx="2"/>
          </p:nvPr>
        </p:nvSpPr>
        <p:spPr>
          <a:xfrm>
            <a:off x="3484347" y="2791850"/>
            <a:ext cx="2175300" cy="124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17"/>
          <p:cNvSpPr txBox="1">
            <a:spLocks noGrp="1"/>
          </p:cNvSpPr>
          <p:nvPr>
            <p:ph type="subTitle" idx="3"/>
          </p:nvPr>
        </p:nvSpPr>
        <p:spPr>
          <a:xfrm>
            <a:off x="6031075" y="2791850"/>
            <a:ext cx="2175300" cy="124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17"/>
          <p:cNvSpPr txBox="1">
            <a:spLocks noGrp="1"/>
          </p:cNvSpPr>
          <p:nvPr>
            <p:ph type="subTitle" idx="4"/>
          </p:nvPr>
        </p:nvSpPr>
        <p:spPr>
          <a:xfrm>
            <a:off x="937625" y="2403450"/>
            <a:ext cx="21753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124" name="Google Shape;124;p17"/>
          <p:cNvSpPr txBox="1">
            <a:spLocks noGrp="1"/>
          </p:cNvSpPr>
          <p:nvPr>
            <p:ph type="subTitle" idx="5"/>
          </p:nvPr>
        </p:nvSpPr>
        <p:spPr>
          <a:xfrm>
            <a:off x="3484350" y="2403450"/>
            <a:ext cx="21753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125" name="Google Shape;125;p17"/>
          <p:cNvSpPr txBox="1">
            <a:spLocks noGrp="1"/>
          </p:cNvSpPr>
          <p:nvPr>
            <p:ph type="subTitle" idx="6"/>
          </p:nvPr>
        </p:nvSpPr>
        <p:spPr>
          <a:xfrm>
            <a:off x="6031075" y="2403450"/>
            <a:ext cx="21753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grpSp>
        <p:nvGrpSpPr>
          <p:cNvPr id="126" name="Google Shape;126;p17"/>
          <p:cNvGrpSpPr/>
          <p:nvPr/>
        </p:nvGrpSpPr>
        <p:grpSpPr>
          <a:xfrm>
            <a:off x="8124850" y="-26550"/>
            <a:ext cx="797300" cy="5196600"/>
            <a:chOff x="8124850" y="-26550"/>
            <a:chExt cx="797300" cy="5196600"/>
          </a:xfrm>
        </p:grpSpPr>
        <p:cxnSp>
          <p:nvCxnSpPr>
            <p:cNvPr id="127" name="Google Shape;127;p17"/>
            <p:cNvCxnSpPr/>
            <p:nvPr/>
          </p:nvCxnSpPr>
          <p:spPr>
            <a:xfrm>
              <a:off x="8922150" y="-26550"/>
              <a:ext cx="0" cy="5196600"/>
            </a:xfrm>
            <a:prstGeom prst="straightConnector1">
              <a:avLst/>
            </a:prstGeom>
            <a:noFill/>
            <a:ln w="9525" cap="flat" cmpd="sng">
              <a:solidFill>
                <a:schemeClr val="accent1"/>
              </a:solidFill>
              <a:prstDash val="solid"/>
              <a:round/>
              <a:headEnd type="none" w="med" len="med"/>
              <a:tailEnd type="none" w="med" len="med"/>
            </a:ln>
          </p:spPr>
        </p:cxnSp>
        <p:sp>
          <p:nvSpPr>
            <p:cNvPr id="128" name="Google Shape;128;p17"/>
            <p:cNvSpPr/>
            <p:nvPr/>
          </p:nvSpPr>
          <p:spPr>
            <a:xfrm>
              <a:off x="8124850" y="4490375"/>
              <a:ext cx="669300" cy="669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129" name="Google Shape;129;p17"/>
            <p:cNvSpPr/>
            <p:nvPr/>
          </p:nvSpPr>
          <p:spPr>
            <a:xfrm rot="-5400000">
              <a:off x="8372250" y="4550125"/>
              <a:ext cx="549900" cy="5499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grpSp>
      <p:pic>
        <p:nvPicPr>
          <p:cNvPr id="130" name="Google Shape;130;p17"/>
          <p:cNvPicPr preferRelativeResize="0"/>
          <p:nvPr/>
        </p:nvPicPr>
        <p:blipFill rotWithShape="1">
          <a:blip r:embed="rId2">
            <a:alphaModFix amt="15000"/>
          </a:blip>
          <a:srcRect l="45163" t="14756" r="6852" b="19631"/>
          <a:stretch/>
        </p:blipFill>
        <p:spPr>
          <a:xfrm>
            <a:off x="0" y="3171200"/>
            <a:ext cx="1339950" cy="1972300"/>
          </a:xfrm>
          <a:prstGeom prst="rect">
            <a:avLst/>
          </a:prstGeom>
          <a:noFill/>
          <a:ln>
            <a:noFill/>
          </a:ln>
          <a:effectLst>
            <a:outerShdw blurRad="571500" dist="371475" dir="17460000" algn="bl" rotWithShape="0">
              <a:srgbClr val="000000">
                <a:alpha val="55000"/>
              </a:srgbClr>
            </a:outerShdw>
          </a:effec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3" name="Google Shape;133;p18"/>
          <p:cNvSpPr txBox="1">
            <a:spLocks noGrp="1"/>
          </p:cNvSpPr>
          <p:nvPr>
            <p:ph type="subTitle" idx="1"/>
          </p:nvPr>
        </p:nvSpPr>
        <p:spPr>
          <a:xfrm>
            <a:off x="1937838" y="1785900"/>
            <a:ext cx="2281500" cy="86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18"/>
          <p:cNvSpPr txBox="1">
            <a:spLocks noGrp="1"/>
          </p:cNvSpPr>
          <p:nvPr>
            <p:ph type="subTitle" idx="2"/>
          </p:nvPr>
        </p:nvSpPr>
        <p:spPr>
          <a:xfrm>
            <a:off x="5705086" y="1785900"/>
            <a:ext cx="2281500" cy="86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5" name="Google Shape;135;p18"/>
          <p:cNvSpPr txBox="1">
            <a:spLocks noGrp="1"/>
          </p:cNvSpPr>
          <p:nvPr>
            <p:ph type="subTitle" idx="3"/>
          </p:nvPr>
        </p:nvSpPr>
        <p:spPr>
          <a:xfrm>
            <a:off x="1937838" y="3366650"/>
            <a:ext cx="2281500" cy="86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 name="Google Shape;136;p18"/>
          <p:cNvSpPr txBox="1">
            <a:spLocks noGrp="1"/>
          </p:cNvSpPr>
          <p:nvPr>
            <p:ph type="subTitle" idx="4"/>
          </p:nvPr>
        </p:nvSpPr>
        <p:spPr>
          <a:xfrm>
            <a:off x="5705086" y="3366650"/>
            <a:ext cx="2281500" cy="86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7" name="Google Shape;137;p18"/>
          <p:cNvSpPr txBox="1">
            <a:spLocks noGrp="1"/>
          </p:cNvSpPr>
          <p:nvPr>
            <p:ph type="subTitle" idx="5"/>
          </p:nvPr>
        </p:nvSpPr>
        <p:spPr>
          <a:xfrm>
            <a:off x="1937838" y="1398200"/>
            <a:ext cx="22815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138" name="Google Shape;138;p18"/>
          <p:cNvSpPr txBox="1">
            <a:spLocks noGrp="1"/>
          </p:cNvSpPr>
          <p:nvPr>
            <p:ph type="subTitle" idx="6"/>
          </p:nvPr>
        </p:nvSpPr>
        <p:spPr>
          <a:xfrm>
            <a:off x="1937838" y="2979025"/>
            <a:ext cx="22815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139" name="Google Shape;139;p18"/>
          <p:cNvSpPr txBox="1">
            <a:spLocks noGrp="1"/>
          </p:cNvSpPr>
          <p:nvPr>
            <p:ph type="subTitle" idx="7"/>
          </p:nvPr>
        </p:nvSpPr>
        <p:spPr>
          <a:xfrm>
            <a:off x="5705063" y="1398200"/>
            <a:ext cx="22815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140" name="Google Shape;140;p18"/>
          <p:cNvSpPr txBox="1">
            <a:spLocks noGrp="1"/>
          </p:cNvSpPr>
          <p:nvPr>
            <p:ph type="subTitle" idx="8"/>
          </p:nvPr>
        </p:nvSpPr>
        <p:spPr>
          <a:xfrm>
            <a:off x="5705063" y="2979025"/>
            <a:ext cx="22815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pic>
        <p:nvPicPr>
          <p:cNvPr id="141" name="Google Shape;141;p18"/>
          <p:cNvPicPr preferRelativeResize="0"/>
          <p:nvPr/>
        </p:nvPicPr>
        <p:blipFill rotWithShape="1">
          <a:blip r:embed="rId2">
            <a:alphaModFix amt="17000"/>
          </a:blip>
          <a:srcRect l="-108" t="60396" r="10074" b="-1334"/>
          <a:stretch/>
        </p:blipFill>
        <p:spPr>
          <a:xfrm rot="10800000">
            <a:off x="1" y="4090275"/>
            <a:ext cx="5383774" cy="10532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4" name="Google Shape;144;p19"/>
          <p:cNvSpPr txBox="1">
            <a:spLocks noGrp="1"/>
          </p:cNvSpPr>
          <p:nvPr>
            <p:ph type="subTitle" idx="1"/>
          </p:nvPr>
        </p:nvSpPr>
        <p:spPr>
          <a:xfrm>
            <a:off x="980825" y="1692402"/>
            <a:ext cx="2187900" cy="9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5" name="Google Shape;145;p19"/>
          <p:cNvSpPr txBox="1">
            <a:spLocks noGrp="1"/>
          </p:cNvSpPr>
          <p:nvPr>
            <p:ph type="subTitle" idx="2"/>
          </p:nvPr>
        </p:nvSpPr>
        <p:spPr>
          <a:xfrm>
            <a:off x="3478062" y="1692402"/>
            <a:ext cx="2187900" cy="9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19"/>
          <p:cNvSpPr txBox="1">
            <a:spLocks noGrp="1"/>
          </p:cNvSpPr>
          <p:nvPr>
            <p:ph type="subTitle" idx="3"/>
          </p:nvPr>
        </p:nvSpPr>
        <p:spPr>
          <a:xfrm>
            <a:off x="980825" y="3422700"/>
            <a:ext cx="2187900" cy="9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19"/>
          <p:cNvSpPr txBox="1">
            <a:spLocks noGrp="1"/>
          </p:cNvSpPr>
          <p:nvPr>
            <p:ph type="subTitle" idx="4"/>
          </p:nvPr>
        </p:nvSpPr>
        <p:spPr>
          <a:xfrm>
            <a:off x="3478062" y="3422700"/>
            <a:ext cx="2187900" cy="9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8" name="Google Shape;148;p19"/>
          <p:cNvSpPr txBox="1">
            <a:spLocks noGrp="1"/>
          </p:cNvSpPr>
          <p:nvPr>
            <p:ph type="subTitle" idx="5"/>
          </p:nvPr>
        </p:nvSpPr>
        <p:spPr>
          <a:xfrm>
            <a:off x="5975273" y="1692402"/>
            <a:ext cx="2187900" cy="9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9" name="Google Shape;149;p19"/>
          <p:cNvSpPr txBox="1">
            <a:spLocks noGrp="1"/>
          </p:cNvSpPr>
          <p:nvPr>
            <p:ph type="subTitle" idx="6"/>
          </p:nvPr>
        </p:nvSpPr>
        <p:spPr>
          <a:xfrm>
            <a:off x="5975273" y="3422700"/>
            <a:ext cx="2187900" cy="9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0" name="Google Shape;150;p19"/>
          <p:cNvSpPr txBox="1">
            <a:spLocks noGrp="1"/>
          </p:cNvSpPr>
          <p:nvPr>
            <p:ph type="subTitle" idx="7"/>
          </p:nvPr>
        </p:nvSpPr>
        <p:spPr>
          <a:xfrm>
            <a:off x="980825" y="1305475"/>
            <a:ext cx="21879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151" name="Google Shape;151;p19"/>
          <p:cNvSpPr txBox="1">
            <a:spLocks noGrp="1"/>
          </p:cNvSpPr>
          <p:nvPr>
            <p:ph type="subTitle" idx="8"/>
          </p:nvPr>
        </p:nvSpPr>
        <p:spPr>
          <a:xfrm>
            <a:off x="3478061" y="1305475"/>
            <a:ext cx="21879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152" name="Google Shape;152;p19"/>
          <p:cNvSpPr txBox="1">
            <a:spLocks noGrp="1"/>
          </p:cNvSpPr>
          <p:nvPr>
            <p:ph type="subTitle" idx="9"/>
          </p:nvPr>
        </p:nvSpPr>
        <p:spPr>
          <a:xfrm>
            <a:off x="5975271" y="1305475"/>
            <a:ext cx="21879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153" name="Google Shape;153;p19"/>
          <p:cNvSpPr txBox="1">
            <a:spLocks noGrp="1"/>
          </p:cNvSpPr>
          <p:nvPr>
            <p:ph type="subTitle" idx="13"/>
          </p:nvPr>
        </p:nvSpPr>
        <p:spPr>
          <a:xfrm>
            <a:off x="980825" y="3032574"/>
            <a:ext cx="21879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154" name="Google Shape;154;p19"/>
          <p:cNvSpPr txBox="1">
            <a:spLocks noGrp="1"/>
          </p:cNvSpPr>
          <p:nvPr>
            <p:ph type="subTitle" idx="14"/>
          </p:nvPr>
        </p:nvSpPr>
        <p:spPr>
          <a:xfrm>
            <a:off x="3478061" y="3032574"/>
            <a:ext cx="21879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155" name="Google Shape;155;p19"/>
          <p:cNvSpPr txBox="1">
            <a:spLocks noGrp="1"/>
          </p:cNvSpPr>
          <p:nvPr>
            <p:ph type="subTitle" idx="15"/>
          </p:nvPr>
        </p:nvSpPr>
        <p:spPr>
          <a:xfrm>
            <a:off x="5975271" y="3032574"/>
            <a:ext cx="21879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a:solidFill>
                  <a:schemeClr val="dk1"/>
                </a:solidFill>
                <a:latin typeface="EB Garamond SemiBold"/>
                <a:ea typeface="EB Garamond SemiBold"/>
                <a:cs typeface="EB Garamond SemiBold"/>
                <a:sym typeface="EB Garamond SemiBol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grpSp>
        <p:nvGrpSpPr>
          <p:cNvPr id="156" name="Google Shape;156;p19"/>
          <p:cNvGrpSpPr/>
          <p:nvPr/>
        </p:nvGrpSpPr>
        <p:grpSpPr>
          <a:xfrm>
            <a:off x="7903103" y="-8850"/>
            <a:ext cx="921522" cy="5161200"/>
            <a:chOff x="7903103" y="-8850"/>
            <a:chExt cx="921522" cy="5161200"/>
          </a:xfrm>
        </p:grpSpPr>
        <p:cxnSp>
          <p:nvCxnSpPr>
            <p:cNvPr id="157" name="Google Shape;157;p19"/>
            <p:cNvCxnSpPr/>
            <p:nvPr/>
          </p:nvCxnSpPr>
          <p:spPr>
            <a:xfrm rot="10800000">
              <a:off x="8824625" y="-8850"/>
              <a:ext cx="0" cy="5161200"/>
            </a:xfrm>
            <a:prstGeom prst="straightConnector1">
              <a:avLst/>
            </a:prstGeom>
            <a:noFill/>
            <a:ln w="9525" cap="flat" cmpd="sng">
              <a:solidFill>
                <a:schemeClr val="accent1"/>
              </a:solidFill>
              <a:prstDash val="solid"/>
              <a:round/>
              <a:headEnd type="none" w="med" len="med"/>
              <a:tailEnd type="none" w="med" len="med"/>
            </a:ln>
          </p:spPr>
        </p:cxnSp>
        <p:sp>
          <p:nvSpPr>
            <p:cNvPr id="158" name="Google Shape;158;p19"/>
            <p:cNvSpPr/>
            <p:nvPr/>
          </p:nvSpPr>
          <p:spPr>
            <a:xfrm rot="-5400000">
              <a:off x="8174800" y="4493700"/>
              <a:ext cx="649800" cy="6498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159" name="Google Shape;159;p19"/>
            <p:cNvSpPr/>
            <p:nvPr/>
          </p:nvSpPr>
          <p:spPr>
            <a:xfrm rot="-5400000">
              <a:off x="7903103" y="4493700"/>
              <a:ext cx="649800" cy="6498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3041971" y="539500"/>
            <a:ext cx="3060000" cy="98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5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2" name="Google Shape;162;p20"/>
          <p:cNvSpPr txBox="1">
            <a:spLocks noGrp="1"/>
          </p:cNvSpPr>
          <p:nvPr>
            <p:ph type="subTitle" idx="1"/>
          </p:nvPr>
        </p:nvSpPr>
        <p:spPr>
          <a:xfrm>
            <a:off x="3041950" y="1524400"/>
            <a:ext cx="3060000" cy="11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 name="Google Shape;163;p20"/>
          <p:cNvSpPr txBox="1"/>
          <p:nvPr/>
        </p:nvSpPr>
        <p:spPr>
          <a:xfrm>
            <a:off x="2986250" y="3399075"/>
            <a:ext cx="3171600" cy="769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Alegreya Sans"/>
                <a:ea typeface="Alegreya Sans"/>
                <a:cs typeface="Alegreya Sans"/>
                <a:sym typeface="Alegreya Sans"/>
              </a:rPr>
              <a:t>CREDITS</a:t>
            </a:r>
            <a:r>
              <a:rPr lang="en" sz="1200">
                <a:solidFill>
                  <a:schemeClr val="dk1"/>
                </a:solidFill>
                <a:latin typeface="Alegreya Sans Medium"/>
                <a:ea typeface="Alegreya Sans Medium"/>
                <a:cs typeface="Alegreya Sans Medium"/>
                <a:sym typeface="Alegreya Sans Medium"/>
              </a:rPr>
              <a:t>: This presentation template was created by </a:t>
            </a:r>
            <a:r>
              <a:rPr lang="en" sz="1200" b="1" u="sng">
                <a:solidFill>
                  <a:schemeClr val="dk1"/>
                </a:solidFill>
                <a:latin typeface="Alegreya Sans"/>
                <a:ea typeface="Alegreya Sans"/>
                <a:cs typeface="Alegreya Sans"/>
                <a:sym typeface="Alegreya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Alegreya Sans Medium"/>
                <a:ea typeface="Alegreya Sans Medium"/>
                <a:cs typeface="Alegreya Sans Medium"/>
                <a:sym typeface="Alegreya Sans Medium"/>
              </a:rPr>
              <a:t>, and includes icons by </a:t>
            </a:r>
            <a:r>
              <a:rPr lang="en" sz="1200" b="1" u="sng">
                <a:solidFill>
                  <a:schemeClr val="dk1"/>
                </a:solidFill>
                <a:latin typeface="Alegreya Sans"/>
                <a:ea typeface="Alegreya Sans"/>
                <a:cs typeface="Alegreya Sans"/>
                <a:sym typeface="Alegreya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Alegreya Sans Medium"/>
                <a:ea typeface="Alegreya Sans Medium"/>
                <a:cs typeface="Alegreya Sans Medium"/>
                <a:sym typeface="Alegreya Sans Medium"/>
              </a:rPr>
              <a:t>, and infographics &amp; images by </a:t>
            </a:r>
            <a:r>
              <a:rPr lang="en" sz="1200" b="1" u="sng">
                <a:solidFill>
                  <a:schemeClr val="dk1"/>
                </a:solidFill>
                <a:latin typeface="Alegreya Sans"/>
                <a:ea typeface="Alegreya Sans"/>
                <a:cs typeface="Alegreya Sans"/>
                <a:sym typeface="Alegreya Sans"/>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Alegreya Sans"/>
                <a:ea typeface="Alegreya Sans"/>
                <a:cs typeface="Alegreya Sans"/>
                <a:sym typeface="Alegreya Sans"/>
              </a:rPr>
              <a:t> </a:t>
            </a:r>
            <a:endParaRPr sz="1200" b="1" u="sng">
              <a:solidFill>
                <a:schemeClr val="dk1"/>
              </a:solidFill>
              <a:latin typeface="Alegreya Sans"/>
              <a:ea typeface="Alegreya Sans"/>
              <a:cs typeface="Alegreya Sans"/>
              <a:sym typeface="Alegreya Sans"/>
            </a:endParaRPr>
          </a:p>
        </p:txBody>
      </p:sp>
      <p:grpSp>
        <p:nvGrpSpPr>
          <p:cNvPr id="164" name="Google Shape;164;p20"/>
          <p:cNvGrpSpPr/>
          <p:nvPr/>
        </p:nvGrpSpPr>
        <p:grpSpPr>
          <a:xfrm>
            <a:off x="7538750" y="1850"/>
            <a:ext cx="1784100" cy="5170200"/>
            <a:chOff x="7538750" y="1850"/>
            <a:chExt cx="1784100" cy="5170200"/>
          </a:xfrm>
        </p:grpSpPr>
        <p:grpSp>
          <p:nvGrpSpPr>
            <p:cNvPr id="165" name="Google Shape;165;p20"/>
            <p:cNvGrpSpPr/>
            <p:nvPr/>
          </p:nvGrpSpPr>
          <p:grpSpPr>
            <a:xfrm>
              <a:off x="7538750" y="1850"/>
              <a:ext cx="1784100" cy="5170200"/>
              <a:chOff x="-420825" y="1850"/>
              <a:chExt cx="1784100" cy="5170200"/>
            </a:xfrm>
          </p:grpSpPr>
          <p:cxnSp>
            <p:nvCxnSpPr>
              <p:cNvPr id="166" name="Google Shape;166;p20"/>
              <p:cNvCxnSpPr/>
              <p:nvPr/>
            </p:nvCxnSpPr>
            <p:spPr>
              <a:xfrm>
                <a:off x="719150" y="1850"/>
                <a:ext cx="0" cy="5170200"/>
              </a:xfrm>
              <a:prstGeom prst="straightConnector1">
                <a:avLst/>
              </a:prstGeom>
              <a:noFill/>
              <a:ln w="9525" cap="flat" cmpd="sng">
                <a:solidFill>
                  <a:schemeClr val="accent1"/>
                </a:solidFill>
                <a:prstDash val="solid"/>
                <a:round/>
                <a:headEnd type="none" w="med" len="med"/>
                <a:tailEnd type="none" w="med" len="med"/>
              </a:ln>
            </p:spPr>
          </p:cxnSp>
          <p:sp>
            <p:nvSpPr>
              <p:cNvPr id="167" name="Google Shape;167;p20"/>
              <p:cNvSpPr/>
              <p:nvPr/>
            </p:nvSpPr>
            <p:spPr>
              <a:xfrm>
                <a:off x="-420825" y="1694898"/>
                <a:ext cx="1784100" cy="1784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grpSp>
        <p:sp>
          <p:nvSpPr>
            <p:cNvPr id="168" name="Google Shape;168;p20"/>
            <p:cNvSpPr/>
            <p:nvPr/>
          </p:nvSpPr>
          <p:spPr>
            <a:xfrm rot="-5400000">
              <a:off x="7751575" y="2121350"/>
              <a:ext cx="931200" cy="9312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grpSp>
      <p:pic>
        <p:nvPicPr>
          <p:cNvPr id="169" name="Google Shape;169;p20"/>
          <p:cNvPicPr preferRelativeResize="0"/>
          <p:nvPr/>
        </p:nvPicPr>
        <p:blipFill>
          <a:blip r:embed="rId5">
            <a:alphaModFix amt="15000"/>
          </a:blip>
          <a:stretch>
            <a:fillRect/>
          </a:stretch>
        </p:blipFill>
        <p:spPr>
          <a:xfrm rot="-1980899">
            <a:off x="50211" y="-614000"/>
            <a:ext cx="2730478" cy="2632850"/>
          </a:xfrm>
          <a:prstGeom prst="rect">
            <a:avLst/>
          </a:prstGeom>
          <a:noFill/>
          <a:ln>
            <a:noFill/>
          </a:ln>
          <a:effectLst>
            <a:outerShdw blurRad="571500" dist="371475" dir="17460000" algn="bl" rotWithShape="0">
              <a:srgbClr val="000000">
                <a:alpha val="55000"/>
              </a:srgb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856800" y="2556025"/>
            <a:ext cx="3278700" cy="1441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4856800" y="1145975"/>
            <a:ext cx="1815600" cy="10977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 name="Google Shape;22;p3"/>
          <p:cNvSpPr>
            <a:spLocks noGrp="1"/>
          </p:cNvSpPr>
          <p:nvPr>
            <p:ph type="pic" idx="3"/>
          </p:nvPr>
        </p:nvSpPr>
        <p:spPr>
          <a:xfrm>
            <a:off x="1002500" y="539500"/>
            <a:ext cx="2760600" cy="4064400"/>
          </a:xfrm>
          <a:prstGeom prst="round2SameRect">
            <a:avLst>
              <a:gd name="adj1" fmla="val 16667"/>
              <a:gd name="adj2" fmla="val 0"/>
            </a:avLst>
          </a:prstGeom>
          <a:noFill/>
          <a:ln w="9525" cap="flat" cmpd="sng">
            <a:solidFill>
              <a:schemeClr val="lt2"/>
            </a:solidFill>
            <a:prstDash val="solid"/>
            <a:round/>
            <a:headEnd type="none" w="sm" len="sm"/>
            <a:tailEnd type="none" w="sm" len="sm"/>
          </a:ln>
        </p:spPr>
      </p:sp>
      <p:grpSp>
        <p:nvGrpSpPr>
          <p:cNvPr id="23" name="Google Shape;23;p3"/>
          <p:cNvGrpSpPr/>
          <p:nvPr/>
        </p:nvGrpSpPr>
        <p:grpSpPr>
          <a:xfrm>
            <a:off x="-50800" y="0"/>
            <a:ext cx="9225300" cy="5172050"/>
            <a:chOff x="-50800" y="0"/>
            <a:chExt cx="9225300" cy="5172050"/>
          </a:xfrm>
        </p:grpSpPr>
        <p:cxnSp>
          <p:nvCxnSpPr>
            <p:cNvPr id="24" name="Google Shape;24;p3"/>
            <p:cNvCxnSpPr/>
            <p:nvPr/>
          </p:nvCxnSpPr>
          <p:spPr>
            <a:xfrm>
              <a:off x="994075" y="1850"/>
              <a:ext cx="0" cy="5170200"/>
            </a:xfrm>
            <a:prstGeom prst="straightConnector1">
              <a:avLst/>
            </a:prstGeom>
            <a:noFill/>
            <a:ln w="9525" cap="flat" cmpd="sng">
              <a:solidFill>
                <a:schemeClr val="accent1"/>
              </a:solidFill>
              <a:prstDash val="solid"/>
              <a:round/>
              <a:headEnd type="none" w="med" len="med"/>
              <a:tailEnd type="none" w="med" len="med"/>
            </a:ln>
          </p:spPr>
        </p:cxnSp>
        <p:sp>
          <p:nvSpPr>
            <p:cNvPr id="25" name="Google Shape;25;p3"/>
            <p:cNvSpPr/>
            <p:nvPr/>
          </p:nvSpPr>
          <p:spPr>
            <a:xfrm>
              <a:off x="0" y="3084775"/>
              <a:ext cx="994200" cy="15192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cxnSp>
          <p:nvCxnSpPr>
            <p:cNvPr id="26" name="Google Shape;26;p3"/>
            <p:cNvCxnSpPr/>
            <p:nvPr/>
          </p:nvCxnSpPr>
          <p:spPr>
            <a:xfrm rot="10800000">
              <a:off x="-50800" y="4604000"/>
              <a:ext cx="9225300" cy="0"/>
            </a:xfrm>
            <a:prstGeom prst="straightConnector1">
              <a:avLst/>
            </a:prstGeom>
            <a:noFill/>
            <a:ln w="9525" cap="flat" cmpd="sng">
              <a:solidFill>
                <a:schemeClr val="accent1"/>
              </a:solidFill>
              <a:prstDash val="solid"/>
              <a:round/>
              <a:headEnd type="none" w="med" len="med"/>
              <a:tailEnd type="none" w="med" len="med"/>
            </a:ln>
          </p:spPr>
        </p:cxnSp>
        <p:sp>
          <p:nvSpPr>
            <p:cNvPr id="27" name="Google Shape;27;p3"/>
            <p:cNvSpPr/>
            <p:nvPr/>
          </p:nvSpPr>
          <p:spPr>
            <a:xfrm>
              <a:off x="0" y="2384200"/>
              <a:ext cx="994200" cy="15192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28" name="Google Shape;28;p3"/>
            <p:cNvSpPr/>
            <p:nvPr/>
          </p:nvSpPr>
          <p:spPr>
            <a:xfrm>
              <a:off x="0" y="0"/>
              <a:ext cx="994200" cy="994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29" name="Google Shape;29;p3"/>
            <p:cNvSpPr/>
            <p:nvPr/>
          </p:nvSpPr>
          <p:spPr>
            <a:xfrm>
              <a:off x="251550" y="503100"/>
              <a:ext cx="491100" cy="491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0"/>
        <p:cNvGrpSpPr/>
        <p:nvPr/>
      </p:nvGrpSpPr>
      <p:grpSpPr>
        <a:xfrm>
          <a:off x="0" y="0"/>
          <a:ext cx="0" cy="0"/>
          <a:chOff x="0" y="0"/>
          <a:chExt cx="0" cy="0"/>
        </a:xfrm>
      </p:grpSpPr>
      <p:grpSp>
        <p:nvGrpSpPr>
          <p:cNvPr id="171" name="Google Shape;171;p21"/>
          <p:cNvGrpSpPr/>
          <p:nvPr/>
        </p:nvGrpSpPr>
        <p:grpSpPr>
          <a:xfrm>
            <a:off x="-7700" y="28148"/>
            <a:ext cx="9171000" cy="5126377"/>
            <a:chOff x="-7700" y="28148"/>
            <a:chExt cx="9171000" cy="5126377"/>
          </a:xfrm>
        </p:grpSpPr>
        <p:cxnSp>
          <p:nvCxnSpPr>
            <p:cNvPr id="172" name="Google Shape;172;p21"/>
            <p:cNvCxnSpPr/>
            <p:nvPr/>
          </p:nvCxnSpPr>
          <p:spPr>
            <a:xfrm rot="10800000">
              <a:off x="-7700" y="539500"/>
              <a:ext cx="9171000" cy="0"/>
            </a:xfrm>
            <a:prstGeom prst="straightConnector1">
              <a:avLst/>
            </a:prstGeom>
            <a:noFill/>
            <a:ln w="9525" cap="flat" cmpd="sng">
              <a:solidFill>
                <a:schemeClr val="accent1"/>
              </a:solidFill>
              <a:prstDash val="solid"/>
              <a:round/>
              <a:headEnd type="none" w="med" len="med"/>
              <a:tailEnd type="none" w="med" len="med"/>
            </a:ln>
          </p:spPr>
        </p:cxnSp>
        <p:cxnSp>
          <p:nvCxnSpPr>
            <p:cNvPr id="173" name="Google Shape;173;p21"/>
            <p:cNvCxnSpPr>
              <a:endCxn id="174" idx="2"/>
            </p:cNvCxnSpPr>
            <p:nvPr/>
          </p:nvCxnSpPr>
          <p:spPr>
            <a:xfrm>
              <a:off x="7538725" y="28148"/>
              <a:ext cx="0" cy="2946000"/>
            </a:xfrm>
            <a:prstGeom prst="straightConnector1">
              <a:avLst/>
            </a:prstGeom>
            <a:noFill/>
            <a:ln w="9525" cap="flat" cmpd="sng">
              <a:solidFill>
                <a:schemeClr val="accent1"/>
              </a:solidFill>
              <a:prstDash val="solid"/>
              <a:round/>
              <a:headEnd type="none" w="med" len="med"/>
              <a:tailEnd type="none" w="med" len="med"/>
            </a:ln>
          </p:spPr>
        </p:cxnSp>
        <p:sp>
          <p:nvSpPr>
            <p:cNvPr id="174" name="Google Shape;174;p21"/>
            <p:cNvSpPr/>
            <p:nvPr/>
          </p:nvSpPr>
          <p:spPr>
            <a:xfrm rot="5400000">
              <a:off x="6646675" y="2974148"/>
              <a:ext cx="1784100" cy="17841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175" name="Google Shape;175;p21"/>
            <p:cNvSpPr/>
            <p:nvPr/>
          </p:nvSpPr>
          <p:spPr>
            <a:xfrm>
              <a:off x="7029800" y="3942525"/>
              <a:ext cx="1017900" cy="12120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6"/>
        <p:cNvGrpSpPr/>
        <p:nvPr/>
      </p:nvGrpSpPr>
      <p:grpSpPr>
        <a:xfrm>
          <a:off x="0" y="0"/>
          <a:ext cx="0" cy="0"/>
          <a:chOff x="0" y="0"/>
          <a:chExt cx="0" cy="0"/>
        </a:xfrm>
      </p:grpSpPr>
      <p:pic>
        <p:nvPicPr>
          <p:cNvPr id="177" name="Google Shape;177;p22"/>
          <p:cNvPicPr preferRelativeResize="0"/>
          <p:nvPr/>
        </p:nvPicPr>
        <p:blipFill>
          <a:blip r:embed="rId2">
            <a:alphaModFix amt="12000"/>
          </a:blip>
          <a:stretch>
            <a:fillRect/>
          </a:stretch>
        </p:blipFill>
        <p:spPr>
          <a:xfrm rot="1361985" flipH="1">
            <a:off x="675342" y="1772291"/>
            <a:ext cx="2921265" cy="4086471"/>
          </a:xfrm>
          <a:prstGeom prst="rect">
            <a:avLst/>
          </a:prstGeom>
          <a:noFill/>
          <a:ln>
            <a:noFill/>
          </a:ln>
          <a:effectLst>
            <a:outerShdw blurRad="571500" dist="371475" dir="17460000" algn="bl" rotWithShape="0">
              <a:srgbClr val="000000">
                <a:alpha val="55000"/>
              </a:srgbClr>
            </a:outerShdw>
          </a:effectLst>
        </p:spPr>
      </p:pic>
      <p:grpSp>
        <p:nvGrpSpPr>
          <p:cNvPr id="178" name="Google Shape;178;p22"/>
          <p:cNvGrpSpPr/>
          <p:nvPr/>
        </p:nvGrpSpPr>
        <p:grpSpPr>
          <a:xfrm>
            <a:off x="8298075" y="-5975"/>
            <a:ext cx="853800" cy="5152200"/>
            <a:chOff x="8298075" y="-5975"/>
            <a:chExt cx="853800" cy="5152200"/>
          </a:xfrm>
        </p:grpSpPr>
        <p:cxnSp>
          <p:nvCxnSpPr>
            <p:cNvPr id="179" name="Google Shape;179;p22"/>
            <p:cNvCxnSpPr/>
            <p:nvPr/>
          </p:nvCxnSpPr>
          <p:spPr>
            <a:xfrm>
              <a:off x="8725000" y="-5975"/>
              <a:ext cx="0" cy="5152200"/>
            </a:xfrm>
            <a:prstGeom prst="straightConnector1">
              <a:avLst/>
            </a:prstGeom>
            <a:noFill/>
            <a:ln w="9525" cap="flat" cmpd="sng">
              <a:solidFill>
                <a:schemeClr val="accent1"/>
              </a:solidFill>
              <a:prstDash val="solid"/>
              <a:round/>
              <a:headEnd type="none" w="med" len="med"/>
              <a:tailEnd type="none" w="med" len="med"/>
            </a:ln>
          </p:spPr>
        </p:cxnSp>
        <p:sp>
          <p:nvSpPr>
            <p:cNvPr id="180" name="Google Shape;180;p22"/>
            <p:cNvSpPr/>
            <p:nvPr/>
          </p:nvSpPr>
          <p:spPr>
            <a:xfrm>
              <a:off x="8298075" y="526400"/>
              <a:ext cx="853800" cy="853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181" name="Google Shape;181;p22"/>
            <p:cNvSpPr/>
            <p:nvPr/>
          </p:nvSpPr>
          <p:spPr>
            <a:xfrm>
              <a:off x="8298075" y="1525537"/>
              <a:ext cx="853800" cy="853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724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5"/>
          <p:cNvSpPr txBox="1">
            <a:spLocks noGrp="1"/>
          </p:cNvSpPr>
          <p:nvPr>
            <p:ph type="subTitle" idx="1"/>
          </p:nvPr>
        </p:nvSpPr>
        <p:spPr>
          <a:xfrm>
            <a:off x="5124961" y="2791325"/>
            <a:ext cx="2857200" cy="123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5"/>
          <p:cNvSpPr txBox="1">
            <a:spLocks noGrp="1"/>
          </p:cNvSpPr>
          <p:nvPr>
            <p:ph type="subTitle" idx="2"/>
          </p:nvPr>
        </p:nvSpPr>
        <p:spPr>
          <a:xfrm>
            <a:off x="1466638" y="2791325"/>
            <a:ext cx="2857200" cy="123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 name="Google Shape;37;p5"/>
          <p:cNvSpPr txBox="1">
            <a:spLocks noGrp="1"/>
          </p:cNvSpPr>
          <p:nvPr>
            <p:ph type="subTitle" idx="3"/>
          </p:nvPr>
        </p:nvSpPr>
        <p:spPr>
          <a:xfrm>
            <a:off x="1466637" y="2403450"/>
            <a:ext cx="28572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b="1">
                <a:solidFill>
                  <a:schemeClr val="dk1"/>
                </a:solidFill>
                <a:latin typeface="EB Garamond"/>
                <a:ea typeface="EB Garamond"/>
                <a:cs typeface="EB Garamond"/>
                <a:sym typeface="EB Garamon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sp>
        <p:nvSpPr>
          <p:cNvPr id="38" name="Google Shape;38;p5"/>
          <p:cNvSpPr txBox="1">
            <a:spLocks noGrp="1"/>
          </p:cNvSpPr>
          <p:nvPr>
            <p:ph type="subTitle" idx="4"/>
          </p:nvPr>
        </p:nvSpPr>
        <p:spPr>
          <a:xfrm>
            <a:off x="5124959" y="2403450"/>
            <a:ext cx="2857200" cy="47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B Garamond"/>
              <a:buNone/>
              <a:defRPr sz="1800" b="1">
                <a:solidFill>
                  <a:schemeClr val="dk1"/>
                </a:solidFill>
                <a:latin typeface="EB Garamond"/>
                <a:ea typeface="EB Garamond"/>
                <a:cs typeface="EB Garamond"/>
                <a:sym typeface="EB Garamond"/>
              </a:defRPr>
            </a:lvl1pPr>
            <a:lvl2pPr lvl="1"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2pPr>
            <a:lvl3pPr lvl="2"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3pPr>
            <a:lvl4pPr lvl="3"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4pPr>
            <a:lvl5pPr lvl="4"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5pPr>
            <a:lvl6pPr lvl="5"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6pPr>
            <a:lvl7pPr lvl="6"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7pPr>
            <a:lvl8pPr lvl="7"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8pPr>
            <a:lvl9pPr lvl="8" algn="ctr" rtl="0">
              <a:lnSpc>
                <a:spcPct val="100000"/>
              </a:lnSpc>
              <a:spcBef>
                <a:spcPts val="0"/>
              </a:spcBef>
              <a:spcAft>
                <a:spcPts val="0"/>
              </a:spcAft>
              <a:buSzPts val="2400"/>
              <a:buFont typeface="EB Garamond"/>
              <a:buNone/>
              <a:defRPr sz="2400" b="1">
                <a:latin typeface="EB Garamond"/>
                <a:ea typeface="EB Garamond"/>
                <a:cs typeface="EB Garamond"/>
                <a:sym typeface="EB Garamond"/>
              </a:defRPr>
            </a:lvl9pPr>
          </a:lstStyle>
          <a:p>
            <a:endParaRPr/>
          </a:p>
        </p:txBody>
      </p:sp>
      <p:grpSp>
        <p:nvGrpSpPr>
          <p:cNvPr id="39" name="Google Shape;39;p5"/>
          <p:cNvGrpSpPr/>
          <p:nvPr/>
        </p:nvGrpSpPr>
        <p:grpSpPr>
          <a:xfrm>
            <a:off x="825" y="3708650"/>
            <a:ext cx="9143100" cy="1055300"/>
            <a:chOff x="825" y="3708650"/>
            <a:chExt cx="9143100" cy="1055300"/>
          </a:xfrm>
        </p:grpSpPr>
        <p:cxnSp>
          <p:nvCxnSpPr>
            <p:cNvPr id="40" name="Google Shape;40;p5"/>
            <p:cNvCxnSpPr/>
            <p:nvPr/>
          </p:nvCxnSpPr>
          <p:spPr>
            <a:xfrm>
              <a:off x="825" y="4763950"/>
              <a:ext cx="9143100" cy="0"/>
            </a:xfrm>
            <a:prstGeom prst="straightConnector1">
              <a:avLst/>
            </a:prstGeom>
            <a:noFill/>
            <a:ln w="9525" cap="flat" cmpd="sng">
              <a:solidFill>
                <a:schemeClr val="accent1"/>
              </a:solidFill>
              <a:prstDash val="solid"/>
              <a:round/>
              <a:headEnd type="none" w="med" len="med"/>
              <a:tailEnd type="none" w="med" len="med"/>
            </a:ln>
          </p:spPr>
        </p:cxnSp>
        <p:sp>
          <p:nvSpPr>
            <p:cNvPr id="41" name="Google Shape;41;p5"/>
            <p:cNvSpPr/>
            <p:nvPr/>
          </p:nvSpPr>
          <p:spPr>
            <a:xfrm>
              <a:off x="107225" y="4045437"/>
              <a:ext cx="606000" cy="7185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42" name="Google Shape;42;p5"/>
            <p:cNvSpPr/>
            <p:nvPr/>
          </p:nvSpPr>
          <p:spPr>
            <a:xfrm>
              <a:off x="107225" y="3708650"/>
              <a:ext cx="606000" cy="7185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grpSp>
      <p:pic>
        <p:nvPicPr>
          <p:cNvPr id="43" name="Google Shape;43;p5"/>
          <p:cNvPicPr preferRelativeResize="0"/>
          <p:nvPr/>
        </p:nvPicPr>
        <p:blipFill rotWithShape="1">
          <a:blip r:embed="rId2">
            <a:alphaModFix amt="25000"/>
          </a:blip>
          <a:srcRect l="13442" t="17335" r="33506" b="22619"/>
          <a:stretch/>
        </p:blipFill>
        <p:spPr>
          <a:xfrm rot="-14">
            <a:off x="7595775" y="2054903"/>
            <a:ext cx="1548225" cy="3088594"/>
          </a:xfrm>
          <a:prstGeom prst="rect">
            <a:avLst/>
          </a:prstGeom>
          <a:noFill/>
          <a:ln>
            <a:noFill/>
          </a:ln>
          <a:effectLst>
            <a:outerShdw blurRad="571500" dist="371475" dir="17460000" algn="bl" rotWithShape="0">
              <a:srgbClr val="000000">
                <a:alpha val="55000"/>
              </a:srgbClr>
            </a:outerShdw>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46" name="Google Shape;46;p6"/>
          <p:cNvPicPr preferRelativeResize="0"/>
          <p:nvPr/>
        </p:nvPicPr>
        <p:blipFill rotWithShape="1">
          <a:blip r:embed="rId2">
            <a:alphaModFix amt="25000"/>
          </a:blip>
          <a:srcRect l="50046" t="24653" r="-1391"/>
          <a:stretch/>
        </p:blipFill>
        <p:spPr>
          <a:xfrm>
            <a:off x="0" y="1340925"/>
            <a:ext cx="770450" cy="1818724"/>
          </a:xfrm>
          <a:prstGeom prst="rect">
            <a:avLst/>
          </a:prstGeom>
          <a:noFill/>
          <a:ln>
            <a:noFill/>
          </a:ln>
          <a:effectLst>
            <a:outerShdw blurRad="571500" dist="371475" dir="17460000" algn="bl" rotWithShape="0">
              <a:srgbClr val="000000">
                <a:alpha val="55000"/>
              </a:srgbClr>
            </a:outerShdw>
          </a:effectLst>
        </p:spPr>
      </p:pic>
      <p:pic>
        <p:nvPicPr>
          <p:cNvPr id="47" name="Google Shape;47;p6"/>
          <p:cNvPicPr preferRelativeResize="0"/>
          <p:nvPr/>
        </p:nvPicPr>
        <p:blipFill rotWithShape="1">
          <a:blip r:embed="rId3">
            <a:alphaModFix amt="17000"/>
          </a:blip>
          <a:srcRect l="-108" t="60396" r="10074" b="-1334"/>
          <a:stretch/>
        </p:blipFill>
        <p:spPr>
          <a:xfrm rot="5400000" flipH="1">
            <a:off x="5911400" y="1922425"/>
            <a:ext cx="5155025" cy="1310175"/>
          </a:xfrm>
          <a:prstGeom prst="rect">
            <a:avLst/>
          </a:prstGeom>
          <a:noFill/>
          <a:ln>
            <a:noFill/>
          </a:ln>
        </p:spPr>
      </p:pic>
      <p:cxnSp>
        <p:nvCxnSpPr>
          <p:cNvPr id="48" name="Google Shape;48;p6"/>
          <p:cNvCxnSpPr/>
          <p:nvPr/>
        </p:nvCxnSpPr>
        <p:spPr>
          <a:xfrm>
            <a:off x="222525" y="1800"/>
            <a:ext cx="0" cy="51525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108463" y="1408050"/>
            <a:ext cx="33342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1" name="Google Shape;51;p7"/>
          <p:cNvSpPr txBox="1">
            <a:spLocks noGrp="1"/>
          </p:cNvSpPr>
          <p:nvPr>
            <p:ph type="subTitle" idx="1"/>
          </p:nvPr>
        </p:nvSpPr>
        <p:spPr>
          <a:xfrm>
            <a:off x="1108463" y="1980750"/>
            <a:ext cx="3334200" cy="175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52" name="Google Shape;52;p7"/>
          <p:cNvSpPr>
            <a:spLocks noGrp="1"/>
          </p:cNvSpPr>
          <p:nvPr>
            <p:ph type="pic" idx="2"/>
          </p:nvPr>
        </p:nvSpPr>
        <p:spPr>
          <a:xfrm>
            <a:off x="5248538" y="539500"/>
            <a:ext cx="2787000" cy="4064400"/>
          </a:xfrm>
          <a:prstGeom prst="round2SameRect">
            <a:avLst>
              <a:gd name="adj1" fmla="val 16667"/>
              <a:gd name="adj2" fmla="val 0"/>
            </a:avLst>
          </a:prstGeom>
          <a:noFill/>
          <a:ln w="9525" cap="flat" cmpd="sng">
            <a:solidFill>
              <a:schemeClr val="accent1"/>
            </a:solidFill>
            <a:prstDash val="solid"/>
            <a:round/>
            <a:headEnd type="none" w="sm" len="sm"/>
            <a:tailEnd type="none" w="sm" len="sm"/>
          </a:ln>
        </p:spPr>
      </p:sp>
      <p:grpSp>
        <p:nvGrpSpPr>
          <p:cNvPr id="53" name="Google Shape;53;p7"/>
          <p:cNvGrpSpPr/>
          <p:nvPr/>
        </p:nvGrpSpPr>
        <p:grpSpPr>
          <a:xfrm>
            <a:off x="775" y="250100"/>
            <a:ext cx="9160800" cy="4912800"/>
            <a:chOff x="775" y="250100"/>
            <a:chExt cx="9160800" cy="4912800"/>
          </a:xfrm>
        </p:grpSpPr>
        <p:cxnSp>
          <p:nvCxnSpPr>
            <p:cNvPr id="54" name="Google Shape;54;p7"/>
            <p:cNvCxnSpPr/>
            <p:nvPr/>
          </p:nvCxnSpPr>
          <p:spPr>
            <a:xfrm rot="10800000">
              <a:off x="775" y="250100"/>
              <a:ext cx="9160800" cy="0"/>
            </a:xfrm>
            <a:prstGeom prst="straightConnector1">
              <a:avLst/>
            </a:prstGeom>
            <a:noFill/>
            <a:ln w="9525" cap="flat" cmpd="sng">
              <a:solidFill>
                <a:schemeClr val="accent1"/>
              </a:solidFill>
              <a:prstDash val="solid"/>
              <a:round/>
              <a:headEnd type="none" w="med" len="med"/>
              <a:tailEnd type="none" w="med" len="med"/>
            </a:ln>
          </p:spPr>
        </p:cxnSp>
        <p:sp>
          <p:nvSpPr>
            <p:cNvPr id="55" name="Google Shape;55;p7"/>
            <p:cNvSpPr/>
            <p:nvPr/>
          </p:nvSpPr>
          <p:spPr>
            <a:xfrm>
              <a:off x="133850" y="250100"/>
              <a:ext cx="718200" cy="7182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56" name="Google Shape;56;p7"/>
            <p:cNvSpPr/>
            <p:nvPr/>
          </p:nvSpPr>
          <p:spPr>
            <a:xfrm>
              <a:off x="244700" y="609200"/>
              <a:ext cx="496500" cy="620700"/>
            </a:xfrm>
            <a:prstGeom prst="round2SameRect">
              <a:avLst>
                <a:gd name="adj1" fmla="val 50000"/>
                <a:gd name="adj2"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cxnSp>
          <p:nvCxnSpPr>
            <p:cNvPr id="57" name="Google Shape;57;p7"/>
            <p:cNvCxnSpPr>
              <a:stCxn id="56" idx="1"/>
            </p:cNvCxnSpPr>
            <p:nvPr/>
          </p:nvCxnSpPr>
          <p:spPr>
            <a:xfrm>
              <a:off x="492950" y="1229900"/>
              <a:ext cx="0" cy="39330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2" name="Google Shape;6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sp>
        <p:nvSpPr>
          <p:cNvPr id="64" name="Google Shape;64;p10"/>
          <p:cNvSpPr>
            <a:spLocks noGrp="1"/>
          </p:cNvSpPr>
          <p:nvPr>
            <p:ph type="pic" idx="2"/>
          </p:nvPr>
        </p:nvSpPr>
        <p:spPr>
          <a:xfrm>
            <a:off x="-50" y="0"/>
            <a:ext cx="9144000" cy="5143500"/>
          </a:xfrm>
          <a:prstGeom prst="rect">
            <a:avLst/>
          </a:prstGeom>
          <a:noFill/>
          <a:ln>
            <a:noFill/>
          </a:ln>
        </p:spPr>
      </p:sp>
      <p:sp>
        <p:nvSpPr>
          <p:cNvPr id="65" name="Google Shape;65;p10"/>
          <p:cNvSpPr txBox="1">
            <a:spLocks noGrp="1"/>
          </p:cNvSpPr>
          <p:nvPr>
            <p:ph type="title"/>
          </p:nvPr>
        </p:nvSpPr>
        <p:spPr>
          <a:xfrm>
            <a:off x="720000" y="3930400"/>
            <a:ext cx="7704000" cy="6567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EB Garamond SemiBold"/>
              <a:buNone/>
              <a:defRPr sz="3000">
                <a:solidFill>
                  <a:schemeClr val="dk1"/>
                </a:solidFill>
                <a:latin typeface="EB Garamond SemiBold"/>
                <a:ea typeface="EB Garamond SemiBold"/>
                <a:cs typeface="EB Garamond SemiBold"/>
                <a:sym typeface="EB Garamond SemiBold"/>
              </a:defRPr>
            </a:lvl1pPr>
            <a:lvl2pPr lvl="1" rtl="0">
              <a:spcBef>
                <a:spcPts val="0"/>
              </a:spcBef>
              <a:spcAft>
                <a:spcPts val="0"/>
              </a:spcAft>
              <a:buClr>
                <a:schemeClr val="dk1"/>
              </a:buClr>
              <a:buSzPts val="3000"/>
              <a:buFont typeface="EB Garamond SemiBold"/>
              <a:buNone/>
              <a:defRPr sz="3000">
                <a:solidFill>
                  <a:schemeClr val="dk1"/>
                </a:solidFill>
                <a:latin typeface="EB Garamond SemiBold"/>
                <a:ea typeface="EB Garamond SemiBold"/>
                <a:cs typeface="EB Garamond SemiBold"/>
                <a:sym typeface="EB Garamond SemiBold"/>
              </a:defRPr>
            </a:lvl2pPr>
            <a:lvl3pPr lvl="2" rtl="0">
              <a:spcBef>
                <a:spcPts val="0"/>
              </a:spcBef>
              <a:spcAft>
                <a:spcPts val="0"/>
              </a:spcAft>
              <a:buClr>
                <a:schemeClr val="dk1"/>
              </a:buClr>
              <a:buSzPts val="3000"/>
              <a:buFont typeface="EB Garamond SemiBold"/>
              <a:buNone/>
              <a:defRPr sz="3000">
                <a:solidFill>
                  <a:schemeClr val="dk1"/>
                </a:solidFill>
                <a:latin typeface="EB Garamond SemiBold"/>
                <a:ea typeface="EB Garamond SemiBold"/>
                <a:cs typeface="EB Garamond SemiBold"/>
                <a:sym typeface="EB Garamond SemiBold"/>
              </a:defRPr>
            </a:lvl3pPr>
            <a:lvl4pPr lvl="3" rtl="0">
              <a:spcBef>
                <a:spcPts val="0"/>
              </a:spcBef>
              <a:spcAft>
                <a:spcPts val="0"/>
              </a:spcAft>
              <a:buClr>
                <a:schemeClr val="dk1"/>
              </a:buClr>
              <a:buSzPts val="3000"/>
              <a:buFont typeface="EB Garamond SemiBold"/>
              <a:buNone/>
              <a:defRPr sz="3000">
                <a:solidFill>
                  <a:schemeClr val="dk1"/>
                </a:solidFill>
                <a:latin typeface="EB Garamond SemiBold"/>
                <a:ea typeface="EB Garamond SemiBold"/>
                <a:cs typeface="EB Garamond SemiBold"/>
                <a:sym typeface="EB Garamond SemiBold"/>
              </a:defRPr>
            </a:lvl4pPr>
            <a:lvl5pPr lvl="4" rtl="0">
              <a:spcBef>
                <a:spcPts val="0"/>
              </a:spcBef>
              <a:spcAft>
                <a:spcPts val="0"/>
              </a:spcAft>
              <a:buClr>
                <a:schemeClr val="dk1"/>
              </a:buClr>
              <a:buSzPts val="3000"/>
              <a:buFont typeface="EB Garamond SemiBold"/>
              <a:buNone/>
              <a:defRPr sz="3000">
                <a:solidFill>
                  <a:schemeClr val="dk1"/>
                </a:solidFill>
                <a:latin typeface="EB Garamond SemiBold"/>
                <a:ea typeface="EB Garamond SemiBold"/>
                <a:cs typeface="EB Garamond SemiBold"/>
                <a:sym typeface="EB Garamond SemiBold"/>
              </a:defRPr>
            </a:lvl5pPr>
            <a:lvl6pPr lvl="5" rtl="0">
              <a:spcBef>
                <a:spcPts val="0"/>
              </a:spcBef>
              <a:spcAft>
                <a:spcPts val="0"/>
              </a:spcAft>
              <a:buClr>
                <a:schemeClr val="dk1"/>
              </a:buClr>
              <a:buSzPts val="3000"/>
              <a:buFont typeface="EB Garamond SemiBold"/>
              <a:buNone/>
              <a:defRPr sz="3000">
                <a:solidFill>
                  <a:schemeClr val="dk1"/>
                </a:solidFill>
                <a:latin typeface="EB Garamond SemiBold"/>
                <a:ea typeface="EB Garamond SemiBold"/>
                <a:cs typeface="EB Garamond SemiBold"/>
                <a:sym typeface="EB Garamond SemiBold"/>
              </a:defRPr>
            </a:lvl6pPr>
            <a:lvl7pPr lvl="6" rtl="0">
              <a:spcBef>
                <a:spcPts val="0"/>
              </a:spcBef>
              <a:spcAft>
                <a:spcPts val="0"/>
              </a:spcAft>
              <a:buClr>
                <a:schemeClr val="dk1"/>
              </a:buClr>
              <a:buSzPts val="3000"/>
              <a:buFont typeface="EB Garamond SemiBold"/>
              <a:buNone/>
              <a:defRPr sz="3000">
                <a:solidFill>
                  <a:schemeClr val="dk1"/>
                </a:solidFill>
                <a:latin typeface="EB Garamond SemiBold"/>
                <a:ea typeface="EB Garamond SemiBold"/>
                <a:cs typeface="EB Garamond SemiBold"/>
                <a:sym typeface="EB Garamond SemiBold"/>
              </a:defRPr>
            </a:lvl7pPr>
            <a:lvl8pPr lvl="7" rtl="0">
              <a:spcBef>
                <a:spcPts val="0"/>
              </a:spcBef>
              <a:spcAft>
                <a:spcPts val="0"/>
              </a:spcAft>
              <a:buClr>
                <a:schemeClr val="dk1"/>
              </a:buClr>
              <a:buSzPts val="3000"/>
              <a:buFont typeface="EB Garamond SemiBold"/>
              <a:buNone/>
              <a:defRPr sz="3000">
                <a:solidFill>
                  <a:schemeClr val="dk1"/>
                </a:solidFill>
                <a:latin typeface="EB Garamond SemiBold"/>
                <a:ea typeface="EB Garamond SemiBold"/>
                <a:cs typeface="EB Garamond SemiBold"/>
                <a:sym typeface="EB Garamond SemiBold"/>
              </a:defRPr>
            </a:lvl8pPr>
            <a:lvl9pPr lvl="8" rtl="0">
              <a:spcBef>
                <a:spcPts val="0"/>
              </a:spcBef>
              <a:spcAft>
                <a:spcPts val="0"/>
              </a:spcAft>
              <a:buClr>
                <a:schemeClr val="dk1"/>
              </a:buClr>
              <a:buSzPts val="3000"/>
              <a:buFont typeface="EB Garamond SemiBold"/>
              <a:buNone/>
              <a:defRPr sz="3000">
                <a:solidFill>
                  <a:schemeClr val="dk1"/>
                </a:solidFill>
                <a:latin typeface="EB Garamond SemiBold"/>
                <a:ea typeface="EB Garamond SemiBold"/>
                <a:cs typeface="EB Garamond SemiBold"/>
                <a:sym typeface="EB Garamond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egreya Sans Medium"/>
              <a:buChar char="●"/>
              <a:defRPr sz="1200">
                <a:solidFill>
                  <a:schemeClr val="dk1"/>
                </a:solidFill>
                <a:latin typeface="Alegreya Sans Medium"/>
                <a:ea typeface="Alegreya Sans Medium"/>
                <a:cs typeface="Alegreya Sans Medium"/>
                <a:sym typeface="Alegreya Sans Medium"/>
              </a:defRPr>
            </a:lvl1pPr>
            <a:lvl2pPr marL="914400" lvl="1" indent="-304800">
              <a:lnSpc>
                <a:spcPct val="100000"/>
              </a:lnSpc>
              <a:spcBef>
                <a:spcPts val="0"/>
              </a:spcBef>
              <a:spcAft>
                <a:spcPts val="0"/>
              </a:spcAft>
              <a:buClr>
                <a:schemeClr val="dk1"/>
              </a:buClr>
              <a:buSzPts val="1200"/>
              <a:buFont typeface="Alegreya Sans Medium"/>
              <a:buChar char="○"/>
              <a:defRPr sz="1200">
                <a:solidFill>
                  <a:schemeClr val="dk1"/>
                </a:solidFill>
                <a:latin typeface="Alegreya Sans Medium"/>
                <a:ea typeface="Alegreya Sans Medium"/>
                <a:cs typeface="Alegreya Sans Medium"/>
                <a:sym typeface="Alegreya Sans Medium"/>
              </a:defRPr>
            </a:lvl2pPr>
            <a:lvl3pPr marL="1371600" lvl="2" indent="-304800">
              <a:lnSpc>
                <a:spcPct val="100000"/>
              </a:lnSpc>
              <a:spcBef>
                <a:spcPts val="0"/>
              </a:spcBef>
              <a:spcAft>
                <a:spcPts val="0"/>
              </a:spcAft>
              <a:buClr>
                <a:schemeClr val="dk1"/>
              </a:buClr>
              <a:buSzPts val="1200"/>
              <a:buFont typeface="Alegreya Sans Medium"/>
              <a:buChar char="■"/>
              <a:defRPr sz="1200">
                <a:solidFill>
                  <a:schemeClr val="dk1"/>
                </a:solidFill>
                <a:latin typeface="Alegreya Sans Medium"/>
                <a:ea typeface="Alegreya Sans Medium"/>
                <a:cs typeface="Alegreya Sans Medium"/>
                <a:sym typeface="Alegreya Sans Medium"/>
              </a:defRPr>
            </a:lvl3pPr>
            <a:lvl4pPr marL="1828800" lvl="3" indent="-304800">
              <a:lnSpc>
                <a:spcPct val="100000"/>
              </a:lnSpc>
              <a:spcBef>
                <a:spcPts val="0"/>
              </a:spcBef>
              <a:spcAft>
                <a:spcPts val="0"/>
              </a:spcAft>
              <a:buClr>
                <a:schemeClr val="dk1"/>
              </a:buClr>
              <a:buSzPts val="1200"/>
              <a:buFont typeface="Alegreya Sans Medium"/>
              <a:buChar char="●"/>
              <a:defRPr sz="1200">
                <a:solidFill>
                  <a:schemeClr val="dk1"/>
                </a:solidFill>
                <a:latin typeface="Alegreya Sans Medium"/>
                <a:ea typeface="Alegreya Sans Medium"/>
                <a:cs typeface="Alegreya Sans Medium"/>
                <a:sym typeface="Alegreya Sans Medium"/>
              </a:defRPr>
            </a:lvl4pPr>
            <a:lvl5pPr marL="2286000" lvl="4" indent="-304800">
              <a:lnSpc>
                <a:spcPct val="100000"/>
              </a:lnSpc>
              <a:spcBef>
                <a:spcPts val="0"/>
              </a:spcBef>
              <a:spcAft>
                <a:spcPts val="0"/>
              </a:spcAft>
              <a:buClr>
                <a:schemeClr val="dk1"/>
              </a:buClr>
              <a:buSzPts val="1200"/>
              <a:buFont typeface="Alegreya Sans Medium"/>
              <a:buChar char="○"/>
              <a:defRPr sz="1200">
                <a:solidFill>
                  <a:schemeClr val="dk1"/>
                </a:solidFill>
                <a:latin typeface="Alegreya Sans Medium"/>
                <a:ea typeface="Alegreya Sans Medium"/>
                <a:cs typeface="Alegreya Sans Medium"/>
                <a:sym typeface="Alegreya Sans Medium"/>
              </a:defRPr>
            </a:lvl5pPr>
            <a:lvl6pPr marL="2743200" lvl="5" indent="-304800">
              <a:lnSpc>
                <a:spcPct val="100000"/>
              </a:lnSpc>
              <a:spcBef>
                <a:spcPts val="0"/>
              </a:spcBef>
              <a:spcAft>
                <a:spcPts val="0"/>
              </a:spcAft>
              <a:buClr>
                <a:schemeClr val="dk1"/>
              </a:buClr>
              <a:buSzPts val="1200"/>
              <a:buFont typeface="Alegreya Sans Medium"/>
              <a:buChar char="■"/>
              <a:defRPr sz="1200">
                <a:solidFill>
                  <a:schemeClr val="dk1"/>
                </a:solidFill>
                <a:latin typeface="Alegreya Sans Medium"/>
                <a:ea typeface="Alegreya Sans Medium"/>
                <a:cs typeface="Alegreya Sans Medium"/>
                <a:sym typeface="Alegreya Sans Medium"/>
              </a:defRPr>
            </a:lvl6pPr>
            <a:lvl7pPr marL="3200400" lvl="6" indent="-304800">
              <a:lnSpc>
                <a:spcPct val="100000"/>
              </a:lnSpc>
              <a:spcBef>
                <a:spcPts val="0"/>
              </a:spcBef>
              <a:spcAft>
                <a:spcPts val="0"/>
              </a:spcAft>
              <a:buClr>
                <a:schemeClr val="dk1"/>
              </a:buClr>
              <a:buSzPts val="1200"/>
              <a:buFont typeface="Alegreya Sans Medium"/>
              <a:buChar char="●"/>
              <a:defRPr sz="1200">
                <a:solidFill>
                  <a:schemeClr val="dk1"/>
                </a:solidFill>
                <a:latin typeface="Alegreya Sans Medium"/>
                <a:ea typeface="Alegreya Sans Medium"/>
                <a:cs typeface="Alegreya Sans Medium"/>
                <a:sym typeface="Alegreya Sans Medium"/>
              </a:defRPr>
            </a:lvl7pPr>
            <a:lvl8pPr marL="3657600" lvl="7" indent="-304800">
              <a:lnSpc>
                <a:spcPct val="100000"/>
              </a:lnSpc>
              <a:spcBef>
                <a:spcPts val="0"/>
              </a:spcBef>
              <a:spcAft>
                <a:spcPts val="0"/>
              </a:spcAft>
              <a:buClr>
                <a:schemeClr val="dk1"/>
              </a:buClr>
              <a:buSzPts val="1200"/>
              <a:buFont typeface="Alegreya Sans Medium"/>
              <a:buChar char="○"/>
              <a:defRPr sz="1200">
                <a:solidFill>
                  <a:schemeClr val="dk1"/>
                </a:solidFill>
                <a:latin typeface="Alegreya Sans Medium"/>
                <a:ea typeface="Alegreya Sans Medium"/>
                <a:cs typeface="Alegreya Sans Medium"/>
                <a:sym typeface="Alegreya Sans Medium"/>
              </a:defRPr>
            </a:lvl8pPr>
            <a:lvl9pPr marL="4114800" lvl="8" indent="-304800">
              <a:lnSpc>
                <a:spcPct val="100000"/>
              </a:lnSpc>
              <a:spcBef>
                <a:spcPts val="0"/>
              </a:spcBef>
              <a:spcAft>
                <a:spcPts val="0"/>
              </a:spcAft>
              <a:buClr>
                <a:schemeClr val="dk1"/>
              </a:buClr>
              <a:buSzPts val="1200"/>
              <a:buFont typeface="Alegreya Sans Medium"/>
              <a:buChar char="■"/>
              <a:defRPr sz="1200">
                <a:solidFill>
                  <a:schemeClr val="dk1"/>
                </a:solidFill>
                <a:latin typeface="Alegreya Sans Medium"/>
                <a:ea typeface="Alegreya Sans Medium"/>
                <a:cs typeface="Alegreya Sans Medium"/>
                <a:sym typeface="Alegreya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en.wikipedia.org/wiki/OECD" TargetMode="External"/><Relationship Id="rId4" Type="http://schemas.openxmlformats.org/officeDocument/2006/relationships/hyperlink" Target="https://www.who.int/health-topics/road-safety#tab=tab_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ctrTitle"/>
          </p:nvPr>
        </p:nvSpPr>
        <p:spPr>
          <a:xfrm>
            <a:off x="1472896" y="1618141"/>
            <a:ext cx="6178056" cy="1139351"/>
          </a:xfrm>
          <a:prstGeom prst="rect">
            <a:avLst/>
          </a:prstGeom>
        </p:spPr>
        <p:txBody>
          <a:bodyPr spcFirstLastPara="1" wrap="square" lIns="91425" tIns="91425" rIns="91425" bIns="91425" anchor="b" anchorCtr="0">
            <a:noAutofit/>
          </a:bodyPr>
          <a:lstStyle/>
          <a:p>
            <a:r>
              <a:rPr lang="en" err="1"/>
              <a:t>SafeRoads</a:t>
            </a:r>
            <a:r>
              <a:rPr lang="en"/>
              <a:t> Navigator </a:t>
            </a:r>
            <a:endParaRPr/>
          </a:p>
        </p:txBody>
      </p:sp>
      <p:sp>
        <p:nvSpPr>
          <p:cNvPr id="193" name="Google Shape;193;p26"/>
          <p:cNvSpPr txBox="1">
            <a:spLocks noGrp="1"/>
          </p:cNvSpPr>
          <p:nvPr>
            <p:ph type="subTitle" idx="1"/>
          </p:nvPr>
        </p:nvSpPr>
        <p:spPr>
          <a:xfrm>
            <a:off x="2285116" y="3460625"/>
            <a:ext cx="4551359" cy="884075"/>
          </a:xfrm>
          <a:prstGeom prst="rect">
            <a:avLst/>
          </a:prstGeom>
        </p:spPr>
        <p:txBody>
          <a:bodyPr spcFirstLastPara="1" wrap="square" lIns="91425" tIns="91425" rIns="91425" bIns="91425" anchor="t" anchorCtr="0">
            <a:noAutofit/>
          </a:bodyPr>
          <a:lstStyle/>
          <a:p>
            <a:pPr marL="0" indent="0"/>
            <a:endParaRPr lang="en" dirty="0"/>
          </a:p>
          <a:p>
            <a:pPr marL="0" indent="0"/>
            <a:r>
              <a:rPr lang="en" dirty="0"/>
              <a:t>Arnold Aristotle Tayag (270559700)</a:t>
            </a:r>
            <a:endParaRPr lang="en-US" dirty="0"/>
          </a:p>
        </p:txBody>
      </p:sp>
      <p:cxnSp>
        <p:nvCxnSpPr>
          <p:cNvPr id="194" name="Google Shape;194;p26"/>
          <p:cNvCxnSpPr>
            <a:endCxn id="195" idx="6"/>
          </p:cNvCxnSpPr>
          <p:nvPr/>
        </p:nvCxnSpPr>
        <p:spPr>
          <a:xfrm rot="10800000">
            <a:off x="1158675" y="3279726"/>
            <a:ext cx="5599500" cy="3300"/>
          </a:xfrm>
          <a:prstGeom prst="straightConnector1">
            <a:avLst/>
          </a:prstGeom>
          <a:noFill/>
          <a:ln w="9525" cap="flat" cmpd="sng">
            <a:solidFill>
              <a:schemeClr val="accent1"/>
            </a:solidFill>
            <a:prstDash val="solid"/>
            <a:round/>
            <a:headEnd type="none" w="med" len="med"/>
            <a:tailEnd type="none" w="med" len="med"/>
          </a:ln>
        </p:spPr>
      </p:cxnSp>
      <p:sp>
        <p:nvSpPr>
          <p:cNvPr id="3" name="Google Shape;193;p26">
            <a:extLst>
              <a:ext uri="{FF2B5EF4-FFF2-40B4-BE49-F238E27FC236}">
                <a16:creationId xmlns:a16="http://schemas.microsoft.com/office/drawing/2014/main" id="{1E73C04E-48D3-97E1-CA76-9A3ADF81CADE}"/>
              </a:ext>
            </a:extLst>
          </p:cNvPr>
          <p:cNvSpPr txBox="1">
            <a:spLocks/>
          </p:cNvSpPr>
          <p:nvPr/>
        </p:nvSpPr>
        <p:spPr>
          <a:xfrm>
            <a:off x="2286554" y="2534723"/>
            <a:ext cx="4551359" cy="7007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Alegreya Sans Medium"/>
              <a:buNone/>
              <a:defRPr sz="1600" b="0" i="0" u="none" strike="noStrike" cap="none">
                <a:solidFill>
                  <a:schemeClr val="dk1"/>
                </a:solidFill>
                <a:latin typeface="Alegreya Sans Medium"/>
                <a:ea typeface="Alegreya Sans Medium"/>
                <a:cs typeface="Alegreya Sans Medium"/>
                <a:sym typeface="Alegreya Sans Medium"/>
              </a:defRPr>
            </a:lvl1pPr>
            <a:lvl2pPr marL="914400" marR="0" lvl="1" indent="-304800" algn="ctr" rtl="0">
              <a:lnSpc>
                <a:spcPct val="100000"/>
              </a:lnSpc>
              <a:spcBef>
                <a:spcPts val="0"/>
              </a:spcBef>
              <a:spcAft>
                <a:spcPts val="0"/>
              </a:spcAft>
              <a:buClr>
                <a:schemeClr val="dk1"/>
              </a:buClr>
              <a:buSzPts val="1800"/>
              <a:buFont typeface="Alegreya Sans Medium"/>
              <a:buNone/>
              <a:defRPr sz="1800" b="0" i="0" u="none" strike="noStrike" cap="none">
                <a:solidFill>
                  <a:schemeClr val="dk1"/>
                </a:solidFill>
                <a:latin typeface="Alegreya Sans Medium"/>
                <a:ea typeface="Alegreya Sans Medium"/>
                <a:cs typeface="Alegreya Sans Medium"/>
                <a:sym typeface="Alegreya Sans Medium"/>
              </a:defRPr>
            </a:lvl2pPr>
            <a:lvl3pPr marL="1371600" marR="0" lvl="2" indent="-304800" algn="ctr" rtl="0">
              <a:lnSpc>
                <a:spcPct val="100000"/>
              </a:lnSpc>
              <a:spcBef>
                <a:spcPts val="0"/>
              </a:spcBef>
              <a:spcAft>
                <a:spcPts val="0"/>
              </a:spcAft>
              <a:buClr>
                <a:schemeClr val="dk1"/>
              </a:buClr>
              <a:buSzPts val="1800"/>
              <a:buFont typeface="Alegreya Sans Medium"/>
              <a:buNone/>
              <a:defRPr sz="1800" b="0" i="0" u="none" strike="noStrike" cap="none">
                <a:solidFill>
                  <a:schemeClr val="dk1"/>
                </a:solidFill>
                <a:latin typeface="Alegreya Sans Medium"/>
                <a:ea typeface="Alegreya Sans Medium"/>
                <a:cs typeface="Alegreya Sans Medium"/>
                <a:sym typeface="Alegreya Sans Medium"/>
              </a:defRPr>
            </a:lvl3pPr>
            <a:lvl4pPr marL="1828800" marR="0" lvl="3" indent="-304800" algn="ctr" rtl="0">
              <a:lnSpc>
                <a:spcPct val="100000"/>
              </a:lnSpc>
              <a:spcBef>
                <a:spcPts val="0"/>
              </a:spcBef>
              <a:spcAft>
                <a:spcPts val="0"/>
              </a:spcAft>
              <a:buClr>
                <a:schemeClr val="dk1"/>
              </a:buClr>
              <a:buSzPts val="1800"/>
              <a:buFont typeface="Alegreya Sans Medium"/>
              <a:buNone/>
              <a:defRPr sz="1800" b="0" i="0" u="none" strike="noStrike" cap="none">
                <a:solidFill>
                  <a:schemeClr val="dk1"/>
                </a:solidFill>
                <a:latin typeface="Alegreya Sans Medium"/>
                <a:ea typeface="Alegreya Sans Medium"/>
                <a:cs typeface="Alegreya Sans Medium"/>
                <a:sym typeface="Alegreya Sans Medium"/>
              </a:defRPr>
            </a:lvl4pPr>
            <a:lvl5pPr marL="2286000" marR="0" lvl="4" indent="-304800" algn="ctr" rtl="0">
              <a:lnSpc>
                <a:spcPct val="100000"/>
              </a:lnSpc>
              <a:spcBef>
                <a:spcPts val="0"/>
              </a:spcBef>
              <a:spcAft>
                <a:spcPts val="0"/>
              </a:spcAft>
              <a:buClr>
                <a:schemeClr val="dk1"/>
              </a:buClr>
              <a:buSzPts val="1800"/>
              <a:buFont typeface="Alegreya Sans Medium"/>
              <a:buNone/>
              <a:defRPr sz="1800" b="0" i="0" u="none" strike="noStrike" cap="none">
                <a:solidFill>
                  <a:schemeClr val="dk1"/>
                </a:solidFill>
                <a:latin typeface="Alegreya Sans Medium"/>
                <a:ea typeface="Alegreya Sans Medium"/>
                <a:cs typeface="Alegreya Sans Medium"/>
                <a:sym typeface="Alegreya Sans Medium"/>
              </a:defRPr>
            </a:lvl5pPr>
            <a:lvl6pPr marL="2743200" marR="0" lvl="5" indent="-304800" algn="ctr" rtl="0">
              <a:lnSpc>
                <a:spcPct val="100000"/>
              </a:lnSpc>
              <a:spcBef>
                <a:spcPts val="0"/>
              </a:spcBef>
              <a:spcAft>
                <a:spcPts val="0"/>
              </a:spcAft>
              <a:buClr>
                <a:schemeClr val="dk1"/>
              </a:buClr>
              <a:buSzPts val="1800"/>
              <a:buFont typeface="Alegreya Sans Medium"/>
              <a:buNone/>
              <a:defRPr sz="1800" b="0" i="0" u="none" strike="noStrike" cap="none">
                <a:solidFill>
                  <a:schemeClr val="dk1"/>
                </a:solidFill>
                <a:latin typeface="Alegreya Sans Medium"/>
                <a:ea typeface="Alegreya Sans Medium"/>
                <a:cs typeface="Alegreya Sans Medium"/>
                <a:sym typeface="Alegreya Sans Medium"/>
              </a:defRPr>
            </a:lvl6pPr>
            <a:lvl7pPr marL="3200400" marR="0" lvl="6" indent="-304800" algn="ctr" rtl="0">
              <a:lnSpc>
                <a:spcPct val="100000"/>
              </a:lnSpc>
              <a:spcBef>
                <a:spcPts val="0"/>
              </a:spcBef>
              <a:spcAft>
                <a:spcPts val="0"/>
              </a:spcAft>
              <a:buClr>
                <a:schemeClr val="dk1"/>
              </a:buClr>
              <a:buSzPts val="1800"/>
              <a:buFont typeface="Alegreya Sans Medium"/>
              <a:buNone/>
              <a:defRPr sz="1800" b="0" i="0" u="none" strike="noStrike" cap="none">
                <a:solidFill>
                  <a:schemeClr val="dk1"/>
                </a:solidFill>
                <a:latin typeface="Alegreya Sans Medium"/>
                <a:ea typeface="Alegreya Sans Medium"/>
                <a:cs typeface="Alegreya Sans Medium"/>
                <a:sym typeface="Alegreya Sans Medium"/>
              </a:defRPr>
            </a:lvl7pPr>
            <a:lvl8pPr marL="3657600" marR="0" lvl="7" indent="-304800" algn="ctr" rtl="0">
              <a:lnSpc>
                <a:spcPct val="100000"/>
              </a:lnSpc>
              <a:spcBef>
                <a:spcPts val="0"/>
              </a:spcBef>
              <a:spcAft>
                <a:spcPts val="0"/>
              </a:spcAft>
              <a:buClr>
                <a:schemeClr val="dk1"/>
              </a:buClr>
              <a:buSzPts val="1800"/>
              <a:buFont typeface="Alegreya Sans Medium"/>
              <a:buNone/>
              <a:defRPr sz="1800" b="0" i="0" u="none" strike="noStrike" cap="none">
                <a:solidFill>
                  <a:schemeClr val="dk1"/>
                </a:solidFill>
                <a:latin typeface="Alegreya Sans Medium"/>
                <a:ea typeface="Alegreya Sans Medium"/>
                <a:cs typeface="Alegreya Sans Medium"/>
                <a:sym typeface="Alegreya Sans Medium"/>
              </a:defRPr>
            </a:lvl8pPr>
            <a:lvl9pPr marL="4114800" marR="0" lvl="8" indent="-304800" algn="ctr" rtl="0">
              <a:lnSpc>
                <a:spcPct val="100000"/>
              </a:lnSpc>
              <a:spcBef>
                <a:spcPts val="0"/>
              </a:spcBef>
              <a:spcAft>
                <a:spcPts val="0"/>
              </a:spcAft>
              <a:buClr>
                <a:schemeClr val="dk1"/>
              </a:buClr>
              <a:buSzPts val="1800"/>
              <a:buFont typeface="Alegreya Sans Medium"/>
              <a:buNone/>
              <a:defRPr sz="1800" b="0" i="0" u="none" strike="noStrike" cap="none">
                <a:solidFill>
                  <a:schemeClr val="dk1"/>
                </a:solidFill>
                <a:latin typeface="Alegreya Sans Medium"/>
                <a:ea typeface="Alegreya Sans Medium"/>
                <a:cs typeface="Alegreya Sans Medium"/>
                <a:sym typeface="Alegreya Sans Medium"/>
              </a:defRPr>
            </a:lvl9pPr>
          </a:lstStyle>
          <a:p>
            <a:pPr marL="0" indent="0"/>
            <a:r>
              <a:rPr lang="en" dirty="0"/>
              <a:t>A Real-Time Road Hazards Monitoring with Dual Vetting Approach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a:extLst>
            <a:ext uri="{FF2B5EF4-FFF2-40B4-BE49-F238E27FC236}">
              <a16:creationId xmlns:a16="http://schemas.microsoft.com/office/drawing/2014/main" id="{0E8E30C9-5402-4011-F3A9-3358A3E5ED16}"/>
            </a:ext>
          </a:extLst>
        </p:cNvPr>
        <p:cNvGrpSpPr/>
        <p:nvPr/>
      </p:nvGrpSpPr>
      <p:grpSpPr>
        <a:xfrm>
          <a:off x="0" y="0"/>
          <a:ext cx="0" cy="0"/>
          <a:chOff x="0" y="0"/>
          <a:chExt cx="0" cy="0"/>
        </a:xfrm>
      </p:grpSpPr>
      <p:sp>
        <p:nvSpPr>
          <p:cNvPr id="209" name="Google Shape;209;p28">
            <a:extLst>
              <a:ext uri="{FF2B5EF4-FFF2-40B4-BE49-F238E27FC236}">
                <a16:creationId xmlns:a16="http://schemas.microsoft.com/office/drawing/2014/main" id="{49E9ED4C-5311-A14C-122E-39B05071EC9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Project Timeline</a:t>
            </a:r>
            <a:endParaRPr lang="en-US"/>
          </a:p>
        </p:txBody>
      </p:sp>
      <p:pic>
        <p:nvPicPr>
          <p:cNvPr id="222" name="Google Shape;222;p28">
            <a:extLst>
              <a:ext uri="{FF2B5EF4-FFF2-40B4-BE49-F238E27FC236}">
                <a16:creationId xmlns:a16="http://schemas.microsoft.com/office/drawing/2014/main" id="{8EBD5369-25A6-91DA-6214-78F16030AA9F}"/>
              </a:ext>
            </a:extLst>
          </p:cNvPr>
          <p:cNvPicPr preferRelativeResize="0"/>
          <p:nvPr/>
        </p:nvPicPr>
        <p:blipFill>
          <a:blip r:embed="rId3">
            <a:alphaModFix amt="15000"/>
          </a:blip>
          <a:stretch>
            <a:fillRect/>
          </a:stretch>
        </p:blipFill>
        <p:spPr>
          <a:xfrm rot="10800000">
            <a:off x="7590900" y="797750"/>
            <a:ext cx="1935800" cy="2961851"/>
          </a:xfrm>
          <a:prstGeom prst="rect">
            <a:avLst/>
          </a:prstGeom>
          <a:noFill/>
          <a:ln>
            <a:noFill/>
          </a:ln>
          <a:effectLst>
            <a:outerShdw blurRad="571500" dist="371475" dir="5340000" algn="bl" rotWithShape="0">
              <a:srgbClr val="000000">
                <a:alpha val="55000"/>
              </a:srgbClr>
            </a:outerShdw>
          </a:effectLst>
        </p:spPr>
      </p:pic>
      <p:sp>
        <p:nvSpPr>
          <p:cNvPr id="27" name="Google Shape;229;p29">
            <a:extLst>
              <a:ext uri="{FF2B5EF4-FFF2-40B4-BE49-F238E27FC236}">
                <a16:creationId xmlns:a16="http://schemas.microsoft.com/office/drawing/2014/main" id="{472511EC-2800-487A-07C8-71C8921CE836}"/>
              </a:ext>
            </a:extLst>
          </p:cNvPr>
          <p:cNvSpPr txBox="1">
            <a:spLocks noGrp="1"/>
          </p:cNvSpPr>
          <p:nvPr>
            <p:ph type="subTitle" idx="1"/>
          </p:nvPr>
        </p:nvSpPr>
        <p:spPr>
          <a:xfrm>
            <a:off x="717437" y="1030041"/>
            <a:ext cx="7303545" cy="3739694"/>
          </a:xfrm>
          <a:prstGeom prst="rect">
            <a:avLst/>
          </a:prstGeom>
        </p:spPr>
        <p:txBody>
          <a:bodyPr spcFirstLastPara="1" wrap="square" lIns="91425" tIns="91425" rIns="91425" bIns="91425" anchor="t" anchorCtr="0">
            <a:noAutofit/>
          </a:bodyPr>
          <a:lstStyle/>
          <a:p>
            <a:pPr marL="285750" indent="-285750">
              <a:spcBef>
                <a:spcPct val="20000"/>
              </a:spcBef>
              <a:buFont typeface="Arial"/>
              <a:buChar char="•"/>
            </a:pPr>
            <a:r>
              <a:rPr lang="en-US" sz="1600">
                <a:solidFill>
                  <a:schemeClr val="tx1"/>
                </a:solidFill>
                <a:latin typeface="EB Garamond"/>
                <a:ea typeface="Calibri"/>
                <a:cs typeface="Calibri"/>
              </a:rPr>
              <a:t>Month 1: Design &amp; Requirements</a:t>
            </a:r>
          </a:p>
          <a:p>
            <a:pPr marL="800100" lvl="1" indent="-342900">
              <a:spcBef>
                <a:spcPct val="20000"/>
              </a:spcBef>
              <a:buFont typeface="Wingdings"/>
              <a:buChar char="Ø"/>
            </a:pPr>
            <a:r>
              <a:rPr lang="en-US" sz="1400" i="1">
                <a:solidFill>
                  <a:schemeClr val="tx1"/>
                </a:solidFill>
                <a:latin typeface="Century Schoolbook"/>
                <a:ea typeface="Calibri"/>
                <a:cs typeface="Calibri"/>
              </a:rPr>
              <a:t>Milestone(s)</a:t>
            </a:r>
            <a:r>
              <a:rPr lang="en-US" sz="1400" b="0" i="1">
                <a:solidFill>
                  <a:schemeClr val="tx1"/>
                </a:solidFill>
                <a:latin typeface="Century Schoolbook"/>
                <a:ea typeface="Calibri"/>
                <a:cs typeface="Calibri"/>
              </a:rPr>
              <a:t>: Requirements &amp; Design Document finalized; development environment set up (Node.js server skeleton, SQLite schema created)</a:t>
            </a:r>
          </a:p>
          <a:p>
            <a:pPr marL="285750" indent="-285750">
              <a:spcBef>
                <a:spcPct val="20000"/>
              </a:spcBef>
              <a:buFont typeface="Arial"/>
              <a:buChar char="•"/>
            </a:pPr>
            <a:r>
              <a:rPr lang="en-US" sz="1600">
                <a:solidFill>
                  <a:schemeClr val="tx1"/>
                </a:solidFill>
                <a:latin typeface="EB Garamond"/>
                <a:ea typeface="Calibri"/>
                <a:cs typeface="Calibri"/>
              </a:rPr>
              <a:t>Month 2: Core Implementation</a:t>
            </a:r>
          </a:p>
          <a:p>
            <a:pPr marL="742950" lvl="1" indent="-285750">
              <a:spcBef>
                <a:spcPct val="20000"/>
              </a:spcBef>
              <a:buFont typeface="Wingdings"/>
              <a:buChar char="Ø"/>
            </a:pPr>
            <a:r>
              <a:rPr lang="en-US" sz="1400" i="1">
                <a:solidFill>
                  <a:schemeClr val="tx1"/>
                </a:solidFill>
                <a:latin typeface="Century Schoolbook"/>
                <a:ea typeface="Calibri"/>
                <a:cs typeface="Calibri"/>
              </a:rPr>
              <a:t>Milestone(s)</a:t>
            </a:r>
            <a:r>
              <a:rPr lang="en-US" sz="1400" b="0" i="1">
                <a:solidFill>
                  <a:schemeClr val="tx1"/>
                </a:solidFill>
                <a:latin typeface="Century Schoolbook"/>
                <a:ea typeface="Calibri"/>
                <a:cs typeface="Calibri"/>
              </a:rPr>
              <a:t>: By end of Month 2, internal demo of the system showing multiple users reporting and confirming hazards, with the map updating live</a:t>
            </a:r>
          </a:p>
          <a:p>
            <a:pPr marL="285750" indent="-285750">
              <a:spcBef>
                <a:spcPct val="20000"/>
              </a:spcBef>
              <a:buFont typeface="Arial"/>
              <a:buChar char="•"/>
            </a:pPr>
            <a:r>
              <a:rPr lang="en-US" sz="1600">
                <a:solidFill>
                  <a:schemeClr val="tx1"/>
                </a:solidFill>
                <a:latin typeface="EB Garamond"/>
                <a:ea typeface="Calibri"/>
                <a:cs typeface="Calibri"/>
              </a:rPr>
              <a:t>Month 3</a:t>
            </a:r>
            <a:r>
              <a:rPr lang="en-US" sz="1600" b="0">
                <a:solidFill>
                  <a:schemeClr val="tx1"/>
                </a:solidFill>
                <a:latin typeface="EB Garamond"/>
                <a:ea typeface="Calibri"/>
                <a:cs typeface="Calibri"/>
              </a:rPr>
              <a:t>: </a:t>
            </a:r>
            <a:r>
              <a:rPr lang="en-US" sz="1600">
                <a:solidFill>
                  <a:schemeClr val="tx1"/>
                </a:solidFill>
                <a:latin typeface="EB Garamond"/>
                <a:ea typeface="Calibri"/>
                <a:cs typeface="Calibri"/>
              </a:rPr>
              <a:t>Feature Completion &amp; Refinement</a:t>
            </a:r>
          </a:p>
          <a:p>
            <a:pPr marL="742950" lvl="1" indent="-285750">
              <a:spcBef>
                <a:spcPct val="20000"/>
              </a:spcBef>
              <a:buFont typeface="Wingdings"/>
              <a:buChar char="Ø"/>
            </a:pPr>
            <a:r>
              <a:rPr lang="en-US" sz="1400" i="1">
                <a:solidFill>
                  <a:schemeClr val="tx1"/>
                </a:solidFill>
                <a:latin typeface="Century Schoolbook"/>
                <a:ea typeface="Calibri"/>
                <a:cs typeface="Calibri"/>
              </a:rPr>
              <a:t>Milestone(s)</a:t>
            </a:r>
            <a:r>
              <a:rPr lang="en-US" sz="1400" b="0" i="1">
                <a:solidFill>
                  <a:schemeClr val="tx1"/>
                </a:solidFill>
                <a:latin typeface="Century Schoolbook"/>
                <a:ea typeface="Calibri"/>
                <a:cs typeface="Calibri"/>
              </a:rPr>
              <a:t>: Feature–complete beta version of </a:t>
            </a:r>
            <a:r>
              <a:rPr lang="en-US" sz="1400" b="0" i="1" err="1">
                <a:solidFill>
                  <a:schemeClr val="tx1"/>
                </a:solidFill>
                <a:latin typeface="Century Schoolbook"/>
                <a:ea typeface="Calibri"/>
                <a:cs typeface="Calibri"/>
              </a:rPr>
              <a:t>SafeRoads</a:t>
            </a:r>
            <a:r>
              <a:rPr lang="en-US" sz="1400" b="0" i="1">
                <a:solidFill>
                  <a:schemeClr val="tx1"/>
                </a:solidFill>
                <a:latin typeface="Century Schoolbook"/>
                <a:ea typeface="Calibri"/>
                <a:cs typeface="Calibri"/>
              </a:rPr>
              <a:t> Navigator by end of Week 12. At this point, all primary use cases can be executed on the system</a:t>
            </a:r>
          </a:p>
          <a:p>
            <a:pPr marL="285750" indent="-285750">
              <a:spcBef>
                <a:spcPct val="20000"/>
              </a:spcBef>
              <a:buFont typeface="Arial"/>
              <a:buChar char="•"/>
            </a:pPr>
            <a:r>
              <a:rPr lang="en-US" sz="1600">
                <a:solidFill>
                  <a:schemeClr val="tx1"/>
                </a:solidFill>
                <a:latin typeface="EB Garamond"/>
                <a:ea typeface="Calibri"/>
                <a:cs typeface="Calibri"/>
              </a:rPr>
              <a:t>Month 4</a:t>
            </a:r>
            <a:r>
              <a:rPr lang="en-US" sz="1600" b="0">
                <a:solidFill>
                  <a:schemeClr val="tx1"/>
                </a:solidFill>
                <a:latin typeface="EB Garamond"/>
                <a:ea typeface="Calibri"/>
                <a:cs typeface="Calibri"/>
              </a:rPr>
              <a:t>: </a:t>
            </a:r>
            <a:r>
              <a:rPr lang="en-US" sz="1600">
                <a:solidFill>
                  <a:schemeClr val="tx1"/>
                </a:solidFill>
                <a:latin typeface="EB Garamond"/>
                <a:ea typeface="Calibri"/>
                <a:cs typeface="Calibri"/>
              </a:rPr>
              <a:t>Testing</a:t>
            </a:r>
            <a:r>
              <a:rPr lang="en-US" sz="1600" b="0">
                <a:solidFill>
                  <a:schemeClr val="tx1"/>
                </a:solidFill>
                <a:latin typeface="EB Garamond"/>
                <a:ea typeface="Calibri"/>
                <a:cs typeface="Calibri"/>
              </a:rPr>
              <a:t>, </a:t>
            </a:r>
            <a:r>
              <a:rPr lang="en-US" sz="1600">
                <a:solidFill>
                  <a:schemeClr val="tx1"/>
                </a:solidFill>
                <a:latin typeface="EB Garamond"/>
                <a:ea typeface="Calibri"/>
                <a:cs typeface="Calibri"/>
              </a:rPr>
              <a:t>Evaluation &amp; Finalization</a:t>
            </a:r>
          </a:p>
          <a:p>
            <a:pPr marL="742950" lvl="1" indent="-285750">
              <a:spcBef>
                <a:spcPct val="20000"/>
              </a:spcBef>
              <a:buFont typeface="Wingdings"/>
              <a:buChar char="Ø"/>
            </a:pPr>
            <a:r>
              <a:rPr lang="en-US" sz="1400" i="1">
                <a:solidFill>
                  <a:schemeClr val="tx1"/>
                </a:solidFill>
                <a:latin typeface="Century Schoolbook"/>
                <a:ea typeface="Calibri"/>
                <a:cs typeface="Calibri"/>
              </a:rPr>
              <a:t>Milestone(s)</a:t>
            </a:r>
            <a:r>
              <a:rPr lang="en-US" sz="1400" b="0" i="1">
                <a:solidFill>
                  <a:schemeClr val="tx1"/>
                </a:solidFill>
                <a:latin typeface="Century Schoolbook"/>
                <a:ea typeface="Calibri"/>
                <a:cs typeface="Calibri"/>
              </a:rPr>
              <a:t>: Week 15, project completion. Deliverables include the final research proposal document, a working prototype deployed for demonstration, and a presentation for the academic panel</a:t>
            </a:r>
          </a:p>
          <a:p>
            <a:pPr marL="0" indent="0">
              <a:spcBef>
                <a:spcPct val="20000"/>
              </a:spcBef>
            </a:pPr>
            <a:endParaRPr lang="en-US" sz="1600">
              <a:solidFill>
                <a:schemeClr val="tx1"/>
              </a:solidFill>
              <a:latin typeface="EB Garamond"/>
              <a:ea typeface="Calibri"/>
              <a:cs typeface="Calibri"/>
            </a:endParaRPr>
          </a:p>
        </p:txBody>
      </p:sp>
    </p:spTree>
    <p:extLst>
      <p:ext uri="{BB962C8B-B14F-4D97-AF65-F5344CB8AC3E}">
        <p14:creationId xmlns:p14="http://schemas.microsoft.com/office/powerpoint/2010/main" val="101827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a:extLst>
            <a:ext uri="{FF2B5EF4-FFF2-40B4-BE49-F238E27FC236}">
              <a16:creationId xmlns:a16="http://schemas.microsoft.com/office/drawing/2014/main" id="{3B004C9A-40B3-08EB-B5D3-9C301F221C04}"/>
            </a:ext>
          </a:extLst>
        </p:cNvPr>
        <p:cNvGrpSpPr/>
        <p:nvPr/>
      </p:nvGrpSpPr>
      <p:grpSpPr>
        <a:xfrm>
          <a:off x="0" y="0"/>
          <a:ext cx="0" cy="0"/>
          <a:chOff x="0" y="0"/>
          <a:chExt cx="0" cy="0"/>
        </a:xfrm>
      </p:grpSpPr>
      <p:sp>
        <p:nvSpPr>
          <p:cNvPr id="209" name="Google Shape;209;p28">
            <a:extLst>
              <a:ext uri="{FF2B5EF4-FFF2-40B4-BE49-F238E27FC236}">
                <a16:creationId xmlns:a16="http://schemas.microsoft.com/office/drawing/2014/main" id="{9C000D32-3C99-669B-C4A9-9012769B998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Evaluation Plan</a:t>
            </a:r>
            <a:endParaRPr lang="en-US"/>
          </a:p>
        </p:txBody>
      </p:sp>
      <p:pic>
        <p:nvPicPr>
          <p:cNvPr id="222" name="Google Shape;222;p28">
            <a:extLst>
              <a:ext uri="{FF2B5EF4-FFF2-40B4-BE49-F238E27FC236}">
                <a16:creationId xmlns:a16="http://schemas.microsoft.com/office/drawing/2014/main" id="{68F0843E-62A4-3280-2C1C-D9F064FFE99D}"/>
              </a:ext>
            </a:extLst>
          </p:cNvPr>
          <p:cNvPicPr preferRelativeResize="0"/>
          <p:nvPr/>
        </p:nvPicPr>
        <p:blipFill>
          <a:blip r:embed="rId3">
            <a:alphaModFix amt="15000"/>
          </a:blip>
          <a:stretch>
            <a:fillRect/>
          </a:stretch>
        </p:blipFill>
        <p:spPr>
          <a:xfrm rot="10800000">
            <a:off x="7590900" y="797750"/>
            <a:ext cx="1935800" cy="2961851"/>
          </a:xfrm>
          <a:prstGeom prst="rect">
            <a:avLst/>
          </a:prstGeom>
          <a:noFill/>
          <a:ln>
            <a:noFill/>
          </a:ln>
          <a:effectLst>
            <a:outerShdw blurRad="571500" dist="371475" dir="5340000" algn="bl" rotWithShape="0">
              <a:srgbClr val="000000">
                <a:alpha val="55000"/>
              </a:srgbClr>
            </a:outerShdw>
          </a:effectLst>
        </p:spPr>
      </p:pic>
      <p:sp>
        <p:nvSpPr>
          <p:cNvPr id="27" name="Google Shape;229;p29">
            <a:extLst>
              <a:ext uri="{FF2B5EF4-FFF2-40B4-BE49-F238E27FC236}">
                <a16:creationId xmlns:a16="http://schemas.microsoft.com/office/drawing/2014/main" id="{B94644C7-F0E7-631E-076A-3D4A156889C6}"/>
              </a:ext>
            </a:extLst>
          </p:cNvPr>
          <p:cNvSpPr txBox="1">
            <a:spLocks noGrp="1"/>
          </p:cNvSpPr>
          <p:nvPr>
            <p:ph type="subTitle" idx="1"/>
          </p:nvPr>
        </p:nvSpPr>
        <p:spPr>
          <a:xfrm>
            <a:off x="717437" y="1090198"/>
            <a:ext cx="7243388" cy="3679537"/>
          </a:xfrm>
          <a:prstGeom prst="rect">
            <a:avLst/>
          </a:prstGeom>
        </p:spPr>
        <p:txBody>
          <a:bodyPr spcFirstLastPara="1" wrap="square" lIns="91425" tIns="91425" rIns="91425" bIns="91425" anchor="t" anchorCtr="0">
            <a:noAutofit/>
          </a:bodyPr>
          <a:lstStyle/>
          <a:p>
            <a:pPr marL="0" indent="0" algn="just"/>
            <a:r>
              <a:rPr lang="en-US" sz="1600">
                <a:solidFill>
                  <a:schemeClr val="tx1"/>
                </a:solidFill>
                <a:latin typeface="EB Garamond"/>
                <a:ea typeface="EB Garamond"/>
                <a:cs typeface="Calibri"/>
              </a:rPr>
              <a:t>The evaluation of </a:t>
            </a:r>
            <a:r>
              <a:rPr lang="en-US" sz="1600" err="1">
                <a:solidFill>
                  <a:schemeClr val="tx1"/>
                </a:solidFill>
                <a:latin typeface="EB Garamond"/>
                <a:ea typeface="EB Garamond"/>
                <a:cs typeface="Calibri"/>
              </a:rPr>
              <a:t>SafeRoads</a:t>
            </a:r>
            <a:r>
              <a:rPr lang="en-US" sz="1600">
                <a:solidFill>
                  <a:schemeClr val="tx1"/>
                </a:solidFill>
                <a:latin typeface="EB Garamond"/>
                <a:ea typeface="EB Garamond"/>
                <a:cs typeface="Calibri"/>
              </a:rPr>
              <a:t> Navigator will concentrate on three core dimensions:</a:t>
            </a:r>
            <a:endParaRPr lang="en-US">
              <a:solidFill>
                <a:schemeClr val="tx1"/>
              </a:solidFill>
            </a:endParaRPr>
          </a:p>
          <a:p>
            <a:pPr marL="285750" indent="-285750" algn="just">
              <a:buFont typeface="Arial,Sans-Serif"/>
              <a:buChar char="•"/>
            </a:pPr>
            <a:r>
              <a:rPr lang="en-US" sz="1600">
                <a:solidFill>
                  <a:schemeClr val="tx1"/>
                </a:solidFill>
                <a:latin typeface="EB Garamond"/>
                <a:ea typeface="EB Garamond"/>
                <a:cs typeface="Calibri"/>
              </a:rPr>
              <a:t>Accuracy and Reliability</a:t>
            </a:r>
          </a:p>
          <a:p>
            <a:pPr marL="742950" lvl="1" indent="-285750" algn="just">
              <a:buFont typeface="Wingdings,Sans-Serif"/>
              <a:buChar char="Ø"/>
            </a:pPr>
            <a:r>
              <a:rPr lang="en-US" sz="1400" b="0">
                <a:solidFill>
                  <a:schemeClr val="tx1"/>
                </a:solidFill>
                <a:latin typeface="Century Schoolbook"/>
                <a:ea typeface="Calibri"/>
                <a:cs typeface="Calibri"/>
              </a:rPr>
              <a:t>Precision &amp; recall of verified hazards vs. ground truth, i.e. field inspections</a:t>
            </a:r>
          </a:p>
          <a:p>
            <a:pPr marL="742950" lvl="1" indent="-285750" algn="just">
              <a:buFont typeface="Wingdings,Sans-Serif"/>
              <a:buChar char="Ø"/>
            </a:pPr>
            <a:r>
              <a:rPr lang="en-US" sz="1400" b="0">
                <a:solidFill>
                  <a:schemeClr val="tx1"/>
                </a:solidFill>
                <a:latin typeface="Century Schoolbook"/>
                <a:ea typeface="Calibri"/>
                <a:cs typeface="Calibri"/>
              </a:rPr>
              <a:t>False Positive Rate (FPR) or the proportion of flagged hazards that are not real</a:t>
            </a:r>
          </a:p>
          <a:p>
            <a:pPr marL="742950" lvl="1" indent="-285750" algn="just">
              <a:buFont typeface="Wingdings,Sans-Serif"/>
              <a:buChar char="Ø"/>
            </a:pPr>
            <a:r>
              <a:rPr lang="en-US" sz="1400" b="0">
                <a:solidFill>
                  <a:schemeClr val="tx1"/>
                </a:solidFill>
                <a:latin typeface="Century Schoolbook"/>
                <a:ea typeface="Calibri"/>
                <a:cs typeface="Calibri"/>
              </a:rPr>
              <a:t>False Negative Rate (FNR) or the proportion of real hazards missed by dual vetting</a:t>
            </a:r>
          </a:p>
          <a:p>
            <a:pPr marL="285750" indent="-285750" algn="just">
              <a:buFont typeface="Arial,Sans-Serif"/>
              <a:buChar char="•"/>
            </a:pPr>
            <a:r>
              <a:rPr lang="en-US" sz="1600">
                <a:solidFill>
                  <a:schemeClr val="tx1"/>
                </a:solidFill>
                <a:latin typeface="EB Garamond"/>
                <a:ea typeface="EB Garamond"/>
                <a:cs typeface="Calibri"/>
              </a:rPr>
              <a:t>System Integration &amp; Performance</a:t>
            </a:r>
          </a:p>
          <a:p>
            <a:pPr marL="742950" lvl="1" indent="-285750" algn="just">
              <a:buFont typeface="Wingdings,Sans-Serif"/>
              <a:buChar char="Ø"/>
            </a:pPr>
            <a:r>
              <a:rPr lang="en-US" sz="1400" b="0">
                <a:solidFill>
                  <a:schemeClr val="tx1"/>
                </a:solidFill>
                <a:latin typeface="Century Schoolbook"/>
                <a:ea typeface="Calibri"/>
                <a:cs typeface="Calibri"/>
              </a:rPr>
              <a:t>API response times, i.e. throughput under simulated workloads</a:t>
            </a:r>
          </a:p>
          <a:p>
            <a:pPr marL="742950" lvl="1" indent="-285750" algn="just">
              <a:buFont typeface="Wingdings,Sans-Serif"/>
              <a:buChar char="Ø"/>
            </a:pPr>
            <a:r>
              <a:rPr lang="en-US" sz="1400" b="0">
                <a:solidFill>
                  <a:schemeClr val="tx1"/>
                </a:solidFill>
                <a:latin typeface="Century Schoolbook"/>
                <a:ea typeface="Calibri"/>
                <a:cs typeface="Calibri"/>
              </a:rPr>
              <a:t>Throughput, i.e. maximum reports processed per second under load</a:t>
            </a:r>
          </a:p>
          <a:p>
            <a:pPr marL="742950" lvl="1" indent="-285750" algn="just">
              <a:buFont typeface="Wingdings,Sans-Serif"/>
              <a:buChar char="Ø"/>
            </a:pPr>
            <a:r>
              <a:rPr lang="en-US" sz="1400" b="0">
                <a:solidFill>
                  <a:schemeClr val="tx1"/>
                </a:solidFill>
                <a:latin typeface="Century Schoolbook"/>
                <a:ea typeface="Calibri"/>
                <a:cs typeface="Calibri"/>
              </a:rPr>
              <a:t>System Uptime, i.e. percentage over evaluation period, i.e. target ≥ 99.5%</a:t>
            </a:r>
          </a:p>
          <a:p>
            <a:pPr marL="285750" indent="-285750" algn="just">
              <a:buFont typeface="Arial,Sans-Serif"/>
              <a:buChar char="•"/>
            </a:pPr>
            <a:r>
              <a:rPr lang="en-US" sz="1600">
                <a:solidFill>
                  <a:schemeClr val="tx1"/>
                </a:solidFill>
                <a:latin typeface="EB Garamond"/>
                <a:ea typeface="EB Garamond"/>
                <a:cs typeface="Calibri"/>
              </a:rPr>
              <a:t>Analytical Utility &amp; Stakeholder Impact</a:t>
            </a:r>
          </a:p>
          <a:p>
            <a:pPr marL="742950" lvl="1" indent="-285750" algn="just">
              <a:buFont typeface="Wingdings,Sans-Serif"/>
              <a:buChar char="Ø"/>
            </a:pPr>
            <a:r>
              <a:rPr lang="en-US" sz="1400" b="0">
                <a:solidFill>
                  <a:schemeClr val="tx1"/>
                </a:solidFill>
                <a:latin typeface="Century Schoolbook"/>
                <a:ea typeface="Calibri"/>
                <a:cs typeface="Calibri"/>
              </a:rPr>
              <a:t>Dashboard Usage, i.e. number of dashboard sessions by planners/authorities</a:t>
            </a:r>
            <a:endParaRPr lang="en-US" sz="1400">
              <a:solidFill>
                <a:schemeClr val="tx1"/>
              </a:solidFill>
              <a:latin typeface="Century Schoolbook"/>
              <a:ea typeface="Calibri"/>
              <a:cs typeface="Calibri"/>
            </a:endParaRPr>
          </a:p>
          <a:p>
            <a:pPr marL="742950" lvl="1" indent="-285750" algn="just">
              <a:buFont typeface="Wingdings,Sans-Serif"/>
              <a:buChar char="Ø"/>
            </a:pPr>
            <a:r>
              <a:rPr lang="en-US" sz="1400" b="0">
                <a:solidFill>
                  <a:schemeClr val="tx1"/>
                </a:solidFill>
                <a:latin typeface="Century Schoolbook"/>
                <a:ea typeface="Calibri"/>
                <a:cs typeface="Calibri"/>
              </a:rPr>
              <a:t>Data Export Count, i.e. number of CSV/API exports performed</a:t>
            </a:r>
          </a:p>
          <a:p>
            <a:pPr marL="742950" lvl="1" indent="-285750" algn="just">
              <a:buFont typeface="Wingdings,Sans-Serif"/>
              <a:buChar char="Ø"/>
            </a:pPr>
            <a:r>
              <a:rPr lang="en-US" sz="1400" b="0">
                <a:solidFill>
                  <a:schemeClr val="tx1"/>
                </a:solidFill>
                <a:latin typeface="Century Schoolbook"/>
                <a:ea typeface="Calibri"/>
                <a:cs typeface="Calibri"/>
              </a:rPr>
              <a:t>Policy Actions Triggered, i.e. number of maintenance actions initiated via system alerts</a:t>
            </a:r>
          </a:p>
        </p:txBody>
      </p:sp>
    </p:spTree>
    <p:extLst>
      <p:ext uri="{BB962C8B-B14F-4D97-AF65-F5344CB8AC3E}">
        <p14:creationId xmlns:p14="http://schemas.microsoft.com/office/powerpoint/2010/main" val="2254910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a:extLst>
            <a:ext uri="{FF2B5EF4-FFF2-40B4-BE49-F238E27FC236}">
              <a16:creationId xmlns:a16="http://schemas.microsoft.com/office/drawing/2014/main" id="{8334495A-A00D-E880-9B27-85408B286738}"/>
            </a:ext>
          </a:extLst>
        </p:cNvPr>
        <p:cNvGrpSpPr/>
        <p:nvPr/>
      </p:nvGrpSpPr>
      <p:grpSpPr>
        <a:xfrm>
          <a:off x="0" y="0"/>
          <a:ext cx="0" cy="0"/>
          <a:chOff x="0" y="0"/>
          <a:chExt cx="0" cy="0"/>
        </a:xfrm>
      </p:grpSpPr>
      <p:sp>
        <p:nvSpPr>
          <p:cNvPr id="209" name="Google Shape;209;p28">
            <a:extLst>
              <a:ext uri="{FF2B5EF4-FFF2-40B4-BE49-F238E27FC236}">
                <a16:creationId xmlns:a16="http://schemas.microsoft.com/office/drawing/2014/main" id="{A75A47F1-0692-1674-85B5-BB6F01C7BC3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Conclusion</a:t>
            </a:r>
            <a:endParaRPr lang="en-US"/>
          </a:p>
        </p:txBody>
      </p:sp>
      <p:pic>
        <p:nvPicPr>
          <p:cNvPr id="222" name="Google Shape;222;p28">
            <a:extLst>
              <a:ext uri="{FF2B5EF4-FFF2-40B4-BE49-F238E27FC236}">
                <a16:creationId xmlns:a16="http://schemas.microsoft.com/office/drawing/2014/main" id="{7437961D-900D-D849-9BC6-DFC11524186C}"/>
              </a:ext>
            </a:extLst>
          </p:cNvPr>
          <p:cNvPicPr preferRelativeResize="0"/>
          <p:nvPr/>
        </p:nvPicPr>
        <p:blipFill>
          <a:blip r:embed="rId3">
            <a:alphaModFix amt="15000"/>
          </a:blip>
          <a:stretch>
            <a:fillRect/>
          </a:stretch>
        </p:blipFill>
        <p:spPr>
          <a:xfrm rot="10800000">
            <a:off x="7590900" y="797750"/>
            <a:ext cx="1935800" cy="2961851"/>
          </a:xfrm>
          <a:prstGeom prst="rect">
            <a:avLst/>
          </a:prstGeom>
          <a:noFill/>
          <a:ln>
            <a:noFill/>
          </a:ln>
          <a:effectLst>
            <a:outerShdw blurRad="571500" dist="371475" dir="5340000" algn="bl" rotWithShape="0">
              <a:srgbClr val="000000">
                <a:alpha val="55000"/>
              </a:srgbClr>
            </a:outerShdw>
          </a:effectLst>
        </p:spPr>
      </p:pic>
      <p:sp>
        <p:nvSpPr>
          <p:cNvPr id="27" name="Google Shape;229;p29">
            <a:extLst>
              <a:ext uri="{FF2B5EF4-FFF2-40B4-BE49-F238E27FC236}">
                <a16:creationId xmlns:a16="http://schemas.microsoft.com/office/drawing/2014/main" id="{F7698386-1A0A-63FD-FA09-CAEC8FB927B5}"/>
              </a:ext>
            </a:extLst>
          </p:cNvPr>
          <p:cNvSpPr txBox="1">
            <a:spLocks noGrp="1"/>
          </p:cNvSpPr>
          <p:nvPr>
            <p:ph type="subTitle" idx="1"/>
          </p:nvPr>
        </p:nvSpPr>
        <p:spPr>
          <a:xfrm>
            <a:off x="717437" y="1090199"/>
            <a:ext cx="6875996" cy="3206009"/>
          </a:xfrm>
          <a:prstGeom prst="rect">
            <a:avLst/>
          </a:prstGeom>
        </p:spPr>
        <p:txBody>
          <a:bodyPr spcFirstLastPara="1" wrap="square" lIns="91425" tIns="91425" rIns="91425" bIns="91425" anchor="t" anchorCtr="0">
            <a:noAutofit/>
          </a:bodyPr>
          <a:lstStyle/>
          <a:p>
            <a:pPr marL="0" indent="0">
              <a:spcBef>
                <a:spcPct val="20000"/>
              </a:spcBef>
            </a:pPr>
            <a:r>
              <a:rPr lang="en-US" b="1" i="1" err="1">
                <a:solidFill>
                  <a:schemeClr val="tx1"/>
                </a:solidFill>
                <a:latin typeface="EB Garamond"/>
                <a:ea typeface="Calibri"/>
                <a:cs typeface="Calibri"/>
              </a:rPr>
              <a:t>SafeRoads</a:t>
            </a:r>
            <a:r>
              <a:rPr lang="en-US" b="1" i="1">
                <a:solidFill>
                  <a:schemeClr val="tx1"/>
                </a:solidFill>
                <a:latin typeface="EB Garamond"/>
                <a:ea typeface="Calibri"/>
                <a:cs typeface="Calibri"/>
              </a:rPr>
              <a:t> Navigator</a:t>
            </a:r>
            <a:r>
              <a:rPr lang="en-US" sz="1600">
                <a:solidFill>
                  <a:schemeClr val="tx1"/>
                </a:solidFill>
                <a:latin typeface="EB Garamond"/>
                <a:ea typeface="Calibri"/>
                <a:cs typeface="Calibri"/>
              </a:rPr>
              <a:t> bridges community reporting and authority action thru dual vetting for trusted, proactive road safety management. Specifically:</a:t>
            </a:r>
            <a:endParaRPr lang="en-US" sz="1600">
              <a:solidFill>
                <a:schemeClr val="tx1"/>
              </a:solidFill>
              <a:latin typeface="EB Garamond"/>
              <a:cs typeface="Calibri"/>
            </a:endParaRPr>
          </a:p>
          <a:p>
            <a:pPr marL="742950" lvl="1" indent="-285750">
              <a:spcBef>
                <a:spcPct val="20000"/>
              </a:spcBef>
              <a:buFont typeface="Wingdings"/>
              <a:buChar char="Ø"/>
            </a:pPr>
            <a:r>
              <a:rPr lang="en-US" sz="1600" b="0" err="1">
                <a:solidFill>
                  <a:schemeClr val="tx1"/>
                </a:solidFill>
                <a:latin typeface="EB Garamond"/>
                <a:ea typeface="EB Garamond"/>
                <a:cs typeface="Calibri"/>
              </a:rPr>
              <a:t>SafeRoads</a:t>
            </a:r>
            <a:r>
              <a:rPr lang="en-US" sz="1600" b="0">
                <a:solidFill>
                  <a:schemeClr val="tx1"/>
                </a:solidFill>
                <a:latin typeface="EB Garamond"/>
                <a:ea typeface="EB Garamond"/>
                <a:cs typeface="Calibri"/>
              </a:rPr>
              <a:t> Navigator aims to improve road safety through crowdsourced vigilance</a:t>
            </a:r>
            <a:endParaRPr lang="en-US" sz="1600" b="0">
              <a:solidFill>
                <a:schemeClr val="tx1"/>
              </a:solidFill>
              <a:ea typeface="EB Garamond SemiBold"/>
              <a:cs typeface="Calibri"/>
            </a:endParaRPr>
          </a:p>
          <a:p>
            <a:pPr marL="742950" lvl="1" indent="-285750">
              <a:spcBef>
                <a:spcPct val="20000"/>
              </a:spcBef>
              <a:buFont typeface="Wingdings"/>
              <a:buChar char="Ø"/>
            </a:pPr>
            <a:r>
              <a:rPr lang="en-US" sz="1600" b="0">
                <a:solidFill>
                  <a:schemeClr val="tx1"/>
                </a:solidFill>
                <a:latin typeface="EB Garamond"/>
                <a:ea typeface="EB Garamond"/>
                <a:cs typeface="Calibri"/>
              </a:rPr>
              <a:t>Dual vetting enhances trust without sacrificing speed</a:t>
            </a:r>
            <a:endParaRPr lang="en-US" sz="1600" b="0">
              <a:solidFill>
                <a:schemeClr val="tx1"/>
              </a:solidFill>
              <a:ea typeface="EB Garamond SemiBold"/>
              <a:cs typeface="Calibri"/>
            </a:endParaRPr>
          </a:p>
          <a:p>
            <a:pPr marL="742950" lvl="1" indent="-285750">
              <a:spcBef>
                <a:spcPct val="20000"/>
              </a:spcBef>
              <a:buFont typeface="Wingdings"/>
              <a:buChar char="Ø"/>
            </a:pPr>
            <a:r>
              <a:rPr lang="en-US" sz="1600" b="0">
                <a:solidFill>
                  <a:schemeClr val="tx1"/>
                </a:solidFill>
                <a:latin typeface="EB Garamond"/>
                <a:ea typeface="EB Garamond"/>
                <a:cs typeface="Calibri"/>
              </a:rPr>
              <a:t>Interactive analytics empower stakeholders for data-driven decisions</a:t>
            </a:r>
            <a:endParaRPr lang="en-US" sz="1600" b="0">
              <a:solidFill>
                <a:schemeClr val="tx1"/>
              </a:solidFill>
              <a:latin typeface="EB Garamond SemiBold"/>
              <a:ea typeface="EB Garamond SemiBold"/>
              <a:cs typeface="Calibri"/>
            </a:endParaRPr>
          </a:p>
          <a:p>
            <a:pPr marL="0" indent="0">
              <a:spcBef>
                <a:spcPct val="20000"/>
              </a:spcBef>
            </a:pPr>
            <a:endParaRPr lang="en-US" sz="1600">
              <a:solidFill>
                <a:schemeClr val="tx1"/>
              </a:solidFill>
              <a:latin typeface="EB Garamond"/>
              <a:ea typeface="Calibri"/>
              <a:cs typeface="Calibri"/>
            </a:endParaRPr>
          </a:p>
          <a:p>
            <a:pPr marL="0" indent="0">
              <a:spcBef>
                <a:spcPct val="20000"/>
              </a:spcBef>
            </a:pPr>
            <a:r>
              <a:rPr lang="en-US" b="1" i="1">
                <a:solidFill>
                  <a:schemeClr val="tx1"/>
                </a:solidFill>
                <a:latin typeface="EB Garamond"/>
                <a:ea typeface="Calibri"/>
                <a:cs typeface="Calibri"/>
              </a:rPr>
              <a:t>Expected outcomes</a:t>
            </a:r>
            <a:r>
              <a:rPr lang="en-US" sz="1600" b="0">
                <a:solidFill>
                  <a:schemeClr val="tx1"/>
                </a:solidFill>
                <a:latin typeface="EB Garamond"/>
                <a:ea typeface="Calibri"/>
                <a:cs typeface="Calibri"/>
              </a:rPr>
              <a:t>: </a:t>
            </a:r>
            <a:r>
              <a:rPr lang="en-US" sz="1600">
                <a:solidFill>
                  <a:schemeClr val="tx1"/>
                </a:solidFill>
                <a:latin typeface="EB Garamond"/>
                <a:ea typeface="Calibri"/>
                <a:cs typeface="Calibri"/>
              </a:rPr>
              <a:t>improved road safety</a:t>
            </a:r>
            <a:r>
              <a:rPr lang="en-US" sz="1600" b="0">
                <a:solidFill>
                  <a:schemeClr val="tx1"/>
                </a:solidFill>
                <a:latin typeface="EB Garamond"/>
                <a:ea typeface="Calibri"/>
                <a:cs typeface="Calibri"/>
              </a:rPr>
              <a:t>, increased </a:t>
            </a:r>
            <a:r>
              <a:rPr lang="en-US" sz="1600">
                <a:solidFill>
                  <a:schemeClr val="tx1"/>
                </a:solidFill>
                <a:latin typeface="EB Garamond"/>
                <a:ea typeface="Calibri"/>
                <a:cs typeface="Calibri"/>
              </a:rPr>
              <a:t>crowd participation</a:t>
            </a:r>
            <a:r>
              <a:rPr lang="en-US" sz="1600" b="0">
                <a:solidFill>
                  <a:schemeClr val="tx1"/>
                </a:solidFill>
                <a:latin typeface="EB Garamond"/>
                <a:ea typeface="Calibri"/>
                <a:cs typeface="Calibri"/>
              </a:rPr>
              <a:t>, informed decision-making for road safety</a:t>
            </a:r>
            <a:r>
              <a:rPr lang="en-US" sz="1600">
                <a:solidFill>
                  <a:schemeClr val="tx1"/>
                </a:solidFill>
                <a:latin typeface="EB Garamond"/>
                <a:ea typeface="Calibri"/>
                <a:cs typeface="Calibri"/>
              </a:rPr>
              <a:t>, and </a:t>
            </a:r>
            <a:r>
              <a:rPr lang="en-US" sz="1600" b="1" i="1">
                <a:solidFill>
                  <a:schemeClr val="tx1"/>
                </a:solidFill>
                <a:latin typeface="EB Garamond"/>
                <a:ea typeface="Calibri"/>
                <a:cs typeface="Calibri"/>
              </a:rPr>
              <a:t>fewer road fatalities/deaths &amp; accidents</a:t>
            </a:r>
            <a:endParaRPr lang="en-US" sz="1600" b="1" i="1">
              <a:solidFill>
                <a:schemeClr val="tx1"/>
              </a:solidFill>
              <a:latin typeface="EB Garamond"/>
              <a:cs typeface="Calibri"/>
            </a:endParaRPr>
          </a:p>
          <a:p>
            <a:pPr marL="0" lvl="0" indent="0" algn="l">
              <a:spcBef>
                <a:spcPct val="20000"/>
              </a:spcBef>
              <a:spcAft>
                <a:spcPts val="0"/>
              </a:spcAft>
              <a:buFont typeface="EB Garamond"/>
              <a:buNone/>
            </a:pPr>
            <a:endParaRPr lang="en-US" sz="1600">
              <a:solidFill>
                <a:schemeClr val="tx1"/>
              </a:solidFill>
              <a:latin typeface="EB Garamond"/>
              <a:ea typeface="Calibri"/>
              <a:cs typeface="Calibri"/>
            </a:endParaRPr>
          </a:p>
        </p:txBody>
      </p:sp>
    </p:spTree>
    <p:extLst>
      <p:ext uri="{BB962C8B-B14F-4D97-AF65-F5344CB8AC3E}">
        <p14:creationId xmlns:p14="http://schemas.microsoft.com/office/powerpoint/2010/main" val="3876851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pic>
        <p:nvPicPr>
          <p:cNvPr id="1187" name="Google Shape;1187;p47"/>
          <p:cNvPicPr preferRelativeResize="0"/>
          <p:nvPr/>
        </p:nvPicPr>
        <p:blipFill>
          <a:blip r:embed="rId3">
            <a:alphaModFix amt="15000"/>
          </a:blip>
          <a:stretch>
            <a:fillRect/>
          </a:stretch>
        </p:blipFill>
        <p:spPr>
          <a:xfrm rot="-2404979">
            <a:off x="3359836" y="2914107"/>
            <a:ext cx="2159326" cy="1383818"/>
          </a:xfrm>
          <a:prstGeom prst="rect">
            <a:avLst/>
          </a:prstGeom>
          <a:noFill/>
          <a:ln>
            <a:noFill/>
          </a:ln>
          <a:effectLst>
            <a:outerShdw blurRad="485775" dist="304800" dir="5400000" algn="bl" rotWithShape="0">
              <a:srgbClr val="000000">
                <a:alpha val="30000"/>
              </a:srgbClr>
            </a:outerShdw>
          </a:effectLst>
        </p:spPr>
      </p:pic>
      <p:pic>
        <p:nvPicPr>
          <p:cNvPr id="1188" name="Google Shape;1188;p47"/>
          <p:cNvPicPr preferRelativeResize="0"/>
          <p:nvPr/>
        </p:nvPicPr>
        <p:blipFill>
          <a:blip r:embed="rId4">
            <a:alphaModFix amt="15000"/>
          </a:blip>
          <a:stretch>
            <a:fillRect/>
          </a:stretch>
        </p:blipFill>
        <p:spPr>
          <a:xfrm>
            <a:off x="1981391" y="2524900"/>
            <a:ext cx="1808466" cy="1808450"/>
          </a:xfrm>
          <a:prstGeom prst="rect">
            <a:avLst/>
          </a:prstGeom>
          <a:noFill/>
          <a:ln>
            <a:noFill/>
          </a:ln>
          <a:effectLst>
            <a:outerShdw blurRad="485775" dist="304800" dir="5400000" algn="bl" rotWithShape="0">
              <a:srgbClr val="000000">
                <a:alpha val="30000"/>
              </a:srgbClr>
            </a:outerShdw>
          </a:effectLst>
        </p:spPr>
      </p:pic>
      <p:pic>
        <p:nvPicPr>
          <p:cNvPr id="1189" name="Google Shape;1189;p47"/>
          <p:cNvPicPr preferRelativeResize="0"/>
          <p:nvPr/>
        </p:nvPicPr>
        <p:blipFill>
          <a:blip r:embed="rId5">
            <a:alphaModFix amt="15000"/>
          </a:blip>
          <a:stretch>
            <a:fillRect/>
          </a:stretch>
        </p:blipFill>
        <p:spPr>
          <a:xfrm rot="18479343">
            <a:off x="5358211" y="1123472"/>
            <a:ext cx="3215050" cy="1165935"/>
          </a:xfrm>
          <a:prstGeom prst="rect">
            <a:avLst/>
          </a:prstGeom>
          <a:noFill/>
          <a:ln>
            <a:noFill/>
          </a:ln>
          <a:effectLst>
            <a:outerShdw blurRad="485775" dist="304800" dir="5400000" algn="bl" rotWithShape="0">
              <a:srgbClr val="000000">
                <a:alpha val="30000"/>
              </a:srgbClr>
            </a:outerShdw>
          </a:effectLst>
        </p:spPr>
      </p:pic>
      <p:pic>
        <p:nvPicPr>
          <p:cNvPr id="1190" name="Google Shape;1190;p47"/>
          <p:cNvPicPr preferRelativeResize="0"/>
          <p:nvPr/>
        </p:nvPicPr>
        <p:blipFill>
          <a:blip r:embed="rId6">
            <a:alphaModFix amt="15000"/>
          </a:blip>
          <a:stretch>
            <a:fillRect/>
          </a:stretch>
        </p:blipFill>
        <p:spPr>
          <a:xfrm rot="-1674766">
            <a:off x="400601" y="2803501"/>
            <a:ext cx="1639699" cy="1808451"/>
          </a:xfrm>
          <a:prstGeom prst="rect">
            <a:avLst/>
          </a:prstGeom>
          <a:noFill/>
          <a:ln>
            <a:noFill/>
          </a:ln>
          <a:effectLst>
            <a:outerShdw blurRad="485775" dist="304800" dir="5400000" algn="bl" rotWithShape="0">
              <a:srgbClr val="000000">
                <a:alpha val="30000"/>
              </a:srgbClr>
            </a:outerShdw>
          </a:effectLst>
        </p:spPr>
      </p:pic>
      <p:pic>
        <p:nvPicPr>
          <p:cNvPr id="1191" name="Google Shape;1191;p47"/>
          <p:cNvPicPr preferRelativeResize="0"/>
          <p:nvPr/>
        </p:nvPicPr>
        <p:blipFill>
          <a:blip r:embed="rId7">
            <a:alphaModFix amt="15000"/>
          </a:blip>
          <a:stretch>
            <a:fillRect/>
          </a:stretch>
        </p:blipFill>
        <p:spPr>
          <a:xfrm>
            <a:off x="6701273" y="2597350"/>
            <a:ext cx="1793854" cy="1808448"/>
          </a:xfrm>
          <a:prstGeom prst="rect">
            <a:avLst/>
          </a:prstGeom>
          <a:noFill/>
          <a:ln>
            <a:noFill/>
          </a:ln>
          <a:effectLst>
            <a:outerShdw blurRad="485775" dist="304800" dir="5400000" algn="bl" rotWithShape="0">
              <a:srgbClr val="000000">
                <a:alpha val="30000"/>
              </a:srgbClr>
            </a:outerShdw>
          </a:effectLst>
        </p:spPr>
      </p:pic>
      <p:pic>
        <p:nvPicPr>
          <p:cNvPr id="1192" name="Google Shape;1192;p47"/>
          <p:cNvPicPr preferRelativeResize="0"/>
          <p:nvPr/>
        </p:nvPicPr>
        <p:blipFill>
          <a:blip r:embed="rId8">
            <a:alphaModFix amt="15000"/>
          </a:blip>
          <a:stretch>
            <a:fillRect/>
          </a:stretch>
        </p:blipFill>
        <p:spPr>
          <a:xfrm rot="-8100000">
            <a:off x="5687244" y="2803502"/>
            <a:ext cx="806237" cy="1808448"/>
          </a:xfrm>
          <a:prstGeom prst="rect">
            <a:avLst/>
          </a:prstGeom>
          <a:noFill/>
          <a:ln>
            <a:noFill/>
          </a:ln>
          <a:effectLst>
            <a:outerShdw blurRad="485775" dist="304800" dir="5400000" algn="bl" rotWithShape="0">
              <a:srgbClr val="000000">
                <a:alpha val="30000"/>
              </a:srgbClr>
            </a:outerShdw>
          </a:effectLst>
        </p:spPr>
      </p:pic>
      <p:sp>
        <p:nvSpPr>
          <p:cNvPr id="7" name="Google Shape;536;p45">
            <a:extLst>
              <a:ext uri="{FF2B5EF4-FFF2-40B4-BE49-F238E27FC236}">
                <a16:creationId xmlns:a16="http://schemas.microsoft.com/office/drawing/2014/main" id="{9184E965-1288-79AD-1986-892F2193070A}"/>
              </a:ext>
            </a:extLst>
          </p:cNvPr>
          <p:cNvSpPr txBox="1">
            <a:spLocks noGrp="1"/>
          </p:cNvSpPr>
          <p:nvPr>
            <p:ph type="title"/>
          </p:nvPr>
        </p:nvSpPr>
        <p:spPr>
          <a:xfrm>
            <a:off x="2798819" y="1025490"/>
            <a:ext cx="3531458" cy="984900"/>
          </a:xfrm>
          <a:prstGeom prst="rect">
            <a:avLst/>
          </a:prstGeom>
        </p:spPr>
        <p:txBody>
          <a:bodyPr spcFirstLastPara="1" wrap="square" lIns="91425" tIns="91425" rIns="91425" bIns="91425" anchor="t" anchorCtr="0">
            <a:noAutofit/>
          </a:bodyPr>
          <a:lstStyle/>
          <a:p>
            <a:pPr algn="ctr"/>
            <a:r>
              <a:rPr lang="en" sz="5000"/>
              <a:t>Thank You!</a:t>
            </a:r>
            <a:endParaRPr lang="en-US" sz="5000"/>
          </a:p>
        </p:txBody>
      </p:sp>
      <p:sp>
        <p:nvSpPr>
          <p:cNvPr id="9" name="Google Shape;537;p45">
            <a:extLst>
              <a:ext uri="{FF2B5EF4-FFF2-40B4-BE49-F238E27FC236}">
                <a16:creationId xmlns:a16="http://schemas.microsoft.com/office/drawing/2014/main" id="{380B6C3C-3F9A-A732-A81D-57A73474B0F5}"/>
              </a:ext>
            </a:extLst>
          </p:cNvPr>
          <p:cNvSpPr txBox="1">
            <a:spLocks/>
          </p:cNvSpPr>
          <p:nvPr/>
        </p:nvSpPr>
        <p:spPr>
          <a:xfrm>
            <a:off x="3041950" y="1951013"/>
            <a:ext cx="3051951" cy="6433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legreya Sans Medium"/>
                <a:ea typeface="Alegreya Sans Medium"/>
                <a:cs typeface="Alegreya Sans Medium"/>
                <a:sym typeface="Alegreya Sans Medium"/>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legreya Sans Medium"/>
                <a:ea typeface="Alegreya Sans Medium"/>
                <a:cs typeface="Alegreya Sans Medium"/>
                <a:sym typeface="Alegreya Sans Medium"/>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legreya Sans Medium"/>
                <a:ea typeface="Alegreya Sans Medium"/>
                <a:cs typeface="Alegreya Sans Medium"/>
                <a:sym typeface="Alegreya Sans Medium"/>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legreya Sans Medium"/>
                <a:ea typeface="Alegreya Sans Medium"/>
                <a:cs typeface="Alegreya Sans Medium"/>
                <a:sym typeface="Alegreya Sans Medium"/>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legreya Sans Medium"/>
                <a:ea typeface="Alegreya Sans Medium"/>
                <a:cs typeface="Alegreya Sans Medium"/>
                <a:sym typeface="Alegreya Sans Medium"/>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legreya Sans Medium"/>
                <a:ea typeface="Alegreya Sans Medium"/>
                <a:cs typeface="Alegreya Sans Medium"/>
                <a:sym typeface="Alegreya Sans Medium"/>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legreya Sans Medium"/>
                <a:ea typeface="Alegreya Sans Medium"/>
                <a:cs typeface="Alegreya Sans Medium"/>
                <a:sym typeface="Alegreya Sans Medium"/>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legreya Sans Medium"/>
                <a:ea typeface="Alegreya Sans Medium"/>
                <a:cs typeface="Alegreya Sans Medium"/>
                <a:sym typeface="Alegreya Sans Medium"/>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legreya Sans Medium"/>
                <a:ea typeface="Alegreya Sans Medium"/>
                <a:cs typeface="Alegreya Sans Medium"/>
                <a:sym typeface="Alegreya Sans Medium"/>
              </a:defRPr>
            </a:lvl9pPr>
          </a:lstStyle>
          <a:p>
            <a:pPr marL="0" indent="0" algn="ctr">
              <a:buFont typeface="Nunito Light"/>
              <a:buNone/>
            </a:pPr>
            <a:r>
              <a:rPr lang="en-US" b="1">
                <a:latin typeface="Alegreya Sans"/>
                <a:ea typeface="Alegreya Sans"/>
                <a:cs typeface="Alegreya Sans"/>
                <a:sym typeface="Alegreya Sans"/>
              </a:rPr>
              <a:t>Do you have any questions?</a:t>
            </a:r>
          </a:p>
          <a:p>
            <a:pPr marL="0" indent="0" algn="ctr">
              <a:buFont typeface="Nunito Light"/>
              <a:buNone/>
            </a:pPr>
            <a:r>
              <a:rPr lang="en-US"/>
              <a:t>270559700@yoobeestudent.ac.nz</a:t>
            </a:r>
          </a:p>
        </p:txBody>
      </p:sp>
      <p:sp>
        <p:nvSpPr>
          <p:cNvPr id="11" name="Google Shape;539;p45">
            <a:extLst>
              <a:ext uri="{FF2B5EF4-FFF2-40B4-BE49-F238E27FC236}">
                <a16:creationId xmlns:a16="http://schemas.microsoft.com/office/drawing/2014/main" id="{08503ED4-59BB-F6DC-2A28-5D2B03D1FCCC}"/>
              </a:ext>
            </a:extLst>
          </p:cNvPr>
          <p:cNvSpPr/>
          <p:nvPr/>
        </p:nvSpPr>
        <p:spPr>
          <a:xfrm>
            <a:off x="3166338" y="2768750"/>
            <a:ext cx="567600" cy="567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13" name="Google Shape;540;p45">
            <a:extLst>
              <a:ext uri="{FF2B5EF4-FFF2-40B4-BE49-F238E27FC236}">
                <a16:creationId xmlns:a16="http://schemas.microsoft.com/office/drawing/2014/main" id="{C7320B38-3ECD-7A2B-85F6-2AF3C7597ABB}"/>
              </a:ext>
            </a:extLst>
          </p:cNvPr>
          <p:cNvSpPr/>
          <p:nvPr/>
        </p:nvSpPr>
        <p:spPr>
          <a:xfrm>
            <a:off x="3914213" y="2768750"/>
            <a:ext cx="567600" cy="567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15" name="Google Shape;541;p45">
            <a:extLst>
              <a:ext uri="{FF2B5EF4-FFF2-40B4-BE49-F238E27FC236}">
                <a16:creationId xmlns:a16="http://schemas.microsoft.com/office/drawing/2014/main" id="{E5500B76-F43D-1215-5FED-78988330AA13}"/>
              </a:ext>
            </a:extLst>
          </p:cNvPr>
          <p:cNvSpPr/>
          <p:nvPr/>
        </p:nvSpPr>
        <p:spPr>
          <a:xfrm>
            <a:off x="4662088" y="2768750"/>
            <a:ext cx="567600" cy="567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17" name="Google Shape;542;p45">
            <a:extLst>
              <a:ext uri="{FF2B5EF4-FFF2-40B4-BE49-F238E27FC236}">
                <a16:creationId xmlns:a16="http://schemas.microsoft.com/office/drawing/2014/main" id="{237326A3-2624-BD6E-A391-F98ECBB48618}"/>
              </a:ext>
            </a:extLst>
          </p:cNvPr>
          <p:cNvSpPr/>
          <p:nvPr/>
        </p:nvSpPr>
        <p:spPr>
          <a:xfrm>
            <a:off x="5409963" y="2768750"/>
            <a:ext cx="567600" cy="5676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egreya Sans Medium"/>
              <a:ea typeface="Alegreya Sans Medium"/>
              <a:cs typeface="Alegreya Sans Medium"/>
              <a:sym typeface="Alegreya Sans Medium"/>
            </a:endParaRPr>
          </a:p>
        </p:txBody>
      </p:sp>
      <p:sp>
        <p:nvSpPr>
          <p:cNvPr id="19" name="Google Shape;543;p45">
            <a:extLst>
              <a:ext uri="{FF2B5EF4-FFF2-40B4-BE49-F238E27FC236}">
                <a16:creationId xmlns:a16="http://schemas.microsoft.com/office/drawing/2014/main" id="{F0DAF9AD-D931-3C11-361B-E07DAB35B19C}"/>
              </a:ext>
            </a:extLst>
          </p:cNvPr>
          <p:cNvSpPr/>
          <p:nvPr/>
        </p:nvSpPr>
        <p:spPr>
          <a:xfrm>
            <a:off x="3277495" y="2879522"/>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544;p45">
            <a:extLst>
              <a:ext uri="{FF2B5EF4-FFF2-40B4-BE49-F238E27FC236}">
                <a16:creationId xmlns:a16="http://schemas.microsoft.com/office/drawing/2014/main" id="{8753137D-9BA1-AF24-8599-527589A747F5}"/>
              </a:ext>
            </a:extLst>
          </p:cNvPr>
          <p:cNvGrpSpPr/>
          <p:nvPr/>
        </p:nvGrpSpPr>
        <p:grpSpPr>
          <a:xfrm>
            <a:off x="4024992" y="2879713"/>
            <a:ext cx="346056" cy="345674"/>
            <a:chOff x="3303268" y="3817349"/>
            <a:chExt cx="346056" cy="345674"/>
          </a:xfrm>
        </p:grpSpPr>
        <p:sp>
          <p:nvSpPr>
            <p:cNvPr id="21" name="Google Shape;545;p45">
              <a:extLst>
                <a:ext uri="{FF2B5EF4-FFF2-40B4-BE49-F238E27FC236}">
                  <a16:creationId xmlns:a16="http://schemas.microsoft.com/office/drawing/2014/main" id="{49AF1B25-8AA7-369B-48BA-7D7CF99E14A8}"/>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6;p45">
              <a:extLst>
                <a:ext uri="{FF2B5EF4-FFF2-40B4-BE49-F238E27FC236}">
                  <a16:creationId xmlns:a16="http://schemas.microsoft.com/office/drawing/2014/main" id="{3073C213-4D63-2428-BFA0-B619A71DFC77}"/>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7;p45">
              <a:extLst>
                <a:ext uri="{FF2B5EF4-FFF2-40B4-BE49-F238E27FC236}">
                  <a16:creationId xmlns:a16="http://schemas.microsoft.com/office/drawing/2014/main" id="{D906F365-27F3-1AE2-D483-DE71FBAF401C}"/>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48;p45">
              <a:extLst>
                <a:ext uri="{FF2B5EF4-FFF2-40B4-BE49-F238E27FC236}">
                  <a16:creationId xmlns:a16="http://schemas.microsoft.com/office/drawing/2014/main" id="{066F775D-036E-63D1-53BC-126BECC6458F}"/>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549;p45">
            <a:extLst>
              <a:ext uri="{FF2B5EF4-FFF2-40B4-BE49-F238E27FC236}">
                <a16:creationId xmlns:a16="http://schemas.microsoft.com/office/drawing/2014/main" id="{41D65F8C-16D7-AD2B-FCB4-7452EDBE4924}"/>
              </a:ext>
            </a:extLst>
          </p:cNvPr>
          <p:cNvGrpSpPr/>
          <p:nvPr/>
        </p:nvGrpSpPr>
        <p:grpSpPr>
          <a:xfrm>
            <a:off x="4772869" y="2879713"/>
            <a:ext cx="346056" cy="345674"/>
            <a:chOff x="3752358" y="3817349"/>
            <a:chExt cx="346056" cy="345674"/>
          </a:xfrm>
        </p:grpSpPr>
        <p:sp>
          <p:nvSpPr>
            <p:cNvPr id="27" name="Google Shape;550;p45">
              <a:extLst>
                <a:ext uri="{FF2B5EF4-FFF2-40B4-BE49-F238E27FC236}">
                  <a16:creationId xmlns:a16="http://schemas.microsoft.com/office/drawing/2014/main" id="{7D24CE3A-526D-A3DB-3CDA-FB9CA378C8F1}"/>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1;p45">
              <a:extLst>
                <a:ext uri="{FF2B5EF4-FFF2-40B4-BE49-F238E27FC236}">
                  <a16:creationId xmlns:a16="http://schemas.microsoft.com/office/drawing/2014/main" id="{7B50535F-5BDA-09BD-5EB0-997028290C51}"/>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52;p45">
              <a:extLst>
                <a:ext uri="{FF2B5EF4-FFF2-40B4-BE49-F238E27FC236}">
                  <a16:creationId xmlns:a16="http://schemas.microsoft.com/office/drawing/2014/main" id="{FC00E2ED-3752-0C02-5063-7BDBEC56E55C}"/>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3;p45">
              <a:extLst>
                <a:ext uri="{FF2B5EF4-FFF2-40B4-BE49-F238E27FC236}">
                  <a16:creationId xmlns:a16="http://schemas.microsoft.com/office/drawing/2014/main" id="{B770317C-9511-AFC5-9160-055A64DA3BA0}"/>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554;p45">
            <a:extLst>
              <a:ext uri="{FF2B5EF4-FFF2-40B4-BE49-F238E27FC236}">
                <a16:creationId xmlns:a16="http://schemas.microsoft.com/office/drawing/2014/main" id="{FE0E65D1-486A-FDE7-98F3-E5DB6A7A50D6}"/>
              </a:ext>
            </a:extLst>
          </p:cNvPr>
          <p:cNvGrpSpPr/>
          <p:nvPr/>
        </p:nvGrpSpPr>
        <p:grpSpPr>
          <a:xfrm>
            <a:off x="5520754" y="2879713"/>
            <a:ext cx="346056" cy="345674"/>
            <a:chOff x="2238181" y="4120624"/>
            <a:chExt cx="346056" cy="345674"/>
          </a:xfrm>
        </p:grpSpPr>
        <p:grpSp>
          <p:nvGrpSpPr>
            <p:cNvPr id="33" name="Google Shape;555;p45">
              <a:extLst>
                <a:ext uri="{FF2B5EF4-FFF2-40B4-BE49-F238E27FC236}">
                  <a16:creationId xmlns:a16="http://schemas.microsoft.com/office/drawing/2014/main" id="{50B2A15F-0EA1-75EC-54F7-8487532EF7C9}"/>
                </a:ext>
              </a:extLst>
            </p:cNvPr>
            <p:cNvGrpSpPr/>
            <p:nvPr/>
          </p:nvGrpSpPr>
          <p:grpSpPr>
            <a:xfrm>
              <a:off x="2309155" y="4177413"/>
              <a:ext cx="203863" cy="231903"/>
              <a:chOff x="1512725" y="258500"/>
              <a:chExt cx="4570900" cy="5199625"/>
            </a:xfrm>
          </p:grpSpPr>
          <p:sp>
            <p:nvSpPr>
              <p:cNvPr id="35" name="Google Shape;556;p45">
                <a:extLst>
                  <a:ext uri="{FF2B5EF4-FFF2-40B4-BE49-F238E27FC236}">
                    <a16:creationId xmlns:a16="http://schemas.microsoft.com/office/drawing/2014/main" id="{DAA94CF9-DADB-CF59-0D01-DF603D6154C3}"/>
                  </a:ext>
                </a:extLst>
              </p:cNvPr>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57;p45">
                <a:extLst>
                  <a:ext uri="{FF2B5EF4-FFF2-40B4-BE49-F238E27FC236}">
                    <a16:creationId xmlns:a16="http://schemas.microsoft.com/office/drawing/2014/main" id="{B0523910-1C36-D9F4-0962-592A592B36D6}"/>
                  </a:ext>
                </a:extLst>
              </p:cNvPr>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558;p45">
              <a:extLst>
                <a:ext uri="{FF2B5EF4-FFF2-40B4-BE49-F238E27FC236}">
                  <a16:creationId xmlns:a16="http://schemas.microsoft.com/office/drawing/2014/main" id="{E323F20F-03D8-3BFC-EDBE-EA6FA7E27E2B}"/>
                </a:ext>
              </a:extLst>
            </p:cNvPr>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1383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t>Introduction</a:t>
            </a:r>
            <a:endParaRPr lang="en-US"/>
          </a:p>
        </p:txBody>
      </p:sp>
      <p:pic>
        <p:nvPicPr>
          <p:cNvPr id="222" name="Google Shape;222;p28"/>
          <p:cNvPicPr preferRelativeResize="0"/>
          <p:nvPr/>
        </p:nvPicPr>
        <p:blipFill>
          <a:blip r:embed="rId3">
            <a:alphaModFix amt="15000"/>
          </a:blip>
          <a:stretch>
            <a:fillRect/>
          </a:stretch>
        </p:blipFill>
        <p:spPr>
          <a:xfrm rot="10800000">
            <a:off x="7590900" y="797750"/>
            <a:ext cx="1935800" cy="2961851"/>
          </a:xfrm>
          <a:prstGeom prst="rect">
            <a:avLst/>
          </a:prstGeom>
          <a:noFill/>
          <a:ln>
            <a:noFill/>
          </a:ln>
          <a:effectLst>
            <a:outerShdw blurRad="571500" dist="371475" dir="5340000" algn="bl" rotWithShape="0">
              <a:srgbClr val="000000">
                <a:alpha val="55000"/>
              </a:srgbClr>
            </a:outerShdw>
          </a:effectLst>
        </p:spPr>
      </p:pic>
      <p:sp>
        <p:nvSpPr>
          <p:cNvPr id="27" name="Google Shape;229;p29">
            <a:extLst>
              <a:ext uri="{FF2B5EF4-FFF2-40B4-BE49-F238E27FC236}">
                <a16:creationId xmlns:a16="http://schemas.microsoft.com/office/drawing/2014/main" id="{7BB297B7-299E-E5A9-A435-C9B9DFE1800B}"/>
              </a:ext>
            </a:extLst>
          </p:cNvPr>
          <p:cNvSpPr txBox="1">
            <a:spLocks noGrp="1"/>
          </p:cNvSpPr>
          <p:nvPr>
            <p:ph type="subTitle" idx="1"/>
          </p:nvPr>
        </p:nvSpPr>
        <p:spPr>
          <a:xfrm>
            <a:off x="717437" y="1090199"/>
            <a:ext cx="6875996" cy="3206009"/>
          </a:xfrm>
          <a:prstGeom prst="rect">
            <a:avLst/>
          </a:prstGeom>
        </p:spPr>
        <p:txBody>
          <a:bodyPr spcFirstLastPara="1" wrap="square" lIns="91425" tIns="91425" rIns="91425" bIns="91425" anchor="t" anchorCtr="0">
            <a:noAutofit/>
          </a:bodyPr>
          <a:lstStyle/>
          <a:p>
            <a:pPr marL="285750" indent="-285750">
              <a:spcBef>
                <a:spcPct val="20000"/>
              </a:spcBef>
              <a:buFont typeface="Arial"/>
              <a:buChar char="•"/>
            </a:pPr>
            <a:r>
              <a:rPr lang="en-US" sz="1600" dirty="0">
                <a:solidFill>
                  <a:schemeClr val="tx1"/>
                </a:solidFill>
                <a:latin typeface="EB Garamond"/>
                <a:ea typeface="Calibri"/>
                <a:cs typeface="Calibri"/>
              </a:rPr>
              <a:t>Road safety is a critical public health and transportation concern, with 1.19M global fatalities annually (</a:t>
            </a:r>
            <a:r>
              <a:rPr lang="en-US" sz="1600" dirty="0">
                <a:solidFill>
                  <a:schemeClr val="tx1"/>
                </a:solidFill>
                <a:latin typeface="EB Garamond"/>
                <a:ea typeface="Calibri"/>
                <a:cs typeface="Calibri"/>
                <a:hlinkClick r:id="rId4">
                  <a:extLst>
                    <a:ext uri="{A12FA001-AC4F-418D-AE19-62706E023703}">
                      <ahyp:hlinkClr xmlns:ahyp="http://schemas.microsoft.com/office/drawing/2018/hyperlinkcolor" val="tx"/>
                    </a:ext>
                  </a:extLst>
                </a:hlinkClick>
              </a:rPr>
              <a:t>WHO</a:t>
            </a:r>
            <a:r>
              <a:rPr lang="en-US" sz="1600" dirty="0">
                <a:solidFill>
                  <a:schemeClr val="tx1"/>
                </a:solidFill>
                <a:latin typeface="EB Garamond"/>
                <a:ea typeface="Calibri"/>
                <a:cs typeface="Calibri"/>
              </a:rPr>
              <a:t>, 2023)</a:t>
            </a:r>
          </a:p>
          <a:p>
            <a:pPr marL="285750" indent="-285750">
              <a:spcBef>
                <a:spcPct val="20000"/>
              </a:spcBef>
              <a:buFont typeface="Arial"/>
              <a:buChar char="•"/>
            </a:pPr>
            <a:r>
              <a:rPr lang="en-US" sz="1600" b="0" dirty="0">
                <a:solidFill>
                  <a:schemeClr val="tx1"/>
                </a:solidFill>
                <a:latin typeface="EB Garamond"/>
                <a:ea typeface="Calibri"/>
                <a:cs typeface="Calibri"/>
              </a:rPr>
              <a:t>NZ: 341 fatalities &amp; 2,442 serious injuries in </a:t>
            </a:r>
            <a:r>
              <a:rPr lang="en-US" sz="1600" dirty="0">
                <a:solidFill>
                  <a:schemeClr val="tx1"/>
                </a:solidFill>
                <a:latin typeface="EB Garamond"/>
                <a:ea typeface="Calibri"/>
                <a:cs typeface="Calibri"/>
              </a:rPr>
              <a:t>2023</a:t>
            </a:r>
            <a:endParaRPr lang="en-US" sz="1600" dirty="0">
              <a:solidFill>
                <a:schemeClr val="tx1"/>
              </a:solidFill>
              <a:latin typeface="EB Garamond"/>
              <a:cs typeface="Calibri"/>
            </a:endParaRPr>
          </a:p>
          <a:p>
            <a:pPr marL="285750" indent="-285750">
              <a:spcBef>
                <a:spcPct val="20000"/>
              </a:spcBef>
              <a:buFont typeface="Arial"/>
              <a:buChar char="•"/>
            </a:pPr>
            <a:r>
              <a:rPr lang="en-US" sz="1600" dirty="0">
                <a:solidFill>
                  <a:schemeClr val="tx1"/>
                </a:solidFill>
                <a:latin typeface="EB Garamond"/>
                <a:ea typeface="Calibri"/>
                <a:cs typeface="Calibri"/>
              </a:rPr>
              <a:t>NZ</a:t>
            </a:r>
            <a:r>
              <a:rPr lang="en-US" sz="1600" b="0" dirty="0">
                <a:solidFill>
                  <a:schemeClr val="tx1"/>
                </a:solidFill>
                <a:latin typeface="EB Garamond"/>
                <a:ea typeface="Calibri"/>
                <a:cs typeface="Calibri"/>
              </a:rPr>
              <a:t> has one of the highest road death rates in the </a:t>
            </a:r>
            <a:r>
              <a:rPr lang="en-US" sz="1600" b="0" dirty="0">
                <a:solidFill>
                  <a:schemeClr val="tx1"/>
                </a:solidFill>
                <a:latin typeface="EB Garamond"/>
                <a:ea typeface="Calibri"/>
                <a:cs typeface="Calibri"/>
                <a:hlinkClick r:id="rId5">
                  <a:extLst>
                    <a:ext uri="{A12FA001-AC4F-418D-AE19-62706E023703}">
                      <ahyp:hlinkClr xmlns:ahyp="http://schemas.microsoft.com/office/drawing/2018/hyperlinkcolor" val="tx"/>
                    </a:ext>
                  </a:extLst>
                </a:hlinkClick>
              </a:rPr>
              <a:t>OECD</a:t>
            </a:r>
            <a:r>
              <a:rPr lang="en-US" sz="1600" b="0" dirty="0">
                <a:solidFill>
                  <a:schemeClr val="tx1"/>
                </a:solidFill>
                <a:latin typeface="EB Garamond"/>
                <a:ea typeface="Calibri"/>
                <a:cs typeface="Calibri"/>
              </a:rPr>
              <a:t> (NZTA</a:t>
            </a:r>
            <a:r>
              <a:rPr lang="en-US" sz="1600" dirty="0">
                <a:solidFill>
                  <a:schemeClr val="tx1"/>
                </a:solidFill>
                <a:latin typeface="EB Garamond"/>
                <a:ea typeface="Calibri"/>
                <a:cs typeface="Calibri"/>
              </a:rPr>
              <a:t> </a:t>
            </a:r>
            <a:r>
              <a:rPr lang="en-US" sz="1600" b="0" dirty="0">
                <a:solidFill>
                  <a:schemeClr val="tx1"/>
                </a:solidFill>
                <a:latin typeface="EB Garamond"/>
                <a:ea typeface="Calibri"/>
                <a:cs typeface="Calibri"/>
              </a:rPr>
              <a:t>2024</a:t>
            </a:r>
            <a:r>
              <a:rPr lang="en-US" sz="1600" dirty="0">
                <a:solidFill>
                  <a:schemeClr val="tx1"/>
                </a:solidFill>
                <a:latin typeface="EB Garamond"/>
                <a:ea typeface="Calibri"/>
                <a:cs typeface="Calibri"/>
              </a:rPr>
              <a:t>, Fig. 1)</a:t>
            </a:r>
            <a:endParaRPr lang="en-US" sz="1600" dirty="0">
              <a:solidFill>
                <a:schemeClr val="tx1"/>
              </a:solidFill>
              <a:latin typeface="EB Garamond"/>
              <a:cs typeface="Calibri"/>
            </a:endParaRPr>
          </a:p>
          <a:p>
            <a:pPr marL="285750" indent="-285750">
              <a:spcBef>
                <a:spcPct val="20000"/>
              </a:spcBef>
              <a:buFont typeface="Arial"/>
              <a:buChar char="•"/>
            </a:pPr>
            <a:r>
              <a:rPr lang="en-US" sz="1600" dirty="0">
                <a:solidFill>
                  <a:schemeClr val="tx1"/>
                </a:solidFill>
                <a:latin typeface="EB Garamond"/>
                <a:ea typeface="EB Garamond"/>
                <a:cs typeface="Calibri"/>
              </a:rPr>
              <a:t>Traditional inspections of road infrastructure are expensive, slow, reactive</a:t>
            </a:r>
            <a:endParaRPr lang="en-US" sz="1600" dirty="0">
              <a:solidFill>
                <a:schemeClr val="tx1"/>
              </a:solidFill>
              <a:latin typeface="EB Garamond"/>
              <a:ea typeface="Calibri"/>
              <a:cs typeface="Calibri"/>
            </a:endParaRPr>
          </a:p>
          <a:p>
            <a:pPr marL="285750" indent="-285750">
              <a:spcBef>
                <a:spcPct val="20000"/>
              </a:spcBef>
              <a:buFont typeface="Arial"/>
              <a:buChar char="•"/>
            </a:pPr>
            <a:r>
              <a:rPr lang="en-US" sz="1600" b="0" dirty="0">
                <a:solidFill>
                  <a:schemeClr val="tx1"/>
                </a:solidFill>
                <a:latin typeface="EB Garamond"/>
                <a:ea typeface="Calibri"/>
                <a:cs typeface="Calibri"/>
              </a:rPr>
              <a:t>Crowdsourced reporting offers timely, wide coverage but suffers from data reliability challenges</a:t>
            </a:r>
            <a:endParaRPr lang="en-US" sz="1600" b="0" dirty="0">
              <a:solidFill>
                <a:schemeClr val="tx1"/>
              </a:solidFill>
              <a:latin typeface="EB Garamond"/>
              <a:ea typeface="EB Garamond SemiBold"/>
              <a:cs typeface="Calibri"/>
            </a:endParaRPr>
          </a:p>
          <a:p>
            <a:pPr marL="285750" indent="-285750">
              <a:spcBef>
                <a:spcPct val="20000"/>
              </a:spcBef>
              <a:buFont typeface="Arial"/>
              <a:buChar char="•"/>
            </a:pPr>
            <a:r>
              <a:rPr lang="en-US" sz="1600" dirty="0">
                <a:solidFill>
                  <a:schemeClr val="tx1"/>
                </a:solidFill>
                <a:latin typeface="EB Garamond"/>
                <a:ea typeface="Calibri"/>
                <a:cs typeface="Calibri"/>
              </a:rPr>
              <a:t>Proposed solution strives</a:t>
            </a:r>
            <a:r>
              <a:rPr lang="en-US" sz="1600" b="0" dirty="0">
                <a:solidFill>
                  <a:schemeClr val="tx1"/>
                </a:solidFill>
                <a:latin typeface="EB Garamond"/>
                <a:ea typeface="Calibri"/>
                <a:cs typeface="Calibri"/>
              </a:rPr>
              <a:t> </a:t>
            </a:r>
            <a:r>
              <a:rPr lang="en-US" sz="1600" dirty="0">
                <a:solidFill>
                  <a:schemeClr val="tx1"/>
                </a:solidFill>
                <a:latin typeface="EB Garamond"/>
                <a:ea typeface="Calibri"/>
                <a:cs typeface="Calibri"/>
              </a:rPr>
              <a:t>to introduce a</a:t>
            </a:r>
            <a:r>
              <a:rPr lang="en-US" sz="1600" b="0" dirty="0">
                <a:solidFill>
                  <a:schemeClr val="tx1"/>
                </a:solidFill>
                <a:latin typeface="EB Garamond"/>
                <a:ea typeface="Calibri"/>
                <a:cs typeface="Calibri"/>
              </a:rPr>
              <a:t> dual vetting mechanism to ensure accuracy and reliability</a:t>
            </a:r>
            <a:endParaRPr lang="en-US" sz="1600" b="0" dirty="0">
              <a:solidFill>
                <a:schemeClr val="tx1"/>
              </a:solidFill>
              <a:latin typeface="EB Garamond"/>
              <a:ea typeface="EB Garamond SemiBold"/>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a:extLst>
            <a:ext uri="{FF2B5EF4-FFF2-40B4-BE49-F238E27FC236}">
              <a16:creationId xmlns:a16="http://schemas.microsoft.com/office/drawing/2014/main" id="{7D98C9B6-1D51-6513-69DD-16B1F49A1E53}"/>
            </a:ext>
          </a:extLst>
        </p:cNvPr>
        <p:cNvGrpSpPr/>
        <p:nvPr/>
      </p:nvGrpSpPr>
      <p:grpSpPr>
        <a:xfrm>
          <a:off x="0" y="0"/>
          <a:ext cx="0" cy="0"/>
          <a:chOff x="0" y="0"/>
          <a:chExt cx="0" cy="0"/>
        </a:xfrm>
      </p:grpSpPr>
      <p:sp>
        <p:nvSpPr>
          <p:cNvPr id="209" name="Google Shape;209;p28">
            <a:extLst>
              <a:ext uri="{FF2B5EF4-FFF2-40B4-BE49-F238E27FC236}">
                <a16:creationId xmlns:a16="http://schemas.microsoft.com/office/drawing/2014/main" id="{C0BCB282-FB14-59A2-3EFD-6DB519FD404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a:t>Introduction</a:t>
            </a:r>
            <a:endParaRPr lang="en-US"/>
          </a:p>
        </p:txBody>
      </p:sp>
      <p:pic>
        <p:nvPicPr>
          <p:cNvPr id="222" name="Google Shape;222;p28">
            <a:extLst>
              <a:ext uri="{FF2B5EF4-FFF2-40B4-BE49-F238E27FC236}">
                <a16:creationId xmlns:a16="http://schemas.microsoft.com/office/drawing/2014/main" id="{655FBEBA-EA6B-5775-AA3C-1D9341114F4C}"/>
              </a:ext>
            </a:extLst>
          </p:cNvPr>
          <p:cNvPicPr preferRelativeResize="0"/>
          <p:nvPr/>
        </p:nvPicPr>
        <p:blipFill>
          <a:blip r:embed="rId3">
            <a:alphaModFix amt="15000"/>
          </a:blip>
          <a:stretch>
            <a:fillRect/>
          </a:stretch>
        </p:blipFill>
        <p:spPr>
          <a:xfrm rot="10800000">
            <a:off x="7590900" y="797750"/>
            <a:ext cx="1935800" cy="2961851"/>
          </a:xfrm>
          <a:prstGeom prst="rect">
            <a:avLst/>
          </a:prstGeom>
          <a:noFill/>
          <a:ln>
            <a:noFill/>
          </a:ln>
          <a:effectLst>
            <a:outerShdw blurRad="571500" dist="371475" dir="5340000" algn="bl" rotWithShape="0">
              <a:srgbClr val="000000">
                <a:alpha val="55000"/>
              </a:srgbClr>
            </a:outerShdw>
          </a:effectLst>
        </p:spPr>
      </p:pic>
      <p:pic>
        <p:nvPicPr>
          <p:cNvPr id="4" name="Picture 3" descr="A graph of a road&#10;&#10;AI-generated content may be incorrect.">
            <a:extLst>
              <a:ext uri="{FF2B5EF4-FFF2-40B4-BE49-F238E27FC236}">
                <a16:creationId xmlns:a16="http://schemas.microsoft.com/office/drawing/2014/main" id="{6E89DCEC-6206-7C3B-F740-5B35B5FA3CD2}"/>
              </a:ext>
            </a:extLst>
          </p:cNvPr>
          <p:cNvPicPr>
            <a:picLocks noChangeAspect="1"/>
          </p:cNvPicPr>
          <p:nvPr/>
        </p:nvPicPr>
        <p:blipFill>
          <a:blip r:embed="rId4"/>
          <a:stretch>
            <a:fillRect/>
          </a:stretch>
        </p:blipFill>
        <p:spPr>
          <a:xfrm>
            <a:off x="1498827" y="1177448"/>
            <a:ext cx="5789697" cy="3351798"/>
          </a:xfrm>
          <a:prstGeom prst="rect">
            <a:avLst/>
          </a:prstGeom>
        </p:spPr>
      </p:pic>
    </p:spTree>
    <p:extLst>
      <p:ext uri="{BB962C8B-B14F-4D97-AF65-F5344CB8AC3E}">
        <p14:creationId xmlns:p14="http://schemas.microsoft.com/office/powerpoint/2010/main" val="102022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a:extLst>
            <a:ext uri="{FF2B5EF4-FFF2-40B4-BE49-F238E27FC236}">
              <a16:creationId xmlns:a16="http://schemas.microsoft.com/office/drawing/2014/main" id="{0D0C9500-B601-1863-2FD4-2E88BADAF3D9}"/>
            </a:ext>
          </a:extLst>
        </p:cNvPr>
        <p:cNvGrpSpPr/>
        <p:nvPr/>
      </p:nvGrpSpPr>
      <p:grpSpPr>
        <a:xfrm>
          <a:off x="0" y="0"/>
          <a:ext cx="0" cy="0"/>
          <a:chOff x="0" y="0"/>
          <a:chExt cx="0" cy="0"/>
        </a:xfrm>
      </p:grpSpPr>
      <p:sp>
        <p:nvSpPr>
          <p:cNvPr id="209" name="Google Shape;209;p28">
            <a:extLst>
              <a:ext uri="{FF2B5EF4-FFF2-40B4-BE49-F238E27FC236}">
                <a16:creationId xmlns:a16="http://schemas.microsoft.com/office/drawing/2014/main" id="{A0BCAE14-E353-117C-4553-C25D52382CD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Literature Review</a:t>
            </a:r>
            <a:endParaRPr lang="en-US"/>
          </a:p>
        </p:txBody>
      </p:sp>
      <p:pic>
        <p:nvPicPr>
          <p:cNvPr id="222" name="Google Shape;222;p28">
            <a:extLst>
              <a:ext uri="{FF2B5EF4-FFF2-40B4-BE49-F238E27FC236}">
                <a16:creationId xmlns:a16="http://schemas.microsoft.com/office/drawing/2014/main" id="{41CCD61D-8D73-0E27-6BF7-7DFE6A6DCD4C}"/>
              </a:ext>
            </a:extLst>
          </p:cNvPr>
          <p:cNvPicPr preferRelativeResize="0"/>
          <p:nvPr/>
        </p:nvPicPr>
        <p:blipFill>
          <a:blip r:embed="rId3">
            <a:alphaModFix amt="15000"/>
          </a:blip>
          <a:stretch>
            <a:fillRect/>
          </a:stretch>
        </p:blipFill>
        <p:spPr>
          <a:xfrm rot="10800000">
            <a:off x="7590900" y="797750"/>
            <a:ext cx="1935800" cy="2961851"/>
          </a:xfrm>
          <a:prstGeom prst="rect">
            <a:avLst/>
          </a:prstGeom>
          <a:noFill/>
          <a:ln>
            <a:noFill/>
          </a:ln>
          <a:effectLst>
            <a:outerShdw blurRad="571500" dist="371475" dir="5340000" algn="bl" rotWithShape="0">
              <a:srgbClr val="000000">
                <a:alpha val="55000"/>
              </a:srgbClr>
            </a:outerShdw>
          </a:effectLst>
        </p:spPr>
      </p:pic>
      <p:sp>
        <p:nvSpPr>
          <p:cNvPr id="27" name="Google Shape;229;p29">
            <a:extLst>
              <a:ext uri="{FF2B5EF4-FFF2-40B4-BE49-F238E27FC236}">
                <a16:creationId xmlns:a16="http://schemas.microsoft.com/office/drawing/2014/main" id="{F20C4FFD-8570-091F-509F-DE4253B2ADC6}"/>
              </a:ext>
            </a:extLst>
          </p:cNvPr>
          <p:cNvSpPr txBox="1">
            <a:spLocks noGrp="1"/>
          </p:cNvSpPr>
          <p:nvPr>
            <p:ph type="subTitle" idx="1"/>
          </p:nvPr>
        </p:nvSpPr>
        <p:spPr>
          <a:xfrm>
            <a:off x="717437" y="1090199"/>
            <a:ext cx="7130972" cy="3477519"/>
          </a:xfrm>
          <a:prstGeom prst="rect">
            <a:avLst/>
          </a:prstGeom>
        </p:spPr>
        <p:txBody>
          <a:bodyPr spcFirstLastPara="1" wrap="square" lIns="91425" tIns="91425" rIns="91425" bIns="91425" anchor="t" anchorCtr="0">
            <a:noAutofit/>
          </a:bodyPr>
          <a:lstStyle/>
          <a:p>
            <a:pPr marL="285750" indent="-285750">
              <a:spcBef>
                <a:spcPct val="20000"/>
              </a:spcBef>
              <a:buFont typeface="Arial"/>
              <a:buChar char="•"/>
            </a:pPr>
            <a:r>
              <a:rPr lang="en-US" sz="1600" dirty="0">
                <a:solidFill>
                  <a:schemeClr val="tx1"/>
                </a:solidFill>
                <a:latin typeface="EB Garamond"/>
                <a:ea typeface="EB Garamond Medium"/>
                <a:cs typeface="Calibri"/>
              </a:rPr>
              <a:t>Crowdsourced platforms like </a:t>
            </a:r>
            <a:r>
              <a:rPr lang="en-US" sz="1600" dirty="0" err="1">
                <a:solidFill>
                  <a:schemeClr val="tx1"/>
                </a:solidFill>
                <a:latin typeface="EB Garamond"/>
                <a:ea typeface="EB Garamond Medium"/>
                <a:cs typeface="Calibri"/>
              </a:rPr>
              <a:t>FixCyprus</a:t>
            </a:r>
            <a:r>
              <a:rPr lang="en-US" sz="1600" dirty="0">
                <a:solidFill>
                  <a:schemeClr val="tx1"/>
                </a:solidFill>
                <a:latin typeface="EB Garamond"/>
                <a:ea typeface="EB Garamond Medium"/>
                <a:cs typeface="Calibri"/>
              </a:rPr>
              <a:t> (Christou, et al., 2023) and EDDA+ (Olma et al., 2022) demonstrated improved hazard reporting coverage and timeliness. Both identified trust criteria as a limitation and suggested to </a:t>
            </a:r>
            <a:r>
              <a:rPr lang="en-US" sz="1600" dirty="0">
                <a:solidFill>
                  <a:schemeClr val="tx1"/>
                </a:solidFill>
                <a:latin typeface="EB Garamond"/>
                <a:cs typeface="Calibri"/>
              </a:rPr>
              <a:t>introduce trust metrics or criteria to enhance the reliability and credibility of crowdsourced reports.</a:t>
            </a:r>
            <a:endParaRPr lang="en-US" sz="1600" dirty="0">
              <a:solidFill>
                <a:schemeClr val="tx1"/>
              </a:solidFill>
              <a:latin typeface="EB Garamond"/>
              <a:ea typeface="EB Garamond Medium"/>
              <a:cs typeface="Calibri"/>
            </a:endParaRPr>
          </a:p>
          <a:p>
            <a:pPr marL="285750" indent="-285750">
              <a:spcBef>
                <a:spcPct val="20000"/>
              </a:spcBef>
              <a:buFont typeface="Arial"/>
              <a:buChar char="•"/>
            </a:pPr>
            <a:r>
              <a:rPr lang="en-US" sz="1600" dirty="0">
                <a:solidFill>
                  <a:schemeClr val="tx1"/>
                </a:solidFill>
                <a:latin typeface="EB Garamond"/>
                <a:ea typeface="EB Garamond Medium"/>
                <a:cs typeface="Calibri"/>
              </a:rPr>
              <a:t>Telima et al. (2023) used </a:t>
            </a:r>
            <a:r>
              <a:rPr lang="en-US" sz="1600" dirty="0">
                <a:solidFill>
                  <a:schemeClr val="tx1"/>
                </a:solidFill>
                <a:latin typeface="EB Garamond"/>
                <a:cs typeface="Calibri"/>
              </a:rPr>
              <a:t>crowdsourcing platform to collect &amp; analyze pedestrian safety within urban areas of Cairo, Egypt (spatial analyses using KDE to identify high-risk areas).</a:t>
            </a:r>
            <a:endParaRPr lang="en-US" dirty="0">
              <a:solidFill>
                <a:schemeClr val="tx1"/>
              </a:solidFill>
            </a:endParaRPr>
          </a:p>
          <a:p>
            <a:pPr marL="285750" indent="-285750">
              <a:spcBef>
                <a:spcPct val="20000"/>
              </a:spcBef>
              <a:buFont typeface="Arial"/>
              <a:buChar char="•"/>
            </a:pPr>
            <a:r>
              <a:rPr lang="en-US" sz="1600" dirty="0">
                <a:solidFill>
                  <a:schemeClr val="tx1"/>
                </a:solidFill>
                <a:latin typeface="EB Garamond"/>
                <a:cs typeface="Calibri"/>
              </a:rPr>
              <a:t>Studies by Cafiso et al. (2022) &amp; Bhoyar et al. (2023) used IoT-based sensors to monitor and assess urban road pavement conditions (focus on potholes). One enhancement suggested in the study is the addition of real-time data integration platforms for road maintenance agencies &amp; introduce crowdsourcing to reduce variability and improve data reliability.</a:t>
            </a:r>
            <a:endParaRPr lang="en-US">
              <a:solidFill>
                <a:schemeClr val="tx1"/>
              </a:solidFill>
            </a:endParaRPr>
          </a:p>
        </p:txBody>
      </p:sp>
    </p:spTree>
    <p:extLst>
      <p:ext uri="{BB962C8B-B14F-4D97-AF65-F5344CB8AC3E}">
        <p14:creationId xmlns:p14="http://schemas.microsoft.com/office/powerpoint/2010/main" val="762124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a:extLst>
            <a:ext uri="{FF2B5EF4-FFF2-40B4-BE49-F238E27FC236}">
              <a16:creationId xmlns:a16="http://schemas.microsoft.com/office/drawing/2014/main" id="{C70C0D4F-9A65-D98C-2421-D5EF7B509CCC}"/>
            </a:ext>
          </a:extLst>
        </p:cNvPr>
        <p:cNvGrpSpPr/>
        <p:nvPr/>
      </p:nvGrpSpPr>
      <p:grpSpPr>
        <a:xfrm>
          <a:off x="0" y="0"/>
          <a:ext cx="0" cy="0"/>
          <a:chOff x="0" y="0"/>
          <a:chExt cx="0" cy="0"/>
        </a:xfrm>
      </p:grpSpPr>
      <p:sp>
        <p:nvSpPr>
          <p:cNvPr id="209" name="Google Shape;209;p28">
            <a:extLst>
              <a:ext uri="{FF2B5EF4-FFF2-40B4-BE49-F238E27FC236}">
                <a16:creationId xmlns:a16="http://schemas.microsoft.com/office/drawing/2014/main" id="{8827AFD2-172C-51E1-5C9A-8C09FB91791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Literature Review</a:t>
            </a:r>
            <a:endParaRPr lang="en-US"/>
          </a:p>
        </p:txBody>
      </p:sp>
      <p:pic>
        <p:nvPicPr>
          <p:cNvPr id="222" name="Google Shape;222;p28">
            <a:extLst>
              <a:ext uri="{FF2B5EF4-FFF2-40B4-BE49-F238E27FC236}">
                <a16:creationId xmlns:a16="http://schemas.microsoft.com/office/drawing/2014/main" id="{CF1FEBB0-DC1E-2EE2-B327-7DFC661DD0FE}"/>
              </a:ext>
            </a:extLst>
          </p:cNvPr>
          <p:cNvPicPr preferRelativeResize="0"/>
          <p:nvPr/>
        </p:nvPicPr>
        <p:blipFill>
          <a:blip r:embed="rId3">
            <a:alphaModFix amt="15000"/>
          </a:blip>
          <a:stretch>
            <a:fillRect/>
          </a:stretch>
        </p:blipFill>
        <p:spPr>
          <a:xfrm rot="10800000">
            <a:off x="7590900" y="797750"/>
            <a:ext cx="1935800" cy="2961851"/>
          </a:xfrm>
          <a:prstGeom prst="rect">
            <a:avLst/>
          </a:prstGeom>
          <a:noFill/>
          <a:ln>
            <a:noFill/>
          </a:ln>
          <a:effectLst>
            <a:outerShdw blurRad="571500" dist="371475" dir="5340000" algn="bl" rotWithShape="0">
              <a:srgbClr val="000000">
                <a:alpha val="55000"/>
              </a:srgbClr>
            </a:outerShdw>
          </a:effectLst>
        </p:spPr>
      </p:pic>
      <p:sp>
        <p:nvSpPr>
          <p:cNvPr id="27" name="Google Shape;229;p29">
            <a:extLst>
              <a:ext uri="{FF2B5EF4-FFF2-40B4-BE49-F238E27FC236}">
                <a16:creationId xmlns:a16="http://schemas.microsoft.com/office/drawing/2014/main" id="{5B6915AD-F522-1999-EAFA-A4AA48BECDB3}"/>
              </a:ext>
            </a:extLst>
          </p:cNvPr>
          <p:cNvSpPr txBox="1">
            <a:spLocks noGrp="1"/>
          </p:cNvSpPr>
          <p:nvPr>
            <p:ph type="subTitle" idx="1"/>
          </p:nvPr>
        </p:nvSpPr>
        <p:spPr>
          <a:xfrm>
            <a:off x="717437" y="1090199"/>
            <a:ext cx="7130972" cy="3984582"/>
          </a:xfrm>
          <a:prstGeom prst="rect">
            <a:avLst/>
          </a:prstGeom>
        </p:spPr>
        <p:txBody>
          <a:bodyPr spcFirstLastPara="1" wrap="square" lIns="91425" tIns="91425" rIns="91425" bIns="91425" anchor="t" anchorCtr="0">
            <a:noAutofit/>
          </a:bodyPr>
          <a:lstStyle/>
          <a:p>
            <a:pPr marL="285750" indent="-285750">
              <a:spcBef>
                <a:spcPct val="20000"/>
              </a:spcBef>
              <a:buFont typeface="Arial,Sans-Serif"/>
              <a:buChar char="•"/>
            </a:pPr>
            <a:r>
              <a:rPr lang="en-US" sz="1600" dirty="0">
                <a:solidFill>
                  <a:schemeClr val="tx1"/>
                </a:solidFill>
                <a:latin typeface="EB Garamond"/>
                <a:ea typeface="EB Garamond"/>
                <a:cs typeface="Calibri"/>
              </a:rPr>
              <a:t>A similar study by Carlos Pena-Caballero et al. focused on detection of a limited scope of road hazard classes, i.e. Manhole, Pothole, Blurred Crosswalk, &amp; Blurred Street Line</a:t>
            </a:r>
          </a:p>
          <a:p>
            <a:pPr marL="285750" indent="-285750">
              <a:spcBef>
                <a:spcPct val="20000"/>
              </a:spcBef>
              <a:buFont typeface="Arial"/>
              <a:buChar char="•"/>
            </a:pPr>
            <a:r>
              <a:rPr lang="en-US" sz="1600" dirty="0">
                <a:solidFill>
                  <a:schemeClr val="tx1"/>
                </a:solidFill>
                <a:latin typeface="EB Garamond"/>
                <a:cs typeface="Calibri"/>
              </a:rPr>
              <a:t>In a study by Kim et al. (2023), they explored the use of crowdsourced data collected through an app, Road Inconvenience Reporting System (RIRS), to evaluate the efficiency of road hazard maintenance performed by different regional agencies across South Korea (focus more on data analysis)</a:t>
            </a:r>
            <a:endParaRPr lang="en-US">
              <a:solidFill>
                <a:schemeClr val="tx1"/>
              </a:solidFill>
            </a:endParaRPr>
          </a:p>
        </p:txBody>
      </p:sp>
    </p:spTree>
    <p:extLst>
      <p:ext uri="{BB962C8B-B14F-4D97-AF65-F5344CB8AC3E}">
        <p14:creationId xmlns:p14="http://schemas.microsoft.com/office/powerpoint/2010/main" val="47893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a:extLst>
            <a:ext uri="{FF2B5EF4-FFF2-40B4-BE49-F238E27FC236}">
              <a16:creationId xmlns:a16="http://schemas.microsoft.com/office/drawing/2014/main" id="{3AD340F7-F423-91B3-3809-958D9ABDA338}"/>
            </a:ext>
          </a:extLst>
        </p:cNvPr>
        <p:cNvGrpSpPr/>
        <p:nvPr/>
      </p:nvGrpSpPr>
      <p:grpSpPr>
        <a:xfrm>
          <a:off x="0" y="0"/>
          <a:ext cx="0" cy="0"/>
          <a:chOff x="0" y="0"/>
          <a:chExt cx="0" cy="0"/>
        </a:xfrm>
      </p:grpSpPr>
      <p:sp>
        <p:nvSpPr>
          <p:cNvPr id="209" name="Google Shape;209;p28">
            <a:extLst>
              <a:ext uri="{FF2B5EF4-FFF2-40B4-BE49-F238E27FC236}">
                <a16:creationId xmlns:a16="http://schemas.microsoft.com/office/drawing/2014/main" id="{58DB8C6E-5534-1BDC-A725-D5A84DF808B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Problem Definition</a:t>
            </a:r>
            <a:endParaRPr lang="en-US"/>
          </a:p>
        </p:txBody>
      </p:sp>
      <p:pic>
        <p:nvPicPr>
          <p:cNvPr id="222" name="Google Shape;222;p28">
            <a:extLst>
              <a:ext uri="{FF2B5EF4-FFF2-40B4-BE49-F238E27FC236}">
                <a16:creationId xmlns:a16="http://schemas.microsoft.com/office/drawing/2014/main" id="{AA11DE96-A2EC-B5AD-A844-505F5906819E}"/>
              </a:ext>
            </a:extLst>
          </p:cNvPr>
          <p:cNvPicPr preferRelativeResize="0"/>
          <p:nvPr/>
        </p:nvPicPr>
        <p:blipFill>
          <a:blip r:embed="rId3">
            <a:alphaModFix amt="15000"/>
          </a:blip>
          <a:stretch>
            <a:fillRect/>
          </a:stretch>
        </p:blipFill>
        <p:spPr>
          <a:xfrm rot="10800000">
            <a:off x="7590900" y="797750"/>
            <a:ext cx="1935800" cy="2961851"/>
          </a:xfrm>
          <a:prstGeom prst="rect">
            <a:avLst/>
          </a:prstGeom>
          <a:noFill/>
          <a:ln>
            <a:noFill/>
          </a:ln>
          <a:effectLst>
            <a:outerShdw blurRad="571500" dist="371475" dir="5340000" algn="bl" rotWithShape="0">
              <a:srgbClr val="000000">
                <a:alpha val="55000"/>
              </a:srgbClr>
            </a:outerShdw>
          </a:effectLst>
        </p:spPr>
      </p:pic>
      <p:sp>
        <p:nvSpPr>
          <p:cNvPr id="27" name="Google Shape;229;p29">
            <a:extLst>
              <a:ext uri="{FF2B5EF4-FFF2-40B4-BE49-F238E27FC236}">
                <a16:creationId xmlns:a16="http://schemas.microsoft.com/office/drawing/2014/main" id="{C1BF826C-A815-57EE-4C63-57CEFC31461E}"/>
              </a:ext>
            </a:extLst>
          </p:cNvPr>
          <p:cNvSpPr txBox="1">
            <a:spLocks noGrp="1"/>
          </p:cNvSpPr>
          <p:nvPr>
            <p:ph type="subTitle" idx="1"/>
          </p:nvPr>
        </p:nvSpPr>
        <p:spPr>
          <a:xfrm>
            <a:off x="717437" y="1090199"/>
            <a:ext cx="6875996" cy="3206009"/>
          </a:xfrm>
          <a:prstGeom prst="rect">
            <a:avLst/>
          </a:prstGeom>
        </p:spPr>
        <p:txBody>
          <a:bodyPr spcFirstLastPara="1" wrap="square" lIns="91425" tIns="91425" rIns="91425" bIns="91425" anchor="t" anchorCtr="0">
            <a:noAutofit/>
          </a:bodyPr>
          <a:lstStyle/>
          <a:p>
            <a:pPr marL="0" indent="0">
              <a:spcBef>
                <a:spcPct val="20000"/>
              </a:spcBef>
            </a:pPr>
            <a:r>
              <a:rPr lang="en-US" b="1" i="1">
                <a:solidFill>
                  <a:schemeClr val="tx1"/>
                </a:solidFill>
                <a:latin typeface="EB Garamond"/>
                <a:ea typeface="Calibri"/>
                <a:cs typeface="Calibri"/>
              </a:rPr>
              <a:t>Key Gap</a:t>
            </a:r>
            <a:r>
              <a:rPr lang="en-US" sz="1600" b="1" i="1">
                <a:solidFill>
                  <a:schemeClr val="tx1"/>
                </a:solidFill>
                <a:latin typeface="EB Garamond"/>
                <a:ea typeface="Calibri"/>
                <a:cs typeface="Calibri"/>
              </a:rPr>
              <a:t>s</a:t>
            </a:r>
            <a:r>
              <a:rPr lang="en-US" sz="1600">
                <a:solidFill>
                  <a:schemeClr val="tx1"/>
                </a:solidFill>
                <a:latin typeface="EB Garamond"/>
                <a:ea typeface="Calibri"/>
                <a:cs typeface="Calibri"/>
              </a:rPr>
              <a:t>:</a:t>
            </a:r>
            <a:endParaRPr lang="en-US">
              <a:solidFill>
                <a:schemeClr val="tx1"/>
              </a:solidFill>
            </a:endParaRPr>
          </a:p>
          <a:p>
            <a:pPr marL="742950" lvl="1" indent="-285750">
              <a:spcBef>
                <a:spcPct val="20000"/>
              </a:spcBef>
              <a:buFont typeface="Arial"/>
              <a:buChar char="•"/>
            </a:pPr>
            <a:r>
              <a:rPr lang="en-US" sz="1600" b="0">
                <a:solidFill>
                  <a:schemeClr val="tx1"/>
                </a:solidFill>
                <a:latin typeface="EB Garamond"/>
                <a:ea typeface="Calibri"/>
                <a:cs typeface="Calibri"/>
              </a:rPr>
              <a:t>Unreliable crowdsourced data without robust </a:t>
            </a:r>
            <a:r>
              <a:rPr lang="en-US" sz="1600" b="0">
                <a:solidFill>
                  <a:schemeClr val="tx1"/>
                </a:solidFill>
                <a:ea typeface="Calibri"/>
                <a:cs typeface="Calibri"/>
              </a:rPr>
              <a:t>vetting</a:t>
            </a:r>
          </a:p>
          <a:p>
            <a:pPr marL="742950" lvl="1" indent="-285750">
              <a:spcBef>
                <a:spcPct val="20000"/>
              </a:spcBef>
              <a:buFont typeface="Arial"/>
              <a:buChar char="•"/>
            </a:pPr>
            <a:r>
              <a:rPr lang="en-US" sz="1600" b="0">
                <a:solidFill>
                  <a:schemeClr val="tx1"/>
                </a:solidFill>
                <a:ea typeface="Calibri"/>
                <a:cs typeface="Calibri"/>
              </a:rPr>
              <a:t>Lack</a:t>
            </a:r>
            <a:r>
              <a:rPr lang="en-US" sz="1600" b="0">
                <a:solidFill>
                  <a:schemeClr val="tx1"/>
                </a:solidFill>
                <a:latin typeface="EB Garamond"/>
                <a:ea typeface="Calibri"/>
                <a:cs typeface="Calibri"/>
              </a:rPr>
              <a:t> of unified end-to-end hazard management</a:t>
            </a:r>
          </a:p>
          <a:p>
            <a:pPr marL="742950" lvl="1" indent="-285750">
              <a:spcBef>
                <a:spcPct val="20000"/>
              </a:spcBef>
              <a:buFont typeface="Arial"/>
              <a:buChar char="•"/>
            </a:pPr>
            <a:r>
              <a:rPr lang="en-US" sz="1600" b="0">
                <a:solidFill>
                  <a:schemeClr val="tx1"/>
                </a:solidFill>
                <a:latin typeface="EB Garamond"/>
                <a:ea typeface="Calibri"/>
                <a:cs typeface="Calibri"/>
              </a:rPr>
              <a:t>Limited integration </a:t>
            </a:r>
            <a:r>
              <a:rPr lang="en-US" sz="1600" b="0">
                <a:solidFill>
                  <a:schemeClr val="tx1"/>
                </a:solidFill>
                <a:ea typeface="Calibri"/>
                <a:cs typeface="Calibri"/>
              </a:rPr>
              <a:t>&amp; use </a:t>
            </a:r>
            <a:r>
              <a:rPr lang="en-US" sz="1600" b="0">
                <a:solidFill>
                  <a:schemeClr val="tx1"/>
                </a:solidFill>
                <a:latin typeface="EB Garamond"/>
                <a:ea typeface="Calibri"/>
                <a:cs typeface="Calibri"/>
              </a:rPr>
              <a:t>of analytics for policy insights</a:t>
            </a:r>
            <a:endParaRPr lang="en-US" sz="1600" b="0">
              <a:solidFill>
                <a:schemeClr val="tx1"/>
              </a:solidFill>
            </a:endParaRPr>
          </a:p>
          <a:p>
            <a:pPr marL="0" indent="0">
              <a:spcBef>
                <a:spcPct val="20000"/>
              </a:spcBef>
            </a:pPr>
            <a:r>
              <a:rPr lang="en-US" b="1" i="1">
                <a:solidFill>
                  <a:schemeClr val="tx1"/>
                </a:solidFill>
                <a:latin typeface="EB Garamond"/>
                <a:ea typeface="Calibri"/>
                <a:cs typeface="Calibri"/>
              </a:rPr>
              <a:t>Research Questions</a:t>
            </a:r>
            <a:r>
              <a:rPr lang="en-US">
                <a:solidFill>
                  <a:schemeClr val="tx1"/>
                </a:solidFill>
                <a:latin typeface="EB Garamond"/>
                <a:ea typeface="Calibri"/>
                <a:cs typeface="Calibri"/>
              </a:rPr>
              <a:t>:</a:t>
            </a:r>
            <a:endParaRPr lang="en-US">
              <a:solidFill>
                <a:schemeClr val="tx1"/>
              </a:solidFill>
              <a:latin typeface="EB Garamond"/>
              <a:cs typeface="Calibri"/>
            </a:endParaRPr>
          </a:p>
          <a:p>
            <a:pPr marL="742950" lvl="1" indent="-285750">
              <a:spcBef>
                <a:spcPct val="20000"/>
              </a:spcBef>
              <a:buFont typeface="Arial"/>
              <a:buChar char="•"/>
            </a:pPr>
            <a:r>
              <a:rPr lang="en-US" sz="1600" b="0">
                <a:solidFill>
                  <a:schemeClr val="tx1"/>
                </a:solidFill>
                <a:latin typeface="EB Garamond"/>
                <a:ea typeface="Calibri"/>
                <a:cs typeface="Calibri"/>
              </a:rPr>
              <a:t>How to design a real-time alert system with dual-layer</a:t>
            </a:r>
            <a:r>
              <a:rPr lang="en-US" sz="1600" b="0">
                <a:solidFill>
                  <a:schemeClr val="tx1"/>
                </a:solidFill>
                <a:ea typeface="Calibri"/>
                <a:cs typeface="Calibri"/>
              </a:rPr>
              <a:t> </a:t>
            </a:r>
            <a:r>
              <a:rPr lang="en-US" sz="1600" b="0">
                <a:solidFill>
                  <a:schemeClr val="tx1"/>
                </a:solidFill>
                <a:latin typeface="EB Garamond"/>
                <a:ea typeface="Calibri"/>
                <a:cs typeface="Calibri"/>
              </a:rPr>
              <a:t>vetting to deliver timely, </a:t>
            </a:r>
            <a:r>
              <a:rPr lang="en-US" sz="1600" b="0">
                <a:solidFill>
                  <a:schemeClr val="tx1"/>
                </a:solidFill>
                <a:ea typeface="Calibri"/>
                <a:cs typeface="Calibri"/>
              </a:rPr>
              <a:t>reliable road hazards information</a:t>
            </a:r>
            <a:r>
              <a:rPr lang="en-US" sz="1600" b="0">
                <a:solidFill>
                  <a:schemeClr val="tx1"/>
                </a:solidFill>
                <a:latin typeface="EB Garamond"/>
                <a:ea typeface="Calibri"/>
                <a:cs typeface="Calibri"/>
              </a:rPr>
              <a:t>?</a:t>
            </a:r>
            <a:endParaRPr lang="en-US" sz="1600" b="0">
              <a:solidFill>
                <a:schemeClr val="tx1"/>
              </a:solidFill>
              <a:ea typeface="Calibri"/>
              <a:cs typeface="Calibri"/>
            </a:endParaRPr>
          </a:p>
          <a:p>
            <a:pPr marL="742950" lvl="1" indent="-285750">
              <a:spcBef>
                <a:spcPct val="20000"/>
              </a:spcBef>
              <a:buFont typeface="Arial"/>
              <a:buChar char="•"/>
            </a:pPr>
            <a:r>
              <a:rPr lang="en-US" sz="1600" b="0">
                <a:solidFill>
                  <a:schemeClr val="tx1"/>
                </a:solidFill>
                <a:latin typeface="EB Garamond"/>
                <a:ea typeface="Calibri"/>
                <a:cs typeface="Calibri"/>
              </a:rPr>
              <a:t>What models enable seamless end-to-end integration?</a:t>
            </a:r>
            <a:endParaRPr lang="en-US" sz="1600" b="0">
              <a:solidFill>
                <a:schemeClr val="tx1"/>
              </a:solidFill>
              <a:ea typeface="Calibri"/>
              <a:cs typeface="Calibri"/>
            </a:endParaRPr>
          </a:p>
          <a:p>
            <a:pPr marL="742950" lvl="1" indent="-285750">
              <a:spcBef>
                <a:spcPct val="20000"/>
              </a:spcBef>
              <a:buFont typeface="Arial"/>
              <a:buChar char="•"/>
            </a:pPr>
            <a:r>
              <a:rPr lang="en-US" sz="1600" b="0">
                <a:solidFill>
                  <a:schemeClr val="tx1"/>
                </a:solidFill>
                <a:latin typeface="EB Garamond"/>
                <a:ea typeface="Calibri"/>
                <a:cs typeface="Calibri"/>
              </a:rPr>
              <a:t>How to embed analytics &amp; open-data interfaces for </a:t>
            </a:r>
            <a:r>
              <a:rPr lang="en-US" sz="1600" b="0">
                <a:solidFill>
                  <a:schemeClr val="tx1"/>
                </a:solidFill>
                <a:ea typeface="Calibri"/>
                <a:cs typeface="Calibri"/>
              </a:rPr>
              <a:t>stakeholder insights and decision-making</a:t>
            </a:r>
            <a:r>
              <a:rPr lang="en-US" sz="1600" b="0">
                <a:solidFill>
                  <a:schemeClr val="tx1"/>
                </a:solidFill>
                <a:latin typeface="EB Garamond"/>
                <a:ea typeface="Calibri"/>
                <a:cs typeface="Calibri"/>
              </a:rPr>
              <a:t>?</a:t>
            </a:r>
            <a:endParaRPr lang="en-US" b="0">
              <a:solidFill>
                <a:schemeClr val="tx1"/>
              </a:solidFill>
            </a:endParaRPr>
          </a:p>
        </p:txBody>
      </p:sp>
    </p:spTree>
    <p:extLst>
      <p:ext uri="{BB962C8B-B14F-4D97-AF65-F5344CB8AC3E}">
        <p14:creationId xmlns:p14="http://schemas.microsoft.com/office/powerpoint/2010/main" val="2268901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a:extLst>
            <a:ext uri="{FF2B5EF4-FFF2-40B4-BE49-F238E27FC236}">
              <a16:creationId xmlns:a16="http://schemas.microsoft.com/office/drawing/2014/main" id="{E8226B5F-6024-8395-E854-DB410F5503CD}"/>
            </a:ext>
          </a:extLst>
        </p:cNvPr>
        <p:cNvGrpSpPr/>
        <p:nvPr/>
      </p:nvGrpSpPr>
      <p:grpSpPr>
        <a:xfrm>
          <a:off x="0" y="0"/>
          <a:ext cx="0" cy="0"/>
          <a:chOff x="0" y="0"/>
          <a:chExt cx="0" cy="0"/>
        </a:xfrm>
      </p:grpSpPr>
      <p:sp>
        <p:nvSpPr>
          <p:cNvPr id="209" name="Google Shape;209;p28">
            <a:extLst>
              <a:ext uri="{FF2B5EF4-FFF2-40B4-BE49-F238E27FC236}">
                <a16:creationId xmlns:a16="http://schemas.microsoft.com/office/drawing/2014/main" id="{D471272B-351E-C99B-402F-244A60F42FF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Proposed Solution</a:t>
            </a:r>
            <a:endParaRPr lang="en-US"/>
          </a:p>
        </p:txBody>
      </p:sp>
      <p:pic>
        <p:nvPicPr>
          <p:cNvPr id="222" name="Google Shape;222;p28">
            <a:extLst>
              <a:ext uri="{FF2B5EF4-FFF2-40B4-BE49-F238E27FC236}">
                <a16:creationId xmlns:a16="http://schemas.microsoft.com/office/drawing/2014/main" id="{749A3A71-150B-DDC7-FFC7-08D2B3ECDF4C}"/>
              </a:ext>
            </a:extLst>
          </p:cNvPr>
          <p:cNvPicPr preferRelativeResize="0"/>
          <p:nvPr/>
        </p:nvPicPr>
        <p:blipFill>
          <a:blip r:embed="rId3">
            <a:alphaModFix amt="15000"/>
          </a:blip>
          <a:stretch>
            <a:fillRect/>
          </a:stretch>
        </p:blipFill>
        <p:spPr>
          <a:xfrm rot="10800000">
            <a:off x="7590900" y="797750"/>
            <a:ext cx="1935800" cy="2961851"/>
          </a:xfrm>
          <a:prstGeom prst="rect">
            <a:avLst/>
          </a:prstGeom>
          <a:noFill/>
          <a:ln>
            <a:noFill/>
          </a:ln>
          <a:effectLst>
            <a:outerShdw blurRad="571500" dist="371475" dir="5340000" algn="bl" rotWithShape="0">
              <a:srgbClr val="000000">
                <a:alpha val="55000"/>
              </a:srgbClr>
            </a:outerShdw>
          </a:effectLst>
        </p:spPr>
      </p:pic>
      <p:sp>
        <p:nvSpPr>
          <p:cNvPr id="27" name="Google Shape;229;p29">
            <a:extLst>
              <a:ext uri="{FF2B5EF4-FFF2-40B4-BE49-F238E27FC236}">
                <a16:creationId xmlns:a16="http://schemas.microsoft.com/office/drawing/2014/main" id="{0ECDDDAB-69E5-64F8-0DEB-0D52F6B29936}"/>
              </a:ext>
            </a:extLst>
          </p:cNvPr>
          <p:cNvSpPr txBox="1">
            <a:spLocks noGrp="1"/>
          </p:cNvSpPr>
          <p:nvPr>
            <p:ph type="subTitle" idx="1"/>
          </p:nvPr>
        </p:nvSpPr>
        <p:spPr>
          <a:xfrm>
            <a:off x="717437" y="1090199"/>
            <a:ext cx="6875996" cy="3508087"/>
          </a:xfrm>
          <a:prstGeom prst="rect">
            <a:avLst/>
          </a:prstGeom>
        </p:spPr>
        <p:txBody>
          <a:bodyPr spcFirstLastPara="1" wrap="square" lIns="91425" tIns="91425" rIns="91425" bIns="91425" anchor="t" anchorCtr="0">
            <a:noAutofit/>
          </a:bodyPr>
          <a:lstStyle/>
          <a:p>
            <a:pPr marL="0" indent="0">
              <a:spcBef>
                <a:spcPct val="20000"/>
              </a:spcBef>
            </a:pPr>
            <a:r>
              <a:rPr lang="en-US" b="1" i="1">
                <a:solidFill>
                  <a:schemeClr val="tx1"/>
                </a:solidFill>
                <a:latin typeface="EB Garamond"/>
                <a:ea typeface="Calibri"/>
                <a:cs typeface="Calibri"/>
              </a:rPr>
              <a:t>Objectives</a:t>
            </a:r>
            <a:r>
              <a:rPr lang="en-US" sz="1600">
                <a:solidFill>
                  <a:schemeClr val="tx1"/>
                </a:solidFill>
                <a:latin typeface="EB Garamond"/>
                <a:ea typeface="Calibri"/>
                <a:cs typeface="Calibri"/>
              </a:rPr>
              <a:t>:</a:t>
            </a:r>
          </a:p>
          <a:p>
            <a:pPr marL="742950" lvl="1" indent="-285750">
              <a:spcBef>
                <a:spcPct val="20000"/>
              </a:spcBef>
              <a:buFont typeface="Arial"/>
              <a:buChar char="•"/>
            </a:pPr>
            <a:r>
              <a:rPr lang="en-US" sz="1600" b="0">
                <a:solidFill>
                  <a:schemeClr val="tx1"/>
                </a:solidFill>
                <a:latin typeface="EB Garamond"/>
                <a:ea typeface="EB Garamond"/>
                <a:cs typeface="Calibri"/>
              </a:rPr>
              <a:t>Implement dual-layer verification to enhance data </a:t>
            </a:r>
            <a:r>
              <a:rPr lang="en-US" sz="1600" b="0">
                <a:solidFill>
                  <a:schemeClr val="tx1"/>
                </a:solidFill>
                <a:cs typeface="Calibri"/>
              </a:rPr>
              <a:t>trustworthiness</a:t>
            </a:r>
          </a:p>
          <a:p>
            <a:pPr marL="742950" lvl="1" indent="-285750">
              <a:spcBef>
                <a:spcPct val="20000"/>
              </a:spcBef>
              <a:buFont typeface="Arial"/>
              <a:buChar char="•"/>
            </a:pPr>
            <a:r>
              <a:rPr lang="en-US" sz="1600" b="0">
                <a:solidFill>
                  <a:schemeClr val="tx1"/>
                </a:solidFill>
                <a:cs typeface="Calibri"/>
              </a:rPr>
              <a:t>Develop</a:t>
            </a:r>
            <a:r>
              <a:rPr lang="en-US" sz="1600" b="0">
                <a:solidFill>
                  <a:schemeClr val="tx1"/>
                </a:solidFill>
                <a:latin typeface="EB Garamond"/>
                <a:ea typeface="EB Garamond"/>
                <a:cs typeface="Calibri"/>
              </a:rPr>
              <a:t> a unified platform: reporting, verification, response, </a:t>
            </a:r>
            <a:r>
              <a:rPr lang="en-US" sz="1600" b="0">
                <a:solidFill>
                  <a:schemeClr val="tx1"/>
                </a:solidFill>
                <a:cs typeface="Calibri"/>
              </a:rPr>
              <a:t>analysis</a:t>
            </a:r>
          </a:p>
          <a:p>
            <a:pPr marL="742950" lvl="1" indent="-285750">
              <a:spcBef>
                <a:spcPct val="20000"/>
              </a:spcBef>
              <a:buFont typeface="Arial"/>
              <a:buChar char="•"/>
            </a:pPr>
            <a:r>
              <a:rPr lang="en-US" sz="1600" b="0">
                <a:solidFill>
                  <a:schemeClr val="tx1"/>
                </a:solidFill>
                <a:cs typeface="Calibri"/>
              </a:rPr>
              <a:t>Embed</a:t>
            </a:r>
            <a:r>
              <a:rPr lang="en-US" sz="1600" b="0">
                <a:solidFill>
                  <a:schemeClr val="tx1"/>
                </a:solidFill>
                <a:latin typeface="EB Garamond"/>
                <a:ea typeface="EB Garamond"/>
                <a:cs typeface="Calibri"/>
              </a:rPr>
              <a:t> dashboards &amp; open-data exports for stakeholder decision-making</a:t>
            </a:r>
            <a:endParaRPr lang="en-US" sz="1600" b="0">
              <a:solidFill>
                <a:schemeClr val="tx1"/>
              </a:solidFill>
            </a:endParaRPr>
          </a:p>
          <a:p>
            <a:pPr marL="0" indent="0">
              <a:spcBef>
                <a:spcPct val="20000"/>
              </a:spcBef>
            </a:pPr>
            <a:r>
              <a:rPr lang="en-US" b="1" i="1">
                <a:solidFill>
                  <a:schemeClr val="tx1"/>
                </a:solidFill>
                <a:latin typeface="EB Garamond"/>
                <a:ea typeface="Calibri"/>
                <a:cs typeface="Calibri"/>
              </a:rPr>
              <a:t>Solution</a:t>
            </a:r>
            <a:r>
              <a:rPr lang="en-US" sz="1600">
                <a:solidFill>
                  <a:schemeClr val="tx1"/>
                </a:solidFill>
                <a:latin typeface="EB Garamond"/>
                <a:ea typeface="Calibri"/>
                <a:cs typeface="Calibri"/>
              </a:rPr>
              <a:t>:</a:t>
            </a:r>
          </a:p>
          <a:p>
            <a:pPr marL="742950" lvl="1" indent="-285750">
              <a:spcBef>
                <a:spcPct val="20000"/>
              </a:spcBef>
              <a:buFont typeface="Arial"/>
              <a:buChar char="•"/>
            </a:pPr>
            <a:r>
              <a:rPr lang="en-US" sz="1600" b="0" err="1">
                <a:solidFill>
                  <a:schemeClr val="tx1"/>
                </a:solidFill>
                <a:latin typeface="EB Garamond"/>
                <a:ea typeface="Calibri"/>
                <a:cs typeface="Calibri"/>
              </a:rPr>
              <a:t>SafeRoads</a:t>
            </a:r>
            <a:r>
              <a:rPr lang="en-US" sz="1600" b="0">
                <a:solidFill>
                  <a:schemeClr val="tx1"/>
                </a:solidFill>
                <a:latin typeface="EB Garamond"/>
                <a:ea typeface="Calibri"/>
                <a:cs typeface="Calibri"/>
              </a:rPr>
              <a:t> Navigator: A web-based system that features </a:t>
            </a:r>
            <a:r>
              <a:rPr lang="en-US" sz="1600" b="0">
                <a:solidFill>
                  <a:schemeClr val="tx1"/>
                </a:solidFill>
                <a:latin typeface="EB Garamond"/>
                <a:ea typeface="EB Garamond Medium"/>
                <a:cs typeface="Calibri"/>
              </a:rPr>
              <a:t>crowdsourced hazard reporting, dual vetting (peer &amp; admin), interactive map, heatmap analytics, admi</a:t>
            </a:r>
            <a:r>
              <a:rPr lang="en-US" sz="1400" b="0">
                <a:solidFill>
                  <a:schemeClr val="tx1"/>
                </a:solidFill>
                <a:latin typeface="EB Garamond"/>
                <a:ea typeface="EB Garamond Medium"/>
                <a:cs typeface="Calibri"/>
              </a:rPr>
              <a:t>n </a:t>
            </a:r>
            <a:r>
              <a:rPr lang="en-US" sz="1400" b="0">
                <a:solidFill>
                  <a:schemeClr val="tx1"/>
                </a:solidFill>
                <a:ea typeface="EB Garamond Medium"/>
                <a:cs typeface="Calibri"/>
              </a:rPr>
              <a:t>dashboard</a:t>
            </a:r>
            <a:endParaRPr lang="en-US" sz="1400" b="0">
              <a:solidFill>
                <a:schemeClr val="tx1"/>
              </a:solidFill>
              <a:ea typeface="Calibri"/>
              <a:cs typeface="Calibri"/>
            </a:endParaRPr>
          </a:p>
          <a:p>
            <a:pPr marL="742950" lvl="1" indent="-285750">
              <a:spcBef>
                <a:spcPct val="20000"/>
              </a:spcBef>
              <a:buFont typeface="Arial"/>
              <a:buChar char="•"/>
            </a:pPr>
            <a:r>
              <a:rPr lang="en-US" sz="1400" b="0">
                <a:solidFill>
                  <a:schemeClr val="tx1"/>
                </a:solidFill>
                <a:latin typeface="EB Garamond"/>
                <a:ea typeface="Calibri"/>
                <a:cs typeface="Calibri"/>
              </a:rPr>
              <a:t>React front-end &amp; Node.js/Express </a:t>
            </a:r>
            <a:r>
              <a:rPr lang="en-US" sz="1400" b="0">
                <a:solidFill>
                  <a:schemeClr val="tx1"/>
                </a:solidFill>
                <a:ea typeface="Calibri"/>
                <a:cs typeface="Calibri"/>
              </a:rPr>
              <a:t>back-end</a:t>
            </a:r>
          </a:p>
          <a:p>
            <a:pPr marL="742950" lvl="1" indent="-285750">
              <a:spcBef>
                <a:spcPct val="20000"/>
              </a:spcBef>
              <a:buFont typeface="Arial"/>
              <a:buChar char="•"/>
            </a:pPr>
            <a:r>
              <a:rPr lang="en-US" sz="1400" b="0">
                <a:solidFill>
                  <a:schemeClr val="tx1"/>
                </a:solidFill>
                <a:ea typeface="Calibri"/>
                <a:cs typeface="Calibri"/>
              </a:rPr>
              <a:t>SQLite</a:t>
            </a:r>
            <a:r>
              <a:rPr lang="en-US" sz="1400" b="0">
                <a:solidFill>
                  <a:schemeClr val="tx1"/>
                </a:solidFill>
                <a:latin typeface="EB Garamond"/>
                <a:ea typeface="Calibri"/>
                <a:cs typeface="Calibri"/>
              </a:rPr>
              <a:t> database &amp; Google Maps API </a:t>
            </a:r>
            <a:r>
              <a:rPr lang="en-US" sz="1400" b="0">
                <a:solidFill>
                  <a:schemeClr val="tx1"/>
                </a:solidFill>
                <a:ea typeface="Calibri"/>
                <a:cs typeface="Calibri"/>
              </a:rPr>
              <a:t>integration</a:t>
            </a:r>
          </a:p>
          <a:p>
            <a:pPr marL="742950" lvl="1" indent="-285750">
              <a:spcBef>
                <a:spcPct val="20000"/>
              </a:spcBef>
              <a:buFont typeface="Arial"/>
              <a:buChar char="•"/>
            </a:pPr>
            <a:r>
              <a:rPr lang="en-US" sz="1400" b="0">
                <a:solidFill>
                  <a:schemeClr val="tx1"/>
                </a:solidFill>
                <a:ea typeface="Calibri"/>
                <a:cs typeface="Calibri"/>
              </a:rPr>
              <a:t>Real-time</a:t>
            </a:r>
            <a:r>
              <a:rPr lang="en-US" sz="1400" b="0">
                <a:solidFill>
                  <a:schemeClr val="tx1"/>
                </a:solidFill>
                <a:latin typeface="EB Garamond"/>
                <a:ea typeface="Calibri"/>
                <a:cs typeface="Calibri"/>
              </a:rPr>
              <a:t> map markers, heatmaps, and </a:t>
            </a:r>
            <a:r>
              <a:rPr lang="en-US" sz="1400" b="0">
                <a:solidFill>
                  <a:schemeClr val="tx1"/>
                </a:solidFill>
                <a:ea typeface="Calibri"/>
                <a:cs typeface="Calibri"/>
              </a:rPr>
              <a:t>alerts</a:t>
            </a:r>
            <a:endParaRPr lang="en-US" sz="1400">
              <a:solidFill>
                <a:schemeClr val="tx1"/>
              </a:solidFill>
              <a:cs typeface="Calibri"/>
            </a:endParaRPr>
          </a:p>
          <a:p>
            <a:pPr marL="742950" lvl="1" indent="-285750">
              <a:spcBef>
                <a:spcPct val="20000"/>
              </a:spcBef>
              <a:buFont typeface="Arial"/>
              <a:buChar char="•"/>
            </a:pPr>
            <a:r>
              <a:rPr lang="en-US" sz="1400" b="0">
                <a:solidFill>
                  <a:schemeClr val="tx1"/>
                </a:solidFill>
                <a:ea typeface="Calibri"/>
                <a:cs typeface="Calibri"/>
              </a:rPr>
              <a:t>Admin</a:t>
            </a:r>
            <a:r>
              <a:rPr lang="en-US" sz="1400" b="0">
                <a:solidFill>
                  <a:schemeClr val="tx1"/>
                </a:solidFill>
                <a:latin typeface="EB Garamond"/>
                <a:ea typeface="Calibri"/>
                <a:cs typeface="Calibri"/>
              </a:rPr>
              <a:t> dashboard for verification &amp; analytics</a:t>
            </a:r>
            <a:endParaRPr lang="en-US" sz="1400" b="0">
              <a:solidFill>
                <a:schemeClr val="tx1"/>
              </a:solidFill>
              <a:latin typeface="EB Garamond SemiBold"/>
              <a:ea typeface="EB Garamond SemiBold"/>
            </a:endParaRPr>
          </a:p>
          <a:p>
            <a:pPr marL="457200" lvl="1" indent="0">
              <a:spcBef>
                <a:spcPct val="20000"/>
              </a:spcBef>
            </a:pPr>
            <a:endParaRPr lang="en-US" sz="1400" b="0">
              <a:solidFill>
                <a:schemeClr val="tx1"/>
              </a:solidFill>
              <a:ea typeface="EB Garamond Medium"/>
              <a:cs typeface="Calibri"/>
            </a:endParaRPr>
          </a:p>
        </p:txBody>
      </p:sp>
    </p:spTree>
    <p:extLst>
      <p:ext uri="{BB962C8B-B14F-4D97-AF65-F5344CB8AC3E}">
        <p14:creationId xmlns:p14="http://schemas.microsoft.com/office/powerpoint/2010/main" val="133756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a:extLst>
            <a:ext uri="{FF2B5EF4-FFF2-40B4-BE49-F238E27FC236}">
              <a16:creationId xmlns:a16="http://schemas.microsoft.com/office/drawing/2014/main" id="{7F85C75D-F071-3DF2-3756-0DDAEF0EBB97}"/>
            </a:ext>
          </a:extLst>
        </p:cNvPr>
        <p:cNvGrpSpPr/>
        <p:nvPr/>
      </p:nvGrpSpPr>
      <p:grpSpPr>
        <a:xfrm>
          <a:off x="0" y="0"/>
          <a:ext cx="0" cy="0"/>
          <a:chOff x="0" y="0"/>
          <a:chExt cx="0" cy="0"/>
        </a:xfrm>
      </p:grpSpPr>
      <p:sp>
        <p:nvSpPr>
          <p:cNvPr id="209" name="Google Shape;209;p28">
            <a:extLst>
              <a:ext uri="{FF2B5EF4-FFF2-40B4-BE49-F238E27FC236}">
                <a16:creationId xmlns:a16="http://schemas.microsoft.com/office/drawing/2014/main" id="{80EE4DE2-0ADC-0DA5-40E8-AD9AE6B2005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Proposed Architecture Diagram</a:t>
            </a:r>
            <a:endParaRPr lang="en-US"/>
          </a:p>
        </p:txBody>
      </p:sp>
      <p:pic>
        <p:nvPicPr>
          <p:cNvPr id="222" name="Google Shape;222;p28">
            <a:extLst>
              <a:ext uri="{FF2B5EF4-FFF2-40B4-BE49-F238E27FC236}">
                <a16:creationId xmlns:a16="http://schemas.microsoft.com/office/drawing/2014/main" id="{DAC59196-C765-6057-731C-DC65A0D23785}"/>
              </a:ext>
            </a:extLst>
          </p:cNvPr>
          <p:cNvPicPr preferRelativeResize="0"/>
          <p:nvPr/>
        </p:nvPicPr>
        <p:blipFill>
          <a:blip r:embed="rId3">
            <a:alphaModFix amt="15000"/>
          </a:blip>
          <a:stretch>
            <a:fillRect/>
          </a:stretch>
        </p:blipFill>
        <p:spPr>
          <a:xfrm rot="10800000">
            <a:off x="7590900" y="797750"/>
            <a:ext cx="1935800" cy="2961851"/>
          </a:xfrm>
          <a:prstGeom prst="rect">
            <a:avLst/>
          </a:prstGeom>
          <a:noFill/>
          <a:ln>
            <a:noFill/>
          </a:ln>
          <a:effectLst>
            <a:outerShdw blurRad="571500" dist="371475" dir="5340000" algn="bl" rotWithShape="0">
              <a:srgbClr val="000000">
                <a:alpha val="55000"/>
              </a:srgbClr>
            </a:outerShdw>
          </a:effectLst>
        </p:spPr>
      </p:pic>
      <p:pic>
        <p:nvPicPr>
          <p:cNvPr id="2" name="Picture 1" descr="A diagram of a software application&#10;&#10;AI-generated content may be incorrect.">
            <a:extLst>
              <a:ext uri="{FF2B5EF4-FFF2-40B4-BE49-F238E27FC236}">
                <a16:creationId xmlns:a16="http://schemas.microsoft.com/office/drawing/2014/main" id="{285A3E05-E5E6-0757-E57C-F8A4ECB606C6}"/>
              </a:ext>
            </a:extLst>
          </p:cNvPr>
          <p:cNvPicPr>
            <a:picLocks noChangeAspect="1"/>
          </p:cNvPicPr>
          <p:nvPr/>
        </p:nvPicPr>
        <p:blipFill>
          <a:blip r:embed="rId4"/>
          <a:stretch>
            <a:fillRect/>
          </a:stretch>
        </p:blipFill>
        <p:spPr>
          <a:xfrm>
            <a:off x="1586362" y="1135272"/>
            <a:ext cx="5453692" cy="3304277"/>
          </a:xfrm>
          <a:prstGeom prst="rect">
            <a:avLst/>
          </a:prstGeom>
        </p:spPr>
      </p:pic>
    </p:spTree>
    <p:extLst>
      <p:ext uri="{BB962C8B-B14F-4D97-AF65-F5344CB8AC3E}">
        <p14:creationId xmlns:p14="http://schemas.microsoft.com/office/powerpoint/2010/main" val="225812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a:extLst>
            <a:ext uri="{FF2B5EF4-FFF2-40B4-BE49-F238E27FC236}">
              <a16:creationId xmlns:a16="http://schemas.microsoft.com/office/drawing/2014/main" id="{C00C7001-B650-5CE1-FC55-8560DC856D62}"/>
            </a:ext>
          </a:extLst>
        </p:cNvPr>
        <p:cNvGrpSpPr/>
        <p:nvPr/>
      </p:nvGrpSpPr>
      <p:grpSpPr>
        <a:xfrm>
          <a:off x="0" y="0"/>
          <a:ext cx="0" cy="0"/>
          <a:chOff x="0" y="0"/>
          <a:chExt cx="0" cy="0"/>
        </a:xfrm>
      </p:grpSpPr>
      <p:sp>
        <p:nvSpPr>
          <p:cNvPr id="209" name="Google Shape;209;p28">
            <a:extLst>
              <a:ext uri="{FF2B5EF4-FFF2-40B4-BE49-F238E27FC236}">
                <a16:creationId xmlns:a16="http://schemas.microsoft.com/office/drawing/2014/main" id="{A17E042C-410F-9180-A46A-68741F5D0CA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Methodology</a:t>
            </a:r>
            <a:endParaRPr lang="en-US"/>
          </a:p>
        </p:txBody>
      </p:sp>
      <p:pic>
        <p:nvPicPr>
          <p:cNvPr id="222" name="Google Shape;222;p28">
            <a:extLst>
              <a:ext uri="{FF2B5EF4-FFF2-40B4-BE49-F238E27FC236}">
                <a16:creationId xmlns:a16="http://schemas.microsoft.com/office/drawing/2014/main" id="{DF8A0C3C-D8BC-2B2C-A55B-49F5E0E9C676}"/>
              </a:ext>
            </a:extLst>
          </p:cNvPr>
          <p:cNvPicPr preferRelativeResize="0"/>
          <p:nvPr/>
        </p:nvPicPr>
        <p:blipFill>
          <a:blip r:embed="rId3">
            <a:alphaModFix amt="15000"/>
          </a:blip>
          <a:stretch>
            <a:fillRect/>
          </a:stretch>
        </p:blipFill>
        <p:spPr>
          <a:xfrm rot="10800000">
            <a:off x="7590900" y="797750"/>
            <a:ext cx="1935800" cy="2961851"/>
          </a:xfrm>
          <a:prstGeom prst="rect">
            <a:avLst/>
          </a:prstGeom>
          <a:noFill/>
          <a:ln>
            <a:noFill/>
          </a:ln>
          <a:effectLst>
            <a:outerShdw blurRad="571500" dist="371475" dir="5340000" algn="bl" rotWithShape="0">
              <a:srgbClr val="000000">
                <a:alpha val="55000"/>
              </a:srgbClr>
            </a:outerShdw>
          </a:effectLst>
        </p:spPr>
      </p:pic>
      <p:sp>
        <p:nvSpPr>
          <p:cNvPr id="27" name="Google Shape;229;p29">
            <a:extLst>
              <a:ext uri="{FF2B5EF4-FFF2-40B4-BE49-F238E27FC236}">
                <a16:creationId xmlns:a16="http://schemas.microsoft.com/office/drawing/2014/main" id="{2371CBB9-B1CB-4541-96A7-BF6DE4929808}"/>
              </a:ext>
            </a:extLst>
          </p:cNvPr>
          <p:cNvSpPr txBox="1">
            <a:spLocks noGrp="1"/>
          </p:cNvSpPr>
          <p:nvPr>
            <p:ph type="subTitle" idx="1"/>
          </p:nvPr>
        </p:nvSpPr>
        <p:spPr>
          <a:xfrm>
            <a:off x="717437" y="1029096"/>
            <a:ext cx="6875996" cy="3839021"/>
          </a:xfrm>
          <a:prstGeom prst="rect">
            <a:avLst/>
          </a:prstGeom>
        </p:spPr>
        <p:txBody>
          <a:bodyPr spcFirstLastPara="1" wrap="square" lIns="91425" tIns="91425" rIns="91425" bIns="91425" anchor="t" anchorCtr="0">
            <a:noAutofit/>
          </a:bodyPr>
          <a:lstStyle/>
          <a:p>
            <a:pPr marL="0" indent="0">
              <a:spcBef>
                <a:spcPct val="20000"/>
              </a:spcBef>
            </a:pPr>
            <a:r>
              <a:rPr lang="en-US" sz="1600" dirty="0">
                <a:solidFill>
                  <a:schemeClr val="tx1"/>
                </a:solidFill>
                <a:latin typeface="EB Garamond"/>
                <a:ea typeface="Calibri"/>
                <a:cs typeface="Calibri"/>
              </a:rPr>
              <a:t>This capstone project will employ a design and development methodology typical of software engineering projects. The approach can be outlined in several phases:</a:t>
            </a:r>
            <a:endParaRPr lang="en-US" sz="1600" dirty="0">
              <a:solidFill>
                <a:schemeClr val="tx1"/>
              </a:solidFill>
              <a:latin typeface="EB Garamond"/>
              <a:cs typeface="Calibri"/>
            </a:endParaRPr>
          </a:p>
          <a:p>
            <a:pPr marL="285750" indent="-285750">
              <a:spcBef>
                <a:spcPct val="20000"/>
              </a:spcBef>
              <a:buFont typeface="Arial"/>
              <a:buChar char="•"/>
            </a:pPr>
            <a:r>
              <a:rPr lang="en-US" sz="1600" dirty="0">
                <a:solidFill>
                  <a:schemeClr val="tx1"/>
                </a:solidFill>
                <a:latin typeface="EB Garamond"/>
                <a:ea typeface="Calibri"/>
                <a:cs typeface="Calibri"/>
              </a:rPr>
              <a:t>Requirements Analysis</a:t>
            </a:r>
            <a:endParaRPr lang="en-US" sz="1600" dirty="0">
              <a:solidFill>
                <a:schemeClr val="tx1"/>
              </a:solidFill>
              <a:latin typeface="EB Garamond"/>
              <a:cs typeface="Calibri"/>
            </a:endParaRPr>
          </a:p>
          <a:p>
            <a:pPr marL="742950" lvl="1" indent="-285750">
              <a:spcBef>
                <a:spcPct val="20000"/>
              </a:spcBef>
              <a:buFont typeface="Wingdings"/>
              <a:buChar char="Ø"/>
            </a:pPr>
            <a:r>
              <a:rPr lang="en-US" sz="1400" b="0" dirty="0">
                <a:solidFill>
                  <a:schemeClr val="tx1"/>
                </a:solidFill>
                <a:latin typeface="EB Garamond"/>
                <a:ea typeface="Calibri"/>
                <a:cs typeface="Calibri"/>
              </a:rPr>
              <a:t>Functional/non-functional requirements, data requirements, data flows</a:t>
            </a:r>
            <a:r>
              <a:rPr lang="en-US" sz="1400" b="0" dirty="0">
                <a:solidFill>
                  <a:schemeClr val="tx1"/>
                </a:solidFill>
                <a:ea typeface="Calibri"/>
                <a:cs typeface="Calibri"/>
              </a:rPr>
              <a:t>, formulate the use cases</a:t>
            </a:r>
            <a:endParaRPr lang="en-US" sz="1400" b="0">
              <a:solidFill>
                <a:schemeClr val="tx1"/>
              </a:solidFill>
              <a:latin typeface="EB Garamond"/>
              <a:ea typeface="Calibri"/>
              <a:cs typeface="Calibri"/>
            </a:endParaRPr>
          </a:p>
          <a:p>
            <a:pPr marL="285750" indent="-285750">
              <a:spcBef>
                <a:spcPct val="20000"/>
              </a:spcBef>
              <a:buFont typeface="Arial"/>
              <a:buChar char="•"/>
            </a:pPr>
            <a:r>
              <a:rPr lang="en-US" sz="1600" dirty="0">
                <a:solidFill>
                  <a:schemeClr val="tx1"/>
                </a:solidFill>
                <a:latin typeface="EB Garamond"/>
                <a:ea typeface="Calibri"/>
                <a:cs typeface="Calibri"/>
              </a:rPr>
              <a:t>System Design and Architecture</a:t>
            </a:r>
            <a:endParaRPr lang="en-US" sz="1600" dirty="0">
              <a:solidFill>
                <a:schemeClr val="tx1"/>
              </a:solidFill>
              <a:latin typeface="EB Garamond"/>
              <a:cs typeface="Calibri"/>
            </a:endParaRPr>
          </a:p>
          <a:p>
            <a:pPr marL="742950" lvl="1" indent="-285750">
              <a:spcBef>
                <a:spcPct val="20000"/>
              </a:spcBef>
              <a:buFont typeface="Wingdings"/>
              <a:buChar char="Ø"/>
            </a:pPr>
            <a:r>
              <a:rPr lang="en-US" sz="1400" b="0" dirty="0">
                <a:solidFill>
                  <a:schemeClr val="tx1"/>
                </a:solidFill>
                <a:latin typeface="EB Garamond"/>
                <a:ea typeface="Calibri"/>
                <a:cs typeface="Calibri"/>
              </a:rPr>
              <a:t>Design system architecture, API endpoints, database schema, </a:t>
            </a:r>
            <a:r>
              <a:rPr lang="en-US" sz="1400" b="0" dirty="0">
                <a:solidFill>
                  <a:schemeClr val="tx1"/>
                </a:solidFill>
                <a:ea typeface="Calibri"/>
                <a:cs typeface="Calibri"/>
              </a:rPr>
              <a:t>user interfaces, prepare</a:t>
            </a:r>
            <a:r>
              <a:rPr lang="en-US" sz="1400" b="0" dirty="0">
                <a:solidFill>
                  <a:schemeClr val="tx1"/>
                </a:solidFill>
                <a:latin typeface="EB Garamond"/>
                <a:ea typeface="Calibri"/>
                <a:cs typeface="Calibri"/>
              </a:rPr>
              <a:t> 3rd-party components</a:t>
            </a:r>
          </a:p>
          <a:p>
            <a:pPr marL="285750" indent="-285750">
              <a:spcBef>
                <a:spcPct val="20000"/>
              </a:spcBef>
              <a:buFont typeface="Arial"/>
              <a:buChar char="•"/>
            </a:pPr>
            <a:r>
              <a:rPr lang="en-US" sz="1600" dirty="0">
                <a:solidFill>
                  <a:schemeClr val="tx1"/>
                </a:solidFill>
                <a:latin typeface="EB Garamond"/>
                <a:ea typeface="Calibri"/>
                <a:cs typeface="Calibri"/>
              </a:rPr>
              <a:t>Implementation (Iterative Development)</a:t>
            </a:r>
            <a:endParaRPr lang="en-US" sz="1600">
              <a:solidFill>
                <a:schemeClr val="tx1"/>
              </a:solidFill>
              <a:latin typeface="EB Garamond"/>
              <a:ea typeface="Calibri"/>
              <a:cs typeface="Calibri"/>
            </a:endParaRPr>
          </a:p>
          <a:p>
            <a:pPr marL="742950" lvl="1" indent="-285750">
              <a:spcBef>
                <a:spcPct val="20000"/>
              </a:spcBef>
              <a:buFont typeface="Wingdings"/>
              <a:buChar char="Ø"/>
            </a:pPr>
            <a:r>
              <a:rPr lang="en-US" sz="1400" b="0" dirty="0">
                <a:solidFill>
                  <a:schemeClr val="tx1"/>
                </a:solidFill>
                <a:ea typeface="EB Garamond SemiBold"/>
                <a:cs typeface="Calibri"/>
              </a:rPr>
              <a:t>Implement the APIs, code the user interfaces, simulate the use cases</a:t>
            </a:r>
          </a:p>
          <a:p>
            <a:pPr marL="285750" indent="-285750">
              <a:spcBef>
                <a:spcPct val="20000"/>
              </a:spcBef>
              <a:buFont typeface="Arial"/>
              <a:buChar char="•"/>
            </a:pPr>
            <a:r>
              <a:rPr lang="en-US" sz="1600" dirty="0">
                <a:solidFill>
                  <a:schemeClr val="tx1"/>
                </a:solidFill>
                <a:latin typeface="EB Garamond"/>
                <a:ea typeface="Calibri"/>
                <a:cs typeface="Calibri"/>
              </a:rPr>
              <a:t>Testing and Evaluation</a:t>
            </a:r>
            <a:endParaRPr lang="en-US" sz="1600" dirty="0">
              <a:solidFill>
                <a:schemeClr val="tx1"/>
              </a:solidFill>
              <a:latin typeface="EB Garamond"/>
              <a:cs typeface="Calibri"/>
            </a:endParaRPr>
          </a:p>
          <a:p>
            <a:pPr marL="742950" lvl="1" indent="-285750">
              <a:spcBef>
                <a:spcPct val="20000"/>
              </a:spcBef>
              <a:buFont typeface="Wingdings"/>
              <a:buChar char="Ø"/>
            </a:pPr>
            <a:r>
              <a:rPr lang="en-US" sz="1400" b="0" dirty="0">
                <a:solidFill>
                  <a:schemeClr val="tx1"/>
                </a:solidFill>
                <a:ea typeface="EB Garamond SemiBold"/>
                <a:cs typeface="Calibri"/>
              </a:rPr>
              <a:t>Test the components, unit testing, integration tests, functional tests</a:t>
            </a:r>
            <a:endParaRPr lang="en-US" sz="1400" b="0">
              <a:solidFill>
                <a:schemeClr val="tx1"/>
              </a:solidFill>
              <a:ea typeface="EB Garamond SemiBold"/>
            </a:endParaRPr>
          </a:p>
          <a:p>
            <a:pPr marL="285750" indent="-285750">
              <a:spcBef>
                <a:spcPct val="20000"/>
              </a:spcBef>
              <a:buFont typeface="Arial"/>
              <a:buChar char="•"/>
            </a:pPr>
            <a:r>
              <a:rPr lang="en-US" sz="1600" dirty="0">
                <a:solidFill>
                  <a:schemeClr val="tx1"/>
                </a:solidFill>
                <a:latin typeface="EB Garamond"/>
                <a:ea typeface="Calibri"/>
                <a:cs typeface="Calibri"/>
              </a:rPr>
              <a:t>Project Management and Milestones / Deliverables</a:t>
            </a:r>
            <a:endParaRPr lang="en-US" sz="1600" dirty="0">
              <a:solidFill>
                <a:schemeClr val="tx1"/>
              </a:solidFill>
              <a:latin typeface="EB Garamond"/>
              <a:cs typeface="Calibri"/>
            </a:endParaRPr>
          </a:p>
          <a:p>
            <a:pPr marL="742950" lvl="1" indent="-285750">
              <a:spcBef>
                <a:spcPct val="20000"/>
              </a:spcBef>
              <a:buFont typeface="Wingdings"/>
              <a:buChar char="Ø"/>
            </a:pPr>
            <a:r>
              <a:rPr lang="en-US" sz="1400" b="0" dirty="0">
                <a:solidFill>
                  <a:schemeClr val="tx1"/>
                </a:solidFill>
                <a:latin typeface="EB Garamond"/>
                <a:ea typeface="Calibri"/>
                <a:cs typeface="Calibri"/>
              </a:rPr>
              <a:t>Work with supervisor, monitor deliverables against project timeline</a:t>
            </a:r>
          </a:p>
        </p:txBody>
      </p:sp>
    </p:spTree>
    <p:extLst>
      <p:ext uri="{BB962C8B-B14F-4D97-AF65-F5344CB8AC3E}">
        <p14:creationId xmlns:p14="http://schemas.microsoft.com/office/powerpoint/2010/main" val="1191586354"/>
      </p:ext>
    </p:extLst>
  </p:cSld>
  <p:clrMapOvr>
    <a:masterClrMapping/>
  </p:clrMapOvr>
</p:sld>
</file>

<file path=ppt/theme/theme1.xml><?xml version="1.0" encoding="utf-8"?>
<a:theme xmlns:a="http://schemas.openxmlformats.org/drawingml/2006/main" name="Clean Aesthetic Company Profile by Slidesgo">
  <a:themeElements>
    <a:clrScheme name="Simple Light">
      <a:dk1>
        <a:srgbClr val="4A3C30"/>
      </a:dk1>
      <a:lt1>
        <a:srgbClr val="F6F3EC"/>
      </a:lt1>
      <a:dk2>
        <a:srgbClr val="E9D9C8"/>
      </a:dk2>
      <a:lt2>
        <a:srgbClr val="9D6F4D"/>
      </a:lt2>
      <a:accent1>
        <a:srgbClr val="967860"/>
      </a:accent1>
      <a:accent2>
        <a:srgbClr val="9F9685"/>
      </a:accent2>
      <a:accent3>
        <a:srgbClr val="FFFFFF"/>
      </a:accent3>
      <a:accent4>
        <a:srgbClr val="FFFFFF"/>
      </a:accent4>
      <a:accent5>
        <a:srgbClr val="FFFFFF"/>
      </a:accent5>
      <a:accent6>
        <a:srgbClr val="FFFFFF"/>
      </a:accent6>
      <a:hlink>
        <a:srgbClr val="2021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Clean Aesthetic Company Profile by Slidesgo</vt:lpstr>
      <vt:lpstr>SafeRoads Navigator </vt:lpstr>
      <vt:lpstr>Introduction</vt:lpstr>
      <vt:lpstr>Introduction</vt:lpstr>
      <vt:lpstr>Literature Review</vt:lpstr>
      <vt:lpstr>Literature Review</vt:lpstr>
      <vt:lpstr>Problem Definition</vt:lpstr>
      <vt:lpstr>Proposed Solution</vt:lpstr>
      <vt:lpstr>Proposed Architecture Diagram</vt:lpstr>
      <vt:lpstr>Methodology</vt:lpstr>
      <vt:lpstr>Project Timeline</vt:lpstr>
      <vt:lpstr>Evaluation Plan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276</cp:revision>
  <dcterms:modified xsi:type="dcterms:W3CDTF">2025-05-18T04:51:33Z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6ed6d7-747c-41fd-b042-ff14484edc24_Enabled">
    <vt:lpwstr>true</vt:lpwstr>
  </property>
  <property fmtid="{D5CDD505-2E9C-101B-9397-08002B2CF9AE}" pid="3" name="MSIP_Label_c96ed6d7-747c-41fd-b042-ff14484edc24_SetDate">
    <vt:lpwstr>2025-05-13T04:04:42Z</vt:lpwstr>
  </property>
  <property fmtid="{D5CDD505-2E9C-101B-9397-08002B2CF9AE}" pid="4" name="MSIP_Label_c96ed6d7-747c-41fd-b042-ff14484edc24_Method">
    <vt:lpwstr>Standard</vt:lpwstr>
  </property>
  <property fmtid="{D5CDD505-2E9C-101B-9397-08002B2CF9AE}" pid="5" name="MSIP_Label_c96ed6d7-747c-41fd-b042-ff14484edc24_Name">
    <vt:lpwstr>defa4170-0d19-0005-0004-bc88714345d2</vt:lpwstr>
  </property>
  <property fmtid="{D5CDD505-2E9C-101B-9397-08002B2CF9AE}" pid="6" name="MSIP_Label_c96ed6d7-747c-41fd-b042-ff14484edc24_SiteId">
    <vt:lpwstr>6a425d0d-58f2-4e36-8689-10002b2ec567</vt:lpwstr>
  </property>
  <property fmtid="{D5CDD505-2E9C-101B-9397-08002B2CF9AE}" pid="7" name="MSIP_Label_c96ed6d7-747c-41fd-b042-ff14484edc24_ActionId">
    <vt:lpwstr>ce1b80a7-d762-4391-966d-1e90d35f24f1</vt:lpwstr>
  </property>
  <property fmtid="{D5CDD505-2E9C-101B-9397-08002B2CF9AE}" pid="8" name="MSIP_Label_c96ed6d7-747c-41fd-b042-ff14484edc24_ContentBits">
    <vt:lpwstr>0</vt:lpwstr>
  </property>
  <property fmtid="{D5CDD505-2E9C-101B-9397-08002B2CF9AE}" pid="9" name="MSIP_Label_c96ed6d7-747c-41fd-b042-ff14484edc24_Tag">
    <vt:lpwstr>10, 3, 0, 2</vt:lpwstr>
  </property>
</Properties>
</file>