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8404800"/>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4STXvP7kDno4AlMoqyKqfzKdN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2202" y="162"/>
      </p:cViewPr>
      <p:guideLst>
        <p:guide orient="horz" pos="1209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4" y="0"/>
            <a:ext cx="2971800"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38275" y="696913"/>
            <a:ext cx="398145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14838"/>
            <a:ext cx="5486400" cy="41846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1pPr>
            <a:lvl2pPr marL="914400" marR="0" lvl="1"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2pPr>
            <a:lvl3pPr marL="1371600" marR="0" lvl="2"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3pPr>
            <a:lvl4pPr marL="1828800" marR="0" lvl="3"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4pPr>
            <a:lvl5pPr marL="2286000" marR="0" lvl="4"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2971800"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4" y="8829675"/>
            <a:ext cx="2971800"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sldNum" idx="12"/>
          </p:nvPr>
        </p:nvSpPr>
        <p:spPr>
          <a:xfrm>
            <a:off x="3884614" y="8829675"/>
            <a:ext cx="2971800"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47" name="Google Shape;47;p1:notes"/>
          <p:cNvSpPr>
            <a:spLocks noGrp="1" noRot="1" noChangeAspect="1"/>
          </p:cNvSpPr>
          <p:nvPr>
            <p:ph type="sldImg" idx="2"/>
          </p:nvPr>
        </p:nvSpPr>
        <p:spPr>
          <a:xfrm>
            <a:off x="1438275" y="696913"/>
            <a:ext cx="398145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 name="Google Shape;48;p1:notes"/>
          <p:cNvSpPr txBox="1">
            <a:spLocks noGrp="1"/>
          </p:cNvSpPr>
          <p:nvPr>
            <p:ph type="body" idx="1"/>
          </p:nvPr>
        </p:nvSpPr>
        <p:spPr>
          <a:xfrm>
            <a:off x="685800" y="4414838"/>
            <a:ext cx="5486400" cy="4184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43" name="Google Shape;43;p13"/>
          <p:cNvSpPr txBox="1">
            <a:spLocks noGrp="1"/>
          </p:cNvSpPr>
          <p:nvPr>
            <p:ph type="body" idx="1"/>
          </p:nvPr>
        </p:nvSpPr>
        <p:spPr>
          <a:xfrm rot="5400000">
            <a:off x="9272474" y="1881925"/>
            <a:ext cx="25346257" cy="39503351"/>
          </a:xfrm>
          <a:prstGeom prst="rect">
            <a:avLst/>
          </a:prstGeom>
          <a:noFill/>
          <a:ln>
            <a:noFill/>
          </a:ln>
        </p:spPr>
        <p:txBody>
          <a:bodyPr spcFirstLastPara="1" wrap="square" lIns="91425" tIns="45700" rIns="91425" bIns="45700" anchor="t" anchorCtr="0">
            <a:noAutofit/>
          </a:bodyPr>
          <a:lstStyle>
            <a:lvl1pPr marL="457200" marR="0" lvl="0"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1pPr>
            <a:lvl2pPr marL="914400" marR="0" lvl="1"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2pPr>
            <a:lvl3pPr marL="1371600" marR="0" lvl="2"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3pPr>
            <a:lvl4pPr marL="1828800" marR="0" lvl="3"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4pPr>
            <a:lvl5pPr marL="2286000" marR="0" lvl="4"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5pPr>
            <a:lvl6pPr marL="2743200" marR="0" lvl="5"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6pPr>
            <a:lvl7pPr marL="3200400" marR="0" lvl="6"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7pPr>
            <a:lvl8pPr marL="3657600" marR="0" lvl="7"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8pPr>
            <a:lvl9pPr marL="4114800" marR="0" lvl="8"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19" name="Google Shape;19;p6"/>
          <p:cNvSpPr txBox="1">
            <a:spLocks noGrp="1"/>
          </p:cNvSpPr>
          <p:nvPr>
            <p:ph type="body" idx="1"/>
          </p:nvPr>
        </p:nvSpPr>
        <p:spPr>
          <a:xfrm>
            <a:off x="2193927" y="8960472"/>
            <a:ext cx="39503351" cy="25346257"/>
          </a:xfrm>
          <a:prstGeom prst="rect">
            <a:avLst/>
          </a:prstGeom>
          <a:noFill/>
          <a:ln>
            <a:noFill/>
          </a:ln>
        </p:spPr>
        <p:txBody>
          <a:bodyPr spcFirstLastPara="1" wrap="square" lIns="91425" tIns="45700" rIns="91425" bIns="45700" anchor="t" anchorCtr="0">
            <a:noAutofit/>
          </a:bodyPr>
          <a:lstStyle>
            <a:lvl1pPr marL="457200" marR="0" lvl="0"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1pPr>
            <a:lvl2pPr marL="914400" marR="0" lvl="1"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2pPr>
            <a:lvl3pPr marL="1371600" marR="0" lvl="2"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3pPr>
            <a:lvl4pPr marL="1828800" marR="0" lvl="3"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4pPr>
            <a:lvl5pPr marL="2286000" marR="0" lvl="4"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5pPr>
            <a:lvl6pPr marL="2743200" marR="0" lvl="5"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6pPr>
            <a:lvl7pPr marL="3200400" marR="0" lvl="6"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7pPr>
            <a:lvl8pPr marL="3657600" marR="0" lvl="7"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8pPr>
            <a:lvl9pPr marL="4114800" marR="0" lvl="8"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2193927" y="8960472"/>
            <a:ext cx="19599275" cy="25346257"/>
          </a:xfrm>
          <a:prstGeom prst="rect">
            <a:avLst/>
          </a:prstGeom>
          <a:noFill/>
          <a:ln>
            <a:noFill/>
          </a:ln>
        </p:spPr>
        <p:txBody>
          <a:bodyPr spcFirstLastPara="1" wrap="square" lIns="91425" tIns="45700" rIns="91425" bIns="45700"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22098000" y="8960472"/>
            <a:ext cx="19599276" cy="25346257"/>
          </a:xfrm>
          <a:prstGeom prst="rect">
            <a:avLst/>
          </a:prstGeom>
          <a:noFill/>
          <a:ln>
            <a:noFill/>
          </a:ln>
        </p:spPr>
        <p:txBody>
          <a:bodyPr spcFirstLastPara="1" wrap="square" lIns="91425" tIns="45700" rIns="91425" bIns="45700"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2193926" y="8596198"/>
            <a:ext cx="19392900" cy="358418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96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2193926" y="12180385"/>
            <a:ext cx="19392900" cy="22126342"/>
          </a:xfrm>
          <a:prstGeom prst="rect">
            <a:avLst/>
          </a:prstGeom>
          <a:noFill/>
          <a:ln>
            <a:noFill/>
          </a:ln>
        </p:spPr>
        <p:txBody>
          <a:bodyPr spcFirstLastPara="1" wrap="square" lIns="91425" tIns="45700" rIns="91425" bIns="45700"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22294852" y="8596198"/>
            <a:ext cx="19402426" cy="358418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96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22294852" y="12180385"/>
            <a:ext cx="19402426" cy="22126342"/>
          </a:xfrm>
          <a:prstGeom prst="rect">
            <a:avLst/>
          </a:prstGeom>
          <a:noFill/>
          <a:ln>
            <a:noFill/>
          </a:ln>
        </p:spPr>
        <p:txBody>
          <a:bodyPr spcFirstLastPara="1" wrap="square" lIns="91425" tIns="45700" rIns="91425" bIns="45700"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2193926" y="1528646"/>
            <a:ext cx="14439900" cy="65081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35" name="Google Shape;35;p11"/>
          <p:cNvSpPr txBox="1">
            <a:spLocks noGrp="1"/>
          </p:cNvSpPr>
          <p:nvPr>
            <p:ph type="body" idx="1"/>
          </p:nvPr>
        </p:nvSpPr>
        <p:spPr>
          <a:xfrm>
            <a:off x="17160877" y="1528648"/>
            <a:ext cx="24536399" cy="32778079"/>
          </a:xfrm>
          <a:prstGeom prst="rect">
            <a:avLst/>
          </a:prstGeom>
          <a:noFill/>
          <a:ln>
            <a:noFill/>
          </a:ln>
        </p:spPr>
        <p:txBody>
          <a:bodyPr spcFirstLastPara="1" wrap="square" lIns="91425" tIns="45700" rIns="91425" bIns="45700" anchor="t" anchorCtr="0">
            <a:noAutofit/>
          </a:bodyPr>
          <a:lstStyle>
            <a:lvl1pPr marL="457200" marR="0" lvl="0" indent="-635000" algn="l" rtl="0">
              <a:spcBef>
                <a:spcPts val="1280"/>
              </a:spcBef>
              <a:spcAft>
                <a:spcPts val="0"/>
              </a:spcAft>
              <a:buClr>
                <a:schemeClr val="dk1"/>
              </a:buClr>
              <a:buSzPts val="6400"/>
              <a:buFont typeface="Arial"/>
              <a:buChar char="•"/>
              <a:defRPr sz="6400" b="0" i="0" u="none" strike="noStrike" cap="none">
                <a:solidFill>
                  <a:schemeClr val="dk1"/>
                </a:solidFill>
                <a:latin typeface="Arial"/>
                <a:ea typeface="Arial"/>
                <a:cs typeface="Arial"/>
                <a:sym typeface="Arial"/>
              </a:defRPr>
            </a:lvl1pPr>
            <a:lvl2pPr marL="914400" marR="0" lvl="1"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2pPr>
            <a:lvl3pPr marL="1371600" marR="0" lvl="2"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3pPr>
            <a:lvl4pPr marL="1828800" marR="0" lvl="3"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4pPr>
            <a:lvl5pPr marL="2286000" marR="0" lvl="4"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5pPr>
            <a:lvl6pPr marL="2743200" marR="0" lvl="5"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6pPr>
            <a:lvl7pPr marL="3200400" marR="0" lvl="6"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7pPr>
            <a:lvl8pPr marL="3657600" marR="0" lvl="7"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8pPr>
            <a:lvl9pPr marL="4114800" marR="0" lvl="8"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9pPr>
          </a:lstStyle>
          <a:p>
            <a:endParaRPr/>
          </a:p>
        </p:txBody>
      </p:sp>
      <p:sp>
        <p:nvSpPr>
          <p:cNvPr id="36" name="Google Shape;36;p11"/>
          <p:cNvSpPr txBox="1">
            <a:spLocks noGrp="1"/>
          </p:cNvSpPr>
          <p:nvPr>
            <p:ph type="body" idx="2"/>
          </p:nvPr>
        </p:nvSpPr>
        <p:spPr>
          <a:xfrm>
            <a:off x="2193926" y="8036779"/>
            <a:ext cx="14439900" cy="262699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604251" y="26884663"/>
            <a:ext cx="26333450" cy="317112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39" name="Google Shape;39;p12"/>
          <p:cNvSpPr>
            <a:spLocks noGrp="1"/>
          </p:cNvSpPr>
          <p:nvPr>
            <p:ph type="pic" idx="2"/>
          </p:nvPr>
        </p:nvSpPr>
        <p:spPr>
          <a:xfrm>
            <a:off x="8604251" y="3431325"/>
            <a:ext cx="26333450" cy="23043529"/>
          </a:xfrm>
          <a:prstGeom prst="rect">
            <a:avLst/>
          </a:prstGeom>
          <a:noFill/>
          <a:ln>
            <a:noFill/>
          </a:ln>
        </p:spPr>
        <p:txBody>
          <a:bodyPr spcFirstLastPara="1" wrap="square" lIns="91425" tIns="45700" rIns="91425" bIns="45700" anchor="t" anchorCtr="0">
            <a:noAutofit/>
          </a:bodyPr>
          <a:lstStyle>
            <a:lvl1pPr marR="0" lvl="0" algn="l" rtl="0">
              <a:spcBef>
                <a:spcPts val="128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1pPr>
            <a:lvl2pPr marR="0" lvl="1" algn="l" rtl="0">
              <a:spcBef>
                <a:spcPts val="112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2pPr>
            <a:lvl3pPr marR="0" lvl="2" algn="l"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endParaRPr/>
          </a:p>
        </p:txBody>
      </p:sp>
      <p:sp>
        <p:nvSpPr>
          <p:cNvPr id="40" name="Google Shape;40;p12"/>
          <p:cNvSpPr txBox="1">
            <a:spLocks noGrp="1"/>
          </p:cNvSpPr>
          <p:nvPr>
            <p:ph type="body" idx="1"/>
          </p:nvPr>
        </p:nvSpPr>
        <p:spPr>
          <a:xfrm>
            <a:off x="8604251" y="30055791"/>
            <a:ext cx="26333450" cy="450788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400" b="1" i="0" u="none" strike="noStrike" cap="non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400" b="1" i="0" u="none" strike="noStrike" cap="none">
              <a:solidFill>
                <a:schemeClr val="dk1"/>
              </a:solidFill>
              <a:latin typeface="Arial"/>
              <a:ea typeface="Arial"/>
              <a:cs typeface="Arial"/>
              <a:sym typeface="Arial"/>
            </a:endParaRPr>
          </a:p>
        </p:txBody>
      </p:sp>
      <p:pic>
        <p:nvPicPr>
          <p:cNvPr id="12" name="Google Shape;12;p3"/>
          <p:cNvPicPr preferRelativeResize="0"/>
          <p:nvPr/>
        </p:nvPicPr>
        <p:blipFill rotWithShape="1">
          <a:blip r:embed="rId13">
            <a:alphaModFix/>
          </a:blip>
          <a:srcRect/>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w="317500" cap="flat" cmpd="sng">
            <a:solidFill>
              <a:srgbClr val="B5AF67"/>
            </a:solidFill>
            <a:prstDash val="solid"/>
            <a:round/>
            <a:headEnd type="none" w="med" len="med"/>
            <a:tailEnd type="none" w="med" len="med"/>
          </a:ln>
        </p:spPr>
      </p:cxnSp>
      <p:cxnSp>
        <p:nvCxnSpPr>
          <p:cNvPr id="14" name="Google Shape;14;p3"/>
          <p:cNvCxnSpPr/>
          <p:nvPr/>
        </p:nvCxnSpPr>
        <p:spPr>
          <a:xfrm>
            <a:off x="-48126" y="38351831"/>
            <a:ext cx="43946946" cy="52968"/>
          </a:xfrm>
          <a:prstGeom prst="straightConnector1">
            <a:avLst/>
          </a:prstGeom>
          <a:noFill/>
          <a:ln w="381000" cap="flat" cmpd="sng">
            <a:solidFill>
              <a:srgbClr val="B5AF67"/>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9296400" y="1410538"/>
            <a:ext cx="27352252" cy="3168321"/>
          </a:xfrm>
          <a:prstGeom prst="rect">
            <a:avLst/>
          </a:prstGeom>
          <a:noFill/>
          <a:ln>
            <a:noFill/>
          </a:ln>
        </p:spPr>
        <p:txBody>
          <a:bodyPr spcFirstLastPara="1" wrap="square" lIns="89675" tIns="44825" rIns="89675" bIns="44825" anchor="t" anchorCtr="0">
            <a:spAutoFit/>
          </a:bodyPr>
          <a:lstStyle/>
          <a:p>
            <a:pPr marL="0" marR="0" lvl="0" indent="0" algn="ctr" rtl="0">
              <a:spcBef>
                <a:spcPts val="0"/>
              </a:spcBef>
              <a:spcAft>
                <a:spcPts val="0"/>
              </a:spcAft>
              <a:buNone/>
            </a:pPr>
            <a:r>
              <a:rPr lang="en-US" sz="8000" b="1" i="0" u="none" strike="noStrike" cap="none" dirty="0">
                <a:solidFill>
                  <a:schemeClr val="dk1"/>
                </a:solidFill>
                <a:latin typeface="Calibri"/>
                <a:ea typeface="Calibri"/>
                <a:cs typeface="Calibri"/>
                <a:sym typeface="Calibri"/>
              </a:rPr>
              <a:t>Subscriptions Management and Tracking App</a:t>
            </a:r>
            <a:endParaRPr dirty="0"/>
          </a:p>
          <a:p>
            <a:pPr marL="0" marR="0" lvl="0" indent="0" algn="ctr" rtl="0">
              <a:spcBef>
                <a:spcPts val="0"/>
              </a:spcBef>
              <a:spcAft>
                <a:spcPts val="0"/>
              </a:spcAft>
              <a:buNone/>
            </a:pPr>
            <a:r>
              <a:rPr lang="en-US" sz="6600" b="1" i="0" u="none" strike="noStrike" cap="none" dirty="0" err="1">
                <a:solidFill>
                  <a:schemeClr val="dk1"/>
                </a:solidFill>
                <a:latin typeface="Calibri"/>
                <a:ea typeface="Calibri"/>
                <a:cs typeface="Calibri"/>
                <a:sym typeface="Calibri"/>
              </a:rPr>
              <a:t>Abdulwahab</a:t>
            </a:r>
            <a:r>
              <a:rPr lang="en-US" sz="6600" b="1" i="0" u="none" strike="noStrike" cap="none" dirty="0">
                <a:solidFill>
                  <a:schemeClr val="dk1"/>
                </a:solidFill>
                <a:latin typeface="Calibri"/>
                <a:ea typeface="Calibri"/>
                <a:cs typeface="Calibri"/>
                <a:sym typeface="Calibri"/>
              </a:rPr>
              <a:t> </a:t>
            </a:r>
            <a:r>
              <a:rPr lang="en-US" sz="6600" b="1" i="0" u="none" strike="noStrike" cap="none" dirty="0" err="1">
                <a:solidFill>
                  <a:schemeClr val="dk1"/>
                </a:solidFill>
                <a:latin typeface="Calibri"/>
                <a:ea typeface="Calibri"/>
                <a:cs typeface="Calibri"/>
                <a:sym typeface="Calibri"/>
              </a:rPr>
              <a:t>Alnemer</a:t>
            </a:r>
            <a:r>
              <a:rPr lang="en-US" sz="6600" b="1" i="0" u="none" strike="noStrike" cap="none" dirty="0">
                <a:solidFill>
                  <a:schemeClr val="dk1"/>
                </a:solidFill>
                <a:latin typeface="Calibri"/>
                <a:ea typeface="Calibri"/>
                <a:cs typeface="Calibri"/>
                <a:sym typeface="Calibri"/>
              </a:rPr>
              <a:t>, Yosef </a:t>
            </a:r>
            <a:r>
              <a:rPr lang="en-US" sz="6600" b="1" i="0" u="none" strike="noStrike" cap="none" dirty="0" err="1">
                <a:solidFill>
                  <a:schemeClr val="dk1"/>
                </a:solidFill>
                <a:latin typeface="Calibri"/>
                <a:ea typeface="Calibri"/>
                <a:cs typeface="Calibri"/>
                <a:sym typeface="Calibri"/>
              </a:rPr>
              <a:t>Alhedr</a:t>
            </a:r>
            <a:endParaRPr dirty="0"/>
          </a:p>
          <a:p>
            <a:pPr marL="0" marR="0" lvl="0" indent="0" algn="ctr" rtl="0">
              <a:spcBef>
                <a:spcPts val="0"/>
              </a:spcBef>
              <a:spcAft>
                <a:spcPts val="0"/>
              </a:spcAft>
              <a:buNone/>
            </a:pPr>
            <a:r>
              <a:rPr lang="en-US" sz="5400" b="1" i="0" u="none" strike="noStrike" cap="none" dirty="0">
                <a:solidFill>
                  <a:schemeClr val="dk1"/>
                </a:solidFill>
                <a:latin typeface="Calibri"/>
                <a:ea typeface="Calibri"/>
                <a:cs typeface="Calibri"/>
                <a:sym typeface="Calibri"/>
              </a:rPr>
              <a:t>Faculty Advisor(s): Dr. Khaled </a:t>
            </a:r>
            <a:r>
              <a:rPr lang="en-US" sz="5400" b="1" i="0" u="none" strike="noStrike" cap="none" dirty="0" err="1">
                <a:solidFill>
                  <a:schemeClr val="dk1"/>
                </a:solidFill>
                <a:latin typeface="Calibri"/>
                <a:ea typeface="Calibri"/>
                <a:cs typeface="Calibri"/>
                <a:sym typeface="Calibri"/>
              </a:rPr>
              <a:t>Slhoub</a:t>
            </a:r>
            <a:r>
              <a:rPr lang="en-US" sz="5400" b="1" dirty="0">
                <a:solidFill>
                  <a:schemeClr val="dk1"/>
                </a:solidFill>
                <a:latin typeface="Calibri"/>
                <a:ea typeface="Calibri"/>
                <a:cs typeface="Calibri"/>
                <a:sym typeface="Calibri"/>
              </a:rPr>
              <a:t>, </a:t>
            </a:r>
            <a:r>
              <a:rPr lang="en-US" sz="5400" b="1" i="0" u="none" strike="noStrike" cap="none" dirty="0">
                <a:solidFill>
                  <a:schemeClr val="dk1"/>
                </a:solidFill>
                <a:latin typeface="Calibri"/>
                <a:ea typeface="Calibri"/>
                <a:cs typeface="Calibri"/>
                <a:sym typeface="Calibri"/>
              </a:rPr>
              <a:t>Dept. of CES, Florida Institute of Technology</a:t>
            </a:r>
            <a:endParaRPr sz="4800" b="1" i="0" u="none" strike="noStrike" cap="none" dirty="0">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0400" b="1" i="0" u="none" strike="noStrike" cap="none">
              <a:solidFill>
                <a:schemeClr val="dk1"/>
              </a:solidFill>
              <a:latin typeface="Calibri"/>
              <a:ea typeface="Calibri"/>
              <a:cs typeface="Calibri"/>
              <a:sym typeface="Calibri"/>
            </a:endParaRPr>
          </a:p>
        </p:txBody>
      </p:sp>
      <p:sp>
        <p:nvSpPr>
          <p:cNvPr id="52" name="Google Shape;52;p1"/>
          <p:cNvSpPr txBox="1"/>
          <p:nvPr/>
        </p:nvSpPr>
        <p:spPr>
          <a:xfrm>
            <a:off x="731520" y="7299825"/>
            <a:ext cx="42142500" cy="22775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i="0" strike="noStrike" cap="none" dirty="0">
                <a:solidFill>
                  <a:srgbClr val="760000"/>
                </a:solidFill>
                <a:latin typeface="Calibri"/>
                <a:ea typeface="Calibri"/>
                <a:cs typeface="Calibri"/>
                <a:sym typeface="Calibri"/>
              </a:rPr>
              <a:t>	GUI																			Goal																Design</a:t>
            </a:r>
          </a:p>
          <a:p>
            <a:pPr marL="0" marR="0" lvl="0" indent="0" algn="l" rtl="0">
              <a:spcBef>
                <a:spcPts val="0"/>
              </a:spcBef>
              <a:spcAft>
                <a:spcPts val="0"/>
              </a:spcAft>
              <a:buNone/>
            </a:pPr>
            <a:r>
              <a:rPr lang="en-US" sz="7000" b="1" i="0" strike="noStrike" cap="none" dirty="0">
                <a:solidFill>
                  <a:srgbClr val="760000"/>
                </a:solidFill>
                <a:latin typeface="Calibri"/>
                <a:ea typeface="Calibri"/>
                <a:cs typeface="Calibri"/>
                <a:sym typeface="Calibri"/>
              </a:rPr>
              <a:t>																			</a:t>
            </a:r>
            <a:endParaRPr sz="7000" b="1" i="0" strike="noStrike" cap="none" dirty="0">
              <a:solidFill>
                <a:srgbClr val="76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82E3AEC-E020-4886-86B9-D637248AA2CB}"/>
              </a:ext>
            </a:extLst>
          </p:cNvPr>
          <p:cNvPicPr>
            <a:picLocks noChangeAspect="1"/>
          </p:cNvPicPr>
          <p:nvPr/>
        </p:nvPicPr>
        <p:blipFill>
          <a:blip r:embed="rId3"/>
          <a:stretch>
            <a:fillRect/>
          </a:stretch>
        </p:blipFill>
        <p:spPr>
          <a:xfrm>
            <a:off x="731520" y="8816975"/>
            <a:ext cx="4800175" cy="10385425"/>
          </a:xfrm>
          <a:prstGeom prst="rect">
            <a:avLst/>
          </a:prstGeom>
        </p:spPr>
      </p:pic>
      <p:pic>
        <p:nvPicPr>
          <p:cNvPr id="5" name="Picture 4">
            <a:extLst>
              <a:ext uri="{FF2B5EF4-FFF2-40B4-BE49-F238E27FC236}">
                <a16:creationId xmlns:a16="http://schemas.microsoft.com/office/drawing/2014/main" id="{EA51E1AE-280F-B8CD-6E63-31018CF61C6D}"/>
              </a:ext>
            </a:extLst>
          </p:cNvPr>
          <p:cNvPicPr>
            <a:picLocks noChangeAspect="1"/>
          </p:cNvPicPr>
          <p:nvPr/>
        </p:nvPicPr>
        <p:blipFill>
          <a:blip r:embed="rId4"/>
          <a:stretch>
            <a:fillRect/>
          </a:stretch>
        </p:blipFill>
        <p:spPr>
          <a:xfrm>
            <a:off x="5531695" y="8816975"/>
            <a:ext cx="4800175" cy="10385425"/>
          </a:xfrm>
          <a:prstGeom prst="rect">
            <a:avLst/>
          </a:prstGeom>
        </p:spPr>
      </p:pic>
      <p:sp>
        <p:nvSpPr>
          <p:cNvPr id="13" name="TextBox 12">
            <a:extLst>
              <a:ext uri="{FF2B5EF4-FFF2-40B4-BE49-F238E27FC236}">
                <a16:creationId xmlns:a16="http://schemas.microsoft.com/office/drawing/2014/main" id="{22206C3E-18B8-4740-B767-4181A0E7D848}"/>
              </a:ext>
            </a:extLst>
          </p:cNvPr>
          <p:cNvSpPr txBox="1"/>
          <p:nvPr/>
        </p:nvSpPr>
        <p:spPr>
          <a:xfrm>
            <a:off x="14014444" y="8966698"/>
            <a:ext cx="14331955" cy="8433078"/>
          </a:xfrm>
          <a:prstGeom prst="rect">
            <a:avLst/>
          </a:prstGeom>
          <a:noFill/>
        </p:spPr>
        <p:txBody>
          <a:bodyPr wrap="square" rtlCol="0">
            <a:spAutoFit/>
          </a:bodyPr>
          <a:lstStyle/>
          <a:p>
            <a:pPr rtl="0">
              <a:spcBef>
                <a:spcPts val="0"/>
              </a:spcBef>
              <a:spcAft>
                <a:spcPts val="0"/>
              </a:spcAft>
            </a:pPr>
            <a:r>
              <a:rPr lang="en-US" sz="4800" b="0" i="0" u="none" strike="noStrike" dirty="0">
                <a:solidFill>
                  <a:srgbClr val="000000"/>
                </a:solidFill>
                <a:effectLst/>
                <a:latin typeface="Calibri" panose="020F0502020204030204" pitchFamily="34" charset="0"/>
                <a:cs typeface="Calibri" panose="020F0502020204030204" pitchFamily="34" charset="0"/>
              </a:rPr>
              <a:t>The Subscription Management and Tracking App aims to simplify and streamline the management of users' subscriptions to enhance their overall well-being and satisfaction. Recognizing the overwhelming number of subscriptions users face, from streaming services to utility bills, the app seeks to address frustrations and financial strain caused by fragmented and unclear management systems. By empowering users to effortlessly manage subscriptions, achieve greater financial control, and avoid unnecessary expenses, the app aims to bring relief and happiness to users.</a:t>
            </a:r>
            <a:br>
              <a:rPr lang="en-US" dirty="0"/>
            </a:br>
            <a:endParaRPr lang="en-US" dirty="0"/>
          </a:p>
        </p:txBody>
      </p:sp>
      <p:pic>
        <p:nvPicPr>
          <p:cNvPr id="15" name="Picture 14">
            <a:extLst>
              <a:ext uri="{FF2B5EF4-FFF2-40B4-BE49-F238E27FC236}">
                <a16:creationId xmlns:a16="http://schemas.microsoft.com/office/drawing/2014/main" id="{8A8BCBC3-BE69-C41C-B5B7-937077F85A73}"/>
              </a:ext>
            </a:extLst>
          </p:cNvPr>
          <p:cNvPicPr>
            <a:picLocks noChangeAspect="1"/>
          </p:cNvPicPr>
          <p:nvPr/>
        </p:nvPicPr>
        <p:blipFill>
          <a:blip r:embed="rId5"/>
          <a:stretch>
            <a:fillRect/>
          </a:stretch>
        </p:blipFill>
        <p:spPr>
          <a:xfrm>
            <a:off x="31376355" y="9603229"/>
            <a:ext cx="11497665" cy="9599171"/>
          </a:xfrm>
          <a:prstGeom prst="rect">
            <a:avLst/>
          </a:prstGeom>
        </p:spPr>
      </p:pic>
      <p:sp>
        <p:nvSpPr>
          <p:cNvPr id="16" name="TextBox 15">
            <a:extLst>
              <a:ext uri="{FF2B5EF4-FFF2-40B4-BE49-F238E27FC236}">
                <a16:creationId xmlns:a16="http://schemas.microsoft.com/office/drawing/2014/main" id="{657D05EA-1164-FA0D-6FBF-01E2A011C61D}"/>
              </a:ext>
            </a:extLst>
          </p:cNvPr>
          <p:cNvSpPr txBox="1"/>
          <p:nvPr/>
        </p:nvSpPr>
        <p:spPr>
          <a:xfrm>
            <a:off x="1509047" y="20719550"/>
            <a:ext cx="4961615" cy="1200329"/>
          </a:xfrm>
          <a:prstGeom prst="rect">
            <a:avLst/>
          </a:prstGeom>
          <a:noFill/>
        </p:spPr>
        <p:txBody>
          <a:bodyPr wrap="none" rtlCol="0">
            <a:spAutoFit/>
          </a:bodyPr>
          <a:lstStyle/>
          <a:p>
            <a:r>
              <a:rPr kumimoji="0" lang="en-US" sz="7200" b="1" i="0" u="none" strike="noStrike" kern="0" cap="none" spc="0" normalizeH="0" baseline="0" noProof="0" dirty="0">
                <a:ln>
                  <a:noFill/>
                </a:ln>
                <a:solidFill>
                  <a:srgbClr val="760000"/>
                </a:solidFill>
                <a:effectLst/>
                <a:uLnTx/>
                <a:uFillTx/>
                <a:latin typeface="Calibri"/>
                <a:ea typeface="Calibri"/>
                <a:cs typeface="Calibri"/>
                <a:sym typeface="Calibri"/>
              </a:rPr>
              <a:t>Architecture</a:t>
            </a:r>
            <a:endParaRPr lang="en-US" dirty="0"/>
          </a:p>
        </p:txBody>
      </p:sp>
      <p:pic>
        <p:nvPicPr>
          <p:cNvPr id="18" name="Picture 17">
            <a:extLst>
              <a:ext uri="{FF2B5EF4-FFF2-40B4-BE49-F238E27FC236}">
                <a16:creationId xmlns:a16="http://schemas.microsoft.com/office/drawing/2014/main" id="{D4A64D30-9C15-C797-1EB4-F5F682C932E8}"/>
              </a:ext>
            </a:extLst>
          </p:cNvPr>
          <p:cNvPicPr>
            <a:picLocks noChangeAspect="1"/>
          </p:cNvPicPr>
          <p:nvPr/>
        </p:nvPicPr>
        <p:blipFill>
          <a:blip r:embed="rId6"/>
          <a:stretch>
            <a:fillRect/>
          </a:stretch>
        </p:blipFill>
        <p:spPr>
          <a:xfrm>
            <a:off x="731521" y="22371050"/>
            <a:ext cx="20452080" cy="8433078"/>
          </a:xfrm>
          <a:prstGeom prst="rect">
            <a:avLst/>
          </a:prstGeom>
        </p:spPr>
      </p:pic>
      <p:sp>
        <p:nvSpPr>
          <p:cNvPr id="19" name="TextBox 18">
            <a:extLst>
              <a:ext uri="{FF2B5EF4-FFF2-40B4-BE49-F238E27FC236}">
                <a16:creationId xmlns:a16="http://schemas.microsoft.com/office/drawing/2014/main" id="{B88552C7-E12B-16EA-A2A2-44248C4A4F00}"/>
              </a:ext>
            </a:extLst>
          </p:cNvPr>
          <p:cNvSpPr txBox="1"/>
          <p:nvPr/>
        </p:nvSpPr>
        <p:spPr>
          <a:xfrm>
            <a:off x="34135784" y="20719549"/>
            <a:ext cx="5025735" cy="1200329"/>
          </a:xfrm>
          <a:prstGeom prst="rect">
            <a:avLst/>
          </a:prstGeom>
          <a:noFill/>
        </p:spPr>
        <p:txBody>
          <a:bodyPr wrap="none" rtlCol="0">
            <a:spAutoFit/>
          </a:bodyPr>
          <a:lstStyle/>
          <a:p>
            <a:r>
              <a:rPr kumimoji="0" lang="en-US" sz="7200" b="1" i="0" u="none" strike="noStrike" kern="0" cap="none" spc="0" normalizeH="0" baseline="0" noProof="0" dirty="0">
                <a:ln>
                  <a:noFill/>
                </a:ln>
                <a:solidFill>
                  <a:srgbClr val="760000"/>
                </a:solidFill>
                <a:effectLst/>
                <a:uLnTx/>
                <a:uFillTx/>
                <a:latin typeface="Calibri"/>
                <a:ea typeface="Calibri"/>
                <a:cs typeface="Calibri"/>
                <a:sym typeface="Calibri"/>
              </a:rPr>
              <a:t>Future Work</a:t>
            </a:r>
            <a:endParaRPr lang="en-US" dirty="0"/>
          </a:p>
        </p:txBody>
      </p:sp>
      <p:sp>
        <p:nvSpPr>
          <p:cNvPr id="20" name="TextBox 19">
            <a:extLst>
              <a:ext uri="{FF2B5EF4-FFF2-40B4-BE49-F238E27FC236}">
                <a16:creationId xmlns:a16="http://schemas.microsoft.com/office/drawing/2014/main" id="{F14C2CD4-6AFE-8924-7644-7A6BC38627FC}"/>
              </a:ext>
            </a:extLst>
          </p:cNvPr>
          <p:cNvSpPr txBox="1"/>
          <p:nvPr/>
        </p:nvSpPr>
        <p:spPr>
          <a:xfrm>
            <a:off x="31985364" y="22464993"/>
            <a:ext cx="10279645" cy="20005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4800" dirty="0">
                <a:latin typeface="Calibri" panose="020F0502020204030204" pitchFamily="34" charset="0"/>
                <a:cs typeface="Calibri" panose="020F0502020204030204" pitchFamily="34" charset="0"/>
              </a:rPr>
              <a:t>Implementing Adding Subscriptions Automatically</a:t>
            </a: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endParaRPr lang="en-US" dirty="0"/>
          </a:p>
        </p:txBody>
      </p:sp>
      <p:sp>
        <p:nvSpPr>
          <p:cNvPr id="24" name="TextBox 23">
            <a:extLst>
              <a:ext uri="{FF2B5EF4-FFF2-40B4-BE49-F238E27FC236}">
                <a16:creationId xmlns:a16="http://schemas.microsoft.com/office/drawing/2014/main" id="{B04055F2-6AF9-F036-381E-3DC4A8C0D29D}"/>
              </a:ext>
            </a:extLst>
          </p:cNvPr>
          <p:cNvSpPr txBox="1"/>
          <p:nvPr/>
        </p:nvSpPr>
        <p:spPr>
          <a:xfrm>
            <a:off x="34869744" y="25182471"/>
            <a:ext cx="355781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a:ln>
                  <a:noFill/>
                </a:ln>
                <a:solidFill>
                  <a:srgbClr val="760000"/>
                </a:solidFill>
                <a:effectLst/>
                <a:uLnTx/>
                <a:uFillTx/>
                <a:latin typeface="Calibri"/>
                <a:ea typeface="Calibri"/>
                <a:cs typeface="Calibri"/>
                <a:sym typeface="Calibri"/>
              </a:rPr>
              <a:t>Features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8D2F79DC-9F92-68F9-780D-B653D7B86C26}"/>
              </a:ext>
            </a:extLst>
          </p:cNvPr>
          <p:cNvSpPr txBox="1"/>
          <p:nvPr/>
        </p:nvSpPr>
        <p:spPr>
          <a:xfrm>
            <a:off x="31985363" y="27099730"/>
            <a:ext cx="10279645" cy="304698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4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Manage Subscriptions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4800" dirty="0">
                <a:latin typeface="Calibri" panose="020F0502020204030204" pitchFamily="34" charset="0"/>
                <a:cs typeface="Calibri" panose="020F0502020204030204" pitchFamily="34" charset="0"/>
              </a:rPr>
              <a:t>Track Subscriptions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4800" dirty="0">
                <a:latin typeface="Calibri" panose="020F0502020204030204" pitchFamily="34" charset="0"/>
                <a:cs typeface="Calibri" panose="020F0502020204030204" pitchFamily="34" charset="0"/>
              </a:rPr>
              <a:t>Alert users for subscriptions due dates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4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Budget features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shopper</dc:creator>
  <cp:lastModifiedBy>aan121 ...</cp:lastModifiedBy>
  <cp:revision>1</cp:revision>
  <dcterms:created xsi:type="dcterms:W3CDTF">2007-04-04T14:17:42Z</dcterms:created>
  <dcterms:modified xsi:type="dcterms:W3CDTF">2024-03-13T08:08:36Z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