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57" r:id="rId4"/>
    <p:sldId id="261" r:id="rId5"/>
    <p:sldId id="258" r:id="rId6"/>
    <p:sldId id="259" r:id="rId7"/>
    <p:sldId id="262" r:id="rId8"/>
    <p:sldId id="265" r:id="rId9"/>
    <p:sldId id="267" r:id="rId10"/>
    <p:sldId id="268" r:id="rId11"/>
    <p:sldId id="269" r:id="rId12"/>
    <p:sldId id="270" r:id="rId13"/>
    <p:sldId id="266"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2" d="100"/>
          <a:sy n="62" d="100"/>
        </p:scale>
        <p:origin x="1056"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AC9B53-2CDF-40AF-9280-72C84FD70239}" type="datetimeFigureOut">
              <a:rPr lang="en-IN" smtClean="0"/>
              <a:t>14-10-2019</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AFC10C5-B625-4CBB-96D8-D2D3DFA1B601}" type="slidenum">
              <a:rPr lang="en-IN" smtClean="0"/>
              <a:t>‹#›</a:t>
            </a:fld>
            <a:endParaRPr lang="en-IN"/>
          </a:p>
        </p:txBody>
      </p:sp>
    </p:spTree>
    <p:extLst>
      <p:ext uri="{BB962C8B-B14F-4D97-AF65-F5344CB8AC3E}">
        <p14:creationId xmlns:p14="http://schemas.microsoft.com/office/powerpoint/2010/main" val="2092167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AC9B53-2CDF-40AF-9280-72C84FD70239}" type="datetimeFigureOut">
              <a:rPr lang="en-IN" smtClean="0"/>
              <a:t>14-10-2019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FC10C5-B625-4CBB-96D8-D2D3DFA1B601}" type="slidenum">
              <a:rPr lang="en-IN" smtClean="0"/>
              <a:t>‹#›</a:t>
            </a:fld>
            <a:endParaRPr lang="en-IN"/>
          </a:p>
        </p:txBody>
      </p:sp>
    </p:spTree>
    <p:extLst>
      <p:ext uri="{BB962C8B-B14F-4D97-AF65-F5344CB8AC3E}">
        <p14:creationId xmlns:p14="http://schemas.microsoft.com/office/powerpoint/2010/main" val="592110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C9B53-2CDF-40AF-9280-72C84FD70239}" type="datetimeFigureOut">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FC10C5-B625-4CBB-96D8-D2D3DFA1B601}" type="slidenum">
              <a:rPr lang="en-IN" smtClean="0"/>
              <a:t>‹#›</a:t>
            </a:fld>
            <a:endParaRPr lang="en-IN"/>
          </a:p>
        </p:txBody>
      </p:sp>
    </p:spTree>
    <p:extLst>
      <p:ext uri="{BB962C8B-B14F-4D97-AF65-F5344CB8AC3E}">
        <p14:creationId xmlns:p14="http://schemas.microsoft.com/office/powerpoint/2010/main" val="1192947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C9B53-2CDF-40AF-9280-72C84FD70239}" type="datetimeFigureOut">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FC10C5-B625-4CBB-96D8-D2D3DFA1B601}" type="slidenum">
              <a:rPr lang="en-IN" smtClean="0"/>
              <a:t>‹#›</a:t>
            </a:fld>
            <a:endParaRPr lang="en-IN"/>
          </a:p>
        </p:txBody>
      </p:sp>
    </p:spTree>
    <p:extLst>
      <p:ext uri="{BB962C8B-B14F-4D97-AF65-F5344CB8AC3E}">
        <p14:creationId xmlns:p14="http://schemas.microsoft.com/office/powerpoint/2010/main" val="1705299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C9B53-2CDF-40AF-9280-72C84FD70239}" type="datetimeFigureOut">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FC10C5-B625-4CBB-96D8-D2D3DFA1B601}" type="slidenum">
              <a:rPr lang="en-IN" smtClean="0"/>
              <a:t>‹#›</a:t>
            </a:fld>
            <a:endParaRPr lang="en-IN"/>
          </a:p>
        </p:txBody>
      </p:sp>
    </p:spTree>
    <p:extLst>
      <p:ext uri="{BB962C8B-B14F-4D97-AF65-F5344CB8AC3E}">
        <p14:creationId xmlns:p14="http://schemas.microsoft.com/office/powerpoint/2010/main" val="1583866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C9B53-2CDF-40AF-9280-72C84FD70239}" type="datetimeFigureOut">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FC10C5-B625-4CBB-96D8-D2D3DFA1B601}" type="slidenum">
              <a:rPr lang="en-IN" smtClean="0"/>
              <a:t>‹#›</a:t>
            </a:fld>
            <a:endParaRPr lang="en-IN"/>
          </a:p>
        </p:txBody>
      </p:sp>
    </p:spTree>
    <p:extLst>
      <p:ext uri="{BB962C8B-B14F-4D97-AF65-F5344CB8AC3E}">
        <p14:creationId xmlns:p14="http://schemas.microsoft.com/office/powerpoint/2010/main" val="1446840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C9B53-2CDF-40AF-9280-72C84FD70239}" type="datetimeFigureOut">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FC10C5-B625-4CBB-96D8-D2D3DFA1B601}" type="slidenum">
              <a:rPr lang="en-IN" smtClean="0"/>
              <a:t>‹#›</a:t>
            </a:fld>
            <a:endParaRPr lang="en-IN"/>
          </a:p>
        </p:txBody>
      </p:sp>
    </p:spTree>
    <p:extLst>
      <p:ext uri="{BB962C8B-B14F-4D97-AF65-F5344CB8AC3E}">
        <p14:creationId xmlns:p14="http://schemas.microsoft.com/office/powerpoint/2010/main" val="2340020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AC9B53-2CDF-40AF-9280-72C84FD70239}" type="datetimeFigureOut">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FC10C5-B625-4CBB-96D8-D2D3DFA1B601}" type="slidenum">
              <a:rPr lang="en-IN" smtClean="0"/>
              <a:t>‹#›</a:t>
            </a:fld>
            <a:endParaRPr lang="en-IN"/>
          </a:p>
        </p:txBody>
      </p:sp>
    </p:spTree>
    <p:extLst>
      <p:ext uri="{BB962C8B-B14F-4D97-AF65-F5344CB8AC3E}">
        <p14:creationId xmlns:p14="http://schemas.microsoft.com/office/powerpoint/2010/main" val="2542138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AC9B53-2CDF-40AF-9280-72C84FD70239}" type="datetimeFigureOut">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FC10C5-B625-4CBB-96D8-D2D3DFA1B601}" type="slidenum">
              <a:rPr lang="en-IN" smtClean="0"/>
              <a:t>‹#›</a:t>
            </a:fld>
            <a:endParaRPr lang="en-IN"/>
          </a:p>
        </p:txBody>
      </p:sp>
    </p:spTree>
    <p:extLst>
      <p:ext uri="{BB962C8B-B14F-4D97-AF65-F5344CB8AC3E}">
        <p14:creationId xmlns:p14="http://schemas.microsoft.com/office/powerpoint/2010/main" val="3365811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AC9B53-2CDF-40AF-9280-72C84FD70239}" type="datetimeFigureOut">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FC10C5-B625-4CBB-96D8-D2D3DFA1B601}" type="slidenum">
              <a:rPr lang="en-IN" smtClean="0"/>
              <a:t>‹#›</a:t>
            </a:fld>
            <a:endParaRPr lang="en-IN"/>
          </a:p>
        </p:txBody>
      </p:sp>
    </p:spTree>
    <p:extLst>
      <p:ext uri="{BB962C8B-B14F-4D97-AF65-F5344CB8AC3E}">
        <p14:creationId xmlns:p14="http://schemas.microsoft.com/office/powerpoint/2010/main" val="2164385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AC9B53-2CDF-40AF-9280-72C84FD70239}" type="datetimeFigureOut">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AFC10C5-B625-4CBB-96D8-D2D3DFA1B601}" type="slidenum">
              <a:rPr lang="en-IN" smtClean="0"/>
              <a:t>‹#›</a:t>
            </a:fld>
            <a:endParaRPr lang="en-IN"/>
          </a:p>
        </p:txBody>
      </p:sp>
    </p:spTree>
    <p:extLst>
      <p:ext uri="{BB962C8B-B14F-4D97-AF65-F5344CB8AC3E}">
        <p14:creationId xmlns:p14="http://schemas.microsoft.com/office/powerpoint/2010/main" val="2241970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C9B53-2CDF-40AF-9280-72C84FD70239}" type="datetimeFigureOut">
              <a:rPr lang="en-IN" smtClean="0"/>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FC10C5-B625-4CBB-96D8-D2D3DFA1B601}" type="slidenum">
              <a:rPr lang="en-IN" smtClean="0"/>
              <a:t>‹#›</a:t>
            </a:fld>
            <a:endParaRPr lang="en-IN"/>
          </a:p>
        </p:txBody>
      </p:sp>
    </p:spTree>
    <p:extLst>
      <p:ext uri="{BB962C8B-B14F-4D97-AF65-F5344CB8AC3E}">
        <p14:creationId xmlns:p14="http://schemas.microsoft.com/office/powerpoint/2010/main" val="1515141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AC9B53-2CDF-40AF-9280-72C84FD70239}" type="datetimeFigureOut">
              <a:rPr lang="en-IN" smtClean="0"/>
              <a:t>14-10-2019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FC10C5-B625-4CBB-96D8-D2D3DFA1B601}" type="slidenum">
              <a:rPr lang="en-IN" smtClean="0"/>
              <a:t>‹#›</a:t>
            </a:fld>
            <a:endParaRPr lang="en-IN"/>
          </a:p>
        </p:txBody>
      </p:sp>
    </p:spTree>
    <p:extLst>
      <p:ext uri="{BB962C8B-B14F-4D97-AF65-F5344CB8AC3E}">
        <p14:creationId xmlns:p14="http://schemas.microsoft.com/office/powerpoint/2010/main" val="130365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C9B53-2CDF-40AF-9280-72C84FD70239}" type="datetimeFigureOut">
              <a:rPr lang="en-IN" smtClean="0"/>
              <a:t>14-10-2019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FC10C5-B625-4CBB-96D8-D2D3DFA1B601}" type="slidenum">
              <a:rPr lang="en-IN" smtClean="0"/>
              <a:t>‹#›</a:t>
            </a:fld>
            <a:endParaRPr lang="en-IN"/>
          </a:p>
        </p:txBody>
      </p:sp>
    </p:spTree>
    <p:extLst>
      <p:ext uri="{BB962C8B-B14F-4D97-AF65-F5344CB8AC3E}">
        <p14:creationId xmlns:p14="http://schemas.microsoft.com/office/powerpoint/2010/main" val="2146277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AC9B53-2CDF-40AF-9280-72C84FD70239}" type="datetimeFigureOut">
              <a:rPr lang="en-IN" smtClean="0"/>
              <a:t>14-10-2019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FC10C5-B625-4CBB-96D8-D2D3DFA1B601}" type="slidenum">
              <a:rPr lang="en-IN" smtClean="0"/>
              <a:t>‹#›</a:t>
            </a:fld>
            <a:endParaRPr lang="en-IN"/>
          </a:p>
        </p:txBody>
      </p:sp>
    </p:spTree>
    <p:extLst>
      <p:ext uri="{BB962C8B-B14F-4D97-AF65-F5344CB8AC3E}">
        <p14:creationId xmlns:p14="http://schemas.microsoft.com/office/powerpoint/2010/main" val="2676843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C9B53-2CDF-40AF-9280-72C84FD70239}" type="datetimeFigureOut">
              <a:rPr lang="en-IN" smtClean="0"/>
              <a:t>14-10-2019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FC10C5-B625-4CBB-96D8-D2D3DFA1B601}" type="slidenum">
              <a:rPr lang="en-IN" smtClean="0"/>
              <a:t>‹#›</a:t>
            </a:fld>
            <a:endParaRPr lang="en-IN"/>
          </a:p>
        </p:txBody>
      </p:sp>
    </p:spTree>
    <p:extLst>
      <p:ext uri="{BB962C8B-B14F-4D97-AF65-F5344CB8AC3E}">
        <p14:creationId xmlns:p14="http://schemas.microsoft.com/office/powerpoint/2010/main" val="4131574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AC9B53-2CDF-40AF-9280-72C84FD70239}" type="datetimeFigureOut">
              <a:rPr lang="en-IN" smtClean="0"/>
              <a:t>14-10-2019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FC10C5-B625-4CBB-96D8-D2D3DFA1B601}" type="slidenum">
              <a:rPr lang="en-IN" smtClean="0"/>
              <a:t>‹#›</a:t>
            </a:fld>
            <a:endParaRPr lang="en-IN"/>
          </a:p>
        </p:txBody>
      </p:sp>
    </p:spTree>
    <p:extLst>
      <p:ext uri="{BB962C8B-B14F-4D97-AF65-F5344CB8AC3E}">
        <p14:creationId xmlns:p14="http://schemas.microsoft.com/office/powerpoint/2010/main" val="3818252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AC9B53-2CDF-40AF-9280-72C84FD70239}" type="datetimeFigureOut">
              <a:rPr lang="en-IN" smtClean="0"/>
              <a:t>14-10-2019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FC10C5-B625-4CBB-96D8-D2D3DFA1B601}" type="slidenum">
              <a:rPr lang="en-IN" smtClean="0"/>
              <a:t>‹#›</a:t>
            </a:fld>
            <a:endParaRPr lang="en-IN"/>
          </a:p>
        </p:txBody>
      </p:sp>
    </p:spTree>
    <p:extLst>
      <p:ext uri="{BB962C8B-B14F-4D97-AF65-F5344CB8AC3E}">
        <p14:creationId xmlns:p14="http://schemas.microsoft.com/office/powerpoint/2010/main" val="1853814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AC9B53-2CDF-40AF-9280-72C84FD70239}" type="datetimeFigureOut">
              <a:rPr lang="en-IN" smtClean="0"/>
              <a:t>14-10-2019</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FC10C5-B625-4CBB-96D8-D2D3DFA1B601}" type="slidenum">
              <a:rPr lang="en-IN" smtClean="0"/>
              <a:t>‹#›</a:t>
            </a:fld>
            <a:endParaRPr lang="en-IN"/>
          </a:p>
        </p:txBody>
      </p:sp>
    </p:spTree>
    <p:extLst>
      <p:ext uri="{BB962C8B-B14F-4D97-AF65-F5344CB8AC3E}">
        <p14:creationId xmlns:p14="http://schemas.microsoft.com/office/powerpoint/2010/main" val="301362437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CCCFB2F-4B0F-48D5-875A-7F6FA81E11EE}"/>
              </a:ext>
            </a:extLst>
          </p:cNvPr>
          <p:cNvSpPr>
            <a:spLocks noGrp="1"/>
          </p:cNvSpPr>
          <p:nvPr>
            <p:ph type="ctrTitle"/>
          </p:nvPr>
        </p:nvSpPr>
        <p:spPr>
          <a:xfrm>
            <a:off x="1416050" y="1678948"/>
            <a:ext cx="9359900" cy="4945674"/>
          </a:xfrm>
        </p:spPr>
        <p:txBody>
          <a:bodyPr>
            <a:noAutofit/>
          </a:bodyPr>
          <a:lstStyle/>
          <a:p>
            <a:pPr algn="ctr"/>
            <a:r>
              <a:rPr lang="en-IN" sz="1800" b="1" dirty="0">
                <a:solidFill>
                  <a:schemeClr val="tx1"/>
                </a:solidFill>
                <a:latin typeface="Times New Roman" panose="02020603050405020304" pitchFamily="18" charset="0"/>
                <a:cs typeface="Times New Roman" panose="02020603050405020304" pitchFamily="18" charset="0"/>
              </a:rPr>
              <a:t>MSPM’S</a:t>
            </a:r>
            <a:br>
              <a:rPr lang="en-IN" sz="1800" dirty="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Deogiri Institute of Engineering and Management Studies,</a:t>
            </a:r>
            <a:br>
              <a:rPr lang="en-IN" sz="1800" i="1" dirty="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Aurangabad</a:t>
            </a:r>
            <a:br>
              <a:rPr lang="en-IN" sz="1800" b="1" dirty="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Academic Year 2019-20</a:t>
            </a:r>
            <a:br>
              <a:rPr lang="en-IN" sz="1800" i="1" dirty="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 </a:t>
            </a:r>
            <a:br>
              <a:rPr lang="en-IN" sz="1800" b="1" dirty="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          Department of Computer Science and Engineering</a:t>
            </a:r>
            <a:br>
              <a:rPr lang="en-IN" sz="1800" i="1"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a:t>
            </a:r>
            <a:r>
              <a:rPr lang="en-IN" sz="1800" b="1" dirty="0">
                <a:solidFill>
                  <a:schemeClr val="tx1"/>
                </a:solidFill>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Theory Of Computation</a:t>
            </a:r>
            <a:br>
              <a:rPr lang="en-IN" sz="1800" b="1" dirty="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Topic: DFA for Regular Expression</a:t>
            </a:r>
            <a:br>
              <a:rPr lang="en-IN" sz="1800" b="1" dirty="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GitHub link: </a:t>
            </a:r>
            <a:br>
              <a:rPr lang="en-IN" sz="1800" b="1" dirty="0">
                <a:solidFill>
                  <a:schemeClr val="tx1"/>
                </a:solidFill>
                <a:latin typeface="Times New Roman" panose="02020603050405020304" pitchFamily="18" charset="0"/>
                <a:cs typeface="Times New Roman" panose="02020603050405020304" pitchFamily="18" charset="0"/>
              </a:rPr>
            </a:br>
            <a:br>
              <a:rPr lang="en-IN" sz="1800" i="1"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Submitted by</a:t>
            </a:r>
            <a:br>
              <a:rPr lang="en-IN" sz="1800" dirty="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Ashwini  Nemade(36157)</a:t>
            </a:r>
            <a:br>
              <a:rPr lang="en-IN" sz="1800" b="1" dirty="0">
                <a:solidFill>
                  <a:schemeClr val="tx1"/>
                </a:solidFill>
                <a:latin typeface="Times New Roman" panose="02020603050405020304" pitchFamily="18" charset="0"/>
                <a:cs typeface="Times New Roman" panose="02020603050405020304" pitchFamily="18" charset="0"/>
              </a:rPr>
            </a:br>
            <a:r>
              <a:rPr lang="en-IN" sz="1800" b="1" dirty="0" err="1">
                <a:solidFill>
                  <a:schemeClr val="tx1"/>
                </a:solidFill>
                <a:latin typeface="Times New Roman" panose="02020603050405020304" pitchFamily="18" charset="0"/>
                <a:cs typeface="Times New Roman" panose="02020603050405020304" pitchFamily="18" charset="0"/>
              </a:rPr>
              <a:t>Sanyukta</a:t>
            </a:r>
            <a:r>
              <a:rPr lang="en-IN" sz="1800" b="1" dirty="0">
                <a:solidFill>
                  <a:schemeClr val="tx1"/>
                </a:solidFill>
                <a:latin typeface="Times New Roman" panose="02020603050405020304" pitchFamily="18" charset="0"/>
                <a:cs typeface="Times New Roman" panose="02020603050405020304" pitchFamily="18" charset="0"/>
              </a:rPr>
              <a:t> Waghmare(36158)</a:t>
            </a:r>
            <a:br>
              <a:rPr lang="en-IN" sz="1800" b="1" dirty="0">
                <a:solidFill>
                  <a:schemeClr val="tx1"/>
                </a:solidFill>
                <a:latin typeface="Times New Roman" panose="02020603050405020304" pitchFamily="18" charset="0"/>
                <a:cs typeface="Times New Roman" panose="02020603050405020304" pitchFamily="18" charset="0"/>
              </a:rPr>
            </a:br>
            <a:br>
              <a:rPr lang="en-IN" sz="1800" i="1"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a:t>
            </a:r>
            <a:br>
              <a:rPr lang="en-IN" sz="1800" i="1"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Under the Guidance of</a:t>
            </a:r>
            <a:br>
              <a:rPr lang="en-IN" sz="1800" i="1" dirty="0">
                <a:solidFill>
                  <a:schemeClr val="tx1"/>
                </a:solidFill>
                <a:latin typeface="Times New Roman" panose="02020603050405020304" pitchFamily="18" charset="0"/>
                <a:cs typeface="Times New Roman" panose="02020603050405020304" pitchFamily="18" charset="0"/>
              </a:rPr>
            </a:br>
            <a:r>
              <a:rPr lang="en-IN" sz="1800" b="1" dirty="0" err="1">
                <a:latin typeface="Times New Roman" panose="02020603050405020304" pitchFamily="18" charset="0"/>
                <a:cs typeface="Times New Roman" panose="02020603050405020304" pitchFamily="18" charset="0"/>
              </a:rPr>
              <a:t>Dr.</a:t>
            </a:r>
            <a:r>
              <a:rPr lang="en-IN" sz="1800" b="1" dirty="0">
                <a:latin typeface="Times New Roman" panose="02020603050405020304" pitchFamily="18" charset="0"/>
                <a:cs typeface="Times New Roman" panose="02020603050405020304" pitchFamily="18" charset="0"/>
              </a:rPr>
              <a:t> S. M.</a:t>
            </a:r>
            <a:r>
              <a:rPr lang="en-IN" sz="1800" b="1" dirty="0">
                <a:solidFill>
                  <a:schemeClr val="tx1"/>
                </a:solidFill>
                <a:latin typeface="Times New Roman" panose="02020603050405020304" pitchFamily="18" charset="0"/>
                <a:cs typeface="Times New Roman" panose="02020603050405020304" pitchFamily="18" charset="0"/>
              </a:rPr>
              <a:t> Chavan</a:t>
            </a:r>
            <a:br>
              <a:rPr lang="en-IN" sz="1800" i="1"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Asst.Prof.Department of CSE</a:t>
            </a:r>
            <a:br>
              <a:rPr lang="en-IN" sz="1800" i="1"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(Deogiri Institute Engineering and Management Studies)</a:t>
            </a:r>
          </a:p>
        </p:txBody>
      </p:sp>
      <p:pic>
        <p:nvPicPr>
          <p:cNvPr id="7" name="Picture 6">
            <a:extLst>
              <a:ext uri="{FF2B5EF4-FFF2-40B4-BE49-F238E27FC236}">
                <a16:creationId xmlns:a16="http://schemas.microsoft.com/office/drawing/2014/main" id="{2B4892D0-7D93-4788-B63B-6F7FEEEC1C09}"/>
              </a:ext>
            </a:extLst>
          </p:cNvPr>
          <p:cNvPicPr>
            <a:picLocks noChangeAspect="1"/>
          </p:cNvPicPr>
          <p:nvPr/>
        </p:nvPicPr>
        <p:blipFill>
          <a:blip r:embed="rId2"/>
          <a:stretch>
            <a:fillRect/>
          </a:stretch>
        </p:blipFill>
        <p:spPr>
          <a:xfrm>
            <a:off x="4719406" y="0"/>
            <a:ext cx="2753188" cy="1372225"/>
          </a:xfrm>
          <a:prstGeom prst="rect">
            <a:avLst/>
          </a:prstGeom>
        </p:spPr>
      </p:pic>
    </p:spTree>
    <p:extLst>
      <p:ext uri="{BB962C8B-B14F-4D97-AF65-F5344CB8AC3E}">
        <p14:creationId xmlns:p14="http://schemas.microsoft.com/office/powerpoint/2010/main" val="1642699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9CC1C5-50F3-4671-AE89-D32391F1F017}"/>
              </a:ext>
            </a:extLst>
          </p:cNvPr>
          <p:cNvSpPr>
            <a:spLocks noGrp="1"/>
          </p:cNvSpPr>
          <p:nvPr>
            <p:ph type="title"/>
          </p:nvPr>
        </p:nvSpPr>
        <p:spPr>
          <a:xfrm>
            <a:off x="1484311" y="685800"/>
            <a:ext cx="10018713" cy="1752599"/>
          </a:xfrm>
        </p:spPr>
        <p:txBody>
          <a:bodyPr/>
          <a:lstStyle/>
          <a:p>
            <a:r>
              <a:rPr lang="en-IN" b="1" dirty="0">
                <a:latin typeface="Times New Roman" panose="02020603050405020304" pitchFamily="18" charset="0"/>
                <a:cs typeface="Times New Roman" panose="02020603050405020304" pitchFamily="18" charset="0"/>
              </a:rPr>
              <a:t>Applications of Regular Expression</a:t>
            </a:r>
            <a:endParaRPr lang="en-US" dirty="0"/>
          </a:p>
        </p:txBody>
      </p:sp>
      <p:sp>
        <p:nvSpPr>
          <p:cNvPr id="5" name="Content Placeholder 2">
            <a:extLst>
              <a:ext uri="{FF2B5EF4-FFF2-40B4-BE49-F238E27FC236}">
                <a16:creationId xmlns:a16="http://schemas.microsoft.com/office/drawing/2014/main" id="{D6196138-6A7B-46BD-9B75-EF859A9DC5FA}"/>
              </a:ext>
            </a:extLst>
          </p:cNvPr>
          <p:cNvSpPr>
            <a:spLocks noGrp="1"/>
          </p:cNvSpPr>
          <p:nvPr>
            <p:ph idx="1"/>
          </p:nvPr>
        </p:nvSpPr>
        <p:spPr>
          <a:xfrm>
            <a:off x="1484311" y="2857501"/>
            <a:ext cx="10018713" cy="3124201"/>
          </a:xfrm>
        </p:spPr>
        <p:txBody>
          <a:bodyPr>
            <a:noAutofit/>
          </a:bodyPr>
          <a:lstStyle/>
          <a:p>
            <a:pPr algn="just"/>
            <a:r>
              <a:rPr lang="en-US" sz="2000" dirty="0">
                <a:latin typeface="Times New Roman" panose="02020603050405020304" pitchFamily="18" charset="0"/>
                <a:cs typeface="Times New Roman" panose="02020603050405020304" pitchFamily="18" charset="0"/>
              </a:rPr>
              <a:t>Regular Expressions in UNIX </a:t>
            </a:r>
          </a:p>
          <a:p>
            <a:pPr algn="just"/>
            <a:r>
              <a:rPr lang="en-US" sz="2000" dirty="0">
                <a:latin typeface="Times New Roman" panose="02020603050405020304" pitchFamily="18" charset="0"/>
                <a:cs typeface="Times New Roman" panose="02020603050405020304" pitchFamily="18" charset="0"/>
              </a:rPr>
              <a:t>Lexical Analysis </a:t>
            </a:r>
          </a:p>
          <a:p>
            <a:pPr algn="just"/>
            <a:r>
              <a:rPr lang="en-US" sz="2000" dirty="0">
                <a:latin typeface="Times New Roman" panose="02020603050405020304" pitchFamily="18" charset="0"/>
                <a:cs typeface="Times New Roman" panose="02020603050405020304" pitchFamily="18" charset="0"/>
              </a:rPr>
              <a:t>Finding Patterns in Text</a:t>
            </a:r>
          </a:p>
        </p:txBody>
      </p:sp>
    </p:spTree>
    <p:extLst>
      <p:ext uri="{BB962C8B-B14F-4D97-AF65-F5344CB8AC3E}">
        <p14:creationId xmlns:p14="http://schemas.microsoft.com/office/powerpoint/2010/main" val="1942075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934300-3F9D-499C-8D9D-CE14027C1A7B}"/>
              </a:ext>
            </a:extLst>
          </p:cNvPr>
          <p:cNvSpPr>
            <a:spLocks noGrp="1"/>
          </p:cNvSpPr>
          <p:nvPr>
            <p:ph type="title"/>
          </p:nvPr>
        </p:nvSpPr>
        <p:spPr>
          <a:xfrm>
            <a:off x="1020621" y="0"/>
            <a:ext cx="9912559" cy="768626"/>
          </a:xfrm>
        </p:spPr>
        <p:txBody>
          <a:bodyPr/>
          <a:lstStyle/>
          <a:p>
            <a:r>
              <a:rPr lang="en-IN" b="1" dirty="0">
                <a:latin typeface="Times New Roman" panose="02020603050405020304" pitchFamily="18" charset="0"/>
                <a:cs typeface="Times New Roman" panose="02020603050405020304" pitchFamily="18" charset="0"/>
              </a:rPr>
              <a:t>Program</a:t>
            </a:r>
            <a:endParaRPr lang="en-US" dirty="0"/>
          </a:p>
        </p:txBody>
      </p:sp>
      <p:sp>
        <p:nvSpPr>
          <p:cNvPr id="5" name="Content Placeholder 2">
            <a:extLst>
              <a:ext uri="{FF2B5EF4-FFF2-40B4-BE49-F238E27FC236}">
                <a16:creationId xmlns:a16="http://schemas.microsoft.com/office/drawing/2014/main" id="{7BE5B226-FD5E-4776-B2E6-92E6799A3EBD}"/>
              </a:ext>
            </a:extLst>
          </p:cNvPr>
          <p:cNvSpPr>
            <a:spLocks noGrp="1"/>
          </p:cNvSpPr>
          <p:nvPr>
            <p:ph idx="1"/>
          </p:nvPr>
        </p:nvSpPr>
        <p:spPr>
          <a:xfrm>
            <a:off x="2279441" y="2136911"/>
            <a:ext cx="4108107" cy="3124201"/>
          </a:xfrm>
        </p:spPr>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#include &lt;</a:t>
            </a:r>
            <a:r>
              <a:rPr lang="en-US" sz="1400" b="1" dirty="0" err="1">
                <a:latin typeface="Times New Roman" panose="02020603050405020304" pitchFamily="18" charset="0"/>
                <a:cs typeface="Times New Roman" panose="02020603050405020304" pitchFamily="18" charset="0"/>
              </a:rPr>
              <a:t>stdio.h</a:t>
            </a:r>
            <a:r>
              <a:rPr lang="en-US" sz="1400" b="1" dirty="0">
                <a:latin typeface="Times New Roman" panose="02020603050405020304" pitchFamily="18" charset="0"/>
                <a:cs typeface="Times New Roman" panose="02020603050405020304" pitchFamily="18" charset="0"/>
              </a:rPr>
              <a:t>&gt;</a:t>
            </a:r>
          </a:p>
          <a:p>
            <a:pPr marL="0" indent="0">
              <a:buNone/>
            </a:pPr>
            <a:r>
              <a:rPr lang="en-US" sz="1400" b="1" dirty="0">
                <a:latin typeface="Times New Roman" panose="02020603050405020304" pitchFamily="18" charset="0"/>
                <a:cs typeface="Times New Roman" panose="02020603050405020304" pitchFamily="18" charset="0"/>
              </a:rPr>
              <a:t>#include &lt;</a:t>
            </a:r>
            <a:r>
              <a:rPr lang="en-US" sz="1400" b="1" dirty="0" err="1">
                <a:latin typeface="Times New Roman" panose="02020603050405020304" pitchFamily="18" charset="0"/>
                <a:cs typeface="Times New Roman" panose="02020603050405020304" pitchFamily="18" charset="0"/>
              </a:rPr>
              <a:t>string.h</a:t>
            </a:r>
            <a:r>
              <a:rPr lang="en-US" sz="1400" b="1" dirty="0">
                <a:latin typeface="Times New Roman" panose="02020603050405020304" pitchFamily="18" charset="0"/>
                <a:cs typeface="Times New Roman" panose="02020603050405020304" pitchFamily="18" charset="0"/>
              </a:rPr>
              <a:t>&gt;</a:t>
            </a:r>
          </a:p>
          <a:p>
            <a:pPr marL="0" indent="0">
              <a:buNone/>
            </a:pPr>
            <a:r>
              <a:rPr lang="en-US" sz="1400" b="1" dirty="0">
                <a:latin typeface="Times New Roman" panose="02020603050405020304" pitchFamily="18" charset="0"/>
                <a:cs typeface="Times New Roman" panose="02020603050405020304" pitchFamily="18" charset="0"/>
              </a:rPr>
              <a:t>#include&lt;</a:t>
            </a:r>
            <a:r>
              <a:rPr lang="en-US" sz="1400" b="1" dirty="0" err="1">
                <a:latin typeface="Times New Roman" panose="02020603050405020304" pitchFamily="18" charset="0"/>
                <a:cs typeface="Times New Roman" panose="02020603050405020304" pitchFamily="18" charset="0"/>
              </a:rPr>
              <a:t>conio.h</a:t>
            </a:r>
            <a:r>
              <a:rPr lang="en-US" sz="1400" b="1" dirty="0">
                <a:latin typeface="Times New Roman" panose="02020603050405020304" pitchFamily="18" charset="0"/>
                <a:cs typeface="Times New Roman" panose="02020603050405020304" pitchFamily="18" charset="0"/>
              </a:rPr>
              <a:t>&gt;</a:t>
            </a:r>
          </a:p>
          <a:p>
            <a:pPr marL="0" indent="0">
              <a:buNone/>
            </a:pPr>
            <a:r>
              <a:rPr lang="en-US" sz="1400" b="1" dirty="0">
                <a:latin typeface="Times New Roman" panose="02020603050405020304" pitchFamily="18" charset="0"/>
                <a:cs typeface="Times New Roman" panose="02020603050405020304" pitchFamily="18" charset="0"/>
              </a:rPr>
              <a:t>int main()</a:t>
            </a:r>
          </a:p>
          <a:p>
            <a:pPr marL="0" indent="0">
              <a:buNone/>
            </a:pPr>
            <a:r>
              <a:rPr lang="en-US" sz="1400" b="1" dirty="0">
                <a:latin typeface="Times New Roman" panose="02020603050405020304" pitchFamily="18" charset="0"/>
                <a:cs typeface="Times New Roman" panose="02020603050405020304" pitchFamily="18" charset="0"/>
              </a:rPr>
              <a:t>{</a:t>
            </a:r>
          </a:p>
          <a:p>
            <a:pPr marL="0" indent="0">
              <a:buNone/>
            </a:pPr>
            <a:r>
              <a:rPr lang="en-US" sz="1400" b="1" dirty="0">
                <a:latin typeface="Times New Roman" panose="02020603050405020304" pitchFamily="18" charset="0"/>
                <a:cs typeface="Times New Roman" panose="02020603050405020304" pitchFamily="18" charset="0"/>
              </a:rPr>
              <a:t>char s[20];</a:t>
            </a:r>
          </a:p>
          <a:p>
            <a:pPr marL="0" indent="0">
              <a:buNone/>
            </a:pPr>
            <a:r>
              <a:rPr lang="en-US" sz="1400" b="1" dirty="0">
                <a:latin typeface="Times New Roman" panose="02020603050405020304" pitchFamily="18" charset="0"/>
                <a:cs typeface="Times New Roman" panose="02020603050405020304" pitchFamily="18" charset="0"/>
              </a:rPr>
              <a:t>int l, State, c;</a:t>
            </a:r>
          </a:p>
          <a:p>
            <a:pPr marL="0" indent="0">
              <a:buNone/>
            </a:pPr>
            <a:r>
              <a:rPr lang="en-US" sz="1400" b="1" dirty="0">
                <a:latin typeface="Times New Roman" panose="02020603050405020304" pitchFamily="18" charset="0"/>
                <a:cs typeface="Times New Roman" panose="02020603050405020304" pitchFamily="18" charset="0"/>
              </a:rPr>
              <a:t>char Temp;</a:t>
            </a:r>
          </a:p>
          <a:p>
            <a:pPr marL="0" indent="0">
              <a:buNone/>
            </a:pP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printf</a:t>
            </a:r>
            <a:r>
              <a:rPr lang="en-US" sz="1400" b="1" dirty="0">
                <a:latin typeface="Times New Roman" panose="02020603050405020304" pitchFamily="18" charset="0"/>
                <a:cs typeface="Times New Roman" panose="02020603050405020304" pitchFamily="18" charset="0"/>
              </a:rPr>
              <a:t>("\n enter string to check: \n");</a:t>
            </a:r>
          </a:p>
          <a:p>
            <a:pPr marL="0" indent="0">
              <a:buNone/>
            </a:pPr>
            <a:r>
              <a:rPr lang="en-US" sz="1400" b="1" dirty="0">
                <a:latin typeface="Times New Roman" panose="02020603050405020304" pitchFamily="18" charset="0"/>
                <a:cs typeface="Times New Roman" panose="02020603050405020304" pitchFamily="18" charset="0"/>
              </a:rPr>
              <a:t>   gets(s);</a:t>
            </a:r>
          </a:p>
          <a:p>
            <a:pPr marL="0" indent="0">
              <a:buNone/>
            </a:pPr>
            <a:r>
              <a:rPr lang="en-US" sz="1400" b="1" dirty="0">
                <a:latin typeface="Times New Roman" panose="02020603050405020304" pitchFamily="18" charset="0"/>
                <a:cs typeface="Times New Roman" panose="02020603050405020304" pitchFamily="18" charset="0"/>
              </a:rPr>
              <a:t>  l=</a:t>
            </a:r>
            <a:r>
              <a:rPr lang="en-US" sz="1400" b="1" dirty="0" err="1">
                <a:latin typeface="Times New Roman" panose="02020603050405020304" pitchFamily="18" charset="0"/>
                <a:cs typeface="Times New Roman" panose="02020603050405020304" pitchFamily="18" charset="0"/>
              </a:rPr>
              <a:t>strlen</a:t>
            </a:r>
            <a:r>
              <a:rPr lang="en-US" sz="1400" b="1" dirty="0">
                <a:latin typeface="Times New Roman" panose="02020603050405020304" pitchFamily="18" charset="0"/>
                <a:cs typeface="Times New Roman" panose="02020603050405020304" pitchFamily="18" charset="0"/>
              </a:rPr>
              <a:t>(s);                                                                   //length of the string </a:t>
            </a:r>
          </a:p>
          <a:p>
            <a:pPr marL="0" indent="0">
              <a:buNone/>
            </a:pP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printf</a:t>
            </a:r>
            <a:r>
              <a:rPr lang="en-US" sz="1400" b="1" dirty="0">
                <a:latin typeface="Times New Roman" panose="02020603050405020304" pitchFamily="18" charset="0"/>
                <a:cs typeface="Times New Roman" panose="02020603050405020304" pitchFamily="18" charset="0"/>
              </a:rPr>
              <a:t>("String length is %d \n", l);</a:t>
            </a:r>
          </a:p>
          <a:p>
            <a:pPr marL="0" indent="0">
              <a:buNone/>
            </a:pPr>
            <a:r>
              <a:rPr lang="en-US" sz="1400" b="1" dirty="0">
                <a:latin typeface="Times New Roman" panose="02020603050405020304" pitchFamily="18" charset="0"/>
                <a:cs typeface="Times New Roman" panose="02020603050405020304" pitchFamily="18" charset="0"/>
              </a:rPr>
              <a:t>c=0;</a:t>
            </a:r>
          </a:p>
          <a:p>
            <a:pPr marL="0" indent="0">
              <a:buNone/>
            </a:pPr>
            <a:r>
              <a:rPr lang="en-US" sz="1400" b="1" dirty="0" err="1">
                <a:latin typeface="Times New Roman" panose="02020603050405020304" pitchFamily="18" charset="0"/>
                <a:cs typeface="Times New Roman" panose="02020603050405020304" pitchFamily="18" charset="0"/>
              </a:rPr>
              <a:t>printf</a:t>
            </a:r>
            <a:r>
              <a:rPr lang="en-US" sz="1400" b="1" dirty="0">
                <a:latin typeface="Times New Roman" panose="02020603050405020304" pitchFamily="18" charset="0"/>
                <a:cs typeface="Times New Roman" panose="02020603050405020304" pitchFamily="18" charset="0"/>
              </a:rPr>
              <a:t>("count  is %d \n", c);</a:t>
            </a:r>
          </a:p>
          <a:p>
            <a:pPr marL="0" indent="0">
              <a:buNone/>
            </a:pPr>
            <a:r>
              <a:rPr lang="en-US" sz="1400" b="1" dirty="0">
                <a:latin typeface="Times New Roman" panose="02020603050405020304" pitchFamily="18" charset="0"/>
                <a:cs typeface="Times New Roman" panose="02020603050405020304" pitchFamily="18" charset="0"/>
              </a:rPr>
              <a:t>State=1;                                                                     //initial state</a:t>
            </a:r>
          </a:p>
          <a:p>
            <a:pPr marL="0" indent="0">
              <a:buNone/>
            </a:pPr>
            <a:r>
              <a:rPr lang="en-US" sz="1400" b="1" dirty="0" err="1">
                <a:latin typeface="Times New Roman" panose="02020603050405020304" pitchFamily="18" charset="0"/>
                <a:cs typeface="Times New Roman" panose="02020603050405020304" pitchFamily="18" charset="0"/>
              </a:rPr>
              <a:t>printf</a:t>
            </a:r>
            <a:r>
              <a:rPr lang="en-US" sz="1400" b="1" dirty="0">
                <a:latin typeface="Times New Roman" panose="02020603050405020304" pitchFamily="18" charset="0"/>
                <a:cs typeface="Times New Roman" panose="02020603050405020304" pitchFamily="18" charset="0"/>
              </a:rPr>
              <a:t>("State is %d \n", State);</a:t>
            </a:r>
          </a:p>
        </p:txBody>
      </p:sp>
      <p:sp>
        <p:nvSpPr>
          <p:cNvPr id="6" name="Content Placeholder 2">
            <a:extLst>
              <a:ext uri="{FF2B5EF4-FFF2-40B4-BE49-F238E27FC236}">
                <a16:creationId xmlns:a16="http://schemas.microsoft.com/office/drawing/2014/main" id="{EC501729-5671-4E49-B4C3-E5D10A79B3A5}"/>
              </a:ext>
            </a:extLst>
          </p:cNvPr>
          <p:cNvSpPr txBox="1">
            <a:spLocks/>
          </p:cNvSpPr>
          <p:nvPr/>
        </p:nvSpPr>
        <p:spPr>
          <a:xfrm>
            <a:off x="5804452" y="1928189"/>
            <a:ext cx="4108107" cy="312420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1400" b="1" dirty="0">
                <a:latin typeface="Times New Roman" panose="02020603050405020304" pitchFamily="18" charset="0"/>
                <a:cs typeface="Times New Roman" panose="02020603050405020304" pitchFamily="18" charset="0"/>
              </a:rPr>
              <a:t>while(c&lt;l) {</a:t>
            </a:r>
          </a:p>
          <a:p>
            <a:pPr marL="0" indent="0">
              <a:buNone/>
            </a:pPr>
            <a:r>
              <a:rPr lang="en-US" sz="1400" b="1" dirty="0">
                <a:latin typeface="Times New Roman" panose="02020603050405020304" pitchFamily="18" charset="0"/>
                <a:cs typeface="Times New Roman" panose="02020603050405020304" pitchFamily="18" charset="0"/>
              </a:rPr>
              <a:t>Temp=s[c];</a:t>
            </a:r>
          </a:p>
          <a:p>
            <a:pPr marL="0" indent="0">
              <a:buNone/>
            </a:pPr>
            <a:r>
              <a:rPr lang="en-US" sz="1400" b="1" dirty="0">
                <a:latin typeface="Times New Roman" panose="02020603050405020304" pitchFamily="18" charset="0"/>
                <a:cs typeface="Times New Roman" panose="02020603050405020304" pitchFamily="18" charset="0"/>
              </a:rPr>
              <a:t>switch(State) {</a:t>
            </a:r>
          </a:p>
          <a:p>
            <a:pPr marL="0" indent="0">
              <a:buNone/>
            </a:pPr>
            <a:r>
              <a:rPr lang="en-US" sz="1400" b="1" dirty="0">
                <a:latin typeface="Times New Roman" panose="02020603050405020304" pitchFamily="18" charset="0"/>
                <a:cs typeface="Times New Roman" panose="02020603050405020304" pitchFamily="18" charset="0"/>
              </a:rPr>
              <a:t>case 1:    </a:t>
            </a:r>
          </a:p>
          <a:p>
            <a:pPr marL="0" indent="0">
              <a:buNone/>
            </a:pPr>
            <a:r>
              <a:rPr lang="en-US" sz="1400" b="1" dirty="0">
                <a:latin typeface="Times New Roman" panose="02020603050405020304" pitchFamily="18" charset="0"/>
                <a:cs typeface="Times New Roman" panose="02020603050405020304" pitchFamily="18" charset="0"/>
              </a:rPr>
              <a:t>if(Temp=='0')</a:t>
            </a:r>
          </a:p>
          <a:p>
            <a:pPr marL="0" indent="0">
              <a:buNone/>
            </a:pPr>
            <a:r>
              <a:rPr lang="en-US" sz="1400" b="1" dirty="0">
                <a:latin typeface="Times New Roman" panose="02020603050405020304" pitchFamily="18" charset="0"/>
                <a:cs typeface="Times New Roman" panose="02020603050405020304" pitchFamily="18" charset="0"/>
              </a:rPr>
              <a:t>State=2;</a:t>
            </a:r>
          </a:p>
          <a:p>
            <a:pPr marL="0" indent="0">
              <a:buNone/>
            </a:pPr>
            <a:r>
              <a:rPr lang="en-US" sz="1400" b="1" dirty="0">
                <a:latin typeface="Times New Roman" panose="02020603050405020304" pitchFamily="18" charset="0"/>
                <a:cs typeface="Times New Roman" panose="02020603050405020304" pitchFamily="18" charset="0"/>
              </a:rPr>
              <a:t> if(Temp=='1')</a:t>
            </a:r>
          </a:p>
          <a:p>
            <a:pPr marL="0" indent="0">
              <a:buNone/>
            </a:pPr>
            <a:r>
              <a:rPr lang="en-US" sz="1400" b="1" dirty="0">
                <a:latin typeface="Times New Roman" panose="02020603050405020304" pitchFamily="18" charset="0"/>
                <a:cs typeface="Times New Roman" panose="02020603050405020304" pitchFamily="18" charset="0"/>
              </a:rPr>
              <a:t>State=1;</a:t>
            </a:r>
          </a:p>
          <a:p>
            <a:pPr marL="0" indent="0">
              <a:buNone/>
            </a:pPr>
            <a:r>
              <a:rPr lang="en-US" sz="1400" b="1" dirty="0">
                <a:latin typeface="Times New Roman" panose="02020603050405020304" pitchFamily="18" charset="0"/>
                <a:cs typeface="Times New Roman" panose="02020603050405020304" pitchFamily="18" charset="0"/>
              </a:rPr>
              <a:t>break;</a:t>
            </a:r>
          </a:p>
          <a:p>
            <a:pPr marL="0" indent="0">
              <a:buNone/>
            </a:pPr>
            <a:r>
              <a:rPr lang="en-US" sz="1400" b="1" dirty="0">
                <a:latin typeface="Times New Roman" panose="02020603050405020304" pitchFamily="18" charset="0"/>
                <a:cs typeface="Times New Roman" panose="02020603050405020304" pitchFamily="18" charset="0"/>
              </a:rPr>
              <a:t>case 2:  </a:t>
            </a:r>
          </a:p>
          <a:p>
            <a:pPr marL="0" indent="0">
              <a:buNone/>
            </a:pPr>
            <a:r>
              <a:rPr lang="en-US" sz="1400" b="1" dirty="0">
                <a:latin typeface="Times New Roman" panose="02020603050405020304" pitchFamily="18" charset="0"/>
                <a:cs typeface="Times New Roman" panose="02020603050405020304" pitchFamily="18" charset="0"/>
              </a:rPr>
              <a:t>if(Temp=='0')</a:t>
            </a:r>
          </a:p>
          <a:p>
            <a:pPr marL="0" indent="0">
              <a:buNone/>
            </a:pPr>
            <a:r>
              <a:rPr lang="en-US" sz="1400" b="1" dirty="0">
                <a:latin typeface="Times New Roman" panose="02020603050405020304" pitchFamily="18" charset="0"/>
                <a:cs typeface="Times New Roman" panose="02020603050405020304" pitchFamily="18" charset="0"/>
              </a:rPr>
              <a:t>State=2;</a:t>
            </a:r>
          </a:p>
          <a:p>
            <a:pPr marL="0" indent="0">
              <a:buNone/>
            </a:pPr>
            <a:r>
              <a:rPr lang="en-US" sz="1400" b="1" dirty="0">
                <a:latin typeface="Times New Roman" panose="02020603050405020304" pitchFamily="18" charset="0"/>
                <a:cs typeface="Times New Roman" panose="02020603050405020304" pitchFamily="18" charset="0"/>
              </a:rPr>
              <a:t>if(Temp=='1')</a:t>
            </a:r>
          </a:p>
          <a:p>
            <a:pPr marL="0" indent="0">
              <a:buNone/>
            </a:pPr>
            <a:r>
              <a:rPr lang="en-US" sz="1400" b="1" dirty="0">
                <a:latin typeface="Times New Roman" panose="02020603050405020304" pitchFamily="18" charset="0"/>
                <a:cs typeface="Times New Roman" panose="02020603050405020304" pitchFamily="18" charset="0"/>
              </a:rPr>
              <a:t>State=3;</a:t>
            </a:r>
          </a:p>
          <a:p>
            <a:pPr marL="0" indent="0">
              <a:buNone/>
            </a:pPr>
            <a:r>
              <a:rPr lang="en-US" sz="1400" b="1" dirty="0">
                <a:latin typeface="Times New Roman" panose="02020603050405020304" pitchFamily="18" charset="0"/>
                <a:cs typeface="Times New Roman" panose="02020603050405020304" pitchFamily="18" charset="0"/>
              </a:rPr>
              <a:t>break;</a:t>
            </a:r>
          </a:p>
          <a:p>
            <a:pPr marL="0" indent="0">
              <a:buNone/>
            </a:pPr>
            <a:endParaRPr lang="en-US" sz="1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F76D3B8-BEEF-4301-8321-9270C35B1658}"/>
              </a:ext>
            </a:extLst>
          </p:cNvPr>
          <p:cNvSpPr txBox="1"/>
          <p:nvPr/>
        </p:nvSpPr>
        <p:spPr>
          <a:xfrm>
            <a:off x="8282608" y="831571"/>
            <a:ext cx="2544554" cy="353943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case 3:  </a:t>
            </a:r>
          </a:p>
          <a:p>
            <a:r>
              <a:rPr lang="en-US" sz="1400" b="1" dirty="0">
                <a:latin typeface="Times New Roman" panose="02020603050405020304" pitchFamily="18" charset="0"/>
                <a:cs typeface="Times New Roman" panose="02020603050405020304" pitchFamily="18" charset="0"/>
              </a:rPr>
              <a:t>if(Temp=='0')</a:t>
            </a:r>
          </a:p>
          <a:p>
            <a:r>
              <a:rPr lang="en-US" sz="1400" b="1" dirty="0">
                <a:latin typeface="Times New Roman" panose="02020603050405020304" pitchFamily="18" charset="0"/>
                <a:cs typeface="Times New Roman" panose="02020603050405020304" pitchFamily="18" charset="0"/>
              </a:rPr>
              <a:t>State=2;</a:t>
            </a:r>
          </a:p>
          <a:p>
            <a:r>
              <a:rPr lang="en-US" sz="1400" b="1" dirty="0">
                <a:latin typeface="Times New Roman" panose="02020603050405020304" pitchFamily="18" charset="0"/>
                <a:cs typeface="Times New Roman" panose="02020603050405020304" pitchFamily="18" charset="0"/>
              </a:rPr>
              <a:t>if(Temp=='1')</a:t>
            </a:r>
          </a:p>
          <a:p>
            <a:r>
              <a:rPr lang="en-US" sz="1400" b="1" dirty="0">
                <a:latin typeface="Times New Roman" panose="02020603050405020304" pitchFamily="18" charset="0"/>
                <a:cs typeface="Times New Roman" panose="02020603050405020304" pitchFamily="18" charset="0"/>
              </a:rPr>
              <a:t>State=1;</a:t>
            </a:r>
          </a:p>
          <a:p>
            <a:r>
              <a:rPr lang="en-US" sz="1400" b="1" dirty="0">
                <a:latin typeface="Times New Roman" panose="02020603050405020304" pitchFamily="18" charset="0"/>
                <a:cs typeface="Times New Roman" panose="02020603050405020304" pitchFamily="18" charset="0"/>
              </a:rPr>
              <a:t>break;</a:t>
            </a:r>
          </a:p>
          <a:p>
            <a:r>
              <a:rPr lang="en-US" sz="1400" b="1" dirty="0">
                <a:latin typeface="Times New Roman" panose="02020603050405020304" pitchFamily="18" charset="0"/>
                <a:cs typeface="Times New Roman" panose="02020603050405020304" pitchFamily="18" charset="0"/>
              </a:rPr>
              <a:t>}</a:t>
            </a:r>
          </a:p>
          <a:p>
            <a:r>
              <a:rPr lang="en-US" sz="1400" b="1" dirty="0" err="1">
                <a:latin typeface="Times New Roman" panose="02020603050405020304" pitchFamily="18" charset="0"/>
                <a:cs typeface="Times New Roman" panose="02020603050405020304" pitchFamily="18" charset="0"/>
              </a:rPr>
              <a:t>c++</a:t>
            </a:r>
            <a:r>
              <a:rPr lang="en-US" sz="1400" b="1" dirty="0">
                <a:latin typeface="Times New Roman" panose="02020603050405020304" pitchFamily="18" charset="0"/>
                <a:cs typeface="Times New Roman" panose="02020603050405020304" pitchFamily="18" charset="0"/>
              </a:rPr>
              <a:t>;</a:t>
            </a:r>
          </a:p>
          <a:p>
            <a:r>
              <a:rPr lang="en-US" sz="1400" b="1" dirty="0">
                <a:latin typeface="Times New Roman" panose="02020603050405020304" pitchFamily="18" charset="0"/>
                <a:cs typeface="Times New Roman" panose="02020603050405020304" pitchFamily="18" charset="0"/>
              </a:rPr>
              <a:t>}</a:t>
            </a:r>
          </a:p>
          <a:p>
            <a:r>
              <a:rPr lang="en-US" sz="1400" b="1" dirty="0">
                <a:latin typeface="Times New Roman" panose="02020603050405020304" pitchFamily="18" charset="0"/>
                <a:cs typeface="Times New Roman" panose="02020603050405020304" pitchFamily="18" charset="0"/>
              </a:rPr>
              <a:t>   if(State==3)</a:t>
            </a:r>
          </a:p>
          <a:p>
            <a:r>
              <a:rPr lang="en-US" sz="1400" b="1" dirty="0" err="1">
                <a:latin typeface="Times New Roman" panose="02020603050405020304" pitchFamily="18" charset="0"/>
                <a:cs typeface="Times New Roman" panose="02020603050405020304" pitchFamily="18" charset="0"/>
              </a:rPr>
              <a:t>printf</a:t>
            </a:r>
            <a:r>
              <a:rPr lang="en-US" sz="1400" b="1" dirty="0">
                <a:latin typeface="Times New Roman" panose="02020603050405020304" pitchFamily="18" charset="0"/>
                <a:cs typeface="Times New Roman" panose="02020603050405020304" pitchFamily="18" charset="0"/>
              </a:rPr>
              <a:t>("Valid string \n");</a:t>
            </a:r>
          </a:p>
          <a:p>
            <a:r>
              <a:rPr lang="en-US" sz="1400" b="1" dirty="0">
                <a:latin typeface="Times New Roman" panose="02020603050405020304" pitchFamily="18" charset="0"/>
                <a:cs typeface="Times New Roman" panose="02020603050405020304" pitchFamily="18" charset="0"/>
              </a:rPr>
              <a:t>else</a:t>
            </a:r>
          </a:p>
          <a:p>
            <a:r>
              <a:rPr lang="en-US" sz="1400" b="1" dirty="0" err="1">
                <a:latin typeface="Times New Roman" panose="02020603050405020304" pitchFamily="18" charset="0"/>
                <a:cs typeface="Times New Roman" panose="02020603050405020304" pitchFamily="18" charset="0"/>
              </a:rPr>
              <a:t>printf</a:t>
            </a:r>
            <a:r>
              <a:rPr lang="en-US" sz="1400" b="1" dirty="0">
                <a:latin typeface="Times New Roman" panose="02020603050405020304" pitchFamily="18" charset="0"/>
                <a:cs typeface="Times New Roman" panose="02020603050405020304" pitchFamily="18" charset="0"/>
              </a:rPr>
              <a:t>("</a:t>
            </a:r>
            <a:r>
              <a:rPr lang="en-US" sz="1400" b="1" dirty="0" err="1">
                <a:latin typeface="Times New Roman" panose="02020603050405020304" pitchFamily="18" charset="0"/>
                <a:cs typeface="Times New Roman" panose="02020603050405020304" pitchFamily="18" charset="0"/>
              </a:rPr>
              <a:t>InValid</a:t>
            </a:r>
            <a:r>
              <a:rPr lang="en-US" sz="1400" b="1" dirty="0">
                <a:latin typeface="Times New Roman" panose="02020603050405020304" pitchFamily="18" charset="0"/>
                <a:cs typeface="Times New Roman" panose="02020603050405020304" pitchFamily="18" charset="0"/>
              </a:rPr>
              <a:t> string \n"); </a:t>
            </a:r>
          </a:p>
          <a:p>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getch</a:t>
            </a:r>
            <a:r>
              <a:rPr lang="en-US" sz="1400" b="1" dirty="0">
                <a:latin typeface="Times New Roman" panose="02020603050405020304" pitchFamily="18" charset="0"/>
                <a:cs typeface="Times New Roman" panose="02020603050405020304" pitchFamily="18" charset="0"/>
              </a:rPr>
              <a:t>();</a:t>
            </a:r>
          </a:p>
          <a:p>
            <a:r>
              <a:rPr lang="en-US" sz="1400" b="1" dirty="0">
                <a:latin typeface="Times New Roman" panose="02020603050405020304" pitchFamily="18" charset="0"/>
                <a:cs typeface="Times New Roman" panose="02020603050405020304" pitchFamily="18" charset="0"/>
              </a:rPr>
              <a:t>      return 0;</a:t>
            </a:r>
          </a:p>
          <a:p>
            <a:r>
              <a:rPr lang="en-US" sz="1400" b="1" dirty="0">
                <a:latin typeface="Times New Roman" panose="02020603050405020304" pitchFamily="18" charset="0"/>
                <a:cs typeface="Times New Roman" panose="02020603050405020304" pitchFamily="18" charset="0"/>
              </a:rPr>
              <a:t>}</a:t>
            </a:r>
            <a:endParaRPr lang="en-US" sz="1400" dirty="0"/>
          </a:p>
        </p:txBody>
      </p:sp>
    </p:spTree>
    <p:extLst>
      <p:ext uri="{BB962C8B-B14F-4D97-AF65-F5344CB8AC3E}">
        <p14:creationId xmlns:p14="http://schemas.microsoft.com/office/powerpoint/2010/main" val="2137861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F6FFCA-7EBA-4C93-9ACE-F59EEF7B7FCF}"/>
              </a:ext>
            </a:extLst>
          </p:cNvPr>
          <p:cNvSpPr>
            <a:spLocks noGrp="1"/>
          </p:cNvSpPr>
          <p:nvPr>
            <p:ph type="title"/>
          </p:nvPr>
        </p:nvSpPr>
        <p:spPr>
          <a:xfrm>
            <a:off x="1020621" y="0"/>
            <a:ext cx="9912559" cy="768626"/>
          </a:xfrm>
        </p:spPr>
        <p:txBody>
          <a:bodyPr/>
          <a:lstStyle/>
          <a:p>
            <a:r>
              <a:rPr lang="en-IN" b="1" dirty="0">
                <a:latin typeface="Times New Roman" panose="02020603050405020304" pitchFamily="18" charset="0"/>
                <a:cs typeface="Times New Roman" panose="02020603050405020304" pitchFamily="18" charset="0"/>
              </a:rPr>
              <a:t>Output</a:t>
            </a:r>
            <a:endParaRPr lang="en-US" dirty="0"/>
          </a:p>
        </p:txBody>
      </p:sp>
      <p:pic>
        <p:nvPicPr>
          <p:cNvPr id="5" name="Picture 4">
            <a:extLst>
              <a:ext uri="{FF2B5EF4-FFF2-40B4-BE49-F238E27FC236}">
                <a16:creationId xmlns:a16="http://schemas.microsoft.com/office/drawing/2014/main" id="{C29CFBCF-A784-4842-B6E5-0A2A7FB6E5CB}"/>
              </a:ext>
            </a:extLst>
          </p:cNvPr>
          <p:cNvPicPr>
            <a:picLocks noChangeAspect="1"/>
          </p:cNvPicPr>
          <p:nvPr/>
        </p:nvPicPr>
        <p:blipFill rotWithShape="1">
          <a:blip r:embed="rId2"/>
          <a:srcRect r="58996" b="60387"/>
          <a:stretch/>
        </p:blipFill>
        <p:spPr>
          <a:xfrm>
            <a:off x="1338469" y="2213114"/>
            <a:ext cx="5172557" cy="2809459"/>
          </a:xfrm>
          <a:prstGeom prst="rect">
            <a:avLst/>
          </a:prstGeom>
        </p:spPr>
      </p:pic>
      <p:pic>
        <p:nvPicPr>
          <p:cNvPr id="6" name="Picture 5">
            <a:extLst>
              <a:ext uri="{FF2B5EF4-FFF2-40B4-BE49-F238E27FC236}">
                <a16:creationId xmlns:a16="http://schemas.microsoft.com/office/drawing/2014/main" id="{572896C4-EB6A-43BF-B9E6-07D113B39171}"/>
              </a:ext>
            </a:extLst>
          </p:cNvPr>
          <p:cNvPicPr>
            <a:picLocks noChangeAspect="1"/>
          </p:cNvPicPr>
          <p:nvPr/>
        </p:nvPicPr>
        <p:blipFill rotWithShape="1">
          <a:blip r:embed="rId3"/>
          <a:srcRect r="52166" b="50000"/>
          <a:stretch/>
        </p:blipFill>
        <p:spPr>
          <a:xfrm>
            <a:off x="6825153" y="2213113"/>
            <a:ext cx="4916273" cy="2809459"/>
          </a:xfrm>
          <a:prstGeom prst="rect">
            <a:avLst/>
          </a:prstGeom>
        </p:spPr>
      </p:pic>
    </p:spTree>
    <p:extLst>
      <p:ext uri="{BB962C8B-B14F-4D97-AF65-F5344CB8AC3E}">
        <p14:creationId xmlns:p14="http://schemas.microsoft.com/office/powerpoint/2010/main" val="1018546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CF1169-6C82-4FB5-A05E-572DF610B79B}"/>
              </a:ext>
            </a:extLst>
          </p:cNvPr>
          <p:cNvSpPr>
            <a:spLocks noGrp="1"/>
          </p:cNvSpPr>
          <p:nvPr>
            <p:ph type="title"/>
          </p:nvPr>
        </p:nvSpPr>
        <p:spPr>
          <a:xfrm>
            <a:off x="1484311" y="685800"/>
            <a:ext cx="10018713" cy="1752599"/>
          </a:xfrm>
        </p:spPr>
        <p:txBody>
          <a:bodyPr/>
          <a:lstStyle/>
          <a:p>
            <a:r>
              <a:rPr lang="en-IN" b="1" dirty="0">
                <a:latin typeface="Times New Roman" panose="02020603050405020304" pitchFamily="18" charset="0"/>
                <a:cs typeface="Times New Roman" panose="02020603050405020304" pitchFamily="18" charset="0"/>
              </a:rPr>
              <a:t>Conclusion</a:t>
            </a:r>
            <a:endParaRPr lang="en-US" dirty="0"/>
          </a:p>
        </p:txBody>
      </p:sp>
      <p:sp>
        <p:nvSpPr>
          <p:cNvPr id="5" name="Content Placeholder 2">
            <a:extLst>
              <a:ext uri="{FF2B5EF4-FFF2-40B4-BE49-F238E27FC236}">
                <a16:creationId xmlns:a16="http://schemas.microsoft.com/office/drawing/2014/main" id="{6E5C61D8-3510-4EF3-AE38-808102532A3F}"/>
              </a:ext>
            </a:extLst>
          </p:cNvPr>
          <p:cNvSpPr>
            <a:spLocks noGrp="1"/>
          </p:cNvSpPr>
          <p:nvPr>
            <p:ph idx="1"/>
          </p:nvPr>
        </p:nvSpPr>
        <p:spPr>
          <a:xfrm>
            <a:off x="1484310" y="2666999"/>
            <a:ext cx="10018713" cy="3124201"/>
          </a:xfrm>
        </p:spPr>
        <p:txBody>
          <a:bodyPr>
            <a:normAutofit/>
          </a:bodyPr>
          <a:lstStyle/>
          <a:p>
            <a:r>
              <a:rPr lang="en-US" sz="2000" dirty="0">
                <a:latin typeface="Times New Roman" panose="02020603050405020304" pitchFamily="18" charset="0"/>
                <a:cs typeface="Times New Roman" panose="02020603050405020304" pitchFamily="18" charset="0"/>
              </a:rPr>
              <a:t>Using C programming language we have implemented a program of construction of DFA for regular expression ((0+1)*01).</a:t>
            </a:r>
          </a:p>
        </p:txBody>
      </p:sp>
    </p:spTree>
    <p:extLst>
      <p:ext uri="{BB962C8B-B14F-4D97-AF65-F5344CB8AC3E}">
        <p14:creationId xmlns:p14="http://schemas.microsoft.com/office/powerpoint/2010/main" val="478767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8011D5-3C3D-4F49-8BAD-B897479F5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831" y="739843"/>
            <a:ext cx="6780337" cy="4799565"/>
          </a:xfrm>
          <a:prstGeom prst="rect">
            <a:avLst/>
          </a:prstGeom>
        </p:spPr>
      </p:pic>
    </p:spTree>
    <p:extLst>
      <p:ext uri="{BB962C8B-B14F-4D97-AF65-F5344CB8AC3E}">
        <p14:creationId xmlns:p14="http://schemas.microsoft.com/office/powerpoint/2010/main" val="385893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2474-E4FF-4189-94E7-635A3734F9FE}"/>
              </a:ext>
            </a:extLst>
          </p:cNvPr>
          <p:cNvSpPr>
            <a:spLocks noGrp="1"/>
          </p:cNvSpPr>
          <p:nvPr>
            <p:ph type="title"/>
          </p:nvPr>
        </p:nvSpPr>
        <p:spPr>
          <a:xfrm>
            <a:off x="1616139" y="1678693"/>
            <a:ext cx="9621704" cy="2508996"/>
          </a:xfrm>
        </p:spPr>
        <p:txBody>
          <a:bodyPr/>
          <a:lstStyle/>
          <a:p>
            <a:r>
              <a:rPr lang="en-US" b="1" dirty="0">
                <a:latin typeface="Times New Roman" panose="02020603050405020304" pitchFamily="18" charset="0"/>
                <a:cs typeface="Times New Roman" panose="02020603050405020304" pitchFamily="18" charset="0"/>
              </a:rPr>
              <a:t>CONSTRUCT DFA FOR REGULAR EXPRESSION ((0 +1)* 01)</a:t>
            </a:r>
            <a:br>
              <a:rPr lang="en-US" b="1" dirty="0"/>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117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2A0F-02ED-4E50-8768-72B55A4DCE6F}"/>
              </a:ext>
            </a:extLst>
          </p:cNvPr>
          <p:cNvSpPr>
            <a:spLocks noGrp="1"/>
          </p:cNvSpPr>
          <p:nvPr>
            <p:ph type="title"/>
          </p:nvPr>
        </p:nvSpPr>
        <p:spPr>
          <a:xfrm>
            <a:off x="1911626" y="0"/>
            <a:ext cx="9001259" cy="948520"/>
          </a:xfrm>
        </p:spPr>
        <p:txBody>
          <a:bodyPr>
            <a:normAutofit/>
          </a:bodyPr>
          <a:lstStyle/>
          <a:p>
            <a:r>
              <a:rPr lang="en-IN" sz="4000" b="1" dirty="0">
                <a:latin typeface="Times New Roman" panose="02020603050405020304" pitchFamily="18" charset="0"/>
                <a:cs typeface="Times New Roman" panose="02020603050405020304" pitchFamily="18" charset="0"/>
              </a:rPr>
              <a:t>Deterministic Finite Automaton (DFA)</a:t>
            </a:r>
          </a:p>
        </p:txBody>
      </p:sp>
      <p:sp>
        <p:nvSpPr>
          <p:cNvPr id="3" name="Content Placeholder 2">
            <a:extLst>
              <a:ext uri="{FF2B5EF4-FFF2-40B4-BE49-F238E27FC236}">
                <a16:creationId xmlns:a16="http://schemas.microsoft.com/office/drawing/2014/main" id="{7C540443-1335-4640-9A0B-582B18A28BD7}"/>
              </a:ext>
            </a:extLst>
          </p:cNvPr>
          <p:cNvSpPr>
            <a:spLocks noGrp="1"/>
          </p:cNvSpPr>
          <p:nvPr>
            <p:ph idx="1"/>
          </p:nvPr>
        </p:nvSpPr>
        <p:spPr>
          <a:xfrm>
            <a:off x="1590261" y="2599589"/>
            <a:ext cx="10601739" cy="2590479"/>
          </a:xfrm>
        </p:spPr>
        <p:txBody>
          <a:bodyPr>
            <a:noAutofit/>
          </a:bodyPr>
          <a:lstStyle/>
          <a:p>
            <a:pPr algn="just"/>
            <a:r>
              <a:rPr lang="en-US" sz="2000" dirty="0">
                <a:latin typeface="Times New Roman" panose="02020603050405020304" pitchFamily="18" charset="0"/>
                <a:cs typeface="Times New Roman" panose="02020603050405020304" pitchFamily="18" charset="0"/>
              </a:rPr>
              <a:t>DFA refers to deterministic finite automata. Deterministic refers to the uniqueness of the computation. The finite automata are called deterministic finite automata if the machine is read an input string one symbol at a time.</a:t>
            </a:r>
          </a:p>
          <a:p>
            <a:pPr algn="just"/>
            <a:r>
              <a:rPr lang="en-US" sz="2000" dirty="0">
                <a:latin typeface="Times New Roman" panose="02020603050405020304" pitchFamily="18" charset="0"/>
                <a:cs typeface="Times New Roman" panose="02020603050405020304" pitchFamily="18" charset="0"/>
              </a:rPr>
              <a:t>In DFA, there is only one path for specific input from the current state to the next state.</a:t>
            </a:r>
          </a:p>
          <a:p>
            <a:pPr>
              <a:lnSpc>
                <a:spcPct val="170000"/>
              </a:lnSpc>
            </a:pPr>
            <a:r>
              <a:rPr lang="en-IN" sz="2000" dirty="0">
                <a:latin typeface="Times New Roman" panose="02020603050405020304" pitchFamily="18" charset="0"/>
                <a:cs typeface="Times New Roman" panose="02020603050405020304" pitchFamily="18" charset="0"/>
              </a:rPr>
              <a:t>Formal Definition of a DFA</a:t>
            </a:r>
          </a:p>
          <a:p>
            <a:pPr marL="0" indent="0">
              <a:buNone/>
            </a:pPr>
            <a:r>
              <a:rPr lang="en-IN" sz="2000" dirty="0">
                <a:latin typeface="Times New Roman" panose="02020603050405020304" pitchFamily="18" charset="0"/>
                <a:cs typeface="Times New Roman" panose="02020603050405020304" pitchFamily="18" charset="0"/>
              </a:rPr>
              <a:t>A DFA can be represented by a 5-tuple (</a:t>
            </a:r>
            <a:r>
              <a:rPr lang="en-IN" sz="2000" b="1" dirty="0">
                <a:latin typeface="Times New Roman" panose="02020603050405020304" pitchFamily="18" charset="0"/>
                <a:cs typeface="Times New Roman" panose="02020603050405020304" pitchFamily="18" charset="0"/>
              </a:rPr>
              <a:t>Q, ∑, δ, q</a:t>
            </a:r>
            <a:r>
              <a:rPr lang="en-IN" sz="2000" b="1" baseline="-25000" dirty="0">
                <a:latin typeface="Times New Roman" panose="02020603050405020304" pitchFamily="18" charset="0"/>
                <a:cs typeface="Times New Roman" panose="02020603050405020304" pitchFamily="18" charset="0"/>
              </a:rPr>
              <a:t>0</a:t>
            </a:r>
            <a:r>
              <a:rPr lang="en-IN" sz="2000" b="1" dirty="0">
                <a:latin typeface="Times New Roman" panose="02020603050405020304" pitchFamily="18" charset="0"/>
                <a:cs typeface="Times New Roman" panose="02020603050405020304" pitchFamily="18" charset="0"/>
              </a:rPr>
              <a:t>, F</a:t>
            </a:r>
            <a:r>
              <a:rPr lang="en-IN" sz="2000" dirty="0">
                <a:latin typeface="Times New Roman" panose="02020603050405020304" pitchFamily="18" charset="0"/>
                <a:cs typeface="Times New Roman" panose="02020603050405020304" pitchFamily="18" charset="0"/>
              </a:rPr>
              <a:t>) where −</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Q</a:t>
            </a:r>
            <a:r>
              <a:rPr lang="en-US" sz="2000" dirty="0">
                <a:latin typeface="Times New Roman" panose="02020603050405020304" pitchFamily="18" charset="0"/>
                <a:cs typeface="Times New Roman" panose="02020603050405020304" pitchFamily="18" charset="0"/>
              </a:rPr>
              <a:t>: finite set of states.  </a:t>
            </a:r>
          </a:p>
          <a:p>
            <a:pPr marL="0" indent="0">
              <a:buNone/>
            </a:pP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finite set of the input symbol.  </a:t>
            </a:r>
          </a:p>
          <a:p>
            <a:pPr marL="0" indent="0">
              <a:buNone/>
            </a:pPr>
            <a:r>
              <a:rPr lang="en-US" sz="2000" b="1" dirty="0">
                <a:latin typeface="Times New Roman" panose="02020603050405020304" pitchFamily="18" charset="0"/>
                <a:cs typeface="Times New Roman" panose="02020603050405020304" pitchFamily="18" charset="0"/>
              </a:rPr>
              <a:t>δ</a:t>
            </a:r>
            <a:r>
              <a:rPr lang="en-US" sz="2000" dirty="0">
                <a:latin typeface="Times New Roman" panose="02020603050405020304" pitchFamily="18" charset="0"/>
                <a:cs typeface="Times New Roman" panose="02020603050405020304" pitchFamily="18" charset="0"/>
              </a:rPr>
              <a:t>: Transition function.</a:t>
            </a:r>
            <a:r>
              <a:rPr lang="en-US" sz="2000" dirty="0"/>
              <a:t>  </a:t>
            </a: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q0</a:t>
            </a:r>
            <a:r>
              <a:rPr lang="en-US" sz="2000" dirty="0">
                <a:latin typeface="Times New Roman" panose="02020603050405020304" pitchFamily="18" charset="0"/>
                <a:cs typeface="Times New Roman" panose="02020603050405020304" pitchFamily="18" charset="0"/>
              </a:rPr>
              <a:t>: initial state.</a:t>
            </a:r>
          </a:p>
          <a:p>
            <a:pPr marL="0" indent="0">
              <a:buNone/>
            </a:pPr>
            <a:r>
              <a:rPr lang="en-US" sz="2000" b="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 final state.</a:t>
            </a:r>
          </a:p>
          <a:p>
            <a:pPr marL="0" indent="0">
              <a:lnSpc>
                <a:spcPct val="17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216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DDCC32-9198-430E-BA3A-B2BF2F1FB065}"/>
              </a:ext>
            </a:extLst>
          </p:cNvPr>
          <p:cNvSpPr>
            <a:spLocks noGrp="1"/>
          </p:cNvSpPr>
          <p:nvPr>
            <p:ph idx="1"/>
          </p:nvPr>
        </p:nvSpPr>
        <p:spPr>
          <a:xfrm>
            <a:off x="1653591" y="248521"/>
            <a:ext cx="8411816" cy="2617586"/>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Let a deterministic finite automaton be →</a:t>
            </a:r>
          </a:p>
          <a:p>
            <a:pPr marL="0" indent="0">
              <a:buNone/>
            </a:pPr>
            <a:r>
              <a:rPr lang="en-US" dirty="0">
                <a:latin typeface="Times New Roman" panose="02020603050405020304" pitchFamily="18" charset="0"/>
                <a:cs typeface="Times New Roman" panose="02020603050405020304" pitchFamily="18" charset="0"/>
              </a:rPr>
              <a:t>Q = {q0, q1, q2}  </a:t>
            </a:r>
          </a:p>
          <a:p>
            <a:pPr marL="0" indent="0">
              <a:buNone/>
            </a:pPr>
            <a:r>
              <a:rPr lang="en-US" dirty="0">
                <a:latin typeface="Times New Roman" panose="02020603050405020304" pitchFamily="18" charset="0"/>
                <a:cs typeface="Times New Roman" panose="02020603050405020304" pitchFamily="18" charset="0"/>
              </a:rPr>
              <a:t>∑ = {0, 1}  </a:t>
            </a:r>
          </a:p>
          <a:p>
            <a:pPr marL="0" indent="0">
              <a:buNone/>
            </a:pPr>
            <a:r>
              <a:rPr lang="en-US" dirty="0">
                <a:latin typeface="Times New Roman" panose="02020603050405020304" pitchFamily="18" charset="0"/>
                <a:cs typeface="Times New Roman" panose="02020603050405020304" pitchFamily="18" charset="0"/>
              </a:rPr>
              <a:t>q0 = {q0}  </a:t>
            </a:r>
          </a:p>
          <a:p>
            <a:pPr marL="0" indent="0">
              <a:buNone/>
            </a:pPr>
            <a:r>
              <a:rPr lang="en-US" dirty="0">
                <a:latin typeface="Times New Roman" panose="02020603050405020304" pitchFamily="18" charset="0"/>
                <a:cs typeface="Times New Roman" panose="02020603050405020304" pitchFamily="18" charset="0"/>
              </a:rPr>
              <a:t>F = {q2}  </a:t>
            </a:r>
          </a:p>
        </p:txBody>
      </p:sp>
      <p:pic>
        <p:nvPicPr>
          <p:cNvPr id="1026" name="Picture 2" descr="Deterministic finite automata">
            <a:extLst>
              <a:ext uri="{FF2B5EF4-FFF2-40B4-BE49-F238E27FC236}">
                <a16:creationId xmlns:a16="http://schemas.microsoft.com/office/drawing/2014/main" id="{5F9ADACB-07F6-43C4-95C0-34D6AA09A5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0757" y="3077656"/>
            <a:ext cx="7199624" cy="9142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1E6F3E9C-C100-4502-B43F-E0C316D91128}"/>
              </a:ext>
            </a:extLst>
          </p:cNvPr>
          <p:cNvGraphicFramePr>
            <a:graphicFrameLocks noGrp="1"/>
          </p:cNvGraphicFramePr>
          <p:nvPr>
            <p:extLst>
              <p:ext uri="{D42A27DB-BD31-4B8C-83A1-F6EECF244321}">
                <p14:modId xmlns:p14="http://schemas.microsoft.com/office/powerpoint/2010/main" val="2195137905"/>
              </p:ext>
            </p:extLst>
          </p:nvPr>
        </p:nvGraphicFramePr>
        <p:xfrm>
          <a:off x="3153156" y="4693877"/>
          <a:ext cx="8277225" cy="1783080"/>
        </p:xfrm>
        <a:graphic>
          <a:graphicData uri="http://schemas.openxmlformats.org/drawingml/2006/table">
            <a:tbl>
              <a:tblPr/>
              <a:tblGrid>
                <a:gridCol w="2759075">
                  <a:extLst>
                    <a:ext uri="{9D8B030D-6E8A-4147-A177-3AD203B41FA5}">
                      <a16:colId xmlns:a16="http://schemas.microsoft.com/office/drawing/2014/main" val="891030112"/>
                    </a:ext>
                  </a:extLst>
                </a:gridCol>
                <a:gridCol w="2759075">
                  <a:extLst>
                    <a:ext uri="{9D8B030D-6E8A-4147-A177-3AD203B41FA5}">
                      <a16:colId xmlns:a16="http://schemas.microsoft.com/office/drawing/2014/main" val="3987127788"/>
                    </a:ext>
                  </a:extLst>
                </a:gridCol>
                <a:gridCol w="2759075">
                  <a:extLst>
                    <a:ext uri="{9D8B030D-6E8A-4147-A177-3AD203B41FA5}">
                      <a16:colId xmlns:a16="http://schemas.microsoft.com/office/drawing/2014/main" val="3152013071"/>
                    </a:ext>
                  </a:extLst>
                </a:gridCol>
              </a:tblGrid>
              <a:tr h="0">
                <a:tc>
                  <a:txBody>
                    <a:bodyPr/>
                    <a:lstStyle/>
                    <a:p>
                      <a:pPr algn="l" fontAlgn="t"/>
                      <a:r>
                        <a:rPr lang="en-US">
                          <a:solidFill>
                            <a:srgbClr val="000000"/>
                          </a:solidFill>
                          <a:effectLst/>
                          <a:latin typeface="times new roman" panose="02020603050405020304" pitchFamily="18" charset="0"/>
                        </a:rPr>
                        <a:t>Present State</a:t>
                      </a:r>
                    </a:p>
                  </a:txBody>
                  <a:tcPr marL="114300" marR="114300" marT="114300" marB="114300">
                    <a:lnL w="9525" cap="flat" cmpd="sng" algn="ctr">
                      <a:solidFill>
                        <a:srgbClr val="20A0E1"/>
                      </a:solidFill>
                      <a:prstDash val="solid"/>
                      <a:round/>
                      <a:headEnd type="none" w="med" len="med"/>
                      <a:tailEnd type="none" w="med" len="med"/>
                    </a:lnL>
                    <a:lnR w="9525" cap="flat" cmpd="sng" algn="ctr">
                      <a:solidFill>
                        <a:srgbClr val="20A0E1"/>
                      </a:solidFill>
                      <a:prstDash val="solid"/>
                      <a:round/>
                      <a:headEnd type="none" w="med" len="med"/>
                      <a:tailEnd type="none" w="med" len="med"/>
                    </a:lnR>
                    <a:lnT w="9525" cap="flat" cmpd="sng" algn="ctr">
                      <a:solidFill>
                        <a:srgbClr val="20A0E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Next state for Input 0</a:t>
                      </a:r>
                    </a:p>
                  </a:txBody>
                  <a:tcPr marL="114300" marR="114300" marT="114300" marB="114300">
                    <a:lnL w="9525" cap="flat" cmpd="sng" algn="ctr">
                      <a:solidFill>
                        <a:srgbClr val="20A0E1"/>
                      </a:solidFill>
                      <a:prstDash val="solid"/>
                      <a:round/>
                      <a:headEnd type="none" w="med" len="med"/>
                      <a:tailEnd type="none" w="med" len="med"/>
                    </a:lnL>
                    <a:lnR w="9525" cap="flat" cmpd="sng" algn="ctr">
                      <a:solidFill>
                        <a:srgbClr val="20A0E1"/>
                      </a:solidFill>
                      <a:prstDash val="solid"/>
                      <a:round/>
                      <a:headEnd type="none" w="med" len="med"/>
                      <a:tailEnd type="none" w="med" len="med"/>
                    </a:lnR>
                    <a:lnT w="9525" cap="flat" cmpd="sng" algn="ctr">
                      <a:solidFill>
                        <a:srgbClr val="20A0E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Next State of Input 1</a:t>
                      </a:r>
                    </a:p>
                  </a:txBody>
                  <a:tcPr marL="114300" marR="114300" marT="114300" marB="114300">
                    <a:lnL w="9525" cap="flat" cmpd="sng" algn="ctr">
                      <a:solidFill>
                        <a:srgbClr val="20A0E1"/>
                      </a:solidFill>
                      <a:prstDash val="solid"/>
                      <a:round/>
                      <a:headEnd type="none" w="med" len="med"/>
                      <a:tailEnd type="none" w="med" len="med"/>
                    </a:lnL>
                    <a:lnR w="9525" cap="flat" cmpd="sng" algn="ctr">
                      <a:solidFill>
                        <a:srgbClr val="20A0E1"/>
                      </a:solidFill>
                      <a:prstDash val="solid"/>
                      <a:round/>
                      <a:headEnd type="none" w="med" len="med"/>
                      <a:tailEnd type="none" w="med" len="med"/>
                    </a:lnR>
                    <a:lnT w="9525" cap="flat" cmpd="sng" algn="ctr">
                      <a:solidFill>
                        <a:srgbClr val="20A0E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842169509"/>
                  </a:ext>
                </a:extLst>
              </a:tr>
              <a:tr h="0">
                <a:tc>
                  <a:txBody>
                    <a:bodyPr/>
                    <a:lstStyle/>
                    <a:p>
                      <a:pPr algn="l" fontAlgn="t"/>
                      <a:r>
                        <a:rPr lang="en-US" dirty="0">
                          <a:solidFill>
                            <a:srgbClr val="000000"/>
                          </a:solidFill>
                          <a:effectLst/>
                          <a:latin typeface="verdana" panose="020B0604030504040204" pitchFamily="34" charset="0"/>
                        </a:rPr>
                        <a:t>→q0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q0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q1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09152819"/>
                  </a:ext>
                </a:extLst>
              </a:tr>
              <a:tr h="0">
                <a:tc>
                  <a:txBody>
                    <a:bodyPr/>
                    <a:lstStyle/>
                    <a:p>
                      <a:pPr algn="l" fontAlgn="t"/>
                      <a:r>
                        <a:rPr lang="en-US">
                          <a:solidFill>
                            <a:srgbClr val="000000"/>
                          </a:solidFill>
                          <a:effectLst/>
                          <a:latin typeface="verdana" panose="020B0604030504040204" pitchFamily="34" charset="0"/>
                        </a:rPr>
                        <a:t>q1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q2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q1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61237772"/>
                  </a:ext>
                </a:extLst>
              </a:tr>
              <a:tr h="0">
                <a:tc>
                  <a:txBody>
                    <a:bodyPr/>
                    <a:lstStyle/>
                    <a:p>
                      <a:pPr algn="l" fontAlgn="t"/>
                      <a:r>
                        <a:rPr lang="en-US">
                          <a:solidFill>
                            <a:srgbClr val="000000"/>
                          </a:solidFill>
                          <a:effectLst/>
                          <a:latin typeface="verdana" panose="020B0604030504040204" pitchFamily="34" charset="0"/>
                        </a:rPr>
                        <a:t>*q2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q2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q2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39603790"/>
                  </a:ext>
                </a:extLst>
              </a:tr>
            </a:tbl>
          </a:graphicData>
        </a:graphic>
      </p:graphicFrame>
    </p:spTree>
    <p:extLst>
      <p:ext uri="{BB962C8B-B14F-4D97-AF65-F5344CB8AC3E}">
        <p14:creationId xmlns:p14="http://schemas.microsoft.com/office/powerpoint/2010/main" val="330260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43B8B-D324-4068-A065-0E02256F86C1}"/>
              </a:ext>
            </a:extLst>
          </p:cNvPr>
          <p:cNvSpPr>
            <a:spLocks noGrp="1"/>
          </p:cNvSpPr>
          <p:nvPr>
            <p:ph type="title"/>
          </p:nvPr>
        </p:nvSpPr>
        <p:spPr>
          <a:xfrm>
            <a:off x="1484309" y="0"/>
            <a:ext cx="10018713" cy="1215886"/>
          </a:xfrm>
        </p:spPr>
        <p:txBody>
          <a:bodyPr>
            <a:normAutofit/>
          </a:bodyPr>
          <a:lstStyle/>
          <a:p>
            <a:r>
              <a:rPr lang="en-IN" sz="4000" b="1" dirty="0">
                <a:latin typeface="Times New Roman" panose="02020603050405020304" pitchFamily="18" charset="0"/>
                <a:cs typeface="Times New Roman" panose="02020603050405020304" pitchFamily="18" charset="0"/>
              </a:rPr>
              <a:t>Regular Expressions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3E5616-7730-406F-906E-1A273CA81D31}"/>
              </a:ext>
            </a:extLst>
          </p:cNvPr>
          <p:cNvSpPr>
            <a:spLocks noGrp="1"/>
          </p:cNvSpPr>
          <p:nvPr>
            <p:ph idx="1"/>
          </p:nvPr>
        </p:nvSpPr>
        <p:spPr>
          <a:xfrm>
            <a:off x="1484309" y="2203173"/>
            <a:ext cx="10018713" cy="3124201"/>
          </a:xfrm>
        </p:spPr>
        <p:txBody>
          <a:bodyPr>
            <a:normAutofit fontScale="85000" lnSpcReduction="20000"/>
          </a:bodyPr>
          <a:lstStyle/>
          <a:p>
            <a:pPr algn="just">
              <a:lnSpc>
                <a:spcPct val="160000"/>
              </a:lnSpc>
            </a:pPr>
            <a:r>
              <a:rPr lang="en-US" dirty="0">
                <a:latin typeface="Times New Roman" panose="02020603050405020304" pitchFamily="18" charset="0"/>
                <a:cs typeface="Times New Roman" panose="02020603050405020304" pitchFamily="18" charset="0"/>
              </a:rPr>
              <a:t>The language accepted by finite automata can be easily described by simple expressions called Regular Expressions. It is the most effective way to represent any language.</a:t>
            </a:r>
          </a:p>
          <a:p>
            <a:pPr algn="just">
              <a:lnSpc>
                <a:spcPct val="160000"/>
              </a:lnSpc>
            </a:pPr>
            <a:r>
              <a:rPr lang="en-US" dirty="0">
                <a:latin typeface="Times New Roman" panose="02020603050405020304" pitchFamily="18" charset="0"/>
                <a:cs typeface="Times New Roman" panose="02020603050405020304" pitchFamily="18" charset="0"/>
              </a:rPr>
              <a:t>The languages accepted by some regular expression are referred to as Regular languages.</a:t>
            </a:r>
          </a:p>
          <a:p>
            <a:pPr algn="just">
              <a:lnSpc>
                <a:spcPct val="160000"/>
              </a:lnSpc>
            </a:pPr>
            <a:r>
              <a:rPr lang="en-US" dirty="0">
                <a:latin typeface="Times New Roman" panose="02020603050405020304" pitchFamily="18" charset="0"/>
                <a:cs typeface="Times New Roman" panose="02020603050405020304" pitchFamily="18" charset="0"/>
              </a:rPr>
              <a:t>A regular expression can also be described </a:t>
            </a:r>
            <a:r>
              <a:rPr lang="en-US" dirty="0" err="1">
                <a:latin typeface="Times New Roman" panose="02020603050405020304" pitchFamily="18" charset="0"/>
                <a:cs typeface="Times New Roman" panose="02020603050405020304" pitchFamily="18" charset="0"/>
              </a:rPr>
              <a:t>sas</a:t>
            </a:r>
            <a:r>
              <a:rPr lang="en-US" dirty="0">
                <a:latin typeface="Times New Roman" panose="02020603050405020304" pitchFamily="18" charset="0"/>
                <a:cs typeface="Times New Roman" panose="02020603050405020304" pitchFamily="18" charset="0"/>
              </a:rPr>
              <a:t> a sequence of pattern that defines a string.</a:t>
            </a:r>
          </a:p>
          <a:p>
            <a:pPr algn="just">
              <a:lnSpc>
                <a:spcPct val="160000"/>
              </a:lnSpc>
            </a:pPr>
            <a:r>
              <a:rPr lang="en-US" dirty="0">
                <a:latin typeface="Times New Roman" panose="02020603050405020304" pitchFamily="18" charset="0"/>
                <a:cs typeface="Times New Roman" panose="02020603050405020304" pitchFamily="18" charset="0"/>
              </a:rPr>
              <a:t>Regular expressions are used to match character combinations in strings. String searching algorithm used this pattern to find the operations on a string.</a:t>
            </a:r>
          </a:p>
        </p:txBody>
      </p:sp>
    </p:spTree>
    <p:extLst>
      <p:ext uri="{BB962C8B-B14F-4D97-AF65-F5344CB8AC3E}">
        <p14:creationId xmlns:p14="http://schemas.microsoft.com/office/powerpoint/2010/main" val="477908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27AD6-7F04-460B-BAC9-E301168D85CB}"/>
              </a:ext>
            </a:extLst>
          </p:cNvPr>
          <p:cNvSpPr>
            <a:spLocks noGrp="1"/>
          </p:cNvSpPr>
          <p:nvPr>
            <p:ph type="title"/>
          </p:nvPr>
        </p:nvSpPr>
        <p:spPr/>
        <p:txBody>
          <a:bodyPr/>
          <a:lstStyle/>
          <a:p>
            <a:endParaRPr lang="en-IN" dirty="0"/>
          </a:p>
        </p:txBody>
      </p:sp>
      <p:pic>
        <p:nvPicPr>
          <p:cNvPr id="12" name="Content Placeholder 11">
            <a:extLst>
              <a:ext uri="{FF2B5EF4-FFF2-40B4-BE49-F238E27FC236}">
                <a16:creationId xmlns:a16="http://schemas.microsoft.com/office/drawing/2014/main" id="{BA4AA1A3-6D79-4A7C-83EE-90D2BC2800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766" y="365125"/>
            <a:ext cx="8989454" cy="5700824"/>
          </a:xfrm>
        </p:spPr>
      </p:pic>
    </p:spTree>
    <p:extLst>
      <p:ext uri="{BB962C8B-B14F-4D97-AF65-F5344CB8AC3E}">
        <p14:creationId xmlns:p14="http://schemas.microsoft.com/office/powerpoint/2010/main" val="593484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F6F0-33A6-4212-A328-2E64A00F64F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637BB77-EAE3-49A1-BC1A-BAE09DBACF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707" y="579549"/>
            <a:ext cx="8899301" cy="5597414"/>
          </a:xfrm>
        </p:spPr>
      </p:pic>
    </p:spTree>
    <p:extLst>
      <p:ext uri="{BB962C8B-B14F-4D97-AF65-F5344CB8AC3E}">
        <p14:creationId xmlns:p14="http://schemas.microsoft.com/office/powerpoint/2010/main" val="149117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F4DA-3B65-4B44-A663-C0FDC976C5A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Program Input and Output</a:t>
            </a:r>
            <a:endParaRPr lang="en-US" dirty="0"/>
          </a:p>
        </p:txBody>
      </p:sp>
      <p:sp>
        <p:nvSpPr>
          <p:cNvPr id="3" name="Content Placeholder 2">
            <a:extLst>
              <a:ext uri="{FF2B5EF4-FFF2-40B4-BE49-F238E27FC236}">
                <a16:creationId xmlns:a16="http://schemas.microsoft.com/office/drawing/2014/main" id="{D918090E-DE01-4E15-8445-1DF2B05EA584}"/>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Input: </a:t>
            </a:r>
            <a:r>
              <a:rPr lang="en-US" sz="2000" dirty="0">
                <a:latin typeface="Times New Roman" panose="02020603050405020304" pitchFamily="18" charset="0"/>
                <a:cs typeface="Times New Roman" panose="02020603050405020304" pitchFamily="18" charset="0"/>
              </a:rPr>
              <a:t>Language L = {01,001,101,1101,000101, 001101 }</a:t>
            </a:r>
          </a:p>
          <a:p>
            <a:r>
              <a:rPr lang="en-US" sz="2000" dirty="0">
                <a:latin typeface="Times New Roman" panose="02020603050405020304" pitchFamily="18" charset="0"/>
                <a:cs typeface="Times New Roman" panose="02020603050405020304" pitchFamily="18" charset="0"/>
              </a:rPr>
              <a:t>Few examples of invalid strings ={ 000,11100,01010}</a:t>
            </a:r>
          </a:p>
          <a:p>
            <a:r>
              <a:rPr lang="en-US" sz="2000" b="1" dirty="0">
                <a:latin typeface="Times New Roman" panose="02020603050405020304" pitchFamily="18" charset="0"/>
                <a:cs typeface="Times New Roman" panose="02020603050405020304" pitchFamily="18" charset="0"/>
              </a:rPr>
              <a:t>Output: </a:t>
            </a:r>
            <a:r>
              <a:rPr lang="en-US" sz="2000" dirty="0">
                <a:latin typeface="Times New Roman" panose="02020603050405020304" pitchFamily="18" charset="0"/>
                <a:cs typeface="Times New Roman" panose="02020603050405020304" pitchFamily="18" charset="0"/>
              </a:rPr>
              <a:t>Valid String or Invalid String.</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453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BE3C31-7CEF-475E-9A11-10BE41750F6B}"/>
              </a:ext>
            </a:extLst>
          </p:cNvPr>
          <p:cNvSpPr>
            <a:spLocks noGrp="1"/>
          </p:cNvSpPr>
          <p:nvPr>
            <p:ph type="title"/>
          </p:nvPr>
        </p:nvSpPr>
        <p:spPr>
          <a:xfrm>
            <a:off x="1484311" y="685800"/>
            <a:ext cx="10018713" cy="1752599"/>
          </a:xfrm>
        </p:spPr>
        <p:txBody>
          <a:bodyPr/>
          <a:lstStyle/>
          <a:p>
            <a:r>
              <a:rPr lang="en-IN" b="1" dirty="0">
                <a:latin typeface="Times New Roman" panose="02020603050405020304" pitchFamily="18" charset="0"/>
                <a:cs typeface="Times New Roman" panose="02020603050405020304" pitchFamily="18" charset="0"/>
              </a:rPr>
              <a:t>Applications of DFA</a:t>
            </a:r>
            <a:endParaRPr lang="en-US" dirty="0"/>
          </a:p>
        </p:txBody>
      </p:sp>
      <p:sp>
        <p:nvSpPr>
          <p:cNvPr id="6" name="Content Placeholder 2">
            <a:extLst>
              <a:ext uri="{FF2B5EF4-FFF2-40B4-BE49-F238E27FC236}">
                <a16:creationId xmlns:a16="http://schemas.microsoft.com/office/drawing/2014/main" id="{79CCB8F7-8249-4D8E-A3B7-127BF5CEA8D5}"/>
              </a:ext>
            </a:extLst>
          </p:cNvPr>
          <p:cNvSpPr>
            <a:spLocks noGrp="1"/>
          </p:cNvSpPr>
          <p:nvPr>
            <p:ph idx="1"/>
          </p:nvPr>
        </p:nvSpPr>
        <p:spPr>
          <a:xfrm>
            <a:off x="1484311" y="2857501"/>
            <a:ext cx="10018713" cy="3124201"/>
          </a:xfrm>
        </p:spPr>
        <p:txBody>
          <a:bodyPr>
            <a:noAutofit/>
          </a:bodyPr>
          <a:lstStyle/>
          <a:p>
            <a:pPr algn="just"/>
            <a:r>
              <a:rPr lang="en-US" sz="2000" dirty="0">
                <a:latin typeface="Times New Roman" panose="02020603050405020304" pitchFamily="18" charset="0"/>
                <a:cs typeface="Times New Roman" panose="02020603050405020304" pitchFamily="18" charset="0"/>
              </a:rPr>
              <a:t>It is used in language processing systems</a:t>
            </a:r>
          </a:p>
          <a:p>
            <a:pPr algn="just"/>
            <a:r>
              <a:rPr lang="en-US" sz="2000" dirty="0">
                <a:latin typeface="Times New Roman" panose="02020603050405020304" pitchFamily="18" charset="0"/>
                <a:cs typeface="Times New Roman" panose="02020603050405020304" pitchFamily="18" charset="0"/>
              </a:rPr>
              <a:t>Used for applications that accept typed command</a:t>
            </a:r>
          </a:p>
          <a:p>
            <a:pPr algn="just"/>
            <a:r>
              <a:rPr lang="en-US" sz="2000" dirty="0">
                <a:latin typeface="Times New Roman" panose="02020603050405020304" pitchFamily="18" charset="0"/>
                <a:cs typeface="Times New Roman" panose="02020603050405020304" pitchFamily="18" charset="0"/>
              </a:rPr>
              <a:t>Text processors </a:t>
            </a:r>
          </a:p>
          <a:p>
            <a:pPr algn="just"/>
            <a:r>
              <a:rPr lang="en-US" sz="2000" dirty="0">
                <a:latin typeface="Times New Roman" panose="02020603050405020304" pitchFamily="18" charset="0"/>
                <a:cs typeface="Times New Roman" panose="02020603050405020304" pitchFamily="18" charset="0"/>
              </a:rPr>
              <a:t>It is applied is speech processing systems</a:t>
            </a:r>
          </a:p>
          <a:p>
            <a:pPr algn="just"/>
            <a:r>
              <a:rPr lang="en-US" sz="2000" dirty="0">
                <a:latin typeface="Times New Roman" panose="02020603050405020304" pitchFamily="18" charset="0"/>
                <a:cs typeface="Times New Roman" panose="02020603050405020304" pitchFamily="18" charset="0"/>
              </a:rPr>
              <a:t>It is needed in signal processing systems</a:t>
            </a:r>
          </a:p>
          <a:p>
            <a:pPr algn="just"/>
            <a:r>
              <a:rPr lang="en-US" sz="2000" dirty="0">
                <a:latin typeface="Times New Roman" panose="02020603050405020304" pitchFamily="18" charset="0"/>
                <a:cs typeface="Times New Roman" panose="02020603050405020304" pitchFamily="18" charset="0"/>
              </a:rPr>
              <a:t>Controllers apply the properties of DFA</a:t>
            </a:r>
          </a:p>
          <a:p>
            <a:pPr algn="just"/>
            <a:r>
              <a:rPr lang="en-US" sz="2000" dirty="0">
                <a:latin typeface="Times New Roman" panose="02020603050405020304" pitchFamily="18" charset="0"/>
                <a:cs typeface="Times New Roman" panose="02020603050405020304" pitchFamily="18" charset="0"/>
              </a:rPr>
              <a:t>In tracking systems</a:t>
            </a:r>
          </a:p>
          <a:p>
            <a:pPr algn="just"/>
            <a:r>
              <a:rPr lang="en-US" sz="2000" dirty="0">
                <a:latin typeface="Times New Roman" panose="02020603050405020304" pitchFamily="18" charset="0"/>
                <a:cs typeface="Times New Roman" panose="02020603050405020304" pitchFamily="18" charset="0"/>
              </a:rPr>
              <a:t>In text filters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0018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Droplet</Template>
  <TotalTime>243</TotalTime>
  <Words>538</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Corbel</vt:lpstr>
      <vt:lpstr>times new roman</vt:lpstr>
      <vt:lpstr>times new roman</vt:lpstr>
      <vt:lpstr>verdana</vt:lpstr>
      <vt:lpstr>Parallax</vt:lpstr>
      <vt:lpstr>MSPM’S Deogiri Institute of Engineering and Management Studies, Aurangabad Academic Year 2019-20             Department of Computer Science and Engineering          Theory Of Computation Topic: DFA for Regular Expression GitHub link:   Submitted by Ashwini  Nemade(36157) Sanyukta Waghmare(36158)    Under the Guidance of Dr. S. M. Chavan Asst.Prof.Department of CSE (Deogiri Institute Engineering and Management Studies)</vt:lpstr>
      <vt:lpstr>CONSTRUCT DFA FOR REGULAR EXPRESSION ((0 +1)* 01) </vt:lpstr>
      <vt:lpstr>Deterministic Finite Automaton (DFA)</vt:lpstr>
      <vt:lpstr>PowerPoint Presentation</vt:lpstr>
      <vt:lpstr>Regular Expressions</vt:lpstr>
      <vt:lpstr>PowerPoint Presentation</vt:lpstr>
      <vt:lpstr>PowerPoint Presentation</vt:lpstr>
      <vt:lpstr>Program Input and Output</vt:lpstr>
      <vt:lpstr>Applications of DFA</vt:lpstr>
      <vt:lpstr>Applications of Regular Expression</vt:lpstr>
      <vt:lpstr>Program</vt:lpstr>
      <vt:lpstr>Output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Darshana</dc:creator>
  <cp:lastModifiedBy>ashwini nemade</cp:lastModifiedBy>
  <cp:revision>25</cp:revision>
  <dcterms:created xsi:type="dcterms:W3CDTF">2019-10-10T17:55:09Z</dcterms:created>
  <dcterms:modified xsi:type="dcterms:W3CDTF">2019-10-14T09:16:51Z</dcterms:modified>
</cp:coreProperties>
</file>