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67" r:id="rId4"/>
    <p:sldId id="276" r:id="rId5"/>
    <p:sldId id="269" r:id="rId6"/>
    <p:sldId id="274" r:id="rId7"/>
    <p:sldId id="273" r:id="rId8"/>
    <p:sldId id="275" r:id="rId9"/>
    <p:sldId id="271" r:id="rId10"/>
    <p:sldId id="257" r:id="rId11"/>
    <p:sldId id="268" r:id="rId12"/>
    <p:sldId id="277" r:id="rId13"/>
    <p:sldId id="258" r:id="rId14"/>
    <p:sldId id="278" r:id="rId15"/>
    <p:sldId id="261" r:id="rId16"/>
    <p:sldId id="262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9F746-AE94-4252-89D9-C5749EFD99C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F2A39-3608-4114-995A-75A62068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8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5760AE8-3429-499C-99D4-9CC9D5F42714}" type="slidenum">
              <a:t>15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73348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64AC04-82E9-4FDD-A8E9-CFDDEB5A26CE}" type="slidenum">
              <a:t>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9759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23F787-F4BC-4242-9B92-5D7CD6313EB4}" type="slidenum">
              <a:t>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709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90EDBF-C7FD-443C-BDDA-AB931A3DCCC3}" type="slidenum">
              <a:t>18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422497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E4B589-8A25-44BB-B9A9-0C5734C2A542}" type="slidenum">
              <a:t>19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78365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5135D8-16A9-4664-A55A-23D4E6D12146}" type="slidenum">
              <a:t>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8702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Steam Enhanced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Laura Fishman</a:t>
            </a:r>
          </a:p>
          <a:p>
            <a:r>
              <a:rPr lang="en-US" dirty="0" smtClean="0"/>
              <a:t>Anal </a:t>
            </a:r>
            <a:r>
              <a:rPr lang="en-US" dirty="0" err="1" smtClean="0"/>
              <a:t>bhavsar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7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Young-</a:t>
            </a:r>
            <a:r>
              <a:rPr lang="en-US" dirty="0" err="1" smtClean="0"/>
              <a:t>rainey</a:t>
            </a:r>
            <a:r>
              <a:rPr lang="en-US" dirty="0" smtClean="0"/>
              <a:t> star center, largo, </a:t>
            </a:r>
            <a:r>
              <a:rPr lang="en-US" dirty="0" err="1" smtClean="0"/>
              <a:t>fl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Contaminants of concern</a:t>
            </a:r>
          </a:p>
          <a:p>
            <a:pPr lvl="1"/>
            <a:r>
              <a:rPr lang="en-US" sz="2400" dirty="0" smtClean="0"/>
              <a:t>TCE</a:t>
            </a:r>
          </a:p>
          <a:p>
            <a:pPr lvl="1"/>
            <a:r>
              <a:rPr lang="en-US" sz="2400" dirty="0" smtClean="0"/>
              <a:t>Toluene</a:t>
            </a:r>
          </a:p>
          <a:p>
            <a:pPr lvl="1"/>
            <a:r>
              <a:rPr lang="en-US" sz="2400" dirty="0" smtClean="0"/>
              <a:t>CIS-1,2-dCE</a:t>
            </a:r>
          </a:p>
          <a:p>
            <a:pPr lvl="1"/>
            <a:r>
              <a:rPr lang="en-US" sz="2400" dirty="0" smtClean="0"/>
              <a:t>Methylene chloride</a:t>
            </a:r>
          </a:p>
          <a:p>
            <a:pPr lvl="1"/>
            <a:r>
              <a:rPr lang="en-US" sz="2400" dirty="0" smtClean="0"/>
              <a:t>Petroleum range organics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6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Loring</a:t>
            </a:r>
            <a:r>
              <a:rPr lang="en-US" dirty="0" smtClean="0"/>
              <a:t> air force base, limestone, </a:t>
            </a:r>
            <a:r>
              <a:rPr lang="en-US" dirty="0" err="1" smtClean="0"/>
              <a:t>maine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Fractured bedrock</a:t>
            </a:r>
          </a:p>
          <a:p>
            <a:pPr lvl="1"/>
            <a:r>
              <a:rPr lang="en-US" sz="2200" dirty="0" smtClean="0"/>
              <a:t>Lower </a:t>
            </a:r>
            <a:r>
              <a:rPr lang="en-US" sz="2200" dirty="0" err="1" smtClean="0"/>
              <a:t>transmissivity</a:t>
            </a:r>
            <a:r>
              <a:rPr lang="en-US" sz="2200" dirty="0" smtClean="0"/>
              <a:t> than expected</a:t>
            </a:r>
          </a:p>
          <a:p>
            <a:r>
              <a:rPr lang="en-US" sz="2400" dirty="0" smtClean="0"/>
              <a:t>Remediation efforts were stopped after 45 days</a:t>
            </a:r>
          </a:p>
          <a:p>
            <a:r>
              <a:rPr lang="en-US" sz="2400" dirty="0" smtClean="0"/>
              <a:t>Limited contaminant removal</a:t>
            </a:r>
          </a:p>
          <a:p>
            <a:r>
              <a:rPr lang="en-US" sz="2400" dirty="0"/>
              <a:t>air </a:t>
            </a:r>
            <a:r>
              <a:rPr lang="en-US" sz="2400" dirty="0" smtClean="0"/>
              <a:t>co-injection </a:t>
            </a:r>
            <a:r>
              <a:rPr lang="en-US" sz="2400" dirty="0"/>
              <a:t>significantly </a:t>
            </a:r>
            <a:r>
              <a:rPr lang="en-US" sz="2400" dirty="0" smtClean="0"/>
              <a:t>increased Contaminant removal 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75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Contaminants</a:t>
            </a:r>
            <a:endParaRPr lang="en-US" sz="2400" dirty="0" smtClean="0"/>
          </a:p>
          <a:p>
            <a:pPr lvl="1"/>
            <a:r>
              <a:rPr lang="en-US" sz="2400" dirty="0" smtClean="0"/>
              <a:t>PCE (</a:t>
            </a:r>
            <a:r>
              <a:rPr lang="en-US" sz="2400" dirty="0" err="1" smtClean="0"/>
              <a:t>dnapl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1"/>
            <a:r>
              <a:rPr lang="en-US" sz="2400" dirty="0" err="1" smtClean="0"/>
              <a:t>Voc</a:t>
            </a:r>
            <a:r>
              <a:rPr lang="en-US" sz="2400" cap="none" dirty="0" err="1" smtClean="0"/>
              <a:t>s</a:t>
            </a:r>
            <a:endParaRPr lang="en-US" sz="2400" cap="none" dirty="0" smtClean="0"/>
          </a:p>
          <a:p>
            <a:pPr lvl="1"/>
            <a:r>
              <a:rPr lang="en-US" sz="2400" dirty="0" smtClean="0"/>
              <a:t>diesel </a:t>
            </a:r>
            <a:r>
              <a:rPr lang="en-US" sz="2400" dirty="0"/>
              <a:t>range organics</a:t>
            </a:r>
          </a:p>
          <a:p>
            <a:pPr lvl="1"/>
            <a:r>
              <a:rPr lang="en-US" sz="2400" dirty="0" smtClean="0"/>
              <a:t>gasoline </a:t>
            </a:r>
            <a:r>
              <a:rPr lang="en-US" sz="2400" dirty="0" smtClean="0"/>
              <a:t>range organics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175" y="7709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Loring air force base, limestone, maine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5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a.g.</a:t>
            </a:r>
            <a:r>
              <a:rPr lang="en-US" dirty="0" smtClean="0"/>
              <a:t> communications systems, </a:t>
            </a:r>
            <a:br>
              <a:rPr lang="en-US" dirty="0" smtClean="0"/>
            </a:br>
            <a:r>
              <a:rPr lang="en-US" dirty="0" err="1" smtClean="0"/>
              <a:t>northlake</a:t>
            </a:r>
            <a:r>
              <a:rPr lang="en-US" dirty="0" smtClean="0"/>
              <a:t>, </a:t>
            </a:r>
            <a:r>
              <a:rPr lang="en-US" dirty="0" err="1" smtClean="0"/>
              <a:t>illinois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clay </a:t>
            </a:r>
            <a:r>
              <a:rPr lang="en-US" sz="2400" dirty="0"/>
              <a:t>and sand till, with intermittent sand and silt </a:t>
            </a:r>
            <a:r>
              <a:rPr lang="en-US" sz="2400" dirty="0" smtClean="0"/>
              <a:t>layers</a:t>
            </a:r>
          </a:p>
          <a:p>
            <a:pPr lvl="0"/>
            <a:r>
              <a:rPr lang="en-US" sz="2400" dirty="0"/>
              <a:t>65 steam injection wells </a:t>
            </a:r>
            <a:r>
              <a:rPr lang="en-US" sz="2400" dirty="0" smtClean="0"/>
              <a:t>installed </a:t>
            </a:r>
            <a:r>
              <a:rPr lang="en-US" sz="2400" dirty="0"/>
              <a:t>in shallow and </a:t>
            </a:r>
            <a:r>
              <a:rPr lang="en-US" sz="2400" dirty="0" smtClean="0"/>
              <a:t>deep </a:t>
            </a:r>
            <a:r>
              <a:rPr lang="en-US" sz="2400" dirty="0"/>
              <a:t>permeable </a:t>
            </a:r>
            <a:r>
              <a:rPr lang="en-US" sz="2400" dirty="0" smtClean="0"/>
              <a:t>zones</a:t>
            </a:r>
            <a:endParaRPr lang="en-US" sz="2400" dirty="0"/>
          </a:p>
          <a:p>
            <a:pPr lvl="0"/>
            <a:r>
              <a:rPr lang="en-US" sz="2400" dirty="0" err="1" smtClean="0"/>
              <a:t>Tce</a:t>
            </a:r>
            <a:r>
              <a:rPr lang="en-US" sz="2400" dirty="0" smtClean="0"/>
              <a:t> &amp; </a:t>
            </a:r>
            <a:r>
              <a:rPr lang="en-US" sz="2400" dirty="0" err="1" smtClean="0"/>
              <a:t>dce</a:t>
            </a:r>
            <a:r>
              <a:rPr lang="en-US" sz="2400" dirty="0" smtClean="0"/>
              <a:t> concentrations reduced </a:t>
            </a:r>
            <a:r>
              <a:rPr lang="en-US" sz="2400" dirty="0"/>
              <a:t>by more than 90%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pressure </a:t>
            </a:r>
            <a:r>
              <a:rPr lang="en-US" sz="2400" dirty="0" smtClean="0"/>
              <a:t>cycling increased </a:t>
            </a:r>
            <a:r>
              <a:rPr lang="en-US" sz="2400" dirty="0"/>
              <a:t>removal </a:t>
            </a:r>
            <a:r>
              <a:rPr lang="en-US" sz="2400" dirty="0" smtClean="0"/>
              <a:t>rate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86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Dnapl</a:t>
            </a:r>
            <a:r>
              <a:rPr lang="en-US" sz="2400" dirty="0" smtClean="0"/>
              <a:t> Contaminants</a:t>
            </a:r>
          </a:p>
          <a:p>
            <a:pPr lvl="1"/>
            <a:r>
              <a:rPr lang="en-US" sz="2400" dirty="0" err="1" smtClean="0"/>
              <a:t>tCE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err="1" smtClean="0"/>
              <a:t>Dce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Lnapl</a:t>
            </a:r>
            <a:r>
              <a:rPr lang="en-US" sz="2400" dirty="0" smtClean="0"/>
              <a:t> </a:t>
            </a:r>
            <a:r>
              <a:rPr lang="en-US" sz="2400" dirty="0"/>
              <a:t>Contaminants</a:t>
            </a:r>
          </a:p>
          <a:p>
            <a:pPr lvl="1"/>
            <a:r>
              <a:rPr lang="en-US" sz="2400" dirty="0" smtClean="0"/>
              <a:t>xylene</a:t>
            </a:r>
            <a:endParaRPr lang="en-US" sz="2400" dirty="0"/>
          </a:p>
          <a:p>
            <a:pPr lvl="1"/>
            <a:r>
              <a:rPr lang="en-US" sz="2400" dirty="0" smtClean="0"/>
              <a:t>benzene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175" y="7709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a.g.</a:t>
            </a:r>
            <a:r>
              <a:rPr lang="en-US" dirty="0"/>
              <a:t> communications systems, </a:t>
            </a:r>
            <a:br>
              <a:rPr lang="en-US" dirty="0"/>
            </a:br>
            <a:r>
              <a:rPr lang="en-US" dirty="0" err="1"/>
              <a:t>northlake</a:t>
            </a:r>
            <a:r>
              <a:rPr lang="en-US" dirty="0"/>
              <a:t>, </a:t>
            </a:r>
            <a:r>
              <a:rPr lang="en-US" dirty="0" err="1"/>
              <a:t>illinois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2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832872"/>
          </a:xfrm>
        </p:spPr>
        <p:txBody>
          <a:bodyPr/>
          <a:lstStyle/>
          <a:p>
            <a:pPr lvl="0"/>
            <a:r>
              <a:rPr lang="en-US" b="1"/>
              <a:t>Cost Benefit Analysis: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838203" y="1234979"/>
            <a:ext cx="10515600" cy="4941975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US" sz="2600" b="1" u="sng" dirty="0" smtClean="0"/>
              <a:t>Electrical </a:t>
            </a:r>
            <a:r>
              <a:rPr lang="en-US" sz="2600" b="1" u="sng" dirty="0"/>
              <a:t>Resistive Heating:</a:t>
            </a:r>
            <a:r>
              <a:rPr lang="en-US" sz="2600" b="1" dirty="0"/>
              <a:t> </a:t>
            </a:r>
          </a:p>
          <a:p>
            <a:pPr lvl="0">
              <a:lnSpc>
                <a:spcPct val="70000"/>
              </a:lnSpc>
            </a:pPr>
            <a:r>
              <a:rPr lang="en-US" sz="2600" dirty="0"/>
              <a:t>Location: Cape Canaveral, Florida</a:t>
            </a:r>
          </a:p>
          <a:p>
            <a:pPr lvl="0">
              <a:lnSpc>
                <a:spcPct val="70000"/>
              </a:lnSpc>
            </a:pPr>
            <a:r>
              <a:rPr lang="en-US" sz="2600" dirty="0"/>
              <a:t>Period of Operation: August 18, 1999 to July 12, 2000 </a:t>
            </a:r>
          </a:p>
          <a:p>
            <a:pPr lvl="0">
              <a:lnSpc>
                <a:spcPct val="70000"/>
              </a:lnSpc>
            </a:pPr>
            <a:r>
              <a:rPr lang="en-US" sz="2600" dirty="0"/>
              <a:t>Plot area:  3750 sq. ft. (75X 50 X 45 </a:t>
            </a:r>
            <a:r>
              <a:rPr lang="en-US" sz="2600" dirty="0" err="1"/>
              <a:t>ft</a:t>
            </a:r>
            <a:r>
              <a:rPr lang="en-US" sz="2600" dirty="0"/>
              <a:t> )</a:t>
            </a:r>
          </a:p>
          <a:p>
            <a:pPr lvl="0">
              <a:lnSpc>
                <a:spcPct val="70000"/>
              </a:lnSpc>
            </a:pPr>
            <a:r>
              <a:rPr lang="en-US" sz="2600" dirty="0"/>
              <a:t>Source and amount of contamination: cleaning operation of the rocket engine and its parts; with total of 11,313 kg TCE and other halogenated VOCs.</a:t>
            </a:r>
          </a:p>
          <a:p>
            <a:pPr lvl="0">
              <a:lnSpc>
                <a:spcPct val="70000"/>
              </a:lnSpc>
            </a:pPr>
            <a:r>
              <a:rPr lang="en-US" sz="2600" dirty="0"/>
              <a:t>ERH method using 13 electrodes and by applying total 1.7 million kW-</a:t>
            </a:r>
            <a:r>
              <a:rPr lang="en-US" sz="2600" dirty="0" err="1"/>
              <a:t>hrs</a:t>
            </a:r>
            <a:r>
              <a:rPr lang="en-US" sz="2600" dirty="0"/>
              <a:t> of energy to the subsurface was implied.</a:t>
            </a:r>
          </a:p>
          <a:p>
            <a:pPr lvl="0">
              <a:lnSpc>
                <a:spcPct val="70000"/>
              </a:lnSpc>
            </a:pPr>
            <a:r>
              <a:rPr lang="en-US" sz="2600" dirty="0"/>
              <a:t>Around 90% of TCE and 97% of DNAPL were removed.</a:t>
            </a:r>
          </a:p>
          <a:p>
            <a:pPr lvl="0">
              <a:lnSpc>
                <a:spcPct val="70000"/>
              </a:lnSpc>
            </a:pPr>
            <a:r>
              <a:rPr lang="en-US" sz="2600" dirty="0"/>
              <a:t>The total project cost was $613,000, including costs for design, equipment, mobilization/demobilization, and operation.</a:t>
            </a:r>
          </a:p>
        </p:txBody>
      </p:sp>
    </p:spTree>
    <p:extLst>
      <p:ext uri="{BB962C8B-B14F-4D97-AF65-F5344CB8AC3E}">
        <p14:creationId xmlns:p14="http://schemas.microsoft.com/office/powerpoint/2010/main" val="511173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4294967295"/>
          </p:nvPr>
        </p:nvSpPr>
        <p:spPr>
          <a:xfrm>
            <a:off x="838203" y="593673"/>
            <a:ext cx="10515600" cy="5824590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80000"/>
              </a:lnSpc>
              <a:buNone/>
            </a:pPr>
            <a:r>
              <a:rPr lang="en-US" sz="2400" b="1" u="sng" dirty="0"/>
              <a:t>In Situ Chemical Oxidation: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Location: Cape Canaveral, Florida 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Period of Operation: September 8, 1999 to April 17, 2000 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Plot area and source of contaminants: Same as the one mentioned in the Electrical Resistive Heating field test .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Amount of Contaminant: 6,122 kg TCE concentration and 5,039 kg of the TCE mass DNAPL. 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Chemical oxidation using a total of 842,985 gal of permanganate solution (1.4 to 2 percent) was injected into the test plot in 3 phases over a period of 8 months. 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Approximately 77% of TCE and 76% of DNAPL was removed.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The total cost for this field demonstration was approximately $1 million, including costs for design, procurement, equipment and oxidant, mobilization/demobilization, and process monitoring.</a:t>
            </a:r>
          </a:p>
        </p:txBody>
      </p:sp>
    </p:spTree>
    <p:extLst>
      <p:ext uri="{BB962C8B-B14F-4D97-AF65-F5344CB8AC3E}">
        <p14:creationId xmlns:p14="http://schemas.microsoft.com/office/powerpoint/2010/main" val="240364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4294967295"/>
          </p:nvPr>
        </p:nvSpPr>
        <p:spPr>
          <a:xfrm>
            <a:off x="825503" y="470485"/>
            <a:ext cx="10515600" cy="5562016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US" sz="2400" b="1" u="sng" dirty="0"/>
              <a:t>In Situ Surfactant-Enhanced DNAPL Flushing </a:t>
            </a:r>
          </a:p>
          <a:p>
            <a:pPr lvl="0">
              <a:lnSpc>
                <a:spcPct val="70000"/>
              </a:lnSpc>
            </a:pPr>
            <a:r>
              <a:rPr lang="en-US" sz="2200" dirty="0"/>
              <a:t>Location: Camp Lejeune, NC </a:t>
            </a:r>
          </a:p>
          <a:p>
            <a:pPr lvl="0">
              <a:lnSpc>
                <a:spcPct val="70000"/>
              </a:lnSpc>
            </a:pPr>
            <a:r>
              <a:rPr lang="en-US" sz="2200" dirty="0"/>
              <a:t>Period of Operation: April - August 1999 </a:t>
            </a:r>
          </a:p>
          <a:p>
            <a:pPr lvl="0">
              <a:lnSpc>
                <a:spcPct val="70000"/>
              </a:lnSpc>
            </a:pPr>
            <a:r>
              <a:rPr lang="en-US" sz="2200" dirty="0"/>
              <a:t>Plot area: 600 sq. </a:t>
            </a:r>
            <a:r>
              <a:rPr lang="en-US" sz="2200" dirty="0" err="1"/>
              <a:t>ft</a:t>
            </a:r>
            <a:r>
              <a:rPr lang="en-US" sz="2200" dirty="0"/>
              <a:t> (20X 30X 20 </a:t>
            </a:r>
            <a:r>
              <a:rPr lang="en-US" sz="2200" dirty="0" err="1"/>
              <a:t>ft</a:t>
            </a:r>
            <a:r>
              <a:rPr lang="en-US" sz="2200" dirty="0"/>
              <a:t>)</a:t>
            </a:r>
          </a:p>
          <a:p>
            <a:pPr lvl="0">
              <a:lnSpc>
                <a:spcPct val="70000"/>
              </a:lnSpc>
            </a:pPr>
            <a:r>
              <a:rPr lang="en-US" sz="2200" dirty="0"/>
              <a:t>Amount of contaminants: Approximately 105 gallons of DNAPL mainly consists of Chlorinated Solvents and Total Petroleum Hydrocarbons (TPH).</a:t>
            </a:r>
          </a:p>
          <a:p>
            <a:pPr lvl="0">
              <a:lnSpc>
                <a:spcPct val="70000"/>
              </a:lnSpc>
            </a:pPr>
            <a:r>
              <a:rPr lang="en-US" sz="2200" dirty="0"/>
              <a:t>For the treatment, solution of a surfactant, calcium chloride, isopropyl alcohol, and water was injected through 3 injection wells at a rate of 0.133 gallons per minute (</a:t>
            </a:r>
            <a:r>
              <a:rPr lang="en-US" sz="2200" dirty="0" err="1"/>
              <a:t>gpm</a:t>
            </a:r>
            <a:r>
              <a:rPr lang="en-US" sz="2200" dirty="0"/>
              <a:t>) per well for 58 days; </a:t>
            </a:r>
          </a:p>
          <a:p>
            <a:pPr lvl="0">
              <a:lnSpc>
                <a:spcPct val="70000"/>
              </a:lnSpc>
            </a:pPr>
            <a:r>
              <a:rPr lang="en-US" sz="2200" dirty="0"/>
              <a:t>As above-ground treatment, gravity separation to remove separate phase DNAPLs, </a:t>
            </a:r>
            <a:r>
              <a:rPr lang="en-US" sz="2200" dirty="0" err="1"/>
              <a:t>pervaporation</a:t>
            </a:r>
            <a:r>
              <a:rPr lang="en-US" sz="2200" dirty="0"/>
              <a:t> to remove dissolved-phase contaminants, and ultrafiltration (UF) to </a:t>
            </a:r>
            <a:r>
              <a:rPr lang="en-US" sz="2200" dirty="0" err="1"/>
              <a:t>reconcentrate</a:t>
            </a:r>
            <a:r>
              <a:rPr lang="en-US" sz="2200" dirty="0"/>
              <a:t> surfactant fluid were used.  </a:t>
            </a:r>
          </a:p>
          <a:p>
            <a:pPr lvl="0">
              <a:lnSpc>
                <a:spcPct val="70000"/>
              </a:lnSpc>
            </a:pPr>
            <a:r>
              <a:rPr lang="en-US" sz="2200" dirty="0"/>
              <a:t>A total of 76 gal of PCE were recovered and approximately 77% of DNAPL was removed</a:t>
            </a:r>
          </a:p>
          <a:p>
            <a:pPr lvl="0">
              <a:lnSpc>
                <a:spcPct val="70000"/>
              </a:lnSpc>
            </a:pPr>
            <a:r>
              <a:rPr lang="en-US" sz="2200" dirty="0"/>
              <a:t>Total demonstration costs were $3.1 million, including zone characterization, surfactant selection, well field installation, removal equipment, pre-treatment, application of the technology, and surfactant regeneration.</a:t>
            </a:r>
          </a:p>
        </p:txBody>
      </p:sp>
    </p:spTree>
    <p:extLst>
      <p:ext uri="{BB962C8B-B14F-4D97-AF65-F5344CB8AC3E}">
        <p14:creationId xmlns:p14="http://schemas.microsoft.com/office/powerpoint/2010/main" val="218363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4294967295"/>
          </p:nvPr>
        </p:nvSpPr>
        <p:spPr>
          <a:xfrm>
            <a:off x="838203" y="513508"/>
            <a:ext cx="10515600" cy="6220663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80000"/>
              </a:lnSpc>
              <a:buNone/>
            </a:pPr>
            <a:r>
              <a:rPr lang="en-US" sz="2400" b="1" u="sng" dirty="0"/>
              <a:t>Steam Enhanced Extraction: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Location:  Northlake, IL 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Period of Operation:  September 1995 to November 1999 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Plot area: 250,000 ft2 and a depth of about 50 </a:t>
            </a:r>
            <a:r>
              <a:rPr lang="en-US" sz="2400" dirty="0" err="1"/>
              <a:t>ft</a:t>
            </a:r>
            <a:endParaRPr lang="en-US" sz="2400" dirty="0"/>
          </a:p>
          <a:p>
            <a:pPr lvl="0">
              <a:lnSpc>
                <a:spcPct val="80000"/>
              </a:lnSpc>
            </a:pPr>
            <a:r>
              <a:rPr lang="en-US" sz="2400" dirty="0"/>
              <a:t>Contaminants: Chlorinated solvents (TCE, cis-1,2-DCE with greater than 45,000ug/L concentration), and petroleum hydrocarbons (xylene and benzene). 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Geological formation: alternating clay and sand till, with intermittent sand and silt layers.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The system included injection wells, vapor extraction wells, groundwater extraction wells, and two vacuum extraction units.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Around 33,000 lbs of hydrocarbons were removed and thus reducing TCE and DCE concentrations by more than 90%.</a:t>
            </a:r>
          </a:p>
          <a:p>
            <a:pPr lvl="0">
              <a:lnSpc>
                <a:spcPct val="80000"/>
              </a:lnSpc>
            </a:pPr>
            <a:r>
              <a:rPr lang="en-US" sz="2400" dirty="0"/>
              <a:t>The project cost was $4.9 million, including the cost of the pilot test, system design and installation, five years of operation and maintenance.</a:t>
            </a:r>
          </a:p>
        </p:txBody>
      </p:sp>
    </p:spTree>
    <p:extLst>
      <p:ext uri="{BB962C8B-B14F-4D97-AF65-F5344CB8AC3E}">
        <p14:creationId xmlns:p14="http://schemas.microsoft.com/office/powerpoint/2010/main" val="189517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13775" y="237517"/>
            <a:ext cx="10364451" cy="1596177"/>
          </a:xfrm>
        </p:spPr>
        <p:txBody>
          <a:bodyPr/>
          <a:lstStyle/>
          <a:p>
            <a:pPr lvl="0"/>
            <a:r>
              <a:rPr lang="en-US" dirty="0"/>
              <a:t>Summary of Cost Benefit Analysis:</a:t>
            </a:r>
          </a:p>
        </p:txBody>
      </p:sp>
      <p:graphicFrame>
        <p:nvGraphicFramePr>
          <p:cNvPr id="3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1037231" y="1555842"/>
          <a:ext cx="10316567" cy="4776712"/>
        </p:xfrm>
        <a:graphic>
          <a:graphicData uri="http://schemas.openxmlformats.org/drawingml/2006/table">
            <a:tbl>
              <a:tblPr firstRow="1" firstCol="1" bandRow="1">
                <a:effectLst/>
                <a:tableStyleId>{5940675A-B579-460E-94D1-54222C63F5DA}</a:tableStyleId>
              </a:tblPr>
              <a:tblGrid>
                <a:gridCol w="518336"/>
                <a:gridCol w="2240554"/>
                <a:gridCol w="1688777"/>
                <a:gridCol w="1688777"/>
                <a:gridCol w="1421242"/>
                <a:gridCol w="1337639"/>
                <a:gridCol w="1421242"/>
              </a:tblGrid>
              <a:tr h="894520"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Sr. No.</a:t>
                      </a:r>
                      <a:endParaRPr lang="en-US" sz="1800" b="1" dirty="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/>
                        <a:t>Treatment method</a:t>
                      </a:r>
                      <a:endParaRPr lang="en-US" sz="1800" b="1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/>
                        <a:t>Test area</a:t>
                      </a:r>
                      <a:endParaRPr lang="en-US" sz="1800" b="1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/>
                        <a:t>Geological formation</a:t>
                      </a:r>
                      <a:endParaRPr lang="en-US" sz="1800" b="1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/>
                        <a:t>Duration of project</a:t>
                      </a:r>
                      <a:endParaRPr lang="en-US" sz="1800" b="1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/>
                        <a:t>% Removal</a:t>
                      </a:r>
                      <a:endParaRPr lang="en-US" sz="1800" b="1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/>
                        <a:t>Total Cost</a:t>
                      </a:r>
                    </a:p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/>
                        <a:t> </a:t>
                      </a:r>
                      <a:endParaRPr lang="en-US" sz="1800" b="1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>
                    <a:solidFill>
                      <a:srgbClr val="7F7F7F"/>
                    </a:solidFill>
                  </a:tcPr>
                </a:tc>
              </a:tr>
              <a:tr h="894520"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1.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Electrical Resistive Heating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3750 sq. ft (75X 50X 45 ft)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Sand -Fine Grained - Sand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11 months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97%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$613,000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</a:tr>
              <a:tr h="894520"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2.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Chemical Oxidation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3750 sq. ft (75X 50X 45 ft)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Sand -Fine Grained - Sand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7 months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76%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$1 million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</a:tr>
              <a:tr h="894520"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3.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Surfactant Enhanced Flushing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600 sq. ft </a:t>
                      </a:r>
                    </a:p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(20X 30X 20 ft)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Fine sand- Silt- Clayey silt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 months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77%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$3.1 million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</a:tr>
              <a:tr h="1198632"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4.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Steam Enhanced Remediation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250,000 sq. ft and depth of 50 ft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Clay- Sand and Silt layers- Sand till</a:t>
                      </a:r>
                      <a:endParaRPr lang="en-US" sz="1800" dirty="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 years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90%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$4.9 million</a:t>
                      </a:r>
                      <a:endParaRPr lang="en-US" sz="1800">
                        <a:latin typeface="Calibri" pitchFamily="34"/>
                        <a:ea typeface="SimSun" pitchFamily="2"/>
                        <a:cs typeface="Arial" pitchFamily="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71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remediation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Physical removal</a:t>
            </a:r>
          </a:p>
          <a:p>
            <a:r>
              <a:rPr lang="en-US" sz="2400" dirty="0" smtClean="0"/>
              <a:t>Increase vapor pressure</a:t>
            </a:r>
          </a:p>
          <a:p>
            <a:r>
              <a:rPr lang="en-US" sz="2400" dirty="0" smtClean="0"/>
              <a:t>Increase solubility</a:t>
            </a:r>
          </a:p>
          <a:p>
            <a:r>
              <a:rPr lang="en-US" sz="2400" dirty="0" smtClean="0"/>
              <a:t>Reduce adsorption coefficients</a:t>
            </a:r>
          </a:p>
          <a:p>
            <a:r>
              <a:rPr lang="en-US" sz="2400" dirty="0" smtClean="0"/>
              <a:t>Reduce </a:t>
            </a:r>
            <a:r>
              <a:rPr lang="en-US" sz="2400" dirty="0" err="1" smtClean="0"/>
              <a:t>napl</a:t>
            </a:r>
            <a:r>
              <a:rPr lang="en-US" sz="2400" dirty="0" smtClean="0"/>
              <a:t> viscosity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6172826" y="2214694"/>
            <a:ext cx="5105400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Biological/chemical degradation</a:t>
            </a:r>
            <a:endParaRPr lang="en-US" sz="2800" b="1" dirty="0"/>
          </a:p>
          <a:p>
            <a:r>
              <a:rPr lang="en-US" sz="2400" dirty="0" smtClean="0"/>
              <a:t>Microbial mineralization of </a:t>
            </a:r>
            <a:r>
              <a:rPr lang="en-US" sz="2400" dirty="0" err="1" smtClean="0"/>
              <a:t>napl</a:t>
            </a:r>
            <a:r>
              <a:rPr lang="en-US" sz="2400" dirty="0" smtClean="0"/>
              <a:t> contaminants</a:t>
            </a:r>
            <a:endParaRPr lang="en-US" sz="2400" dirty="0"/>
          </a:p>
          <a:p>
            <a:r>
              <a:rPr lang="en-US" sz="2400" dirty="0" smtClean="0"/>
              <a:t>Hydrous pyrolysis oxidation</a:t>
            </a:r>
          </a:p>
          <a:p>
            <a:r>
              <a:rPr lang="en-US" sz="2400" dirty="0" smtClean="0"/>
              <a:t>Hydrolysis at elevated temp.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4222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013831"/>
          </a:xfrm>
        </p:spPr>
        <p:txBody>
          <a:bodyPr/>
          <a:lstStyle/>
          <a:p>
            <a:pPr lvl="0"/>
            <a:r>
              <a:rPr lang="en-US" dirty="0"/>
              <a:t>Conclusions and Recommendations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838203" y="1235070"/>
            <a:ext cx="10515600" cy="543351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en-US" sz="2000"/>
              <a:t> SEE is most effective in permeable soils, typically sandy layers with low clay and mineral contents</a:t>
            </a:r>
          </a:p>
          <a:p>
            <a:pPr lvl="0">
              <a:lnSpc>
                <a:spcPct val="70000"/>
              </a:lnSpc>
            </a:pPr>
            <a:r>
              <a:rPr lang="en-US" sz="2000"/>
              <a:t> Has been proved incredibly effective when combined with electrical resistance heating (ERH) in sandy aquifers, such as was done at the Young-Rainey STAR Center in Largo, Florida. </a:t>
            </a:r>
          </a:p>
          <a:p>
            <a:pPr lvl="0">
              <a:lnSpc>
                <a:spcPct val="70000"/>
              </a:lnSpc>
            </a:pPr>
            <a:r>
              <a:rPr lang="en-US" sz="2000"/>
              <a:t>The study at the A.G. Communications Systems site in Northlake, Illinois showed that it can also be a viable remediation option for a more clayey site.</a:t>
            </a:r>
          </a:p>
          <a:p>
            <a:pPr lvl="0">
              <a:lnSpc>
                <a:spcPct val="70000"/>
              </a:lnSpc>
            </a:pPr>
            <a:r>
              <a:rPr lang="en-US" sz="2000"/>
              <a:t>SEE is best used for deep contamination sites, but can also be used in shallow sites if a vapor cap is installed, as was done at the Young-Rainey STAR Center. Pressure cycling, varying the steam injection rates and the vacuum and liquid extraction rates, should be incorporated in SEE remediation.</a:t>
            </a:r>
          </a:p>
          <a:p>
            <a:pPr lvl="0">
              <a:lnSpc>
                <a:spcPct val="70000"/>
              </a:lnSpc>
            </a:pPr>
            <a:r>
              <a:rPr lang="en-US" sz="2000"/>
              <a:t>At both the Young-Rainey STAR Center site and the A.G. Communications Systems site, pressure cycling dramatically increased contaminant removal rates.</a:t>
            </a:r>
          </a:p>
          <a:p>
            <a:pPr lvl="0">
              <a:lnSpc>
                <a:spcPct val="70000"/>
              </a:lnSpc>
            </a:pPr>
            <a:r>
              <a:rPr lang="en-US" sz="2000"/>
              <a:t> Air co-injection should also be included with this remediation technique. Air co-injection reduces the risk of condensation bank formation, and enhances vapor transport between injection and extraction points. </a:t>
            </a:r>
          </a:p>
          <a:p>
            <a:pPr lvl="0">
              <a:lnSpc>
                <a:spcPct val="70000"/>
              </a:lnSpc>
            </a:pPr>
            <a:r>
              <a:rPr lang="en-US" sz="2000"/>
              <a:t>This method that doesn’t require any complex equipment and has very simple operation. It requires only a network of wells and borings. Thus, this makes it much easier to get a permit for the remediation work. Many companies that perform remediation offer some form of steam enhanced extraction.</a:t>
            </a:r>
          </a:p>
        </p:txBody>
      </p:sp>
    </p:spTree>
    <p:extLst>
      <p:ext uri="{BB962C8B-B14F-4D97-AF65-F5344CB8AC3E}">
        <p14:creationId xmlns:p14="http://schemas.microsoft.com/office/powerpoint/2010/main" val="350754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Non-aqueous phase liquid (</a:t>
            </a:r>
            <a:r>
              <a:rPr lang="en-US" dirty="0" err="1" smtClean="0"/>
              <a:t>napl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95500" y="2379792"/>
            <a:ext cx="8001000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The portion of an organic contaminant that exists in a separate immiscible liquid phase when in contact with water or air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DNAPL:</a:t>
            </a:r>
            <a:br>
              <a:rPr lang="en-US" dirty="0" smtClean="0"/>
            </a:br>
            <a:r>
              <a:rPr lang="en-US" sz="2800" dirty="0" smtClean="0"/>
              <a:t>difficult </a:t>
            </a:r>
            <a:r>
              <a:rPr lang="en-US" sz="2800" dirty="0"/>
              <a:t>to locate and characterize in the </a:t>
            </a:r>
            <a:r>
              <a:rPr lang="en-US" sz="2800" dirty="0" smtClean="0"/>
              <a:t>subsurface DIFFICULT TO REMEDIATE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 specific </a:t>
            </a:r>
            <a:r>
              <a:rPr lang="en-US" sz="2400" dirty="0" smtClean="0"/>
              <a:t>gravity– ACCUMULATE AT THE IMPERMEABLE LAYER</a:t>
            </a:r>
          </a:p>
          <a:p>
            <a:r>
              <a:rPr lang="en-US" sz="2400" dirty="0" smtClean="0"/>
              <a:t>low solubility</a:t>
            </a:r>
          </a:p>
          <a:p>
            <a:r>
              <a:rPr lang="en-US" sz="2400" dirty="0" smtClean="0"/>
              <a:t>tendency </a:t>
            </a:r>
            <a:r>
              <a:rPr lang="en-US" sz="2400" dirty="0"/>
              <a:t>to remain </a:t>
            </a:r>
            <a:r>
              <a:rPr lang="en-US" sz="2400" dirty="0" err="1"/>
              <a:t>sorbed</a:t>
            </a:r>
            <a:r>
              <a:rPr lang="en-US" sz="2400" dirty="0"/>
              <a:t> to organic </a:t>
            </a:r>
            <a:r>
              <a:rPr lang="en-US" sz="2400" dirty="0" smtClean="0"/>
              <a:t>materials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conventional </a:t>
            </a:r>
            <a:r>
              <a:rPr lang="en-US" sz="2400" b="1" dirty="0"/>
              <a:t>remedial technologies such as </a:t>
            </a:r>
            <a:r>
              <a:rPr lang="en-US" sz="2400" b="1" dirty="0" smtClean="0"/>
              <a:t>pump-and-treat ARE INEFFECTIVE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197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remediation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0955" y="1686208"/>
            <a:ext cx="4179441" cy="307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6801" y="4969525"/>
            <a:ext cx="37077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ERH</a:t>
            </a:r>
            <a:endParaRPr lang="en-US" sz="3200" dirty="0"/>
          </a:p>
          <a:p>
            <a:pPr algn="ctr"/>
            <a:r>
              <a:rPr lang="en-US" dirty="0" smtClean="0"/>
              <a:t>ELECTRICAL RESISTANCE HEATING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1686208"/>
            <a:ext cx="4197406" cy="307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75829" y="4969525"/>
            <a:ext cx="37077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TCH</a:t>
            </a:r>
            <a:endParaRPr lang="en-US" sz="3200" dirty="0"/>
          </a:p>
          <a:p>
            <a:pPr algn="ctr"/>
            <a:r>
              <a:rPr lang="en-US" dirty="0" smtClean="0"/>
              <a:t>THERMAL CONDUCTIVE HEATING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8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35917"/>
            <a:ext cx="10364451" cy="1596177"/>
          </a:xfrm>
        </p:spPr>
        <p:txBody>
          <a:bodyPr/>
          <a:lstStyle/>
          <a:p>
            <a:r>
              <a:rPr lang="en-US" dirty="0" smtClean="0"/>
              <a:t>Steam enhanced extraction (SEE)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95475" y="1193800"/>
            <a:ext cx="8601049" cy="52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CO-INJECTING 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Reduces the risk of condensation banks forming</a:t>
            </a:r>
          </a:p>
          <a:p>
            <a:r>
              <a:rPr lang="en-US" sz="2400" dirty="0" smtClean="0"/>
              <a:t>Enhances vapor transport</a:t>
            </a:r>
          </a:p>
          <a:p>
            <a:r>
              <a:rPr lang="en-US" sz="2400" dirty="0" smtClean="0"/>
              <a:t>Enhances chemical degradation</a:t>
            </a:r>
          </a:p>
          <a:p>
            <a:pPr lvl="1"/>
            <a:r>
              <a:rPr lang="en-US" sz="2200" dirty="0" smtClean="0"/>
              <a:t>Introducing an excess of oxygen to previously steam-heated subsurface initiates hydrous pyrolysis oxidation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767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30400"/>
            <a:ext cx="10363826" cy="3860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VARYING THE RATES OF STEAM INJECTION AND Extraction</a:t>
            </a:r>
          </a:p>
          <a:p>
            <a:pPr marL="457200" lvl="1" indent="0" algn="ctr">
              <a:buNone/>
            </a:pPr>
            <a:endParaRPr lang="en-US" sz="2400" dirty="0" smtClean="0"/>
          </a:p>
          <a:p>
            <a:pPr marL="457200" lvl="1" indent="0" algn="ctr">
              <a:buNone/>
            </a:pPr>
            <a:r>
              <a:rPr lang="en-US" sz="2400" dirty="0" smtClean="0"/>
              <a:t>Greater contaminant mobility at depressurization</a:t>
            </a:r>
          </a:p>
          <a:p>
            <a:pPr marL="457200" lvl="1" indent="0" algn="ctr">
              <a:buNone/>
            </a:pPr>
            <a:endParaRPr lang="en-US" sz="2400" dirty="0" smtClean="0"/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 smtClean="0"/>
          </a:p>
          <a:p>
            <a:pPr marL="457200" lvl="1" indent="0" algn="ctr">
              <a:buNone/>
            </a:pPr>
            <a:r>
              <a:rPr lang="en-US" sz="2400" dirty="0" smtClean="0"/>
              <a:t>Greater heat transfer at pressurization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PRESSURE CYCLING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727700" y="3657600"/>
            <a:ext cx="0" cy="1168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489700" y="3657600"/>
            <a:ext cx="0" cy="1168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9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METHODS – SEE &amp; ERH</a:t>
            </a:r>
            <a:br>
              <a:rPr lang="en-US" dirty="0"/>
            </a:br>
            <a:r>
              <a:rPr lang="en-US" dirty="0"/>
              <a:t>YOUNG-RAINEY STAR CENTER, LARGO, FLORIDA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SANDY AQUIFER UNDERLAIN BY A CLAY LAYER</a:t>
            </a:r>
          </a:p>
          <a:p>
            <a:r>
              <a:rPr lang="en-US" sz="2400" dirty="0" smtClean="0"/>
              <a:t>SEE IS MORE EFFECTIVE IN SAND, ERH IS MORE EFFECTIVE IN CLAY</a:t>
            </a:r>
          </a:p>
          <a:p>
            <a:r>
              <a:rPr lang="en-US" sz="2400" dirty="0" smtClean="0"/>
              <a:t>PRESSURE CYCLING</a:t>
            </a:r>
          </a:p>
          <a:p>
            <a:r>
              <a:rPr lang="en-US" sz="2400" dirty="0" smtClean="0"/>
              <a:t>AIR CO-INJECTION</a:t>
            </a:r>
          </a:p>
          <a:p>
            <a:r>
              <a:rPr lang="en-US" sz="2400" dirty="0" smtClean="0"/>
              <a:t>REMEDIAL EFFICIENCES BETWEEN 99.85% AND 99.99% ACHEIVED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49582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573</TotalTime>
  <Words>1271</Words>
  <Application>Microsoft Office PowerPoint</Application>
  <PresentationFormat>Widescreen</PresentationFormat>
  <Paragraphs>164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SimSun</vt:lpstr>
      <vt:lpstr>Arial</vt:lpstr>
      <vt:lpstr>Calibri</vt:lpstr>
      <vt:lpstr>Tw Cen MT</vt:lpstr>
      <vt:lpstr>Droplet</vt:lpstr>
      <vt:lpstr>Steam Enhanced EXTRACTION</vt:lpstr>
      <vt:lpstr>Thermal remediation</vt:lpstr>
      <vt:lpstr>Non-aqueous phase liquid (napl)</vt:lpstr>
      <vt:lpstr>DNAPL: difficult to locate and characterize in the subsurface DIFFICULT TO REMEDIATE</vt:lpstr>
      <vt:lpstr>Thermal remediation</vt:lpstr>
      <vt:lpstr>Steam enhanced extraction (SEE)</vt:lpstr>
      <vt:lpstr>CO-INJECTING AIR</vt:lpstr>
      <vt:lpstr>PRESSURE CYCLING</vt:lpstr>
      <vt:lpstr>COMBINING METHODS – SEE &amp; ERH YOUNG-RAINEY STAR CENTER, LARGO, FLORIDA</vt:lpstr>
      <vt:lpstr>Young-rainey star center, largo, fl</vt:lpstr>
      <vt:lpstr>Loring air force base, limestone, maine </vt:lpstr>
      <vt:lpstr>PowerPoint Presentation</vt:lpstr>
      <vt:lpstr>a.g. communications systems,  northlake, illinois</vt:lpstr>
      <vt:lpstr>PowerPoint Presentation</vt:lpstr>
      <vt:lpstr>Cost Benefit Analysis: </vt:lpstr>
      <vt:lpstr>PowerPoint Presentation</vt:lpstr>
      <vt:lpstr>PowerPoint Presentation</vt:lpstr>
      <vt:lpstr>PowerPoint Presentation</vt:lpstr>
      <vt:lpstr>Summary of Cost Benefit Analysis:</vt:lpstr>
      <vt:lpstr>Conclusions and 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Enhanced EXTRACTION</dc:title>
  <dc:creator>Fishman, Laura</dc:creator>
  <cp:lastModifiedBy>Fishman, Laura</cp:lastModifiedBy>
  <cp:revision>23</cp:revision>
  <dcterms:created xsi:type="dcterms:W3CDTF">2015-05-01T12:28:07Z</dcterms:created>
  <dcterms:modified xsi:type="dcterms:W3CDTF">2015-05-07T21:23:00Z</dcterms:modified>
</cp:coreProperties>
</file>