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hart19.xml" ContentType="application/vnd.openxmlformats-officedocument.drawingml.char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chart17.xml" ContentType="application/vnd.openxmlformats-officedocument.drawingml.char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charts/chart15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charts/chart18.xml" ContentType="application/vnd.openxmlformats-officedocument.drawingml.char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charts/chart16.xml" ContentType="application/vnd.openxmlformats-officedocument.drawingml.char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36"/>
  </p:notes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8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69" r:id="rId20"/>
    <p:sldId id="270" r:id="rId21"/>
    <p:sldId id="271" r:id="rId22"/>
    <p:sldId id="294" r:id="rId23"/>
    <p:sldId id="274" r:id="rId24"/>
    <p:sldId id="275" r:id="rId25"/>
    <p:sldId id="286" r:id="rId26"/>
    <p:sldId id="272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2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3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150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state%20tables\state24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Population\populati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Population\c5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Population\c5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Population\populati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under_poverty\c5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under_poverty\c5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Population\population%20copy.xlsx" TargetMode="Externa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Amrita\Documents\IS%20733Project\Attributes\Population\state_c5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Population\state_c5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under_poverty\state35_c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state%20tables\state1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Attributes\under_poverty\state35_c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processed_mea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DBLAB\data24new_c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DBLAB\data24new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DBLAB\data24new_c6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DBLAB\Attributes\Population\c6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DBLAB\Attributes\VacantHs\vacant_c6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mrita\Documents\IS%20733Project\DBLAB\Attributes\HShelters\hshelter_c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correlation</c:v>
          </c:tx>
          <c:spPr>
            <a:gradFill>
              <a:gsLst>
                <a:gs pos="0">
                  <a:schemeClr val="accent2">
                    <a:lumMod val="75000"/>
                  </a:schemeClr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ln w="12700">
              <a:noFill/>
            </a:ln>
          </c:spPr>
          <c:cat>
            <c:strRef>
              <c:f>Sheet1!$A$1:$A$24</c:f>
              <c:strCache>
                <c:ptCount val="24"/>
                <c:pt idx="0">
                  <c:v>population</c:v>
                </c:pt>
                <c:pt idx="1">
                  <c:v> black</c:v>
                </c:pt>
                <c:pt idx="2">
                  <c:v> White</c:v>
                </c:pt>
                <c:pt idx="3">
                  <c:v> Asian</c:v>
                </c:pt>
                <c:pt idx="4">
                  <c:v> Hisp</c:v>
                </c:pt>
                <c:pt idx="5">
                  <c:v>age 16 -24</c:v>
                </c:pt>
                <c:pt idx="6">
                  <c:v>age 65up</c:v>
                </c:pt>
                <c:pt idx="7">
                  <c:v> Wage</c:v>
                </c:pt>
                <c:pt idx="8">
                  <c:v> farm/Self</c:v>
                </c:pt>
                <c:pt idx="9">
                  <c:v> Investment/Rent</c:v>
                </c:pt>
                <c:pt idx="10">
                  <c:v> Social Security</c:v>
                </c:pt>
                <c:pt idx="11">
                  <c:v> Retirement</c:v>
                </c:pt>
                <c:pt idx="12">
                  <c:v>Income</c:v>
                </c:pt>
                <c:pt idx="13">
                  <c:v> Under Poverty line</c:v>
                </c:pt>
                <c:pt idx="14">
                  <c:v> Not HS grad</c:v>
                </c:pt>
                <c:pt idx="15">
                  <c:v> Bachelors</c:v>
                </c:pt>
                <c:pt idx="16">
                  <c:v> Unemployed</c:v>
                </c:pt>
                <c:pt idx="17">
                  <c:v> Employed</c:v>
                </c:pt>
                <c:pt idx="18">
                  <c:v>Person Per Family</c:v>
                </c:pt>
                <c:pt idx="19">
                  <c:v>Immigrants</c:v>
                </c:pt>
                <c:pt idx="20">
                  <c:v>Vacant Houses</c:v>
                </c:pt>
                <c:pt idx="21">
                  <c:v>VacantMorethan6Months</c:v>
                </c:pt>
                <c:pt idx="22">
                  <c:v>Homeless In Shelters</c:v>
                </c:pt>
                <c:pt idx="23">
                  <c:v>Homeless in Street</c:v>
                </c:pt>
              </c:strCache>
            </c:strRef>
          </c:cat>
          <c:val>
            <c:numRef>
              <c:f>Sheet1!$B$1:$B$24</c:f>
              <c:numCache>
                <c:formatCode>General</c:formatCode>
                <c:ptCount val="24"/>
                <c:pt idx="0">
                  <c:v>0.62542533300160674</c:v>
                </c:pt>
                <c:pt idx="1">
                  <c:v>0.68395911964362177</c:v>
                </c:pt>
                <c:pt idx="2">
                  <c:v>-0.61338040496644153</c:v>
                </c:pt>
                <c:pt idx="3">
                  <c:v>-0.42957050962868787</c:v>
                </c:pt>
                <c:pt idx="4">
                  <c:v>-0.36755146426223795</c:v>
                </c:pt>
                <c:pt idx="5">
                  <c:v>-6.8824465080432121E-2</c:v>
                </c:pt>
                <c:pt idx="6">
                  <c:v>0.2587659724893237</c:v>
                </c:pt>
                <c:pt idx="7">
                  <c:v>-0.32365566613095187</c:v>
                </c:pt>
                <c:pt idx="8">
                  <c:v>-0.1102042340556986</c:v>
                </c:pt>
                <c:pt idx="9">
                  <c:v>-0.6636225767404319</c:v>
                </c:pt>
                <c:pt idx="10">
                  <c:v>0.32105171226297613</c:v>
                </c:pt>
                <c:pt idx="11">
                  <c:v>0.25035784010386436</c:v>
                </c:pt>
                <c:pt idx="12">
                  <c:v>-0.43772361098575824</c:v>
                </c:pt>
                <c:pt idx="13">
                  <c:v>0.59056389005200027</c:v>
                </c:pt>
                <c:pt idx="14">
                  <c:v>0.53116341625519536</c:v>
                </c:pt>
                <c:pt idx="15">
                  <c:v>-0.32120144169007231</c:v>
                </c:pt>
                <c:pt idx="16">
                  <c:v>0.5620846852631779</c:v>
                </c:pt>
                <c:pt idx="17">
                  <c:v>-0.42286529894182473</c:v>
                </c:pt>
                <c:pt idx="18">
                  <c:v>0.56655416444699058</c:v>
                </c:pt>
                <c:pt idx="19">
                  <c:v>0.57733670872075848</c:v>
                </c:pt>
                <c:pt idx="20">
                  <c:v>0.63103883233025382</c:v>
                </c:pt>
                <c:pt idx="21">
                  <c:v>0.40655821343504539</c:v>
                </c:pt>
                <c:pt idx="22">
                  <c:v>0.63766837456679026</c:v>
                </c:pt>
                <c:pt idx="23">
                  <c:v>0.61908168055207868</c:v>
                </c:pt>
              </c:numCache>
            </c:numRef>
          </c:val>
        </c:ser>
        <c:axId val="45664896"/>
        <c:axId val="67588480"/>
      </c:barChart>
      <c:catAx>
        <c:axId val="45664896"/>
        <c:scaling>
          <c:orientation val="minMax"/>
        </c:scaling>
        <c:axPos val="b"/>
        <c:tickLblPos val="nextTo"/>
        <c:crossAx val="67588480"/>
        <c:crosses val="autoZero"/>
        <c:auto val="1"/>
        <c:lblAlgn val="ctr"/>
        <c:lblOffset val="100"/>
      </c:catAx>
      <c:valAx>
        <c:axId val="67588480"/>
        <c:scaling>
          <c:orientation val="minMax"/>
        </c:scaling>
        <c:axPos val="l"/>
        <c:majorGridlines/>
        <c:numFmt formatCode="General" sourceLinked="1"/>
        <c:tickLblPos val="nextTo"/>
        <c:crossAx val="45664896"/>
        <c:crosses val="autoZero"/>
        <c:crossBetween val="between"/>
      </c:valAx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Sheet2!$B$1</c:f>
              <c:strCache>
                <c:ptCount val="1"/>
                <c:pt idx="0">
                  <c:v>SSE</c:v>
                </c:pt>
              </c:strCache>
            </c:strRef>
          </c:tx>
          <c:spPr>
            <a:ln w="38100">
              <a:solidFill>
                <a:schemeClr val="accent6">
                  <a:lumMod val="75000"/>
                </a:schemeClr>
              </a:solidFill>
            </a:ln>
          </c:spPr>
          <c:marker>
            <c:symbol val="diamond"/>
            <c:size val="8"/>
            <c:spPr>
              <a:solidFill>
                <a:schemeClr val="accent4">
                  <a:lumMod val="50000"/>
                </a:schemeClr>
              </a:solidFill>
            </c:spPr>
          </c:marker>
          <c:cat>
            <c:numRef>
              <c:f>Sheet2!$A$2:$A$5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</c:numCache>
            </c:numRef>
          </c:cat>
          <c:val>
            <c:numRef>
              <c:f>Sheet2!$B$2:$B$5</c:f>
              <c:numCache>
                <c:formatCode>General</c:formatCode>
                <c:ptCount val="4"/>
                <c:pt idx="0">
                  <c:v>0.13669141467865192</c:v>
                </c:pt>
                <c:pt idx="1">
                  <c:v>5.5355763598197577E-2</c:v>
                </c:pt>
                <c:pt idx="2">
                  <c:v>4.7546340779329468E-2</c:v>
                </c:pt>
                <c:pt idx="3">
                  <c:v>2.5792301829186601E-2</c:v>
                </c:pt>
              </c:numCache>
            </c:numRef>
          </c:val>
        </c:ser>
        <c:marker val="1"/>
        <c:axId val="67953024"/>
        <c:axId val="67954944"/>
      </c:lineChart>
      <c:catAx>
        <c:axId val="67953024"/>
        <c:scaling>
          <c:orientation val="minMax"/>
        </c:scaling>
        <c:axPos val="b"/>
        <c:numFmt formatCode="General" sourceLinked="1"/>
        <c:tickLblPos val="nextTo"/>
        <c:crossAx val="67954944"/>
        <c:crosses val="autoZero"/>
        <c:auto val="1"/>
        <c:lblAlgn val="ctr"/>
        <c:lblOffset val="100"/>
      </c:catAx>
      <c:valAx>
        <c:axId val="67954944"/>
        <c:scaling>
          <c:orientation val="minMax"/>
        </c:scaling>
        <c:axPos val="l"/>
        <c:majorGridlines/>
        <c:numFmt formatCode="General" sourceLinked="1"/>
        <c:tickLblPos val="nextTo"/>
        <c:crossAx val="6795302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/>
              <a:t>Population </a:t>
            </a:r>
            <a:r>
              <a:rPr lang="en-US" dirty="0" smtClean="0"/>
              <a:t>–Crime</a:t>
            </a:r>
            <a:r>
              <a:rPr lang="en-US" baseline="0" dirty="0" smtClean="0"/>
              <a:t> Clusters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Population - Instance</c:v>
          </c:tx>
          <c:spPr>
            <a:ln w="28575">
              <a:noFill/>
            </a:ln>
          </c:spPr>
          <c:marker>
            <c:symbol val="diamond"/>
            <c:size val="20"/>
            <c:spPr>
              <a:solidFill>
                <a:schemeClr val="accent5">
                  <a:lumMod val="75000"/>
                </a:schemeClr>
              </a:solidFill>
            </c:spPr>
          </c:marker>
          <c:dPt>
            <c:idx val="12"/>
            <c:marker>
              <c:spPr>
                <a:solidFill>
                  <a:srgbClr val="C00000"/>
                </a:solidFill>
              </c:spPr>
            </c:marker>
          </c:dPt>
          <c:yVal>
            <c:numRef>
              <c:f>'c5'!$B$2:$B$25</c:f>
              <c:numCache>
                <c:formatCode>General</c:formatCode>
                <c:ptCount val="24"/>
                <c:pt idx="0">
                  <c:v>0.80744899999999997</c:v>
                </c:pt>
                <c:pt idx="1">
                  <c:v>0.81037499999999996</c:v>
                </c:pt>
                <c:pt idx="2">
                  <c:v>0.89108599999999971</c:v>
                </c:pt>
                <c:pt idx="3">
                  <c:v>0.97712100000000035</c:v>
                </c:pt>
                <c:pt idx="4">
                  <c:v>0.94983099999999998</c:v>
                </c:pt>
                <c:pt idx="5">
                  <c:v>0.4644830000000002</c:v>
                </c:pt>
                <c:pt idx="6">
                  <c:v>0.40885400000000016</c:v>
                </c:pt>
                <c:pt idx="7">
                  <c:v>0.44526400000000005</c:v>
                </c:pt>
                <c:pt idx="8">
                  <c:v>0.46559800000000001</c:v>
                </c:pt>
                <c:pt idx="9">
                  <c:v>0.46906500000000001</c:v>
                </c:pt>
                <c:pt idx="10">
                  <c:v>0.47589300000000001</c:v>
                </c:pt>
                <c:pt idx="11">
                  <c:v>0.51457900000000001</c:v>
                </c:pt>
                <c:pt idx="12">
                  <c:v>8.3740000000000047E-3</c:v>
                </c:pt>
                <c:pt idx="13">
                  <c:v>0.2824350000000001</c:v>
                </c:pt>
                <c:pt idx="14">
                  <c:v>0.2790990000000001</c:v>
                </c:pt>
                <c:pt idx="15">
                  <c:v>0.28268700000000002</c:v>
                </c:pt>
                <c:pt idx="16">
                  <c:v>0.35235400000000017</c:v>
                </c:pt>
                <c:pt idx="17">
                  <c:v>0.20558100000000001</c:v>
                </c:pt>
                <c:pt idx="18">
                  <c:v>0.300232</c:v>
                </c:pt>
                <c:pt idx="19">
                  <c:v>0.624413</c:v>
                </c:pt>
                <c:pt idx="20">
                  <c:v>0.63502800000000048</c:v>
                </c:pt>
                <c:pt idx="21">
                  <c:v>0.62542500000000034</c:v>
                </c:pt>
                <c:pt idx="22">
                  <c:v>0.70591099999999996</c:v>
                </c:pt>
                <c:pt idx="23">
                  <c:v>0.56221100000000002</c:v>
                </c:pt>
              </c:numCache>
            </c:numRef>
          </c:yVal>
        </c:ser>
        <c:axId val="70892544"/>
        <c:axId val="70906624"/>
      </c:scatterChart>
      <c:valAx>
        <c:axId val="70892544"/>
        <c:scaling>
          <c:orientation val="minMax"/>
        </c:scaling>
        <c:axPos val="b"/>
        <c:tickLblPos val="nextTo"/>
        <c:crossAx val="70906624"/>
        <c:crosses val="autoZero"/>
        <c:crossBetween val="midCat"/>
      </c:valAx>
      <c:valAx>
        <c:axId val="70906624"/>
        <c:scaling>
          <c:orientation val="minMax"/>
        </c:scaling>
        <c:axPos val="l"/>
        <c:majorGridlines/>
        <c:numFmt formatCode="General" sourceLinked="1"/>
        <c:tickLblPos val="nextTo"/>
        <c:crossAx val="70892544"/>
        <c:crosses val="autoZero"/>
        <c:crossBetween val="midCat"/>
      </c:valAx>
      <c:spPr>
        <a:noFill/>
      </c:spPr>
    </c:plotArea>
    <c:plotVisOnly val="1"/>
  </c:chart>
  <c:spPr>
    <a:noFill/>
  </c:spPr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varyColors val="1"/>
        <c:ser>
          <c:idx val="0"/>
          <c:order val="0"/>
          <c:tx>
            <c:v>Cluster Means</c:v>
          </c:tx>
          <c:spPr>
            <a:ln w="28575">
              <a:noFill/>
            </a:ln>
          </c:spPr>
          <c:marker>
            <c:symbol val="diamond"/>
            <c:size val="25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0.88719999999999999</c:v>
                </c:pt>
                <c:pt idx="1">
                  <c:v>0.46340000000000015</c:v>
                </c:pt>
                <c:pt idx="2">
                  <c:v>8.4000000000000047E-3</c:v>
                </c:pt>
                <c:pt idx="3">
                  <c:v>0.28370000000000001</c:v>
                </c:pt>
                <c:pt idx="4">
                  <c:v>0.6306000000000006</c:v>
                </c:pt>
              </c:numCache>
            </c:numRef>
          </c:yVal>
        </c:ser>
        <c:axId val="68255744"/>
        <c:axId val="68257280"/>
      </c:scatterChart>
      <c:valAx>
        <c:axId val="68255744"/>
        <c:scaling>
          <c:orientation val="minMax"/>
        </c:scaling>
        <c:axPos val="b"/>
        <c:numFmt formatCode="General" sourceLinked="1"/>
        <c:tickLblPos val="nextTo"/>
        <c:crossAx val="68257280"/>
        <c:crosses val="autoZero"/>
        <c:crossBetween val="midCat"/>
      </c:valAx>
      <c:valAx>
        <c:axId val="68257280"/>
        <c:scaling>
          <c:orientation val="minMax"/>
        </c:scaling>
        <c:axPos val="l"/>
        <c:majorGridlines/>
        <c:numFmt formatCode="General" sourceLinked="1"/>
        <c:tickLblPos val="nextTo"/>
        <c:crossAx val="68255744"/>
        <c:crosses val="autoZero"/>
        <c:crossBetween val="midCat"/>
      </c:valAx>
      <c:spPr>
        <a:noFill/>
      </c:spPr>
    </c:plotArea>
    <c:legend>
      <c:legendPos val="r"/>
      <c:layout/>
    </c:legend>
    <c:plotVisOnly val="1"/>
  </c:chart>
  <c:spPr>
    <a:noFill/>
  </c:spPr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population!$C$1</c:f>
              <c:strCache>
                <c:ptCount val="1"/>
                <c:pt idx="0">
                  <c:v>population</c:v>
                </c:pt>
              </c:strCache>
            </c:strRef>
          </c:tx>
          <c:spPr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c:spPr>
          <c:cat>
            <c:strRef>
              <c:f>population!$B$2:$B$25</c:f>
              <c:strCache>
                <c:ptCount val="24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Florida</c:v>
                </c:pt>
                <c:pt idx="8">
                  <c:v>Georgia</c:v>
                </c:pt>
                <c:pt idx="9">
                  <c:v>Idaho</c:v>
                </c:pt>
                <c:pt idx="10">
                  <c:v>Indiana</c:v>
                </c:pt>
                <c:pt idx="11">
                  <c:v>Iowa</c:v>
                </c:pt>
                <c:pt idx="12">
                  <c:v>Kansas</c:v>
                </c:pt>
                <c:pt idx="13">
                  <c:v>Louisiana</c:v>
                </c:pt>
                <c:pt idx="14">
                  <c:v>Maine</c:v>
                </c:pt>
                <c:pt idx="15">
                  <c:v>Maryland</c:v>
                </c:pt>
                <c:pt idx="16">
                  <c:v>Massachusetts</c:v>
                </c:pt>
                <c:pt idx="17">
                  <c:v>Minnesota</c:v>
                </c:pt>
                <c:pt idx="18">
                  <c:v>Mississippi</c:v>
                </c:pt>
                <c:pt idx="19">
                  <c:v>Missouri</c:v>
                </c:pt>
                <c:pt idx="20">
                  <c:v>Nevada</c:v>
                </c:pt>
                <c:pt idx="21">
                  <c:v>New Hampshire</c:v>
                </c:pt>
                <c:pt idx="22">
                  <c:v>New Jersey</c:v>
                </c:pt>
                <c:pt idx="23">
                  <c:v>New Mexico</c:v>
                </c:pt>
              </c:strCache>
            </c:strRef>
          </c:cat>
          <c:val>
            <c:numRef>
              <c:f>population!$C$2:$C$25</c:f>
              <c:numCache>
                <c:formatCode>General</c:formatCode>
                <c:ptCount val="24"/>
                <c:pt idx="0">
                  <c:v>0.2824351076947324</c:v>
                </c:pt>
                <c:pt idx="1">
                  <c:v>0.6244130818223631</c:v>
                </c:pt>
                <c:pt idx="2">
                  <c:v>0.4644828837910665</c:v>
                </c:pt>
                <c:pt idx="3">
                  <c:v>0.63502839870547345</c:v>
                </c:pt>
                <c:pt idx="4">
                  <c:v>0.27909924537941688</c:v>
                </c:pt>
                <c:pt idx="5">
                  <c:v>0.40885371761338296</c:v>
                </c:pt>
                <c:pt idx="6">
                  <c:v>0.80744942111361895</c:v>
                </c:pt>
                <c:pt idx="7">
                  <c:v>0.2826873810211723</c:v>
                </c:pt>
                <c:pt idx="8">
                  <c:v>0.35235353437630584</c:v>
                </c:pt>
                <c:pt idx="9">
                  <c:v>0.8103750850421827</c:v>
                </c:pt>
                <c:pt idx="10">
                  <c:v>0.44526437496254895</c:v>
                </c:pt>
                <c:pt idx="11">
                  <c:v>0.46559752122411568</c:v>
                </c:pt>
                <c:pt idx="12">
                  <c:v>0.20558144969514491</c:v>
                </c:pt>
                <c:pt idx="13">
                  <c:v>0.46906457783532568</c:v>
                </c:pt>
                <c:pt idx="14">
                  <c:v>0.89108573073742436</c:v>
                </c:pt>
                <c:pt idx="15">
                  <c:v>0.62542533300160674</c:v>
                </c:pt>
                <c:pt idx="16">
                  <c:v>0.47589291580437337</c:v>
                </c:pt>
                <c:pt idx="17">
                  <c:v>0.97712061675052631</c:v>
                </c:pt>
                <c:pt idx="18">
                  <c:v>0.30023220076750534</c:v>
                </c:pt>
                <c:pt idx="19">
                  <c:v>0.70591053503327694</c:v>
                </c:pt>
                <c:pt idx="20">
                  <c:v>0.94983137872123058</c:v>
                </c:pt>
                <c:pt idx="21">
                  <c:v>8.3736863782767831E-3</c:v>
                </c:pt>
                <c:pt idx="22">
                  <c:v>0.51457906384589525</c:v>
                </c:pt>
                <c:pt idx="23">
                  <c:v>0.56221053446936609</c:v>
                </c:pt>
              </c:numCache>
            </c:numRef>
          </c:val>
        </c:ser>
        <c:axId val="93529216"/>
        <c:axId val="93531520"/>
      </c:barChart>
      <c:catAx>
        <c:axId val="93529216"/>
        <c:scaling>
          <c:orientation val="minMax"/>
        </c:scaling>
        <c:axPos val="b"/>
        <c:tickLblPos val="nextTo"/>
        <c:crossAx val="93531520"/>
        <c:crosses val="autoZero"/>
        <c:auto val="1"/>
        <c:lblAlgn val="ctr"/>
        <c:lblOffset val="100"/>
      </c:catAx>
      <c:valAx>
        <c:axId val="93531520"/>
        <c:scaling>
          <c:orientation val="minMax"/>
        </c:scaling>
        <c:axPos val="l"/>
        <c:majorGridlines/>
        <c:numFmt formatCode="General" sourceLinked="1"/>
        <c:tickLblPos val="nextTo"/>
        <c:crossAx val="93529216"/>
        <c:crosses val="autoZero"/>
        <c:crossBetween val="between"/>
      </c:valAx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0"/>
          <c:order val="0"/>
          <c:tx>
            <c:v>Under Poverty Line - Crime Clusters</c:v>
          </c:tx>
          <c:spPr>
            <a:ln w="28575">
              <a:noFill/>
            </a:ln>
          </c:spPr>
          <c:marker>
            <c:symbol val="diamond"/>
            <c:size val="20"/>
            <c:spPr>
              <a:solidFill>
                <a:srgbClr val="7030A0"/>
              </a:solidFill>
            </c:spPr>
          </c:marker>
          <c:dPt>
            <c:idx val="8"/>
            <c:marker>
              <c:spPr>
                <a:solidFill>
                  <a:srgbClr val="C00000"/>
                </a:solidFill>
              </c:spPr>
            </c:marker>
          </c:dPt>
          <c:yVal>
            <c:numRef>
              <c:f>'c5'!$B$2:$B$25</c:f>
              <c:numCache>
                <c:formatCode>General</c:formatCode>
                <c:ptCount val="24"/>
                <c:pt idx="0">
                  <c:v>0.66905099999999995</c:v>
                </c:pt>
                <c:pt idx="1">
                  <c:v>0.59056399999999931</c:v>
                </c:pt>
                <c:pt idx="2">
                  <c:v>0.53361999999999998</c:v>
                </c:pt>
                <c:pt idx="3">
                  <c:v>0.53642199999999962</c:v>
                </c:pt>
                <c:pt idx="4">
                  <c:v>0.5045929999999994</c:v>
                </c:pt>
                <c:pt idx="5">
                  <c:v>0.55006500000000003</c:v>
                </c:pt>
                <c:pt idx="6">
                  <c:v>0.51724999999999999</c:v>
                </c:pt>
                <c:pt idx="7">
                  <c:v>0.46224800000000005</c:v>
                </c:pt>
                <c:pt idx="8">
                  <c:v>-0.35588400000000031</c:v>
                </c:pt>
                <c:pt idx="9">
                  <c:v>0.28889800000000021</c:v>
                </c:pt>
                <c:pt idx="10">
                  <c:v>0.37344200000000016</c:v>
                </c:pt>
                <c:pt idx="11">
                  <c:v>0.29728100000000002</c:v>
                </c:pt>
                <c:pt idx="12">
                  <c:v>0.24937300000000001</c:v>
                </c:pt>
                <c:pt idx="13">
                  <c:v>0.29863800000000001</c:v>
                </c:pt>
                <c:pt idx="14">
                  <c:v>0.31885300000000016</c:v>
                </c:pt>
                <c:pt idx="15">
                  <c:v>0.29771200000000014</c:v>
                </c:pt>
                <c:pt idx="16">
                  <c:v>0.3061210000000002</c:v>
                </c:pt>
                <c:pt idx="17">
                  <c:v>0.21539600000000009</c:v>
                </c:pt>
                <c:pt idx="18">
                  <c:v>0.92776800000000004</c:v>
                </c:pt>
                <c:pt idx="19">
                  <c:v>0.83276899999999998</c:v>
                </c:pt>
                <c:pt idx="20">
                  <c:v>0.78741599999999967</c:v>
                </c:pt>
                <c:pt idx="21">
                  <c:v>0.83403700000000003</c:v>
                </c:pt>
                <c:pt idx="22">
                  <c:v>0.88873000000000002</c:v>
                </c:pt>
                <c:pt idx="23">
                  <c:v>0.86433099999999996</c:v>
                </c:pt>
              </c:numCache>
            </c:numRef>
          </c:yVal>
        </c:ser>
        <c:axId val="70995968"/>
        <c:axId val="70997504"/>
      </c:scatterChart>
      <c:valAx>
        <c:axId val="70995968"/>
        <c:scaling>
          <c:orientation val="minMax"/>
        </c:scaling>
        <c:axPos val="b"/>
        <c:tickLblPos val="nextTo"/>
        <c:crossAx val="70997504"/>
        <c:crosses val="autoZero"/>
        <c:crossBetween val="midCat"/>
      </c:valAx>
      <c:valAx>
        <c:axId val="70997504"/>
        <c:scaling>
          <c:orientation val="minMax"/>
        </c:scaling>
        <c:axPos val="l"/>
        <c:majorGridlines/>
        <c:numFmt formatCode="General" sourceLinked="1"/>
        <c:tickLblPos val="nextTo"/>
        <c:crossAx val="70995968"/>
        <c:crosses val="autoZero"/>
        <c:crossBetween val="midCat"/>
      </c:valAx>
    </c:plotArea>
    <c:plotVisOnly val="1"/>
  </c:chart>
  <c:externalData r:id="rId1"/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varyColors val="1"/>
        <c:ser>
          <c:idx val="0"/>
          <c:order val="0"/>
          <c:spPr>
            <a:ln w="28575">
              <a:noFill/>
            </a:ln>
          </c:spPr>
          <c:marker>
            <c:symbol val="diamond"/>
            <c:size val="26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0.62980000000000036</c:v>
                </c:pt>
                <c:pt idx="1">
                  <c:v>0.51739999999999997</c:v>
                </c:pt>
                <c:pt idx="2">
                  <c:v>-0.35590000000000022</c:v>
                </c:pt>
                <c:pt idx="3">
                  <c:v>0.29400000000000015</c:v>
                </c:pt>
                <c:pt idx="4">
                  <c:v>0.85580000000000034</c:v>
                </c:pt>
              </c:numCache>
            </c:numRef>
          </c:yVal>
        </c:ser>
        <c:axId val="71033600"/>
        <c:axId val="71035136"/>
      </c:scatterChart>
      <c:valAx>
        <c:axId val="71033600"/>
        <c:scaling>
          <c:orientation val="minMax"/>
        </c:scaling>
        <c:axPos val="b"/>
        <c:numFmt formatCode="General" sourceLinked="1"/>
        <c:tickLblPos val="nextTo"/>
        <c:crossAx val="71035136"/>
        <c:crosses val="autoZero"/>
        <c:crossBetween val="midCat"/>
      </c:valAx>
      <c:valAx>
        <c:axId val="71035136"/>
        <c:scaling>
          <c:orientation val="minMax"/>
        </c:scaling>
        <c:axPos val="l"/>
        <c:majorGridlines/>
        <c:numFmt formatCode="General" sourceLinked="1"/>
        <c:tickLblPos val="nextTo"/>
        <c:crossAx val="71033600"/>
        <c:crosses val="autoZero"/>
        <c:crossBetween val="midCat"/>
      </c:valAx>
    </c:plotArea>
    <c:legend>
      <c:legendPos val="r"/>
      <c:layout/>
    </c:legend>
    <c:plotVisOnly val="1"/>
  </c:chart>
  <c:externalData r:id="rId1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population!$C$1</c:f>
              <c:strCache>
                <c:ptCount val="1"/>
                <c:pt idx="0">
                  <c:v>Under Poverty Line</c:v>
                </c:pt>
              </c:strCache>
            </c:strRef>
          </c:tx>
          <c:spPr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c:spPr>
          <c:cat>
            <c:strRef>
              <c:f>population!$B$2:$B$25</c:f>
              <c:strCache>
                <c:ptCount val="24"/>
                <c:pt idx="0">
                  <c:v>Alabama</c:v>
                </c:pt>
                <c:pt idx="1">
                  <c:v>Alaska</c:v>
                </c:pt>
                <c:pt idx="2">
                  <c:v>Arizona</c:v>
                </c:pt>
                <c:pt idx="3">
                  <c:v>Arkansas</c:v>
                </c:pt>
                <c:pt idx="4">
                  <c:v>California</c:v>
                </c:pt>
                <c:pt idx="5">
                  <c:v>Colorado</c:v>
                </c:pt>
                <c:pt idx="6">
                  <c:v>Connecticut</c:v>
                </c:pt>
                <c:pt idx="7">
                  <c:v>Florida</c:v>
                </c:pt>
                <c:pt idx="8">
                  <c:v>Georgia</c:v>
                </c:pt>
                <c:pt idx="9">
                  <c:v>Idaho</c:v>
                </c:pt>
                <c:pt idx="10">
                  <c:v>Indiana</c:v>
                </c:pt>
                <c:pt idx="11">
                  <c:v>Iowa</c:v>
                </c:pt>
                <c:pt idx="12">
                  <c:v>Kansas</c:v>
                </c:pt>
                <c:pt idx="13">
                  <c:v>Louisiana</c:v>
                </c:pt>
                <c:pt idx="14">
                  <c:v>Maine</c:v>
                </c:pt>
                <c:pt idx="15">
                  <c:v>Maryland</c:v>
                </c:pt>
                <c:pt idx="16">
                  <c:v>Massachusetts</c:v>
                </c:pt>
                <c:pt idx="17">
                  <c:v>Minnesota</c:v>
                </c:pt>
                <c:pt idx="18">
                  <c:v>Mississippi</c:v>
                </c:pt>
                <c:pt idx="19">
                  <c:v>Missouri</c:v>
                </c:pt>
                <c:pt idx="20">
                  <c:v>Nevada</c:v>
                </c:pt>
                <c:pt idx="21">
                  <c:v>New Hampshire</c:v>
                </c:pt>
                <c:pt idx="22">
                  <c:v>New Jersey</c:v>
                </c:pt>
                <c:pt idx="23">
                  <c:v>New Mexico</c:v>
                </c:pt>
              </c:strCache>
            </c:strRef>
          </c:cat>
          <c:val>
            <c:numRef>
              <c:f>population!$C$2:$C$25</c:f>
              <c:numCache>
                <c:formatCode>General</c:formatCode>
                <c:ptCount val="24"/>
                <c:pt idx="0">
                  <c:v>0.53361956549820411</c:v>
                </c:pt>
                <c:pt idx="1">
                  <c:v>0.66905120999881629</c:v>
                </c:pt>
                <c:pt idx="2">
                  <c:v>0.28889799181805015</c:v>
                </c:pt>
                <c:pt idx="3">
                  <c:v>0.37344196148152081</c:v>
                </c:pt>
                <c:pt idx="4">
                  <c:v>0.5364220533127706</c:v>
                </c:pt>
                <c:pt idx="5">
                  <c:v>0.29728101179562372</c:v>
                </c:pt>
                <c:pt idx="6">
                  <c:v>0.92776789542865168</c:v>
                </c:pt>
                <c:pt idx="7">
                  <c:v>0.83276941795912351</c:v>
                </c:pt>
                <c:pt idx="8">
                  <c:v>0.50459278329144797</c:v>
                </c:pt>
                <c:pt idx="9">
                  <c:v>0.55006529858101783</c:v>
                </c:pt>
                <c:pt idx="10">
                  <c:v>0.51724972733627528</c:v>
                </c:pt>
                <c:pt idx="11">
                  <c:v>0.24937278323650747</c:v>
                </c:pt>
                <c:pt idx="12">
                  <c:v>0.46224770865174653</c:v>
                </c:pt>
                <c:pt idx="13">
                  <c:v>0.29863806473674526</c:v>
                </c:pt>
                <c:pt idx="14">
                  <c:v>0.31885305152052978</c:v>
                </c:pt>
                <c:pt idx="15">
                  <c:v>0.59056389005200027</c:v>
                </c:pt>
                <c:pt idx="16">
                  <c:v>0.78741617398478658</c:v>
                </c:pt>
                <c:pt idx="17">
                  <c:v>0.83403676732513277</c:v>
                </c:pt>
                <c:pt idx="18">
                  <c:v>0.29771170224567295</c:v>
                </c:pt>
                <c:pt idx="19">
                  <c:v>0.306121208717412</c:v>
                </c:pt>
                <c:pt idx="20">
                  <c:v>0.88872993091280061</c:v>
                </c:pt>
                <c:pt idx="21">
                  <c:v>0.21539618982236755</c:v>
                </c:pt>
                <c:pt idx="22">
                  <c:v>0.86433108546657089</c:v>
                </c:pt>
                <c:pt idx="23">
                  <c:v>-0.35588432142757292</c:v>
                </c:pt>
              </c:numCache>
            </c:numRef>
          </c:val>
        </c:ser>
        <c:axId val="68279296"/>
        <c:axId val="68281088"/>
      </c:barChart>
      <c:catAx>
        <c:axId val="68279296"/>
        <c:scaling>
          <c:orientation val="minMax"/>
        </c:scaling>
        <c:axPos val="b"/>
        <c:tickLblPos val="nextTo"/>
        <c:crossAx val="68281088"/>
        <c:crosses val="autoZero"/>
        <c:auto val="1"/>
        <c:lblAlgn val="ctr"/>
        <c:lblOffset val="100"/>
      </c:catAx>
      <c:valAx>
        <c:axId val="68281088"/>
        <c:scaling>
          <c:orientation val="minMax"/>
        </c:scaling>
        <c:axPos val="l"/>
        <c:majorGridlines/>
        <c:numFmt formatCode="General" sourceLinked="1"/>
        <c:tickLblPos val="nextTo"/>
        <c:crossAx val="68279296"/>
        <c:crosses val="autoZero"/>
        <c:crossBetween val="between"/>
      </c:valAx>
    </c:plotArea>
    <c:legend>
      <c:legendPos val="r"/>
      <c:layout/>
      <c:txPr>
        <a:bodyPr/>
        <a:lstStyle/>
        <a:p>
          <a:pPr rtl="0">
            <a:defRPr/>
          </a:pPr>
          <a:endParaRPr lang="en-US"/>
        </a:p>
      </c:txPr>
    </c:legend>
    <c:plotVisOnly val="1"/>
  </c:chart>
  <c:externalData r:id="rId1"/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Population</a:t>
            </a:r>
            <a:r>
              <a:rPr lang="en-US" baseline="0" dirty="0" smtClean="0"/>
              <a:t> Clusters</a:t>
            </a:r>
            <a:endParaRPr lang="en-US" dirty="0"/>
          </a:p>
        </c:rich>
      </c:tx>
      <c:layout/>
    </c:title>
    <c:plotArea>
      <c:layout/>
      <c:scatterChart>
        <c:scatterStyle val="lineMarker"/>
        <c:ser>
          <c:idx val="0"/>
          <c:order val="0"/>
          <c:tx>
            <c:v>New Hampshire Communities</c:v>
          </c:tx>
          <c:spPr>
            <a:ln w="28575">
              <a:noFill/>
            </a:ln>
          </c:spPr>
          <c:marker>
            <c:symbol val="diamond"/>
            <c:size val="20"/>
            <c:spPr>
              <a:solidFill>
                <a:schemeClr val="accent2"/>
              </a:solidFill>
            </c:spPr>
          </c:marker>
          <c:yVal>
            <c:numRef>
              <c:f>state_c5!$D$2:$D$22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1.0000000000000005E-2</c:v>
                </c:pt>
                <c:pt idx="8">
                  <c:v>1.0000000000000005E-2</c:v>
                </c:pt>
                <c:pt idx="9">
                  <c:v>1.0000000000000005E-2</c:v>
                </c:pt>
                <c:pt idx="10">
                  <c:v>4.0000000000000022E-2</c:v>
                </c:pt>
                <c:pt idx="11">
                  <c:v>2.0000000000000011E-2</c:v>
                </c:pt>
                <c:pt idx="12">
                  <c:v>2.0000000000000011E-2</c:v>
                </c:pt>
                <c:pt idx="13">
                  <c:v>2.0000000000000011E-2</c:v>
                </c:pt>
                <c:pt idx="14">
                  <c:v>3.0000000000000002E-2</c:v>
                </c:pt>
                <c:pt idx="15">
                  <c:v>2.0000000000000011E-2</c:v>
                </c:pt>
                <c:pt idx="16">
                  <c:v>3.0000000000000002E-2</c:v>
                </c:pt>
                <c:pt idx="17">
                  <c:v>3.0000000000000002E-2</c:v>
                </c:pt>
                <c:pt idx="18">
                  <c:v>2.0000000000000011E-2</c:v>
                </c:pt>
                <c:pt idx="19">
                  <c:v>0.14000000000000001</c:v>
                </c:pt>
                <c:pt idx="20">
                  <c:v>0.11</c:v>
                </c:pt>
              </c:numCache>
            </c:numRef>
          </c:yVal>
        </c:ser>
        <c:axId val="71059328"/>
        <c:axId val="71069696"/>
      </c:scatterChart>
      <c:valAx>
        <c:axId val="71059328"/>
        <c:scaling>
          <c:orientation val="minMax"/>
        </c:scaling>
        <c:axPos val="b"/>
        <c:tickLblPos val="nextTo"/>
        <c:crossAx val="71069696"/>
        <c:crosses val="autoZero"/>
        <c:crossBetween val="midCat"/>
      </c:valAx>
      <c:valAx>
        <c:axId val="71069696"/>
        <c:scaling>
          <c:orientation val="minMax"/>
        </c:scaling>
        <c:axPos val="l"/>
        <c:majorGridlines/>
        <c:numFmt formatCode="General" sourceLinked="1"/>
        <c:tickLblPos val="nextTo"/>
        <c:crossAx val="71059328"/>
        <c:crosses val="autoZero"/>
        <c:crossBetween val="midCat"/>
      </c:valAx>
    </c:plotArea>
    <c:plotVisOnly val="1"/>
  </c:chart>
  <c:externalData r:id="rId1"/>
  <c:userShapes r:id="rId2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v>Population Mean</c:v>
          </c:tx>
          <c:spPr>
            <a:ln w="63500"/>
          </c:spPr>
          <c:marker>
            <c:symbol val="diamond"/>
            <c:size val="10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1.0000000000000005E-2</c:v>
                </c:pt>
                <c:pt idx="2">
                  <c:v>4.0000000000000022E-2</c:v>
                </c:pt>
                <c:pt idx="3">
                  <c:v>2.3800000000000002E-2</c:v>
                </c:pt>
                <c:pt idx="4">
                  <c:v>0.125</c:v>
                </c:pt>
              </c:numCache>
            </c:numRef>
          </c:val>
        </c:ser>
        <c:ser>
          <c:idx val="1"/>
          <c:order val="1"/>
          <c:tx>
            <c:v>Crime Mean</c:v>
          </c:tx>
          <c:spPr>
            <a:ln w="63500"/>
          </c:spPr>
          <c:marker>
            <c:symbol val="square"/>
            <c:size val="10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4.7142857142857125E-2</c:v>
                </c:pt>
                <c:pt idx="1">
                  <c:v>0.1466666666666667</c:v>
                </c:pt>
                <c:pt idx="2">
                  <c:v>6.0000000000000026E-2</c:v>
                </c:pt>
                <c:pt idx="3">
                  <c:v>8.2857142857142921E-2</c:v>
                </c:pt>
                <c:pt idx="4">
                  <c:v>5.3333333333333392E-2</c:v>
                </c:pt>
              </c:numCache>
            </c:numRef>
          </c:val>
        </c:ser>
        <c:marker val="1"/>
        <c:axId val="72130560"/>
        <c:axId val="72132096"/>
      </c:lineChart>
      <c:catAx>
        <c:axId val="72130560"/>
        <c:scaling>
          <c:orientation val="minMax"/>
        </c:scaling>
        <c:axPos val="b"/>
        <c:numFmt formatCode="General" sourceLinked="1"/>
        <c:tickLblPos val="nextTo"/>
        <c:crossAx val="72132096"/>
        <c:crosses val="autoZero"/>
        <c:auto val="1"/>
        <c:lblAlgn val="ctr"/>
        <c:lblOffset val="100"/>
      </c:catAx>
      <c:valAx>
        <c:axId val="72132096"/>
        <c:scaling>
          <c:orientation val="minMax"/>
        </c:scaling>
        <c:axPos val="l"/>
        <c:majorGridlines/>
        <c:numFmt formatCode="General" sourceLinked="1"/>
        <c:tickLblPos val="nextTo"/>
        <c:crossAx val="7213056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scatterChart>
        <c:scatterStyle val="lineMarker"/>
        <c:ser>
          <c:idx val="1"/>
          <c:order val="0"/>
          <c:tx>
            <c:strRef>
              <c:f>state35_c3!$D$1</c:f>
              <c:strCache>
                <c:ptCount val="1"/>
                <c:pt idx="0">
                  <c:v>UnderPovertyline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20"/>
          </c:marker>
          <c:yVal>
            <c:numRef>
              <c:f>state35_c3!$D$2:$D$11</c:f>
              <c:numCache>
                <c:formatCode>General</c:formatCode>
                <c:ptCount val="10"/>
                <c:pt idx="0">
                  <c:v>0.36000000000000015</c:v>
                </c:pt>
                <c:pt idx="1">
                  <c:v>0.4</c:v>
                </c:pt>
                <c:pt idx="2">
                  <c:v>0.35000000000000014</c:v>
                </c:pt>
                <c:pt idx="3">
                  <c:v>0.91</c:v>
                </c:pt>
                <c:pt idx="4">
                  <c:v>0.94000000000000028</c:v>
                </c:pt>
                <c:pt idx="5">
                  <c:v>0.56999999999999995</c:v>
                </c:pt>
                <c:pt idx="6">
                  <c:v>0.64000000000000035</c:v>
                </c:pt>
                <c:pt idx="7">
                  <c:v>0.66000000000000036</c:v>
                </c:pt>
                <c:pt idx="8">
                  <c:v>0.56999999999999995</c:v>
                </c:pt>
                <c:pt idx="9">
                  <c:v>0.61000000000000032</c:v>
                </c:pt>
              </c:numCache>
            </c:numRef>
          </c:yVal>
        </c:ser>
        <c:axId val="72171520"/>
        <c:axId val="72173056"/>
      </c:scatterChart>
      <c:valAx>
        <c:axId val="72171520"/>
        <c:scaling>
          <c:orientation val="minMax"/>
        </c:scaling>
        <c:axPos val="b"/>
        <c:tickLblPos val="nextTo"/>
        <c:crossAx val="72173056"/>
        <c:crosses val="autoZero"/>
        <c:crossBetween val="midCat"/>
      </c:valAx>
      <c:valAx>
        <c:axId val="72173056"/>
        <c:scaling>
          <c:orientation val="minMax"/>
        </c:scaling>
        <c:axPos val="l"/>
        <c:majorGridlines/>
        <c:numFmt formatCode="General" sourceLinked="1"/>
        <c:tickLblPos val="nextTo"/>
        <c:crossAx val="72171520"/>
        <c:crosses val="autoZero"/>
        <c:crossBetween val="midCat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4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v>correlation</c:v>
          </c:tx>
          <c:spPr>
            <a:gradFill>
              <a:gsLst>
                <a:gs pos="0">
                  <a:schemeClr val="accent2"/>
                </a:gs>
                <a:gs pos="30000">
                  <a:srgbClr val="D49E6C"/>
                </a:gs>
                <a:gs pos="70000">
                  <a:srgbClr val="A65528"/>
                </a:gs>
                <a:gs pos="100000">
                  <a:srgbClr val="663012"/>
                </a:gs>
              </a:gsLst>
              <a:lin ang="5400000" scaled="0"/>
            </a:gradFill>
            <a:ln w="12700">
              <a:noFill/>
            </a:ln>
          </c:spPr>
          <c:cat>
            <c:strRef>
              <c:f>Sheet1!$A$1:$A$24</c:f>
              <c:strCache>
                <c:ptCount val="24"/>
                <c:pt idx="0">
                  <c:v>population</c:v>
                </c:pt>
                <c:pt idx="1">
                  <c:v> black</c:v>
                </c:pt>
                <c:pt idx="2">
                  <c:v> White</c:v>
                </c:pt>
                <c:pt idx="3">
                  <c:v> Asian</c:v>
                </c:pt>
                <c:pt idx="4">
                  <c:v> Hisp</c:v>
                </c:pt>
                <c:pt idx="5">
                  <c:v>age 16 -24</c:v>
                </c:pt>
                <c:pt idx="6">
                  <c:v>age 65up</c:v>
                </c:pt>
                <c:pt idx="7">
                  <c:v> Wage</c:v>
                </c:pt>
                <c:pt idx="8">
                  <c:v> farm/Self</c:v>
                </c:pt>
                <c:pt idx="9">
                  <c:v> Investment/Rent</c:v>
                </c:pt>
                <c:pt idx="10">
                  <c:v> Social Security</c:v>
                </c:pt>
                <c:pt idx="11">
                  <c:v> Retirement</c:v>
                </c:pt>
                <c:pt idx="12">
                  <c:v>Income</c:v>
                </c:pt>
                <c:pt idx="13">
                  <c:v> Under Poverty line</c:v>
                </c:pt>
                <c:pt idx="14">
                  <c:v> Not HS grad</c:v>
                </c:pt>
                <c:pt idx="15">
                  <c:v> Bachelors</c:v>
                </c:pt>
                <c:pt idx="16">
                  <c:v> Unemployed</c:v>
                </c:pt>
                <c:pt idx="17">
                  <c:v> Employed</c:v>
                </c:pt>
                <c:pt idx="18">
                  <c:v>Person Per Family</c:v>
                </c:pt>
                <c:pt idx="19">
                  <c:v>Immigrants</c:v>
                </c:pt>
                <c:pt idx="20">
                  <c:v>Vacant Houses</c:v>
                </c:pt>
                <c:pt idx="21">
                  <c:v>VacantMorethan6Months</c:v>
                </c:pt>
                <c:pt idx="22">
                  <c:v>Homeless In Shelters</c:v>
                </c:pt>
                <c:pt idx="23">
                  <c:v>Homeless in Street</c:v>
                </c:pt>
              </c:strCache>
            </c:strRef>
          </c:cat>
          <c:val>
            <c:numRef>
              <c:f>Sheet1!$B$1:$B$24</c:f>
              <c:numCache>
                <c:formatCode>General</c:formatCode>
                <c:ptCount val="24"/>
                <c:pt idx="0">
                  <c:v>0.2824351076947324</c:v>
                </c:pt>
                <c:pt idx="1">
                  <c:v>0.7389379149341303</c:v>
                </c:pt>
                <c:pt idx="2">
                  <c:v>-0.74838151295968458</c:v>
                </c:pt>
                <c:pt idx="3">
                  <c:v>-0.14764858238133782</c:v>
                </c:pt>
                <c:pt idx="4">
                  <c:v>-0.2051138746855434</c:v>
                </c:pt>
                <c:pt idx="5">
                  <c:v>-5.2674122252331333E-2</c:v>
                </c:pt>
                <c:pt idx="6">
                  <c:v>0.18206632113015242</c:v>
                </c:pt>
                <c:pt idx="7">
                  <c:v>-0.43908201226511873</c:v>
                </c:pt>
                <c:pt idx="8">
                  <c:v>-0.47523060835447878</c:v>
                </c:pt>
                <c:pt idx="9">
                  <c:v>-0.56315029236921244</c:v>
                </c:pt>
                <c:pt idx="10">
                  <c:v>0.3934588548667024</c:v>
                </c:pt>
                <c:pt idx="11">
                  <c:v>0.28943791628604287</c:v>
                </c:pt>
                <c:pt idx="12">
                  <c:v>-0.46606632102548584</c:v>
                </c:pt>
                <c:pt idx="13">
                  <c:v>0.53361956549820411</c:v>
                </c:pt>
                <c:pt idx="14">
                  <c:v>0.4648199668759575</c:v>
                </c:pt>
                <c:pt idx="15">
                  <c:v>-0.46808550318264969</c:v>
                </c:pt>
                <c:pt idx="16">
                  <c:v>0.6882022299560242</c:v>
                </c:pt>
                <c:pt idx="17">
                  <c:v>-0.48902669168178425</c:v>
                </c:pt>
                <c:pt idx="18">
                  <c:v>0.54704623364557503</c:v>
                </c:pt>
                <c:pt idx="19">
                  <c:v>0.12220242368890949</c:v>
                </c:pt>
                <c:pt idx="20">
                  <c:v>0.34219334325601175</c:v>
                </c:pt>
                <c:pt idx="21">
                  <c:v>0.52384652068065951</c:v>
                </c:pt>
                <c:pt idx="22">
                  <c:v>0.32861139527396704</c:v>
                </c:pt>
                <c:pt idx="23">
                  <c:v>0.34328857907381022</c:v>
                </c:pt>
              </c:numCache>
            </c:numRef>
          </c:val>
        </c:ser>
        <c:axId val="67620864"/>
        <c:axId val="67622784"/>
      </c:barChart>
      <c:catAx>
        <c:axId val="67620864"/>
        <c:scaling>
          <c:orientation val="minMax"/>
        </c:scaling>
        <c:axPos val="b"/>
        <c:tickLblPos val="nextTo"/>
        <c:crossAx val="67622784"/>
        <c:crosses val="autoZero"/>
        <c:auto val="1"/>
        <c:lblAlgn val="ctr"/>
        <c:lblOffset val="100"/>
      </c:catAx>
      <c:valAx>
        <c:axId val="67622784"/>
        <c:scaling>
          <c:orientation val="minMax"/>
        </c:scaling>
        <c:axPos val="l"/>
        <c:majorGridlines/>
        <c:numFmt formatCode="General" sourceLinked="1"/>
        <c:tickLblPos val="nextTo"/>
        <c:crossAx val="6762086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UnderPov Mean</c:v>
                </c:pt>
              </c:strCache>
            </c:strRef>
          </c:tx>
          <c:spPr>
            <a:ln w="63500"/>
          </c:spPr>
          <c:marker>
            <c:symbol val="diamond"/>
            <c:size val="10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0.37000000000000016</c:v>
                </c:pt>
                <c:pt idx="1">
                  <c:v>0.92500000000000004</c:v>
                </c:pt>
                <c:pt idx="2">
                  <c:v>0.61000000000000032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Crime Mean</c:v>
                </c:pt>
              </c:strCache>
            </c:strRef>
          </c:tx>
          <c:spPr>
            <a:ln w="63500"/>
          </c:spPr>
          <c:marker>
            <c:symbol val="square"/>
            <c:size val="10"/>
            <c:spPr>
              <a:solidFill>
                <a:srgbClr val="9F2936"/>
              </a:solidFill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0.40000000000000008</c:v>
                </c:pt>
                <c:pt idx="1">
                  <c:v>0.17</c:v>
                </c:pt>
                <c:pt idx="2">
                  <c:v>0.38200000000000017</c:v>
                </c:pt>
              </c:numCache>
            </c:numRef>
          </c:val>
        </c:ser>
        <c:marker val="1"/>
        <c:axId val="72220032"/>
        <c:axId val="71111808"/>
      </c:lineChart>
      <c:catAx>
        <c:axId val="72220032"/>
        <c:scaling>
          <c:orientation val="minMax"/>
        </c:scaling>
        <c:axPos val="b"/>
        <c:numFmt formatCode="General" sourceLinked="1"/>
        <c:tickLblPos val="nextTo"/>
        <c:crossAx val="71111808"/>
        <c:crosses val="autoZero"/>
        <c:auto val="1"/>
        <c:lblAlgn val="ctr"/>
        <c:lblOffset val="100"/>
      </c:catAx>
      <c:valAx>
        <c:axId val="71111808"/>
        <c:scaling>
          <c:orientation val="minMax"/>
        </c:scaling>
        <c:axPos val="l"/>
        <c:majorGridlines/>
        <c:numFmt formatCode="General" sourceLinked="1"/>
        <c:tickLblPos val="nextTo"/>
        <c:crossAx val="7222003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varyColors val="1"/>
        <c:ser>
          <c:idx val="0"/>
          <c:order val="0"/>
          <c:cat>
            <c:strRef>
              <c:f>Sheet3!$A$2:$A$25</c:f>
              <c:strCache>
                <c:ptCount val="24"/>
                <c:pt idx="0">
                  <c:v>  black</c:v>
                </c:pt>
                <c:pt idx="1">
                  <c:v>Vacant Houses</c:v>
                </c:pt>
                <c:pt idx="2">
                  <c:v>Homeless In Shelters</c:v>
                </c:pt>
                <c:pt idx="3">
                  <c:v>population</c:v>
                </c:pt>
                <c:pt idx="4">
                  <c:v> Unemployed</c:v>
                </c:pt>
                <c:pt idx="5">
                  <c:v> Under Poverty line</c:v>
                </c:pt>
                <c:pt idx="6">
                  <c:v>Immigrants</c:v>
                </c:pt>
                <c:pt idx="7">
                  <c:v>Homeless in Street</c:v>
                </c:pt>
                <c:pt idx="8">
                  <c:v> Not HS grad</c:v>
                </c:pt>
                <c:pt idx="9">
                  <c:v>  Hisp</c:v>
                </c:pt>
                <c:pt idx="10">
                  <c:v>Person Per Family</c:v>
                </c:pt>
                <c:pt idx="11">
                  <c:v>VacantMorethan6Months</c:v>
                </c:pt>
                <c:pt idx="12">
                  <c:v>age 16-24</c:v>
                </c:pt>
                <c:pt idx="13">
                  <c:v> Social Security</c:v>
                </c:pt>
                <c:pt idx="14">
                  <c:v>  Asian</c:v>
                </c:pt>
                <c:pt idx="15">
                  <c:v>age 65up</c:v>
                </c:pt>
                <c:pt idx="16">
                  <c:v> Retirement</c:v>
                </c:pt>
                <c:pt idx="17">
                  <c:v> Wage</c:v>
                </c:pt>
                <c:pt idx="18">
                  <c:v> Bachelors</c:v>
                </c:pt>
                <c:pt idx="19">
                  <c:v> Employed</c:v>
                </c:pt>
                <c:pt idx="20">
                  <c:v> farm/Self</c:v>
                </c:pt>
                <c:pt idx="21">
                  <c:v>perCapita</c:v>
                </c:pt>
                <c:pt idx="22">
                  <c:v> Investment/Rent</c:v>
                </c:pt>
                <c:pt idx="23">
                  <c:v>  White</c:v>
                </c:pt>
              </c:strCache>
            </c:strRef>
          </c:cat>
          <c:val>
            <c:numRef>
              <c:f>Sheet3!$B$2:$B$25</c:f>
              <c:numCache>
                <c:formatCode>General</c:formatCode>
                <c:ptCount val="24"/>
                <c:pt idx="0">
                  <c:v>0.57321497752412864</c:v>
                </c:pt>
                <c:pt idx="1">
                  <c:v>0.55586606256197613</c:v>
                </c:pt>
                <c:pt idx="2">
                  <c:v>0.52421558247893996</c:v>
                </c:pt>
                <c:pt idx="3">
                  <c:v>0.52263949065776383</c:v>
                </c:pt>
                <c:pt idx="4">
                  <c:v>0.50697226154775876</c:v>
                </c:pt>
                <c:pt idx="5">
                  <c:v>0.49119554798942522</c:v>
                </c:pt>
                <c:pt idx="6">
                  <c:v>0.46892733796000147</c:v>
                </c:pt>
                <c:pt idx="7">
                  <c:v>0.42857130638642865</c:v>
                </c:pt>
                <c:pt idx="8">
                  <c:v>0.38242147438469692</c:v>
                </c:pt>
                <c:pt idx="9">
                  <c:v>0.26476051222676583</c:v>
                </c:pt>
                <c:pt idx="10">
                  <c:v>0.17597755702779139</c:v>
                </c:pt>
                <c:pt idx="11">
                  <c:v>0.11474134444060344</c:v>
                </c:pt>
                <c:pt idx="12">
                  <c:v>9.5985454639614512E-2</c:v>
                </c:pt>
                <c:pt idx="13">
                  <c:v>6.6552536451210786E-2</c:v>
                </c:pt>
                <c:pt idx="14">
                  <c:v>4.6752971702940675E-2</c:v>
                </c:pt>
                <c:pt idx="15">
                  <c:v>2.1556942082226558E-2</c:v>
                </c:pt>
                <c:pt idx="16">
                  <c:v>-9.1979319542817572E-2</c:v>
                </c:pt>
                <c:pt idx="17">
                  <c:v>-0.21840201995312578</c:v>
                </c:pt>
                <c:pt idx="18">
                  <c:v>-0.23455649140576076</c:v>
                </c:pt>
                <c:pt idx="19">
                  <c:v>-0.25696927119010265</c:v>
                </c:pt>
                <c:pt idx="20">
                  <c:v>-0.26953785602282626</c:v>
                </c:pt>
                <c:pt idx="21">
                  <c:v>-0.29746856370519204</c:v>
                </c:pt>
                <c:pt idx="22">
                  <c:v>-0.49446355735102138</c:v>
                </c:pt>
                <c:pt idx="23">
                  <c:v>-0.59645189418328493</c:v>
                </c:pt>
              </c:numCache>
            </c:numRef>
          </c:val>
        </c:ser>
        <c:axId val="67630976"/>
        <c:axId val="67632512"/>
      </c:barChart>
      <c:catAx>
        <c:axId val="67630976"/>
        <c:scaling>
          <c:orientation val="minMax"/>
        </c:scaling>
        <c:axPos val="b"/>
        <c:tickLblPos val="nextTo"/>
        <c:crossAx val="67632512"/>
        <c:crosses val="autoZero"/>
        <c:auto val="1"/>
        <c:lblAlgn val="ctr"/>
        <c:lblOffset val="100"/>
      </c:catAx>
      <c:valAx>
        <c:axId val="67632512"/>
        <c:scaling>
          <c:orientation val="minMax"/>
        </c:scaling>
        <c:axPos val="l"/>
        <c:majorGridlines/>
        <c:numFmt formatCode="General" sourceLinked="1"/>
        <c:tickLblPos val="nextTo"/>
        <c:crossAx val="67630976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Sheet3!$C$10</c:f>
              <c:strCache>
                <c:ptCount val="1"/>
                <c:pt idx="0">
                  <c:v>Percentage of Communitties</c:v>
                </c:pt>
              </c:strCache>
            </c:strRef>
          </c:tx>
          <c:dLbls>
            <c:dLbl>
              <c:idx val="1"/>
              <c:spPr/>
              <c:txPr>
                <a:bodyPr/>
                <a:lstStyle/>
                <a:p>
                  <a:pPr>
                    <a:defRPr sz="2000" b="1" baseline="0">
                      <a:solidFill>
                        <a:srgbClr val="C00000"/>
                      </a:solidFill>
                    </a:defRPr>
                  </a:pPr>
                  <a:endParaRPr lang="en-US"/>
                </a:p>
              </c:txPr>
            </c:dLbl>
            <c:txPr>
              <a:bodyPr/>
              <a:lstStyle/>
              <a:p>
                <a:pPr>
                  <a:defRPr sz="2000" baseline="0"/>
                </a:pPr>
                <a:endParaRPr lang="en-US"/>
              </a:p>
            </c:txPr>
            <c:showPercent val="1"/>
            <c:showLeaderLines val="1"/>
          </c:dLbls>
          <c:cat>
            <c:strRef>
              <c:f>Sheet3!$A$11:$A$16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Sheet3!$C$11:$C$16</c:f>
              <c:numCache>
                <c:formatCode>0%</c:formatCode>
                <c:ptCount val="6"/>
                <c:pt idx="0">
                  <c:v>0.15</c:v>
                </c:pt>
                <c:pt idx="1">
                  <c:v>0.03</c:v>
                </c:pt>
                <c:pt idx="2">
                  <c:v>0.08</c:v>
                </c:pt>
                <c:pt idx="3">
                  <c:v>0.39</c:v>
                </c:pt>
                <c:pt idx="4">
                  <c:v>0.21</c:v>
                </c:pt>
                <c:pt idx="5">
                  <c:v>0.13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egendEntry>
        <c:idx val="1"/>
        <c:txPr>
          <a:bodyPr/>
          <a:lstStyle/>
          <a:p>
            <a:pPr>
              <a:defRPr sz="1200" baseline="0">
                <a:solidFill>
                  <a:srgbClr val="C00000"/>
                </a:solidFill>
              </a:defRPr>
            </a:pPr>
            <a:endParaRPr lang="en-US"/>
          </a:p>
        </c:txPr>
      </c:legendEntry>
      <c:layout/>
      <c:txPr>
        <a:bodyPr/>
        <a:lstStyle/>
        <a:p>
          <a:pPr>
            <a:defRPr sz="1200" baseline="0"/>
          </a:pPr>
          <a:endParaRPr lang="en-US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SSE</c:v>
                </c:pt>
              </c:strCache>
            </c:strRef>
          </c:tx>
          <c:spPr>
            <a:ln w="50800">
              <a:solidFill>
                <a:schemeClr val="accent5">
                  <a:lumMod val="75000"/>
                </a:schemeClr>
              </a:solidFill>
            </a:ln>
          </c:spPr>
          <c:marker>
            <c:symbol val="diamond"/>
            <c:size val="3"/>
            <c:spPr>
              <a:solidFill>
                <a:srgbClr val="7030A0"/>
              </a:solidFill>
              <a:ln>
                <a:noFill/>
              </a:ln>
            </c:spPr>
          </c:marker>
          <c:dPt>
            <c:idx val="4"/>
            <c:marker>
              <c:symbol val="diamond"/>
              <c:size val="12"/>
              <c:spPr>
                <a:solidFill>
                  <a:schemeClr val="accent2">
                    <a:lumMod val="75000"/>
                  </a:schemeClr>
                </a:solidFill>
                <a:ln>
                  <a:noFill/>
                </a:ln>
              </c:spPr>
            </c:marker>
          </c:dPt>
          <c:dPt>
            <c:idx val="5"/>
          </c:dPt>
          <c:cat>
            <c:numRef>
              <c:f>Sheet1!$A$2:$A$20</c:f>
              <c:numCache>
                <c:formatCode>General</c:formatCode>
                <c:ptCount val="19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  <c:pt idx="10">
                  <c:v>12</c:v>
                </c:pt>
                <c:pt idx="11">
                  <c:v>13</c:v>
                </c:pt>
                <c:pt idx="12">
                  <c:v>14</c:v>
                </c:pt>
                <c:pt idx="13">
                  <c:v>15</c:v>
                </c:pt>
                <c:pt idx="14">
                  <c:v>16</c:v>
                </c:pt>
                <c:pt idx="15">
                  <c:v>17</c:v>
                </c:pt>
                <c:pt idx="16">
                  <c:v>18</c:v>
                </c:pt>
                <c:pt idx="17">
                  <c:v>19</c:v>
                </c:pt>
                <c:pt idx="18">
                  <c:v>20</c:v>
                </c:pt>
              </c:numCache>
            </c:num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227.678559617758</c:v>
                </c:pt>
                <c:pt idx="1">
                  <c:v>181.22741379956599</c:v>
                </c:pt>
                <c:pt idx="2">
                  <c:v>158.519092689205</c:v>
                </c:pt>
                <c:pt idx="3">
                  <c:v>127.016044943811</c:v>
                </c:pt>
                <c:pt idx="4">
                  <c:v>115.646426641776</c:v>
                </c:pt>
                <c:pt idx="5">
                  <c:v>110.813171444707</c:v>
                </c:pt>
                <c:pt idx="6">
                  <c:v>103.193581671552</c:v>
                </c:pt>
                <c:pt idx="7">
                  <c:v>99.057621886447606</c:v>
                </c:pt>
                <c:pt idx="8">
                  <c:v>94.251919305990697</c:v>
                </c:pt>
                <c:pt idx="9">
                  <c:v>90.682891348455598</c:v>
                </c:pt>
                <c:pt idx="10">
                  <c:v>88.629602001329602</c:v>
                </c:pt>
                <c:pt idx="11">
                  <c:v>87.281216994967707</c:v>
                </c:pt>
                <c:pt idx="12">
                  <c:v>83.710766383681502</c:v>
                </c:pt>
                <c:pt idx="13">
                  <c:v>80.788466777908994</c:v>
                </c:pt>
                <c:pt idx="14">
                  <c:v>81.387528807901305</c:v>
                </c:pt>
                <c:pt idx="15">
                  <c:v>77.038887135516106</c:v>
                </c:pt>
                <c:pt idx="16">
                  <c:v>72.213144823160704</c:v>
                </c:pt>
                <c:pt idx="17">
                  <c:v>70.9419931352612</c:v>
                </c:pt>
                <c:pt idx="18">
                  <c:v>71.2285999837964</c:v>
                </c:pt>
              </c:numCache>
            </c:numRef>
          </c:val>
        </c:ser>
        <c:hiLowLines/>
        <c:marker val="1"/>
        <c:axId val="70481408"/>
        <c:axId val="70484352"/>
      </c:lineChart>
      <c:catAx>
        <c:axId val="7048140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500" baseline="0"/>
                </a:pPr>
                <a:r>
                  <a:rPr lang="en-US" sz="1500" baseline="0"/>
                  <a:t>Number of Clusters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70484352"/>
        <c:crosses val="autoZero"/>
        <c:auto val="1"/>
        <c:lblAlgn val="ctr"/>
        <c:lblOffset val="100"/>
      </c:catAx>
      <c:valAx>
        <c:axId val="70484352"/>
        <c:scaling>
          <c:orientation val="minMax"/>
        </c:scaling>
        <c:axPos val="l"/>
        <c:majorGridlines/>
        <c:numFmt formatCode="General" sourceLinked="1"/>
        <c:tickLblPos val="nextTo"/>
        <c:crossAx val="70481408"/>
        <c:crosses val="autoZero"/>
        <c:crossBetween val="between"/>
      </c:valAx>
    </c:plotArea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6"/>
  <c:chart>
    <c:plotArea>
      <c:layout/>
      <c:barChart>
        <c:barDir val="col"/>
        <c:grouping val="clustered"/>
        <c:ser>
          <c:idx val="0"/>
          <c:order val="0"/>
          <c:tx>
            <c:strRef>
              <c:f>Sheet3!$A$2</c:f>
              <c:strCache>
                <c:ptCount val="1"/>
                <c:pt idx="0">
                  <c:v>population</c:v>
                </c:pt>
              </c:strCache>
            </c:strRef>
          </c:tx>
          <c:cat>
            <c:strRef>
              <c:f>Sheet3!$B$1:$G$1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Sheet3!$B$2:$G$2</c:f>
              <c:numCache>
                <c:formatCode>General</c:formatCode>
                <c:ptCount val="6"/>
                <c:pt idx="0">
                  <c:v>0.1048</c:v>
                </c:pt>
                <c:pt idx="1">
                  <c:v>0.7268</c:v>
                </c:pt>
                <c:pt idx="2">
                  <c:v>6.6500000000000004E-2</c:v>
                </c:pt>
                <c:pt idx="3">
                  <c:v>3.8800000000000001E-2</c:v>
                </c:pt>
                <c:pt idx="4">
                  <c:v>3.2500000000000001E-2</c:v>
                </c:pt>
                <c:pt idx="5">
                  <c:v>6.4799999999999996E-2</c:v>
                </c:pt>
              </c:numCache>
            </c:numRef>
          </c:val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NoofImmigrants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</c:spPr>
          <c:cat>
            <c:strRef>
              <c:f>Sheet3!$B$1:$G$1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Sheet3!$B$3:$G$3</c:f>
              <c:numCache>
                <c:formatCode>General</c:formatCode>
                <c:ptCount val="6"/>
                <c:pt idx="0">
                  <c:v>8.4099999999999994E-2</c:v>
                </c:pt>
                <c:pt idx="1">
                  <c:v>0.43090000000000001</c:v>
                </c:pt>
                <c:pt idx="2">
                  <c:v>0.1116</c:v>
                </c:pt>
                <c:pt idx="3">
                  <c:v>2.4500000000000001E-2</c:v>
                </c:pt>
                <c:pt idx="4">
                  <c:v>6.7000000000000002E-3</c:v>
                </c:pt>
                <c:pt idx="5">
                  <c:v>1.9599999999999999E-2</c:v>
                </c:pt>
              </c:numCache>
            </c:numRef>
          </c:val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HouseVacant</c:v>
                </c:pt>
              </c:strCache>
            </c:strRef>
          </c:tx>
          <c:cat>
            <c:strRef>
              <c:f>Sheet3!$B$1:$G$1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Sheet3!$B$4:$G$4</c:f>
              <c:numCache>
                <c:formatCode>General</c:formatCode>
                <c:ptCount val="6"/>
                <c:pt idx="0">
                  <c:v>0.12640000000000001</c:v>
                </c:pt>
                <c:pt idx="1">
                  <c:v>0.81410000000000005</c:v>
                </c:pt>
                <c:pt idx="2">
                  <c:v>5.0999999999999997E-2</c:v>
                </c:pt>
                <c:pt idx="3">
                  <c:v>4.9299999999999997E-2</c:v>
                </c:pt>
                <c:pt idx="4">
                  <c:v>6.1400000000000003E-2</c:v>
                </c:pt>
                <c:pt idx="5">
                  <c:v>0.123</c:v>
                </c:pt>
              </c:numCache>
            </c:numRef>
          </c:val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HomelessInShelters</c:v>
                </c:pt>
              </c:strCache>
            </c:strRef>
          </c:tx>
          <c:cat>
            <c:strRef>
              <c:f>Sheet3!$B$1:$G$1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Sheet3!$B$5:$G$5</c:f>
              <c:numCache>
                <c:formatCode>General</c:formatCode>
                <c:ptCount val="6"/>
                <c:pt idx="0">
                  <c:v>3.6299999999999999E-2</c:v>
                </c:pt>
                <c:pt idx="1">
                  <c:v>0.57179999999999997</c:v>
                </c:pt>
                <c:pt idx="2">
                  <c:v>3.8399999999999997E-2</c:v>
                </c:pt>
                <c:pt idx="3">
                  <c:v>8.5000000000000006E-3</c:v>
                </c:pt>
                <c:pt idx="4">
                  <c:v>1.72E-2</c:v>
                </c:pt>
                <c:pt idx="5">
                  <c:v>3.7600000000000001E-2</c:v>
                </c:pt>
              </c:numCache>
            </c:numRef>
          </c:val>
        </c:ser>
        <c:ser>
          <c:idx val="4"/>
          <c:order val="4"/>
          <c:tx>
            <c:strRef>
              <c:f>Sheet3!$A$6</c:f>
              <c:strCache>
                <c:ptCount val="1"/>
                <c:pt idx="0">
                  <c:v>HomelessinStreet</c:v>
                </c:pt>
              </c:strCache>
            </c:strRef>
          </c:tx>
          <c:cat>
            <c:strRef>
              <c:f>Sheet3!$B$1:$G$1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Sheet3!$B$6:$G$6</c:f>
              <c:numCache>
                <c:formatCode>General</c:formatCode>
                <c:ptCount val="6"/>
                <c:pt idx="0">
                  <c:v>6.8900000000000003E-2</c:v>
                </c:pt>
                <c:pt idx="1">
                  <c:v>0.51819999999999999</c:v>
                </c:pt>
                <c:pt idx="2">
                  <c:v>4.1599999999999998E-2</c:v>
                </c:pt>
                <c:pt idx="3">
                  <c:v>7.1000000000000004E-3</c:v>
                </c:pt>
                <c:pt idx="4">
                  <c:v>1.2200000000000001E-2</c:v>
                </c:pt>
                <c:pt idx="5">
                  <c:v>2.93E-2</c:v>
                </c:pt>
              </c:numCache>
            </c:numRef>
          </c:val>
        </c:ser>
        <c:ser>
          <c:idx val="5"/>
          <c:order val="5"/>
          <c:tx>
            <c:strRef>
              <c:f>Sheet3!$A$7</c:f>
              <c:strCache>
                <c:ptCount val="1"/>
                <c:pt idx="0">
                  <c:v>ViolentCrime</c:v>
                </c:pt>
              </c:strCache>
            </c:strRef>
          </c:tx>
          <c:spPr>
            <a:solidFill>
              <a:srgbClr val="C00000"/>
            </a:solidFill>
          </c:spPr>
          <c:cat>
            <c:strRef>
              <c:f>Sheet3!$B$1:$G$1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Sheet3!$B$7:$G$7</c:f>
              <c:numCache>
                <c:formatCode>General</c:formatCode>
                <c:ptCount val="6"/>
                <c:pt idx="0">
                  <c:v>0.37009999999999998</c:v>
                </c:pt>
                <c:pt idx="1">
                  <c:v>0.74229999999999996</c:v>
                </c:pt>
                <c:pt idx="2">
                  <c:v>0.5161</c:v>
                </c:pt>
                <c:pt idx="3">
                  <c:v>0.12470000000000001</c:v>
                </c:pt>
                <c:pt idx="4">
                  <c:v>0.25600000000000001</c:v>
                </c:pt>
                <c:pt idx="5">
                  <c:v>0.63349999999999995</c:v>
                </c:pt>
              </c:numCache>
            </c:numRef>
          </c:val>
        </c:ser>
        <c:axId val="69751168"/>
        <c:axId val="69753472"/>
      </c:barChart>
      <c:catAx>
        <c:axId val="69751168"/>
        <c:scaling>
          <c:orientation val="minMax"/>
        </c:scaling>
        <c:axPos val="b"/>
        <c:tickLblPos val="nextTo"/>
        <c:crossAx val="69753472"/>
        <c:crosses val="autoZero"/>
        <c:auto val="1"/>
        <c:lblAlgn val="ctr"/>
        <c:lblOffset val="100"/>
      </c:catAx>
      <c:valAx>
        <c:axId val="69753472"/>
        <c:scaling>
          <c:orientation val="minMax"/>
        </c:scaling>
        <c:axPos val="l"/>
        <c:majorGridlines/>
        <c:numFmt formatCode="General" sourceLinked="1"/>
        <c:tickLblPos val="nextTo"/>
        <c:crossAx val="6975116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rgbClr val="080280"/>
            </a:solidFill>
          </c:spPr>
          <c:cat>
            <c:strRef>
              <c:f>Sheet1!$B$1:$G$1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6.6400000000000001E-2</c:v>
                </c:pt>
                <c:pt idx="1">
                  <c:v>6.8699999999999997E-2</c:v>
                </c:pt>
                <c:pt idx="2">
                  <c:v>9.2999999999999999E-2</c:v>
                </c:pt>
                <c:pt idx="3">
                  <c:v>2.2599999999999999E-2</c:v>
                </c:pt>
                <c:pt idx="4">
                  <c:v>6.2199999999999998E-2</c:v>
                </c:pt>
                <c:pt idx="5">
                  <c:v>0.81559999999999999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ViolentCrime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cat>
            <c:strRef>
              <c:f>Sheet1!$B$1:$G$1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0.36249999999999999</c:v>
                </c:pt>
                <c:pt idx="1">
                  <c:v>0.58030000000000004</c:v>
                </c:pt>
                <c:pt idx="2">
                  <c:v>0.91320000000000001</c:v>
                </c:pt>
                <c:pt idx="3">
                  <c:v>6.0499999999999998E-2</c:v>
                </c:pt>
                <c:pt idx="4">
                  <c:v>0.19320000000000001</c:v>
                </c:pt>
                <c:pt idx="5">
                  <c:v>0.71060000000000001</c:v>
                </c:pt>
              </c:numCache>
            </c:numRef>
          </c:val>
        </c:ser>
        <c:axId val="71188480"/>
        <c:axId val="71190784"/>
      </c:barChart>
      <c:catAx>
        <c:axId val="71188480"/>
        <c:scaling>
          <c:orientation val="minMax"/>
        </c:scaling>
        <c:axPos val="b"/>
        <c:tickLblPos val="nextTo"/>
        <c:crossAx val="71190784"/>
        <c:crosses val="autoZero"/>
        <c:auto val="1"/>
        <c:lblAlgn val="ctr"/>
        <c:lblOffset val="100"/>
      </c:catAx>
      <c:valAx>
        <c:axId val="71190784"/>
        <c:scaling>
          <c:orientation val="minMax"/>
        </c:scaling>
        <c:axPos val="l"/>
        <c:majorGridlines/>
        <c:numFmt formatCode="General" sourceLinked="1"/>
        <c:tickLblPos val="nextTo"/>
        <c:crossAx val="711884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HouseVacant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Sheet1!$B$1:$G$1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7.8100000000000003E-2</c:v>
                </c:pt>
                <c:pt idx="1">
                  <c:v>0.85650000000000004</c:v>
                </c:pt>
                <c:pt idx="2">
                  <c:v>0.1166</c:v>
                </c:pt>
                <c:pt idx="3">
                  <c:v>3.6999999999999998E-2</c:v>
                </c:pt>
                <c:pt idx="4">
                  <c:v>6.0499999999999998E-2</c:v>
                </c:pt>
                <c:pt idx="5">
                  <c:v>0.45419999999999999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ViolentCrime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cat>
            <c:strRef>
              <c:f>Sheet1!$B$1:$G$1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0.55400000000000005</c:v>
                </c:pt>
                <c:pt idx="1">
                  <c:v>0.77649999999999997</c:v>
                </c:pt>
                <c:pt idx="2">
                  <c:v>0.91139999999999999</c:v>
                </c:pt>
                <c:pt idx="3">
                  <c:v>8.6999999999999994E-2</c:v>
                </c:pt>
                <c:pt idx="4">
                  <c:v>0.27989999999999998</c:v>
                </c:pt>
                <c:pt idx="5">
                  <c:v>0.34189999999999998</c:v>
                </c:pt>
              </c:numCache>
            </c:numRef>
          </c:val>
        </c:ser>
        <c:axId val="75896704"/>
        <c:axId val="75898240"/>
      </c:barChart>
      <c:catAx>
        <c:axId val="75896704"/>
        <c:scaling>
          <c:orientation val="minMax"/>
        </c:scaling>
        <c:axPos val="b"/>
        <c:tickLblPos val="nextTo"/>
        <c:crossAx val="75898240"/>
        <c:crosses val="autoZero"/>
        <c:auto val="1"/>
        <c:lblAlgn val="ctr"/>
        <c:lblOffset val="100"/>
      </c:catAx>
      <c:valAx>
        <c:axId val="75898240"/>
        <c:scaling>
          <c:orientation val="minMax"/>
        </c:scaling>
        <c:axPos val="l"/>
        <c:majorGridlines/>
        <c:numFmt formatCode="General" sourceLinked="1"/>
        <c:tickLblPos val="nextTo"/>
        <c:crossAx val="758967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HomelessInShelters</c:v>
                </c:pt>
              </c:strCache>
            </c:strRef>
          </c:tx>
          <c:spPr>
            <a:solidFill>
              <a:srgbClr val="002060"/>
            </a:solidFill>
          </c:spPr>
          <c:cat>
            <c:strRef>
              <c:f>Sheet1!$B$1:$G$1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4.0500000000000001E-2</c:v>
                </c:pt>
                <c:pt idx="1">
                  <c:v>0.04</c:v>
                </c:pt>
                <c:pt idx="2">
                  <c:v>0.72189999999999999</c:v>
                </c:pt>
                <c:pt idx="3">
                  <c:v>5.0000000000000001E-3</c:v>
                </c:pt>
                <c:pt idx="4">
                  <c:v>1.83E-2</c:v>
                </c:pt>
                <c:pt idx="5">
                  <c:v>3.5000000000000003E-2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ViolentCrime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cat>
            <c:strRef>
              <c:f>Sheet1!$B$1:$G$1</c:f>
              <c:strCache>
                <c:ptCount val="6"/>
                <c:pt idx="0">
                  <c:v>cluster0</c:v>
                </c:pt>
                <c:pt idx="1">
                  <c:v>cluster1</c:v>
                </c:pt>
                <c:pt idx="2">
                  <c:v>cluster2</c:v>
                </c:pt>
                <c:pt idx="3">
                  <c:v>cluster3</c:v>
                </c:pt>
                <c:pt idx="4">
                  <c:v>cluster4</c:v>
                </c:pt>
                <c:pt idx="5">
                  <c:v>cluster5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0.58230000000000004</c:v>
                </c:pt>
                <c:pt idx="1">
                  <c:v>0.91259999999999997</c:v>
                </c:pt>
                <c:pt idx="2">
                  <c:v>0.80879999999999996</c:v>
                </c:pt>
                <c:pt idx="3">
                  <c:v>6.0499999999999998E-2</c:v>
                </c:pt>
                <c:pt idx="4">
                  <c:v>0.19589999999999999</c:v>
                </c:pt>
                <c:pt idx="5">
                  <c:v>0.3644</c:v>
                </c:pt>
              </c:numCache>
            </c:numRef>
          </c:val>
        </c:ser>
        <c:axId val="91417984"/>
        <c:axId val="91735552"/>
      </c:barChart>
      <c:catAx>
        <c:axId val="91417984"/>
        <c:scaling>
          <c:orientation val="minMax"/>
        </c:scaling>
        <c:axPos val="b"/>
        <c:tickLblPos val="nextTo"/>
        <c:crossAx val="91735552"/>
        <c:crosses val="autoZero"/>
        <c:auto val="1"/>
        <c:lblAlgn val="ctr"/>
        <c:lblOffset val="100"/>
      </c:catAx>
      <c:valAx>
        <c:axId val="91735552"/>
        <c:scaling>
          <c:orientation val="minMax"/>
        </c:scaling>
        <c:axPos val="l"/>
        <c:majorGridlines/>
        <c:numFmt formatCode="General" sourceLinked="1"/>
        <c:tickLblPos val="nextTo"/>
        <c:crossAx val="9141798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0.75248</cdr:x>
      <cdr:y>0.18519</cdr:y>
    </cdr:from>
    <cdr:to>
      <cdr:x>0.87129</cdr:x>
      <cdr:y>0.44444</cdr:y>
    </cdr:to>
    <cdr:sp macro="" textlink="">
      <cdr:nvSpPr>
        <cdr:cNvPr id="2" name="Oval 1"/>
        <cdr:cNvSpPr/>
      </cdr:nvSpPr>
      <cdr:spPr>
        <a:xfrm xmlns:a="http://schemas.openxmlformats.org/drawingml/2006/main">
          <a:off x="5791200" y="762000"/>
          <a:ext cx="914400" cy="106680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5400" cap="flat" cmpd="sng" algn="ctr">
          <a:solidFill>
            <a:srgbClr val="F07F09">
              <a:shade val="50000"/>
            </a:srgbClr>
          </a:solidFill>
          <a:prstDash val="solid"/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1pPr>
          <a:lvl2pPr marL="457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2pPr>
          <a:lvl3pPr marL="914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3pPr>
          <a:lvl4pPr marL="1371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4pPr>
          <a:lvl5pPr marL="18288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5pPr>
          <a:lvl6pPr marL="22860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6pPr>
          <a:lvl7pPr marL="27432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7pPr>
          <a:lvl8pPr marL="32004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8pPr>
          <a:lvl9pPr marL="3657600" algn="l" defTabSz="914400" rtl="0" eaLnBrk="1" latinLnBrk="0" hangingPunct="1">
            <a:defRPr sz="1800" kern="1200">
              <a:solidFill>
                <a:sysClr val="window" lastClr="FFFFFF"/>
              </a:solidFill>
              <a:latin typeface="Constantia"/>
            </a:defRPr>
          </a:lvl9pPr>
        </a:lstStyle>
        <a:p xmlns:a="http://schemas.openxmlformats.org/drawingml/2006/main">
          <a:pPr algn="ctr"/>
          <a:endParaRPr lang="en-US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C189E-A4DA-47C5-8B36-C8F3E901E006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03F04-8199-4682-9DE8-52DC31AA7B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3F04-8199-4682-9DE8-52DC31AA7B0C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3F04-8199-4682-9DE8-52DC31AA7B0C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03F04-8199-4682-9DE8-52DC31AA7B0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4CDD2E-67C8-4542-A4A6-2F011B0DEC42}" type="datetimeFigureOut">
              <a:rPr lang="en-US" smtClean="0"/>
              <a:pPr/>
              <a:t>12/14/2012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906EEA-4507-4DBC-9CA7-BC2EABDEAF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Communities+and+Cri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  <a:lumOff val="75000"/>
                  </a:schemeClr>
                </a:solidFill>
              </a:rPr>
              <a:t>Crime in United States: Finding the Reasons and Outliers </a:t>
            </a:r>
            <a:endParaRPr lang="en-US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2126"/>
            <a:ext cx="7854696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By </a:t>
            </a:r>
          </a:p>
          <a:p>
            <a:r>
              <a:rPr lang="en-US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Amrita </a:t>
            </a:r>
            <a:r>
              <a:rPr lang="en-US" sz="28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Anam</a:t>
            </a: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Ranking of Attributes: Mean Correlation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228600" y="1828800"/>
          <a:ext cx="89154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Cluster</a:t>
            </a:r>
            <a:r>
              <a:rPr lang="en-US" dirty="0" smtClean="0"/>
              <a:t>: Simple K Means </a:t>
            </a:r>
            <a:r>
              <a:rPr lang="en-US" dirty="0" err="1" smtClean="0"/>
              <a:t>Weka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Cluster:  all 10 attributes and </a:t>
            </a:r>
            <a:r>
              <a:rPr lang="en-US" sz="3200" dirty="0" smtClean="0"/>
              <a:t>745 communities from 24 </a:t>
            </a:r>
            <a:r>
              <a:rPr lang="en-US" sz="3200" dirty="0" smtClean="0"/>
              <a:t>states</a:t>
            </a:r>
          </a:p>
          <a:p>
            <a:r>
              <a:rPr lang="en-US" sz="3200" dirty="0" smtClean="0"/>
              <a:t>SSE graph: </a:t>
            </a:r>
            <a:r>
              <a:rPr lang="en-US" sz="3200" dirty="0" smtClean="0"/>
              <a:t>Ideal K = 6</a:t>
            </a:r>
            <a:endParaRPr lang="en-US" sz="3200" dirty="0" smtClean="0"/>
          </a:p>
          <a:p>
            <a:r>
              <a:rPr lang="en-US" sz="3200" dirty="0" smtClean="0"/>
              <a:t>Outlier Detection: </a:t>
            </a:r>
            <a:r>
              <a:rPr lang="en-US" sz="3200" dirty="0" smtClean="0">
                <a:solidFill>
                  <a:srgbClr val="FF0000"/>
                </a:solidFill>
              </a:rPr>
              <a:t>unsupervised, </a:t>
            </a:r>
            <a:r>
              <a:rPr lang="en-US" sz="3200" dirty="0" smtClean="0">
                <a:solidFill>
                  <a:srgbClr val="FF0000"/>
                </a:solidFill>
              </a:rPr>
              <a:t>collective </a:t>
            </a:r>
            <a:r>
              <a:rPr lang="en-US" sz="3200" dirty="0" smtClean="0"/>
              <a:t>outliers (cluster with less than 5% data)</a:t>
            </a:r>
          </a:p>
          <a:p>
            <a:r>
              <a:rPr lang="en-US" sz="3200" dirty="0" smtClean="0"/>
              <a:t>Attribute wise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Clustering: K = 6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495800" y="1905000"/>
          <a:ext cx="4191000" cy="4313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/>
        </p:nvGraphicFramePr>
        <p:xfrm>
          <a:off x="457200" y="2057400"/>
          <a:ext cx="40386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Mean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Communities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1981197"/>
          <a:ext cx="4267200" cy="4114803"/>
        </p:xfrm>
        <a:graphic>
          <a:graphicData uri="http://schemas.openxmlformats.org/drawingml/2006/table">
            <a:tbl>
              <a:tblPr/>
              <a:tblGrid>
                <a:gridCol w="1313489"/>
                <a:gridCol w="2953711"/>
              </a:tblGrid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State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Community</a:t>
                      </a:r>
                      <a:endParaRPr lang="en-US" sz="24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Alaska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Birmingham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California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Los Angeles 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California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Oakland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D.C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Washington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Florida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Miami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Florida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Tampa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Georgia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Atlanta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Maryland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Baltimore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Florida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Orlando 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740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Louisiana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New Orleans    City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– Crime Clusters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4800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0" y="2057400"/>
          <a:ext cx="3352800" cy="3962401"/>
        </p:xfrm>
        <a:graphic>
          <a:graphicData uri="http://schemas.openxmlformats.org/drawingml/2006/table">
            <a:tbl>
              <a:tblPr/>
              <a:tblGrid>
                <a:gridCol w="2238501"/>
                <a:gridCol w="1114299"/>
              </a:tblGrid>
              <a:tr h="3923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Community</a:t>
                      </a:r>
                      <a:endParaRPr lang="en-US" sz="19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Population</a:t>
                      </a:r>
                      <a:endParaRPr lang="en-US" sz="19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5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Baltimore    City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Los Angeles   City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Washington   City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Atlanta   City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Oakland   City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Miami   City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100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New Orleans   City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Vacant Houses – Crime Clusters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762000" y="1905000"/>
          <a:ext cx="4495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34000" y="1981198"/>
          <a:ext cx="2971800" cy="4190994"/>
        </p:xfrm>
        <a:graphic>
          <a:graphicData uri="http://schemas.openxmlformats.org/drawingml/2006/table">
            <a:tbl>
              <a:tblPr/>
              <a:tblGrid>
                <a:gridCol w="1981200"/>
                <a:gridCol w="990600"/>
              </a:tblGrid>
              <a:tr h="627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Community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Vacant Houses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Los Angeles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Washington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Atlanta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Baltimore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Tampa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Miami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Baton Rouge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Birmingham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Pompano Beach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3563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Oakland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Homeless in Shelters – Crime Clusters</a:t>
            </a:r>
            <a:endParaRPr lang="en-US" sz="4200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609600" y="2057400"/>
          <a:ext cx="4724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0" y="2209800"/>
          <a:ext cx="3276600" cy="3962399"/>
        </p:xfrm>
        <a:graphic>
          <a:graphicData uri="http://schemas.openxmlformats.org/drawingml/2006/table">
            <a:tbl>
              <a:tblPr/>
              <a:tblGrid>
                <a:gridCol w="1738290"/>
                <a:gridCol w="1538310"/>
              </a:tblGrid>
              <a:tr h="566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Community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1"/>
                          </a:solidFill>
                          <a:latin typeface="Calibri"/>
                        </a:rPr>
                        <a:t>Homeless In Shelters</a:t>
                      </a:r>
                      <a:endParaRPr lang="en-US" sz="1800" b="0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Los Angeles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Washington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Atlanta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Baltimore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Miami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0.52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  <a:tr h="5660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San Bernardino  City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79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00" dirty="0" smtClean="0"/>
              <a:t>State Wise Analysis: Correlation Cluster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Creating a correlation matrix with states in </a:t>
            </a:r>
            <a:r>
              <a:rPr lang="en-US" sz="2800" dirty="0" smtClean="0"/>
              <a:t>rows (</a:t>
            </a:r>
            <a:r>
              <a:rPr lang="en-US" sz="2800" dirty="0" smtClean="0"/>
              <a:t>24) and attribute-crime correlation in columns (24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Attribute – Crime correlation clusters</a:t>
            </a:r>
            <a:endParaRPr lang="en-US" sz="2800" dirty="0" smtClean="0"/>
          </a:p>
          <a:p>
            <a:r>
              <a:rPr lang="en-US" sz="2800" dirty="0" smtClean="0"/>
              <a:t>SSE graph: </a:t>
            </a:r>
            <a:r>
              <a:rPr lang="en-US" sz="2800" dirty="0" smtClean="0"/>
              <a:t>4-7 Clusters</a:t>
            </a:r>
            <a:endParaRPr lang="en-US" sz="2800" dirty="0" smtClean="0"/>
          </a:p>
          <a:p>
            <a:r>
              <a:rPr lang="en-US" sz="2800" dirty="0" smtClean="0"/>
              <a:t>Outlier Detection: </a:t>
            </a:r>
            <a:r>
              <a:rPr lang="en-US" sz="2800" dirty="0" smtClean="0">
                <a:solidFill>
                  <a:srgbClr val="FF0000"/>
                </a:solidFill>
              </a:rPr>
              <a:t>unsupervised, </a:t>
            </a:r>
            <a:r>
              <a:rPr lang="en-US" sz="2800" dirty="0" smtClean="0">
                <a:solidFill>
                  <a:srgbClr val="FF0000"/>
                </a:solidFill>
              </a:rPr>
              <a:t>contextual </a:t>
            </a:r>
            <a:r>
              <a:rPr lang="en-US" sz="2800" dirty="0" smtClean="0"/>
              <a:t>outliers (one state in one cluster)</a:t>
            </a:r>
          </a:p>
          <a:p>
            <a:r>
              <a:rPr lang="en-US" sz="2800" dirty="0" smtClean="0"/>
              <a:t>Analyze each outlier state</a:t>
            </a:r>
            <a:endParaRPr lang="en-US" sz="28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Clusters: SSE Graph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1" y="2057400"/>
          <a:ext cx="3200399" cy="1600200"/>
        </p:xfrm>
        <a:graphic>
          <a:graphicData uri="http://schemas.openxmlformats.org/drawingml/2006/table">
            <a:tbl>
              <a:tblPr/>
              <a:tblGrid>
                <a:gridCol w="735920"/>
                <a:gridCol w="821493"/>
                <a:gridCol w="821493"/>
                <a:gridCol w="821493"/>
              </a:tblGrid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#Clusters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SSE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Outlier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Cluster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0.136691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0.055356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0.047546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0.025792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2,3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962400" y="3276600"/>
          <a:ext cx="4572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Crime prevention involves knowing the reason for crime</a:t>
            </a:r>
          </a:p>
          <a:p>
            <a:r>
              <a:rPr lang="en-US" sz="3200" dirty="0" smtClean="0"/>
              <a:t>If we can find out the reasons it will be helpful for the policy makers and police departments </a:t>
            </a:r>
          </a:p>
          <a:p>
            <a:r>
              <a:rPr lang="en-US" sz="3200" dirty="0" smtClean="0"/>
              <a:t>It can be used to create social awareness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Clusters: Outlier Detection</a:t>
            </a:r>
            <a:endParaRPr lang="en-US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762000" y="2057400"/>
          <a:ext cx="75438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Clusters: Outlier Detection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524000" y="2057400"/>
          <a:ext cx="60198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Population-Crime Correlation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381000" y="1804987"/>
          <a:ext cx="8610600" cy="490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Clusters: Outlier Detection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609600" y="2057400"/>
          <a:ext cx="7620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Clusters: Outlier Detection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447800" y="2590800"/>
          <a:ext cx="5943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98260" y="22860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Cluster Means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Under Poverty Line-Crime Correlation</a:t>
            </a:r>
            <a:endParaRPr lang="en-US" sz="40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457200" y="1804987"/>
          <a:ext cx="8534400" cy="4824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Outliers per Attribute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2057404"/>
          <a:ext cx="4724400" cy="4038595"/>
        </p:xfrm>
        <a:graphic>
          <a:graphicData uri="http://schemas.openxmlformats.org/drawingml/2006/table">
            <a:tbl>
              <a:tblPr/>
              <a:tblGrid>
                <a:gridCol w="2046371"/>
                <a:gridCol w="1002302"/>
                <a:gridCol w="1675727"/>
              </a:tblGrid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Attribute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Clusters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FFFFFF"/>
                          </a:solidFill>
                          <a:latin typeface="Calibri"/>
                        </a:rPr>
                        <a:t>Outlier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3735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population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Hampshire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Hispanic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Under Poverty 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Mexico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Not HS grad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Mexico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Unemployed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Immigrants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New Hampshire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Vacant Houses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Kansas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Homeless In Shelters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  <a:tr h="3671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Homeless In Street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Level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Cluster the communities in the outlier states for each attributes</a:t>
            </a:r>
          </a:p>
          <a:p>
            <a:r>
              <a:rPr lang="en-US" sz="3200" dirty="0" smtClean="0"/>
              <a:t>Compare the </a:t>
            </a:r>
            <a:r>
              <a:rPr lang="en-US" sz="3200" dirty="0" smtClean="0">
                <a:solidFill>
                  <a:srgbClr val="FF0000"/>
                </a:solidFill>
              </a:rPr>
              <a:t>cluster means </a:t>
            </a:r>
            <a:r>
              <a:rPr lang="en-US" sz="3200" dirty="0" smtClean="0"/>
              <a:t>with the </a:t>
            </a:r>
            <a:r>
              <a:rPr lang="en-US" sz="3200" dirty="0" smtClean="0">
                <a:solidFill>
                  <a:srgbClr val="FF0000"/>
                </a:solidFill>
              </a:rPr>
              <a:t>crime means </a:t>
            </a:r>
            <a:r>
              <a:rPr lang="en-US" sz="3200" dirty="0" smtClean="0"/>
              <a:t>for clusters 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New Hampshire: Community clusters</a:t>
            </a:r>
            <a:endParaRPr lang="en-US" sz="42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609600" y="2057400"/>
          <a:ext cx="7696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/>
          <p:cNvSpPr/>
          <p:nvPr/>
        </p:nvSpPr>
        <p:spPr>
          <a:xfrm>
            <a:off x="1143000" y="5638800"/>
            <a:ext cx="2057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124200" y="5458690"/>
            <a:ext cx="9144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91000" y="5029200"/>
            <a:ext cx="24384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Hampshire: Cluster Means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Find the socio-demographic aspects that affect crime</a:t>
            </a:r>
          </a:p>
          <a:p>
            <a:r>
              <a:rPr lang="en-US" sz="3200" dirty="0" smtClean="0"/>
              <a:t>Find the most important reasons for </a:t>
            </a:r>
            <a:r>
              <a:rPr lang="en-US" sz="3200" dirty="0" smtClean="0"/>
              <a:t>crime</a:t>
            </a:r>
            <a:endParaRPr lang="en-US" sz="3200" dirty="0" smtClean="0"/>
          </a:p>
          <a:p>
            <a:r>
              <a:rPr lang="en-US" sz="3200" dirty="0" smtClean="0"/>
              <a:t>Find </a:t>
            </a:r>
            <a:r>
              <a:rPr lang="en-US" sz="3200" dirty="0" smtClean="0"/>
              <a:t>the outlier states </a:t>
            </a:r>
            <a:r>
              <a:rPr lang="en-US" sz="3200" dirty="0" smtClean="0"/>
              <a:t>and communities</a:t>
            </a:r>
          </a:p>
          <a:p>
            <a:r>
              <a:rPr lang="en-US" sz="3200" dirty="0" smtClean="0"/>
              <a:t>Analyze </a:t>
            </a:r>
            <a:r>
              <a:rPr lang="en-US" sz="3200" dirty="0" smtClean="0"/>
              <a:t>the patterns </a:t>
            </a:r>
            <a:r>
              <a:rPr lang="en-US" sz="3200" dirty="0" smtClean="0"/>
              <a:t>in </a:t>
            </a:r>
            <a:r>
              <a:rPr lang="en-US" sz="3200" dirty="0" smtClean="0"/>
              <a:t>the communities for the outlier states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/>
        </p:nvGraphicFramePr>
        <p:xfrm>
          <a:off x="762000" y="2057400"/>
          <a:ext cx="7696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New Mexico: Community clusters</a:t>
            </a:r>
            <a:endParaRPr lang="en-US" sz="4200" dirty="0"/>
          </a:p>
        </p:txBody>
      </p:sp>
      <p:sp>
        <p:nvSpPr>
          <p:cNvPr id="6" name="Oval 5"/>
          <p:cNvSpPr/>
          <p:nvPr/>
        </p:nvSpPr>
        <p:spPr>
          <a:xfrm>
            <a:off x="1447800" y="4495800"/>
            <a:ext cx="1752600" cy="6442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00400" y="2590800"/>
            <a:ext cx="11430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67200" y="3581400"/>
            <a:ext cx="3124200" cy="838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Mexico: Cluster Means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 and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Outlier communities are </a:t>
            </a:r>
            <a:r>
              <a:rPr lang="en-US" dirty="0" smtClean="0">
                <a:solidFill>
                  <a:srgbClr val="FF0000"/>
                </a:solidFill>
              </a:rPr>
              <a:t>outliers</a:t>
            </a:r>
            <a:r>
              <a:rPr lang="en-US" dirty="0" smtClean="0"/>
              <a:t> in most of the attributes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outlier states </a:t>
            </a:r>
            <a:r>
              <a:rPr lang="en-US" dirty="0" smtClean="0"/>
              <a:t>show </a:t>
            </a:r>
            <a:r>
              <a:rPr lang="en-US" dirty="0" smtClean="0"/>
              <a:t>a different </a:t>
            </a:r>
            <a:r>
              <a:rPr lang="en-US" dirty="0" smtClean="0"/>
              <a:t>pattern - </a:t>
            </a:r>
            <a:r>
              <a:rPr lang="en-US" dirty="0" smtClean="0">
                <a:solidFill>
                  <a:srgbClr val="FF0000"/>
                </a:solidFill>
              </a:rPr>
              <a:t>anomaly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The trend </a:t>
            </a:r>
            <a:r>
              <a:rPr lang="en-US" dirty="0" smtClean="0"/>
              <a:t>as a whole affects the correlation value of the state</a:t>
            </a:r>
          </a:p>
          <a:p>
            <a:r>
              <a:rPr lang="en-US" dirty="0" smtClean="0"/>
              <a:t>The reasons for this behavior could be interpreted in following ways</a:t>
            </a:r>
          </a:p>
          <a:p>
            <a:pPr>
              <a:buNone/>
            </a:pPr>
            <a:r>
              <a:rPr lang="en-US" dirty="0" smtClean="0"/>
              <a:t>	- the states do act differently than the </a:t>
            </a:r>
            <a:r>
              <a:rPr lang="en-US" dirty="0" smtClean="0"/>
              <a:t>others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some other internal factors are affecting their behavior  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Extend the work for all the states and include more attributes</a:t>
            </a:r>
          </a:p>
          <a:p>
            <a:r>
              <a:rPr lang="en-US" dirty="0" smtClean="0"/>
              <a:t>For each outlier state more analysis can be done, for example physically go to that place , survey the communities</a:t>
            </a:r>
          </a:p>
          <a:p>
            <a:r>
              <a:rPr lang="en-US" dirty="0" smtClean="0"/>
              <a:t>Spatial data analysis: see if the patterns vary with geographical boundaries </a:t>
            </a:r>
          </a:p>
          <a:p>
            <a:r>
              <a:rPr lang="en-US" dirty="0" smtClean="0"/>
              <a:t>Compare the results from K means with other clustering algorithms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514600" cy="270920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Thank You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  </a:t>
            </a:r>
            <a:r>
              <a:rPr lang="en-US" sz="3200" dirty="0" smtClean="0"/>
              <a:t>Questions?</a:t>
            </a:r>
            <a:endParaRPr lang="en-US" sz="3200" dirty="0"/>
          </a:p>
        </p:txBody>
      </p:sp>
      <p:pic>
        <p:nvPicPr>
          <p:cNvPr id="5" name="Picture Placeholder 4" descr="Listener Questions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t="7319" b="7319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Source: </a:t>
            </a:r>
            <a:r>
              <a:rPr lang="en-US" sz="2800" i="1" dirty="0" smtClean="0">
                <a:hlinkClick r:id="rId2"/>
              </a:rPr>
              <a:t>http://archive.ics.uci.edu/ml/datasets/Communities+and+Crime</a:t>
            </a:r>
            <a:endParaRPr lang="en-US" sz="2800" i="1" dirty="0" smtClean="0"/>
          </a:p>
          <a:p>
            <a:r>
              <a:rPr lang="en-US" sz="2800" dirty="0" smtClean="0"/>
              <a:t>collected from 1990 US Census, 1995 US FBI Uniform Crime Report, 1990 US Law Enforcement Management and Administrative Statistics Survey, available from ICPSR at U of Michigan. </a:t>
            </a:r>
          </a:p>
          <a:p>
            <a:r>
              <a:rPr lang="en-US" sz="2800" dirty="0" smtClean="0"/>
              <a:t>Creator: Michael Redmond (</a:t>
            </a:r>
            <a:r>
              <a:rPr lang="en-US" sz="2800" u="sng" dirty="0" err="1" smtClean="0"/>
              <a:t>redmond</a:t>
            </a:r>
            <a:r>
              <a:rPr lang="en-US" sz="2800" u="sng" dirty="0" smtClean="0"/>
              <a:t> </a:t>
            </a:r>
            <a:r>
              <a:rPr lang="en-US" sz="2800" b="1" u="sng" dirty="0" smtClean="0"/>
              <a:t>'@'</a:t>
            </a:r>
            <a:r>
              <a:rPr lang="en-US" sz="2800" u="sng" dirty="0" smtClean="0"/>
              <a:t> lasalle.edu</a:t>
            </a:r>
            <a:r>
              <a:rPr lang="en-US" sz="2800" dirty="0" smtClean="0"/>
              <a:t>); Computer Science; La Salle University; Philadelphia, PA, 19141, USA 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 smtClean="0"/>
              <a:t>Number of Rows: </a:t>
            </a:r>
            <a:r>
              <a:rPr lang="en-US" dirty="0" smtClean="0">
                <a:solidFill>
                  <a:srgbClr val="FF0000"/>
                </a:solidFill>
              </a:rPr>
              <a:t>1994</a:t>
            </a:r>
          </a:p>
          <a:p>
            <a:r>
              <a:rPr lang="en-US" dirty="0" smtClean="0"/>
              <a:t>Number of Attributes: </a:t>
            </a:r>
            <a:r>
              <a:rPr lang="en-US" dirty="0" smtClean="0">
                <a:solidFill>
                  <a:srgbClr val="FF0000"/>
                </a:solidFill>
              </a:rPr>
              <a:t>128</a:t>
            </a:r>
          </a:p>
          <a:p>
            <a:r>
              <a:rPr lang="en-US" dirty="0" smtClean="0"/>
              <a:t>Contains communities from all the 50 states of USA</a:t>
            </a:r>
          </a:p>
          <a:p>
            <a:r>
              <a:rPr lang="en-US" dirty="0" smtClean="0"/>
              <a:t>Normalized into 0.00-1.00 using </a:t>
            </a:r>
            <a:r>
              <a:rPr lang="en-US" dirty="0" smtClean="0">
                <a:solidFill>
                  <a:srgbClr val="FF0000"/>
                </a:solidFill>
              </a:rPr>
              <a:t>unsupervised, equal-interval binning method</a:t>
            </a:r>
          </a:p>
          <a:p>
            <a:r>
              <a:rPr lang="en-US" dirty="0" smtClean="0"/>
              <a:t>Values more than 3 SD below the mean are normalized to 0.00</a:t>
            </a:r>
          </a:p>
          <a:p>
            <a:r>
              <a:rPr lang="en-US" dirty="0" smtClean="0"/>
              <a:t>All values more than 3 SD above the mean are normalized to 1.00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Preprocessing: Selecting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- Population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Race (Black, White, Asian, </a:t>
            </a:r>
            <a:r>
              <a:rPr lang="en-US" dirty="0"/>
              <a:t>H</a:t>
            </a:r>
            <a:r>
              <a:rPr lang="en-US" dirty="0" smtClean="0"/>
              <a:t>ispanic)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Age (16 – 24, 65 and above)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Type of Income (Wage, Farm/Self Employed, Investment/Rent, 		         Social Security, Retirement)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Income per Capita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Under poverty line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Education (Not High School Grad, Min Bachelors)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Mean Family Size (Person per family)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Number of Immigrants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Vacant Houses (Number of Vacant Houses, Vacant for more 		        than 6 Months)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- Homeless People (Number of Homeless People in Shelters, 		            Number  of Homeless People in Street)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Sorting the data state, county and community wise</a:t>
            </a:r>
          </a:p>
          <a:p>
            <a:r>
              <a:rPr lang="en-US" dirty="0" smtClean="0"/>
              <a:t>Calculating </a:t>
            </a:r>
            <a:r>
              <a:rPr lang="en-US" dirty="0" smtClean="0">
                <a:solidFill>
                  <a:srgbClr val="FF0000"/>
                </a:solidFill>
              </a:rPr>
              <a:t>attribute – crime correlation </a:t>
            </a:r>
            <a:r>
              <a:rPr lang="en-US" dirty="0" smtClean="0"/>
              <a:t>for each attribute for 24 states </a:t>
            </a:r>
          </a:p>
          <a:p>
            <a:pPr>
              <a:buNone/>
            </a:pPr>
            <a:r>
              <a:rPr lang="en-US" dirty="0" smtClean="0"/>
              <a:t>	= </a:t>
            </a:r>
            <a:r>
              <a:rPr lang="en-US" sz="2400" dirty="0" smtClean="0"/>
              <a:t>CORREL(</a:t>
            </a:r>
            <a:r>
              <a:rPr lang="en-US" sz="2400" dirty="0" err="1" smtClean="0"/>
              <a:t>cellm</a:t>
            </a:r>
            <a:r>
              <a:rPr lang="en-US" sz="2400" dirty="0" smtClean="0"/>
              <a:t> : </a:t>
            </a:r>
            <a:r>
              <a:rPr lang="en-US" sz="2400" dirty="0" err="1" smtClean="0"/>
              <a:t>celln</a:t>
            </a:r>
            <a:r>
              <a:rPr lang="en-US" sz="2400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orre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3470565"/>
            <a:ext cx="3733800" cy="1347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Maryland: Correlation with Crime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81000" y="1828800"/>
          <a:ext cx="8534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Alaska: Correlation with Crime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381000" y="1828800"/>
          <a:ext cx="8534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865</TotalTime>
  <Words>749</Words>
  <Application>Microsoft Office PowerPoint</Application>
  <PresentationFormat>On-screen Show (4:3)</PresentationFormat>
  <Paragraphs>232</Paragraphs>
  <Slides>34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Crime in United States: Finding the Reasons and Outliers </vt:lpstr>
      <vt:lpstr>Motivation</vt:lpstr>
      <vt:lpstr>Goal</vt:lpstr>
      <vt:lpstr>Data</vt:lpstr>
      <vt:lpstr>Data</vt:lpstr>
      <vt:lpstr>Preprocessing: Selecting Attributes</vt:lpstr>
      <vt:lpstr>Preprocessing</vt:lpstr>
      <vt:lpstr>Maryland: Correlation with Crime</vt:lpstr>
      <vt:lpstr>Alaska: Correlation with Crime</vt:lpstr>
      <vt:lpstr>Ranking of Attributes: Mean Correlation</vt:lpstr>
      <vt:lpstr>Cluster: Simple K Means Weka</vt:lpstr>
      <vt:lpstr>Clustering: K = 6</vt:lpstr>
      <vt:lpstr>Cluster Mean Comparison</vt:lpstr>
      <vt:lpstr>Outlier Communities</vt:lpstr>
      <vt:lpstr>Population – Crime Clusters</vt:lpstr>
      <vt:lpstr>Vacant Houses – Crime Clusters</vt:lpstr>
      <vt:lpstr>Homeless in Shelters – Crime Clusters</vt:lpstr>
      <vt:lpstr>State Wise Analysis: Correlation Cluster</vt:lpstr>
      <vt:lpstr>Clusters: SSE Graph</vt:lpstr>
      <vt:lpstr>Clusters: Outlier Detection</vt:lpstr>
      <vt:lpstr>Clusters: Outlier Detection</vt:lpstr>
      <vt:lpstr>Population-Crime Correlation</vt:lpstr>
      <vt:lpstr>Clusters: Outlier Detection</vt:lpstr>
      <vt:lpstr>Clusters: Outlier Detection</vt:lpstr>
      <vt:lpstr>Under Poverty Line-Crime Correlation</vt:lpstr>
      <vt:lpstr>Outliers per Attribute</vt:lpstr>
      <vt:lpstr>Community Level Outliers</vt:lpstr>
      <vt:lpstr>New Hampshire: Community clusters</vt:lpstr>
      <vt:lpstr>New Hampshire: Cluster Means</vt:lpstr>
      <vt:lpstr>New Mexico: Community clusters</vt:lpstr>
      <vt:lpstr>New Mexico: Cluster Means</vt:lpstr>
      <vt:lpstr>Observation and Inference</vt:lpstr>
      <vt:lpstr>Future Work</vt:lpstr>
      <vt:lpstr>Thank You   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Outlier Detection</dc:title>
  <dc:creator>Amrita</dc:creator>
  <cp:lastModifiedBy>Amrita</cp:lastModifiedBy>
  <cp:revision>39</cp:revision>
  <dcterms:created xsi:type="dcterms:W3CDTF">2012-11-29T14:58:56Z</dcterms:created>
  <dcterms:modified xsi:type="dcterms:W3CDTF">2012-12-14T18:24:39Z</dcterms:modified>
</cp:coreProperties>
</file>