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02" r:id="rId1"/>
    <p:sldMasterId id="2147484210" r:id="rId2"/>
    <p:sldMasterId id="2147484252" r:id="rId3"/>
    <p:sldMasterId id="2147484348" r:id="rId4"/>
    <p:sldMasterId id="2147484447" r:id="rId5"/>
    <p:sldMasterId id="2147484627" r:id="rId6"/>
  </p:sldMasterIdLst>
  <p:notesMasterIdLst>
    <p:notesMasterId r:id="rId35"/>
  </p:notesMasterIdLst>
  <p:handoutMasterIdLst>
    <p:handoutMasterId r:id="rId36"/>
  </p:handoutMasterIdLst>
  <p:sldIdLst>
    <p:sldId id="256" r:id="rId7"/>
    <p:sldId id="266" r:id="rId8"/>
    <p:sldId id="318" r:id="rId9"/>
    <p:sldId id="298" r:id="rId10"/>
    <p:sldId id="312" r:id="rId11"/>
    <p:sldId id="320" r:id="rId12"/>
    <p:sldId id="321" r:id="rId13"/>
    <p:sldId id="269" r:id="rId14"/>
    <p:sldId id="306" r:id="rId15"/>
    <p:sldId id="311" r:id="rId16"/>
    <p:sldId id="295" r:id="rId17"/>
    <p:sldId id="273" r:id="rId18"/>
    <p:sldId id="283" r:id="rId19"/>
    <p:sldId id="286" r:id="rId20"/>
    <p:sldId id="285" r:id="rId21"/>
    <p:sldId id="322" r:id="rId22"/>
    <p:sldId id="287" r:id="rId23"/>
    <p:sldId id="300" r:id="rId24"/>
    <p:sldId id="294" r:id="rId25"/>
    <p:sldId id="297" r:id="rId26"/>
    <p:sldId id="296" r:id="rId27"/>
    <p:sldId id="315" r:id="rId28"/>
    <p:sldId id="316" r:id="rId29"/>
    <p:sldId id="324" r:id="rId30"/>
    <p:sldId id="314" r:id="rId31"/>
    <p:sldId id="280" r:id="rId32"/>
    <p:sldId id="281" r:id="rId33"/>
    <p:sldId id="32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00A"/>
    <a:srgbClr val="F7842D"/>
    <a:srgbClr val="2C986F"/>
    <a:srgbClr val="335B73"/>
    <a:srgbClr val="3DCBBD"/>
    <a:srgbClr val="C94409"/>
    <a:srgbClr val="75A3A2"/>
    <a:srgbClr val="F79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6B341-D415-42AC-86CB-97BF15C5E8C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F4C808-DC49-457E-B432-6160B2C227A6}">
      <dgm:prSet phldrT="[Text]" custT="1"/>
      <dgm:spPr/>
      <dgm:t>
        <a:bodyPr/>
        <a:lstStyle/>
        <a:p>
          <a:r>
            <a:rPr lang="en-US" sz="1300" dirty="0" smtClean="0"/>
            <a:t>Output Flags (0/1)</a:t>
          </a:r>
          <a:endParaRPr lang="en-US" sz="1300" dirty="0"/>
        </a:p>
      </dgm:t>
    </dgm:pt>
    <dgm:pt modelId="{DF949A34-B3E6-49C5-AA6A-55803CC482BC}" type="parTrans" cxnId="{0DC44417-B76B-4DA0-BDD5-6AC0C0801699}">
      <dgm:prSet/>
      <dgm:spPr/>
      <dgm:t>
        <a:bodyPr/>
        <a:lstStyle/>
        <a:p>
          <a:endParaRPr lang="en-US"/>
        </a:p>
      </dgm:t>
    </dgm:pt>
    <dgm:pt modelId="{C6169371-C4B2-4602-A043-4D15DA6DC2EF}" type="sibTrans" cxnId="{0DC44417-B76B-4DA0-BDD5-6AC0C0801699}">
      <dgm:prSet/>
      <dgm:spPr/>
      <dgm:t>
        <a:bodyPr/>
        <a:lstStyle/>
        <a:p>
          <a:endParaRPr lang="en-US"/>
        </a:p>
      </dgm:t>
    </dgm:pt>
    <dgm:pt modelId="{1BDF6B3B-E6A7-41E5-BEFE-3B85EB7C468D}">
      <dgm:prSet/>
      <dgm:spPr/>
      <dgm:t>
        <a:bodyPr/>
        <a:lstStyle/>
        <a:p>
          <a:r>
            <a:rPr lang="en-US" dirty="0" smtClean="0">
              <a:solidFill>
                <a:schemeClr val="accent5">
                  <a:lumMod val="75000"/>
                </a:schemeClr>
              </a:solidFill>
            </a:rPr>
            <a:t>mod0var, modAvar, modBvar </a:t>
          </a:r>
          <a:r>
            <a:rPr lang="en-US" dirty="0" smtClean="0"/>
            <a:t>=  Effects with and without modality </a:t>
          </a:r>
          <a:endParaRPr lang="en-US" dirty="0"/>
        </a:p>
      </dgm:t>
    </dgm:pt>
    <dgm:pt modelId="{6A6EE7B5-C874-4ADD-BBD4-B0596E944A42}" type="parTrans" cxnId="{362DB034-2CC0-4E57-89A1-A295412BF5DF}">
      <dgm:prSet/>
      <dgm:spPr/>
      <dgm:t>
        <a:bodyPr/>
        <a:lstStyle/>
        <a:p>
          <a:endParaRPr lang="en-US"/>
        </a:p>
      </dgm:t>
    </dgm:pt>
    <dgm:pt modelId="{2BE7CE2C-24EB-486B-8441-FEAB9E4595F6}" type="sibTrans" cxnId="{362DB034-2CC0-4E57-89A1-A295412BF5DF}">
      <dgm:prSet/>
      <dgm:spPr/>
      <dgm:t>
        <a:bodyPr/>
        <a:lstStyle/>
        <a:p>
          <a:endParaRPr lang="en-US"/>
        </a:p>
      </dgm:t>
    </dgm:pt>
    <dgm:pt modelId="{B4876767-634C-4E61-BA36-89419C5EF223}">
      <dgm:prSet/>
      <dgm:spPr/>
      <dgm:t>
        <a:bodyPr/>
        <a:lstStyle/>
        <a:p>
          <a:r>
            <a:rPr lang="en-US" dirty="0" smtClean="0"/>
            <a:t>reader-unit/location (within a case) effect</a:t>
          </a:r>
          <a:endParaRPr lang="en-US" dirty="0"/>
        </a:p>
      </dgm:t>
    </dgm:pt>
    <dgm:pt modelId="{01539A9E-91F4-4A15-92F9-EADD701DD578}" type="sibTrans" cxnId="{6D6D36CC-DECF-46D6-AE9E-1209150FF440}">
      <dgm:prSet/>
      <dgm:spPr/>
      <dgm:t>
        <a:bodyPr/>
        <a:lstStyle/>
        <a:p>
          <a:endParaRPr lang="en-US"/>
        </a:p>
      </dgm:t>
    </dgm:pt>
    <dgm:pt modelId="{FADF3FAA-8D8E-41C4-BF36-48ABD704B3B0}" type="parTrans" cxnId="{6D6D36CC-DECF-46D6-AE9E-1209150FF440}">
      <dgm:prSet/>
      <dgm:spPr/>
      <dgm:t>
        <a:bodyPr/>
        <a:lstStyle/>
        <a:p>
          <a:endParaRPr lang="en-US"/>
        </a:p>
      </dgm:t>
    </dgm:pt>
    <dgm:pt modelId="{24E69E09-FECB-4145-8B76-02ACF33F4E54}">
      <dgm:prSet/>
      <dgm:spPr/>
      <dgm:t>
        <a:bodyPr/>
        <a:lstStyle/>
        <a:p>
          <a:r>
            <a:rPr lang="en-US" dirty="0" smtClean="0"/>
            <a:t>reader-case effect</a:t>
          </a:r>
          <a:endParaRPr lang="en-US" dirty="0"/>
        </a:p>
      </dgm:t>
    </dgm:pt>
    <dgm:pt modelId="{AC337648-6768-474D-8A31-84792A0039E8}" type="sibTrans" cxnId="{A4304311-CE77-4202-95AC-AFF4B65F578A}">
      <dgm:prSet/>
      <dgm:spPr/>
      <dgm:t>
        <a:bodyPr/>
        <a:lstStyle/>
        <a:p>
          <a:endParaRPr lang="en-US"/>
        </a:p>
      </dgm:t>
    </dgm:pt>
    <dgm:pt modelId="{ECE83183-C7DF-4F21-BF4C-0449AFA3F05F}" type="parTrans" cxnId="{A4304311-CE77-4202-95AC-AFF4B65F578A}">
      <dgm:prSet/>
      <dgm:spPr/>
      <dgm:t>
        <a:bodyPr/>
        <a:lstStyle/>
        <a:p>
          <a:endParaRPr lang="en-US"/>
        </a:p>
      </dgm:t>
    </dgm:pt>
    <dgm:pt modelId="{593C00EF-C085-49F4-8130-10407EECDAD5}">
      <dgm:prSet/>
      <dgm:spPr/>
      <dgm:t>
        <a:bodyPr/>
        <a:lstStyle/>
        <a:p>
          <a:r>
            <a:rPr lang="en-US" dirty="0" smtClean="0"/>
            <a:t>unit/location (within a case) effect</a:t>
          </a:r>
          <a:endParaRPr lang="en-US" dirty="0"/>
        </a:p>
      </dgm:t>
    </dgm:pt>
    <dgm:pt modelId="{9D718E0B-DFC1-4D2A-B442-56A876CAFB8C}" type="sibTrans" cxnId="{408410C1-9A92-4552-9377-379626F5036A}">
      <dgm:prSet/>
      <dgm:spPr/>
      <dgm:t>
        <a:bodyPr/>
        <a:lstStyle/>
        <a:p>
          <a:endParaRPr lang="en-US"/>
        </a:p>
      </dgm:t>
    </dgm:pt>
    <dgm:pt modelId="{4568171B-F858-47BC-A809-43481ACC6BA4}" type="parTrans" cxnId="{408410C1-9A92-4552-9377-379626F5036A}">
      <dgm:prSet/>
      <dgm:spPr/>
      <dgm:t>
        <a:bodyPr/>
        <a:lstStyle/>
        <a:p>
          <a:endParaRPr lang="en-US"/>
        </a:p>
      </dgm:t>
    </dgm:pt>
    <dgm:pt modelId="{D7F01C06-BE8E-4CBC-9953-2F36EA6B5192}">
      <dgm:prSet/>
      <dgm:spPr/>
      <dgm:t>
        <a:bodyPr/>
        <a:lstStyle/>
        <a:p>
          <a:r>
            <a:rPr lang="en-US" dirty="0" smtClean="0"/>
            <a:t>case effect</a:t>
          </a:r>
          <a:endParaRPr lang="en-US" dirty="0"/>
        </a:p>
      </dgm:t>
    </dgm:pt>
    <dgm:pt modelId="{EC3EE8D8-1288-4867-A1B3-574ADE5A240A}" type="sibTrans" cxnId="{DE32B53D-EF6A-4CE2-961E-0491D2894526}">
      <dgm:prSet/>
      <dgm:spPr/>
      <dgm:t>
        <a:bodyPr/>
        <a:lstStyle/>
        <a:p>
          <a:endParaRPr lang="en-US"/>
        </a:p>
      </dgm:t>
    </dgm:pt>
    <dgm:pt modelId="{11790F7A-4894-4C24-B743-7A863453CA9A}" type="parTrans" cxnId="{DE32B53D-EF6A-4CE2-961E-0491D2894526}">
      <dgm:prSet/>
      <dgm:spPr/>
      <dgm:t>
        <a:bodyPr/>
        <a:lstStyle/>
        <a:p>
          <a:endParaRPr lang="en-US"/>
        </a:p>
      </dgm:t>
    </dgm:pt>
    <dgm:pt modelId="{BC812F24-143D-4FD3-9227-665E66030E19}">
      <dgm:prSet/>
      <dgm:spPr/>
      <dgm:t>
        <a:bodyPr/>
        <a:lstStyle/>
        <a:p>
          <a:r>
            <a:rPr lang="en-US" dirty="0" smtClean="0">
              <a:solidFill>
                <a:schemeClr val="accent5">
                  <a:lumMod val="75000"/>
                </a:schemeClr>
              </a:solidFill>
            </a:rPr>
            <a:t>mrmcout </a:t>
          </a:r>
          <a:r>
            <a:rPr lang="en-US" dirty="0" smtClean="0"/>
            <a:t>= save simulation outputs</a:t>
          </a:r>
          <a:endParaRPr lang="en-US" dirty="0"/>
        </a:p>
      </dgm:t>
    </dgm:pt>
    <dgm:pt modelId="{AEDE6C3A-3875-4A00-8B3E-B4B747D733DF}" type="parTrans" cxnId="{AC6B922C-C080-4E82-8213-18F6E9487E1A}">
      <dgm:prSet/>
      <dgm:spPr/>
      <dgm:t>
        <a:bodyPr/>
        <a:lstStyle/>
        <a:p>
          <a:endParaRPr lang="en-US"/>
        </a:p>
      </dgm:t>
    </dgm:pt>
    <dgm:pt modelId="{E0FFA7E8-9EC5-49AE-B1B0-755AD681B0C5}" type="sibTrans" cxnId="{AC6B922C-C080-4E82-8213-18F6E9487E1A}">
      <dgm:prSet/>
      <dgm:spPr/>
      <dgm:t>
        <a:bodyPr/>
        <a:lstStyle/>
        <a:p>
          <a:endParaRPr lang="en-US"/>
        </a:p>
      </dgm:t>
    </dgm:pt>
    <dgm:pt modelId="{BD69987D-CDFE-493E-B2B1-96B687AB8825}">
      <dgm:prSet/>
      <dgm:spPr/>
      <dgm:t>
        <a:bodyPr/>
        <a:lstStyle/>
        <a:p>
          <a:r>
            <a:rPr lang="en-US" dirty="0" smtClean="0">
              <a:solidFill>
                <a:schemeClr val="accent5">
                  <a:lumMod val="75000"/>
                </a:schemeClr>
              </a:solidFill>
            </a:rPr>
            <a:t>plotout </a:t>
          </a:r>
          <a:r>
            <a:rPr lang="en-US" dirty="0" smtClean="0"/>
            <a:t>= save Survival time Vs. Mitotic Counts for one MC trial</a:t>
          </a:r>
          <a:endParaRPr lang="en-US" dirty="0"/>
        </a:p>
      </dgm:t>
    </dgm:pt>
    <dgm:pt modelId="{0001ED0C-BAE0-42E3-9C91-11AB2C961732}" type="parTrans" cxnId="{C86C077C-90BC-45C5-BEAF-BA737FEA4B1B}">
      <dgm:prSet/>
      <dgm:spPr/>
      <dgm:t>
        <a:bodyPr/>
        <a:lstStyle/>
        <a:p>
          <a:endParaRPr lang="en-US"/>
        </a:p>
      </dgm:t>
    </dgm:pt>
    <dgm:pt modelId="{BF00C985-3DAA-4AC2-8E8F-F324A8CC24DA}" type="sibTrans" cxnId="{C86C077C-90BC-45C5-BEAF-BA737FEA4B1B}">
      <dgm:prSet/>
      <dgm:spPr/>
      <dgm:t>
        <a:bodyPr/>
        <a:lstStyle/>
        <a:p>
          <a:endParaRPr lang="en-US"/>
        </a:p>
      </dgm:t>
    </dgm:pt>
    <dgm:pt modelId="{C75D4742-AF05-4789-8370-5DD577B68248}">
      <dgm:prSet/>
      <dgm:spPr/>
      <dgm:t>
        <a:bodyPr/>
        <a:lstStyle/>
        <a:p>
          <a:r>
            <a:rPr lang="en-US" dirty="0" smtClean="0">
              <a:solidFill>
                <a:schemeClr val="accent5">
                  <a:lumMod val="75000"/>
                </a:schemeClr>
              </a:solidFill>
            </a:rPr>
            <a:t>meancounts </a:t>
          </a:r>
          <a:r>
            <a:rPr lang="en-US" dirty="0" smtClean="0"/>
            <a:t>= fixed effect for each modality</a:t>
          </a:r>
          <a:endParaRPr lang="en-US" dirty="0"/>
        </a:p>
      </dgm:t>
    </dgm:pt>
    <dgm:pt modelId="{22477D3C-C55D-4236-9A1B-6F63533C15B6}" type="parTrans" cxnId="{2954B46E-D49E-46B4-BA15-C07387480A2F}">
      <dgm:prSet/>
      <dgm:spPr/>
      <dgm:t>
        <a:bodyPr/>
        <a:lstStyle/>
        <a:p>
          <a:endParaRPr lang="en-US"/>
        </a:p>
      </dgm:t>
    </dgm:pt>
    <dgm:pt modelId="{53A76543-7853-470A-92F5-6927425215F7}" type="sibTrans" cxnId="{2954B46E-D49E-46B4-BA15-C07387480A2F}">
      <dgm:prSet/>
      <dgm:spPr/>
      <dgm:t>
        <a:bodyPr/>
        <a:lstStyle/>
        <a:p>
          <a:endParaRPr lang="en-US"/>
        </a:p>
      </dgm:t>
    </dgm:pt>
    <dgm:pt modelId="{90B53683-5638-46AE-8DB3-83527DC37073}">
      <dgm:prSet custT="1"/>
      <dgm:spPr/>
      <dgm:t>
        <a:bodyPr/>
        <a:lstStyle/>
        <a:p>
          <a:r>
            <a:rPr lang="en-US" sz="1300" dirty="0" smtClean="0"/>
            <a:t>Random Effects</a:t>
          </a:r>
          <a:endParaRPr lang="en-US" sz="1300" dirty="0"/>
        </a:p>
      </dgm:t>
    </dgm:pt>
    <dgm:pt modelId="{BD33B903-8349-4534-9923-B2C89B5B1FC0}" type="parTrans" cxnId="{7E03206C-514C-405A-A0BE-2F664F4012EA}">
      <dgm:prSet/>
      <dgm:spPr/>
      <dgm:t>
        <a:bodyPr/>
        <a:lstStyle/>
        <a:p>
          <a:endParaRPr lang="en-US"/>
        </a:p>
      </dgm:t>
    </dgm:pt>
    <dgm:pt modelId="{6DABDCC8-BCF2-47AF-A2E7-59C58F3ECB15}" type="sibTrans" cxnId="{7E03206C-514C-405A-A0BE-2F664F4012EA}">
      <dgm:prSet/>
      <dgm:spPr/>
      <dgm:t>
        <a:bodyPr/>
        <a:lstStyle/>
        <a:p>
          <a:endParaRPr lang="en-US"/>
        </a:p>
      </dgm:t>
    </dgm:pt>
    <dgm:pt modelId="{07EE0229-B750-4272-8708-A95A7C3AB492}">
      <dgm:prSet custT="1"/>
      <dgm:spPr/>
      <dgm:t>
        <a:bodyPr/>
        <a:lstStyle/>
        <a:p>
          <a:r>
            <a:rPr lang="en-US" sz="1300" dirty="0" smtClean="0"/>
            <a:t>Fixed Effects</a:t>
          </a:r>
          <a:endParaRPr lang="en-US" sz="1300" dirty="0"/>
        </a:p>
      </dgm:t>
    </dgm:pt>
    <dgm:pt modelId="{B96B40CE-BF7E-435A-B71E-2E8F48590822}" type="parTrans" cxnId="{6B1F842E-8615-4A67-B2D4-52E81945600A}">
      <dgm:prSet/>
      <dgm:spPr/>
      <dgm:t>
        <a:bodyPr/>
        <a:lstStyle/>
        <a:p>
          <a:endParaRPr lang="en-US"/>
        </a:p>
      </dgm:t>
    </dgm:pt>
    <dgm:pt modelId="{E96684F5-4BCD-47E5-8974-7DE2AD506E8B}" type="sibTrans" cxnId="{6B1F842E-8615-4A67-B2D4-52E81945600A}">
      <dgm:prSet/>
      <dgm:spPr/>
      <dgm:t>
        <a:bodyPr/>
        <a:lstStyle/>
        <a:p>
          <a:endParaRPr lang="en-US"/>
        </a:p>
      </dgm:t>
    </dgm:pt>
    <dgm:pt modelId="{3C1891E4-87EB-4DCC-9CF9-C42C218E7875}">
      <dgm:prSet/>
      <dgm:spPr/>
      <dgm:t>
        <a:bodyPr/>
        <a:lstStyle/>
        <a:p>
          <a:r>
            <a:rPr lang="en-US" dirty="0" smtClean="0">
              <a:solidFill>
                <a:schemeClr val="accent5">
                  <a:lumMod val="75000"/>
                </a:schemeClr>
              </a:solidFill>
            </a:rPr>
            <a:t>agreementout </a:t>
          </a:r>
          <a:r>
            <a:rPr lang="en-US" dirty="0" smtClean="0"/>
            <a:t>= save agreement measures</a:t>
          </a:r>
          <a:endParaRPr lang="en-US" dirty="0"/>
        </a:p>
      </dgm:t>
    </dgm:pt>
    <dgm:pt modelId="{3760D3ED-EA6E-46ED-BBE3-B4CC24D371CE}" type="parTrans" cxnId="{9F876740-C9BC-4501-A2C3-8916BCBF05BF}">
      <dgm:prSet/>
      <dgm:spPr/>
      <dgm:t>
        <a:bodyPr/>
        <a:lstStyle/>
        <a:p>
          <a:endParaRPr lang="en-US"/>
        </a:p>
      </dgm:t>
    </dgm:pt>
    <dgm:pt modelId="{18D86403-8F51-4677-970B-DA05B291FF12}" type="sibTrans" cxnId="{9F876740-C9BC-4501-A2C3-8916BCBF05BF}">
      <dgm:prSet/>
      <dgm:spPr/>
      <dgm:t>
        <a:bodyPr/>
        <a:lstStyle/>
        <a:p>
          <a:endParaRPr lang="en-US"/>
        </a:p>
      </dgm:t>
    </dgm:pt>
    <dgm:pt modelId="{5EF9C265-5595-4ABC-922F-641E4B001A5A}">
      <dgm:prSet/>
      <dgm:spPr/>
      <dgm:t>
        <a:bodyPr/>
        <a:lstStyle/>
        <a:p>
          <a:r>
            <a:rPr lang="en-US" dirty="0" smtClean="0"/>
            <a:t>reader effect</a:t>
          </a:r>
          <a:endParaRPr lang="en-US" dirty="0"/>
        </a:p>
      </dgm:t>
    </dgm:pt>
    <dgm:pt modelId="{9175BD61-5C5E-4C33-82F5-DE7EC4EB1FEB}" type="parTrans" cxnId="{BA1C9176-D5A9-462C-B379-93789EEDA696}">
      <dgm:prSet/>
      <dgm:spPr/>
      <dgm:t>
        <a:bodyPr/>
        <a:lstStyle/>
        <a:p>
          <a:endParaRPr lang="en-US"/>
        </a:p>
      </dgm:t>
    </dgm:pt>
    <dgm:pt modelId="{827EDF01-27DD-4946-99A6-D8576ACEFDDB}" type="sibTrans" cxnId="{BA1C9176-D5A9-462C-B379-93789EEDA696}">
      <dgm:prSet/>
      <dgm:spPr/>
      <dgm:t>
        <a:bodyPr/>
        <a:lstStyle/>
        <a:p>
          <a:endParaRPr lang="en-US"/>
        </a:p>
      </dgm:t>
    </dgm:pt>
    <dgm:pt modelId="{ADC938F9-7DE7-4E4F-8EBF-462E4A3DF976}" type="pres">
      <dgm:prSet presAssocID="{F696B341-D415-42AC-86CB-97BF15C5E8C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1A8CF0-3623-4633-88BE-8C312F8D6749}" type="pres">
      <dgm:prSet presAssocID="{07EE0229-B750-4272-8708-A95A7C3AB492}" presName="parentLin" presStyleCnt="0"/>
      <dgm:spPr/>
    </dgm:pt>
    <dgm:pt modelId="{C0305092-E8D4-445E-A435-7AEAB3D0E3C5}" type="pres">
      <dgm:prSet presAssocID="{07EE0229-B750-4272-8708-A95A7C3AB49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2970A26-60AC-45E4-8CC3-1EB13249D5BC}" type="pres">
      <dgm:prSet presAssocID="{07EE0229-B750-4272-8708-A95A7C3AB492}" presName="parentText" presStyleLbl="node1" presStyleIdx="0" presStyleCnt="3" custScaleY="1084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EEABA-33DD-43F5-BAB0-8550992CB52C}" type="pres">
      <dgm:prSet presAssocID="{07EE0229-B750-4272-8708-A95A7C3AB492}" presName="negativeSpace" presStyleCnt="0"/>
      <dgm:spPr/>
    </dgm:pt>
    <dgm:pt modelId="{B708A166-5254-4722-8802-1792072A9848}" type="pres">
      <dgm:prSet presAssocID="{07EE0229-B750-4272-8708-A95A7C3AB49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F326C3-C115-4D91-BCE5-CAA83F55DF5A}" type="pres">
      <dgm:prSet presAssocID="{E96684F5-4BCD-47E5-8974-7DE2AD506E8B}" presName="spaceBetweenRectangles" presStyleCnt="0"/>
      <dgm:spPr/>
    </dgm:pt>
    <dgm:pt modelId="{E9411491-5EA1-4880-BE01-2F9F7D870A40}" type="pres">
      <dgm:prSet presAssocID="{90B53683-5638-46AE-8DB3-83527DC37073}" presName="parentLin" presStyleCnt="0"/>
      <dgm:spPr/>
    </dgm:pt>
    <dgm:pt modelId="{BF3F9137-958F-45E2-A0B7-08AC188E9961}" type="pres">
      <dgm:prSet presAssocID="{90B53683-5638-46AE-8DB3-83527DC3707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291860D-837A-478A-A6D0-DCCC6A948F82}" type="pres">
      <dgm:prSet presAssocID="{90B53683-5638-46AE-8DB3-83527DC37073}" presName="parentText" presStyleLbl="node1" presStyleIdx="1" presStyleCnt="3" custScaleY="1084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A9EBD-04AD-4B5E-9BAE-11569161143E}" type="pres">
      <dgm:prSet presAssocID="{90B53683-5638-46AE-8DB3-83527DC37073}" presName="negativeSpace" presStyleCnt="0"/>
      <dgm:spPr/>
    </dgm:pt>
    <dgm:pt modelId="{43AC2839-690F-45C5-8DFB-1BDD286DB383}" type="pres">
      <dgm:prSet presAssocID="{90B53683-5638-46AE-8DB3-83527DC3707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9B7D8E-154F-489C-9612-1C7F8734E46E}" type="pres">
      <dgm:prSet presAssocID="{6DABDCC8-BCF2-47AF-A2E7-59C58F3ECB15}" presName="spaceBetweenRectangles" presStyleCnt="0"/>
      <dgm:spPr/>
    </dgm:pt>
    <dgm:pt modelId="{F4646E19-0C1E-4BD0-A211-B6E4938951C9}" type="pres">
      <dgm:prSet presAssocID="{C3F4C808-DC49-457E-B432-6160B2C227A6}" presName="parentLin" presStyleCnt="0"/>
      <dgm:spPr/>
    </dgm:pt>
    <dgm:pt modelId="{7E11A927-7F3B-4709-AD33-B0548F12FB4B}" type="pres">
      <dgm:prSet presAssocID="{C3F4C808-DC49-457E-B432-6160B2C227A6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948AA1E-D4B3-439A-9319-269DC34CCD26}" type="pres">
      <dgm:prSet presAssocID="{C3F4C808-DC49-457E-B432-6160B2C227A6}" presName="parentText" presStyleLbl="node1" presStyleIdx="2" presStyleCnt="3" custScaleY="1084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6EFFA7-A930-427C-AEFE-A7D78E9E3152}" type="pres">
      <dgm:prSet presAssocID="{C3F4C808-DC49-457E-B432-6160B2C227A6}" presName="negativeSpace" presStyleCnt="0"/>
      <dgm:spPr/>
    </dgm:pt>
    <dgm:pt modelId="{39B35901-1A9D-4ADC-9433-5BEC590AA3BE}" type="pres">
      <dgm:prSet presAssocID="{C3F4C808-DC49-457E-B432-6160B2C227A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FC9E95-64F0-4458-A42D-2AB05163815A}" type="presOf" srcId="{C3F4C808-DC49-457E-B432-6160B2C227A6}" destId="{7948AA1E-D4B3-439A-9319-269DC34CCD26}" srcOrd="1" destOrd="0" presId="urn:microsoft.com/office/officeart/2005/8/layout/list1"/>
    <dgm:cxn modelId="{07359C2A-0930-40E4-97C9-DFE242471DD2}" type="presOf" srcId="{07EE0229-B750-4272-8708-A95A7C3AB492}" destId="{F2970A26-60AC-45E4-8CC3-1EB13249D5BC}" srcOrd="1" destOrd="0" presId="urn:microsoft.com/office/officeart/2005/8/layout/list1"/>
    <dgm:cxn modelId="{AC6B922C-C080-4E82-8213-18F6E9487E1A}" srcId="{C3F4C808-DC49-457E-B432-6160B2C227A6}" destId="{BC812F24-143D-4FD3-9227-665E66030E19}" srcOrd="0" destOrd="0" parTransId="{AEDE6C3A-3875-4A00-8B3E-B4B747D733DF}" sibTransId="{E0FFA7E8-9EC5-49AE-B1B0-755AD681B0C5}"/>
    <dgm:cxn modelId="{1223FF68-82DA-4D68-89C6-507853A84616}" type="presOf" srcId="{C3F4C808-DC49-457E-B432-6160B2C227A6}" destId="{7E11A927-7F3B-4709-AD33-B0548F12FB4B}" srcOrd="0" destOrd="0" presId="urn:microsoft.com/office/officeart/2005/8/layout/list1"/>
    <dgm:cxn modelId="{6A987441-8D2C-45F1-9836-ED7947EC7DBF}" type="presOf" srcId="{BC812F24-143D-4FD3-9227-665E66030E19}" destId="{39B35901-1A9D-4ADC-9433-5BEC590AA3BE}" srcOrd="0" destOrd="0" presId="urn:microsoft.com/office/officeart/2005/8/layout/list1"/>
    <dgm:cxn modelId="{6D6D36CC-DECF-46D6-AE9E-1209150FF440}" srcId="{1BDF6B3B-E6A7-41E5-BEFE-3B85EB7C468D}" destId="{B4876767-634C-4E61-BA36-89419C5EF223}" srcOrd="4" destOrd="0" parTransId="{FADF3FAA-8D8E-41C4-BF36-48ABD704B3B0}" sibTransId="{01539A9E-91F4-4A15-92F9-EADD701DD578}"/>
    <dgm:cxn modelId="{67F1DB13-D81C-41BA-AF79-2CF95B8B29D1}" type="presOf" srcId="{24E69E09-FECB-4145-8B76-02ACF33F4E54}" destId="{43AC2839-690F-45C5-8DFB-1BDD286DB383}" srcOrd="0" destOrd="4" presId="urn:microsoft.com/office/officeart/2005/8/layout/list1"/>
    <dgm:cxn modelId="{408410C1-9A92-4552-9377-379626F5036A}" srcId="{1BDF6B3B-E6A7-41E5-BEFE-3B85EB7C468D}" destId="{593C00EF-C085-49F4-8130-10407EECDAD5}" srcOrd="2" destOrd="0" parTransId="{4568171B-F858-47BC-A809-43481ACC6BA4}" sibTransId="{9D718E0B-DFC1-4D2A-B442-56A876CAFB8C}"/>
    <dgm:cxn modelId="{6B1F842E-8615-4A67-B2D4-52E81945600A}" srcId="{F696B341-D415-42AC-86CB-97BF15C5E8CC}" destId="{07EE0229-B750-4272-8708-A95A7C3AB492}" srcOrd="0" destOrd="0" parTransId="{B96B40CE-BF7E-435A-B71E-2E8F48590822}" sibTransId="{E96684F5-4BCD-47E5-8974-7DE2AD506E8B}"/>
    <dgm:cxn modelId="{362DB034-2CC0-4E57-89A1-A295412BF5DF}" srcId="{90B53683-5638-46AE-8DB3-83527DC37073}" destId="{1BDF6B3B-E6A7-41E5-BEFE-3B85EB7C468D}" srcOrd="0" destOrd="0" parTransId="{6A6EE7B5-C874-4ADD-BBD4-B0596E944A42}" sibTransId="{2BE7CE2C-24EB-486B-8441-FEAB9E4595F6}"/>
    <dgm:cxn modelId="{781A5EA4-0D51-4368-A537-2B08FC627A69}" type="presOf" srcId="{3C1891E4-87EB-4DCC-9CF9-C42C218E7875}" destId="{39B35901-1A9D-4ADC-9433-5BEC590AA3BE}" srcOrd="0" destOrd="2" presId="urn:microsoft.com/office/officeart/2005/8/layout/list1"/>
    <dgm:cxn modelId="{C6C84DB5-A672-4044-91A5-166B398E3459}" type="presOf" srcId="{90B53683-5638-46AE-8DB3-83527DC37073}" destId="{BF3F9137-958F-45E2-A0B7-08AC188E9961}" srcOrd="0" destOrd="0" presId="urn:microsoft.com/office/officeart/2005/8/layout/list1"/>
    <dgm:cxn modelId="{FE826292-60FA-4691-B055-6A5799A86796}" type="presOf" srcId="{5EF9C265-5595-4ABC-922F-641E4B001A5A}" destId="{43AC2839-690F-45C5-8DFB-1BDD286DB383}" srcOrd="0" destOrd="1" presId="urn:microsoft.com/office/officeart/2005/8/layout/list1"/>
    <dgm:cxn modelId="{0DC44417-B76B-4DA0-BDD5-6AC0C0801699}" srcId="{F696B341-D415-42AC-86CB-97BF15C5E8CC}" destId="{C3F4C808-DC49-457E-B432-6160B2C227A6}" srcOrd="2" destOrd="0" parTransId="{DF949A34-B3E6-49C5-AA6A-55803CC482BC}" sibTransId="{C6169371-C4B2-4602-A043-4D15DA6DC2EF}"/>
    <dgm:cxn modelId="{A4B243F0-4819-4496-AE77-51045B24281E}" type="presOf" srcId="{07EE0229-B750-4272-8708-A95A7C3AB492}" destId="{C0305092-E8D4-445E-A435-7AEAB3D0E3C5}" srcOrd="0" destOrd="0" presId="urn:microsoft.com/office/officeart/2005/8/layout/list1"/>
    <dgm:cxn modelId="{86466469-B41E-4582-A122-169A2A5381B4}" type="presOf" srcId="{1BDF6B3B-E6A7-41E5-BEFE-3B85EB7C468D}" destId="{43AC2839-690F-45C5-8DFB-1BDD286DB383}" srcOrd="0" destOrd="0" presId="urn:microsoft.com/office/officeart/2005/8/layout/list1"/>
    <dgm:cxn modelId="{564D6773-BA0E-433C-8B74-BE0ADEBBD6C7}" type="presOf" srcId="{B4876767-634C-4E61-BA36-89419C5EF223}" destId="{43AC2839-690F-45C5-8DFB-1BDD286DB383}" srcOrd="0" destOrd="5" presId="urn:microsoft.com/office/officeart/2005/8/layout/list1"/>
    <dgm:cxn modelId="{8CC2D58A-2349-43A6-81FB-4E336C79CD9A}" type="presOf" srcId="{BD69987D-CDFE-493E-B2B1-96B687AB8825}" destId="{39B35901-1A9D-4ADC-9433-5BEC590AA3BE}" srcOrd="0" destOrd="1" presId="urn:microsoft.com/office/officeart/2005/8/layout/list1"/>
    <dgm:cxn modelId="{BA1C9176-D5A9-462C-B379-93789EEDA696}" srcId="{1BDF6B3B-E6A7-41E5-BEFE-3B85EB7C468D}" destId="{5EF9C265-5595-4ABC-922F-641E4B001A5A}" srcOrd="0" destOrd="0" parTransId="{9175BD61-5C5E-4C33-82F5-DE7EC4EB1FEB}" sibTransId="{827EDF01-27DD-4946-99A6-D8576ACEFDDB}"/>
    <dgm:cxn modelId="{2954B46E-D49E-46B4-BA15-C07387480A2F}" srcId="{07EE0229-B750-4272-8708-A95A7C3AB492}" destId="{C75D4742-AF05-4789-8370-5DD577B68248}" srcOrd="0" destOrd="0" parTransId="{22477D3C-C55D-4236-9A1B-6F63533C15B6}" sibTransId="{53A76543-7853-470A-92F5-6927425215F7}"/>
    <dgm:cxn modelId="{F7379797-87CB-49EF-A270-A925C617C17B}" type="presOf" srcId="{F696B341-D415-42AC-86CB-97BF15C5E8CC}" destId="{ADC938F9-7DE7-4E4F-8EBF-462E4A3DF976}" srcOrd="0" destOrd="0" presId="urn:microsoft.com/office/officeart/2005/8/layout/list1"/>
    <dgm:cxn modelId="{6CB00C38-1794-4F21-BA87-FB1BCF7BF811}" type="presOf" srcId="{D7F01C06-BE8E-4CBC-9953-2F36EA6B5192}" destId="{43AC2839-690F-45C5-8DFB-1BDD286DB383}" srcOrd="0" destOrd="2" presId="urn:microsoft.com/office/officeart/2005/8/layout/list1"/>
    <dgm:cxn modelId="{5B4CAC02-F911-4A2E-882B-299DC879594B}" type="presOf" srcId="{593C00EF-C085-49F4-8130-10407EECDAD5}" destId="{43AC2839-690F-45C5-8DFB-1BDD286DB383}" srcOrd="0" destOrd="3" presId="urn:microsoft.com/office/officeart/2005/8/layout/list1"/>
    <dgm:cxn modelId="{C6624668-ECC7-4AFC-9AB7-1D209D4302DC}" type="presOf" srcId="{90B53683-5638-46AE-8DB3-83527DC37073}" destId="{B291860D-837A-478A-A6D0-DCCC6A948F82}" srcOrd="1" destOrd="0" presId="urn:microsoft.com/office/officeart/2005/8/layout/list1"/>
    <dgm:cxn modelId="{A4304311-CE77-4202-95AC-AFF4B65F578A}" srcId="{1BDF6B3B-E6A7-41E5-BEFE-3B85EB7C468D}" destId="{24E69E09-FECB-4145-8B76-02ACF33F4E54}" srcOrd="3" destOrd="0" parTransId="{ECE83183-C7DF-4F21-BF4C-0449AFA3F05F}" sibTransId="{AC337648-6768-474D-8A31-84792A0039E8}"/>
    <dgm:cxn modelId="{9F876740-C9BC-4501-A2C3-8916BCBF05BF}" srcId="{C3F4C808-DC49-457E-B432-6160B2C227A6}" destId="{3C1891E4-87EB-4DCC-9CF9-C42C218E7875}" srcOrd="2" destOrd="0" parTransId="{3760D3ED-EA6E-46ED-BBE3-B4CC24D371CE}" sibTransId="{18D86403-8F51-4677-970B-DA05B291FF12}"/>
    <dgm:cxn modelId="{C86C077C-90BC-45C5-BEAF-BA737FEA4B1B}" srcId="{C3F4C808-DC49-457E-B432-6160B2C227A6}" destId="{BD69987D-CDFE-493E-B2B1-96B687AB8825}" srcOrd="1" destOrd="0" parTransId="{0001ED0C-BAE0-42E3-9C91-11AB2C961732}" sibTransId="{BF00C985-3DAA-4AC2-8E8F-F324A8CC24DA}"/>
    <dgm:cxn modelId="{DE32B53D-EF6A-4CE2-961E-0491D2894526}" srcId="{1BDF6B3B-E6A7-41E5-BEFE-3B85EB7C468D}" destId="{D7F01C06-BE8E-4CBC-9953-2F36EA6B5192}" srcOrd="1" destOrd="0" parTransId="{11790F7A-4894-4C24-B743-7A863453CA9A}" sibTransId="{EC3EE8D8-1288-4867-A1B3-574ADE5A240A}"/>
    <dgm:cxn modelId="{7E03206C-514C-405A-A0BE-2F664F4012EA}" srcId="{F696B341-D415-42AC-86CB-97BF15C5E8CC}" destId="{90B53683-5638-46AE-8DB3-83527DC37073}" srcOrd="1" destOrd="0" parTransId="{BD33B903-8349-4534-9923-B2C89B5B1FC0}" sibTransId="{6DABDCC8-BCF2-47AF-A2E7-59C58F3ECB15}"/>
    <dgm:cxn modelId="{B5747AA5-BC87-40DF-A225-051035ECD3D3}" type="presOf" srcId="{C75D4742-AF05-4789-8370-5DD577B68248}" destId="{B708A166-5254-4722-8802-1792072A9848}" srcOrd="0" destOrd="0" presId="urn:microsoft.com/office/officeart/2005/8/layout/list1"/>
    <dgm:cxn modelId="{217A48AE-88D7-41FC-B2E6-6865663FE69F}" type="presParOf" srcId="{ADC938F9-7DE7-4E4F-8EBF-462E4A3DF976}" destId="{E81A8CF0-3623-4633-88BE-8C312F8D6749}" srcOrd="0" destOrd="0" presId="urn:microsoft.com/office/officeart/2005/8/layout/list1"/>
    <dgm:cxn modelId="{2BF650EA-A485-42F9-B24B-B7BF4F2D36DF}" type="presParOf" srcId="{E81A8CF0-3623-4633-88BE-8C312F8D6749}" destId="{C0305092-E8D4-445E-A435-7AEAB3D0E3C5}" srcOrd="0" destOrd="0" presId="urn:microsoft.com/office/officeart/2005/8/layout/list1"/>
    <dgm:cxn modelId="{F736AE51-F925-4D3A-99CB-F635F846716B}" type="presParOf" srcId="{E81A8CF0-3623-4633-88BE-8C312F8D6749}" destId="{F2970A26-60AC-45E4-8CC3-1EB13249D5BC}" srcOrd="1" destOrd="0" presId="urn:microsoft.com/office/officeart/2005/8/layout/list1"/>
    <dgm:cxn modelId="{E0AA2027-6146-402C-8755-0E8658ADCB89}" type="presParOf" srcId="{ADC938F9-7DE7-4E4F-8EBF-462E4A3DF976}" destId="{C34EEABA-33DD-43F5-BAB0-8550992CB52C}" srcOrd="1" destOrd="0" presId="urn:microsoft.com/office/officeart/2005/8/layout/list1"/>
    <dgm:cxn modelId="{1A81D4E6-F52F-470C-8BD0-74EB7DC61631}" type="presParOf" srcId="{ADC938F9-7DE7-4E4F-8EBF-462E4A3DF976}" destId="{B708A166-5254-4722-8802-1792072A9848}" srcOrd="2" destOrd="0" presId="urn:microsoft.com/office/officeart/2005/8/layout/list1"/>
    <dgm:cxn modelId="{5E4F2E58-95EC-470B-95F3-567E04FBA7BE}" type="presParOf" srcId="{ADC938F9-7DE7-4E4F-8EBF-462E4A3DF976}" destId="{CBF326C3-C115-4D91-BCE5-CAA83F55DF5A}" srcOrd="3" destOrd="0" presId="urn:microsoft.com/office/officeart/2005/8/layout/list1"/>
    <dgm:cxn modelId="{3CF26D46-B3EC-4C0F-A356-AD0B7C68D51F}" type="presParOf" srcId="{ADC938F9-7DE7-4E4F-8EBF-462E4A3DF976}" destId="{E9411491-5EA1-4880-BE01-2F9F7D870A40}" srcOrd="4" destOrd="0" presId="urn:microsoft.com/office/officeart/2005/8/layout/list1"/>
    <dgm:cxn modelId="{668DA6D1-670A-41BE-80F4-E58AA8EAB08C}" type="presParOf" srcId="{E9411491-5EA1-4880-BE01-2F9F7D870A40}" destId="{BF3F9137-958F-45E2-A0B7-08AC188E9961}" srcOrd="0" destOrd="0" presId="urn:microsoft.com/office/officeart/2005/8/layout/list1"/>
    <dgm:cxn modelId="{C919067D-01C0-4E06-9157-DEC85E466B13}" type="presParOf" srcId="{E9411491-5EA1-4880-BE01-2F9F7D870A40}" destId="{B291860D-837A-478A-A6D0-DCCC6A948F82}" srcOrd="1" destOrd="0" presId="urn:microsoft.com/office/officeart/2005/8/layout/list1"/>
    <dgm:cxn modelId="{9C779B84-3232-428D-9171-9F3A4D4956AA}" type="presParOf" srcId="{ADC938F9-7DE7-4E4F-8EBF-462E4A3DF976}" destId="{943A9EBD-04AD-4B5E-9BAE-11569161143E}" srcOrd="5" destOrd="0" presId="urn:microsoft.com/office/officeart/2005/8/layout/list1"/>
    <dgm:cxn modelId="{4396E66D-7E10-442A-A040-F56AB396377F}" type="presParOf" srcId="{ADC938F9-7DE7-4E4F-8EBF-462E4A3DF976}" destId="{43AC2839-690F-45C5-8DFB-1BDD286DB383}" srcOrd="6" destOrd="0" presId="urn:microsoft.com/office/officeart/2005/8/layout/list1"/>
    <dgm:cxn modelId="{4335055F-4DF6-4C1A-8230-1D6170D829C4}" type="presParOf" srcId="{ADC938F9-7DE7-4E4F-8EBF-462E4A3DF976}" destId="{009B7D8E-154F-489C-9612-1C7F8734E46E}" srcOrd="7" destOrd="0" presId="urn:microsoft.com/office/officeart/2005/8/layout/list1"/>
    <dgm:cxn modelId="{2CD4179E-7007-4FE4-B938-D7291BF0C6FF}" type="presParOf" srcId="{ADC938F9-7DE7-4E4F-8EBF-462E4A3DF976}" destId="{F4646E19-0C1E-4BD0-A211-B6E4938951C9}" srcOrd="8" destOrd="0" presId="urn:microsoft.com/office/officeart/2005/8/layout/list1"/>
    <dgm:cxn modelId="{80E5D7EF-4419-4142-B9E7-A359E9585C6F}" type="presParOf" srcId="{F4646E19-0C1E-4BD0-A211-B6E4938951C9}" destId="{7E11A927-7F3B-4709-AD33-B0548F12FB4B}" srcOrd="0" destOrd="0" presId="urn:microsoft.com/office/officeart/2005/8/layout/list1"/>
    <dgm:cxn modelId="{ED35D41E-0642-4169-857B-3496294691CB}" type="presParOf" srcId="{F4646E19-0C1E-4BD0-A211-B6E4938951C9}" destId="{7948AA1E-D4B3-439A-9319-269DC34CCD26}" srcOrd="1" destOrd="0" presId="urn:microsoft.com/office/officeart/2005/8/layout/list1"/>
    <dgm:cxn modelId="{E501C746-FCCC-48E3-90A5-D3D5DFF6D99B}" type="presParOf" srcId="{ADC938F9-7DE7-4E4F-8EBF-462E4A3DF976}" destId="{E76EFFA7-A930-427C-AEFE-A7D78E9E3152}" srcOrd="9" destOrd="0" presId="urn:microsoft.com/office/officeart/2005/8/layout/list1"/>
    <dgm:cxn modelId="{3F475A9F-1C28-47C6-8436-EE5B71D8597C}" type="presParOf" srcId="{ADC938F9-7DE7-4E4F-8EBF-462E4A3DF976}" destId="{39B35901-1A9D-4ADC-9433-5BEC590AA3B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DB4A9F-238D-4C79-96CD-DF60FBFC710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B79FC-F5F0-4BCD-9068-C7C230B8648F}">
      <dgm:prSet phldrT="[Text]"/>
      <dgm:spPr/>
      <dgm:t>
        <a:bodyPr/>
        <a:lstStyle/>
        <a:p>
          <a:r>
            <a:rPr lang="en-US" dirty="0" smtClean="0"/>
            <a:t>Random Number Generator</a:t>
          </a:r>
          <a:endParaRPr lang="en-US" dirty="0"/>
        </a:p>
      </dgm:t>
    </dgm:pt>
    <dgm:pt modelId="{3494AE5A-436D-40F6-9BB8-601DDE38B840}" type="parTrans" cxnId="{E0DAC22B-82E7-4744-A9E8-DB59A3C1C218}">
      <dgm:prSet/>
      <dgm:spPr/>
      <dgm:t>
        <a:bodyPr/>
        <a:lstStyle/>
        <a:p>
          <a:endParaRPr lang="en-US"/>
        </a:p>
      </dgm:t>
    </dgm:pt>
    <dgm:pt modelId="{0CD428C9-4E3C-4194-9A56-791230A68C6A}" type="sibTrans" cxnId="{E0DAC22B-82E7-4744-A9E8-DB59A3C1C218}">
      <dgm:prSet/>
      <dgm:spPr/>
      <dgm:t>
        <a:bodyPr/>
        <a:lstStyle/>
        <a:p>
          <a:endParaRPr lang="en-US"/>
        </a:p>
      </dgm:t>
    </dgm:pt>
    <dgm:pt modelId="{9629B6D5-0BC2-4680-A5B2-F13E25EAC839}">
      <dgm:prSet phldrT="[Text]"/>
      <dgm:spPr/>
      <dgm:t>
        <a:bodyPr/>
        <a:lstStyle/>
        <a:p>
          <a:r>
            <a:rPr lang="en-US" dirty="0" smtClean="0"/>
            <a:t>Study Size and Design for Simulation</a:t>
          </a:r>
          <a:endParaRPr lang="en-US" dirty="0"/>
        </a:p>
      </dgm:t>
    </dgm:pt>
    <dgm:pt modelId="{754C1EDB-52F5-4668-BCFD-4B428DE7BC3E}" type="parTrans" cxnId="{238E8DF0-F72D-48F2-88B6-7490D52D6071}">
      <dgm:prSet/>
      <dgm:spPr/>
      <dgm:t>
        <a:bodyPr/>
        <a:lstStyle/>
        <a:p>
          <a:endParaRPr lang="en-US"/>
        </a:p>
      </dgm:t>
    </dgm:pt>
    <dgm:pt modelId="{DEF685E2-6F67-4FE4-84DC-77FC08E6A206}" type="sibTrans" cxnId="{238E8DF0-F72D-48F2-88B6-7490D52D6071}">
      <dgm:prSet/>
      <dgm:spPr/>
      <dgm:t>
        <a:bodyPr/>
        <a:lstStyle/>
        <a:p>
          <a:endParaRPr lang="en-US"/>
        </a:p>
      </dgm:t>
    </dgm:pt>
    <dgm:pt modelId="{CB680BE2-9FDA-4272-A602-C92CE7F26F16}">
      <dgm:prSet phldrT="[Text]"/>
      <dgm:spPr/>
      <dgm:t>
        <a:bodyPr/>
        <a:lstStyle/>
        <a:p>
          <a:r>
            <a:rPr lang="en-US" dirty="0" smtClean="0"/>
            <a:t>Means for Truth</a:t>
          </a:r>
          <a:r>
            <a:rPr lang="en-US" baseline="0" dirty="0" smtClean="0"/>
            <a:t> Simulation</a:t>
          </a:r>
          <a:endParaRPr lang="en-US" dirty="0"/>
        </a:p>
      </dgm:t>
    </dgm:pt>
    <dgm:pt modelId="{D82DC6FC-8CEC-4310-8C2E-0AA720DFCD40}" type="parTrans" cxnId="{9BE4CC55-6E02-4B6E-95D2-158F1BDF6D6F}">
      <dgm:prSet/>
      <dgm:spPr/>
      <dgm:t>
        <a:bodyPr/>
        <a:lstStyle/>
        <a:p>
          <a:endParaRPr lang="en-US"/>
        </a:p>
      </dgm:t>
    </dgm:pt>
    <dgm:pt modelId="{2E93D509-10D9-47DA-AB5D-E6476BEA0914}" type="sibTrans" cxnId="{9BE4CC55-6E02-4B6E-95D2-158F1BDF6D6F}">
      <dgm:prSet/>
      <dgm:spPr/>
      <dgm:t>
        <a:bodyPr/>
        <a:lstStyle/>
        <a:p>
          <a:endParaRPr lang="en-US"/>
        </a:p>
      </dgm:t>
    </dgm:pt>
    <dgm:pt modelId="{65191BD6-94EB-48E3-9236-8FE5F34C79AA}">
      <dgm:prSet/>
      <dgm:spPr/>
      <dgm:t>
        <a:bodyPr/>
        <a:lstStyle/>
        <a:p>
          <a:r>
            <a:rPr lang="en-US" dirty="0" smtClean="0">
              <a:solidFill>
                <a:schemeClr val="accent5">
                  <a:lumMod val="75000"/>
                </a:schemeClr>
              </a:solidFill>
            </a:rPr>
            <a:t>seed</a:t>
          </a:r>
          <a:r>
            <a:rPr lang="en-US" dirty="0" smtClean="0"/>
            <a:t> = integer to initiate RNG</a:t>
          </a:r>
          <a:endParaRPr lang="en-US" dirty="0"/>
        </a:p>
      </dgm:t>
    </dgm:pt>
    <dgm:pt modelId="{6213AACE-9C21-446C-85E1-9A694B579FF9}" type="parTrans" cxnId="{972CEC42-C580-491D-8580-7295063A49EF}">
      <dgm:prSet/>
      <dgm:spPr/>
      <dgm:t>
        <a:bodyPr/>
        <a:lstStyle/>
        <a:p>
          <a:endParaRPr lang="en-US"/>
        </a:p>
      </dgm:t>
    </dgm:pt>
    <dgm:pt modelId="{46CCBF99-73B1-40EE-B0E5-DB9760F9D3FD}" type="sibTrans" cxnId="{972CEC42-C580-491D-8580-7295063A49EF}">
      <dgm:prSet/>
      <dgm:spPr/>
      <dgm:t>
        <a:bodyPr/>
        <a:lstStyle/>
        <a:p>
          <a:endParaRPr lang="en-US"/>
        </a:p>
      </dgm:t>
    </dgm:pt>
    <dgm:pt modelId="{C1413CC0-C0CF-4BB3-BA0E-376A987D9125}">
      <dgm:prSet/>
      <dgm:spPr/>
      <dgm:t>
        <a:bodyPr/>
        <a:lstStyle/>
        <a:p>
          <a:r>
            <a:rPr lang="en-US" dirty="0" smtClean="0">
              <a:solidFill>
                <a:schemeClr val="accent5">
                  <a:lumMod val="75000"/>
                </a:schemeClr>
              </a:solidFill>
            </a:rPr>
            <a:t>Nr</a:t>
          </a:r>
          <a:r>
            <a:rPr lang="en-US" dirty="0" smtClean="0"/>
            <a:t> = Number of readers </a:t>
          </a:r>
          <a:endParaRPr lang="en-US" dirty="0"/>
        </a:p>
      </dgm:t>
    </dgm:pt>
    <dgm:pt modelId="{3F55C9B3-42FA-464B-899A-8714B6E2442E}" type="parTrans" cxnId="{56E708D2-7552-4ABB-BD94-03225634DFE1}">
      <dgm:prSet/>
      <dgm:spPr/>
      <dgm:t>
        <a:bodyPr/>
        <a:lstStyle/>
        <a:p>
          <a:endParaRPr lang="en-US"/>
        </a:p>
      </dgm:t>
    </dgm:pt>
    <dgm:pt modelId="{68E801B9-A078-4CC6-80D7-60B48741C555}" type="sibTrans" cxnId="{56E708D2-7552-4ABB-BD94-03225634DFE1}">
      <dgm:prSet/>
      <dgm:spPr/>
      <dgm:t>
        <a:bodyPr/>
        <a:lstStyle/>
        <a:p>
          <a:endParaRPr lang="en-US"/>
        </a:p>
      </dgm:t>
    </dgm:pt>
    <dgm:pt modelId="{3657F566-119A-4D51-AED3-48766B5FC2D1}">
      <dgm:prSet/>
      <dgm:spPr/>
      <dgm:t>
        <a:bodyPr/>
        <a:lstStyle/>
        <a:p>
          <a:r>
            <a:rPr lang="en-US" dirty="0" smtClean="0">
              <a:solidFill>
                <a:schemeClr val="accent5">
                  <a:lumMod val="75000"/>
                </a:schemeClr>
              </a:solidFill>
            </a:rPr>
            <a:t>Nc </a:t>
          </a:r>
          <a:r>
            <a:rPr lang="en-US" dirty="0" smtClean="0"/>
            <a:t>= Number of cases </a:t>
          </a:r>
        </a:p>
      </dgm:t>
    </dgm:pt>
    <dgm:pt modelId="{82BF7851-B889-4DA4-8183-C387DF8F81EC}" type="parTrans" cxnId="{46684946-8E31-40FA-98B4-0BE014A7EB84}">
      <dgm:prSet/>
      <dgm:spPr/>
      <dgm:t>
        <a:bodyPr/>
        <a:lstStyle/>
        <a:p>
          <a:endParaRPr lang="en-US"/>
        </a:p>
      </dgm:t>
    </dgm:pt>
    <dgm:pt modelId="{91080D0E-9128-467F-9B78-66F03B1A2369}" type="sibTrans" cxnId="{46684946-8E31-40FA-98B4-0BE014A7EB84}">
      <dgm:prSet/>
      <dgm:spPr/>
      <dgm:t>
        <a:bodyPr/>
        <a:lstStyle/>
        <a:p>
          <a:endParaRPr lang="en-US"/>
        </a:p>
      </dgm:t>
    </dgm:pt>
    <dgm:pt modelId="{9B33C95B-EC5B-4271-9454-9470670F9714}">
      <dgm:prSet/>
      <dgm:spPr/>
      <dgm:t>
        <a:bodyPr/>
        <a:lstStyle/>
        <a:p>
          <a:r>
            <a:rPr lang="en-US" dirty="0" smtClean="0">
              <a:solidFill>
                <a:schemeClr val="accent5">
                  <a:lumMod val="75000"/>
                </a:schemeClr>
              </a:solidFill>
            </a:rPr>
            <a:t>Nu</a:t>
          </a:r>
          <a:r>
            <a:rPr lang="en-US" dirty="0" smtClean="0"/>
            <a:t> = Number of units/locations </a:t>
          </a:r>
        </a:p>
      </dgm:t>
    </dgm:pt>
    <dgm:pt modelId="{1A6AEC44-935D-495E-9C3D-17D5FCE77F0C}" type="parTrans" cxnId="{C9F6DE45-91AD-4B9C-9C1B-D05958EC0EE3}">
      <dgm:prSet/>
      <dgm:spPr/>
      <dgm:t>
        <a:bodyPr/>
        <a:lstStyle/>
        <a:p>
          <a:endParaRPr lang="en-US"/>
        </a:p>
      </dgm:t>
    </dgm:pt>
    <dgm:pt modelId="{A74FDF56-A068-4E67-830B-710816807C45}" type="sibTrans" cxnId="{C9F6DE45-91AD-4B9C-9C1B-D05958EC0EE3}">
      <dgm:prSet/>
      <dgm:spPr/>
      <dgm:t>
        <a:bodyPr/>
        <a:lstStyle/>
        <a:p>
          <a:endParaRPr lang="en-US"/>
        </a:p>
      </dgm:t>
    </dgm:pt>
    <dgm:pt modelId="{415E5A6B-C57D-4462-AD7A-2F261CB9CA4D}">
      <dgm:prSet/>
      <dgm:spPr/>
      <dgm:t>
        <a:bodyPr/>
        <a:lstStyle/>
        <a:p>
          <a:r>
            <a:rPr lang="en-US" dirty="0" smtClean="0">
              <a:solidFill>
                <a:schemeClr val="accent5">
                  <a:lumMod val="75000"/>
                </a:schemeClr>
              </a:solidFill>
            </a:rPr>
            <a:t>Nm</a:t>
          </a:r>
          <a:r>
            <a:rPr lang="en-US" dirty="0" smtClean="0"/>
            <a:t> = Number of modalities (tests) </a:t>
          </a:r>
        </a:p>
      </dgm:t>
    </dgm:pt>
    <dgm:pt modelId="{E7D2B354-6071-4C47-912A-1A357D0DDF33}" type="parTrans" cxnId="{C0C36EAE-629E-4024-AE9A-30894BB2DFC3}">
      <dgm:prSet/>
      <dgm:spPr/>
      <dgm:t>
        <a:bodyPr/>
        <a:lstStyle/>
        <a:p>
          <a:endParaRPr lang="en-US"/>
        </a:p>
      </dgm:t>
    </dgm:pt>
    <dgm:pt modelId="{ABA671E9-C556-4E7A-9C22-730F439420CF}" type="sibTrans" cxnId="{C0C36EAE-629E-4024-AE9A-30894BB2DFC3}">
      <dgm:prSet/>
      <dgm:spPr/>
      <dgm:t>
        <a:bodyPr/>
        <a:lstStyle/>
        <a:p>
          <a:endParaRPr lang="en-US"/>
        </a:p>
      </dgm:t>
    </dgm:pt>
    <dgm:pt modelId="{548AF3AB-D54F-4321-920A-7ECE1F217C20}">
      <dgm:prSet/>
      <dgm:spPr/>
      <dgm:t>
        <a:bodyPr/>
        <a:lstStyle/>
        <a:p>
          <a:r>
            <a:rPr lang="en-US" dirty="0" smtClean="0">
              <a:solidFill>
                <a:schemeClr val="accent5">
                  <a:lumMod val="75000"/>
                </a:schemeClr>
              </a:solidFill>
            </a:rPr>
            <a:t>Ng</a:t>
          </a:r>
          <a:r>
            <a:rPr lang="en-US" dirty="0" smtClean="0"/>
            <a:t> = Number of groups for Split plot</a:t>
          </a:r>
        </a:p>
      </dgm:t>
    </dgm:pt>
    <dgm:pt modelId="{1CD06DB0-B057-45EF-B749-6CC77D2A0FF2}" type="parTrans" cxnId="{584DFBB9-CA7D-460B-8EEA-DB28AE3B5C11}">
      <dgm:prSet/>
      <dgm:spPr/>
      <dgm:t>
        <a:bodyPr/>
        <a:lstStyle/>
        <a:p>
          <a:endParaRPr lang="en-US"/>
        </a:p>
      </dgm:t>
    </dgm:pt>
    <dgm:pt modelId="{A6118F09-7E0B-444E-879B-71C5773E270D}" type="sibTrans" cxnId="{584DFBB9-CA7D-460B-8EEA-DB28AE3B5C11}">
      <dgm:prSet/>
      <dgm:spPr/>
      <dgm:t>
        <a:bodyPr/>
        <a:lstStyle/>
        <a:p>
          <a:endParaRPr lang="en-US"/>
        </a:p>
      </dgm:t>
    </dgm:pt>
    <dgm:pt modelId="{72E3DC5C-E8EC-48AB-98CF-38C43D01A5EF}">
      <dgm:prSet/>
      <dgm:spPr/>
      <dgm:t>
        <a:bodyPr/>
        <a:lstStyle/>
        <a:p>
          <a:r>
            <a:rPr lang="en-US" dirty="0" smtClean="0">
              <a:solidFill>
                <a:schemeClr val="accent5">
                  <a:lumMod val="75000"/>
                </a:schemeClr>
              </a:solidFill>
            </a:rPr>
            <a:t>meansurvtime </a:t>
          </a:r>
          <a:r>
            <a:rPr lang="en-US" dirty="0" smtClean="0"/>
            <a:t>= mean survival time</a:t>
          </a:r>
          <a:endParaRPr lang="en-US" dirty="0"/>
        </a:p>
      </dgm:t>
    </dgm:pt>
    <dgm:pt modelId="{FA97C9FF-82F1-4432-98CB-E39ED95D0D6D}" type="parTrans" cxnId="{3851D1A7-8A27-40A3-85FB-3348CCEA034D}">
      <dgm:prSet/>
      <dgm:spPr/>
      <dgm:t>
        <a:bodyPr/>
        <a:lstStyle/>
        <a:p>
          <a:endParaRPr lang="en-US"/>
        </a:p>
      </dgm:t>
    </dgm:pt>
    <dgm:pt modelId="{34AC9274-7201-4201-9B0B-DA7BC30384B5}" type="sibTrans" cxnId="{3851D1A7-8A27-40A3-85FB-3348CCEA034D}">
      <dgm:prSet/>
      <dgm:spPr/>
      <dgm:t>
        <a:bodyPr/>
        <a:lstStyle/>
        <a:p>
          <a:endParaRPr lang="en-US"/>
        </a:p>
      </dgm:t>
    </dgm:pt>
    <dgm:pt modelId="{595B4CBA-7DE5-46B9-A597-0D251DE8C737}">
      <dgm:prSet/>
      <dgm:spPr/>
      <dgm:t>
        <a:bodyPr/>
        <a:lstStyle/>
        <a:p>
          <a:r>
            <a:rPr lang="en-US" dirty="0" smtClean="0">
              <a:solidFill>
                <a:schemeClr val="accent5">
                  <a:lumMod val="75000"/>
                </a:schemeClr>
              </a:solidFill>
            </a:rPr>
            <a:t>Nmc</a:t>
          </a:r>
          <a:r>
            <a:rPr lang="en-US" dirty="0" smtClean="0"/>
            <a:t> = Number of Monte Carlo Simulations to be generated </a:t>
          </a:r>
          <a:endParaRPr lang="en-US" dirty="0"/>
        </a:p>
      </dgm:t>
    </dgm:pt>
    <dgm:pt modelId="{DA3713A5-A199-4E72-BEBB-703A101380B0}" type="parTrans" cxnId="{81BE1ADA-9A53-4691-9985-D503895E8871}">
      <dgm:prSet/>
      <dgm:spPr/>
      <dgm:t>
        <a:bodyPr/>
        <a:lstStyle/>
        <a:p>
          <a:endParaRPr lang="en-US"/>
        </a:p>
      </dgm:t>
    </dgm:pt>
    <dgm:pt modelId="{1D048A61-9E85-48B0-8F4D-6A486CF2C029}" type="sibTrans" cxnId="{81BE1ADA-9A53-4691-9985-D503895E8871}">
      <dgm:prSet/>
      <dgm:spPr/>
      <dgm:t>
        <a:bodyPr/>
        <a:lstStyle/>
        <a:p>
          <a:endParaRPr lang="en-US"/>
        </a:p>
      </dgm:t>
    </dgm:pt>
    <dgm:pt modelId="{3FF728BB-5AEC-41E0-82F9-1E41D5617291}">
      <dgm:prSet/>
      <dgm:spPr/>
      <dgm:t>
        <a:bodyPr/>
        <a:lstStyle/>
        <a:p>
          <a:r>
            <a:rPr lang="en-US" dirty="0" smtClean="0">
              <a:solidFill>
                <a:schemeClr val="accent5">
                  <a:lumMod val="75000"/>
                </a:schemeClr>
              </a:solidFill>
            </a:rPr>
            <a:t>meancentime </a:t>
          </a:r>
          <a:r>
            <a:rPr lang="en-US" dirty="0" smtClean="0"/>
            <a:t>= mean censoring time</a:t>
          </a:r>
        </a:p>
      </dgm:t>
    </dgm:pt>
    <dgm:pt modelId="{B75989C8-E43C-4E76-B690-7C30682E4B86}" type="parTrans" cxnId="{D3FAE621-AD22-433A-ACF2-D18A09AD4045}">
      <dgm:prSet/>
      <dgm:spPr/>
      <dgm:t>
        <a:bodyPr/>
        <a:lstStyle/>
        <a:p>
          <a:endParaRPr lang="en-US"/>
        </a:p>
      </dgm:t>
    </dgm:pt>
    <dgm:pt modelId="{DF3F1876-EF7A-4315-99AD-D37A535AB69D}" type="sibTrans" cxnId="{D3FAE621-AD22-433A-ACF2-D18A09AD4045}">
      <dgm:prSet/>
      <dgm:spPr/>
      <dgm:t>
        <a:bodyPr/>
        <a:lstStyle/>
        <a:p>
          <a:endParaRPr lang="en-US"/>
        </a:p>
      </dgm:t>
    </dgm:pt>
    <dgm:pt modelId="{CA3E5893-6115-40DC-8FA1-3E34320B225C}" type="pres">
      <dgm:prSet presAssocID="{D4DB4A9F-238D-4C79-96CD-DF60FBFC710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FD4AB2-3645-432B-A673-A02484356296}" type="pres">
      <dgm:prSet presAssocID="{7CBB79FC-F5F0-4BCD-9068-C7C230B8648F}" presName="parentLin" presStyleCnt="0"/>
      <dgm:spPr/>
    </dgm:pt>
    <dgm:pt modelId="{62FE7688-E395-40BC-ADB7-12C51BBA3697}" type="pres">
      <dgm:prSet presAssocID="{7CBB79FC-F5F0-4BCD-9068-C7C230B8648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A25EAE2-B291-4F9E-A523-AED30CA066EB}" type="pres">
      <dgm:prSet presAssocID="{7CBB79FC-F5F0-4BCD-9068-C7C230B8648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05E51-231D-4F40-809F-B6EA9274EFDE}" type="pres">
      <dgm:prSet presAssocID="{7CBB79FC-F5F0-4BCD-9068-C7C230B8648F}" presName="negativeSpace" presStyleCnt="0"/>
      <dgm:spPr/>
    </dgm:pt>
    <dgm:pt modelId="{100750C8-E4D1-4609-9E4F-BFA5B3E85D3B}" type="pres">
      <dgm:prSet presAssocID="{7CBB79FC-F5F0-4BCD-9068-C7C230B8648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CF2FA-EDCF-47C9-880C-60B91068E55D}" type="pres">
      <dgm:prSet presAssocID="{0CD428C9-4E3C-4194-9A56-791230A68C6A}" presName="spaceBetweenRectangles" presStyleCnt="0"/>
      <dgm:spPr/>
    </dgm:pt>
    <dgm:pt modelId="{E2C741C9-2ED8-4A31-B223-1F907D6D9606}" type="pres">
      <dgm:prSet presAssocID="{9629B6D5-0BC2-4680-A5B2-F13E25EAC839}" presName="parentLin" presStyleCnt="0"/>
      <dgm:spPr/>
    </dgm:pt>
    <dgm:pt modelId="{D0C0D9A0-B179-4EB5-AA8B-7FC9DEB3242A}" type="pres">
      <dgm:prSet presAssocID="{9629B6D5-0BC2-4680-A5B2-F13E25EAC83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B92F35E-6A07-4D09-89B7-DFA7A1C5834C}" type="pres">
      <dgm:prSet presAssocID="{9629B6D5-0BC2-4680-A5B2-F13E25EAC83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9E7868-4B6D-4C5F-A42E-E59FBB5B0F27}" type="pres">
      <dgm:prSet presAssocID="{9629B6D5-0BC2-4680-A5B2-F13E25EAC839}" presName="negativeSpace" presStyleCnt="0"/>
      <dgm:spPr/>
    </dgm:pt>
    <dgm:pt modelId="{011E07F7-927C-4E13-B3BB-F5299F215AEE}" type="pres">
      <dgm:prSet presAssocID="{9629B6D5-0BC2-4680-A5B2-F13E25EAC83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D3E2E4-9EAB-4D57-8709-C71E96201F98}" type="pres">
      <dgm:prSet presAssocID="{DEF685E2-6F67-4FE4-84DC-77FC08E6A206}" presName="spaceBetweenRectangles" presStyleCnt="0"/>
      <dgm:spPr/>
    </dgm:pt>
    <dgm:pt modelId="{363ECCC9-A4A3-4BA8-B42F-F1C31D89C0D1}" type="pres">
      <dgm:prSet presAssocID="{CB680BE2-9FDA-4272-A602-C92CE7F26F16}" presName="parentLin" presStyleCnt="0"/>
      <dgm:spPr/>
    </dgm:pt>
    <dgm:pt modelId="{350002FA-E01E-4BE5-8820-C122B8E44207}" type="pres">
      <dgm:prSet presAssocID="{CB680BE2-9FDA-4272-A602-C92CE7F26F16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A0E8B96F-943D-4347-914D-B191B9D6CCDF}" type="pres">
      <dgm:prSet presAssocID="{CB680BE2-9FDA-4272-A602-C92CE7F26F1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6F2DB7-53D1-4023-B43B-C7BC14E4C997}" type="pres">
      <dgm:prSet presAssocID="{CB680BE2-9FDA-4272-A602-C92CE7F26F16}" presName="negativeSpace" presStyleCnt="0"/>
      <dgm:spPr/>
    </dgm:pt>
    <dgm:pt modelId="{E070A630-EE63-43A7-9399-21214B7FCF26}" type="pres">
      <dgm:prSet presAssocID="{CB680BE2-9FDA-4272-A602-C92CE7F26F1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ABAC4D-D99B-4351-96E2-4F80BD3D3E5D}" type="presOf" srcId="{CB680BE2-9FDA-4272-A602-C92CE7F26F16}" destId="{350002FA-E01E-4BE5-8820-C122B8E44207}" srcOrd="0" destOrd="0" presId="urn:microsoft.com/office/officeart/2005/8/layout/list1"/>
    <dgm:cxn modelId="{9BE4CC55-6E02-4B6E-95D2-158F1BDF6D6F}" srcId="{D4DB4A9F-238D-4C79-96CD-DF60FBFC710A}" destId="{CB680BE2-9FDA-4272-A602-C92CE7F26F16}" srcOrd="2" destOrd="0" parTransId="{D82DC6FC-8CEC-4310-8C2E-0AA720DFCD40}" sibTransId="{2E93D509-10D9-47DA-AB5D-E6476BEA0914}"/>
    <dgm:cxn modelId="{C9F6DE45-91AD-4B9C-9C1B-D05958EC0EE3}" srcId="{9629B6D5-0BC2-4680-A5B2-F13E25EAC839}" destId="{9B33C95B-EC5B-4271-9454-9470670F9714}" srcOrd="3" destOrd="0" parTransId="{1A6AEC44-935D-495E-9C3D-17D5FCE77F0C}" sibTransId="{A74FDF56-A068-4E67-830B-710816807C45}"/>
    <dgm:cxn modelId="{5670D42E-9E32-41F2-A587-96FED5C6BDE2}" type="presOf" srcId="{548AF3AB-D54F-4321-920A-7ECE1F217C20}" destId="{011E07F7-927C-4E13-B3BB-F5299F215AEE}" srcOrd="0" destOrd="5" presId="urn:microsoft.com/office/officeart/2005/8/layout/list1"/>
    <dgm:cxn modelId="{66AFFEFA-734A-42DD-A60E-27559737B36F}" type="presOf" srcId="{CB680BE2-9FDA-4272-A602-C92CE7F26F16}" destId="{A0E8B96F-943D-4347-914D-B191B9D6CCDF}" srcOrd="1" destOrd="0" presId="urn:microsoft.com/office/officeart/2005/8/layout/list1"/>
    <dgm:cxn modelId="{972CEC42-C580-491D-8580-7295063A49EF}" srcId="{7CBB79FC-F5F0-4BCD-9068-C7C230B8648F}" destId="{65191BD6-94EB-48E3-9236-8FE5F34C79AA}" srcOrd="0" destOrd="0" parTransId="{6213AACE-9C21-446C-85E1-9A694B579FF9}" sibTransId="{46CCBF99-73B1-40EE-B0E5-DB9760F9D3FD}"/>
    <dgm:cxn modelId="{3851D1A7-8A27-40A3-85FB-3348CCEA034D}" srcId="{CB680BE2-9FDA-4272-A602-C92CE7F26F16}" destId="{72E3DC5C-E8EC-48AB-98CF-38C43D01A5EF}" srcOrd="0" destOrd="0" parTransId="{FA97C9FF-82F1-4432-98CB-E39ED95D0D6D}" sibTransId="{34AC9274-7201-4201-9B0B-DA7BC30384B5}"/>
    <dgm:cxn modelId="{C0C36EAE-629E-4024-AE9A-30894BB2DFC3}" srcId="{9629B6D5-0BC2-4680-A5B2-F13E25EAC839}" destId="{415E5A6B-C57D-4462-AD7A-2F261CB9CA4D}" srcOrd="4" destOrd="0" parTransId="{E7D2B354-6071-4C47-912A-1A357D0DDF33}" sibTransId="{ABA671E9-C556-4E7A-9C22-730F439420CF}"/>
    <dgm:cxn modelId="{81BE1ADA-9A53-4691-9985-D503895E8871}" srcId="{9629B6D5-0BC2-4680-A5B2-F13E25EAC839}" destId="{595B4CBA-7DE5-46B9-A597-0D251DE8C737}" srcOrd="0" destOrd="0" parTransId="{DA3713A5-A199-4E72-BEBB-703A101380B0}" sibTransId="{1D048A61-9E85-48B0-8F4D-6A486CF2C029}"/>
    <dgm:cxn modelId="{E0DAC22B-82E7-4744-A9E8-DB59A3C1C218}" srcId="{D4DB4A9F-238D-4C79-96CD-DF60FBFC710A}" destId="{7CBB79FC-F5F0-4BCD-9068-C7C230B8648F}" srcOrd="0" destOrd="0" parTransId="{3494AE5A-436D-40F6-9BB8-601DDE38B840}" sibTransId="{0CD428C9-4E3C-4194-9A56-791230A68C6A}"/>
    <dgm:cxn modelId="{238E8DF0-F72D-48F2-88B6-7490D52D6071}" srcId="{D4DB4A9F-238D-4C79-96CD-DF60FBFC710A}" destId="{9629B6D5-0BC2-4680-A5B2-F13E25EAC839}" srcOrd="1" destOrd="0" parTransId="{754C1EDB-52F5-4668-BCFD-4B428DE7BC3E}" sibTransId="{DEF685E2-6F67-4FE4-84DC-77FC08E6A206}"/>
    <dgm:cxn modelId="{20B3CFAC-D69E-430B-90A7-B88AEB01E3CD}" type="presOf" srcId="{595B4CBA-7DE5-46B9-A597-0D251DE8C737}" destId="{011E07F7-927C-4E13-B3BB-F5299F215AEE}" srcOrd="0" destOrd="0" presId="urn:microsoft.com/office/officeart/2005/8/layout/list1"/>
    <dgm:cxn modelId="{F208A40A-6E38-414D-A5EF-CE3A339B2E20}" type="presOf" srcId="{9B33C95B-EC5B-4271-9454-9470670F9714}" destId="{011E07F7-927C-4E13-B3BB-F5299F215AEE}" srcOrd="0" destOrd="3" presId="urn:microsoft.com/office/officeart/2005/8/layout/list1"/>
    <dgm:cxn modelId="{B7274B89-1240-409A-B45A-5A59E496976E}" type="presOf" srcId="{D4DB4A9F-238D-4C79-96CD-DF60FBFC710A}" destId="{CA3E5893-6115-40DC-8FA1-3E34320B225C}" srcOrd="0" destOrd="0" presId="urn:microsoft.com/office/officeart/2005/8/layout/list1"/>
    <dgm:cxn modelId="{1FF00049-EA07-4325-8D4D-0D69C63C7DB0}" type="presOf" srcId="{72E3DC5C-E8EC-48AB-98CF-38C43D01A5EF}" destId="{E070A630-EE63-43A7-9399-21214B7FCF26}" srcOrd="0" destOrd="0" presId="urn:microsoft.com/office/officeart/2005/8/layout/list1"/>
    <dgm:cxn modelId="{CF575367-326A-4D02-8AF8-F645E7FD1F52}" type="presOf" srcId="{3657F566-119A-4D51-AED3-48766B5FC2D1}" destId="{011E07F7-927C-4E13-B3BB-F5299F215AEE}" srcOrd="0" destOrd="2" presId="urn:microsoft.com/office/officeart/2005/8/layout/list1"/>
    <dgm:cxn modelId="{51DAB2A5-5CAD-4160-B56F-CD42ABCED438}" type="presOf" srcId="{C1413CC0-C0CF-4BB3-BA0E-376A987D9125}" destId="{011E07F7-927C-4E13-B3BB-F5299F215AEE}" srcOrd="0" destOrd="1" presId="urn:microsoft.com/office/officeart/2005/8/layout/list1"/>
    <dgm:cxn modelId="{91303ACF-E736-44EE-9F14-6F9F49C5736F}" type="presOf" srcId="{415E5A6B-C57D-4462-AD7A-2F261CB9CA4D}" destId="{011E07F7-927C-4E13-B3BB-F5299F215AEE}" srcOrd="0" destOrd="4" presId="urn:microsoft.com/office/officeart/2005/8/layout/list1"/>
    <dgm:cxn modelId="{21C42E67-EB6C-452B-9F92-316308BED72F}" type="presOf" srcId="{9629B6D5-0BC2-4680-A5B2-F13E25EAC839}" destId="{7B92F35E-6A07-4D09-89B7-DFA7A1C5834C}" srcOrd="1" destOrd="0" presId="urn:microsoft.com/office/officeart/2005/8/layout/list1"/>
    <dgm:cxn modelId="{7AF5A606-97B5-4A58-8D7A-ADC4B7B0FBAD}" type="presOf" srcId="{65191BD6-94EB-48E3-9236-8FE5F34C79AA}" destId="{100750C8-E4D1-4609-9E4F-BFA5B3E85D3B}" srcOrd="0" destOrd="0" presId="urn:microsoft.com/office/officeart/2005/8/layout/list1"/>
    <dgm:cxn modelId="{EAEF4FFB-8FD7-48A4-811F-E22B1A8DD12E}" type="presOf" srcId="{7CBB79FC-F5F0-4BCD-9068-C7C230B8648F}" destId="{BA25EAE2-B291-4F9E-A523-AED30CA066EB}" srcOrd="1" destOrd="0" presId="urn:microsoft.com/office/officeart/2005/8/layout/list1"/>
    <dgm:cxn modelId="{D3FAE621-AD22-433A-ACF2-D18A09AD4045}" srcId="{CB680BE2-9FDA-4272-A602-C92CE7F26F16}" destId="{3FF728BB-5AEC-41E0-82F9-1E41D5617291}" srcOrd="1" destOrd="0" parTransId="{B75989C8-E43C-4E76-B690-7C30682E4B86}" sibTransId="{DF3F1876-EF7A-4315-99AD-D37A535AB69D}"/>
    <dgm:cxn modelId="{098190C0-E66E-4DE9-879E-035A8A7E5D24}" type="presOf" srcId="{7CBB79FC-F5F0-4BCD-9068-C7C230B8648F}" destId="{62FE7688-E395-40BC-ADB7-12C51BBA3697}" srcOrd="0" destOrd="0" presId="urn:microsoft.com/office/officeart/2005/8/layout/list1"/>
    <dgm:cxn modelId="{BF7F631D-4CB8-4F6C-B7E3-B3633D05262D}" type="presOf" srcId="{3FF728BB-5AEC-41E0-82F9-1E41D5617291}" destId="{E070A630-EE63-43A7-9399-21214B7FCF26}" srcOrd="0" destOrd="1" presId="urn:microsoft.com/office/officeart/2005/8/layout/list1"/>
    <dgm:cxn modelId="{584DFBB9-CA7D-460B-8EEA-DB28AE3B5C11}" srcId="{9629B6D5-0BC2-4680-A5B2-F13E25EAC839}" destId="{548AF3AB-D54F-4321-920A-7ECE1F217C20}" srcOrd="5" destOrd="0" parTransId="{1CD06DB0-B057-45EF-B749-6CC77D2A0FF2}" sibTransId="{A6118F09-7E0B-444E-879B-71C5773E270D}"/>
    <dgm:cxn modelId="{46684946-8E31-40FA-98B4-0BE014A7EB84}" srcId="{9629B6D5-0BC2-4680-A5B2-F13E25EAC839}" destId="{3657F566-119A-4D51-AED3-48766B5FC2D1}" srcOrd="2" destOrd="0" parTransId="{82BF7851-B889-4DA4-8183-C387DF8F81EC}" sibTransId="{91080D0E-9128-467F-9B78-66F03B1A2369}"/>
    <dgm:cxn modelId="{56E708D2-7552-4ABB-BD94-03225634DFE1}" srcId="{9629B6D5-0BC2-4680-A5B2-F13E25EAC839}" destId="{C1413CC0-C0CF-4BB3-BA0E-376A987D9125}" srcOrd="1" destOrd="0" parTransId="{3F55C9B3-42FA-464B-899A-8714B6E2442E}" sibTransId="{68E801B9-A078-4CC6-80D7-60B48741C555}"/>
    <dgm:cxn modelId="{8D4B4301-7135-4508-BE11-4A7276966F3C}" type="presOf" srcId="{9629B6D5-0BC2-4680-A5B2-F13E25EAC839}" destId="{D0C0D9A0-B179-4EB5-AA8B-7FC9DEB3242A}" srcOrd="0" destOrd="0" presId="urn:microsoft.com/office/officeart/2005/8/layout/list1"/>
    <dgm:cxn modelId="{5EC26B11-145A-4242-9CAB-3D5A3490C281}" type="presParOf" srcId="{CA3E5893-6115-40DC-8FA1-3E34320B225C}" destId="{49FD4AB2-3645-432B-A673-A02484356296}" srcOrd="0" destOrd="0" presId="urn:microsoft.com/office/officeart/2005/8/layout/list1"/>
    <dgm:cxn modelId="{0726862B-01FB-4B71-8833-5B81EBCB6A9A}" type="presParOf" srcId="{49FD4AB2-3645-432B-A673-A02484356296}" destId="{62FE7688-E395-40BC-ADB7-12C51BBA3697}" srcOrd="0" destOrd="0" presId="urn:microsoft.com/office/officeart/2005/8/layout/list1"/>
    <dgm:cxn modelId="{B9A6813D-464A-40A1-BF31-852E92444B72}" type="presParOf" srcId="{49FD4AB2-3645-432B-A673-A02484356296}" destId="{BA25EAE2-B291-4F9E-A523-AED30CA066EB}" srcOrd="1" destOrd="0" presId="urn:microsoft.com/office/officeart/2005/8/layout/list1"/>
    <dgm:cxn modelId="{43FEFD7D-4706-4491-849F-C6AA829595BB}" type="presParOf" srcId="{CA3E5893-6115-40DC-8FA1-3E34320B225C}" destId="{36605E51-231D-4F40-809F-B6EA9274EFDE}" srcOrd="1" destOrd="0" presId="urn:microsoft.com/office/officeart/2005/8/layout/list1"/>
    <dgm:cxn modelId="{6A20114F-977A-459F-8C63-7AFA8E914B37}" type="presParOf" srcId="{CA3E5893-6115-40DC-8FA1-3E34320B225C}" destId="{100750C8-E4D1-4609-9E4F-BFA5B3E85D3B}" srcOrd="2" destOrd="0" presId="urn:microsoft.com/office/officeart/2005/8/layout/list1"/>
    <dgm:cxn modelId="{2E67CBF8-1FB3-4145-81DC-461945180482}" type="presParOf" srcId="{CA3E5893-6115-40DC-8FA1-3E34320B225C}" destId="{206CF2FA-EDCF-47C9-880C-60B91068E55D}" srcOrd="3" destOrd="0" presId="urn:microsoft.com/office/officeart/2005/8/layout/list1"/>
    <dgm:cxn modelId="{57D7876C-2544-4B51-ACA5-92D82378D3E9}" type="presParOf" srcId="{CA3E5893-6115-40DC-8FA1-3E34320B225C}" destId="{E2C741C9-2ED8-4A31-B223-1F907D6D9606}" srcOrd="4" destOrd="0" presId="urn:microsoft.com/office/officeart/2005/8/layout/list1"/>
    <dgm:cxn modelId="{449E1774-3250-4320-8C37-F902A18B32AB}" type="presParOf" srcId="{E2C741C9-2ED8-4A31-B223-1F907D6D9606}" destId="{D0C0D9A0-B179-4EB5-AA8B-7FC9DEB3242A}" srcOrd="0" destOrd="0" presId="urn:microsoft.com/office/officeart/2005/8/layout/list1"/>
    <dgm:cxn modelId="{074F5AA4-2EE9-46C4-B5B9-6306936E8FD6}" type="presParOf" srcId="{E2C741C9-2ED8-4A31-B223-1F907D6D9606}" destId="{7B92F35E-6A07-4D09-89B7-DFA7A1C5834C}" srcOrd="1" destOrd="0" presId="urn:microsoft.com/office/officeart/2005/8/layout/list1"/>
    <dgm:cxn modelId="{168F5B17-59E9-47D1-A3CC-7CADBC136D06}" type="presParOf" srcId="{CA3E5893-6115-40DC-8FA1-3E34320B225C}" destId="{929E7868-4B6D-4C5F-A42E-E59FBB5B0F27}" srcOrd="5" destOrd="0" presId="urn:microsoft.com/office/officeart/2005/8/layout/list1"/>
    <dgm:cxn modelId="{BDC21AFD-4057-4CA7-A599-5FC796533360}" type="presParOf" srcId="{CA3E5893-6115-40DC-8FA1-3E34320B225C}" destId="{011E07F7-927C-4E13-B3BB-F5299F215AEE}" srcOrd="6" destOrd="0" presId="urn:microsoft.com/office/officeart/2005/8/layout/list1"/>
    <dgm:cxn modelId="{A99D2CB6-E973-498A-B0A0-466F7124D04B}" type="presParOf" srcId="{CA3E5893-6115-40DC-8FA1-3E34320B225C}" destId="{54D3E2E4-9EAB-4D57-8709-C71E96201F98}" srcOrd="7" destOrd="0" presId="urn:microsoft.com/office/officeart/2005/8/layout/list1"/>
    <dgm:cxn modelId="{FA93064C-BE2E-47F9-8CBE-CA29B066A8DE}" type="presParOf" srcId="{CA3E5893-6115-40DC-8FA1-3E34320B225C}" destId="{363ECCC9-A4A3-4BA8-B42F-F1C31D89C0D1}" srcOrd="8" destOrd="0" presId="urn:microsoft.com/office/officeart/2005/8/layout/list1"/>
    <dgm:cxn modelId="{9D8D5312-47B7-4520-9D82-C454A8F2022B}" type="presParOf" srcId="{363ECCC9-A4A3-4BA8-B42F-F1C31D89C0D1}" destId="{350002FA-E01E-4BE5-8820-C122B8E44207}" srcOrd="0" destOrd="0" presId="urn:microsoft.com/office/officeart/2005/8/layout/list1"/>
    <dgm:cxn modelId="{890BBF0A-0886-4522-B8BF-07F630F027EA}" type="presParOf" srcId="{363ECCC9-A4A3-4BA8-B42F-F1C31D89C0D1}" destId="{A0E8B96F-943D-4347-914D-B191B9D6CCDF}" srcOrd="1" destOrd="0" presId="urn:microsoft.com/office/officeart/2005/8/layout/list1"/>
    <dgm:cxn modelId="{22D21402-5F54-4EF4-AE1B-4EFEE32A9782}" type="presParOf" srcId="{CA3E5893-6115-40DC-8FA1-3E34320B225C}" destId="{5F6F2DB7-53D1-4023-B43B-C7BC14E4C997}" srcOrd="9" destOrd="0" presId="urn:microsoft.com/office/officeart/2005/8/layout/list1"/>
    <dgm:cxn modelId="{A2E18308-C5DD-42DD-BEB8-F8AE4545C4E8}" type="presParOf" srcId="{CA3E5893-6115-40DC-8FA1-3E34320B225C}" destId="{E070A630-EE63-43A7-9399-21214B7FCF2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D19C85-DD51-479B-8BC1-7E11BFE9A05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81992F-22C1-4A54-8B3E-7C75AD9AD283}">
      <dgm:prSet phldrT="[Text]"/>
      <dgm:spPr/>
      <dgm:t>
        <a:bodyPr/>
        <a:lstStyle/>
        <a:p>
          <a:r>
            <a:rPr lang="en-US" dirty="0" smtClean="0"/>
            <a:t>MRMC Output</a:t>
          </a:r>
          <a:endParaRPr lang="en-US" dirty="0"/>
        </a:p>
      </dgm:t>
    </dgm:pt>
    <dgm:pt modelId="{37F3D808-22D6-401B-BEEA-33FAF9F023CF}" type="parTrans" cxnId="{2E4C7FA6-1D2F-42F2-B7E2-2053B0DAE04E}">
      <dgm:prSet/>
      <dgm:spPr/>
      <dgm:t>
        <a:bodyPr/>
        <a:lstStyle/>
        <a:p>
          <a:endParaRPr lang="en-US"/>
        </a:p>
      </dgm:t>
    </dgm:pt>
    <dgm:pt modelId="{7C98D123-4825-4740-865A-EFD3E78366AE}" type="sibTrans" cxnId="{2E4C7FA6-1D2F-42F2-B7E2-2053B0DAE04E}">
      <dgm:prSet/>
      <dgm:spPr/>
      <dgm:t>
        <a:bodyPr/>
        <a:lstStyle/>
        <a:p>
          <a:endParaRPr lang="en-US"/>
        </a:p>
      </dgm:t>
    </dgm:pt>
    <dgm:pt modelId="{668BD612-306E-48B3-BE57-DB0D25AD8F42}">
      <dgm:prSet phldrT="[Text]"/>
      <dgm:spPr/>
      <dgm:t>
        <a:bodyPr/>
        <a:lstStyle/>
        <a:p>
          <a:r>
            <a:rPr lang="en-US" dirty="0" smtClean="0"/>
            <a:t>plotout</a:t>
          </a:r>
          <a:endParaRPr lang="en-US" dirty="0"/>
        </a:p>
      </dgm:t>
    </dgm:pt>
    <dgm:pt modelId="{EA539516-79B2-452A-B7F9-A3B42BA354C8}" type="parTrans" cxnId="{F454DDCD-90EB-4A31-9686-357179C5F785}">
      <dgm:prSet/>
      <dgm:spPr/>
      <dgm:t>
        <a:bodyPr/>
        <a:lstStyle/>
        <a:p>
          <a:endParaRPr lang="en-US"/>
        </a:p>
      </dgm:t>
    </dgm:pt>
    <dgm:pt modelId="{31327764-92EA-40A9-A447-36E5A0511C2D}" type="sibTrans" cxnId="{F454DDCD-90EB-4A31-9686-357179C5F785}">
      <dgm:prSet/>
      <dgm:spPr/>
      <dgm:t>
        <a:bodyPr/>
        <a:lstStyle/>
        <a:p>
          <a:endParaRPr lang="en-US"/>
        </a:p>
      </dgm:t>
    </dgm:pt>
    <dgm:pt modelId="{D3A69150-FF75-48C8-9A2F-B4F7FDF26499}">
      <dgm:prSet phldrT="[Text]"/>
      <dgm:spPr/>
      <dgm:t>
        <a:bodyPr/>
        <a:lstStyle/>
        <a:p>
          <a:r>
            <a:rPr lang="en-US" dirty="0" smtClean="0"/>
            <a:t>Count VS. Survival Time</a:t>
          </a:r>
          <a:endParaRPr lang="en-US" dirty="0"/>
        </a:p>
      </dgm:t>
    </dgm:pt>
    <dgm:pt modelId="{341BB359-CF00-496A-9091-EF593C6065E5}" type="parTrans" cxnId="{4E4B8116-D85E-4532-A05B-6CDDF14454D9}">
      <dgm:prSet/>
      <dgm:spPr/>
      <dgm:t>
        <a:bodyPr/>
        <a:lstStyle/>
        <a:p>
          <a:endParaRPr lang="en-US"/>
        </a:p>
      </dgm:t>
    </dgm:pt>
    <dgm:pt modelId="{2636E3ED-5452-45F6-BA02-57E103092EB4}" type="sibTrans" cxnId="{4E4B8116-D85E-4532-A05B-6CDDF14454D9}">
      <dgm:prSet/>
      <dgm:spPr/>
      <dgm:t>
        <a:bodyPr/>
        <a:lstStyle/>
        <a:p>
          <a:endParaRPr lang="en-US"/>
        </a:p>
      </dgm:t>
    </dgm:pt>
    <dgm:pt modelId="{0CB94EBE-A902-4B9B-BD28-CCB268539EFD}">
      <dgm:prSet phldrT="[Text]"/>
      <dgm:spPr/>
      <dgm:t>
        <a:bodyPr/>
        <a:lstStyle/>
        <a:p>
          <a:r>
            <a:rPr lang="en-US" dirty="0" smtClean="0"/>
            <a:t>agreementout</a:t>
          </a:r>
          <a:endParaRPr lang="en-US" dirty="0"/>
        </a:p>
      </dgm:t>
    </dgm:pt>
    <dgm:pt modelId="{FA7FEADE-0018-4734-8085-1B38923B4A34}" type="parTrans" cxnId="{DABC1D44-D5A7-490B-AE56-A907C5A04406}">
      <dgm:prSet/>
      <dgm:spPr/>
      <dgm:t>
        <a:bodyPr/>
        <a:lstStyle/>
        <a:p>
          <a:endParaRPr lang="en-US"/>
        </a:p>
      </dgm:t>
    </dgm:pt>
    <dgm:pt modelId="{6881071E-D38F-4F2D-93E6-42EA52F39075}" type="sibTrans" cxnId="{DABC1D44-D5A7-490B-AE56-A907C5A04406}">
      <dgm:prSet/>
      <dgm:spPr/>
      <dgm:t>
        <a:bodyPr/>
        <a:lstStyle/>
        <a:p>
          <a:endParaRPr lang="en-US"/>
        </a:p>
      </dgm:t>
    </dgm:pt>
    <dgm:pt modelId="{344F9174-5D2F-42CA-A177-21CB88116EAC}">
      <dgm:prSet phldrT="[Text]"/>
      <dgm:spPr/>
      <dgm:t>
        <a:bodyPr/>
        <a:lstStyle/>
        <a:p>
          <a:r>
            <a:rPr lang="en-US" smtClean="0"/>
            <a:t>Agreement Measures</a:t>
          </a:r>
          <a:endParaRPr lang="en-US" dirty="0"/>
        </a:p>
      </dgm:t>
    </dgm:pt>
    <dgm:pt modelId="{7D308E7C-6924-45FC-8FD5-54E26790CE6B}" type="parTrans" cxnId="{A5741555-1A98-4CED-B8BB-90B171E5C704}">
      <dgm:prSet/>
      <dgm:spPr/>
      <dgm:t>
        <a:bodyPr/>
        <a:lstStyle/>
        <a:p>
          <a:endParaRPr lang="en-US"/>
        </a:p>
      </dgm:t>
    </dgm:pt>
    <dgm:pt modelId="{BB1AE008-39C6-45CA-A7CC-A2AE96270F7E}" type="sibTrans" cxnId="{A5741555-1A98-4CED-B8BB-90B171E5C704}">
      <dgm:prSet/>
      <dgm:spPr/>
      <dgm:t>
        <a:bodyPr/>
        <a:lstStyle/>
        <a:p>
          <a:endParaRPr lang="en-US"/>
        </a:p>
      </dgm:t>
    </dgm:pt>
    <dgm:pt modelId="{0FB48BFD-92BE-45AF-A09F-A8FC140B5B68}">
      <dgm:prSet phldrT="[Text]"/>
      <dgm:spPr/>
      <dgm:t>
        <a:bodyPr/>
        <a:lstStyle/>
        <a:p>
          <a:r>
            <a:rPr lang="en-US" dirty="0" smtClean="0"/>
            <a:t>mrmcout</a:t>
          </a:r>
          <a:endParaRPr lang="en-US" dirty="0"/>
        </a:p>
      </dgm:t>
    </dgm:pt>
    <dgm:pt modelId="{38C4914E-3605-4A1C-A452-CF9DE05ECAFF}" type="sibTrans" cxnId="{0C335837-272F-40CF-BADE-F5E5E7F35234}">
      <dgm:prSet/>
      <dgm:spPr/>
      <dgm:t>
        <a:bodyPr/>
        <a:lstStyle/>
        <a:p>
          <a:endParaRPr lang="en-US"/>
        </a:p>
      </dgm:t>
    </dgm:pt>
    <dgm:pt modelId="{D202D1C5-5D0F-452D-B684-069C37E726E9}" type="parTrans" cxnId="{0C335837-272F-40CF-BADE-F5E5E7F35234}">
      <dgm:prSet/>
      <dgm:spPr/>
      <dgm:t>
        <a:bodyPr/>
        <a:lstStyle/>
        <a:p>
          <a:endParaRPr lang="en-US"/>
        </a:p>
      </dgm:t>
    </dgm:pt>
    <dgm:pt modelId="{9802C6C2-7AAF-4B01-A40E-8C015E35E468}" type="pres">
      <dgm:prSet presAssocID="{B5D19C85-DD51-479B-8BC1-7E11BFE9A05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C8344B91-9B1F-4B02-BAEC-0F71934C3CDC}" type="pres">
      <dgm:prSet presAssocID="{0FB48BFD-92BE-45AF-A09F-A8FC140B5B68}" presName="composite" presStyleCnt="0">
        <dgm:presLayoutVars>
          <dgm:chMax val="1"/>
          <dgm:chPref val="1"/>
        </dgm:presLayoutVars>
      </dgm:prSet>
      <dgm:spPr/>
    </dgm:pt>
    <dgm:pt modelId="{36BC764A-C3DF-46D1-9342-2A7D6BA9E82A}" type="pres">
      <dgm:prSet presAssocID="{0FB48BFD-92BE-45AF-A09F-A8FC140B5B68}" presName="Accent" presStyleLbl="trAlignAcc1" presStyleIdx="0" presStyleCnt="3">
        <dgm:presLayoutVars>
          <dgm:chMax val="0"/>
          <dgm:chPref val="0"/>
        </dgm:presLayoutVars>
      </dgm:prSet>
      <dgm:spPr/>
    </dgm:pt>
    <dgm:pt modelId="{7C5C97A8-1699-4785-8931-284EBE26B7FD}" type="pres">
      <dgm:prSet presAssocID="{0FB48BFD-92BE-45AF-A09F-A8FC140B5B68}" presName="Image" presStyleLbl="alignImgPlace1" presStyleIdx="0" presStyleCnt="3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5F9DEB40-0944-4E44-8031-BC12AA5C4163}" type="pres">
      <dgm:prSet presAssocID="{0FB48BFD-92BE-45AF-A09F-A8FC140B5B68}" presName="ChildComposite" presStyleCnt="0"/>
      <dgm:spPr/>
    </dgm:pt>
    <dgm:pt modelId="{E286387F-0889-4D89-AF7F-5A5C75C9E300}" type="pres">
      <dgm:prSet presAssocID="{0FB48BFD-92BE-45AF-A09F-A8FC140B5B68}" presName="Child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8F84E-F413-41A8-B35E-5F4D3053B97D}" type="pres">
      <dgm:prSet presAssocID="{0FB48BFD-92BE-45AF-A09F-A8FC140B5B68}" presName="Parent" presStyleLbl="revTx" presStyleIdx="0" presStyleCnt="3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B49400-BF9F-4EBD-B7F3-3662DE109699}" type="pres">
      <dgm:prSet presAssocID="{38C4914E-3605-4A1C-A452-CF9DE05ECAFF}" presName="sibTrans" presStyleCnt="0"/>
      <dgm:spPr/>
    </dgm:pt>
    <dgm:pt modelId="{0F6A90D9-A8DB-4F9D-AF93-4CDC22D52FFD}" type="pres">
      <dgm:prSet presAssocID="{668BD612-306E-48B3-BE57-DB0D25AD8F42}" presName="composite" presStyleCnt="0">
        <dgm:presLayoutVars>
          <dgm:chMax val="1"/>
          <dgm:chPref val="1"/>
        </dgm:presLayoutVars>
      </dgm:prSet>
      <dgm:spPr/>
    </dgm:pt>
    <dgm:pt modelId="{FE18126E-5BC4-4A59-B216-B6A17E347C34}" type="pres">
      <dgm:prSet presAssocID="{668BD612-306E-48B3-BE57-DB0D25AD8F42}" presName="Accent" presStyleLbl="trAlignAcc1" presStyleIdx="1" presStyleCnt="3">
        <dgm:presLayoutVars>
          <dgm:chMax val="0"/>
          <dgm:chPref val="0"/>
        </dgm:presLayoutVars>
      </dgm:prSet>
      <dgm:spPr/>
    </dgm:pt>
    <dgm:pt modelId="{A7394A84-4A1A-4E50-8390-F8C66ED02B49}" type="pres">
      <dgm:prSet presAssocID="{668BD612-306E-48B3-BE57-DB0D25AD8F42}" presName="Image" presStyleLbl="alignImgPlace1" presStyleIdx="1" presStyleCnt="3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8156810C-43F3-4A42-8254-144AD41E0E39}" type="pres">
      <dgm:prSet presAssocID="{668BD612-306E-48B3-BE57-DB0D25AD8F42}" presName="ChildComposite" presStyleCnt="0"/>
      <dgm:spPr/>
    </dgm:pt>
    <dgm:pt modelId="{37E1A72F-F621-4186-8BE7-32A137AA6440}" type="pres">
      <dgm:prSet presAssocID="{668BD612-306E-48B3-BE57-DB0D25AD8F42}" presName="Child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1E6429-5D92-4199-A935-1D6998777CD1}" type="pres">
      <dgm:prSet presAssocID="{668BD612-306E-48B3-BE57-DB0D25AD8F42}" presName="Parent" presStyleLbl="revTx" presStyleIdx="1" presStyleCnt="3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2C5A13-245B-4902-8440-A1982C0A9380}" type="pres">
      <dgm:prSet presAssocID="{31327764-92EA-40A9-A447-36E5A0511C2D}" presName="sibTrans" presStyleCnt="0"/>
      <dgm:spPr/>
    </dgm:pt>
    <dgm:pt modelId="{5791CAEC-0F3C-4B50-A85E-F6243DB91319}" type="pres">
      <dgm:prSet presAssocID="{0CB94EBE-A902-4B9B-BD28-CCB268539EFD}" presName="composite" presStyleCnt="0">
        <dgm:presLayoutVars>
          <dgm:chMax val="1"/>
          <dgm:chPref val="1"/>
        </dgm:presLayoutVars>
      </dgm:prSet>
      <dgm:spPr/>
    </dgm:pt>
    <dgm:pt modelId="{E757FAAC-5A78-47F3-8006-285AC175E114}" type="pres">
      <dgm:prSet presAssocID="{0CB94EBE-A902-4B9B-BD28-CCB268539EFD}" presName="Accent" presStyleLbl="trAlignAcc1" presStyleIdx="2" presStyleCnt="3">
        <dgm:presLayoutVars>
          <dgm:chMax val="0"/>
          <dgm:chPref val="0"/>
        </dgm:presLayoutVars>
      </dgm:prSet>
      <dgm:spPr/>
    </dgm:pt>
    <dgm:pt modelId="{A5142D4A-1EB5-4ACB-A4D6-DA06C591419B}" type="pres">
      <dgm:prSet presAssocID="{0CB94EBE-A902-4B9B-BD28-CCB268539EFD}" presName="Image" presStyleLbl="alignImgPlace1" presStyleIdx="2" presStyleCnt="3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0A37C585-3A64-4DB3-8282-E2803B3A3AFB}" type="pres">
      <dgm:prSet presAssocID="{0CB94EBE-A902-4B9B-BD28-CCB268539EFD}" presName="ChildComposite" presStyleCnt="0"/>
      <dgm:spPr/>
    </dgm:pt>
    <dgm:pt modelId="{123188D0-0EA7-4249-9A9D-7615A43F9057}" type="pres">
      <dgm:prSet presAssocID="{0CB94EBE-A902-4B9B-BD28-CCB268539EFD}" presName="Child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B4047-612E-47C3-A3B4-297663DAF9C3}" type="pres">
      <dgm:prSet presAssocID="{0CB94EBE-A902-4B9B-BD28-CCB268539EFD}" presName="Parent" presStyleLbl="revTx" presStyleIdx="2" presStyleCnt="3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741555-1A98-4CED-B8BB-90B171E5C704}" srcId="{0CB94EBE-A902-4B9B-BD28-CCB268539EFD}" destId="{344F9174-5D2F-42CA-A177-21CB88116EAC}" srcOrd="0" destOrd="0" parTransId="{7D308E7C-6924-45FC-8FD5-54E26790CE6B}" sibTransId="{BB1AE008-39C6-45CA-A7CC-A2AE96270F7E}"/>
    <dgm:cxn modelId="{DABC1D44-D5A7-490B-AE56-A907C5A04406}" srcId="{B5D19C85-DD51-479B-8BC1-7E11BFE9A053}" destId="{0CB94EBE-A902-4B9B-BD28-CCB268539EFD}" srcOrd="2" destOrd="0" parTransId="{FA7FEADE-0018-4734-8085-1B38923B4A34}" sibTransId="{6881071E-D38F-4F2D-93E6-42EA52F39075}"/>
    <dgm:cxn modelId="{0DE74466-DF90-4B8C-B3DE-A572FD5C145F}" type="presOf" srcId="{0CB94EBE-A902-4B9B-BD28-CCB268539EFD}" destId="{B65B4047-612E-47C3-A3B4-297663DAF9C3}" srcOrd="0" destOrd="0" presId="urn:microsoft.com/office/officeart/2008/layout/CaptionedPictures"/>
    <dgm:cxn modelId="{56EDDD9B-2134-462D-9606-3B501B6A2F39}" type="presOf" srcId="{D3A69150-FF75-48C8-9A2F-B4F7FDF26499}" destId="{37E1A72F-F621-4186-8BE7-32A137AA6440}" srcOrd="0" destOrd="0" presId="urn:microsoft.com/office/officeart/2008/layout/CaptionedPictures"/>
    <dgm:cxn modelId="{2E4C7FA6-1D2F-42F2-B7E2-2053B0DAE04E}" srcId="{0FB48BFD-92BE-45AF-A09F-A8FC140B5B68}" destId="{7281992F-22C1-4A54-8B3E-7C75AD9AD283}" srcOrd="0" destOrd="0" parTransId="{37F3D808-22D6-401B-BEEA-33FAF9F023CF}" sibTransId="{7C98D123-4825-4740-865A-EFD3E78366AE}"/>
    <dgm:cxn modelId="{185B9F27-4831-477B-A65F-06836CAFF344}" type="presOf" srcId="{668BD612-306E-48B3-BE57-DB0D25AD8F42}" destId="{741E6429-5D92-4199-A935-1D6998777CD1}" srcOrd="0" destOrd="0" presId="urn:microsoft.com/office/officeart/2008/layout/CaptionedPictures"/>
    <dgm:cxn modelId="{02BC3702-AC8A-4CCD-A34F-1F8A28C7B87F}" type="presOf" srcId="{B5D19C85-DD51-479B-8BC1-7E11BFE9A053}" destId="{9802C6C2-7AAF-4B01-A40E-8C015E35E468}" srcOrd="0" destOrd="0" presId="urn:microsoft.com/office/officeart/2008/layout/CaptionedPictures"/>
    <dgm:cxn modelId="{6B9C4A98-35C7-4FFF-92EA-36DC09768B1E}" type="presOf" srcId="{7281992F-22C1-4A54-8B3E-7C75AD9AD283}" destId="{E286387F-0889-4D89-AF7F-5A5C75C9E300}" srcOrd="0" destOrd="0" presId="urn:microsoft.com/office/officeart/2008/layout/CaptionedPictures"/>
    <dgm:cxn modelId="{0C335837-272F-40CF-BADE-F5E5E7F35234}" srcId="{B5D19C85-DD51-479B-8BC1-7E11BFE9A053}" destId="{0FB48BFD-92BE-45AF-A09F-A8FC140B5B68}" srcOrd="0" destOrd="0" parTransId="{D202D1C5-5D0F-452D-B684-069C37E726E9}" sibTransId="{38C4914E-3605-4A1C-A452-CF9DE05ECAFF}"/>
    <dgm:cxn modelId="{BB0FE042-0213-4A07-B30D-243A3D8A0984}" type="presOf" srcId="{0FB48BFD-92BE-45AF-A09F-A8FC140B5B68}" destId="{F588F84E-F413-41A8-B35E-5F4D3053B97D}" srcOrd="0" destOrd="0" presId="urn:microsoft.com/office/officeart/2008/layout/CaptionedPictures"/>
    <dgm:cxn modelId="{6E9C529A-2EA8-4FF1-814D-DA205CBF3CC2}" type="presOf" srcId="{344F9174-5D2F-42CA-A177-21CB88116EAC}" destId="{123188D0-0EA7-4249-9A9D-7615A43F9057}" srcOrd="0" destOrd="0" presId="urn:microsoft.com/office/officeart/2008/layout/CaptionedPictures"/>
    <dgm:cxn modelId="{F454DDCD-90EB-4A31-9686-357179C5F785}" srcId="{B5D19C85-DD51-479B-8BC1-7E11BFE9A053}" destId="{668BD612-306E-48B3-BE57-DB0D25AD8F42}" srcOrd="1" destOrd="0" parTransId="{EA539516-79B2-452A-B7F9-A3B42BA354C8}" sibTransId="{31327764-92EA-40A9-A447-36E5A0511C2D}"/>
    <dgm:cxn modelId="{4E4B8116-D85E-4532-A05B-6CDDF14454D9}" srcId="{668BD612-306E-48B3-BE57-DB0D25AD8F42}" destId="{D3A69150-FF75-48C8-9A2F-B4F7FDF26499}" srcOrd="0" destOrd="0" parTransId="{341BB359-CF00-496A-9091-EF593C6065E5}" sibTransId="{2636E3ED-5452-45F6-BA02-57E103092EB4}"/>
    <dgm:cxn modelId="{24F373FD-9998-4B9E-AE91-7DDCF869EFF4}" type="presParOf" srcId="{9802C6C2-7AAF-4B01-A40E-8C015E35E468}" destId="{C8344B91-9B1F-4B02-BAEC-0F71934C3CDC}" srcOrd="0" destOrd="0" presId="urn:microsoft.com/office/officeart/2008/layout/CaptionedPictures"/>
    <dgm:cxn modelId="{96728339-6B99-4B7A-95DD-98B8CF48F305}" type="presParOf" srcId="{C8344B91-9B1F-4B02-BAEC-0F71934C3CDC}" destId="{36BC764A-C3DF-46D1-9342-2A7D6BA9E82A}" srcOrd="0" destOrd="0" presId="urn:microsoft.com/office/officeart/2008/layout/CaptionedPictures"/>
    <dgm:cxn modelId="{75C3DB7D-B331-40C2-A6FC-B85E2081B42E}" type="presParOf" srcId="{C8344B91-9B1F-4B02-BAEC-0F71934C3CDC}" destId="{7C5C97A8-1699-4785-8931-284EBE26B7FD}" srcOrd="1" destOrd="0" presId="urn:microsoft.com/office/officeart/2008/layout/CaptionedPictures"/>
    <dgm:cxn modelId="{643E986F-5A48-4004-9A5C-F84E2EE3E174}" type="presParOf" srcId="{C8344B91-9B1F-4B02-BAEC-0F71934C3CDC}" destId="{5F9DEB40-0944-4E44-8031-BC12AA5C4163}" srcOrd="2" destOrd="0" presId="urn:microsoft.com/office/officeart/2008/layout/CaptionedPictures"/>
    <dgm:cxn modelId="{8E49317B-DF24-4E9F-9B4D-B5C97EF641BB}" type="presParOf" srcId="{5F9DEB40-0944-4E44-8031-BC12AA5C4163}" destId="{E286387F-0889-4D89-AF7F-5A5C75C9E300}" srcOrd="0" destOrd="0" presId="urn:microsoft.com/office/officeart/2008/layout/CaptionedPictures"/>
    <dgm:cxn modelId="{85E08D1B-281D-4500-8F11-17BA66F9929E}" type="presParOf" srcId="{5F9DEB40-0944-4E44-8031-BC12AA5C4163}" destId="{F588F84E-F413-41A8-B35E-5F4D3053B97D}" srcOrd="1" destOrd="0" presId="urn:microsoft.com/office/officeart/2008/layout/CaptionedPictures"/>
    <dgm:cxn modelId="{C5FC23CA-D128-42AE-AFF1-B4BB7E641EC6}" type="presParOf" srcId="{9802C6C2-7AAF-4B01-A40E-8C015E35E468}" destId="{27B49400-BF9F-4EBD-B7F3-3662DE109699}" srcOrd="1" destOrd="0" presId="urn:microsoft.com/office/officeart/2008/layout/CaptionedPictures"/>
    <dgm:cxn modelId="{97B96DE5-0B5A-42A2-B735-97BFDD309760}" type="presParOf" srcId="{9802C6C2-7AAF-4B01-A40E-8C015E35E468}" destId="{0F6A90D9-A8DB-4F9D-AF93-4CDC22D52FFD}" srcOrd="2" destOrd="0" presId="urn:microsoft.com/office/officeart/2008/layout/CaptionedPictures"/>
    <dgm:cxn modelId="{4C656DA9-8ED9-4C3A-9420-0F0279B4AF4A}" type="presParOf" srcId="{0F6A90D9-A8DB-4F9D-AF93-4CDC22D52FFD}" destId="{FE18126E-5BC4-4A59-B216-B6A17E347C34}" srcOrd="0" destOrd="0" presId="urn:microsoft.com/office/officeart/2008/layout/CaptionedPictures"/>
    <dgm:cxn modelId="{5FCD569B-4FFA-4960-9B1B-6375B14208B5}" type="presParOf" srcId="{0F6A90D9-A8DB-4F9D-AF93-4CDC22D52FFD}" destId="{A7394A84-4A1A-4E50-8390-F8C66ED02B49}" srcOrd="1" destOrd="0" presId="urn:microsoft.com/office/officeart/2008/layout/CaptionedPictures"/>
    <dgm:cxn modelId="{28479129-BCB3-4814-96AA-AD957DF97094}" type="presParOf" srcId="{0F6A90D9-A8DB-4F9D-AF93-4CDC22D52FFD}" destId="{8156810C-43F3-4A42-8254-144AD41E0E39}" srcOrd="2" destOrd="0" presId="urn:microsoft.com/office/officeart/2008/layout/CaptionedPictures"/>
    <dgm:cxn modelId="{5454DC3A-7706-4E4A-B41B-E6EFFC4F5A59}" type="presParOf" srcId="{8156810C-43F3-4A42-8254-144AD41E0E39}" destId="{37E1A72F-F621-4186-8BE7-32A137AA6440}" srcOrd="0" destOrd="0" presId="urn:microsoft.com/office/officeart/2008/layout/CaptionedPictures"/>
    <dgm:cxn modelId="{17044D84-DF03-4709-832A-5F9A5150ADA7}" type="presParOf" srcId="{8156810C-43F3-4A42-8254-144AD41E0E39}" destId="{741E6429-5D92-4199-A935-1D6998777CD1}" srcOrd="1" destOrd="0" presId="urn:microsoft.com/office/officeart/2008/layout/CaptionedPictures"/>
    <dgm:cxn modelId="{ED2F548F-2774-402F-9675-811E60C7B558}" type="presParOf" srcId="{9802C6C2-7AAF-4B01-A40E-8C015E35E468}" destId="{CE2C5A13-245B-4902-8440-A1982C0A9380}" srcOrd="3" destOrd="0" presId="urn:microsoft.com/office/officeart/2008/layout/CaptionedPictures"/>
    <dgm:cxn modelId="{B315279C-05D0-4E9A-BE15-49FD900D11E6}" type="presParOf" srcId="{9802C6C2-7AAF-4B01-A40E-8C015E35E468}" destId="{5791CAEC-0F3C-4B50-A85E-F6243DB91319}" srcOrd="4" destOrd="0" presId="urn:microsoft.com/office/officeart/2008/layout/CaptionedPictures"/>
    <dgm:cxn modelId="{E41B2C37-D356-4000-86E3-D5F58B8E910D}" type="presParOf" srcId="{5791CAEC-0F3C-4B50-A85E-F6243DB91319}" destId="{E757FAAC-5A78-47F3-8006-285AC175E114}" srcOrd="0" destOrd="0" presId="urn:microsoft.com/office/officeart/2008/layout/CaptionedPictures"/>
    <dgm:cxn modelId="{B8B315CA-1568-4250-9207-1BF91493595A}" type="presParOf" srcId="{5791CAEC-0F3C-4B50-A85E-F6243DB91319}" destId="{A5142D4A-1EB5-4ACB-A4D6-DA06C591419B}" srcOrd="1" destOrd="0" presId="urn:microsoft.com/office/officeart/2008/layout/CaptionedPictures"/>
    <dgm:cxn modelId="{5779F6E4-67E9-4470-9F9F-D6692205FB7C}" type="presParOf" srcId="{5791CAEC-0F3C-4B50-A85E-F6243DB91319}" destId="{0A37C585-3A64-4DB3-8282-E2803B3A3AFB}" srcOrd="2" destOrd="0" presId="urn:microsoft.com/office/officeart/2008/layout/CaptionedPictures"/>
    <dgm:cxn modelId="{C3F1D38B-2E0A-4CB4-BEED-7513A96DD6EE}" type="presParOf" srcId="{0A37C585-3A64-4DB3-8282-E2803B3A3AFB}" destId="{123188D0-0EA7-4249-9A9D-7615A43F9057}" srcOrd="0" destOrd="0" presId="urn:microsoft.com/office/officeart/2008/layout/CaptionedPictures"/>
    <dgm:cxn modelId="{6D975FE0-707C-4C3C-A3EF-0EFABD9726E8}" type="presParOf" srcId="{0A37C585-3A64-4DB3-8282-E2803B3A3AFB}" destId="{B65B4047-612E-47C3-A3B4-297663DAF9C3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8A166-5254-4722-8802-1792072A9848}">
      <dsp:nvSpPr>
        <dsp:cNvPr id="0" name=""/>
        <dsp:cNvSpPr/>
      </dsp:nvSpPr>
      <dsp:spPr>
        <a:xfrm>
          <a:off x="0" y="411779"/>
          <a:ext cx="4937125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176" tIns="249936" rIns="38317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  <a:t>meancounts </a:t>
          </a:r>
          <a:r>
            <a:rPr lang="en-US" sz="1200" kern="1200" dirty="0" smtClean="0"/>
            <a:t>= fixed effect for each modality</a:t>
          </a:r>
          <a:endParaRPr lang="en-US" sz="1200" kern="1200" dirty="0"/>
        </a:p>
      </dsp:txBody>
      <dsp:txXfrm>
        <a:off x="0" y="411779"/>
        <a:ext cx="4937125" cy="510300"/>
      </dsp:txXfrm>
    </dsp:sp>
    <dsp:sp modelId="{F2970A26-60AC-45E4-8CC3-1EB13249D5BC}">
      <dsp:nvSpPr>
        <dsp:cNvPr id="0" name=""/>
        <dsp:cNvSpPr/>
      </dsp:nvSpPr>
      <dsp:spPr>
        <a:xfrm>
          <a:off x="246856" y="204850"/>
          <a:ext cx="3455987" cy="3840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628" tIns="0" rIns="13062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Fixed Effects</a:t>
          </a:r>
          <a:endParaRPr lang="en-US" sz="1300" kern="1200" dirty="0"/>
        </a:p>
      </dsp:txBody>
      <dsp:txXfrm>
        <a:off x="265604" y="223598"/>
        <a:ext cx="3418491" cy="346553"/>
      </dsp:txXfrm>
    </dsp:sp>
    <dsp:sp modelId="{43AC2839-690F-45C5-8DFB-1BDD286DB383}">
      <dsp:nvSpPr>
        <dsp:cNvPr id="0" name=""/>
        <dsp:cNvSpPr/>
      </dsp:nvSpPr>
      <dsp:spPr>
        <a:xfrm>
          <a:off x="0" y="1193809"/>
          <a:ext cx="4937125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176" tIns="249936" rIns="38317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  <a:t>mod0var, modAvar, modBvar </a:t>
          </a:r>
          <a:r>
            <a:rPr lang="en-US" sz="1200" kern="1200" dirty="0" smtClean="0"/>
            <a:t>=  Effects with and without modality 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reader effect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case effect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unit/location (within a case) effect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reader-case effect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reader-unit/location (within a case) effect</a:t>
          </a:r>
          <a:endParaRPr lang="en-US" sz="1200" kern="1200" dirty="0"/>
        </a:p>
      </dsp:txBody>
      <dsp:txXfrm>
        <a:off x="0" y="1193809"/>
        <a:ext cx="4937125" cy="1512000"/>
      </dsp:txXfrm>
    </dsp:sp>
    <dsp:sp modelId="{B291860D-837A-478A-A6D0-DCCC6A948F82}">
      <dsp:nvSpPr>
        <dsp:cNvPr id="0" name=""/>
        <dsp:cNvSpPr/>
      </dsp:nvSpPr>
      <dsp:spPr>
        <a:xfrm>
          <a:off x="246856" y="986879"/>
          <a:ext cx="3455987" cy="3840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628" tIns="0" rIns="13062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Random Effects</a:t>
          </a:r>
          <a:endParaRPr lang="en-US" sz="1300" kern="1200" dirty="0"/>
        </a:p>
      </dsp:txBody>
      <dsp:txXfrm>
        <a:off x="265604" y="1005627"/>
        <a:ext cx="3418491" cy="346553"/>
      </dsp:txXfrm>
    </dsp:sp>
    <dsp:sp modelId="{39B35901-1A9D-4ADC-9433-5BEC590AA3BE}">
      <dsp:nvSpPr>
        <dsp:cNvPr id="0" name=""/>
        <dsp:cNvSpPr/>
      </dsp:nvSpPr>
      <dsp:spPr>
        <a:xfrm>
          <a:off x="0" y="2977538"/>
          <a:ext cx="4937125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176" tIns="249936" rIns="38317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  <a:t>mrmcout </a:t>
          </a:r>
          <a:r>
            <a:rPr lang="en-US" sz="1200" kern="1200" dirty="0" smtClean="0"/>
            <a:t>= save simulation outputs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  <a:t>plotout </a:t>
          </a:r>
          <a:r>
            <a:rPr lang="en-US" sz="1200" kern="1200" dirty="0" smtClean="0"/>
            <a:t>= save Survival time Vs. Mitotic Counts for one MC trial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  <a:t>agreementout </a:t>
          </a:r>
          <a:r>
            <a:rPr lang="en-US" sz="1200" kern="1200" dirty="0" smtClean="0"/>
            <a:t>= save agreement measures</a:t>
          </a:r>
          <a:endParaRPr lang="en-US" sz="1200" kern="1200" dirty="0"/>
        </a:p>
      </dsp:txBody>
      <dsp:txXfrm>
        <a:off x="0" y="2977538"/>
        <a:ext cx="4937125" cy="907200"/>
      </dsp:txXfrm>
    </dsp:sp>
    <dsp:sp modelId="{7948AA1E-D4B3-439A-9319-269DC34CCD26}">
      <dsp:nvSpPr>
        <dsp:cNvPr id="0" name=""/>
        <dsp:cNvSpPr/>
      </dsp:nvSpPr>
      <dsp:spPr>
        <a:xfrm>
          <a:off x="246856" y="2770609"/>
          <a:ext cx="3455987" cy="3840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628" tIns="0" rIns="13062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Output Flags (0/1)</a:t>
          </a:r>
          <a:endParaRPr lang="en-US" sz="1300" kern="1200" dirty="0"/>
        </a:p>
      </dsp:txBody>
      <dsp:txXfrm>
        <a:off x="265604" y="2789357"/>
        <a:ext cx="3418491" cy="3465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750C8-E4D1-4609-9E4F-BFA5B3E85D3B}">
      <dsp:nvSpPr>
        <dsp:cNvPr id="0" name=""/>
        <dsp:cNvSpPr/>
      </dsp:nvSpPr>
      <dsp:spPr>
        <a:xfrm>
          <a:off x="0" y="371022"/>
          <a:ext cx="4938712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299" tIns="270764" rIns="3832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accent5">
                  <a:lumMod val="75000"/>
                </a:schemeClr>
              </a:solidFill>
            </a:rPr>
            <a:t>seed</a:t>
          </a:r>
          <a:r>
            <a:rPr lang="en-US" sz="1300" kern="1200" dirty="0" smtClean="0"/>
            <a:t> = integer to initiate RNG</a:t>
          </a:r>
          <a:endParaRPr lang="en-US" sz="1300" kern="1200" dirty="0"/>
        </a:p>
      </dsp:txBody>
      <dsp:txXfrm>
        <a:off x="0" y="371022"/>
        <a:ext cx="4938712" cy="552825"/>
      </dsp:txXfrm>
    </dsp:sp>
    <dsp:sp modelId="{BA25EAE2-B291-4F9E-A523-AED30CA066EB}">
      <dsp:nvSpPr>
        <dsp:cNvPr id="0" name=""/>
        <dsp:cNvSpPr/>
      </dsp:nvSpPr>
      <dsp:spPr>
        <a:xfrm>
          <a:off x="246935" y="179142"/>
          <a:ext cx="345709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670" tIns="0" rIns="13067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Random Number Generator</a:t>
          </a:r>
          <a:endParaRPr lang="en-US" sz="1300" kern="1200" dirty="0"/>
        </a:p>
      </dsp:txBody>
      <dsp:txXfrm>
        <a:off x="265669" y="197876"/>
        <a:ext cx="3419630" cy="346292"/>
      </dsp:txXfrm>
    </dsp:sp>
    <dsp:sp modelId="{011E07F7-927C-4E13-B3BB-F5299F215AEE}">
      <dsp:nvSpPr>
        <dsp:cNvPr id="0" name=""/>
        <dsp:cNvSpPr/>
      </dsp:nvSpPr>
      <dsp:spPr>
        <a:xfrm>
          <a:off x="0" y="1185927"/>
          <a:ext cx="4938712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299" tIns="270764" rIns="3832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accent5">
                  <a:lumMod val="75000"/>
                </a:schemeClr>
              </a:solidFill>
            </a:rPr>
            <a:t>Nmc</a:t>
          </a:r>
          <a:r>
            <a:rPr lang="en-US" sz="1300" kern="1200" dirty="0" smtClean="0"/>
            <a:t> = Number of Monte Carlo Simulations to be generated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accent5">
                  <a:lumMod val="75000"/>
                </a:schemeClr>
              </a:solidFill>
            </a:rPr>
            <a:t>Nr</a:t>
          </a:r>
          <a:r>
            <a:rPr lang="en-US" sz="1300" kern="1200" dirty="0" smtClean="0"/>
            <a:t> = Number of readers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accent5">
                  <a:lumMod val="75000"/>
                </a:schemeClr>
              </a:solidFill>
            </a:rPr>
            <a:t>Nc </a:t>
          </a:r>
          <a:r>
            <a:rPr lang="en-US" sz="1300" kern="1200" dirty="0" smtClean="0"/>
            <a:t>= Number of cases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accent5">
                  <a:lumMod val="75000"/>
                </a:schemeClr>
              </a:solidFill>
            </a:rPr>
            <a:t>Nu</a:t>
          </a:r>
          <a:r>
            <a:rPr lang="en-US" sz="1300" kern="1200" dirty="0" smtClean="0"/>
            <a:t> = Number of units/locations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accent5">
                  <a:lumMod val="75000"/>
                </a:schemeClr>
              </a:solidFill>
            </a:rPr>
            <a:t>Nm</a:t>
          </a:r>
          <a:r>
            <a:rPr lang="en-US" sz="1300" kern="1200" dirty="0" smtClean="0"/>
            <a:t> = Number of modalities (tests)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accent5">
                  <a:lumMod val="75000"/>
                </a:schemeClr>
              </a:solidFill>
            </a:rPr>
            <a:t>Ng</a:t>
          </a:r>
          <a:r>
            <a:rPr lang="en-US" sz="1300" kern="1200" dirty="0" smtClean="0"/>
            <a:t> = Number of groups for Split plot</a:t>
          </a:r>
        </a:p>
      </dsp:txBody>
      <dsp:txXfrm>
        <a:off x="0" y="1185927"/>
        <a:ext cx="4938712" cy="1638000"/>
      </dsp:txXfrm>
    </dsp:sp>
    <dsp:sp modelId="{7B92F35E-6A07-4D09-89B7-DFA7A1C5834C}">
      <dsp:nvSpPr>
        <dsp:cNvPr id="0" name=""/>
        <dsp:cNvSpPr/>
      </dsp:nvSpPr>
      <dsp:spPr>
        <a:xfrm>
          <a:off x="246935" y="994047"/>
          <a:ext cx="345709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670" tIns="0" rIns="13067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Study Size and Design for Simulation</a:t>
          </a:r>
          <a:endParaRPr lang="en-US" sz="1300" kern="1200" dirty="0"/>
        </a:p>
      </dsp:txBody>
      <dsp:txXfrm>
        <a:off x="265669" y="1012781"/>
        <a:ext cx="3419630" cy="346292"/>
      </dsp:txXfrm>
    </dsp:sp>
    <dsp:sp modelId="{E070A630-EE63-43A7-9399-21214B7FCF26}">
      <dsp:nvSpPr>
        <dsp:cNvPr id="0" name=""/>
        <dsp:cNvSpPr/>
      </dsp:nvSpPr>
      <dsp:spPr>
        <a:xfrm>
          <a:off x="0" y="3086007"/>
          <a:ext cx="49387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299" tIns="270764" rIns="3832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accent5">
                  <a:lumMod val="75000"/>
                </a:schemeClr>
              </a:solidFill>
            </a:rPr>
            <a:t>meansurvtime </a:t>
          </a:r>
          <a:r>
            <a:rPr lang="en-US" sz="1300" kern="1200" dirty="0" smtClean="0"/>
            <a:t>= mean survival time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accent5">
                  <a:lumMod val="75000"/>
                </a:schemeClr>
              </a:solidFill>
            </a:rPr>
            <a:t>meancentime </a:t>
          </a:r>
          <a:r>
            <a:rPr lang="en-US" sz="1300" kern="1200" dirty="0" smtClean="0"/>
            <a:t>= mean censoring time</a:t>
          </a:r>
        </a:p>
      </dsp:txBody>
      <dsp:txXfrm>
        <a:off x="0" y="3086007"/>
        <a:ext cx="4938712" cy="757575"/>
      </dsp:txXfrm>
    </dsp:sp>
    <dsp:sp modelId="{A0E8B96F-943D-4347-914D-B191B9D6CCDF}">
      <dsp:nvSpPr>
        <dsp:cNvPr id="0" name=""/>
        <dsp:cNvSpPr/>
      </dsp:nvSpPr>
      <dsp:spPr>
        <a:xfrm>
          <a:off x="246935" y="2894127"/>
          <a:ext cx="345709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670" tIns="0" rIns="13067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Means for Truth</a:t>
          </a:r>
          <a:r>
            <a:rPr lang="en-US" sz="1300" kern="1200" baseline="0" dirty="0" smtClean="0"/>
            <a:t> Simulation</a:t>
          </a:r>
          <a:endParaRPr lang="en-US" sz="1300" kern="1200" dirty="0"/>
        </a:p>
      </dsp:txBody>
      <dsp:txXfrm>
        <a:off x="265669" y="2912861"/>
        <a:ext cx="3419630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C764A-C3DF-46D1-9342-2A7D6BA9E82A}">
      <dsp:nvSpPr>
        <dsp:cNvPr id="0" name=""/>
        <dsp:cNvSpPr/>
      </dsp:nvSpPr>
      <dsp:spPr>
        <a:xfrm>
          <a:off x="2726" y="363380"/>
          <a:ext cx="2801568" cy="329596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C97A8-1699-4785-8931-284EBE26B7FD}">
      <dsp:nvSpPr>
        <dsp:cNvPr id="0" name=""/>
        <dsp:cNvSpPr/>
      </dsp:nvSpPr>
      <dsp:spPr>
        <a:xfrm>
          <a:off x="142804" y="495219"/>
          <a:ext cx="2521411" cy="2142376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6387F-0889-4D89-AF7F-5A5C75C9E300}">
      <dsp:nvSpPr>
        <dsp:cNvPr id="0" name=""/>
        <dsp:cNvSpPr/>
      </dsp:nvSpPr>
      <dsp:spPr>
        <a:xfrm>
          <a:off x="142804" y="2967218"/>
          <a:ext cx="2521411" cy="560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MRMC Output</a:t>
          </a:r>
          <a:endParaRPr lang="en-US" sz="1500" kern="1200" dirty="0"/>
        </a:p>
      </dsp:txBody>
      <dsp:txXfrm>
        <a:off x="142804" y="2967218"/>
        <a:ext cx="2521411" cy="560287"/>
      </dsp:txXfrm>
    </dsp:sp>
    <dsp:sp modelId="{F588F84E-F413-41A8-B35E-5F4D3053B97D}">
      <dsp:nvSpPr>
        <dsp:cNvPr id="0" name=""/>
        <dsp:cNvSpPr/>
      </dsp:nvSpPr>
      <dsp:spPr>
        <a:xfrm>
          <a:off x="142804" y="2637595"/>
          <a:ext cx="2521411" cy="329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mrmcout</a:t>
          </a:r>
          <a:endParaRPr lang="en-US" sz="1500" kern="1200" dirty="0"/>
        </a:p>
      </dsp:txBody>
      <dsp:txXfrm>
        <a:off x="142804" y="2637595"/>
        <a:ext cx="2521411" cy="329622"/>
      </dsp:txXfrm>
    </dsp:sp>
    <dsp:sp modelId="{FE18126E-5BC4-4A59-B216-B6A17E347C34}">
      <dsp:nvSpPr>
        <dsp:cNvPr id="0" name=""/>
        <dsp:cNvSpPr/>
      </dsp:nvSpPr>
      <dsp:spPr>
        <a:xfrm>
          <a:off x="3628415" y="363380"/>
          <a:ext cx="2801568" cy="329596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94A84-4A1A-4E50-8390-F8C66ED02B49}">
      <dsp:nvSpPr>
        <dsp:cNvPr id="0" name=""/>
        <dsp:cNvSpPr/>
      </dsp:nvSpPr>
      <dsp:spPr>
        <a:xfrm>
          <a:off x="3768494" y="495219"/>
          <a:ext cx="2521411" cy="2142376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1A72F-F621-4186-8BE7-32A137AA6440}">
      <dsp:nvSpPr>
        <dsp:cNvPr id="0" name=""/>
        <dsp:cNvSpPr/>
      </dsp:nvSpPr>
      <dsp:spPr>
        <a:xfrm>
          <a:off x="3768494" y="2967218"/>
          <a:ext cx="2521411" cy="560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Count VS. Survival Time</a:t>
          </a:r>
          <a:endParaRPr lang="en-US" sz="1500" kern="1200" dirty="0"/>
        </a:p>
      </dsp:txBody>
      <dsp:txXfrm>
        <a:off x="3768494" y="2967218"/>
        <a:ext cx="2521411" cy="560287"/>
      </dsp:txXfrm>
    </dsp:sp>
    <dsp:sp modelId="{741E6429-5D92-4199-A935-1D6998777CD1}">
      <dsp:nvSpPr>
        <dsp:cNvPr id="0" name=""/>
        <dsp:cNvSpPr/>
      </dsp:nvSpPr>
      <dsp:spPr>
        <a:xfrm>
          <a:off x="3768494" y="2637595"/>
          <a:ext cx="2521411" cy="329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plotout</a:t>
          </a:r>
          <a:endParaRPr lang="en-US" sz="1500" kern="1200" dirty="0"/>
        </a:p>
      </dsp:txBody>
      <dsp:txXfrm>
        <a:off x="3768494" y="2637595"/>
        <a:ext cx="2521411" cy="329622"/>
      </dsp:txXfrm>
    </dsp:sp>
    <dsp:sp modelId="{E757FAAC-5A78-47F3-8006-285AC175E114}">
      <dsp:nvSpPr>
        <dsp:cNvPr id="0" name=""/>
        <dsp:cNvSpPr/>
      </dsp:nvSpPr>
      <dsp:spPr>
        <a:xfrm>
          <a:off x="7254105" y="363380"/>
          <a:ext cx="2801568" cy="329596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42D4A-1EB5-4ACB-A4D6-DA06C591419B}">
      <dsp:nvSpPr>
        <dsp:cNvPr id="0" name=""/>
        <dsp:cNvSpPr/>
      </dsp:nvSpPr>
      <dsp:spPr>
        <a:xfrm>
          <a:off x="7394183" y="495219"/>
          <a:ext cx="2521411" cy="2142376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188D0-0EA7-4249-9A9D-7615A43F9057}">
      <dsp:nvSpPr>
        <dsp:cNvPr id="0" name=""/>
        <dsp:cNvSpPr/>
      </dsp:nvSpPr>
      <dsp:spPr>
        <a:xfrm>
          <a:off x="7394183" y="2967218"/>
          <a:ext cx="2521411" cy="560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Agreement Measures</a:t>
          </a:r>
          <a:endParaRPr lang="en-US" sz="1500" kern="1200" dirty="0"/>
        </a:p>
      </dsp:txBody>
      <dsp:txXfrm>
        <a:off x="7394183" y="2967218"/>
        <a:ext cx="2521411" cy="560287"/>
      </dsp:txXfrm>
    </dsp:sp>
    <dsp:sp modelId="{B65B4047-612E-47C3-A3B4-297663DAF9C3}">
      <dsp:nvSpPr>
        <dsp:cNvPr id="0" name=""/>
        <dsp:cNvSpPr/>
      </dsp:nvSpPr>
      <dsp:spPr>
        <a:xfrm>
          <a:off x="7394183" y="2637595"/>
          <a:ext cx="2521411" cy="329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agreementout</a:t>
          </a:r>
          <a:endParaRPr lang="en-US" sz="1500" kern="1200" dirty="0"/>
        </a:p>
      </dsp:txBody>
      <dsp:txXfrm>
        <a:off x="7394183" y="2637595"/>
        <a:ext cx="2521411" cy="329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2A3F1-DA59-45C7-900D-717EF7248701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Amrita Anam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1A596-157B-4B6E-88C2-7784F8FF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3569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FBE39-BC52-46B8-98E4-599CB7326C4D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Amrita Anam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48E30-ADFE-4ADC-8624-42688810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925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8E30-ADFE-4ADC-8624-42688810BCDF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Amrita Anam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5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Amrita Anam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148E30-ADFE-4ADC-8624-42688810BC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32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0F98-958B-4DEF-9259-F9AD5C735BBE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7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7D87-A001-4086-BD8F-0E93B624E5F0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5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7C32-39AD-4553-BEE5-D620D7BF539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55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6CF2-A0A3-4DED-A269-D10B864F2D1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531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9CA5-26F2-4259-A202-93DD2C246D33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32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182A-8043-4B50-8E3B-46BEDD6EAC3B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991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353-5FE4-42FD-9346-25C96A5C2428}" type="datetime1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07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2D7A-FDEC-4603-BDD9-FF803FFDD951}" type="datetime1">
              <a:rPr lang="en-US" smtClean="0"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14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43A0-19ED-4985-B87A-BDEBEB90BAE7}" type="datetime1">
              <a:rPr lang="en-US" smtClean="0"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03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16F8-332B-4A97-A25C-27AC690B94EA}" type="datetime1">
              <a:rPr lang="en-US" smtClean="0"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659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5D1C-E408-4B1E-8563-5CC1FE8E689A}" type="datetime1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105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64A-2C3A-48D6-9FEA-2812C2810AF4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59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BEF-BEC3-4DEE-AB60-5FE438ECF700}" type="datetime1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3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1652-20B7-4800-9F46-33D68BE7A5C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20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DA63-142E-41FE-BCA0-385F73ED5C6A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367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8A22-7765-49BC-9816-727E52364EFC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137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94F2-0918-45B1-9186-20C961BAFFD1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61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74CB-6DF4-4CE9-AABB-18DF47EA7B99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250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0A0B-F654-4190-B32C-D34BAE4CE019}" type="datetime1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992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305F-C9F7-4353-A901-67C43562E21E}" type="datetime1">
              <a:rPr lang="en-US" smtClean="0"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414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DA0B-82D1-4A88-9511-ACDCBF7614E2}" type="datetime1">
              <a:rPr lang="en-US" smtClean="0"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439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B407-090E-4959-8EFE-09A341691FC1}" type="datetime1">
              <a:rPr lang="en-US" smtClean="0"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366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4D0B-92F3-4381-89FB-CB7EB91ED183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78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206C-F6F0-4E7B-8E89-33CCA5FC7072}" type="datetime1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413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EEDC-F77C-4777-835E-0268F27C4166}" type="datetime1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697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1C68-0034-4AA1-9EBB-CEFECBB58077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643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2097-86A2-40A7-8D57-296EF2E7EDF1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224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C0DF-659E-4A1D-8C0E-58B0DE96F823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240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A79B-0E4E-49C8-AC00-2008B16E55B4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207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69B2-ADD5-46C0-9449-24FAF8AFABC1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730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88A3-9009-4AA9-8D44-BFB5757B59E5}" type="datetime1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172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F5D-4F03-4E46-A55D-43D5445900A9}" type="datetime1">
              <a:rPr lang="en-US" smtClean="0"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848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165E-7A43-40D3-BA3F-3337D7C85C28}" type="datetime1">
              <a:rPr lang="en-US" smtClean="0"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0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7A14-C560-41DD-A546-5656D2E4B2F1}" type="datetime1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752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7EC5-51C0-4527-B944-B7F8E0E5CC77}" type="datetime1">
              <a:rPr lang="en-US" smtClean="0"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967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C153-C23D-478F-A995-4036C7838F5F}" type="datetime1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428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F44-5E70-4D18-ABE3-C9E04F428072}" type="datetime1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549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468B-A036-4189-B9DE-4248855AA765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02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813E-C661-4BD7-AAE6-59A394B24C8A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757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C64F-5E56-4986-B58C-E025EEB032ED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397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F951-ED3F-430B-9665-08EDAF48A24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030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0E89-6B23-4FC2-85F8-1737C8C8A1EA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658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1439-F305-4A6C-98D7-9159C72C2C22}" type="datetime1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352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22C4-555A-45AC-B064-B1B9FB4566B6}" type="datetime1">
              <a:rPr lang="en-US" smtClean="0"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263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9747-4EE2-4647-8B1F-447E49027EAF}" type="datetime1">
              <a:rPr lang="en-US" smtClean="0"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975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6B70-5F52-4947-A658-3D29FA9DD75B}" type="datetime1">
              <a:rPr lang="en-US" smtClean="0"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241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FE96-168A-48CD-9692-574A4194D0F9}" type="datetime1">
              <a:rPr lang="en-US" smtClean="0"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122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104C-5813-465E-A585-BFE5E9E13B2C}" type="datetime1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159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4F0F-5138-4CEF-B729-4C14F9BE4932}" type="datetime1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105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0C11-B932-4F74-BA59-909688C4DCE3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972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16CD-9A2A-4A7F-A928-9D0A8B05327C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162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E9F0-A20C-4A0F-B4C6-A3BC6706241E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853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676C-1530-4463-B0AE-92E5E17210B5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1772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B132-1A90-4531-8818-B63D069A07AF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0425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2781-1D63-4893-AA7D-F9BFB260521B}" type="datetime1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731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3316-D1E5-41F8-8A00-2D490B86D1CA}" type="datetime1">
              <a:rPr lang="en-US" smtClean="0"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87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2857-ECFD-4D76-89C1-7795F0DC74A8}" type="datetime1">
              <a:rPr lang="en-US" smtClean="0"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479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1E1D-592C-408E-9134-6E02AAD7FF5C}" type="datetime1">
              <a:rPr lang="en-US" smtClean="0"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006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EEEA-18E0-48F9-91BA-CE5BDCE00108}" type="datetime1">
              <a:rPr lang="en-US" smtClean="0"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973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789CAC-D5A6-45FB-9122-B8D160592E60}" type="datetime1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408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75FE-5B61-402C-953E-37AB43D6BC0C}" type="datetime1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016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B28-D4A7-4736-821A-7315DBFE5643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984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DDA4-E25B-43B7-8021-25EABFC3EDD7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8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E7F3-3790-40EB-889C-027E6A336AC6}" type="datetime1">
              <a:rPr lang="en-US" smtClean="0"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3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1ABC-6746-4F9B-92C4-96CAFC4F5ACC}" type="datetime1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39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32E3-FB27-4A5E-8231-BED028B96EA2}" type="datetime1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1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0B85EB-788D-448B-9E2C-3FBE1A32D7F5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0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DB8A2A-FB88-452E-B396-263C32CF5BA4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5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9FAE70-D797-4B06-B04C-E33DCCED8345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5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87C8308-4622-4E83-AF8D-30630B906BA4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8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9" r:id="rId1"/>
    <p:sldLayoutId id="2147484350" r:id="rId2"/>
    <p:sldLayoutId id="2147484351" r:id="rId3"/>
    <p:sldLayoutId id="2147484352" r:id="rId4"/>
    <p:sldLayoutId id="2147484353" r:id="rId5"/>
    <p:sldLayoutId id="2147484354" r:id="rId6"/>
    <p:sldLayoutId id="2147484355" r:id="rId7"/>
    <p:sldLayoutId id="2147484356" r:id="rId8"/>
    <p:sldLayoutId id="2147484357" r:id="rId9"/>
    <p:sldLayoutId id="2147484358" r:id="rId10"/>
    <p:sldLayoutId id="21474843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14D496A-381A-43F4-902B-37D1686F7BC4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9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9" r:id="rId2"/>
    <p:sldLayoutId id="2147484450" r:id="rId3"/>
    <p:sldLayoutId id="2147484451" r:id="rId4"/>
    <p:sldLayoutId id="2147484452" r:id="rId5"/>
    <p:sldLayoutId id="2147484453" r:id="rId6"/>
    <p:sldLayoutId id="2147484454" r:id="rId7"/>
    <p:sldLayoutId id="2147484455" r:id="rId8"/>
    <p:sldLayoutId id="2147484456" r:id="rId9"/>
    <p:sldLayoutId id="2147484457" r:id="rId10"/>
    <p:sldLayoutId id="214748445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CADD6B-4290-4993-9ED1-E7179805A966}" type="datetime1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F73A67-D832-43F0-B103-52D3A2BA86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2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8" r:id="rId1"/>
    <p:sldLayoutId id="2147484629" r:id="rId2"/>
    <p:sldLayoutId id="2147484630" r:id="rId3"/>
    <p:sldLayoutId id="2147484631" r:id="rId4"/>
    <p:sldLayoutId id="2147484632" r:id="rId5"/>
    <p:sldLayoutId id="2147484633" r:id="rId6"/>
    <p:sldLayoutId id="2147484634" r:id="rId7"/>
    <p:sldLayoutId id="2147484635" r:id="rId8"/>
    <p:sldLayoutId id="2147484636" r:id="rId9"/>
    <p:sldLayoutId id="2147484637" r:id="rId10"/>
    <p:sldLayoutId id="214748463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DSR/mitoticCountSimulation/releases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57.xml"/><Relationship Id="rId5" Type="http://schemas.openxmlformats.org/officeDocument/2006/relationships/hyperlink" Target="http://didsr.github.io/mitoticCountSimulation/" TargetMode="External"/><Relationship Id="rId4" Type="http://schemas.openxmlformats.org/officeDocument/2006/relationships/hyperlink" Target="https://github.com/DIDSR/mitoticCountSimulation/tree/master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9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Agreement Analysis Tool with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Amrita </a:t>
            </a:r>
            <a:r>
              <a:rPr lang="en-US" dirty="0" smtClean="0"/>
              <a:t>Anam</a:t>
            </a:r>
          </a:p>
          <a:p>
            <a:r>
              <a:rPr lang="en-US" dirty="0" smtClean="0"/>
              <a:t>Brandon </a:t>
            </a:r>
            <a:r>
              <a:rPr lang="en-US" dirty="0" err="1" smtClean="0"/>
              <a:t>Gallas</a:t>
            </a:r>
            <a:endParaRPr lang="en-US" dirty="0" smtClean="0"/>
          </a:p>
          <a:p>
            <a:r>
              <a:rPr lang="en-US" dirty="0" err="1" smtClean="0"/>
              <a:t>Weijie</a:t>
            </a:r>
            <a:r>
              <a:rPr lang="en-US" dirty="0" smtClean="0"/>
              <a:t> Chen</a:t>
            </a:r>
          </a:p>
          <a:p>
            <a:r>
              <a:rPr lang="en-US" dirty="0" err="1" smtClean="0"/>
              <a:t>Zhiwei</a:t>
            </a:r>
            <a:r>
              <a:rPr lang="en-US" dirty="0" smtClean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9173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HER-2 </a:t>
            </a:r>
            <a:r>
              <a:rPr lang="en-US" dirty="0" smtClean="0"/>
              <a:t>Study: Reader Agreement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909" y="1923388"/>
            <a:ext cx="5543203" cy="4089802"/>
          </a:xfr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Content Placeholder 12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121076049"/>
                  </p:ext>
                </p:extLst>
              </p:nvPr>
            </p:nvGraphicFramePr>
            <p:xfrm>
              <a:off x="887908" y="1880792"/>
              <a:ext cx="4807130" cy="4100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1153"/>
                    <a:gridCol w="1214343"/>
                    <a:gridCol w="1215348"/>
                    <a:gridCol w="1306286"/>
                  </a:tblGrid>
                  <a:tr h="506294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 smtClean="0">
                              <a:solidFill>
                                <a:schemeClr val="tx2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Inter Reader </a:t>
                          </a:r>
                        </a:p>
                        <a:p>
                          <a:pPr algn="ctr" fontAlgn="b"/>
                          <a:r>
                            <a:rPr lang="en-US" sz="1800" b="1" i="0" u="none" strike="noStrike" dirty="0" smtClean="0">
                              <a:solidFill>
                                <a:schemeClr val="tx2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Readers</a:t>
                          </a:r>
                          <a:r>
                            <a:rPr lang="en-US" sz="1800" b="1" i="0" u="none" strike="noStrike" baseline="0" dirty="0" smtClean="0">
                              <a:solidFill>
                                <a:schemeClr val="tx2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= 14</a:t>
                          </a:r>
                        </a:p>
                        <a:p>
                          <a:pPr algn="ctr" fontAlgn="b"/>
                          <a:r>
                            <a:rPr lang="en-US" sz="1800" b="1" i="0" u="none" strike="noStrike" baseline="0" dirty="0" smtClean="0">
                              <a:solidFill>
                                <a:schemeClr val="tx2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Cases = 241</a:t>
                          </a:r>
                          <a:endParaRPr lang="en-US" sz="1800" b="1" i="0" u="none" strike="noStrike" dirty="0">
                            <a:solidFill>
                              <a:schemeClr val="tx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18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u="none" strike="noStrike" baseline="0" dirty="0" smtClean="0">
                              <a:latin typeface="+mn-lt"/>
                            </a:rPr>
                            <a:t>Kendall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800" b="1" i="1" u="none" strike="noStrik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sz="1800" b="1" i="1" u="none" strike="noStrike" baseline="0" smtClean="0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sz="1800" b="1" i="1" u="none" strike="noStrike" baseline="0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  <m:sup>
                                  <m:r>
                                    <a:rPr lang="en-US" sz="1800" b="1" i="1" u="none" strike="noStrike" baseline="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800" b="1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 [1]</a:t>
                          </a:r>
                          <a:endParaRPr lang="en-US" sz="18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Concordance</a:t>
                          </a:r>
                          <a:endParaRPr lang="en-US" sz="18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506294">
                    <a:tc row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Unaided </a:t>
                          </a:r>
                          <a:endParaRPr lang="en-US" sz="18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chemeClr val="tx2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Agreement</a:t>
                          </a:r>
                          <a:endParaRPr lang="en-US" sz="18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0.62 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595589">
                    <a:tc vMerge="1">
                      <a:txBody>
                        <a:bodyPr/>
                        <a:lstStyle/>
                        <a:p>
                          <a:pPr algn="ctr" fontAlgn="b"/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chemeClr val="tx2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Confidence Interval</a:t>
                          </a:r>
                          <a:endParaRPr lang="en-US" sz="18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0.56 – 0.67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0.76</a:t>
                          </a:r>
                          <a:r>
                            <a:rPr lang="en-US" sz="18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– 0.81 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506294">
                    <a:tc row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Aided </a:t>
                          </a:r>
                          <a:endParaRPr lang="en-US" sz="18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chemeClr val="tx2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Agreement</a:t>
                          </a:r>
                          <a:endParaRPr lang="en-US" sz="18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0.76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595589">
                    <a:tc vMerge="1">
                      <a:txBody>
                        <a:bodyPr/>
                        <a:lstStyle/>
                        <a:p>
                          <a:pPr algn="ctr" fontAlgn="b"/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chemeClr val="tx2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Confidence Interval</a:t>
                          </a:r>
                          <a:endParaRPr lang="en-US" sz="18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0.71 – 0.81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0.82 – 0.88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506294">
                    <a:tc row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Difference</a:t>
                          </a:r>
                          <a:endParaRPr lang="en-US" sz="18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chemeClr val="tx2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Agreement</a:t>
                          </a:r>
                          <a:endParaRPr lang="en-US" sz="18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0.069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506294">
                    <a:tc vMerge="1">
                      <a:txBody>
                        <a:bodyPr/>
                        <a:lstStyle/>
                        <a:p>
                          <a:pPr algn="ctr" fontAlgn="b"/>
                          <a:endParaRPr lang="en-US" sz="18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dirty="0" smtClean="0">
                              <a:solidFill>
                                <a:schemeClr val="tx2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Confidence Interval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0.10 – 0.19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0.052 - 0.087  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3" name="Content Placeholder 12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121076049"/>
                  </p:ext>
                </p:extLst>
              </p:nvPr>
            </p:nvGraphicFramePr>
            <p:xfrm>
              <a:off x="887908" y="1880792"/>
              <a:ext cx="4807130" cy="4100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1153"/>
                    <a:gridCol w="1214343"/>
                    <a:gridCol w="1215348"/>
                    <a:gridCol w="1306286"/>
                  </a:tblGrid>
                  <a:tr h="832485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 smtClean="0">
                              <a:solidFill>
                                <a:schemeClr val="tx2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Inter Reader </a:t>
                          </a:r>
                        </a:p>
                        <a:p>
                          <a:pPr algn="ctr" fontAlgn="b"/>
                          <a:r>
                            <a:rPr lang="en-US" sz="1800" b="1" i="0" u="none" strike="noStrike" dirty="0" smtClean="0">
                              <a:solidFill>
                                <a:schemeClr val="tx2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Readers</a:t>
                          </a:r>
                          <a:r>
                            <a:rPr lang="en-US" sz="1800" b="1" i="0" u="none" strike="noStrike" baseline="0" dirty="0" smtClean="0">
                              <a:solidFill>
                                <a:schemeClr val="tx2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= 14</a:t>
                          </a:r>
                        </a:p>
                        <a:p>
                          <a:pPr algn="ctr" fontAlgn="b"/>
                          <a:r>
                            <a:rPr lang="en-US" sz="1800" b="1" i="0" u="none" strike="noStrike" baseline="0" dirty="0" smtClean="0">
                              <a:solidFill>
                                <a:schemeClr val="tx2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Cases = 241</a:t>
                          </a:r>
                          <a:endParaRPr lang="en-US" sz="1800" b="1" i="0" u="none" strike="noStrike" dirty="0">
                            <a:solidFill>
                              <a:schemeClr val="tx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18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 rotWithShape="0">
                          <a:blip r:embed="rId3"/>
                          <a:stretch>
                            <a:fillRect l="-189447" t="-8029" r="-110050" b="-408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Concordance</a:t>
                          </a:r>
                          <a:endParaRPr lang="en-US" sz="18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506294">
                    <a:tc row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Unaided </a:t>
                          </a:r>
                          <a:endParaRPr lang="en-US" sz="18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chemeClr val="tx2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Agreement</a:t>
                          </a:r>
                          <a:endParaRPr lang="en-US" sz="18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0.62 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595589">
                    <a:tc vMerge="1">
                      <a:txBody>
                        <a:bodyPr/>
                        <a:lstStyle/>
                        <a:p>
                          <a:pPr algn="ctr" fontAlgn="b"/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chemeClr val="tx2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Confidence Interval</a:t>
                          </a:r>
                          <a:endParaRPr lang="en-US" sz="18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0.56 – 0.67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0.76</a:t>
                          </a:r>
                          <a:r>
                            <a:rPr lang="en-US" sz="18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– 0.81 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506294">
                    <a:tc row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Aided </a:t>
                          </a:r>
                          <a:endParaRPr lang="en-US" sz="18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chemeClr val="tx2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Agreement</a:t>
                          </a:r>
                          <a:endParaRPr lang="en-US" sz="18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0.76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595589">
                    <a:tc vMerge="1">
                      <a:txBody>
                        <a:bodyPr/>
                        <a:lstStyle/>
                        <a:p>
                          <a:pPr algn="ctr" fontAlgn="b"/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chemeClr val="tx2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Confidence Interval</a:t>
                          </a:r>
                          <a:endParaRPr lang="en-US" sz="18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0.71 – 0.81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0.82 – 0.88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506294">
                    <a:tc row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Difference</a:t>
                          </a:r>
                          <a:endParaRPr lang="en-US" sz="18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chemeClr val="tx2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Agreement</a:t>
                          </a:r>
                          <a:endParaRPr lang="en-US" sz="18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0.069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558165">
                    <a:tc vMerge="1">
                      <a:txBody>
                        <a:bodyPr/>
                        <a:lstStyle/>
                        <a:p>
                          <a:pPr algn="ctr" fontAlgn="b"/>
                          <a:endParaRPr lang="en-US" sz="18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dirty="0" smtClean="0">
                              <a:solidFill>
                                <a:schemeClr val="tx2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Confidence Interval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0.10 – 0.19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0.052 - 0.087  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5306" y="5967475"/>
            <a:ext cx="11281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[</a:t>
            </a:r>
            <a:r>
              <a:rPr lang="en-US" sz="1000" dirty="0"/>
              <a:t>1</a:t>
            </a:r>
            <a:r>
              <a:rPr lang="en-US" sz="1000" dirty="0" smtClean="0"/>
              <a:t>]Lenz</a:t>
            </a:r>
            <a:r>
              <a:rPr lang="en-US" sz="1000" dirty="0"/>
              <a:t>, Petra, and Stephen M. Hewitt. "Observer variability in the interpretation of HER2/</a:t>
            </a:r>
            <a:r>
              <a:rPr lang="en-US" sz="1000" dirty="0" err="1"/>
              <a:t>neu</a:t>
            </a:r>
            <a:r>
              <a:rPr lang="en-US" sz="1000" dirty="0"/>
              <a:t> immunohistochemical expression with unaided and computer-aided digital microscopy." </a:t>
            </a:r>
            <a:r>
              <a:rPr lang="en-US" sz="1000" i="1" dirty="0"/>
              <a:t>Archives of pathology &amp; laboratory medicine</a:t>
            </a:r>
            <a:r>
              <a:rPr lang="en-US" sz="1000" dirty="0"/>
              <a:t> 135.2 (2011): 233.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8924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Development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U-statistics are used to estimate agreement and its variance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smtClean="0"/>
              <a:t>Simulation is used to validate variance estimates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Explore </a:t>
            </a:r>
            <a:r>
              <a:rPr lang="en-US" sz="2800" dirty="0"/>
              <a:t>different experiment </a:t>
            </a:r>
            <a:r>
              <a:rPr lang="en-US" sz="2800" dirty="0" smtClean="0"/>
              <a:t>sizes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Explore different simulation configurations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Explore different relative weights of noises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Methods treat fully-crossed data and split-plot studies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Mitotic Count Simulation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4621893" y="2806648"/>
            <a:ext cx="370437" cy="91440"/>
          </a:xfrm>
          <a:custGeom>
            <a:avLst/>
            <a:gdLst>
              <a:gd name="connsiteX0" fmla="*/ 0 w 370437"/>
              <a:gd name="connsiteY0" fmla="*/ 45720 h 91440"/>
              <a:gd name="connsiteX1" fmla="*/ 370437 w 370437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0437" h="91440">
                <a:moveTo>
                  <a:pt x="0" y="45720"/>
                </a:moveTo>
                <a:lnTo>
                  <a:pt x="370437" y="45720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7893" tIns="43713" rIns="187893" bIns="43713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b="1" i="0" kern="12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490260" y="1903175"/>
            <a:ext cx="2133433" cy="1898386"/>
          </a:xfrm>
          <a:custGeom>
            <a:avLst/>
            <a:gdLst>
              <a:gd name="connsiteX0" fmla="*/ 0 w 2133433"/>
              <a:gd name="connsiteY0" fmla="*/ 0 h 1898386"/>
              <a:gd name="connsiteX1" fmla="*/ 2133433 w 2133433"/>
              <a:gd name="connsiteY1" fmla="*/ 0 h 1898386"/>
              <a:gd name="connsiteX2" fmla="*/ 2133433 w 2133433"/>
              <a:gd name="connsiteY2" fmla="*/ 1898386 h 1898386"/>
              <a:gd name="connsiteX3" fmla="*/ 0 w 2133433"/>
              <a:gd name="connsiteY3" fmla="*/ 1898386 h 1898386"/>
              <a:gd name="connsiteX4" fmla="*/ 0 w 2133433"/>
              <a:gd name="connsiteY4" fmla="*/ 0 h 189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433" h="1898386">
                <a:moveTo>
                  <a:pt x="0" y="0"/>
                </a:moveTo>
                <a:lnTo>
                  <a:pt x="2133433" y="0"/>
                </a:lnTo>
                <a:lnTo>
                  <a:pt x="2133433" y="1898386"/>
                </a:lnTo>
                <a:lnTo>
                  <a:pt x="0" y="18983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6464" rIns="156464" bIns="156464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i="0" kern="12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Times New Roman" panose="02020603050405020304" pitchFamily="18" charset="0"/>
              </a:rPr>
              <a:t>Set input parameters (size and model)</a:t>
            </a:r>
            <a:endParaRPr lang="en-US" sz="2200" b="1" i="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156364" y="2806648"/>
            <a:ext cx="370437" cy="91440"/>
          </a:xfrm>
          <a:custGeom>
            <a:avLst/>
            <a:gdLst>
              <a:gd name="connsiteX0" fmla="*/ 0 w 370437"/>
              <a:gd name="connsiteY0" fmla="*/ 45720 h 91440"/>
              <a:gd name="connsiteX1" fmla="*/ 370437 w 370437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0437" h="91440">
                <a:moveTo>
                  <a:pt x="0" y="45720"/>
                </a:moveTo>
                <a:lnTo>
                  <a:pt x="370437" y="45720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2">
              <a:hueOff val="810023"/>
              <a:satOff val="113"/>
              <a:lumOff val="98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7892" tIns="43713" rIns="187894" bIns="43713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b="1" i="0" kern="12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024730" y="1903175"/>
            <a:ext cx="2133433" cy="1898386"/>
          </a:xfrm>
          <a:custGeom>
            <a:avLst/>
            <a:gdLst>
              <a:gd name="connsiteX0" fmla="*/ 0 w 2133433"/>
              <a:gd name="connsiteY0" fmla="*/ 0 h 1898386"/>
              <a:gd name="connsiteX1" fmla="*/ 2133433 w 2133433"/>
              <a:gd name="connsiteY1" fmla="*/ 0 h 1898386"/>
              <a:gd name="connsiteX2" fmla="*/ 2133433 w 2133433"/>
              <a:gd name="connsiteY2" fmla="*/ 1898386 h 1898386"/>
              <a:gd name="connsiteX3" fmla="*/ 0 w 2133433"/>
              <a:gd name="connsiteY3" fmla="*/ 1898386 h 1898386"/>
              <a:gd name="connsiteX4" fmla="*/ 0 w 2133433"/>
              <a:gd name="connsiteY4" fmla="*/ 0 h 189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433" h="1898386">
                <a:moveTo>
                  <a:pt x="0" y="0"/>
                </a:moveTo>
                <a:lnTo>
                  <a:pt x="2133433" y="0"/>
                </a:lnTo>
                <a:lnTo>
                  <a:pt x="2133433" y="1898386"/>
                </a:lnTo>
                <a:lnTo>
                  <a:pt x="0" y="18983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648018"/>
              <a:satOff val="90"/>
              <a:lumOff val="78"/>
              <a:alphaOff val="0"/>
            </a:schemeClr>
          </a:fillRef>
          <a:effectRef idx="3">
            <a:schemeClr val="accent2">
              <a:hueOff val="648018"/>
              <a:satOff val="90"/>
              <a:lumOff val="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6464" rIns="156464" bIns="156464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i="0" kern="12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Times New Roman" panose="02020603050405020304" pitchFamily="18" charset="0"/>
              </a:rPr>
              <a:t>Simulate survival time and censoring time</a:t>
            </a:r>
            <a:endParaRPr lang="en-US" sz="2200" b="1" i="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556976" y="3799762"/>
            <a:ext cx="5068941" cy="370437"/>
          </a:xfrm>
          <a:custGeom>
            <a:avLst/>
            <a:gdLst>
              <a:gd name="connsiteX0" fmla="*/ 5068941 w 5068941"/>
              <a:gd name="connsiteY0" fmla="*/ 0 h 370437"/>
              <a:gd name="connsiteX1" fmla="*/ 5068941 w 5068941"/>
              <a:gd name="connsiteY1" fmla="*/ 202318 h 370437"/>
              <a:gd name="connsiteX2" fmla="*/ 0 w 5068941"/>
              <a:gd name="connsiteY2" fmla="*/ 202318 h 370437"/>
              <a:gd name="connsiteX3" fmla="*/ 0 w 5068941"/>
              <a:gd name="connsiteY3" fmla="*/ 370437 h 37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8941" h="370437">
                <a:moveTo>
                  <a:pt x="5068941" y="0"/>
                </a:moveTo>
                <a:lnTo>
                  <a:pt x="5068941" y="202318"/>
                </a:lnTo>
                <a:lnTo>
                  <a:pt x="0" y="202318"/>
                </a:lnTo>
                <a:lnTo>
                  <a:pt x="0" y="370437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2">
              <a:hueOff val="1620045"/>
              <a:satOff val="225"/>
              <a:lumOff val="196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20051" tIns="183211" rIns="2420051" bIns="183212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b="1" i="0" kern="12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7559201" y="1903175"/>
            <a:ext cx="2133433" cy="1898386"/>
          </a:xfrm>
          <a:custGeom>
            <a:avLst/>
            <a:gdLst>
              <a:gd name="connsiteX0" fmla="*/ 0 w 2133433"/>
              <a:gd name="connsiteY0" fmla="*/ 0 h 1898386"/>
              <a:gd name="connsiteX1" fmla="*/ 2133433 w 2133433"/>
              <a:gd name="connsiteY1" fmla="*/ 0 h 1898386"/>
              <a:gd name="connsiteX2" fmla="*/ 2133433 w 2133433"/>
              <a:gd name="connsiteY2" fmla="*/ 1898386 h 1898386"/>
              <a:gd name="connsiteX3" fmla="*/ 0 w 2133433"/>
              <a:gd name="connsiteY3" fmla="*/ 1898386 h 1898386"/>
              <a:gd name="connsiteX4" fmla="*/ 0 w 2133433"/>
              <a:gd name="connsiteY4" fmla="*/ 0 h 189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433" h="1898386">
                <a:moveTo>
                  <a:pt x="0" y="0"/>
                </a:moveTo>
                <a:lnTo>
                  <a:pt x="2133433" y="0"/>
                </a:lnTo>
                <a:lnTo>
                  <a:pt x="2133433" y="1898386"/>
                </a:lnTo>
                <a:lnTo>
                  <a:pt x="0" y="18983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1296036"/>
              <a:satOff val="180"/>
              <a:lumOff val="157"/>
              <a:alphaOff val="0"/>
            </a:schemeClr>
          </a:fillRef>
          <a:effectRef idx="3">
            <a:schemeClr val="accent2">
              <a:hueOff val="1296036"/>
              <a:satOff val="180"/>
              <a:lumOff val="1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6464" rIns="156464" bIns="156464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i="0" kern="12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Times New Roman" panose="02020603050405020304" pitchFamily="18" charset="0"/>
              </a:rPr>
              <a:t>Determine Mean Mitotic Count</a:t>
            </a:r>
            <a:endParaRPr lang="en-US" sz="2200" b="1" i="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621893" y="5106073"/>
            <a:ext cx="370437" cy="91440"/>
          </a:xfrm>
          <a:custGeom>
            <a:avLst/>
            <a:gdLst>
              <a:gd name="connsiteX0" fmla="*/ 0 w 370437"/>
              <a:gd name="connsiteY0" fmla="*/ 45720 h 91440"/>
              <a:gd name="connsiteX1" fmla="*/ 370437 w 370437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0437" h="91440">
                <a:moveTo>
                  <a:pt x="0" y="45720"/>
                </a:moveTo>
                <a:lnTo>
                  <a:pt x="370437" y="45720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2">
              <a:hueOff val="2430068"/>
              <a:satOff val="338"/>
              <a:lumOff val="294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7893" tIns="43712" rIns="187893" bIns="43714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b="1" i="0" kern="12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490260" y="4202599"/>
            <a:ext cx="2133433" cy="1898386"/>
          </a:xfrm>
          <a:custGeom>
            <a:avLst/>
            <a:gdLst>
              <a:gd name="connsiteX0" fmla="*/ 0 w 2133433"/>
              <a:gd name="connsiteY0" fmla="*/ 0 h 1898386"/>
              <a:gd name="connsiteX1" fmla="*/ 2133433 w 2133433"/>
              <a:gd name="connsiteY1" fmla="*/ 0 h 1898386"/>
              <a:gd name="connsiteX2" fmla="*/ 2133433 w 2133433"/>
              <a:gd name="connsiteY2" fmla="*/ 1898386 h 1898386"/>
              <a:gd name="connsiteX3" fmla="*/ 0 w 2133433"/>
              <a:gd name="connsiteY3" fmla="*/ 1898386 h 1898386"/>
              <a:gd name="connsiteX4" fmla="*/ 0 w 2133433"/>
              <a:gd name="connsiteY4" fmla="*/ 0 h 189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433" h="1898386">
                <a:moveTo>
                  <a:pt x="0" y="0"/>
                </a:moveTo>
                <a:lnTo>
                  <a:pt x="2133433" y="0"/>
                </a:lnTo>
                <a:lnTo>
                  <a:pt x="2133433" y="1898386"/>
                </a:lnTo>
                <a:lnTo>
                  <a:pt x="0" y="18983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1944054"/>
              <a:satOff val="271"/>
              <a:lumOff val="235"/>
              <a:alphaOff val="0"/>
            </a:schemeClr>
          </a:fillRef>
          <a:effectRef idx="3">
            <a:schemeClr val="accent2">
              <a:hueOff val="1944054"/>
              <a:satOff val="271"/>
              <a:lumOff val="23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6464" rIns="156464" bIns="156464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i="0" kern="1200" dirty="0" smtClean="0"/>
              <a:t>Simulate Random Effects: Readers, Cases, Locations (Replicates)</a:t>
            </a:r>
            <a:endParaRPr lang="en-US" sz="2200" b="1" i="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7156364" y="5106073"/>
            <a:ext cx="370437" cy="91440"/>
          </a:xfrm>
          <a:custGeom>
            <a:avLst/>
            <a:gdLst>
              <a:gd name="connsiteX0" fmla="*/ 0 w 370437"/>
              <a:gd name="connsiteY0" fmla="*/ 45720 h 91440"/>
              <a:gd name="connsiteX1" fmla="*/ 370437 w 370437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0437" h="91440">
                <a:moveTo>
                  <a:pt x="0" y="45720"/>
                </a:moveTo>
                <a:lnTo>
                  <a:pt x="370437" y="45720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2">
              <a:hueOff val="3240090"/>
              <a:satOff val="451"/>
              <a:lumOff val="392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7892" tIns="43712" rIns="187894" bIns="43714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b="1" i="0" kern="12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024730" y="4202599"/>
            <a:ext cx="2133433" cy="1898386"/>
          </a:xfrm>
          <a:custGeom>
            <a:avLst/>
            <a:gdLst>
              <a:gd name="connsiteX0" fmla="*/ 0 w 2133433"/>
              <a:gd name="connsiteY0" fmla="*/ 0 h 1898386"/>
              <a:gd name="connsiteX1" fmla="*/ 2133433 w 2133433"/>
              <a:gd name="connsiteY1" fmla="*/ 0 h 1898386"/>
              <a:gd name="connsiteX2" fmla="*/ 2133433 w 2133433"/>
              <a:gd name="connsiteY2" fmla="*/ 1898386 h 1898386"/>
              <a:gd name="connsiteX3" fmla="*/ 0 w 2133433"/>
              <a:gd name="connsiteY3" fmla="*/ 1898386 h 1898386"/>
              <a:gd name="connsiteX4" fmla="*/ 0 w 2133433"/>
              <a:gd name="connsiteY4" fmla="*/ 0 h 189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433" h="1898386">
                <a:moveTo>
                  <a:pt x="0" y="0"/>
                </a:moveTo>
                <a:lnTo>
                  <a:pt x="2133433" y="0"/>
                </a:lnTo>
                <a:lnTo>
                  <a:pt x="2133433" y="1898386"/>
                </a:lnTo>
                <a:lnTo>
                  <a:pt x="0" y="18983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2592072"/>
              <a:satOff val="361"/>
              <a:lumOff val="314"/>
              <a:alphaOff val="0"/>
            </a:schemeClr>
          </a:fillRef>
          <a:effectRef idx="3">
            <a:schemeClr val="accent2">
              <a:hueOff val="2592072"/>
              <a:satOff val="361"/>
              <a:lumOff val="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6464" rIns="156464" bIns="156464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i="0" kern="12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Times New Roman" panose="02020603050405020304" pitchFamily="18" charset="0"/>
              </a:rPr>
              <a:t>Calculate Agreement Measure and Estimate the variance</a:t>
            </a:r>
            <a:endParaRPr lang="en-US" sz="2200" b="1" i="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7559201" y="4202599"/>
            <a:ext cx="2133433" cy="1898386"/>
          </a:xfrm>
          <a:custGeom>
            <a:avLst/>
            <a:gdLst>
              <a:gd name="connsiteX0" fmla="*/ 0 w 2133433"/>
              <a:gd name="connsiteY0" fmla="*/ 0 h 1898386"/>
              <a:gd name="connsiteX1" fmla="*/ 2133433 w 2133433"/>
              <a:gd name="connsiteY1" fmla="*/ 0 h 1898386"/>
              <a:gd name="connsiteX2" fmla="*/ 2133433 w 2133433"/>
              <a:gd name="connsiteY2" fmla="*/ 1898386 h 1898386"/>
              <a:gd name="connsiteX3" fmla="*/ 0 w 2133433"/>
              <a:gd name="connsiteY3" fmla="*/ 1898386 h 1898386"/>
              <a:gd name="connsiteX4" fmla="*/ 0 w 2133433"/>
              <a:gd name="connsiteY4" fmla="*/ 0 h 189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433" h="1898386">
                <a:moveTo>
                  <a:pt x="0" y="0"/>
                </a:moveTo>
                <a:lnTo>
                  <a:pt x="2133433" y="0"/>
                </a:lnTo>
                <a:lnTo>
                  <a:pt x="2133433" y="1898386"/>
                </a:lnTo>
                <a:lnTo>
                  <a:pt x="0" y="18983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3240090"/>
              <a:satOff val="451"/>
              <a:lumOff val="392"/>
              <a:alphaOff val="0"/>
            </a:schemeClr>
          </a:fillRef>
          <a:effectRef idx="3">
            <a:schemeClr val="accent2">
              <a:hueOff val="3240090"/>
              <a:satOff val="451"/>
              <a:lumOff val="39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6464" rIns="156464" bIns="156464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i="0" kern="12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Times New Roman" panose="02020603050405020304" pitchFamily="18" charset="0"/>
              </a:rPr>
              <a:t>Repeat process for all MC trials</a:t>
            </a:r>
            <a:endParaRPr lang="en-US" sz="2200" b="1" i="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8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Mitotic Count </a:t>
            </a:r>
            <a:r>
              <a:rPr lang="en-US" dirty="0" smtClean="0"/>
              <a:t>Simulation: </a:t>
            </a:r>
            <a:r>
              <a:rPr lang="en-US" dirty="0" smtClean="0"/>
              <a:t>Work Flow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4737"/>
            <a:ext cx="10119118" cy="4328584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</a:t>
            </a:r>
            <a:r>
              <a:rPr lang="en-US" dirty="0" smtClean="0"/>
              <a:t>Development: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3"/>
                </a:solidFill>
              </a:rPr>
              <a:t>Development Team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Mitotic Count Simulation – Amrita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Intra Reader Agreement – </a:t>
            </a:r>
            <a:r>
              <a:rPr lang="en-US" sz="3200" dirty="0" err="1" smtClean="0"/>
              <a:t>Weijie</a:t>
            </a:r>
            <a:endParaRPr lang="en-US" sz="3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Inter Reader Agreement – Brandon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Reader Truth Agreement – Zhiwei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Validation and Integration – Amrita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3"/>
                </a:solidFill>
              </a:rPr>
              <a:t>Software Specification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Language :</a:t>
            </a:r>
            <a:r>
              <a:rPr lang="en-US" sz="2400" dirty="0" smtClean="0"/>
              <a:t>	R </a:t>
            </a:r>
            <a:r>
              <a:rPr lang="en-US" sz="2400" dirty="0"/>
              <a:t>(can be installed from </a:t>
            </a:r>
            <a:r>
              <a:rPr lang="en-US" sz="2400" u="sng" dirty="0">
                <a:hlinkClick r:id="rId2"/>
              </a:rPr>
              <a:t>https://cran.r-project.org/</a:t>
            </a:r>
            <a:r>
              <a:rPr lang="en-US" sz="24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Supported </a:t>
            </a:r>
            <a:r>
              <a:rPr lang="en-US" sz="2400" b="1" dirty="0" smtClean="0"/>
              <a:t>OS :</a:t>
            </a:r>
            <a:r>
              <a:rPr lang="en-US" sz="2400" dirty="0"/>
              <a:t> </a:t>
            </a:r>
            <a:r>
              <a:rPr lang="en-US" sz="2400" dirty="0" smtClean="0"/>
              <a:t>windows/mac/</a:t>
            </a:r>
            <a:r>
              <a:rPr lang="en-US" sz="2400" dirty="0" err="1" smtClean="0"/>
              <a:t>linux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Access :</a:t>
            </a:r>
            <a:r>
              <a:rPr lang="en-US" sz="2400" dirty="0"/>
              <a:t> </a:t>
            </a:r>
            <a:r>
              <a:rPr lang="en-US" sz="2400" dirty="0" smtClean="0"/>
              <a:t>GitHub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Application :</a:t>
            </a:r>
            <a:r>
              <a:rPr lang="en-US" sz="2400" dirty="0"/>
              <a:t> 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github.com/DIDSR/mitoticCountSimulation/releases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Source Code :</a:t>
            </a:r>
            <a:r>
              <a:rPr lang="en-US" sz="2400" b="1" u="sng" dirty="0" smtClean="0">
                <a:hlinkClick r:id="rId4"/>
              </a:rPr>
              <a:t> </a:t>
            </a:r>
            <a:r>
              <a:rPr lang="en-US" sz="2400" u="sng" dirty="0" smtClean="0">
                <a:hlinkClick r:id="rId4"/>
              </a:rPr>
              <a:t>https</a:t>
            </a:r>
            <a:r>
              <a:rPr lang="en-US" sz="2400" u="sng" dirty="0">
                <a:hlinkClick r:id="rId4"/>
              </a:rPr>
              <a:t>://</a:t>
            </a:r>
            <a:r>
              <a:rPr lang="en-US" sz="2400" u="sng" dirty="0" smtClean="0">
                <a:hlinkClick r:id="rId4"/>
              </a:rPr>
              <a:t>github.com/DIDSR/mitoticCountSimulation/tree/master</a:t>
            </a:r>
            <a:endParaRPr lang="en-US" sz="2400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Software Manual: </a:t>
            </a:r>
            <a:r>
              <a:rPr lang="en-US" sz="2400" dirty="0">
                <a:hlinkClick r:id="rId5"/>
              </a:rPr>
              <a:t>http://didsr.github.io/mitoticCountSimulation</a:t>
            </a:r>
            <a:r>
              <a:rPr lang="en-US" sz="2400" dirty="0" smtClean="0">
                <a:hlinkClick r:id="rId5"/>
              </a:rPr>
              <a:t>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5760720" y="2240524"/>
            <a:ext cx="5394960" cy="3533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Development: Simulation and 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3660067" cy="402336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2C986F"/>
                </a:solidFill>
              </a:rPr>
              <a:t>Controls: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Study Design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/>
              <a:t>Fully Crossed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/>
              <a:t>Split Plot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Replication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Study Size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Simulation </a:t>
            </a:r>
            <a:r>
              <a:rPr lang="en-US" sz="2800" dirty="0" smtClean="0"/>
              <a:t>Configuration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93848" y="2783538"/>
            <a:ext cx="1059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Crossed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566" y="4660045"/>
            <a:ext cx="122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 Plot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68882" y="1871192"/>
            <a:ext cx="162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Replication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44753" y="1871192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82934" y="2398196"/>
            <a:ext cx="2253924" cy="1429359"/>
            <a:chOff x="6600645" y="2641748"/>
            <a:chExt cx="1919182" cy="994976"/>
          </a:xfrm>
        </p:grpSpPr>
        <p:sp>
          <p:nvSpPr>
            <p:cNvPr id="12" name="Flowchart: Multidocument 11"/>
            <p:cNvSpPr/>
            <p:nvPr/>
          </p:nvSpPr>
          <p:spPr>
            <a:xfrm>
              <a:off x="6600646" y="2641748"/>
              <a:ext cx="1919181" cy="986384"/>
            </a:xfrm>
            <a:prstGeom prst="flowChartMultidocumen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600645" y="2804465"/>
              <a:ext cx="1671911" cy="832259"/>
              <a:chOff x="6785009" y="2419680"/>
              <a:chExt cx="4568779" cy="352666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6785009" y="2419680"/>
                <a:ext cx="4568776" cy="3526665"/>
              </a:xfrm>
              <a:prstGeom prst="rect">
                <a:avLst/>
              </a:prstGeom>
              <a:pattFill prst="lgCheck">
                <a:fgClr>
                  <a:schemeClr val="accent6"/>
                </a:fgClr>
                <a:bgClr>
                  <a:schemeClr val="bg1"/>
                </a:bgClr>
              </a:patt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6797888" y="3591652"/>
                <a:ext cx="4555897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797890" y="4774366"/>
                <a:ext cx="455589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8304715" y="2432558"/>
                <a:ext cx="0" cy="351378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9835152" y="2432558"/>
                <a:ext cx="0" cy="351378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5997041" y="2477054"/>
            <a:ext cx="2244344" cy="1381373"/>
            <a:chOff x="6785019" y="2419674"/>
            <a:chExt cx="4568781" cy="3526664"/>
          </a:xfrm>
        </p:grpSpPr>
        <p:sp>
          <p:nvSpPr>
            <p:cNvPr id="20" name="Rectangle 19"/>
            <p:cNvSpPr/>
            <p:nvPr/>
          </p:nvSpPr>
          <p:spPr>
            <a:xfrm>
              <a:off x="6785019" y="2419674"/>
              <a:ext cx="4568781" cy="3526664"/>
            </a:xfrm>
            <a:prstGeom prst="rect">
              <a:avLst/>
            </a:prstGeom>
            <a:pattFill prst="lgCheck">
              <a:fgClr>
                <a:schemeClr val="accent6"/>
              </a:fgClr>
              <a:bgClr>
                <a:schemeClr val="bg1"/>
              </a:bgClr>
            </a:patt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797897" y="3591651"/>
              <a:ext cx="455590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797897" y="4774361"/>
              <a:ext cx="455590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304725" y="2432553"/>
              <a:ext cx="0" cy="35137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9835165" y="2432553"/>
              <a:ext cx="0" cy="35137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8695359" y="4133355"/>
            <a:ext cx="2260179" cy="1398513"/>
            <a:chOff x="5898646" y="4143541"/>
            <a:chExt cx="2260179" cy="1398513"/>
          </a:xfrm>
        </p:grpSpPr>
        <p:grpSp>
          <p:nvGrpSpPr>
            <p:cNvPr id="26" name="Group 25"/>
            <p:cNvGrpSpPr/>
            <p:nvPr/>
          </p:nvGrpSpPr>
          <p:grpSpPr>
            <a:xfrm>
              <a:off x="5898646" y="4143541"/>
              <a:ext cx="2260179" cy="1398513"/>
              <a:chOff x="6576116" y="3823408"/>
              <a:chExt cx="1924509" cy="973504"/>
            </a:xfrm>
          </p:grpSpPr>
          <p:sp>
            <p:nvSpPr>
              <p:cNvPr id="28" name="Flowchart: Multidocument 27"/>
              <p:cNvSpPr/>
              <p:nvPr/>
            </p:nvSpPr>
            <p:spPr>
              <a:xfrm>
                <a:off x="6581444" y="3823408"/>
                <a:ext cx="1919181" cy="962479"/>
              </a:xfrm>
              <a:prstGeom prst="flowChartMulti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6576116" y="3991607"/>
                <a:ext cx="1696439" cy="805305"/>
                <a:chOff x="2584415" y="4260397"/>
                <a:chExt cx="1893254" cy="1608697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584415" y="4260397"/>
                  <a:ext cx="1893254" cy="1608696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597545" y="4282031"/>
                  <a:ext cx="621513" cy="482871"/>
                </a:xfrm>
                <a:prstGeom prst="rect">
                  <a:avLst/>
                </a:prstGeom>
                <a:pattFill prst="lgCheck">
                  <a:fgClr>
                    <a:schemeClr val="accent6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589752" y="4794998"/>
                  <a:ext cx="188791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589752" y="5334494"/>
                  <a:ext cx="188791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3214165" y="4266273"/>
                  <a:ext cx="0" cy="160282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848363" y="4266273"/>
                  <a:ext cx="0" cy="160282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5"/>
                <p:cNvSpPr/>
                <p:nvPr/>
              </p:nvSpPr>
              <p:spPr>
                <a:xfrm>
                  <a:off x="3863961" y="5362039"/>
                  <a:ext cx="613707" cy="485032"/>
                </a:xfrm>
                <a:prstGeom prst="rect">
                  <a:avLst/>
                </a:prstGeom>
                <a:pattFill prst="lgCheck">
                  <a:fgClr>
                    <a:schemeClr val="accent6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7" name="Rectangle 26"/>
            <p:cNvSpPr/>
            <p:nvPr/>
          </p:nvSpPr>
          <p:spPr>
            <a:xfrm>
              <a:off x="6574700" y="4791270"/>
              <a:ext cx="654037" cy="349163"/>
            </a:xfrm>
            <a:prstGeom prst="rect">
              <a:avLst/>
            </a:prstGeom>
            <a:pattFill prst="lgCheck">
              <a:fgClr>
                <a:schemeClr val="accent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999727" y="4157550"/>
            <a:ext cx="2241658" cy="1374322"/>
            <a:chOff x="8558800" y="4205753"/>
            <a:chExt cx="2205262" cy="1156882"/>
          </a:xfrm>
        </p:grpSpPr>
        <p:grpSp>
          <p:nvGrpSpPr>
            <p:cNvPr id="38" name="Group 37"/>
            <p:cNvGrpSpPr/>
            <p:nvPr/>
          </p:nvGrpSpPr>
          <p:grpSpPr>
            <a:xfrm>
              <a:off x="8558800" y="4205753"/>
              <a:ext cx="2201554" cy="1156882"/>
              <a:chOff x="2584415" y="4260401"/>
              <a:chExt cx="1893254" cy="1608697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584415" y="4260401"/>
                <a:ext cx="1893253" cy="1608697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97545" y="4283736"/>
                <a:ext cx="621513" cy="475660"/>
              </a:xfrm>
              <a:prstGeom prst="rect">
                <a:avLst/>
              </a:prstGeom>
              <a:pattFill prst="lgCheck">
                <a:fgClr>
                  <a:schemeClr val="accent6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589752" y="4794998"/>
                <a:ext cx="1887917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589752" y="5334495"/>
                <a:ext cx="1887917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214165" y="4266273"/>
                <a:ext cx="0" cy="160282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848363" y="4266273"/>
                <a:ext cx="0" cy="160282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9302616" y="4590204"/>
              <a:ext cx="722721" cy="371448"/>
            </a:xfrm>
            <a:prstGeom prst="rect">
              <a:avLst/>
            </a:prstGeom>
            <a:pattFill prst="lgCheck">
              <a:fgClr>
                <a:schemeClr val="accent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041341" y="4992886"/>
              <a:ext cx="722721" cy="350937"/>
            </a:xfrm>
            <a:prstGeom prst="rect">
              <a:avLst/>
            </a:prstGeom>
            <a:pattFill prst="lgCheck">
              <a:fgClr>
                <a:schemeClr val="accent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>
            <a:stCxn id="47" idx="1"/>
            <a:endCxn id="47" idx="3"/>
          </p:cNvCxnSpPr>
          <p:nvPr/>
        </p:nvCxnSpPr>
        <p:spPr>
          <a:xfrm>
            <a:off x="5760720" y="4007154"/>
            <a:ext cx="5394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508989" y="2240524"/>
            <a:ext cx="0" cy="3533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00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Development: Mitotic Count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275385" cy="402336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3"/>
                </a:solidFill>
              </a:rPr>
              <a:t>Input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Accept input from a 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Contains 16 parameters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Description is given in the sample input file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53" y="1845734"/>
            <a:ext cx="4262511" cy="406828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1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Development - Input Components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28647594"/>
              </p:ext>
            </p:extLst>
          </p:nvPr>
        </p:nvGraphicFramePr>
        <p:xfrm>
          <a:off x="6218555" y="1812830"/>
          <a:ext cx="4937125" cy="4089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49747760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9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Development - Output </a:t>
            </a:r>
            <a:endParaRPr lang="en-US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54460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Develop a method and a tool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C</a:t>
            </a:r>
            <a:r>
              <a:rPr lang="en-US" sz="3200" dirty="0" smtClean="0"/>
              <a:t>alculate and evaluate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reader agreement</a:t>
            </a:r>
            <a:r>
              <a:rPr lang="en-US" sz="3200" dirty="0" smtClean="0"/>
              <a:t> in multi-reader </a:t>
            </a:r>
            <a:r>
              <a:rPr lang="en-US" sz="3200" dirty="0"/>
              <a:t>multi-case(MRMC) studies </a:t>
            </a:r>
            <a:endParaRPr lang="en-US" sz="3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C</a:t>
            </a:r>
            <a:r>
              <a:rPr lang="en-US" sz="3200" dirty="0" smtClean="0"/>
              <a:t>ompare pathologists’ </a:t>
            </a:r>
            <a:r>
              <a:rPr lang="en-US" sz="3200" dirty="0"/>
              <a:t>performance over different imaging </a:t>
            </a:r>
            <a:r>
              <a:rPr lang="en-US" sz="3200" dirty="0" smtClean="0"/>
              <a:t>modalities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Study: Simulation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3424311" cy="4673649"/>
          </a:xfrm>
        </p:spPr>
        <p:txBody>
          <a:bodyPr>
            <a:normAutofit fontScale="47500" lnSpcReduction="20000"/>
          </a:bodyPr>
          <a:lstStyle/>
          <a:p>
            <a:r>
              <a:rPr lang="en-US" sz="3800" dirty="0" smtClean="0"/>
              <a:t>seed = 10</a:t>
            </a:r>
          </a:p>
          <a:p>
            <a:r>
              <a:rPr lang="en-US" sz="3800" dirty="0" smtClean="0"/>
              <a:t>Nmc = 10000</a:t>
            </a:r>
          </a:p>
          <a:p>
            <a:r>
              <a:rPr lang="en-US" sz="3800" dirty="0" smtClean="0"/>
              <a:t>Nr = 12</a:t>
            </a:r>
          </a:p>
          <a:p>
            <a:r>
              <a:rPr lang="en-US" sz="3800" dirty="0" smtClean="0"/>
              <a:t>Nc = 120</a:t>
            </a:r>
          </a:p>
          <a:p>
            <a:r>
              <a:rPr lang="en-US" sz="3800" dirty="0" smtClean="0"/>
              <a:t>Nu = 2</a:t>
            </a:r>
          </a:p>
          <a:p>
            <a:r>
              <a:rPr lang="en-US" sz="3800" dirty="0" smtClean="0"/>
              <a:t>Nm = 2</a:t>
            </a:r>
          </a:p>
          <a:p>
            <a:r>
              <a:rPr lang="en-US" sz="3800" dirty="0" smtClean="0">
                <a:solidFill>
                  <a:srgbClr val="FF0000"/>
                </a:solidFill>
              </a:rPr>
              <a:t>Ng = 3</a:t>
            </a:r>
          </a:p>
          <a:p>
            <a:r>
              <a:rPr lang="en-US" sz="3800" dirty="0" smtClean="0"/>
              <a:t>meansurvtime = 1000</a:t>
            </a:r>
          </a:p>
          <a:p>
            <a:r>
              <a:rPr lang="en-US" sz="3800" dirty="0" smtClean="0"/>
              <a:t>meancentime = 500</a:t>
            </a:r>
          </a:p>
          <a:p>
            <a:r>
              <a:rPr lang="en-US" sz="3800" dirty="0" err="1" smtClean="0"/>
              <a:t>meancount</a:t>
            </a:r>
            <a:r>
              <a:rPr lang="en-US" sz="3800" dirty="0" smtClean="0"/>
              <a:t> = 5, 6</a:t>
            </a:r>
          </a:p>
          <a:p>
            <a:r>
              <a:rPr lang="en-US" sz="3800" dirty="0" smtClean="0"/>
              <a:t>mod0var = 0.1, 0.1, 0.1, 0.1, 0.1</a:t>
            </a:r>
          </a:p>
          <a:p>
            <a:r>
              <a:rPr lang="en-US" sz="3800" dirty="0" smtClean="0"/>
              <a:t>modAvar = 0.1, 0.1, 0.1, 0.1, 0.1</a:t>
            </a:r>
          </a:p>
          <a:p>
            <a:r>
              <a:rPr lang="en-US" sz="3800" dirty="0" smtClean="0"/>
              <a:t>modBvar = 0.1, 0.1, 0.1, 0.1, 0.1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3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Validation Experiment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Fully Crossed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Split Plot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21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923830" y="2582334"/>
            <a:ext cx="4944239" cy="3378200"/>
            <a:chOff x="6006905" y="1668338"/>
            <a:chExt cx="5346897" cy="4290879"/>
          </a:xfrm>
        </p:grpSpPr>
        <p:grpSp>
          <p:nvGrpSpPr>
            <p:cNvPr id="33" name="Group 32"/>
            <p:cNvGrpSpPr/>
            <p:nvPr/>
          </p:nvGrpSpPr>
          <p:grpSpPr>
            <a:xfrm>
              <a:off x="6785019" y="2419674"/>
              <a:ext cx="4568781" cy="3526664"/>
              <a:chOff x="6785019" y="2419674"/>
              <a:chExt cx="4568781" cy="352666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785019" y="2419674"/>
                <a:ext cx="4568781" cy="3526664"/>
              </a:xfrm>
              <a:prstGeom prst="rect">
                <a:avLst/>
              </a:prstGeom>
              <a:pattFill prst="lgCheck">
                <a:fgClr>
                  <a:schemeClr val="accent6"/>
                </a:fgClr>
                <a:bgClr>
                  <a:schemeClr val="bg1"/>
                </a:bgClr>
              </a:patt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6797897" y="3591651"/>
                <a:ext cx="455590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797897" y="4774361"/>
                <a:ext cx="455590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304725" y="2432553"/>
                <a:ext cx="0" cy="351378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9835165" y="2432553"/>
                <a:ext cx="0" cy="351378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Left Brace 33"/>
            <p:cNvSpPr/>
            <p:nvPr/>
          </p:nvSpPr>
          <p:spPr>
            <a:xfrm>
              <a:off x="6494992" y="2432553"/>
              <a:ext cx="265226" cy="352666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e 34"/>
            <p:cNvSpPr/>
            <p:nvPr/>
          </p:nvSpPr>
          <p:spPr>
            <a:xfrm rot="5400000">
              <a:off x="8934317" y="-12195"/>
              <a:ext cx="283065" cy="4555904"/>
            </a:xfrm>
            <a:prstGeom prst="leftBrace">
              <a:avLst>
                <a:gd name="adj1" fmla="val 4775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06905" y="3166843"/>
              <a:ext cx="499263" cy="175985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dirty="0" smtClean="0"/>
                <a:t>Readers = 12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15396" y="1668338"/>
              <a:ext cx="2740392" cy="395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Cases = 120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2404" y="2594206"/>
            <a:ext cx="5506732" cy="3488405"/>
            <a:chOff x="6092404" y="2594206"/>
            <a:chExt cx="5506732" cy="3488405"/>
          </a:xfrm>
        </p:grpSpPr>
        <p:grpSp>
          <p:nvGrpSpPr>
            <p:cNvPr id="11" name="Group 10"/>
            <p:cNvGrpSpPr/>
            <p:nvPr/>
          </p:nvGrpSpPr>
          <p:grpSpPr>
            <a:xfrm>
              <a:off x="6092404" y="2594206"/>
              <a:ext cx="4798580" cy="3366328"/>
              <a:chOff x="6357100" y="2594206"/>
              <a:chExt cx="4798580" cy="3366328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357100" y="2594206"/>
                <a:ext cx="4798580" cy="3366328"/>
                <a:chOff x="6471049" y="1842646"/>
                <a:chExt cx="4240408" cy="3926147"/>
              </a:xfrm>
            </p:grpSpPr>
            <p:grpSp>
              <p:nvGrpSpPr>
                <p:cNvPr id="99" name="Group 98"/>
                <p:cNvGrpSpPr/>
                <p:nvPr/>
              </p:nvGrpSpPr>
              <p:grpSpPr>
                <a:xfrm>
                  <a:off x="6991848" y="2419922"/>
                  <a:ext cx="3719609" cy="3348871"/>
                  <a:chOff x="1030311" y="2356834"/>
                  <a:chExt cx="4568781" cy="3526664"/>
                </a:xfrm>
                <a:effectLst/>
              </p:grpSpPr>
              <p:sp>
                <p:nvSpPr>
                  <p:cNvPr id="102" name="Rectangle 101"/>
                  <p:cNvSpPr/>
                  <p:nvPr/>
                </p:nvSpPr>
                <p:spPr>
                  <a:xfrm>
                    <a:off x="1030311" y="2356834"/>
                    <a:ext cx="1506828" cy="1159098"/>
                  </a:xfrm>
                  <a:prstGeom prst="rect">
                    <a:avLst/>
                  </a:prstGeom>
                  <a:pattFill prst="lgCheck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" name="Straight Connector 102"/>
                  <p:cNvCxnSpPr/>
                  <p:nvPr/>
                </p:nvCxnSpPr>
                <p:spPr>
                  <a:xfrm>
                    <a:off x="1043189" y="3528811"/>
                    <a:ext cx="455590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1043189" y="4711521"/>
                    <a:ext cx="455590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>
                    <a:off x="2550017" y="2369713"/>
                    <a:ext cx="0" cy="351378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4080457" y="2369713"/>
                    <a:ext cx="0" cy="351378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2561823" y="3542763"/>
                    <a:ext cx="1506828" cy="1159098"/>
                  </a:xfrm>
                  <a:prstGeom prst="rect">
                    <a:avLst/>
                  </a:prstGeom>
                  <a:pattFill prst="lgCheck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4101590" y="4724400"/>
                    <a:ext cx="1497502" cy="1159098"/>
                  </a:xfrm>
                  <a:prstGeom prst="rect">
                    <a:avLst/>
                  </a:prstGeom>
                  <a:pattFill prst="lgCheck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1030311" y="2356834"/>
                    <a:ext cx="4568781" cy="352666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0" name="TextBox 99"/>
                <p:cNvSpPr txBox="1"/>
                <p:nvPr/>
              </p:nvSpPr>
              <p:spPr>
                <a:xfrm>
                  <a:off x="6471049" y="2299428"/>
                  <a:ext cx="407964" cy="1374360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r>
                    <a:rPr lang="en-US" dirty="0" smtClean="0"/>
                    <a:t>Readers </a:t>
                  </a:r>
                  <a:r>
                    <a:rPr lang="en-US" dirty="0" smtClean="0"/>
                    <a:t>= 4</a:t>
                  </a:r>
                  <a:endParaRPr lang="en-US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6981364" y="1842646"/>
                  <a:ext cx="20906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Cases = 40</a:t>
                  </a:r>
                  <a:endParaRPr lang="en-US" dirty="0"/>
                </a:p>
              </p:txBody>
            </p:sp>
          </p:grpSp>
          <p:sp>
            <p:nvSpPr>
              <p:cNvPr id="44" name="Left Brace 43"/>
              <p:cNvSpPr/>
              <p:nvPr/>
            </p:nvSpPr>
            <p:spPr>
              <a:xfrm rot="5400000">
                <a:off x="7531225" y="2286297"/>
                <a:ext cx="227599" cy="1399120"/>
              </a:xfrm>
              <a:prstGeom prst="leftBrace">
                <a:avLst>
                  <a:gd name="adj1" fmla="val 4775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Left Brace 44"/>
              <p:cNvSpPr/>
              <p:nvPr/>
            </p:nvSpPr>
            <p:spPr>
              <a:xfrm>
                <a:off x="6711533" y="3101476"/>
                <a:ext cx="214463" cy="931418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Left Brace 45"/>
            <p:cNvSpPr/>
            <p:nvPr/>
          </p:nvSpPr>
          <p:spPr>
            <a:xfrm flipH="1">
              <a:off x="10910452" y="3078783"/>
              <a:ext cx="276508" cy="288379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137471" y="3774287"/>
              <a:ext cx="461665" cy="2308324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dirty="0"/>
                <a:t>Groups = </a:t>
              </a:r>
              <a:r>
                <a:rPr lang="en-US" dirty="0" smtClean="0"/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073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Intra-Reader Agreement - Fully Crossed</a:t>
            </a:r>
            <a:endParaRPr lang="en-US" dirty="0"/>
          </a:p>
        </p:txBody>
      </p:sp>
      <p:pic>
        <p:nvPicPr>
          <p:cNvPr id="6" name="Content Placeholder 5"/>
          <p:cNvPicPr preferRelativeResize="0"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384" y="1850273"/>
            <a:ext cx="4654296" cy="4018821"/>
          </a:xfrm>
        </p:spPr>
      </p:pic>
      <p:sp>
        <p:nvSpPr>
          <p:cNvPr id="4" name="Oval 3"/>
          <p:cNvSpPr/>
          <p:nvPr/>
        </p:nvSpPr>
        <p:spPr>
          <a:xfrm>
            <a:off x="3037668" y="2495227"/>
            <a:ext cx="1704813" cy="565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63491" y="2867187"/>
            <a:ext cx="1704813" cy="565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631906"/>
              </p:ext>
            </p:extLst>
          </p:nvPr>
        </p:nvGraphicFramePr>
        <p:xfrm>
          <a:off x="1339273" y="2047873"/>
          <a:ext cx="4775201" cy="382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218"/>
                <a:gridCol w="1003397"/>
                <a:gridCol w="1197793"/>
                <a:gridCol w="1197793"/>
              </a:tblGrid>
              <a:tr h="73678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Readers = 12</a:t>
                      </a:r>
                    </a:p>
                    <a:p>
                      <a:pPr algn="ctr" fontAlgn="t"/>
                      <a:r>
                        <a:rPr lang="en-US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Cases = 120</a:t>
                      </a:r>
                    </a:p>
                    <a:p>
                      <a:pPr algn="ctr" fontAlgn="t"/>
                      <a:r>
                        <a:rPr lang="en-US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MC Trials = 10,000</a:t>
                      </a:r>
                      <a:r>
                        <a:rPr lang="en-US" sz="1600" u="none" strike="noStrike" dirty="0" smtClean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Intra Modality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Inter Modality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076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Concordance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0.9230058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0.807092</a:t>
                      </a:r>
                    </a:p>
                  </a:txBody>
                  <a:tcPr marL="9525" marR="9525" marT="9525" marB="0" anchor="ctr"/>
                </a:tc>
              </a:tr>
              <a:tr h="921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Variance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0.0000459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0.0000454</a:t>
                      </a:r>
                    </a:p>
                  </a:txBody>
                  <a:tcPr marL="9525" marR="9525" marT="9525" marB="0" anchor="ctr"/>
                </a:tc>
              </a:tr>
              <a:tr h="92145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Variance Estimates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0.0000457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0.0000458</a:t>
                      </a:r>
                    </a:p>
                  </a:txBody>
                  <a:tcPr marL="9525" marR="9525" marT="9525" marB="0" anchor="ctr"/>
                </a:tc>
              </a:tr>
              <a:tr h="6207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Variance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2.069e-10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2.037e-10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823855" y="3629891"/>
            <a:ext cx="1016000" cy="13854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69164" y="3629891"/>
            <a:ext cx="1016000" cy="13854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7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Inter-Reader Agreement - Fully Crossed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365" y="1845734"/>
            <a:ext cx="4658315" cy="4022725"/>
          </a:xfrm>
        </p:spPr>
      </p:pic>
      <p:sp>
        <p:nvSpPr>
          <p:cNvPr id="5" name="Oval 4"/>
          <p:cNvSpPr/>
          <p:nvPr/>
        </p:nvSpPr>
        <p:spPr>
          <a:xfrm>
            <a:off x="3028835" y="2500724"/>
            <a:ext cx="1704813" cy="565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34886" y="2871833"/>
            <a:ext cx="1704813" cy="565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509741"/>
              </p:ext>
            </p:extLst>
          </p:nvPr>
        </p:nvGraphicFramePr>
        <p:xfrm>
          <a:off x="1339273" y="2047873"/>
          <a:ext cx="4775201" cy="382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218"/>
                <a:gridCol w="1003397"/>
                <a:gridCol w="1197793"/>
                <a:gridCol w="1197793"/>
              </a:tblGrid>
              <a:tr h="73678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Readers = 12</a:t>
                      </a:r>
                    </a:p>
                    <a:p>
                      <a:pPr algn="ctr" fontAlgn="t"/>
                      <a:r>
                        <a:rPr lang="en-US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Cases = 120</a:t>
                      </a:r>
                    </a:p>
                    <a:p>
                      <a:pPr algn="ctr" fontAlgn="t"/>
                      <a:r>
                        <a:rPr lang="en-US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MC Trials = 10,000</a:t>
                      </a:r>
                      <a:r>
                        <a:rPr lang="en-US" sz="1600" u="none" strike="noStrike" dirty="0" smtClean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Intra Modality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Inter Modality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076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Concordance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0.9055458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0.9054926</a:t>
                      </a:r>
                    </a:p>
                  </a:txBody>
                  <a:tcPr marL="9525" marR="9525" marT="9525" marB="0" anchor="ctr"/>
                </a:tc>
              </a:tr>
              <a:tr h="921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Variance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0.0000620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0.0000614</a:t>
                      </a:r>
                    </a:p>
                  </a:txBody>
                  <a:tcPr marL="9525" marR="9525" marT="9525" marB="0" anchor="ctr"/>
                </a:tc>
              </a:tr>
              <a:tr h="92145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Variance Estimates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0.0000617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0.0000617</a:t>
                      </a:r>
                    </a:p>
                  </a:txBody>
                  <a:tcPr marL="9525" marR="9525" marT="9525" marB="0" anchor="ctr"/>
                </a:tc>
              </a:tr>
              <a:tr h="6207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Variance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600" dirty="0" smtClean="0"/>
                        <a:t>3.676e-10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600" dirty="0" smtClean="0"/>
                        <a:t>3.658e-10</a:t>
                      </a:r>
                      <a:endParaRPr lang="en-US" sz="1600" dirty="0"/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823855" y="3629891"/>
            <a:ext cx="1016000" cy="13854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69164" y="3629891"/>
            <a:ext cx="1016000" cy="13854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Intra-Reader Agreement </a:t>
            </a:r>
            <a:r>
              <a:rPr lang="en-US" dirty="0" smtClean="0"/>
              <a:t>- Split Plot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43" y="1845734"/>
            <a:ext cx="4798037" cy="4023360"/>
          </a:xfr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9596141"/>
              </p:ext>
            </p:extLst>
          </p:nvPr>
        </p:nvGraphicFramePr>
        <p:xfrm>
          <a:off x="1339273" y="2047873"/>
          <a:ext cx="4775201" cy="382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218"/>
                <a:gridCol w="1003397"/>
                <a:gridCol w="1197793"/>
                <a:gridCol w="1197793"/>
              </a:tblGrid>
              <a:tr h="73678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Readers = 12</a:t>
                      </a:r>
                    </a:p>
                    <a:p>
                      <a:pPr algn="ctr" fontAlgn="t"/>
                      <a:r>
                        <a:rPr lang="en-US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Cases = 120</a:t>
                      </a:r>
                    </a:p>
                    <a:p>
                      <a:pPr algn="ctr" fontAlgn="t"/>
                      <a:r>
                        <a:rPr lang="en-US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MC Trials = 10,000</a:t>
                      </a:r>
                      <a:r>
                        <a:rPr lang="en-US" sz="1600" u="none" strike="noStrike" dirty="0" smtClean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Intra Modality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Inter Modality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076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Concordance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Mean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0.817427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0.824167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921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Variance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0.000188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0.000166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92145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Variance Estimates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Mean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0.000185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0.000164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07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Variance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6.74E-09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5.25E-09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23855" y="3629891"/>
            <a:ext cx="1016000" cy="13854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69164" y="3629891"/>
            <a:ext cx="1016000" cy="13854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Inter-Reader </a:t>
            </a:r>
            <a:r>
              <a:rPr lang="en-US" dirty="0"/>
              <a:t>Agreement </a:t>
            </a:r>
            <a:r>
              <a:rPr lang="en-US" dirty="0" smtClean="0"/>
              <a:t>- Split Plot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474" y="1854925"/>
            <a:ext cx="4798206" cy="4134415"/>
          </a:xfrm>
        </p:spPr>
      </p:pic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405549"/>
              </p:ext>
            </p:extLst>
          </p:nvPr>
        </p:nvGraphicFramePr>
        <p:xfrm>
          <a:off x="1339273" y="2047875"/>
          <a:ext cx="4775201" cy="3821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218"/>
                <a:gridCol w="1003397"/>
                <a:gridCol w="1197793"/>
                <a:gridCol w="1197793"/>
              </a:tblGrid>
              <a:tr h="751114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Readers = 12</a:t>
                      </a:r>
                    </a:p>
                    <a:p>
                      <a:pPr algn="ctr" fontAlgn="t"/>
                      <a:r>
                        <a:rPr lang="en-US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Cases = 120</a:t>
                      </a:r>
                    </a:p>
                    <a:p>
                      <a:pPr algn="ctr" fontAlgn="t"/>
                      <a:r>
                        <a:rPr lang="en-US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MC Trials = 10,000</a:t>
                      </a:r>
                      <a:r>
                        <a:rPr lang="en-US" sz="1600" u="none" strike="noStrike" dirty="0" smtClean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Intra Modality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Inter Modality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1788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Concordance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Mean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0.815621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0.807092</a:t>
                      </a:r>
                    </a:p>
                  </a:txBody>
                  <a:tcPr marL="9525" marR="9525" marT="9525" marB="0" anchor="ctr"/>
                </a:tc>
              </a:tr>
              <a:tr h="9171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Variance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0.000175</a:t>
                      </a:r>
                    </a:p>
                  </a:txBody>
                  <a:tcPr marL="9525" marR="9525" marT="9525" marB="0" anchor="ctr"/>
                </a:tc>
              </a:tr>
              <a:tr h="91717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Variance Estimates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Mean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0.000172</a:t>
                      </a:r>
                    </a:p>
                  </a:txBody>
                  <a:tcPr marL="9525" marR="9525" marT="9525" marB="0" anchor="ctr"/>
                </a:tc>
              </a:tr>
              <a:tr h="6178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Variance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3.27E-08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2.38E-08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823855" y="3629891"/>
            <a:ext cx="1016000" cy="13854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69164" y="3629891"/>
            <a:ext cx="1016000" cy="13854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5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and Future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Release R Package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Simulation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Agreement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Plots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NIH Study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Censored data impacts reader vs. truth </a:t>
            </a:r>
            <a:r>
              <a:rPr lang="en-US" sz="3200" dirty="0" smtClean="0"/>
              <a:t>agreement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Distribute the work at SPIE and Publish!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Brandon </a:t>
            </a:r>
            <a:r>
              <a:rPr lang="en-US" dirty="0" err="1" smtClean="0"/>
              <a:t>Gallas</a:t>
            </a:r>
            <a:endParaRPr lang="en-US" dirty="0" smtClean="0"/>
          </a:p>
          <a:p>
            <a:r>
              <a:rPr lang="en-US" dirty="0" smtClean="0"/>
              <a:t>Qi Gong</a:t>
            </a:r>
          </a:p>
          <a:p>
            <a:r>
              <a:rPr lang="en-US" dirty="0" smtClean="0"/>
              <a:t>To-</a:t>
            </a:r>
            <a:r>
              <a:rPr lang="en-US" dirty="0" err="1" smtClean="0"/>
              <a:t>Oanh</a:t>
            </a:r>
            <a:endParaRPr lang="en-US" dirty="0" smtClean="0"/>
          </a:p>
          <a:p>
            <a:r>
              <a:rPr lang="en-US" dirty="0" err="1" smtClean="0"/>
              <a:t>Weijie</a:t>
            </a:r>
            <a:r>
              <a:rPr lang="en-US" dirty="0" smtClean="0"/>
              <a:t> Cheng</a:t>
            </a:r>
          </a:p>
          <a:p>
            <a:r>
              <a:rPr lang="en-US" dirty="0" err="1" smtClean="0"/>
              <a:t>Zhiwei</a:t>
            </a:r>
            <a:r>
              <a:rPr lang="en-US" dirty="0" smtClean="0"/>
              <a:t> Zhang</a:t>
            </a:r>
          </a:p>
          <a:p>
            <a:r>
              <a:rPr lang="en-US" dirty="0"/>
              <a:t>Kyle J. Myers </a:t>
            </a:r>
            <a:endParaRPr lang="en-US" dirty="0" smtClean="0"/>
          </a:p>
          <a:p>
            <a:r>
              <a:rPr lang="en-US" dirty="0" smtClean="0"/>
              <a:t>Aldo </a:t>
            </a:r>
            <a:r>
              <a:rPr lang="en-US" dirty="0" err="1" smtClean="0"/>
              <a:t>Badano</a:t>
            </a:r>
            <a:endParaRPr lang="en-US" dirty="0" smtClean="0"/>
          </a:p>
          <a:p>
            <a:r>
              <a:rPr lang="en-US" dirty="0"/>
              <a:t>Nicholas </a:t>
            </a:r>
            <a:r>
              <a:rPr lang="en-US" dirty="0" err="1" smtClean="0"/>
              <a:t>Petrick</a:t>
            </a:r>
            <a:endParaRPr lang="en-US" dirty="0" smtClean="0"/>
          </a:p>
          <a:p>
            <a:r>
              <a:rPr lang="en-US" dirty="0" err="1"/>
              <a:t>Marios</a:t>
            </a:r>
            <a:r>
              <a:rPr lang="en-US" dirty="0"/>
              <a:t> </a:t>
            </a:r>
            <a:r>
              <a:rPr lang="en-US" dirty="0" err="1"/>
              <a:t>Gavrielides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8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3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101333" y="2087210"/>
            <a:ext cx="2428501" cy="2520248"/>
            <a:chOff x="1101333" y="2087210"/>
            <a:chExt cx="2428501" cy="2520248"/>
          </a:xfrm>
        </p:grpSpPr>
        <p:sp>
          <p:nvSpPr>
            <p:cNvPr id="9" name="Rectangle 8"/>
            <p:cNvSpPr/>
            <p:nvPr/>
          </p:nvSpPr>
          <p:spPr>
            <a:xfrm>
              <a:off x="1287932" y="2561021"/>
              <a:ext cx="2241902" cy="263753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1101333" y="2522607"/>
              <a:ext cx="537896" cy="439637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1287932" y="2087210"/>
              <a:ext cx="2241902" cy="473811"/>
            </a:xfrm>
            <a:custGeom>
              <a:avLst/>
              <a:gdLst>
                <a:gd name="connsiteX0" fmla="*/ 0 w 2241902"/>
                <a:gd name="connsiteY0" fmla="*/ 0 h 473811"/>
                <a:gd name="connsiteX1" fmla="*/ 2241902 w 2241902"/>
                <a:gd name="connsiteY1" fmla="*/ 0 h 473811"/>
                <a:gd name="connsiteX2" fmla="*/ 2241902 w 2241902"/>
                <a:gd name="connsiteY2" fmla="*/ 473811 h 473811"/>
                <a:gd name="connsiteX3" fmla="*/ 0 w 2241902"/>
                <a:gd name="connsiteY3" fmla="*/ 473811 h 473811"/>
                <a:gd name="connsiteX4" fmla="*/ 0 w 2241902"/>
                <a:gd name="connsiteY4" fmla="*/ 0 h 47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1902" h="473811">
                  <a:moveTo>
                    <a:pt x="0" y="0"/>
                  </a:moveTo>
                  <a:lnTo>
                    <a:pt x="2241902" y="0"/>
                  </a:lnTo>
                  <a:lnTo>
                    <a:pt x="2241902" y="473811"/>
                  </a:lnTo>
                  <a:lnTo>
                    <a:pt x="0" y="47381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Reader Agreement</a:t>
              </a:r>
              <a:endParaRPr lang="en-US" sz="2000" kern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01333" y="3181452"/>
              <a:ext cx="164694" cy="16469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1258266" y="3071848"/>
              <a:ext cx="2084969" cy="383902"/>
            </a:xfrm>
            <a:custGeom>
              <a:avLst/>
              <a:gdLst>
                <a:gd name="connsiteX0" fmla="*/ 0 w 2084969"/>
                <a:gd name="connsiteY0" fmla="*/ 0 h 383902"/>
                <a:gd name="connsiteX1" fmla="*/ 2084969 w 2084969"/>
                <a:gd name="connsiteY1" fmla="*/ 0 h 383902"/>
                <a:gd name="connsiteX2" fmla="*/ 2084969 w 2084969"/>
                <a:gd name="connsiteY2" fmla="*/ 383902 h 383902"/>
                <a:gd name="connsiteX3" fmla="*/ 0 w 2084969"/>
                <a:gd name="connsiteY3" fmla="*/ 383902 h 383902"/>
                <a:gd name="connsiteX4" fmla="*/ 0 w 2084969"/>
                <a:gd name="connsiteY4" fmla="*/ 0 h 3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969" h="383902">
                  <a:moveTo>
                    <a:pt x="0" y="0"/>
                  </a:moveTo>
                  <a:lnTo>
                    <a:pt x="2084969" y="0"/>
                  </a:lnTo>
                  <a:lnTo>
                    <a:pt x="2084969" y="383902"/>
                  </a:lnTo>
                  <a:lnTo>
                    <a:pt x="0" y="38390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Concordance</a:t>
              </a:r>
              <a:endParaRPr lang="en-US" sz="1800" kern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01333" y="3565355"/>
              <a:ext cx="164694" cy="16469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1258266" y="3455751"/>
              <a:ext cx="2084969" cy="383902"/>
            </a:xfrm>
            <a:custGeom>
              <a:avLst/>
              <a:gdLst>
                <a:gd name="connsiteX0" fmla="*/ 0 w 2084969"/>
                <a:gd name="connsiteY0" fmla="*/ 0 h 383902"/>
                <a:gd name="connsiteX1" fmla="*/ 2084969 w 2084969"/>
                <a:gd name="connsiteY1" fmla="*/ 0 h 383902"/>
                <a:gd name="connsiteX2" fmla="*/ 2084969 w 2084969"/>
                <a:gd name="connsiteY2" fmla="*/ 383902 h 383902"/>
                <a:gd name="connsiteX3" fmla="*/ 0 w 2084969"/>
                <a:gd name="connsiteY3" fmla="*/ 383902 h 383902"/>
                <a:gd name="connsiteX4" fmla="*/ 0 w 2084969"/>
                <a:gd name="connsiteY4" fmla="*/ 0 h 3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969" h="383902">
                  <a:moveTo>
                    <a:pt x="0" y="0"/>
                  </a:moveTo>
                  <a:lnTo>
                    <a:pt x="2084969" y="0"/>
                  </a:lnTo>
                  <a:lnTo>
                    <a:pt x="2084969" y="383902"/>
                  </a:lnTo>
                  <a:lnTo>
                    <a:pt x="0" y="38390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Intra and Inter Reader</a:t>
              </a:r>
              <a:endParaRPr lang="en-US" sz="1800" kern="1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01333" y="3949258"/>
              <a:ext cx="164694" cy="16469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1258266" y="3839654"/>
              <a:ext cx="2084969" cy="383902"/>
            </a:xfrm>
            <a:custGeom>
              <a:avLst/>
              <a:gdLst>
                <a:gd name="connsiteX0" fmla="*/ 0 w 2084969"/>
                <a:gd name="connsiteY0" fmla="*/ 0 h 383902"/>
                <a:gd name="connsiteX1" fmla="*/ 2084969 w 2084969"/>
                <a:gd name="connsiteY1" fmla="*/ 0 h 383902"/>
                <a:gd name="connsiteX2" fmla="*/ 2084969 w 2084969"/>
                <a:gd name="connsiteY2" fmla="*/ 383902 h 383902"/>
                <a:gd name="connsiteX3" fmla="*/ 0 w 2084969"/>
                <a:gd name="connsiteY3" fmla="*/ 383902 h 383902"/>
                <a:gd name="connsiteX4" fmla="*/ 0 w 2084969"/>
                <a:gd name="connsiteY4" fmla="*/ 0 h 3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969" h="383902">
                  <a:moveTo>
                    <a:pt x="0" y="0"/>
                  </a:moveTo>
                  <a:lnTo>
                    <a:pt x="2084969" y="0"/>
                  </a:lnTo>
                  <a:lnTo>
                    <a:pt x="2084969" y="383902"/>
                  </a:lnTo>
                  <a:lnTo>
                    <a:pt x="0" y="38390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Methodology</a:t>
              </a:r>
              <a:endParaRPr lang="en-US" sz="1800" kern="12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01333" y="4333160"/>
              <a:ext cx="164694" cy="16469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1258266" y="4223556"/>
              <a:ext cx="2084969" cy="383902"/>
            </a:xfrm>
            <a:custGeom>
              <a:avLst/>
              <a:gdLst>
                <a:gd name="connsiteX0" fmla="*/ 0 w 2084969"/>
                <a:gd name="connsiteY0" fmla="*/ 0 h 383902"/>
                <a:gd name="connsiteX1" fmla="*/ 2084969 w 2084969"/>
                <a:gd name="connsiteY1" fmla="*/ 0 h 383902"/>
                <a:gd name="connsiteX2" fmla="*/ 2084969 w 2084969"/>
                <a:gd name="connsiteY2" fmla="*/ 383902 h 383902"/>
                <a:gd name="connsiteX3" fmla="*/ 0 w 2084969"/>
                <a:gd name="connsiteY3" fmla="*/ 383902 h 383902"/>
                <a:gd name="connsiteX4" fmla="*/ 0 w 2084969"/>
                <a:gd name="connsiteY4" fmla="*/ 0 h 3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969" h="383902">
                  <a:moveTo>
                    <a:pt x="0" y="0"/>
                  </a:moveTo>
                  <a:lnTo>
                    <a:pt x="2084969" y="0"/>
                  </a:lnTo>
                  <a:lnTo>
                    <a:pt x="2084969" y="383902"/>
                  </a:lnTo>
                  <a:lnTo>
                    <a:pt x="0" y="38390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Application</a:t>
              </a:r>
              <a:endParaRPr lang="en-US" sz="1800" kern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641930" y="2087210"/>
            <a:ext cx="2428501" cy="1752443"/>
            <a:chOff x="3641930" y="2087210"/>
            <a:chExt cx="2428501" cy="1752443"/>
          </a:xfrm>
        </p:grpSpPr>
        <p:sp>
          <p:nvSpPr>
            <p:cNvPr id="20" name="Rectangle 19"/>
            <p:cNvSpPr/>
            <p:nvPr/>
          </p:nvSpPr>
          <p:spPr>
            <a:xfrm>
              <a:off x="3828529" y="2561021"/>
              <a:ext cx="2241902" cy="263753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3641930" y="2522607"/>
              <a:ext cx="537896" cy="439637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3828529" y="2087210"/>
              <a:ext cx="2241902" cy="473811"/>
            </a:xfrm>
            <a:custGeom>
              <a:avLst/>
              <a:gdLst>
                <a:gd name="connsiteX0" fmla="*/ 0 w 2241902"/>
                <a:gd name="connsiteY0" fmla="*/ 0 h 473811"/>
                <a:gd name="connsiteX1" fmla="*/ 2241902 w 2241902"/>
                <a:gd name="connsiteY1" fmla="*/ 0 h 473811"/>
                <a:gd name="connsiteX2" fmla="*/ 2241902 w 2241902"/>
                <a:gd name="connsiteY2" fmla="*/ 473811 h 473811"/>
                <a:gd name="connsiteX3" fmla="*/ 0 w 2241902"/>
                <a:gd name="connsiteY3" fmla="*/ 473811 h 473811"/>
                <a:gd name="connsiteX4" fmla="*/ 0 w 2241902"/>
                <a:gd name="connsiteY4" fmla="*/ 0 h 47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1902" h="473811">
                  <a:moveTo>
                    <a:pt x="0" y="0"/>
                  </a:moveTo>
                  <a:lnTo>
                    <a:pt x="2241902" y="0"/>
                  </a:lnTo>
                  <a:lnTo>
                    <a:pt x="2241902" y="473811"/>
                  </a:lnTo>
                  <a:lnTo>
                    <a:pt x="0" y="47381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 Mitotic Count Simulation</a:t>
              </a:r>
              <a:endParaRPr lang="en-US" sz="2000" kern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41930" y="3181452"/>
              <a:ext cx="164694" cy="16469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3798863" y="3071848"/>
              <a:ext cx="2084969" cy="383902"/>
            </a:xfrm>
            <a:custGeom>
              <a:avLst/>
              <a:gdLst>
                <a:gd name="connsiteX0" fmla="*/ 0 w 2084969"/>
                <a:gd name="connsiteY0" fmla="*/ 0 h 383902"/>
                <a:gd name="connsiteX1" fmla="*/ 2084969 w 2084969"/>
                <a:gd name="connsiteY1" fmla="*/ 0 h 383902"/>
                <a:gd name="connsiteX2" fmla="*/ 2084969 w 2084969"/>
                <a:gd name="connsiteY2" fmla="*/ 383902 h 383902"/>
                <a:gd name="connsiteX3" fmla="*/ 0 w 2084969"/>
                <a:gd name="connsiteY3" fmla="*/ 383902 h 383902"/>
                <a:gd name="connsiteX4" fmla="*/ 0 w 2084969"/>
                <a:gd name="connsiteY4" fmla="*/ 0 h 3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969" h="383902">
                  <a:moveTo>
                    <a:pt x="0" y="0"/>
                  </a:moveTo>
                  <a:lnTo>
                    <a:pt x="2084969" y="0"/>
                  </a:lnTo>
                  <a:lnTo>
                    <a:pt x="2084969" y="383902"/>
                  </a:lnTo>
                  <a:lnTo>
                    <a:pt x="0" y="38390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Process Overview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41930" y="3565355"/>
              <a:ext cx="164694" cy="16469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Freeform 25"/>
            <p:cNvSpPr/>
            <p:nvPr/>
          </p:nvSpPr>
          <p:spPr>
            <a:xfrm>
              <a:off x="3798863" y="3455751"/>
              <a:ext cx="2084969" cy="383902"/>
            </a:xfrm>
            <a:custGeom>
              <a:avLst/>
              <a:gdLst>
                <a:gd name="connsiteX0" fmla="*/ 0 w 2084969"/>
                <a:gd name="connsiteY0" fmla="*/ 0 h 383902"/>
                <a:gd name="connsiteX1" fmla="*/ 2084969 w 2084969"/>
                <a:gd name="connsiteY1" fmla="*/ 0 h 383902"/>
                <a:gd name="connsiteX2" fmla="*/ 2084969 w 2084969"/>
                <a:gd name="connsiteY2" fmla="*/ 383902 h 383902"/>
                <a:gd name="connsiteX3" fmla="*/ 0 w 2084969"/>
                <a:gd name="connsiteY3" fmla="*/ 383902 h 383902"/>
                <a:gd name="connsiteX4" fmla="*/ 0 w 2084969"/>
                <a:gd name="connsiteY4" fmla="*/ 0 h 3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969" h="383902">
                  <a:moveTo>
                    <a:pt x="0" y="0"/>
                  </a:moveTo>
                  <a:lnTo>
                    <a:pt x="2084969" y="0"/>
                  </a:lnTo>
                  <a:lnTo>
                    <a:pt x="2084969" y="383902"/>
                  </a:lnTo>
                  <a:lnTo>
                    <a:pt x="0" y="38390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Detailed Work Flow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182527" y="2087210"/>
            <a:ext cx="2428501" cy="2136346"/>
            <a:chOff x="6182527" y="2087210"/>
            <a:chExt cx="2428501" cy="2136346"/>
          </a:xfrm>
        </p:grpSpPr>
        <p:sp>
          <p:nvSpPr>
            <p:cNvPr id="27" name="Rectangle 26"/>
            <p:cNvSpPr/>
            <p:nvPr/>
          </p:nvSpPr>
          <p:spPr>
            <a:xfrm>
              <a:off x="6369126" y="2561021"/>
              <a:ext cx="2241902" cy="263753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6182527" y="2522607"/>
              <a:ext cx="537896" cy="439637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6369126" y="2087210"/>
              <a:ext cx="2241902" cy="473811"/>
            </a:xfrm>
            <a:custGeom>
              <a:avLst/>
              <a:gdLst>
                <a:gd name="connsiteX0" fmla="*/ 0 w 2241902"/>
                <a:gd name="connsiteY0" fmla="*/ 0 h 473811"/>
                <a:gd name="connsiteX1" fmla="*/ 2241902 w 2241902"/>
                <a:gd name="connsiteY1" fmla="*/ 0 h 473811"/>
                <a:gd name="connsiteX2" fmla="*/ 2241902 w 2241902"/>
                <a:gd name="connsiteY2" fmla="*/ 473811 h 473811"/>
                <a:gd name="connsiteX3" fmla="*/ 0 w 2241902"/>
                <a:gd name="connsiteY3" fmla="*/ 473811 h 473811"/>
                <a:gd name="connsiteX4" fmla="*/ 0 w 2241902"/>
                <a:gd name="connsiteY4" fmla="*/ 0 h 47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1902" h="473811">
                  <a:moveTo>
                    <a:pt x="0" y="0"/>
                  </a:moveTo>
                  <a:lnTo>
                    <a:pt x="2241902" y="0"/>
                  </a:lnTo>
                  <a:lnTo>
                    <a:pt x="2241902" y="473811"/>
                  </a:lnTo>
                  <a:lnTo>
                    <a:pt x="0" y="47381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Tool Development</a:t>
              </a:r>
              <a:endParaRPr lang="en-US" sz="2000" kern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82527" y="3181452"/>
              <a:ext cx="164694" cy="16469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6339460" y="3071848"/>
              <a:ext cx="2084969" cy="383902"/>
            </a:xfrm>
            <a:custGeom>
              <a:avLst/>
              <a:gdLst>
                <a:gd name="connsiteX0" fmla="*/ 0 w 2084969"/>
                <a:gd name="connsiteY0" fmla="*/ 0 h 383902"/>
                <a:gd name="connsiteX1" fmla="*/ 2084969 w 2084969"/>
                <a:gd name="connsiteY1" fmla="*/ 0 h 383902"/>
                <a:gd name="connsiteX2" fmla="*/ 2084969 w 2084969"/>
                <a:gd name="connsiteY2" fmla="*/ 383902 h 383902"/>
                <a:gd name="connsiteX3" fmla="*/ 0 w 2084969"/>
                <a:gd name="connsiteY3" fmla="*/ 383902 h 383902"/>
                <a:gd name="connsiteX4" fmla="*/ 0 w 2084969"/>
                <a:gd name="connsiteY4" fmla="*/ 0 h 3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969" h="383902">
                  <a:moveTo>
                    <a:pt x="0" y="0"/>
                  </a:moveTo>
                  <a:lnTo>
                    <a:pt x="2084969" y="0"/>
                  </a:lnTo>
                  <a:lnTo>
                    <a:pt x="2084969" y="383902"/>
                  </a:lnTo>
                  <a:lnTo>
                    <a:pt x="0" y="38390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Development Team</a:t>
              </a:r>
              <a:endParaRPr lang="en-US" sz="1800" kern="12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82527" y="3565355"/>
              <a:ext cx="164694" cy="16469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6339460" y="3455751"/>
              <a:ext cx="2084969" cy="383902"/>
            </a:xfrm>
            <a:custGeom>
              <a:avLst/>
              <a:gdLst>
                <a:gd name="connsiteX0" fmla="*/ 0 w 2084969"/>
                <a:gd name="connsiteY0" fmla="*/ 0 h 383902"/>
                <a:gd name="connsiteX1" fmla="*/ 2084969 w 2084969"/>
                <a:gd name="connsiteY1" fmla="*/ 0 h 383902"/>
                <a:gd name="connsiteX2" fmla="*/ 2084969 w 2084969"/>
                <a:gd name="connsiteY2" fmla="*/ 383902 h 383902"/>
                <a:gd name="connsiteX3" fmla="*/ 0 w 2084969"/>
                <a:gd name="connsiteY3" fmla="*/ 383902 h 383902"/>
                <a:gd name="connsiteX4" fmla="*/ 0 w 2084969"/>
                <a:gd name="connsiteY4" fmla="*/ 0 h 3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969" h="383902">
                  <a:moveTo>
                    <a:pt x="0" y="0"/>
                  </a:moveTo>
                  <a:lnTo>
                    <a:pt x="2084969" y="0"/>
                  </a:lnTo>
                  <a:lnTo>
                    <a:pt x="2084969" y="383902"/>
                  </a:lnTo>
                  <a:lnTo>
                    <a:pt x="0" y="38390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Tool Access</a:t>
              </a:r>
              <a:endParaRPr lang="en-US" sz="1800" kern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82527" y="3949258"/>
              <a:ext cx="164694" cy="16469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6339460" y="3839654"/>
              <a:ext cx="2084969" cy="383902"/>
            </a:xfrm>
            <a:custGeom>
              <a:avLst/>
              <a:gdLst>
                <a:gd name="connsiteX0" fmla="*/ 0 w 2084969"/>
                <a:gd name="connsiteY0" fmla="*/ 0 h 383902"/>
                <a:gd name="connsiteX1" fmla="*/ 2084969 w 2084969"/>
                <a:gd name="connsiteY1" fmla="*/ 0 h 383902"/>
                <a:gd name="connsiteX2" fmla="*/ 2084969 w 2084969"/>
                <a:gd name="connsiteY2" fmla="*/ 383902 h 383902"/>
                <a:gd name="connsiteX3" fmla="*/ 0 w 2084969"/>
                <a:gd name="connsiteY3" fmla="*/ 383902 h 383902"/>
                <a:gd name="connsiteX4" fmla="*/ 0 w 2084969"/>
                <a:gd name="connsiteY4" fmla="*/ 0 h 3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969" h="383902">
                  <a:moveTo>
                    <a:pt x="0" y="0"/>
                  </a:moveTo>
                  <a:lnTo>
                    <a:pt x="2084969" y="0"/>
                  </a:lnTo>
                  <a:lnTo>
                    <a:pt x="2084969" y="383902"/>
                  </a:lnTo>
                  <a:lnTo>
                    <a:pt x="0" y="38390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Inputs and Outputs</a:t>
              </a:r>
              <a:endParaRPr lang="en-US" sz="1800" kern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723124" y="2087210"/>
            <a:ext cx="2428501" cy="1752443"/>
            <a:chOff x="8723124" y="2087210"/>
            <a:chExt cx="2428501" cy="1752443"/>
          </a:xfrm>
        </p:grpSpPr>
        <p:sp>
          <p:nvSpPr>
            <p:cNvPr id="36" name="Rectangle 35"/>
            <p:cNvSpPr/>
            <p:nvPr/>
          </p:nvSpPr>
          <p:spPr>
            <a:xfrm>
              <a:off x="8909723" y="2561021"/>
              <a:ext cx="2241902" cy="263753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 36"/>
            <p:cNvSpPr/>
            <p:nvPr/>
          </p:nvSpPr>
          <p:spPr>
            <a:xfrm>
              <a:off x="8723124" y="2522607"/>
              <a:ext cx="537896" cy="439637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8909723" y="2087210"/>
              <a:ext cx="2241902" cy="473811"/>
            </a:xfrm>
            <a:custGeom>
              <a:avLst/>
              <a:gdLst>
                <a:gd name="connsiteX0" fmla="*/ 0 w 2241902"/>
                <a:gd name="connsiteY0" fmla="*/ 0 h 473811"/>
                <a:gd name="connsiteX1" fmla="*/ 2241902 w 2241902"/>
                <a:gd name="connsiteY1" fmla="*/ 0 h 473811"/>
                <a:gd name="connsiteX2" fmla="*/ 2241902 w 2241902"/>
                <a:gd name="connsiteY2" fmla="*/ 473811 h 473811"/>
                <a:gd name="connsiteX3" fmla="*/ 0 w 2241902"/>
                <a:gd name="connsiteY3" fmla="*/ 473811 h 473811"/>
                <a:gd name="connsiteX4" fmla="*/ 0 w 2241902"/>
                <a:gd name="connsiteY4" fmla="*/ 0 h 47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1902" h="473811">
                  <a:moveTo>
                    <a:pt x="0" y="0"/>
                  </a:moveTo>
                  <a:lnTo>
                    <a:pt x="2241902" y="0"/>
                  </a:lnTo>
                  <a:lnTo>
                    <a:pt x="2241902" y="473811"/>
                  </a:lnTo>
                  <a:lnTo>
                    <a:pt x="0" y="47381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Validation</a:t>
              </a:r>
              <a:endParaRPr lang="en-US" sz="2000" kern="12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723124" y="3181452"/>
              <a:ext cx="164694" cy="16469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8880057" y="3071848"/>
              <a:ext cx="2084969" cy="383902"/>
            </a:xfrm>
            <a:custGeom>
              <a:avLst/>
              <a:gdLst>
                <a:gd name="connsiteX0" fmla="*/ 0 w 2084969"/>
                <a:gd name="connsiteY0" fmla="*/ 0 h 383902"/>
                <a:gd name="connsiteX1" fmla="*/ 2084969 w 2084969"/>
                <a:gd name="connsiteY1" fmla="*/ 0 h 383902"/>
                <a:gd name="connsiteX2" fmla="*/ 2084969 w 2084969"/>
                <a:gd name="connsiteY2" fmla="*/ 383902 h 383902"/>
                <a:gd name="connsiteX3" fmla="*/ 0 w 2084969"/>
                <a:gd name="connsiteY3" fmla="*/ 383902 h 383902"/>
                <a:gd name="connsiteX4" fmla="*/ 0 w 2084969"/>
                <a:gd name="connsiteY4" fmla="*/ 0 h 3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969" h="383902">
                  <a:moveTo>
                    <a:pt x="0" y="0"/>
                  </a:moveTo>
                  <a:lnTo>
                    <a:pt x="2084969" y="0"/>
                  </a:lnTo>
                  <a:lnTo>
                    <a:pt x="2084969" y="383902"/>
                  </a:lnTo>
                  <a:lnTo>
                    <a:pt x="0" y="38390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Example</a:t>
              </a:r>
              <a:endParaRPr lang="en-US" sz="1800" kern="12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723124" y="3565355"/>
              <a:ext cx="164694" cy="16469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8880057" y="3455751"/>
              <a:ext cx="2084969" cy="383902"/>
            </a:xfrm>
            <a:custGeom>
              <a:avLst/>
              <a:gdLst>
                <a:gd name="connsiteX0" fmla="*/ 0 w 2084969"/>
                <a:gd name="connsiteY0" fmla="*/ 0 h 383902"/>
                <a:gd name="connsiteX1" fmla="*/ 2084969 w 2084969"/>
                <a:gd name="connsiteY1" fmla="*/ 0 h 383902"/>
                <a:gd name="connsiteX2" fmla="*/ 2084969 w 2084969"/>
                <a:gd name="connsiteY2" fmla="*/ 383902 h 383902"/>
                <a:gd name="connsiteX3" fmla="*/ 0 w 2084969"/>
                <a:gd name="connsiteY3" fmla="*/ 383902 h 383902"/>
                <a:gd name="connsiteX4" fmla="*/ 0 w 2084969"/>
                <a:gd name="connsiteY4" fmla="*/ 0 h 3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969" h="383902">
                  <a:moveTo>
                    <a:pt x="0" y="0"/>
                  </a:moveTo>
                  <a:lnTo>
                    <a:pt x="2084969" y="0"/>
                  </a:lnTo>
                  <a:lnTo>
                    <a:pt x="2084969" y="383902"/>
                  </a:lnTo>
                  <a:lnTo>
                    <a:pt x="0" y="38390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Results</a:t>
              </a: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804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 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2154" y="2157379"/>
            <a:ext cx="4937760" cy="291487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measure of agreement</a:t>
            </a:r>
            <a:endParaRPr lang="en-US" sz="3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between </a:t>
            </a:r>
            <a:r>
              <a:rPr lang="en-US" sz="2800" dirty="0" smtClean="0"/>
              <a:t>2 readers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/>
              <a:t>reading a set of cases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/>
              <a:t>over the same modality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4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14" y="1763424"/>
            <a:ext cx="4611872" cy="4557146"/>
          </a:xfrm>
        </p:spPr>
      </p:pic>
    </p:spTree>
    <p:extLst>
      <p:ext uri="{BB962C8B-B14F-4D97-AF65-F5344CB8AC3E}">
        <p14:creationId xmlns:p14="http://schemas.microsoft.com/office/powerpoint/2010/main" val="413498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 Agreement – Concordance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813380"/>
              </p:ext>
            </p:extLst>
          </p:nvPr>
        </p:nvGraphicFramePr>
        <p:xfrm>
          <a:off x="1097280" y="2937689"/>
          <a:ext cx="10058400" cy="3192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590"/>
                <a:gridCol w="4614530"/>
                <a:gridCol w="3383280"/>
              </a:tblGrid>
              <a:tr h="4284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Ranking</a:t>
                      </a:r>
                      <a:r>
                        <a:rPr lang="en-US" sz="2000" baseline="0" dirty="0" smtClean="0"/>
                        <a:t> Outcome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Example</a:t>
                      </a:r>
                      <a:endParaRPr lang="en-US" sz="2000" dirty="0"/>
                    </a:p>
                  </a:txBody>
                  <a:tcPr/>
                </a:tc>
              </a:tr>
              <a:tr h="4284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Tie in both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scores tied in both conditions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A1</a:t>
                      </a:r>
                      <a:r>
                        <a:rPr lang="en-US" sz="2000" dirty="0" smtClean="0"/>
                        <a:t> = </a:t>
                      </a:r>
                      <a:r>
                        <a:rPr lang="en-US" sz="1800" dirty="0" smtClean="0"/>
                        <a:t>A2</a:t>
                      </a:r>
                      <a:r>
                        <a:rPr lang="en-US" sz="2000" dirty="0" smtClean="0"/>
                        <a:t>,  B1</a:t>
                      </a:r>
                      <a:r>
                        <a:rPr lang="en-US" sz="2000" baseline="-25000" dirty="0" smtClean="0"/>
                        <a:t> </a:t>
                      </a:r>
                      <a:r>
                        <a:rPr lang="en-US" sz="2000" dirty="0" smtClean="0"/>
                        <a:t>= B2</a:t>
                      </a:r>
                      <a:endParaRPr lang="en-US" sz="2000" dirty="0"/>
                    </a:p>
                  </a:txBody>
                  <a:tcPr/>
                </a:tc>
              </a:tr>
              <a:tr h="4284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Tie in 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scores tied in condition A only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A1</a:t>
                      </a:r>
                      <a:r>
                        <a:rPr lang="en-US" sz="2000" dirty="0" smtClean="0"/>
                        <a:t> = A2,  B1</a:t>
                      </a:r>
                      <a:r>
                        <a:rPr lang="en-US" sz="2000" baseline="-25000" dirty="0" smtClean="0"/>
                        <a:t> </a:t>
                      </a:r>
                      <a:r>
                        <a:rPr lang="en-US" sz="2000" dirty="0" smtClean="0"/>
                        <a:t>≠ B2</a:t>
                      </a:r>
                      <a:endParaRPr lang="en-US" sz="2000" dirty="0"/>
                    </a:p>
                  </a:txBody>
                  <a:tcPr/>
                </a:tc>
              </a:tr>
              <a:tr h="4284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Tie in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scores tied in condition B only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A1</a:t>
                      </a:r>
                      <a:r>
                        <a:rPr lang="en-US" sz="2000" dirty="0" smtClean="0"/>
                        <a:t> ≠ A2,  B1</a:t>
                      </a:r>
                      <a:r>
                        <a:rPr lang="en-US" sz="2000" baseline="-25000" dirty="0" smtClean="0"/>
                        <a:t> </a:t>
                      </a:r>
                      <a:r>
                        <a:rPr lang="en-US" sz="2000" dirty="0" smtClean="0"/>
                        <a:t>= B2</a:t>
                      </a:r>
                      <a:endParaRPr lang="en-US" sz="2000" dirty="0"/>
                    </a:p>
                  </a:txBody>
                  <a:tcPr/>
                </a:tc>
              </a:tr>
              <a:tr h="7394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Concordance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score for condition A are in the </a:t>
                      </a:r>
                      <a:r>
                        <a:rPr lang="en-US" sz="2000" b="1" dirty="0" smtClean="0"/>
                        <a:t>same</a:t>
                      </a:r>
                      <a:r>
                        <a:rPr lang="en-US" sz="2000" dirty="0" smtClean="0"/>
                        <a:t> order as score for condition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A1</a:t>
                      </a:r>
                      <a:r>
                        <a:rPr lang="en-US" sz="2000" baseline="-25000" dirty="0" smtClean="0"/>
                        <a:t>  </a:t>
                      </a:r>
                      <a:r>
                        <a:rPr lang="en-US" sz="2000" dirty="0" smtClean="0"/>
                        <a:t>&gt; A2</a:t>
                      </a:r>
                      <a:r>
                        <a:rPr lang="en-US" sz="2000" baseline="-25000" dirty="0" smtClean="0"/>
                        <a:t> </a:t>
                      </a:r>
                      <a:r>
                        <a:rPr lang="en-US" sz="2000" dirty="0" smtClean="0"/>
                        <a:t>, B1</a:t>
                      </a:r>
                      <a:r>
                        <a:rPr lang="en-US" sz="2000" baseline="-25000" dirty="0" smtClean="0"/>
                        <a:t> </a:t>
                      </a:r>
                      <a:r>
                        <a:rPr lang="en-US" sz="2000" dirty="0" smtClean="0"/>
                        <a:t>&gt; B2</a:t>
                      </a:r>
                      <a:endParaRPr lang="en-US" sz="2000" baseline="-25000" dirty="0" smtClean="0"/>
                    </a:p>
                  </a:txBody>
                  <a:tcPr/>
                </a:tc>
              </a:tr>
              <a:tr h="7394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Discordance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scores for condition A are in the </a:t>
                      </a:r>
                      <a:r>
                        <a:rPr lang="en-US" sz="2000" b="1" dirty="0" smtClean="0"/>
                        <a:t>opposite</a:t>
                      </a:r>
                      <a:r>
                        <a:rPr lang="en-US" sz="2000" dirty="0" smtClean="0"/>
                        <a:t> order as s for condition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A1</a:t>
                      </a:r>
                      <a:r>
                        <a:rPr lang="en-US" sz="2000" baseline="-25000" dirty="0" smtClean="0"/>
                        <a:t>  </a:t>
                      </a:r>
                      <a:r>
                        <a:rPr lang="en-US" sz="2000" dirty="0" smtClean="0"/>
                        <a:t>&gt; A2</a:t>
                      </a:r>
                      <a:r>
                        <a:rPr lang="en-US" sz="2000" baseline="-25000" dirty="0" smtClean="0"/>
                        <a:t> </a:t>
                      </a:r>
                      <a:r>
                        <a:rPr lang="en-US" sz="2000" dirty="0" smtClean="0"/>
                        <a:t>, B1</a:t>
                      </a:r>
                      <a:r>
                        <a:rPr lang="en-US" sz="2000" baseline="-25000" dirty="0" smtClean="0"/>
                        <a:t> </a:t>
                      </a:r>
                      <a:r>
                        <a:rPr lang="en-US" sz="2000" dirty="0" smtClean="0"/>
                        <a:t>&lt; B2</a:t>
                      </a:r>
                      <a:endParaRPr lang="en-US" sz="2000" baseline="-25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" y="1737360"/>
            <a:ext cx="7729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/>
              <a:t>Given </a:t>
            </a:r>
            <a:r>
              <a:rPr lang="en-US" sz="2400" dirty="0" smtClean="0"/>
              <a:t>	reading </a:t>
            </a:r>
            <a:r>
              <a:rPr lang="en-US" sz="2400" dirty="0"/>
              <a:t>conditions: A and </a:t>
            </a:r>
            <a:r>
              <a:rPr lang="en-US" sz="2400" dirty="0" smtClean="0"/>
              <a:t>B</a:t>
            </a:r>
          </a:p>
          <a:p>
            <a:pPr marL="0" lvl="1"/>
            <a:r>
              <a:rPr lang="en-US" sz="2400" dirty="0" smtClean="0"/>
              <a:t>	cases</a:t>
            </a:r>
            <a:r>
              <a:rPr lang="en-US" sz="2400" dirty="0"/>
              <a:t>: 1 and </a:t>
            </a:r>
            <a:r>
              <a:rPr lang="en-US" sz="2400" dirty="0" smtClean="0"/>
              <a:t>2</a:t>
            </a:r>
          </a:p>
          <a:p>
            <a:pPr marL="0" lvl="1"/>
            <a:r>
              <a:rPr lang="en-US" sz="2400" dirty="0"/>
              <a:t>	</a:t>
            </a:r>
            <a:r>
              <a:rPr lang="en-US" sz="2400" dirty="0" smtClean="0"/>
              <a:t>scores: A1, A2, B1 and B2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 </a:t>
            </a:r>
            <a:r>
              <a:rPr lang="en-US" dirty="0" smtClean="0"/>
              <a:t>Agreement: </a:t>
            </a:r>
            <a:r>
              <a:rPr lang="en-US" dirty="0" smtClean="0"/>
              <a:t>Concordance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324249"/>
            <a:ext cx="4937760" cy="3331715"/>
          </a:xfrm>
        </p:spPr>
        <p:txBody>
          <a:bodyPr/>
          <a:lstStyle/>
          <a:p>
            <a:pPr marL="0" lvl="1" indent="0">
              <a:buNone/>
            </a:pPr>
            <a:r>
              <a:rPr lang="en-US" sz="3200" dirty="0" smtClean="0"/>
              <a:t>Given</a:t>
            </a:r>
          </a:p>
          <a:p>
            <a:pPr marL="640080" lvl="2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reading </a:t>
            </a:r>
            <a:r>
              <a:rPr lang="en-US" sz="2800" dirty="0"/>
              <a:t>conditions: A and B</a:t>
            </a:r>
          </a:p>
          <a:p>
            <a:pPr marL="640080" lvl="2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cases</a:t>
            </a:r>
            <a:r>
              <a:rPr lang="en-US" sz="2800" dirty="0"/>
              <a:t>: 1 and 2</a:t>
            </a:r>
          </a:p>
          <a:p>
            <a:pPr marL="640080" lvl="2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scores</a:t>
            </a:r>
            <a:r>
              <a:rPr lang="en-US" sz="2800" dirty="0"/>
              <a:t>: A1, A2, B1 and B2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1724092"/>
              </p:ext>
            </p:extLst>
          </p:nvPr>
        </p:nvGraphicFramePr>
        <p:xfrm>
          <a:off x="6216666" y="2324249"/>
          <a:ext cx="4939014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115"/>
                <a:gridCol w="2670899"/>
              </a:tblGrid>
              <a:tr h="4284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Ranking</a:t>
                      </a:r>
                      <a:r>
                        <a:rPr lang="en-US" sz="2800" baseline="0" dirty="0" smtClean="0"/>
                        <a:t> Outcome</a:t>
                      </a:r>
                      <a:endParaRPr lang="en-US" sz="2800" dirty="0"/>
                    </a:p>
                  </a:txBody>
                  <a:tcPr marL="82960" marR="82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Example</a:t>
                      </a:r>
                      <a:endParaRPr lang="en-US" sz="2800" dirty="0"/>
                    </a:p>
                  </a:txBody>
                  <a:tcPr marL="82960" marR="82960"/>
                </a:tc>
              </a:tr>
              <a:tr h="4284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Tie in both</a:t>
                      </a:r>
                      <a:endParaRPr lang="en-US" sz="2800" dirty="0"/>
                    </a:p>
                  </a:txBody>
                  <a:tcPr marL="82960" marR="82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A1 = A2,  B1</a:t>
                      </a:r>
                      <a:r>
                        <a:rPr lang="en-US" sz="2800" baseline="-25000" dirty="0" smtClean="0"/>
                        <a:t> </a:t>
                      </a:r>
                      <a:r>
                        <a:rPr lang="en-US" sz="2800" dirty="0" smtClean="0"/>
                        <a:t>= B2</a:t>
                      </a:r>
                      <a:endParaRPr lang="en-US" sz="2800" dirty="0"/>
                    </a:p>
                  </a:txBody>
                  <a:tcPr marL="82960" marR="82960"/>
                </a:tc>
              </a:tr>
              <a:tr h="4284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Tie in A</a:t>
                      </a:r>
                      <a:endParaRPr lang="en-US" sz="2800" dirty="0"/>
                    </a:p>
                  </a:txBody>
                  <a:tcPr marL="82960" marR="82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A1 = A2,  B1</a:t>
                      </a:r>
                      <a:r>
                        <a:rPr lang="en-US" sz="2800" baseline="-25000" dirty="0" smtClean="0"/>
                        <a:t> </a:t>
                      </a:r>
                      <a:r>
                        <a:rPr lang="en-US" sz="2800" dirty="0" smtClean="0"/>
                        <a:t>≠ B2</a:t>
                      </a:r>
                      <a:endParaRPr lang="en-US" sz="2800" dirty="0"/>
                    </a:p>
                  </a:txBody>
                  <a:tcPr marL="82960" marR="82960"/>
                </a:tc>
              </a:tr>
              <a:tr h="4284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Tie in B</a:t>
                      </a:r>
                      <a:endParaRPr lang="en-US" sz="2800" dirty="0"/>
                    </a:p>
                  </a:txBody>
                  <a:tcPr marL="82960" marR="82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A1 ≠ A2,  B1</a:t>
                      </a:r>
                      <a:r>
                        <a:rPr lang="en-US" sz="2800" baseline="-25000" dirty="0" smtClean="0"/>
                        <a:t> </a:t>
                      </a:r>
                      <a:r>
                        <a:rPr lang="en-US" sz="2800" dirty="0" smtClean="0"/>
                        <a:t>= B2</a:t>
                      </a:r>
                      <a:endParaRPr lang="en-US" sz="2800" dirty="0"/>
                    </a:p>
                  </a:txBody>
                  <a:tcPr marL="82960" marR="82960"/>
                </a:tc>
              </a:tr>
              <a:tr h="4113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Concordance</a:t>
                      </a:r>
                      <a:endParaRPr lang="en-US" sz="2800" dirty="0"/>
                    </a:p>
                  </a:txBody>
                  <a:tcPr marL="82960" marR="82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A1</a:t>
                      </a:r>
                      <a:r>
                        <a:rPr lang="en-US" sz="2800" baseline="-25000" dirty="0" smtClean="0"/>
                        <a:t>  </a:t>
                      </a:r>
                      <a:r>
                        <a:rPr lang="en-US" sz="2800" dirty="0" smtClean="0"/>
                        <a:t>&gt; A2</a:t>
                      </a:r>
                      <a:r>
                        <a:rPr lang="en-US" sz="2800" baseline="-25000" dirty="0" smtClean="0"/>
                        <a:t> </a:t>
                      </a:r>
                      <a:r>
                        <a:rPr lang="en-US" sz="2800" dirty="0" smtClean="0"/>
                        <a:t>, B1</a:t>
                      </a:r>
                      <a:r>
                        <a:rPr lang="en-US" sz="2800" baseline="-25000" dirty="0" smtClean="0"/>
                        <a:t> </a:t>
                      </a:r>
                      <a:r>
                        <a:rPr lang="en-US" sz="2800" dirty="0" smtClean="0"/>
                        <a:t>&gt; B2</a:t>
                      </a:r>
                      <a:endParaRPr lang="en-US" sz="2800" baseline="-25000" dirty="0" smtClean="0"/>
                    </a:p>
                  </a:txBody>
                  <a:tcPr marL="82960" marR="82960"/>
                </a:tc>
              </a:tr>
              <a:tr h="4040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Discordance</a:t>
                      </a:r>
                      <a:endParaRPr lang="en-US" sz="2800" dirty="0"/>
                    </a:p>
                  </a:txBody>
                  <a:tcPr marL="82960" marR="82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A1</a:t>
                      </a:r>
                      <a:r>
                        <a:rPr lang="en-US" sz="2800" baseline="-25000" dirty="0" smtClean="0"/>
                        <a:t>  </a:t>
                      </a:r>
                      <a:r>
                        <a:rPr lang="en-US" sz="2800" dirty="0" smtClean="0"/>
                        <a:t>&gt; A2</a:t>
                      </a:r>
                      <a:r>
                        <a:rPr lang="en-US" sz="2800" baseline="-25000" dirty="0" smtClean="0"/>
                        <a:t> </a:t>
                      </a:r>
                      <a:r>
                        <a:rPr lang="en-US" sz="2800" dirty="0" smtClean="0"/>
                        <a:t>, B1</a:t>
                      </a:r>
                      <a:r>
                        <a:rPr lang="en-US" sz="2800" baseline="-25000" dirty="0" smtClean="0"/>
                        <a:t> </a:t>
                      </a:r>
                      <a:r>
                        <a:rPr lang="en-US" sz="2800" dirty="0" smtClean="0"/>
                        <a:t>&lt; B2</a:t>
                      </a:r>
                      <a:endParaRPr lang="en-US" sz="2800" baseline="-25000" dirty="0" smtClean="0"/>
                    </a:p>
                  </a:txBody>
                  <a:tcPr marL="82960" marR="82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6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 Agreement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7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534825" y="2021207"/>
            <a:ext cx="2298501" cy="1149250"/>
          </a:xfrm>
          <a:custGeom>
            <a:avLst/>
            <a:gdLst>
              <a:gd name="connsiteX0" fmla="*/ 0 w 2298501"/>
              <a:gd name="connsiteY0" fmla="*/ 114925 h 1149250"/>
              <a:gd name="connsiteX1" fmla="*/ 114925 w 2298501"/>
              <a:gd name="connsiteY1" fmla="*/ 0 h 1149250"/>
              <a:gd name="connsiteX2" fmla="*/ 2183576 w 2298501"/>
              <a:gd name="connsiteY2" fmla="*/ 0 h 1149250"/>
              <a:gd name="connsiteX3" fmla="*/ 2298501 w 2298501"/>
              <a:gd name="connsiteY3" fmla="*/ 114925 h 1149250"/>
              <a:gd name="connsiteX4" fmla="*/ 2298501 w 2298501"/>
              <a:gd name="connsiteY4" fmla="*/ 1034325 h 1149250"/>
              <a:gd name="connsiteX5" fmla="*/ 2183576 w 2298501"/>
              <a:gd name="connsiteY5" fmla="*/ 1149250 h 1149250"/>
              <a:gd name="connsiteX6" fmla="*/ 114925 w 2298501"/>
              <a:gd name="connsiteY6" fmla="*/ 1149250 h 1149250"/>
              <a:gd name="connsiteX7" fmla="*/ 0 w 2298501"/>
              <a:gd name="connsiteY7" fmla="*/ 1034325 h 1149250"/>
              <a:gd name="connsiteX8" fmla="*/ 0 w 2298501"/>
              <a:gd name="connsiteY8" fmla="*/ 114925 h 11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8501" h="1149250">
                <a:moveTo>
                  <a:pt x="0" y="114925"/>
                </a:moveTo>
                <a:cubicBezTo>
                  <a:pt x="0" y="51454"/>
                  <a:pt x="51454" y="0"/>
                  <a:pt x="114925" y="0"/>
                </a:cubicBezTo>
                <a:lnTo>
                  <a:pt x="2183576" y="0"/>
                </a:lnTo>
                <a:cubicBezTo>
                  <a:pt x="2247047" y="0"/>
                  <a:pt x="2298501" y="51454"/>
                  <a:pt x="2298501" y="114925"/>
                </a:cubicBezTo>
                <a:lnTo>
                  <a:pt x="2298501" y="1034325"/>
                </a:lnTo>
                <a:cubicBezTo>
                  <a:pt x="2298501" y="1097796"/>
                  <a:pt x="2247047" y="1149250"/>
                  <a:pt x="2183576" y="1149250"/>
                </a:cubicBezTo>
                <a:lnTo>
                  <a:pt x="114925" y="1149250"/>
                </a:lnTo>
                <a:cubicBezTo>
                  <a:pt x="51454" y="1149250"/>
                  <a:pt x="0" y="1097796"/>
                  <a:pt x="0" y="1034325"/>
                </a:cubicBezTo>
                <a:lnTo>
                  <a:pt x="0" y="11492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620" tIns="74300" rIns="94620" bIns="74300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/>
              <a:t>Intra Reader Agreement</a:t>
            </a:r>
            <a:endParaRPr lang="en-US" sz="32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2764675" y="3170458"/>
            <a:ext cx="229850" cy="8619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61938"/>
                </a:lnTo>
                <a:lnTo>
                  <a:pt x="229850" y="86193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2994526" y="3457771"/>
            <a:ext cx="1838801" cy="1149250"/>
          </a:xfrm>
          <a:custGeom>
            <a:avLst/>
            <a:gdLst>
              <a:gd name="connsiteX0" fmla="*/ 0 w 1838801"/>
              <a:gd name="connsiteY0" fmla="*/ 114925 h 1149250"/>
              <a:gd name="connsiteX1" fmla="*/ 114925 w 1838801"/>
              <a:gd name="connsiteY1" fmla="*/ 0 h 1149250"/>
              <a:gd name="connsiteX2" fmla="*/ 1723876 w 1838801"/>
              <a:gd name="connsiteY2" fmla="*/ 0 h 1149250"/>
              <a:gd name="connsiteX3" fmla="*/ 1838801 w 1838801"/>
              <a:gd name="connsiteY3" fmla="*/ 114925 h 1149250"/>
              <a:gd name="connsiteX4" fmla="*/ 1838801 w 1838801"/>
              <a:gd name="connsiteY4" fmla="*/ 1034325 h 1149250"/>
              <a:gd name="connsiteX5" fmla="*/ 1723876 w 1838801"/>
              <a:gd name="connsiteY5" fmla="*/ 1149250 h 1149250"/>
              <a:gd name="connsiteX6" fmla="*/ 114925 w 1838801"/>
              <a:gd name="connsiteY6" fmla="*/ 1149250 h 1149250"/>
              <a:gd name="connsiteX7" fmla="*/ 0 w 1838801"/>
              <a:gd name="connsiteY7" fmla="*/ 1034325 h 1149250"/>
              <a:gd name="connsiteX8" fmla="*/ 0 w 1838801"/>
              <a:gd name="connsiteY8" fmla="*/ 114925 h 11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801" h="1149250">
                <a:moveTo>
                  <a:pt x="0" y="114925"/>
                </a:moveTo>
                <a:cubicBezTo>
                  <a:pt x="0" y="51454"/>
                  <a:pt x="51454" y="0"/>
                  <a:pt x="114925" y="0"/>
                </a:cubicBezTo>
                <a:lnTo>
                  <a:pt x="1723876" y="0"/>
                </a:lnTo>
                <a:cubicBezTo>
                  <a:pt x="1787347" y="0"/>
                  <a:pt x="1838801" y="51454"/>
                  <a:pt x="1838801" y="114925"/>
                </a:cubicBezTo>
                <a:lnTo>
                  <a:pt x="1838801" y="1034325"/>
                </a:lnTo>
                <a:cubicBezTo>
                  <a:pt x="1838801" y="1097796"/>
                  <a:pt x="1787347" y="1149250"/>
                  <a:pt x="1723876" y="1149250"/>
                </a:cubicBezTo>
                <a:lnTo>
                  <a:pt x="114925" y="1149250"/>
                </a:lnTo>
                <a:cubicBezTo>
                  <a:pt x="51454" y="1149250"/>
                  <a:pt x="0" y="1097796"/>
                  <a:pt x="0" y="1034325"/>
                </a:cubicBezTo>
                <a:lnTo>
                  <a:pt x="0" y="11492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9380" tIns="64140" rIns="79380" bIns="641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Intra Modality Agreement</a:t>
            </a:r>
            <a:endParaRPr lang="en-US" sz="24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2764675" y="3170458"/>
            <a:ext cx="229850" cy="22985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298501"/>
                </a:lnTo>
                <a:lnTo>
                  <a:pt x="229850" y="229850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2994526" y="4894334"/>
            <a:ext cx="1838801" cy="1149250"/>
          </a:xfrm>
          <a:custGeom>
            <a:avLst/>
            <a:gdLst>
              <a:gd name="connsiteX0" fmla="*/ 0 w 1838801"/>
              <a:gd name="connsiteY0" fmla="*/ 114925 h 1149250"/>
              <a:gd name="connsiteX1" fmla="*/ 114925 w 1838801"/>
              <a:gd name="connsiteY1" fmla="*/ 0 h 1149250"/>
              <a:gd name="connsiteX2" fmla="*/ 1723876 w 1838801"/>
              <a:gd name="connsiteY2" fmla="*/ 0 h 1149250"/>
              <a:gd name="connsiteX3" fmla="*/ 1838801 w 1838801"/>
              <a:gd name="connsiteY3" fmla="*/ 114925 h 1149250"/>
              <a:gd name="connsiteX4" fmla="*/ 1838801 w 1838801"/>
              <a:gd name="connsiteY4" fmla="*/ 1034325 h 1149250"/>
              <a:gd name="connsiteX5" fmla="*/ 1723876 w 1838801"/>
              <a:gd name="connsiteY5" fmla="*/ 1149250 h 1149250"/>
              <a:gd name="connsiteX6" fmla="*/ 114925 w 1838801"/>
              <a:gd name="connsiteY6" fmla="*/ 1149250 h 1149250"/>
              <a:gd name="connsiteX7" fmla="*/ 0 w 1838801"/>
              <a:gd name="connsiteY7" fmla="*/ 1034325 h 1149250"/>
              <a:gd name="connsiteX8" fmla="*/ 0 w 1838801"/>
              <a:gd name="connsiteY8" fmla="*/ 114925 h 11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801" h="1149250">
                <a:moveTo>
                  <a:pt x="0" y="114925"/>
                </a:moveTo>
                <a:cubicBezTo>
                  <a:pt x="0" y="51454"/>
                  <a:pt x="51454" y="0"/>
                  <a:pt x="114925" y="0"/>
                </a:cubicBezTo>
                <a:lnTo>
                  <a:pt x="1723876" y="0"/>
                </a:lnTo>
                <a:cubicBezTo>
                  <a:pt x="1787347" y="0"/>
                  <a:pt x="1838801" y="51454"/>
                  <a:pt x="1838801" y="114925"/>
                </a:cubicBezTo>
                <a:lnTo>
                  <a:pt x="1838801" y="1034325"/>
                </a:lnTo>
                <a:cubicBezTo>
                  <a:pt x="1838801" y="1097796"/>
                  <a:pt x="1787347" y="1149250"/>
                  <a:pt x="1723876" y="1149250"/>
                </a:cubicBezTo>
                <a:lnTo>
                  <a:pt x="114925" y="1149250"/>
                </a:lnTo>
                <a:cubicBezTo>
                  <a:pt x="51454" y="1149250"/>
                  <a:pt x="0" y="1097796"/>
                  <a:pt x="0" y="1034325"/>
                </a:cubicBezTo>
                <a:lnTo>
                  <a:pt x="0" y="11492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9380" tIns="64140" rIns="79380" bIns="641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Inter Modality Agreement</a:t>
            </a:r>
            <a:endParaRPr lang="en-US" sz="2400" kern="1200" dirty="0"/>
          </a:p>
        </p:txBody>
      </p:sp>
      <p:sp>
        <p:nvSpPr>
          <p:cNvPr id="15" name="Freeform 14"/>
          <p:cNvSpPr/>
          <p:nvPr/>
        </p:nvSpPr>
        <p:spPr>
          <a:xfrm>
            <a:off x="7093061" y="2021207"/>
            <a:ext cx="2298501" cy="1149250"/>
          </a:xfrm>
          <a:custGeom>
            <a:avLst/>
            <a:gdLst>
              <a:gd name="connsiteX0" fmla="*/ 0 w 2298501"/>
              <a:gd name="connsiteY0" fmla="*/ 114925 h 1149250"/>
              <a:gd name="connsiteX1" fmla="*/ 114925 w 2298501"/>
              <a:gd name="connsiteY1" fmla="*/ 0 h 1149250"/>
              <a:gd name="connsiteX2" fmla="*/ 2183576 w 2298501"/>
              <a:gd name="connsiteY2" fmla="*/ 0 h 1149250"/>
              <a:gd name="connsiteX3" fmla="*/ 2298501 w 2298501"/>
              <a:gd name="connsiteY3" fmla="*/ 114925 h 1149250"/>
              <a:gd name="connsiteX4" fmla="*/ 2298501 w 2298501"/>
              <a:gd name="connsiteY4" fmla="*/ 1034325 h 1149250"/>
              <a:gd name="connsiteX5" fmla="*/ 2183576 w 2298501"/>
              <a:gd name="connsiteY5" fmla="*/ 1149250 h 1149250"/>
              <a:gd name="connsiteX6" fmla="*/ 114925 w 2298501"/>
              <a:gd name="connsiteY6" fmla="*/ 1149250 h 1149250"/>
              <a:gd name="connsiteX7" fmla="*/ 0 w 2298501"/>
              <a:gd name="connsiteY7" fmla="*/ 1034325 h 1149250"/>
              <a:gd name="connsiteX8" fmla="*/ 0 w 2298501"/>
              <a:gd name="connsiteY8" fmla="*/ 114925 h 11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8501" h="1149250">
                <a:moveTo>
                  <a:pt x="0" y="114925"/>
                </a:moveTo>
                <a:cubicBezTo>
                  <a:pt x="0" y="51454"/>
                  <a:pt x="51454" y="0"/>
                  <a:pt x="114925" y="0"/>
                </a:cubicBezTo>
                <a:lnTo>
                  <a:pt x="2183576" y="0"/>
                </a:lnTo>
                <a:cubicBezTo>
                  <a:pt x="2247047" y="0"/>
                  <a:pt x="2298501" y="51454"/>
                  <a:pt x="2298501" y="114925"/>
                </a:cubicBezTo>
                <a:lnTo>
                  <a:pt x="2298501" y="1034325"/>
                </a:lnTo>
                <a:cubicBezTo>
                  <a:pt x="2298501" y="1097796"/>
                  <a:pt x="2247047" y="1149250"/>
                  <a:pt x="2183576" y="1149250"/>
                </a:cubicBezTo>
                <a:lnTo>
                  <a:pt x="114925" y="1149250"/>
                </a:lnTo>
                <a:cubicBezTo>
                  <a:pt x="51454" y="1149250"/>
                  <a:pt x="0" y="1097796"/>
                  <a:pt x="0" y="1034325"/>
                </a:cubicBezTo>
                <a:lnTo>
                  <a:pt x="0" y="11492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620" tIns="74300" rIns="94620" bIns="74300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/>
              <a:t>Inter Reader Agreement</a:t>
            </a:r>
            <a:endParaRPr lang="en-US" sz="32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7322911" y="3170458"/>
            <a:ext cx="229850" cy="8619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61938"/>
                </a:lnTo>
                <a:lnTo>
                  <a:pt x="229850" y="86193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7552762" y="3457771"/>
            <a:ext cx="1838801" cy="1149250"/>
          </a:xfrm>
          <a:custGeom>
            <a:avLst/>
            <a:gdLst>
              <a:gd name="connsiteX0" fmla="*/ 0 w 1838801"/>
              <a:gd name="connsiteY0" fmla="*/ 114925 h 1149250"/>
              <a:gd name="connsiteX1" fmla="*/ 114925 w 1838801"/>
              <a:gd name="connsiteY1" fmla="*/ 0 h 1149250"/>
              <a:gd name="connsiteX2" fmla="*/ 1723876 w 1838801"/>
              <a:gd name="connsiteY2" fmla="*/ 0 h 1149250"/>
              <a:gd name="connsiteX3" fmla="*/ 1838801 w 1838801"/>
              <a:gd name="connsiteY3" fmla="*/ 114925 h 1149250"/>
              <a:gd name="connsiteX4" fmla="*/ 1838801 w 1838801"/>
              <a:gd name="connsiteY4" fmla="*/ 1034325 h 1149250"/>
              <a:gd name="connsiteX5" fmla="*/ 1723876 w 1838801"/>
              <a:gd name="connsiteY5" fmla="*/ 1149250 h 1149250"/>
              <a:gd name="connsiteX6" fmla="*/ 114925 w 1838801"/>
              <a:gd name="connsiteY6" fmla="*/ 1149250 h 1149250"/>
              <a:gd name="connsiteX7" fmla="*/ 0 w 1838801"/>
              <a:gd name="connsiteY7" fmla="*/ 1034325 h 1149250"/>
              <a:gd name="connsiteX8" fmla="*/ 0 w 1838801"/>
              <a:gd name="connsiteY8" fmla="*/ 114925 h 11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801" h="1149250">
                <a:moveTo>
                  <a:pt x="0" y="114925"/>
                </a:moveTo>
                <a:cubicBezTo>
                  <a:pt x="0" y="51454"/>
                  <a:pt x="51454" y="0"/>
                  <a:pt x="114925" y="0"/>
                </a:cubicBezTo>
                <a:lnTo>
                  <a:pt x="1723876" y="0"/>
                </a:lnTo>
                <a:cubicBezTo>
                  <a:pt x="1787347" y="0"/>
                  <a:pt x="1838801" y="51454"/>
                  <a:pt x="1838801" y="114925"/>
                </a:cubicBezTo>
                <a:lnTo>
                  <a:pt x="1838801" y="1034325"/>
                </a:lnTo>
                <a:cubicBezTo>
                  <a:pt x="1838801" y="1097796"/>
                  <a:pt x="1787347" y="1149250"/>
                  <a:pt x="1723876" y="1149250"/>
                </a:cubicBezTo>
                <a:lnTo>
                  <a:pt x="114925" y="1149250"/>
                </a:lnTo>
                <a:cubicBezTo>
                  <a:pt x="51454" y="1149250"/>
                  <a:pt x="0" y="1097796"/>
                  <a:pt x="0" y="1034325"/>
                </a:cubicBezTo>
                <a:lnTo>
                  <a:pt x="0" y="11492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9380" tIns="64140" rIns="79380" bIns="641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Intra Modality Agreement</a:t>
            </a:r>
            <a:endParaRPr lang="en-US" sz="24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7322911" y="3170458"/>
            <a:ext cx="229850" cy="22985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298501"/>
                </a:lnTo>
                <a:lnTo>
                  <a:pt x="229850" y="229850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7552762" y="4894334"/>
            <a:ext cx="1838801" cy="1149250"/>
          </a:xfrm>
          <a:custGeom>
            <a:avLst/>
            <a:gdLst>
              <a:gd name="connsiteX0" fmla="*/ 0 w 1838801"/>
              <a:gd name="connsiteY0" fmla="*/ 114925 h 1149250"/>
              <a:gd name="connsiteX1" fmla="*/ 114925 w 1838801"/>
              <a:gd name="connsiteY1" fmla="*/ 0 h 1149250"/>
              <a:gd name="connsiteX2" fmla="*/ 1723876 w 1838801"/>
              <a:gd name="connsiteY2" fmla="*/ 0 h 1149250"/>
              <a:gd name="connsiteX3" fmla="*/ 1838801 w 1838801"/>
              <a:gd name="connsiteY3" fmla="*/ 114925 h 1149250"/>
              <a:gd name="connsiteX4" fmla="*/ 1838801 w 1838801"/>
              <a:gd name="connsiteY4" fmla="*/ 1034325 h 1149250"/>
              <a:gd name="connsiteX5" fmla="*/ 1723876 w 1838801"/>
              <a:gd name="connsiteY5" fmla="*/ 1149250 h 1149250"/>
              <a:gd name="connsiteX6" fmla="*/ 114925 w 1838801"/>
              <a:gd name="connsiteY6" fmla="*/ 1149250 h 1149250"/>
              <a:gd name="connsiteX7" fmla="*/ 0 w 1838801"/>
              <a:gd name="connsiteY7" fmla="*/ 1034325 h 1149250"/>
              <a:gd name="connsiteX8" fmla="*/ 0 w 1838801"/>
              <a:gd name="connsiteY8" fmla="*/ 114925 h 11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801" h="1149250">
                <a:moveTo>
                  <a:pt x="0" y="114925"/>
                </a:moveTo>
                <a:cubicBezTo>
                  <a:pt x="0" y="51454"/>
                  <a:pt x="51454" y="0"/>
                  <a:pt x="114925" y="0"/>
                </a:cubicBezTo>
                <a:lnTo>
                  <a:pt x="1723876" y="0"/>
                </a:lnTo>
                <a:cubicBezTo>
                  <a:pt x="1787347" y="0"/>
                  <a:pt x="1838801" y="51454"/>
                  <a:pt x="1838801" y="114925"/>
                </a:cubicBezTo>
                <a:lnTo>
                  <a:pt x="1838801" y="1034325"/>
                </a:lnTo>
                <a:cubicBezTo>
                  <a:pt x="1838801" y="1097796"/>
                  <a:pt x="1787347" y="1149250"/>
                  <a:pt x="1723876" y="1149250"/>
                </a:cubicBezTo>
                <a:lnTo>
                  <a:pt x="114925" y="1149250"/>
                </a:lnTo>
                <a:cubicBezTo>
                  <a:pt x="51454" y="1149250"/>
                  <a:pt x="0" y="1097796"/>
                  <a:pt x="0" y="1034325"/>
                </a:cubicBezTo>
                <a:lnTo>
                  <a:pt x="0" y="114925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9380" tIns="64140" rIns="79380" bIns="641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Inter Modality Agreement</a:t>
            </a:r>
            <a:endParaRPr lang="en-US" sz="2400" kern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833326" y="3709230"/>
            <a:ext cx="144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Needs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7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7" grpId="0" animBg="1"/>
      <p:bldP spid="19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 Agreement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43" y="1306286"/>
            <a:ext cx="10502537" cy="36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17182" y="5021233"/>
            <a:ext cx="905384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2C986F"/>
                </a:solidFill>
              </a:rPr>
              <a:t>Notes: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Averaging in different areas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MRMC analysis: account for variability from readers and cases</a:t>
            </a:r>
            <a:endParaRPr lang="en-US" sz="2400" dirty="0"/>
          </a:p>
        </p:txBody>
      </p:sp>
      <p:grpSp>
        <p:nvGrpSpPr>
          <p:cNvPr id="1032" name="Group 1031"/>
          <p:cNvGrpSpPr/>
          <p:nvPr/>
        </p:nvGrpSpPr>
        <p:grpSpPr>
          <a:xfrm>
            <a:off x="2833352" y="749428"/>
            <a:ext cx="8238192" cy="3567140"/>
            <a:chOff x="2833352" y="749428"/>
            <a:chExt cx="8238192" cy="3567140"/>
          </a:xfrm>
        </p:grpSpPr>
        <p:grpSp>
          <p:nvGrpSpPr>
            <p:cNvPr id="18" name="Group 17"/>
            <p:cNvGrpSpPr/>
            <p:nvPr/>
          </p:nvGrpSpPr>
          <p:grpSpPr>
            <a:xfrm>
              <a:off x="2833352" y="2382592"/>
              <a:ext cx="3410754" cy="1897487"/>
              <a:chOff x="2833352" y="2382592"/>
              <a:chExt cx="3410754" cy="1897487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833352" y="2382592"/>
                <a:ext cx="682580" cy="386366"/>
              </a:xfrm>
              <a:prstGeom prst="rect">
                <a:avLst/>
              </a:prstGeom>
              <a:noFill/>
              <a:ln w="76200">
                <a:solidFill>
                  <a:srgbClr val="92D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561526" y="3893713"/>
                <a:ext cx="682580" cy="386366"/>
              </a:xfrm>
              <a:prstGeom prst="rect">
                <a:avLst/>
              </a:prstGeom>
              <a:noFill/>
              <a:ln w="76200">
                <a:solidFill>
                  <a:srgbClr val="92D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515932" y="2745864"/>
                <a:ext cx="682580" cy="386366"/>
              </a:xfrm>
              <a:prstGeom prst="rect">
                <a:avLst/>
              </a:prstGeom>
              <a:noFill/>
              <a:ln w="76200">
                <a:solidFill>
                  <a:srgbClr val="92D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189927" y="3120981"/>
                <a:ext cx="682580" cy="386366"/>
              </a:xfrm>
              <a:prstGeom prst="rect">
                <a:avLst/>
              </a:prstGeom>
              <a:noFill/>
              <a:ln w="76200">
                <a:solidFill>
                  <a:srgbClr val="92D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72507" y="3507347"/>
                <a:ext cx="682580" cy="386366"/>
              </a:xfrm>
              <a:prstGeom prst="rect">
                <a:avLst/>
              </a:prstGeom>
              <a:noFill/>
              <a:ln w="76200">
                <a:solidFill>
                  <a:srgbClr val="92D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902816" y="749428"/>
              <a:ext cx="2558604" cy="369332"/>
            </a:xfrm>
            <a:prstGeom prst="rect">
              <a:avLst/>
            </a:prstGeom>
            <a:noFill/>
            <a:ln w="76200"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Intra Reader Agreement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660790" y="2419081"/>
              <a:ext cx="3410754" cy="1897487"/>
              <a:chOff x="7660790" y="2419081"/>
              <a:chExt cx="3410754" cy="1897487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7660790" y="2419081"/>
                <a:ext cx="682580" cy="386366"/>
              </a:xfrm>
              <a:prstGeom prst="rect">
                <a:avLst/>
              </a:prstGeom>
              <a:noFill/>
              <a:ln w="76200">
                <a:solidFill>
                  <a:srgbClr val="92D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0388964" y="3930202"/>
                <a:ext cx="682580" cy="386366"/>
              </a:xfrm>
              <a:prstGeom prst="rect">
                <a:avLst/>
              </a:prstGeom>
              <a:noFill/>
              <a:ln w="76200">
                <a:solidFill>
                  <a:srgbClr val="92D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43370" y="2782353"/>
                <a:ext cx="682580" cy="386366"/>
              </a:xfrm>
              <a:prstGeom prst="rect">
                <a:avLst/>
              </a:prstGeom>
              <a:noFill/>
              <a:ln w="76200">
                <a:solidFill>
                  <a:srgbClr val="92D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017365" y="3157470"/>
                <a:ext cx="682580" cy="386366"/>
              </a:xfrm>
              <a:prstGeom prst="rect">
                <a:avLst/>
              </a:prstGeom>
              <a:noFill/>
              <a:ln w="76200">
                <a:solidFill>
                  <a:srgbClr val="92D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699945" y="3543836"/>
                <a:ext cx="682580" cy="386366"/>
              </a:xfrm>
              <a:prstGeom prst="rect">
                <a:avLst/>
              </a:prstGeom>
              <a:noFill/>
              <a:ln w="76200">
                <a:solidFill>
                  <a:srgbClr val="92D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Arrow Connector 19"/>
            <p:cNvCxnSpPr>
              <a:stCxn id="7" idx="2"/>
            </p:cNvCxnSpPr>
            <p:nvPr/>
          </p:nvCxnSpPr>
          <p:spPr>
            <a:xfrm flipH="1">
              <a:off x="4198512" y="1118760"/>
              <a:ext cx="2983606" cy="1627104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2"/>
              <a:endCxn id="13" idx="0"/>
            </p:cNvCxnSpPr>
            <p:nvPr/>
          </p:nvCxnSpPr>
          <p:spPr>
            <a:xfrm>
              <a:off x="7182118" y="1118760"/>
              <a:ext cx="819962" cy="1300321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33" name="Group 1032"/>
          <p:cNvGrpSpPr/>
          <p:nvPr/>
        </p:nvGrpSpPr>
        <p:grpSpPr>
          <a:xfrm>
            <a:off x="2833352" y="762812"/>
            <a:ext cx="8251528" cy="3536285"/>
            <a:chOff x="2833352" y="762812"/>
            <a:chExt cx="8251528" cy="3536285"/>
          </a:xfrm>
        </p:grpSpPr>
        <p:grpSp>
          <p:nvGrpSpPr>
            <p:cNvPr id="1029" name="Group 1028"/>
            <p:cNvGrpSpPr/>
            <p:nvPr/>
          </p:nvGrpSpPr>
          <p:grpSpPr>
            <a:xfrm>
              <a:off x="2833352" y="2745864"/>
              <a:ext cx="2728174" cy="1534215"/>
              <a:chOff x="2833352" y="2745864"/>
              <a:chExt cx="2728174" cy="1534215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2833352" y="2768958"/>
                <a:ext cx="0" cy="1511121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833352" y="4280079"/>
                <a:ext cx="2721735" cy="0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2833352" y="2768960"/>
                <a:ext cx="682580" cy="13394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3540622" y="3132230"/>
                <a:ext cx="682580" cy="13394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4198512" y="3495502"/>
                <a:ext cx="682580" cy="13394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4866068" y="3873622"/>
                <a:ext cx="682580" cy="13394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Straight Connector 1027"/>
              <p:cNvCxnSpPr/>
              <p:nvPr/>
            </p:nvCxnSpPr>
            <p:spPr>
              <a:xfrm>
                <a:off x="3515932" y="2745864"/>
                <a:ext cx="0" cy="386366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189927" y="3145624"/>
                <a:ext cx="0" cy="386366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857113" y="3487256"/>
                <a:ext cx="0" cy="386366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561526" y="3873622"/>
                <a:ext cx="0" cy="386366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7653278" y="2764882"/>
              <a:ext cx="2728174" cy="1534215"/>
              <a:chOff x="2833352" y="2745864"/>
              <a:chExt cx="2728174" cy="1534215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2833352" y="2768958"/>
                <a:ext cx="0" cy="1511121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833352" y="4280079"/>
                <a:ext cx="2721735" cy="0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2833352" y="2768960"/>
                <a:ext cx="682580" cy="13394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3540622" y="3132230"/>
                <a:ext cx="682580" cy="13394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4198512" y="3495502"/>
                <a:ext cx="682580" cy="13394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4866068" y="3873622"/>
                <a:ext cx="682580" cy="13394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515932" y="2745864"/>
                <a:ext cx="0" cy="386366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189927" y="3145624"/>
                <a:ext cx="0" cy="386366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857113" y="3487256"/>
                <a:ext cx="0" cy="386366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561526" y="3873622"/>
                <a:ext cx="0" cy="386366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 flipH="1" flipV="1">
              <a:off x="3510105" y="2369526"/>
              <a:ext cx="2733999" cy="1547612"/>
              <a:chOff x="2833352" y="2745864"/>
              <a:chExt cx="2728174" cy="1534215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833352" y="2768958"/>
                <a:ext cx="0" cy="1511121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833352" y="4280079"/>
                <a:ext cx="2721735" cy="0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2833352" y="2768960"/>
                <a:ext cx="682580" cy="13394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3540622" y="3132230"/>
                <a:ext cx="682580" cy="13394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4198512" y="3495502"/>
                <a:ext cx="682580" cy="13394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4866068" y="3873622"/>
                <a:ext cx="682580" cy="13394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515932" y="2745864"/>
                <a:ext cx="0" cy="386366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189927" y="3145624"/>
                <a:ext cx="0" cy="386366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857113" y="3487256"/>
                <a:ext cx="0" cy="386366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561526" y="3873622"/>
                <a:ext cx="0" cy="386366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 flipH="1" flipV="1">
              <a:off x="8350881" y="2380392"/>
              <a:ext cx="2733999" cy="1547612"/>
              <a:chOff x="2833352" y="2745864"/>
              <a:chExt cx="2728174" cy="1534215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2833352" y="2768958"/>
                <a:ext cx="0" cy="1511121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833352" y="4280079"/>
                <a:ext cx="2721735" cy="0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2833352" y="2768960"/>
                <a:ext cx="682580" cy="13394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3540622" y="3132230"/>
                <a:ext cx="682580" cy="13394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4198512" y="3495502"/>
                <a:ext cx="682580" cy="13394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4866068" y="3873622"/>
                <a:ext cx="682580" cy="13394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515932" y="2745864"/>
                <a:ext cx="0" cy="386366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189927" y="3145624"/>
                <a:ext cx="0" cy="386366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857113" y="3487256"/>
                <a:ext cx="0" cy="386366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5561526" y="3873622"/>
                <a:ext cx="0" cy="386366"/>
              </a:xfrm>
              <a:prstGeom prst="line">
                <a:avLst/>
              </a:prstGeom>
              <a:ln w="76200">
                <a:solidFill>
                  <a:srgbClr val="EC50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/>
            <p:cNvSpPr txBox="1"/>
            <p:nvPr/>
          </p:nvSpPr>
          <p:spPr>
            <a:xfrm>
              <a:off x="6373976" y="762812"/>
              <a:ext cx="2558604" cy="369332"/>
            </a:xfrm>
            <a:prstGeom prst="rect">
              <a:avLst/>
            </a:prstGeom>
            <a:noFill/>
            <a:ln w="76200">
              <a:solidFill>
                <a:srgbClr val="EC500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 Reader Agreement</a:t>
              </a:r>
              <a:endParaRPr lang="en-US" dirty="0"/>
            </a:p>
          </p:txBody>
        </p:sp>
        <p:cxnSp>
          <p:nvCxnSpPr>
            <p:cNvPr id="89" name="Straight Arrow Connector 88"/>
            <p:cNvCxnSpPr>
              <a:stCxn id="88" idx="2"/>
            </p:cNvCxnSpPr>
            <p:nvPr/>
          </p:nvCxnSpPr>
          <p:spPr>
            <a:xfrm flipH="1">
              <a:off x="4895041" y="1132144"/>
              <a:ext cx="2758237" cy="1229089"/>
            </a:xfrm>
            <a:prstGeom prst="straightConnector1">
              <a:avLst/>
            </a:prstGeom>
            <a:ln w="28575">
              <a:solidFill>
                <a:srgbClr val="EC500A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8" idx="2"/>
            </p:cNvCxnSpPr>
            <p:nvPr/>
          </p:nvCxnSpPr>
          <p:spPr>
            <a:xfrm>
              <a:off x="7653278" y="1132144"/>
              <a:ext cx="995398" cy="1257621"/>
            </a:xfrm>
            <a:prstGeom prst="straightConnector1">
              <a:avLst/>
            </a:prstGeom>
            <a:ln w="28575">
              <a:solidFill>
                <a:srgbClr val="EC500A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008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HER-2 </a:t>
            </a:r>
            <a:r>
              <a:rPr lang="en-US" dirty="0" smtClean="0"/>
              <a:t>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/>
              <a:t>Marios</a:t>
            </a:r>
            <a:r>
              <a:rPr lang="en-US" sz="3200" dirty="0" smtClean="0"/>
              <a:t>’ </a:t>
            </a:r>
            <a:r>
              <a:rPr lang="en-US" sz="3200" dirty="0" smtClean="0"/>
              <a:t>study to analyze the impact of CAD on HER-2 </a:t>
            </a:r>
            <a:r>
              <a:rPr lang="en-US" sz="3200" dirty="0" smtClean="0"/>
              <a:t>evaluation </a:t>
            </a:r>
            <a:r>
              <a:rPr lang="en-US" dirty="0" smtClean="0"/>
              <a:t>[1][2]</a:t>
            </a:r>
            <a:endParaRPr lang="en-US" dirty="0" smtClean="0"/>
          </a:p>
          <a:p>
            <a:pPr fontAlgn="b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100351"/>
              </p:ext>
            </p:extLst>
          </p:nvPr>
        </p:nvGraphicFramePr>
        <p:xfrm>
          <a:off x="1219629" y="2963067"/>
          <a:ext cx="9813702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20133"/>
                <a:gridCol w="6793569"/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 smtClean="0">
                          <a:solidFill>
                            <a:schemeClr val="bg1"/>
                          </a:solidFill>
                        </a:rPr>
                        <a:t>Readers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 smtClean="0"/>
                        <a:t>14</a:t>
                      </a:r>
                      <a:r>
                        <a:rPr lang="en-US" sz="2600" b="0" baseline="0" dirty="0" smtClean="0"/>
                        <a:t> (</a:t>
                      </a:r>
                      <a:r>
                        <a:rPr lang="en-US" sz="2600" b="0" dirty="0" smtClean="0"/>
                        <a:t>7 pathologists, 7 novices)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chemeClr val="bg1"/>
                          </a:solidFill>
                        </a:rPr>
                        <a:t>Cases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Study 1 – 241</a:t>
                      </a:r>
                      <a:r>
                        <a:rPr lang="en-US" sz="2600" baseline="0" dirty="0" smtClean="0"/>
                        <a:t> in both modalities (no replication)</a:t>
                      </a:r>
                    </a:p>
                    <a:p>
                      <a:pPr algn="l"/>
                      <a:r>
                        <a:rPr lang="en-US" sz="2600" baseline="0" dirty="0" smtClean="0"/>
                        <a:t>Study 2 – 47 in both modalities (with replication)</a:t>
                      </a:r>
                      <a:endParaRPr lang="en-US" sz="2600" b="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chemeClr val="bg1"/>
                          </a:solidFill>
                        </a:rPr>
                        <a:t>Modalities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Unaided,</a:t>
                      </a:r>
                      <a:r>
                        <a:rPr lang="en-US" sz="2600" baseline="0" dirty="0" smtClean="0"/>
                        <a:t> Aided with CAD</a:t>
                      </a:r>
                      <a:endParaRPr lang="en-US" sz="2600" b="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chemeClr val="bg1"/>
                          </a:solidFill>
                        </a:rPr>
                        <a:t>Study Design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/>
                        <a:t>Fully Crossed</a:t>
                      </a:r>
                      <a:r>
                        <a:rPr lang="en-US" sz="2600" b="0" baseline="0" dirty="0" smtClean="0"/>
                        <a:t> (</a:t>
                      </a:r>
                      <a:r>
                        <a:rPr lang="en-US" sz="2600" dirty="0" smtClean="0"/>
                        <a:t>Every reader</a:t>
                      </a:r>
                      <a:r>
                        <a:rPr lang="en-US" sz="2600" baseline="0" dirty="0" smtClean="0"/>
                        <a:t> reads every case in both modalities)</a:t>
                      </a:r>
                      <a:endParaRPr lang="en-US" sz="2600" b="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Agreement Analysis Tool with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A67-D832-43F0-B103-52D3A2BA8673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1064" y="5777924"/>
            <a:ext cx="112818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[1]</a:t>
            </a:r>
            <a:r>
              <a:rPr lang="en-US" sz="1000" dirty="0"/>
              <a:t> </a:t>
            </a:r>
            <a:r>
              <a:rPr lang="en-US" sz="1000" dirty="0" err="1"/>
              <a:t>Gavrielides</a:t>
            </a:r>
            <a:r>
              <a:rPr lang="en-US" sz="1000" dirty="0"/>
              <a:t>, </a:t>
            </a:r>
            <a:r>
              <a:rPr lang="en-US" sz="1000" dirty="0" err="1"/>
              <a:t>Marios</a:t>
            </a:r>
            <a:r>
              <a:rPr lang="en-US" sz="1000" dirty="0"/>
              <a:t> A., et al. "Observer performance in the use of digital and optical microscopy for the interpretation of tissue-based </a:t>
            </a:r>
            <a:r>
              <a:rPr lang="en-US" sz="1000" dirty="0" err="1"/>
              <a:t>biomarkers."</a:t>
            </a:r>
            <a:r>
              <a:rPr lang="en-US" sz="1000" i="1" dirty="0" err="1"/>
              <a:t>Analytical</a:t>
            </a:r>
            <a:r>
              <a:rPr lang="en-US" sz="1000" i="1" dirty="0"/>
              <a:t> Cellular Pathology</a:t>
            </a:r>
            <a:r>
              <a:rPr lang="en-US" sz="1000" dirty="0"/>
              <a:t> 2014 (2014).</a:t>
            </a:r>
            <a:r>
              <a:rPr lang="en-US" sz="1000" dirty="0" smtClean="0"/>
              <a:t> </a:t>
            </a:r>
          </a:p>
          <a:p>
            <a:r>
              <a:rPr lang="en-US" sz="1000" dirty="0" smtClean="0"/>
              <a:t>[2]Lenz</a:t>
            </a:r>
            <a:r>
              <a:rPr lang="en-US" sz="1000" dirty="0"/>
              <a:t>, Petra, and Stephen M. Hewitt. "Observer variability in the interpretation of HER2/</a:t>
            </a:r>
            <a:r>
              <a:rPr lang="en-US" sz="1000" dirty="0" err="1"/>
              <a:t>neu</a:t>
            </a:r>
            <a:r>
              <a:rPr lang="en-US" sz="1000" dirty="0"/>
              <a:t> immunohistochemical expression with unaided and computer-aided digital microscopy." </a:t>
            </a:r>
            <a:r>
              <a:rPr lang="en-US" sz="1000" i="1" dirty="0"/>
              <a:t>Archives of pathology &amp; laboratory medicine</a:t>
            </a:r>
            <a:r>
              <a:rPr lang="en-US" sz="1000" dirty="0"/>
              <a:t> 135.2 (2011): 233.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08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13252</TotalTime>
  <Words>1262</Words>
  <Application>Microsoft Office PowerPoint</Application>
  <PresentationFormat>Widescreen</PresentationFormat>
  <Paragraphs>383</Paragraphs>
  <Slides>28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Retrospect</vt:lpstr>
      <vt:lpstr>Agreement Analysis Tool with R</vt:lpstr>
      <vt:lpstr>Motivation</vt:lpstr>
      <vt:lpstr>Overview</vt:lpstr>
      <vt:lpstr>Reader Agreement</vt:lpstr>
      <vt:lpstr>Reader Agreement – Concordance </vt:lpstr>
      <vt:lpstr>Reader Agreement: Concordance</vt:lpstr>
      <vt:lpstr>Reader Agreement</vt:lpstr>
      <vt:lpstr>Reader Agreement </vt:lpstr>
      <vt:lpstr>Application: HER-2 Study</vt:lpstr>
      <vt:lpstr>HER-2 Study: Reader Agreement</vt:lpstr>
      <vt:lpstr>Method Development</vt:lpstr>
      <vt:lpstr>Mitotic Count Simulation</vt:lpstr>
      <vt:lpstr>Mitotic Count Simulation: Work Flow </vt:lpstr>
      <vt:lpstr>Tool Development: GitHub</vt:lpstr>
      <vt:lpstr>Tool Development</vt:lpstr>
      <vt:lpstr>Tool Development: Simulation and Agreement</vt:lpstr>
      <vt:lpstr>Tool Development: Mitotic Count Simulation</vt:lpstr>
      <vt:lpstr>Tool Development - Input Components</vt:lpstr>
      <vt:lpstr>Tool Development - Output </vt:lpstr>
      <vt:lpstr>Example Study: Simulation Inputs</vt:lpstr>
      <vt:lpstr>First Validation Experiment</vt:lpstr>
      <vt:lpstr>Intra-Reader Agreement - Fully Crossed</vt:lpstr>
      <vt:lpstr>Inter-Reader Agreement - Fully Crossed</vt:lpstr>
      <vt:lpstr>Intra-Reader Agreement - Split Plot</vt:lpstr>
      <vt:lpstr>Inter-Reader Agreement - Split Plot</vt:lpstr>
      <vt:lpstr>Status and Future Work</vt:lpstr>
      <vt:lpstr>Acknowledgements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Agreement Analysis</dc:title>
  <dc:creator>Amrita Anam</dc:creator>
  <cp:lastModifiedBy>Amrita Anam</cp:lastModifiedBy>
  <cp:revision>171</cp:revision>
  <dcterms:created xsi:type="dcterms:W3CDTF">2015-11-19T16:28:45Z</dcterms:created>
  <dcterms:modified xsi:type="dcterms:W3CDTF">2015-12-17T18:31:49Z</dcterms:modified>
</cp:coreProperties>
</file>