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81" r:id="rId8"/>
    <p:sldId id="283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6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F9BC-96D5-4F85-B7FF-9F14E62219B3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dfx.cs.man.ac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Framework to Build </a:t>
            </a:r>
            <a:r>
              <a:rPr lang="en-US" dirty="0"/>
              <a:t>A Graph </a:t>
            </a:r>
            <a:r>
              <a:rPr lang="en-US" dirty="0" smtClean="0"/>
              <a:t>based </a:t>
            </a:r>
            <a:r>
              <a:rPr lang="en-US" dirty="0" err="1" smtClean="0"/>
              <a:t>KnowledgeBase</a:t>
            </a:r>
            <a:r>
              <a:rPr lang="en-US" dirty="0" smtClean="0"/>
              <a:t> from Scientific Literature with Search Query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Graph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dirty="0"/>
              <a:t>Document {Attributes: title, category, </a:t>
            </a:r>
            <a:r>
              <a:rPr lang="en-US" dirty="0" smtClean="0"/>
              <a:t>year, citations}</a:t>
            </a:r>
            <a:endParaRPr lang="en-US" dirty="0"/>
          </a:p>
          <a:p>
            <a:pPr lvl="1"/>
            <a:r>
              <a:rPr lang="en-US" dirty="0"/>
              <a:t>Author {Attributes: first name, last name, institution}</a:t>
            </a:r>
          </a:p>
          <a:p>
            <a:pPr lvl="1"/>
            <a:r>
              <a:rPr lang="en-US" dirty="0"/>
              <a:t>Journal {Attributes: name, abbr.}</a:t>
            </a:r>
          </a:p>
          <a:p>
            <a:pPr lvl="1"/>
            <a:r>
              <a:rPr lang="en-US" dirty="0"/>
              <a:t>Methodology {Attributes: domain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Document –CITES – Document</a:t>
            </a:r>
          </a:p>
          <a:p>
            <a:pPr lvl="1"/>
            <a:r>
              <a:rPr lang="en-US" dirty="0" smtClean="0"/>
              <a:t>Author – WRITES – Document</a:t>
            </a:r>
          </a:p>
          <a:p>
            <a:pPr lvl="1"/>
            <a:r>
              <a:rPr lang="en-US" dirty="0" smtClean="0"/>
              <a:t>Journal – PUBLISHES – Document</a:t>
            </a:r>
          </a:p>
          <a:p>
            <a:pPr lvl="1"/>
            <a:r>
              <a:rPr lang="en-US" dirty="0" smtClean="0"/>
              <a:t>Document – USES – Methodology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Convert User Query to </a:t>
            </a:r>
            <a:r>
              <a:rPr lang="en-US" dirty="0" err="1"/>
              <a:t>GraphDB</a:t>
            </a:r>
            <a:r>
              <a:rPr lang="en-US" dirty="0"/>
              <a:t>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 DB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</a:p>
          <a:p>
            <a:r>
              <a:rPr lang="en-US" dirty="0" smtClean="0"/>
              <a:t>Network diameter</a:t>
            </a:r>
          </a:p>
          <a:p>
            <a:r>
              <a:rPr lang="en-US" dirty="0" smtClean="0"/>
              <a:t>Clustering coefficient</a:t>
            </a:r>
          </a:p>
          <a:p>
            <a:r>
              <a:rPr lang="en-US" dirty="0" smtClean="0"/>
              <a:t>Network Density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0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Multi-layered graphical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r>
              <a:rPr lang="en-US" dirty="0" smtClean="0"/>
              <a:t>Interaction between subgraphs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0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query and Graph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Rule Based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</a:t>
            </a:r>
          </a:p>
          <a:p>
            <a:r>
              <a:rPr lang="en-US" dirty="0" smtClean="0"/>
              <a:t>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Analytics with Drug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Analytics with 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parsing</a:t>
            </a:r>
          </a:p>
          <a:p>
            <a:r>
              <a:rPr lang="en-US" dirty="0" smtClean="0"/>
              <a:t>NL to graph conversion</a:t>
            </a:r>
          </a:p>
          <a:p>
            <a:r>
              <a:rPr lang="en-US" dirty="0" smtClean="0"/>
              <a:t>Graph Partitioning – NP complete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2: Now to Dec</a:t>
            </a:r>
          </a:p>
          <a:p>
            <a:r>
              <a:rPr lang="en-US" dirty="0" smtClean="0"/>
              <a:t>Task 1(Part 2): Jan to Apr</a:t>
            </a:r>
          </a:p>
          <a:p>
            <a:r>
              <a:rPr lang="en-US" dirty="0" smtClean="0"/>
              <a:t>Task 3: May to Aug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Graph from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User Query to </a:t>
            </a:r>
            <a:r>
              <a:rPr lang="en-US" dirty="0" err="1" smtClean="0"/>
              <a:t>GraphDB</a:t>
            </a:r>
            <a:r>
              <a:rPr lang="en-US" dirty="0" smtClean="0"/>
              <a:t>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Test, Optimize and Validate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0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 Graph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222393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Scientific Literature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Collection:</a:t>
            </a:r>
          </a:p>
          <a:p>
            <a:pPr lvl="1"/>
            <a:r>
              <a:rPr lang="en-US" b="1" dirty="0" smtClean="0"/>
              <a:t>Google Scholar API (Metadata)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Data Format: JSON, BIBTEX</a:t>
            </a:r>
          </a:p>
          <a:p>
            <a:pPr lvl="2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Authors</a:t>
            </a:r>
          </a:p>
          <a:p>
            <a:pPr lvl="2"/>
            <a:r>
              <a:rPr lang="en-US" dirty="0" smtClean="0"/>
              <a:t>Journal</a:t>
            </a:r>
          </a:p>
          <a:p>
            <a:pPr lvl="2"/>
            <a:r>
              <a:rPr lang="en-US" dirty="0" smtClean="0"/>
              <a:t>Year of Publication</a:t>
            </a:r>
          </a:p>
          <a:p>
            <a:pPr lvl="2"/>
            <a:r>
              <a:rPr lang="en-US" dirty="0" smtClean="0"/>
              <a:t>Download Link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PubMed and PubMed Central API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Data Format: XML </a:t>
            </a:r>
          </a:p>
          <a:p>
            <a:pPr lvl="2"/>
            <a:r>
              <a:rPr lang="en-US" dirty="0" smtClean="0"/>
              <a:t>Complete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Semi-structured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PDF to XML Parsing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Direct </a:t>
            </a:r>
            <a:r>
              <a:rPr lang="en-US" dirty="0"/>
              <a:t>P</a:t>
            </a:r>
            <a:r>
              <a:rPr lang="en-US" dirty="0" smtClean="0"/>
              <a:t>arser (</a:t>
            </a:r>
            <a:r>
              <a:rPr lang="en-US" dirty="0" err="1" smtClean="0"/>
              <a:t>pypdfx</a:t>
            </a:r>
            <a:r>
              <a:rPr lang="en-US" dirty="0" smtClean="0"/>
              <a:t> </a:t>
            </a:r>
            <a:r>
              <a:rPr lang="en-US" i="1" dirty="0">
                <a:hlinkClick r:id="rId2"/>
              </a:rPr>
              <a:t>http://pdfx.cs.man.ac.uk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 the API to convert the data from PDF to XML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 Based Parser</a:t>
            </a:r>
          </a:p>
          <a:p>
            <a:pPr lvl="2"/>
            <a:r>
              <a:rPr lang="en-US" dirty="0" smtClean="0"/>
              <a:t>Pre-defined rules</a:t>
            </a:r>
          </a:p>
          <a:p>
            <a:pPr lvl="3"/>
            <a:r>
              <a:rPr lang="en-US" dirty="0"/>
              <a:t>Rules from document syntax</a:t>
            </a:r>
          </a:p>
          <a:p>
            <a:pPr lvl="3"/>
            <a:r>
              <a:rPr lang="en-US" dirty="0"/>
              <a:t>Rules from parser </a:t>
            </a:r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ML based rules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9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Parsing: Pre-defined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from document </a:t>
            </a: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27499"/>
              </p:ext>
            </p:extLst>
          </p:nvPr>
        </p:nvGraphicFramePr>
        <p:xfrm>
          <a:off x="838199" y="2405230"/>
          <a:ext cx="105156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469"/>
                <a:gridCol w="65041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marL="186426" marR="1864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 (Examples)</a:t>
                      </a:r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 smtClean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Heading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Header-Footer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 note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marL="186426" marR="1864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Parsing: Pre-defined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</a:t>
            </a:r>
            <a:r>
              <a:rPr lang="en-US"/>
              <a:t>from </a:t>
            </a:r>
            <a:r>
              <a:rPr lang="en-US" smtClean="0"/>
              <a:t>parser </a:t>
            </a: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608567"/>
              </p:ext>
            </p:extLst>
          </p:nvPr>
        </p:nvGraphicFramePr>
        <p:xfrm>
          <a:off x="838199" y="2405230"/>
          <a:ext cx="105156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469"/>
                <a:gridCol w="65041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marL="186426" marR="1864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 (Examples)</a:t>
                      </a:r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 Tag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6426" marR="186426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78226" marR="278226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marL="186426" marR="1864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0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Methodology</a:t>
            </a:r>
          </a:p>
          <a:p>
            <a:r>
              <a:rPr lang="en-US" dirty="0" smtClean="0"/>
              <a:t>Evaluation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304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 Framework to Build A Graph based KnowledgeBase from Scientific Literature with Search Query Functionality</vt:lpstr>
      <vt:lpstr>Introduction</vt:lpstr>
      <vt:lpstr>Tasks</vt:lpstr>
      <vt:lpstr>Task 1</vt:lpstr>
      <vt:lpstr>Data: Scientific Literature </vt:lpstr>
      <vt:lpstr>Conversion to Semi-structured Data</vt:lpstr>
      <vt:lpstr>Rule Based Parsing: Pre-defined rules</vt:lpstr>
      <vt:lpstr>Rule Based Parsing: Pre-defined rules</vt:lpstr>
      <vt:lpstr>Information Retrieval </vt:lpstr>
      <vt:lpstr>Conversion to Graph Data</vt:lpstr>
      <vt:lpstr>Task 2</vt:lpstr>
      <vt:lpstr>Neo4J</vt:lpstr>
      <vt:lpstr>Network Characteristics </vt:lpstr>
      <vt:lpstr>User Query</vt:lpstr>
      <vt:lpstr>Multi-layered graphical view</vt:lpstr>
      <vt:lpstr>Search functionality</vt:lpstr>
      <vt:lpstr>User query and Graph Retrieval</vt:lpstr>
      <vt:lpstr>Task 3</vt:lpstr>
      <vt:lpstr>Results: Rule Based Parsing</vt:lpstr>
      <vt:lpstr>Graph Analytics with Drug Data</vt:lpstr>
      <vt:lpstr>Graph Analytics with Neo4j</vt:lpstr>
      <vt:lpstr>Challenges and Limitations</vt:lpstr>
      <vt:lpstr>Timeline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Anam</dc:creator>
  <cp:lastModifiedBy>Amrita Anam</cp:lastModifiedBy>
  <cp:revision>20</cp:revision>
  <dcterms:created xsi:type="dcterms:W3CDTF">2016-09-01T15:51:17Z</dcterms:created>
  <dcterms:modified xsi:type="dcterms:W3CDTF">2016-09-15T20:42:58Z</dcterms:modified>
</cp:coreProperties>
</file>