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1" r:id="rId3"/>
    <p:sldId id="258" r:id="rId4"/>
    <p:sldId id="259" r:id="rId5"/>
    <p:sldId id="268" r:id="rId6"/>
    <p:sldId id="260" r:id="rId7"/>
    <p:sldId id="262" r:id="rId8"/>
    <p:sldId id="265" r:id="rId9"/>
    <p:sldId id="266" r:id="rId10"/>
    <p:sldId id="267" r:id="rId11"/>
    <p:sldId id="269"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74"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127EC3-534C-4F09-9615-0FBC2E4129E2}" type="datetimeFigureOut">
              <a:rPr lang="en-US" smtClean="0"/>
              <a:pPr/>
              <a:t>15-08-2021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C6CF0-8C48-4288-B640-AFD2DDC74B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80A48-2647-4EDF-8E65-6DB659BD63F5}" type="datetime1">
              <a:rPr lang="en-US" smtClean="0"/>
              <a:pPr/>
              <a:t>15-08-2021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EFFDE-516C-4578-99AF-B339F4F2A35D}" type="datetime1">
              <a:rPr lang="en-US" smtClean="0"/>
              <a:pPr/>
              <a:t>15-08-2021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A5FBF-0009-4466-8923-DC1F23F62F42}" type="datetime1">
              <a:rPr lang="en-US" smtClean="0"/>
              <a:pPr/>
              <a:t>15-08-2021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D2732-B702-4FD8-A147-A94CD9C4BEF5}" type="datetime1">
              <a:rPr lang="en-US" smtClean="0"/>
              <a:pPr/>
              <a:t>15-08-2021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5A2E9-0894-4555-8598-41680783257E}" type="datetime1">
              <a:rPr lang="en-US" smtClean="0"/>
              <a:pPr/>
              <a:t>15-08-2021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78003-2C0D-4E63-AE1C-BBF5C6CA6E51}" type="datetime1">
              <a:rPr lang="en-US" smtClean="0"/>
              <a:pPr/>
              <a:t>15-08-2021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D97F3-4029-4A0A-89E7-7E8380D3D73A}" type="datetime1">
              <a:rPr lang="en-US" smtClean="0"/>
              <a:pPr/>
              <a:t>15-08-2021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EA43A-7F82-406E-8E41-947F9602BC7F}" type="datetime1">
              <a:rPr lang="en-US" smtClean="0"/>
              <a:pPr/>
              <a:t>15-08-2021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35A51-3DDF-4332-9213-EC1609B81F7A}" type="datetime1">
              <a:rPr lang="en-US" smtClean="0"/>
              <a:pPr/>
              <a:t>15-08-2021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DB231-6782-4D36-921D-0946934587A8}" type="datetime1">
              <a:rPr lang="en-US" smtClean="0"/>
              <a:pPr/>
              <a:t>15-08-2021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440E7-DDB5-4FCF-8D63-D0E7658C143B}" type="datetime1">
              <a:rPr lang="en-US" smtClean="0"/>
              <a:pPr/>
              <a:t>15-08-2021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38EC-F0B7-4640-9741-2403490116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A04D8-6126-4A68-BEA3-B82BEE5D5DCE}" type="datetime1">
              <a:rPr lang="en-US" smtClean="0"/>
              <a:pPr/>
              <a:t>15-08-2021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438EC-F0B7-4640-9741-2403490116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file:///C:\Users\Abhi\Desktop\VIT%20Assignment\Module%203\SDP\SDP%20Report.docx" TargetMode="External"/><Relationship Id="rId2" Type="http://schemas.openxmlformats.org/officeDocument/2006/relationships/hyperlink" Target="file:///C:\Users\Abhi\Desktop\VIT%20Assignment\Module%203\SDP\VS%20Code\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www.google.com/url?sa=i&amp;url=https://codeburst.io/25-html-css-tutorials-6a864f387185&amp;psig=AOvVaw2PgS90k3kjEeg0LnfF1NJm&amp;ust=1627104170937000&amp;source=images&amp;cd=vfe&amp;ved=0CAwQjhxqFwoTCJDjmcO5-PECFQAAAAAdAAAAABAI"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codeburst.io/25-html-css-tutorials-6a864f38718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228600"/>
            <a:ext cx="7620000" cy="685800"/>
          </a:xfrm>
        </p:spPr>
        <p:txBody>
          <a:bodyPr>
            <a:noAutofit/>
          </a:bodyPr>
          <a:lstStyle/>
          <a:p>
            <a:r>
              <a:rPr lang="en-US" sz="2800" b="1" dirty="0" smtClean="0"/>
              <a:t>VISHWAKARMA INSTITUTE OF TECHNOLOGY,PUNE</a:t>
            </a:r>
            <a:endParaRPr lang="en-US" sz="2800" b="1" dirty="0"/>
          </a:p>
        </p:txBody>
      </p:sp>
      <p:sp>
        <p:nvSpPr>
          <p:cNvPr id="5" name="Subtitle 2"/>
          <p:cNvSpPr>
            <a:spLocks noGrp="1"/>
          </p:cNvSpPr>
          <p:nvPr>
            <p:ph type="subTitle" idx="1"/>
          </p:nvPr>
        </p:nvSpPr>
        <p:spPr>
          <a:xfrm>
            <a:off x="1524000" y="914400"/>
            <a:ext cx="6400800" cy="381000"/>
          </a:xfrm>
        </p:spPr>
        <p:txBody>
          <a:bodyPr>
            <a:normAutofit lnSpcReduction="10000"/>
          </a:bodyPr>
          <a:lstStyle/>
          <a:p>
            <a:r>
              <a:rPr lang="en-US" sz="2000" dirty="0" smtClean="0">
                <a:solidFill>
                  <a:schemeClr val="tx2">
                    <a:lumMod val="50000"/>
                  </a:schemeClr>
                </a:solidFill>
                <a:latin typeface="Times New Roman" pitchFamily="18" charset="0"/>
                <a:cs typeface="Times New Roman" pitchFamily="18" charset="0"/>
              </a:rPr>
              <a:t>Department of Multidisciplinary Engineering (SY Common)</a:t>
            </a:r>
            <a:endParaRPr lang="en-US" sz="2000" dirty="0">
              <a:solidFill>
                <a:schemeClr val="tx2">
                  <a:lumMod val="50000"/>
                </a:schemeClr>
              </a:solidFill>
              <a:latin typeface="Times New Roman" pitchFamily="18" charset="0"/>
              <a:cs typeface="Times New Roman" pitchFamily="18" charset="0"/>
            </a:endParaRPr>
          </a:p>
        </p:txBody>
      </p:sp>
      <p:pic>
        <p:nvPicPr>
          <p:cNvPr id="6" name="Picture 5" descr="VIT Logo.png"/>
          <p:cNvPicPr>
            <a:picLocks noChangeAspect="1"/>
          </p:cNvPicPr>
          <p:nvPr/>
        </p:nvPicPr>
        <p:blipFill>
          <a:blip r:embed="rId2"/>
          <a:stretch>
            <a:fillRect/>
          </a:stretch>
        </p:blipFill>
        <p:spPr>
          <a:xfrm>
            <a:off x="304800" y="228600"/>
            <a:ext cx="762000" cy="762000"/>
          </a:xfrm>
          <a:prstGeom prst="rect">
            <a:avLst/>
          </a:prstGeom>
        </p:spPr>
      </p:pic>
      <p:cxnSp>
        <p:nvCxnSpPr>
          <p:cNvPr id="7" name="Straight Connector 6"/>
          <p:cNvCxnSpPr/>
          <p:nvPr/>
        </p:nvCxnSpPr>
        <p:spPr>
          <a:xfrm>
            <a:off x="304800" y="1447800"/>
            <a:ext cx="8534400" cy="1588"/>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 name="Group 7"/>
          <p:cNvGrpSpPr/>
          <p:nvPr/>
        </p:nvGrpSpPr>
        <p:grpSpPr>
          <a:xfrm>
            <a:off x="152400" y="152400"/>
            <a:ext cx="8764588" cy="6554788"/>
            <a:chOff x="151606" y="152400"/>
            <a:chExt cx="8764588" cy="6554788"/>
          </a:xfrm>
        </p:grpSpPr>
        <p:cxnSp>
          <p:nvCxnSpPr>
            <p:cNvPr id="9" name="Straight Connector 8"/>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600200" y="3810000"/>
            <a:ext cx="63246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 Dashboard Menu Design</a:t>
            </a:r>
            <a:endParaRPr lang="en-US" sz="3200" dirty="0">
              <a:latin typeface="Times New Roman" pitchFamily="18" charset="0"/>
              <a:cs typeface="Times New Roman" pitchFamily="18" charset="0"/>
            </a:endParaRPr>
          </a:p>
        </p:txBody>
      </p:sp>
      <p:sp>
        <p:nvSpPr>
          <p:cNvPr id="14" name="TextBox 13"/>
          <p:cNvSpPr txBox="1"/>
          <p:nvPr/>
        </p:nvSpPr>
        <p:spPr>
          <a:xfrm>
            <a:off x="3733800" y="3276600"/>
            <a:ext cx="1524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Topic : </a:t>
            </a:r>
            <a:endParaRPr lang="en-US" dirty="0">
              <a:latin typeface="Times New Roman" pitchFamily="18" charset="0"/>
              <a:cs typeface="Times New Roman" pitchFamily="18" charset="0"/>
            </a:endParaRPr>
          </a:p>
        </p:txBody>
      </p:sp>
      <p:sp>
        <p:nvSpPr>
          <p:cNvPr id="15" name="TextBox 14"/>
          <p:cNvSpPr txBox="1"/>
          <p:nvPr/>
        </p:nvSpPr>
        <p:spPr>
          <a:xfrm>
            <a:off x="2590800" y="2286000"/>
            <a:ext cx="41148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Software Development Project</a:t>
            </a:r>
          </a:p>
          <a:p>
            <a:pPr algn="ctr"/>
            <a:r>
              <a:rPr lang="en-US" dirty="0" smtClean="0">
                <a:latin typeface="Times New Roman" pitchFamily="18" charset="0"/>
                <a:cs typeface="Times New Roman" pitchFamily="18" charset="0"/>
              </a:rPr>
              <a:t>(End-</a:t>
            </a:r>
            <a:r>
              <a:rPr lang="en-US" dirty="0" err="1" smtClean="0">
                <a:latin typeface="Times New Roman" pitchFamily="18" charset="0"/>
                <a:cs typeface="Times New Roman" pitchFamily="18" charset="0"/>
              </a:rPr>
              <a:t>Sem</a:t>
            </a:r>
            <a:r>
              <a:rPr lang="en-US" dirty="0" smtClean="0">
                <a:latin typeface="Times New Roman" pitchFamily="18" charset="0"/>
                <a:cs typeface="Times New Roman" pitchFamily="18" charset="0"/>
              </a:rPr>
              <a:t> Review)</a:t>
            </a:r>
            <a:endParaRPr lang="en-US" dirty="0">
              <a:latin typeface="Times New Roman" pitchFamily="18" charset="0"/>
              <a:cs typeface="Times New Roman" pitchFamily="18" charset="0"/>
            </a:endParaRPr>
          </a:p>
        </p:txBody>
      </p:sp>
      <p:sp>
        <p:nvSpPr>
          <p:cNvPr id="16" name="TextBox 15"/>
          <p:cNvSpPr txBox="1"/>
          <p:nvPr/>
        </p:nvSpPr>
        <p:spPr>
          <a:xfrm>
            <a:off x="4648200" y="1524000"/>
            <a:ext cx="4114800" cy="369332"/>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Date : 21 August, 2021</a:t>
            </a:r>
            <a:endParaRPr lang="en-US" dirty="0">
              <a:latin typeface="Times New Roman" pitchFamily="18" charset="0"/>
              <a:cs typeface="Times New Roman" pitchFamily="18" charset="0"/>
            </a:endParaRPr>
          </a:p>
        </p:txBody>
      </p:sp>
      <p:sp>
        <p:nvSpPr>
          <p:cNvPr id="17" name="TextBox 16"/>
          <p:cNvSpPr txBox="1"/>
          <p:nvPr/>
        </p:nvSpPr>
        <p:spPr>
          <a:xfrm>
            <a:off x="304800" y="5257800"/>
            <a:ext cx="6705600" cy="1323439"/>
          </a:xfrm>
          <a:prstGeom prst="rect">
            <a:avLst/>
          </a:prstGeom>
          <a:noFill/>
        </p:spPr>
        <p:txBody>
          <a:bodyPr wrap="square" rtlCol="0">
            <a:spAutoFit/>
          </a:bodyPr>
          <a:lstStyle/>
          <a:p>
            <a:r>
              <a:rPr lang="en-US" sz="1600" dirty="0" smtClean="0">
                <a:latin typeface="Times New Roman" pitchFamily="18" charset="0"/>
                <a:cs typeface="Times New Roman" pitchFamily="18" charset="0"/>
              </a:rPr>
              <a:t>Student’s Name 	: Sonawane Pushkar Mukesh</a:t>
            </a:r>
          </a:p>
          <a:p>
            <a:r>
              <a:rPr lang="en-US" sz="1600" dirty="0" smtClean="0">
                <a:latin typeface="Times New Roman" pitchFamily="18" charset="0"/>
                <a:cs typeface="Times New Roman" pitchFamily="18" charset="0"/>
              </a:rPr>
              <a:t>Class   		: SYDA – B</a:t>
            </a:r>
          </a:p>
          <a:p>
            <a:r>
              <a:rPr lang="en-US" sz="1600" dirty="0" smtClean="0">
                <a:latin typeface="Times New Roman" pitchFamily="18" charset="0"/>
                <a:cs typeface="Times New Roman" pitchFamily="18" charset="0"/>
              </a:rPr>
              <a:t>Roll No. 		: 53</a:t>
            </a:r>
          </a:p>
          <a:p>
            <a:r>
              <a:rPr lang="en-US" sz="1600" dirty="0" smtClean="0">
                <a:latin typeface="Times New Roman" pitchFamily="18" charset="0"/>
                <a:cs typeface="Times New Roman" pitchFamily="18" charset="0"/>
              </a:rPr>
              <a:t>Gr. No.		: 12020116</a:t>
            </a:r>
          </a:p>
          <a:p>
            <a:r>
              <a:rPr lang="en-US" sz="1600" dirty="0" smtClean="0">
                <a:latin typeface="Times New Roman" pitchFamily="18" charset="0"/>
                <a:cs typeface="Times New Roman" pitchFamily="18" charset="0"/>
              </a:rPr>
              <a:t>Guided By		: Prof. R. T. </a:t>
            </a:r>
            <a:r>
              <a:rPr lang="en-US" sz="1600" dirty="0" err="1" smtClean="0">
                <a:latin typeface="Times New Roman" pitchFamily="18" charset="0"/>
                <a:cs typeface="Times New Roman" pitchFamily="18" charset="0"/>
              </a:rPr>
              <a:t>Akolkar</a:t>
            </a:r>
            <a:endParaRPr lang="en-US" sz="1600"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367438EC-F0B7-4640-9741-24034901169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Picture 6" descr="Screenshot (349).png"/>
          <p:cNvPicPr>
            <a:picLocks noChangeAspect="1"/>
          </p:cNvPicPr>
          <p:nvPr/>
        </p:nvPicPr>
        <p:blipFill>
          <a:blip r:embed="rId2"/>
          <a:srcRect l="17500" t="11481" r="21667" b="17407"/>
          <a:stretch>
            <a:fillRect/>
          </a:stretch>
        </p:blipFill>
        <p:spPr>
          <a:xfrm>
            <a:off x="457200" y="457200"/>
            <a:ext cx="4519613" cy="2971800"/>
          </a:xfrm>
          <a:prstGeom prst="rect">
            <a:avLst/>
          </a:prstGeom>
        </p:spPr>
      </p:pic>
      <p:pic>
        <p:nvPicPr>
          <p:cNvPr id="8" name="Picture 7" descr="Screenshot (350).png"/>
          <p:cNvPicPr>
            <a:picLocks noChangeAspect="1"/>
          </p:cNvPicPr>
          <p:nvPr/>
        </p:nvPicPr>
        <p:blipFill>
          <a:blip r:embed="rId3"/>
          <a:srcRect l="15833" t="15926" r="20833" b="15926"/>
          <a:stretch>
            <a:fillRect/>
          </a:stretch>
        </p:blipFill>
        <p:spPr>
          <a:xfrm>
            <a:off x="3505200" y="3276600"/>
            <a:ext cx="4953000" cy="2997868"/>
          </a:xfrm>
          <a:prstGeom prst="rect">
            <a:avLst/>
          </a:prstGeom>
        </p:spPr>
      </p:pic>
      <p:sp>
        <p:nvSpPr>
          <p:cNvPr id="9" name="Slide Number Placeholder 8"/>
          <p:cNvSpPr>
            <a:spLocks noGrp="1"/>
          </p:cNvSpPr>
          <p:nvPr>
            <p:ph type="sldNum" sz="quarter" idx="12"/>
          </p:nvPr>
        </p:nvSpPr>
        <p:spPr/>
        <p:txBody>
          <a:bodyPr/>
          <a:lstStyle/>
          <a:p>
            <a:fld id="{367438EC-F0B7-4640-9741-24034901169D}" type="slidenum">
              <a:rPr lang="en-US" smtClean="0"/>
              <a:pPr/>
              <a:t>10</a:t>
            </a:fld>
            <a:endParaRPr lang="en-US"/>
          </a:p>
        </p:txBody>
      </p:sp>
      <p:sp>
        <p:nvSpPr>
          <p:cNvPr id="10" name="TextBox 9"/>
          <p:cNvSpPr txBox="1"/>
          <p:nvPr/>
        </p:nvSpPr>
        <p:spPr>
          <a:xfrm>
            <a:off x="5029200" y="609600"/>
            <a:ext cx="3276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Classes Tab </a:t>
            </a:r>
            <a:endParaRPr lang="en-US" dirty="0">
              <a:latin typeface="Times New Roman" pitchFamily="18" charset="0"/>
              <a:cs typeface="Times New Roman" pitchFamily="18" charset="0"/>
            </a:endParaRPr>
          </a:p>
        </p:txBody>
      </p:sp>
      <p:sp>
        <p:nvSpPr>
          <p:cNvPr id="11" name="TextBox 10"/>
          <p:cNvSpPr txBox="1"/>
          <p:nvPr/>
        </p:nvSpPr>
        <p:spPr>
          <a:xfrm>
            <a:off x="228600" y="4800600"/>
            <a:ext cx="3276600" cy="381000"/>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Documents Folder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Picture 6" descr="Screenshot (351).png"/>
          <p:cNvPicPr>
            <a:picLocks noChangeAspect="1"/>
          </p:cNvPicPr>
          <p:nvPr/>
        </p:nvPicPr>
        <p:blipFill>
          <a:blip r:embed="rId2"/>
          <a:srcRect l="19167" t="26296" r="25000" b="20371"/>
          <a:stretch>
            <a:fillRect/>
          </a:stretch>
        </p:blipFill>
        <p:spPr>
          <a:xfrm>
            <a:off x="1600200" y="1219200"/>
            <a:ext cx="5956299" cy="3200400"/>
          </a:xfrm>
          <a:prstGeom prst="rect">
            <a:avLst/>
          </a:prstGeom>
        </p:spPr>
      </p:pic>
      <p:sp>
        <p:nvSpPr>
          <p:cNvPr id="8" name="Slide Number Placeholder 7"/>
          <p:cNvSpPr>
            <a:spLocks noGrp="1"/>
          </p:cNvSpPr>
          <p:nvPr>
            <p:ph type="sldNum" sz="quarter" idx="12"/>
          </p:nvPr>
        </p:nvSpPr>
        <p:spPr/>
        <p:txBody>
          <a:bodyPr/>
          <a:lstStyle/>
          <a:p>
            <a:fld id="{367438EC-F0B7-4640-9741-24034901169D}" type="slidenum">
              <a:rPr lang="en-US" smtClean="0"/>
              <a:pPr/>
              <a:t>11</a:t>
            </a:fld>
            <a:endParaRPr lang="en-US"/>
          </a:p>
        </p:txBody>
      </p:sp>
      <p:sp>
        <p:nvSpPr>
          <p:cNvPr id="9" name="TextBox 8"/>
          <p:cNvSpPr txBox="1"/>
          <p:nvPr/>
        </p:nvSpPr>
        <p:spPr>
          <a:xfrm>
            <a:off x="609600" y="533400"/>
            <a:ext cx="3276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Any Query Tab: </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57200" y="533400"/>
            <a:ext cx="4724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Actual Code and Report: </a:t>
            </a:r>
            <a:endParaRPr lang="en-US" sz="2400" dirty="0">
              <a:latin typeface="Times New Roman" pitchFamily="18" charset="0"/>
              <a:cs typeface="Times New Roman" pitchFamily="18" charset="0"/>
            </a:endParaRPr>
          </a:p>
        </p:txBody>
      </p:sp>
      <p:sp>
        <p:nvSpPr>
          <p:cNvPr id="8" name="TextBox 7"/>
          <p:cNvSpPr txBox="1"/>
          <p:nvPr/>
        </p:nvSpPr>
        <p:spPr>
          <a:xfrm>
            <a:off x="609600" y="2286000"/>
            <a:ext cx="28194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1. Click here for Code : </a:t>
            </a:r>
            <a:endParaRPr lang="en-US" sz="2000" dirty="0">
              <a:latin typeface="Times New Roman" pitchFamily="18" charset="0"/>
              <a:cs typeface="Times New Roman" pitchFamily="18" charset="0"/>
            </a:endParaRPr>
          </a:p>
        </p:txBody>
      </p:sp>
      <p:sp>
        <p:nvSpPr>
          <p:cNvPr id="9" name="TextBox 8"/>
          <p:cNvSpPr txBox="1"/>
          <p:nvPr/>
        </p:nvSpPr>
        <p:spPr>
          <a:xfrm>
            <a:off x="533400" y="3733800"/>
            <a:ext cx="2819400" cy="400110"/>
          </a:xfrm>
          <a:prstGeom prst="rect">
            <a:avLst/>
          </a:prstGeom>
          <a:noFill/>
        </p:spPr>
        <p:txBody>
          <a:bodyPr wrap="square" rtlCol="0">
            <a:spAutoFit/>
          </a:bodyPr>
          <a:lstStyle/>
          <a:p>
            <a:r>
              <a:rPr lang="en-US" sz="2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 Click here for Report : </a:t>
            </a:r>
            <a:endParaRPr lang="en-US" sz="2000" dirty="0">
              <a:latin typeface="Times New Roman" pitchFamily="18" charset="0"/>
              <a:cs typeface="Times New Roman" pitchFamily="18" charset="0"/>
            </a:endParaRPr>
          </a:p>
        </p:txBody>
      </p:sp>
      <p:sp>
        <p:nvSpPr>
          <p:cNvPr id="10" name="Rounded Rectangle 9">
            <a:hlinkClick r:id="rId2" action="ppaction://hlinkfile"/>
          </p:cNvPr>
          <p:cNvSpPr/>
          <p:nvPr/>
        </p:nvSpPr>
        <p:spPr>
          <a:xfrm>
            <a:off x="3962400" y="2286000"/>
            <a:ext cx="1752600" cy="457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Code</a:t>
            </a:r>
            <a:endParaRPr lang="en-US" dirty="0">
              <a:solidFill>
                <a:sysClr val="windowText" lastClr="000000"/>
              </a:solidFill>
              <a:latin typeface="Times New Roman" pitchFamily="18" charset="0"/>
              <a:cs typeface="Times New Roman" pitchFamily="18" charset="0"/>
            </a:endParaRPr>
          </a:p>
        </p:txBody>
      </p:sp>
      <p:sp>
        <p:nvSpPr>
          <p:cNvPr id="11" name="Rounded Rectangle 10">
            <a:hlinkClick r:id="rId3" action="ppaction://hlinkfile"/>
          </p:cNvPr>
          <p:cNvSpPr/>
          <p:nvPr/>
        </p:nvSpPr>
        <p:spPr>
          <a:xfrm>
            <a:off x="3962400" y="3733800"/>
            <a:ext cx="1752600" cy="457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Report</a:t>
            </a:r>
            <a:endParaRPr lang="en-US" dirty="0">
              <a:solidFill>
                <a:sysClr val="windowText" lastClr="000000"/>
              </a:solidFill>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367438EC-F0B7-4640-9741-24034901169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676400" y="2743200"/>
            <a:ext cx="5715000" cy="830997"/>
          </a:xfrm>
          <a:prstGeom prst="rect">
            <a:avLst/>
          </a:prstGeom>
          <a:noFill/>
        </p:spPr>
        <p:txBody>
          <a:bodyPr wrap="square" rtlCol="0">
            <a:spAutoFit/>
          </a:bodyPr>
          <a:lstStyle/>
          <a:p>
            <a:pPr algn="ctr"/>
            <a:r>
              <a:rPr lang="en-US" sz="4800" dirty="0" smtClean="0">
                <a:latin typeface="Times New Roman" pitchFamily="18" charset="0"/>
                <a:cs typeface="Times New Roman" pitchFamily="18" charset="0"/>
              </a:rPr>
              <a:t>THANK YOU !!!</a:t>
            </a:r>
            <a:endParaRPr lang="en-US" sz="48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367438EC-F0B7-4640-9741-24034901169D}"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57200" y="914400"/>
            <a:ext cx="8153400" cy="5035353"/>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Problem Statement: </a:t>
            </a: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To design a dashboard containing the detailed information of the students at institute level.</a:t>
            </a:r>
          </a:p>
          <a:p>
            <a:pPr>
              <a:lnSpc>
                <a:spcPct val="150000"/>
              </a:lnSpc>
            </a:pPr>
            <a:endParaRPr lang="en-US" dirty="0">
              <a:latin typeface="Times New Roman" pitchFamily="18" charset="0"/>
              <a:cs typeface="Times New Roman" pitchFamily="18" charset="0"/>
            </a:endParaRPr>
          </a:p>
          <a:p>
            <a:pPr>
              <a:lnSpc>
                <a:spcPct val="150000"/>
              </a:lnSpc>
            </a:pPr>
            <a:r>
              <a:rPr lang="en-US" b="1" dirty="0" smtClean="0">
                <a:latin typeface="Times New Roman" pitchFamily="18" charset="0"/>
                <a:cs typeface="Times New Roman" pitchFamily="18" charset="0"/>
              </a:rPr>
              <a:t>Current scenario: </a:t>
            </a: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Such dashboards are available now a days but, in this project, slight modifications are done comparing to those students dashboards. </a:t>
            </a:r>
          </a:p>
          <a:p>
            <a:pPr>
              <a:lnSpc>
                <a:spcPct val="150000"/>
              </a:lnSpc>
            </a:pPr>
            <a:endParaRPr lang="en-US" dirty="0">
              <a:latin typeface="Times New Roman" pitchFamily="18" charset="0"/>
              <a:cs typeface="Times New Roman" pitchFamily="18" charset="0"/>
            </a:endParaRPr>
          </a:p>
          <a:p>
            <a:pPr>
              <a:lnSpc>
                <a:spcPct val="150000"/>
              </a:lnSpc>
            </a:pPr>
            <a:r>
              <a:rPr lang="en-US" b="1" dirty="0" smtClean="0">
                <a:latin typeface="Times New Roman" pitchFamily="18" charset="0"/>
                <a:cs typeface="Times New Roman" pitchFamily="18" charset="0"/>
              </a:rPr>
              <a:t>Need of Project: </a:t>
            </a: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This is a Software Development Project done at institute level. It can be used practically in future after slight modifications and customization. The information of students can be easily accessible and it is secured. </a:t>
            </a:r>
            <a:endParaRPr 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367438EC-F0B7-4640-9741-24034901169D}"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57200" y="533400"/>
            <a:ext cx="5257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Introduction: </a:t>
            </a:r>
            <a:endParaRPr lang="en-US" sz="2800" dirty="0">
              <a:latin typeface="Times New Roman" pitchFamily="18" charset="0"/>
              <a:cs typeface="Times New Roman" pitchFamily="18" charset="0"/>
            </a:endParaRPr>
          </a:p>
        </p:txBody>
      </p:sp>
      <p:sp>
        <p:nvSpPr>
          <p:cNvPr id="1025" name="Rectangle 1"/>
          <p:cNvSpPr>
            <a:spLocks noChangeArrowheads="1"/>
          </p:cNvSpPr>
          <p:nvPr/>
        </p:nvSpPr>
        <p:spPr bwMode="auto">
          <a:xfrm>
            <a:off x="533400" y="1828800"/>
            <a:ext cx="8077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‘Dashboard Menu Design’ is the design of dashboard for student as well as institute use. This project includes the dashboard which will contain all the necessary information about the student. The dashboard will contain the tab named Classes which will show all the information about the timetable of the particular class of the students. The next tab is General info. This tab contains the basic information about the student such as address, contact info, family background, skills, educational status, personal information, etc. This can be updated in the course of time. Notifications named tab is the next tab which intimates the user about the task to be done. The visualization of this dashboard on various devices such as mobiles of different brands or desktops can be done using chrome browser.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367438EC-F0B7-4640-9741-24034901169D}"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81000" y="457200"/>
            <a:ext cx="6400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Technology Used: </a:t>
            </a:r>
            <a:endParaRPr lang="en-US" sz="2800" dirty="0">
              <a:latin typeface="Times New Roman" pitchFamily="18" charset="0"/>
              <a:cs typeface="Times New Roman" pitchFamily="18" charset="0"/>
            </a:endParaRPr>
          </a:p>
        </p:txBody>
      </p:sp>
      <p:sp>
        <p:nvSpPr>
          <p:cNvPr id="8" name="TextBox 7"/>
          <p:cNvSpPr txBox="1"/>
          <p:nvPr/>
        </p:nvSpPr>
        <p:spPr>
          <a:xfrm>
            <a:off x="457200" y="1676400"/>
            <a:ext cx="5029200" cy="3885936"/>
          </a:xfrm>
          <a:prstGeom prst="rect">
            <a:avLst/>
          </a:prstGeom>
          <a:noFill/>
        </p:spPr>
        <p:txBody>
          <a:bodyPr wrap="square" rtlCol="0">
            <a:spAutoFit/>
          </a:bodyPr>
          <a:lstStyle/>
          <a:p>
            <a:pPr marL="342900" indent="-342900">
              <a:lnSpc>
                <a:spcPct val="200000"/>
              </a:lnSpc>
              <a:buAutoNum type="arabicPeriod"/>
            </a:pPr>
            <a:r>
              <a:rPr lang="en-US" dirty="0" smtClean="0">
                <a:latin typeface="Times New Roman" pitchFamily="18" charset="0"/>
                <a:cs typeface="Times New Roman" pitchFamily="18" charset="0"/>
              </a:rPr>
              <a:t>Hyper Text Markup Language (HTML)</a:t>
            </a:r>
          </a:p>
          <a:p>
            <a:pPr marL="342900" indent="-342900">
              <a:lnSpc>
                <a:spcPct val="200000"/>
              </a:lnSpc>
              <a:buAutoNum type="arabicPeriod"/>
            </a:pPr>
            <a:r>
              <a:rPr lang="en-US" dirty="0" smtClean="0">
                <a:latin typeface="Times New Roman" pitchFamily="18" charset="0"/>
                <a:cs typeface="Times New Roman" pitchFamily="18" charset="0"/>
              </a:rPr>
              <a:t>JavaScript</a:t>
            </a:r>
          </a:p>
          <a:p>
            <a:pPr marL="342900" indent="-342900">
              <a:lnSpc>
                <a:spcPct val="200000"/>
              </a:lnSpc>
              <a:buAutoNum type="arabicPeriod"/>
            </a:pPr>
            <a:r>
              <a:rPr lang="en-US" dirty="0" smtClean="0">
                <a:latin typeface="Times New Roman" pitchFamily="18" charset="0"/>
                <a:cs typeface="Times New Roman" pitchFamily="18" charset="0"/>
              </a:rPr>
              <a:t>Cascading Style Sheet (CSS)</a:t>
            </a:r>
          </a:p>
          <a:p>
            <a:pPr marL="342900" indent="-342900">
              <a:lnSpc>
                <a:spcPct val="200000"/>
              </a:lnSpc>
              <a:buAutoNum type="arabicPeriod"/>
            </a:pP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for Hosting</a:t>
            </a:r>
          </a:p>
          <a:p>
            <a:pPr marL="342900" indent="-342900">
              <a:lnSpc>
                <a:spcPct val="200000"/>
              </a:lnSpc>
              <a:buAutoNum type="arabicPeriod"/>
            </a:pPr>
            <a:r>
              <a:rPr lang="en-US" dirty="0" smtClean="0">
                <a:latin typeface="Times New Roman" pitchFamily="18" charset="0"/>
                <a:cs typeface="Times New Roman" pitchFamily="18" charset="0"/>
              </a:rPr>
              <a:t>Google Chrome Browser</a:t>
            </a:r>
          </a:p>
          <a:p>
            <a:pPr marL="342900" indent="-342900">
              <a:lnSpc>
                <a:spcPct val="200000"/>
              </a:lnSpc>
              <a:buAutoNum type="arabicPeriod"/>
            </a:pPr>
            <a:r>
              <a:rPr lang="en-US" dirty="0" smtClean="0">
                <a:latin typeface="Times New Roman" pitchFamily="18" charset="0"/>
                <a:cs typeface="Times New Roman" pitchFamily="18" charset="0"/>
              </a:rPr>
              <a:t>IDE – Visual Code Studio (VCS)</a:t>
            </a:r>
          </a:p>
          <a:p>
            <a:pPr marL="342900" indent="-342900">
              <a:lnSpc>
                <a:spcPct val="200000"/>
              </a:lnSpc>
            </a:pPr>
            <a:endParaRPr lang="en-US" dirty="0">
              <a:latin typeface="Times New Roman" pitchFamily="18" charset="0"/>
              <a:cs typeface="Times New Roman" pitchFamily="18" charset="0"/>
            </a:endParaRPr>
          </a:p>
        </p:txBody>
      </p:sp>
      <p:pic>
        <p:nvPicPr>
          <p:cNvPr id="15362" name="Picture 2" descr="25 HTML &amp;amp; CSS Tutorials. Learn HTML &amp;amp; CSS by exploring these 25… | by  Brandon Morelli | codeburst"/>
          <p:cNvPicPr>
            <a:picLocks noChangeAspect="1" noChangeArrowheads="1"/>
          </p:cNvPicPr>
          <p:nvPr/>
        </p:nvPicPr>
        <p:blipFill>
          <a:blip r:embed="rId2"/>
          <a:srcRect l="4040" t="9150" r="54545" b="15033"/>
          <a:stretch>
            <a:fillRect/>
          </a:stretch>
        </p:blipFill>
        <p:spPr bwMode="auto">
          <a:xfrm>
            <a:off x="4876800" y="533400"/>
            <a:ext cx="1292773" cy="1828800"/>
          </a:xfrm>
          <a:prstGeom prst="rect">
            <a:avLst/>
          </a:prstGeom>
          <a:noFill/>
        </p:spPr>
      </p:pic>
      <p:pic>
        <p:nvPicPr>
          <p:cNvPr id="15364" name="Picture 4" descr="25 HTML &amp;amp; CSS Tutorials. Learn HTML &amp;amp; CSS by exploring these 25… | by  Brandon Morelli | codeburst"/>
          <p:cNvPicPr>
            <a:picLocks noChangeAspect="1" noChangeArrowheads="1"/>
          </p:cNvPicPr>
          <p:nvPr/>
        </p:nvPicPr>
        <p:blipFill>
          <a:blip r:embed="rId2"/>
          <a:srcRect l="56566" t="11140" r="4040" b="16340"/>
          <a:stretch>
            <a:fillRect/>
          </a:stretch>
        </p:blipFill>
        <p:spPr bwMode="auto">
          <a:xfrm>
            <a:off x="4876800" y="2514600"/>
            <a:ext cx="1339174" cy="1828800"/>
          </a:xfrm>
          <a:prstGeom prst="rect">
            <a:avLst/>
          </a:prstGeom>
          <a:noFill/>
        </p:spPr>
      </p:pic>
      <p:sp>
        <p:nvSpPr>
          <p:cNvPr id="11" name="TextBox 10"/>
          <p:cNvSpPr txBox="1"/>
          <p:nvPr/>
        </p:nvSpPr>
        <p:spPr>
          <a:xfrm>
            <a:off x="2895600" y="6400800"/>
            <a:ext cx="6629400" cy="600164"/>
          </a:xfrm>
          <a:prstGeom prst="rect">
            <a:avLst/>
          </a:prstGeom>
          <a:noFill/>
        </p:spPr>
        <p:txBody>
          <a:bodyPr wrap="square" rtlCol="0">
            <a:spAutoFit/>
          </a:bodyPr>
          <a:lstStyle/>
          <a:p>
            <a:r>
              <a:rPr lang="en-US" sz="1100" dirty="0" smtClean="0">
                <a:hlinkClick r:id="rId3"/>
              </a:rPr>
              <a:t>25 </a:t>
            </a:r>
            <a:r>
              <a:rPr lang="en-US" sz="1100" dirty="0">
                <a:hlinkClick r:id="rId3"/>
              </a:rPr>
              <a:t>HTML &amp; CSS Tutorials. Learn HTML &amp; CSS by exploring these 25… | by Brandon </a:t>
            </a:r>
            <a:r>
              <a:rPr lang="en-US" sz="1100" dirty="0" err="1">
                <a:hlinkClick r:id="rId3"/>
              </a:rPr>
              <a:t>Morelli</a:t>
            </a:r>
            <a:r>
              <a:rPr lang="en-US" sz="1100" dirty="0">
                <a:hlinkClick r:id="rId3"/>
              </a:rPr>
              <a:t> | </a:t>
            </a:r>
            <a:r>
              <a:rPr lang="en-US" sz="1100" dirty="0" err="1" smtClean="0">
                <a:hlinkClick r:id="rId3"/>
              </a:rPr>
              <a:t>codeburst</a:t>
            </a:r>
            <a:endParaRPr lang="en-US" sz="1100" dirty="0">
              <a:hlinkClick r:id="rId3"/>
            </a:endParaRPr>
          </a:p>
          <a:p>
            <a:endParaRPr lang="en-US" sz="1100" dirty="0">
              <a:hlinkClick r:id="rId4"/>
            </a:endParaRPr>
          </a:p>
          <a:p>
            <a:endParaRPr lang="en-US" sz="1100" dirty="0"/>
          </a:p>
        </p:txBody>
      </p:sp>
      <p:sp>
        <p:nvSpPr>
          <p:cNvPr id="12" name="TextBox 11"/>
          <p:cNvSpPr txBox="1"/>
          <p:nvPr/>
        </p:nvSpPr>
        <p:spPr>
          <a:xfrm>
            <a:off x="2362200" y="6400800"/>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Source : </a:t>
            </a:r>
            <a:endParaRPr lang="en-US" sz="1200" dirty="0">
              <a:latin typeface="Times New Roman" pitchFamily="18" charset="0"/>
              <a:cs typeface="Times New Roman" pitchFamily="18" charset="0"/>
            </a:endParaRPr>
          </a:p>
        </p:txBody>
      </p:sp>
      <p:pic>
        <p:nvPicPr>
          <p:cNvPr id="15366" name="Picture 6" descr="Logo Javascript Pattern Copyright Framework Free Download Image |  Javascript logo, Javascript, Tech logos"/>
          <p:cNvPicPr>
            <a:picLocks noChangeAspect="1" noChangeArrowheads="1"/>
          </p:cNvPicPr>
          <p:nvPr/>
        </p:nvPicPr>
        <p:blipFill>
          <a:blip r:embed="rId5" cstate="print"/>
          <a:srcRect/>
          <a:stretch>
            <a:fillRect/>
          </a:stretch>
        </p:blipFill>
        <p:spPr bwMode="auto">
          <a:xfrm>
            <a:off x="6781800" y="533401"/>
            <a:ext cx="1226820" cy="1752600"/>
          </a:xfrm>
          <a:prstGeom prst="rect">
            <a:avLst/>
          </a:prstGeom>
          <a:noFill/>
        </p:spPr>
      </p:pic>
      <p:pic>
        <p:nvPicPr>
          <p:cNvPr id="15368" name="Picture 8" descr="Github Logo Png - Github, Transparent Png - kindpng"/>
          <p:cNvPicPr>
            <a:picLocks noChangeAspect="1" noChangeArrowheads="1"/>
          </p:cNvPicPr>
          <p:nvPr/>
        </p:nvPicPr>
        <p:blipFill>
          <a:blip r:embed="rId6" cstate="print"/>
          <a:srcRect/>
          <a:stretch>
            <a:fillRect/>
          </a:stretch>
        </p:blipFill>
        <p:spPr bwMode="auto">
          <a:xfrm>
            <a:off x="6629400" y="3276600"/>
            <a:ext cx="1676400" cy="598436"/>
          </a:xfrm>
          <a:prstGeom prst="rect">
            <a:avLst/>
          </a:prstGeom>
          <a:noFill/>
        </p:spPr>
      </p:pic>
      <p:sp>
        <p:nvSpPr>
          <p:cNvPr id="15370" name="AutoShape 10" descr="5 Visual Studio Code Extensions Developers Need in 2020 | by Srikar  Kusumanchi | Clever Programmer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72" name="Picture 12" descr="5 Visual Studio Code Extensions Developers Need in 2020 | by Srikar  Kusumanchi | Clever Programmer | Medium"/>
          <p:cNvPicPr>
            <a:picLocks noChangeAspect="1" noChangeArrowheads="1"/>
          </p:cNvPicPr>
          <p:nvPr/>
        </p:nvPicPr>
        <p:blipFill>
          <a:blip r:embed="rId7" cstate="print"/>
          <a:srcRect/>
          <a:stretch>
            <a:fillRect/>
          </a:stretch>
        </p:blipFill>
        <p:spPr bwMode="auto">
          <a:xfrm>
            <a:off x="6553200" y="4572000"/>
            <a:ext cx="2463801" cy="1385888"/>
          </a:xfrm>
          <a:prstGeom prst="rect">
            <a:avLst/>
          </a:prstGeom>
          <a:noFill/>
        </p:spPr>
      </p:pic>
      <p:pic>
        <p:nvPicPr>
          <p:cNvPr id="15374" name="Picture 14" descr="Microsoft removes Google&amp;#39;s Chrome installer from the Windows Store - The  Verge"/>
          <p:cNvPicPr>
            <a:picLocks noChangeAspect="1" noChangeArrowheads="1"/>
          </p:cNvPicPr>
          <p:nvPr/>
        </p:nvPicPr>
        <p:blipFill>
          <a:blip r:embed="rId8" cstate="print"/>
          <a:srcRect l="23457" t="9259" r="23457" b="9259"/>
          <a:stretch>
            <a:fillRect/>
          </a:stretch>
        </p:blipFill>
        <p:spPr bwMode="auto">
          <a:xfrm>
            <a:off x="4953000" y="4724400"/>
            <a:ext cx="1295400" cy="1325525"/>
          </a:xfrm>
          <a:prstGeom prst="rect">
            <a:avLst/>
          </a:prstGeom>
          <a:noFill/>
        </p:spPr>
      </p:pic>
      <p:sp>
        <p:nvSpPr>
          <p:cNvPr id="18" name="Slide Number Placeholder 17"/>
          <p:cNvSpPr>
            <a:spLocks noGrp="1"/>
          </p:cNvSpPr>
          <p:nvPr>
            <p:ph type="sldNum" sz="quarter" idx="12"/>
          </p:nvPr>
        </p:nvSpPr>
        <p:spPr/>
        <p:txBody>
          <a:bodyPr/>
          <a:lstStyle/>
          <a:p>
            <a:fld id="{367438EC-F0B7-4640-9741-24034901169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14400"/>
            <a:ext cx="7734300" cy="4991100"/>
            <a:chOff x="0" y="0"/>
            <a:chExt cx="7734300" cy="4991100"/>
          </a:xfrm>
        </p:grpSpPr>
        <p:sp>
          <p:nvSpPr>
            <p:cNvPr id="3" name="Rectangle 2"/>
            <p:cNvSpPr/>
            <p:nvPr/>
          </p:nvSpPr>
          <p:spPr>
            <a:xfrm>
              <a:off x="0" y="2124075"/>
              <a:ext cx="12573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Dashboard</a:t>
              </a:r>
            </a:p>
          </p:txBody>
        </p:sp>
        <p:sp>
          <p:nvSpPr>
            <p:cNvPr id="4" name="Oval 3"/>
            <p:cNvSpPr/>
            <p:nvPr/>
          </p:nvSpPr>
          <p:spPr>
            <a:xfrm>
              <a:off x="1619250" y="1590675"/>
              <a:ext cx="1352550" cy="657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a:solidFill>
                    <a:sysClr val="windowText" lastClr="000000"/>
                  </a:solidFill>
                  <a:latin typeface="Times New Roman" pitchFamily="18" charset="0"/>
                  <a:cs typeface="Times New Roman" pitchFamily="18" charset="0"/>
                </a:rPr>
                <a:t>Students</a:t>
              </a:r>
            </a:p>
          </p:txBody>
        </p:sp>
        <p:sp>
          <p:nvSpPr>
            <p:cNvPr id="5" name="Oval 4"/>
            <p:cNvSpPr/>
            <p:nvPr/>
          </p:nvSpPr>
          <p:spPr>
            <a:xfrm>
              <a:off x="1638300" y="2695575"/>
              <a:ext cx="1352550" cy="657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a:solidFill>
                    <a:sysClr val="windowText" lastClr="000000"/>
                  </a:solidFill>
                  <a:latin typeface="Times New Roman" pitchFamily="18" charset="0"/>
                  <a:cs typeface="Times New Roman" pitchFamily="18" charset="0"/>
                </a:rPr>
                <a:t>Teachers</a:t>
              </a:r>
            </a:p>
          </p:txBody>
        </p:sp>
        <p:sp>
          <p:nvSpPr>
            <p:cNvPr id="6" name="Rectangle 5"/>
            <p:cNvSpPr/>
            <p:nvPr/>
          </p:nvSpPr>
          <p:spPr>
            <a:xfrm>
              <a:off x="3438525" y="0"/>
              <a:ext cx="1943100" cy="485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Registration</a:t>
              </a:r>
              <a:r>
                <a:rPr lang="en-US" sz="1400" baseline="0">
                  <a:solidFill>
                    <a:sysClr val="windowText" lastClr="000000"/>
                  </a:solidFill>
                  <a:latin typeface="Times New Roman" pitchFamily="18" charset="0"/>
                  <a:cs typeface="Times New Roman" pitchFamily="18" charset="0"/>
                </a:rPr>
                <a:t> to Courses</a:t>
              </a:r>
              <a:endParaRPr lang="en-US" sz="1400">
                <a:solidFill>
                  <a:sysClr val="windowText" lastClr="000000"/>
                </a:solidFill>
                <a:latin typeface="Times New Roman" pitchFamily="18" charset="0"/>
                <a:cs typeface="Times New Roman" pitchFamily="18" charset="0"/>
              </a:endParaRPr>
            </a:p>
          </p:txBody>
        </p:sp>
        <p:sp>
          <p:nvSpPr>
            <p:cNvPr id="7" name="Rectangle 6"/>
            <p:cNvSpPr/>
            <p:nvPr/>
          </p:nvSpPr>
          <p:spPr>
            <a:xfrm>
              <a:off x="3457575" y="638175"/>
              <a:ext cx="19431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Information </a:t>
              </a:r>
              <a:r>
                <a:rPr lang="en-US" sz="1400" baseline="0">
                  <a:solidFill>
                    <a:sysClr val="windowText" lastClr="000000"/>
                  </a:solidFill>
                  <a:latin typeface="Times New Roman" pitchFamily="18" charset="0"/>
                  <a:cs typeface="Times New Roman" pitchFamily="18" charset="0"/>
                </a:rPr>
                <a:t> about classes</a:t>
              </a:r>
              <a:endParaRPr lang="en-US" sz="1400">
                <a:solidFill>
                  <a:sysClr val="windowText" lastClr="000000"/>
                </a:solidFill>
                <a:latin typeface="Times New Roman" pitchFamily="18" charset="0"/>
                <a:cs typeface="Times New Roman" pitchFamily="18" charset="0"/>
              </a:endParaRPr>
            </a:p>
          </p:txBody>
        </p:sp>
        <p:sp>
          <p:nvSpPr>
            <p:cNvPr id="8" name="Rectangle 7"/>
            <p:cNvSpPr/>
            <p:nvPr/>
          </p:nvSpPr>
          <p:spPr>
            <a:xfrm>
              <a:off x="3457575" y="1352551"/>
              <a:ext cx="19431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Time</a:t>
              </a:r>
              <a:r>
                <a:rPr lang="en-US" sz="1400" baseline="0">
                  <a:solidFill>
                    <a:sysClr val="windowText" lastClr="000000"/>
                  </a:solidFill>
                  <a:latin typeface="Times New Roman" pitchFamily="18" charset="0"/>
                  <a:cs typeface="Times New Roman" pitchFamily="18" charset="0"/>
                </a:rPr>
                <a:t> table for students</a:t>
              </a:r>
              <a:endParaRPr lang="en-US" sz="1400">
                <a:solidFill>
                  <a:sysClr val="windowText" lastClr="000000"/>
                </a:solidFill>
                <a:latin typeface="Times New Roman" pitchFamily="18" charset="0"/>
                <a:cs typeface="Times New Roman" pitchFamily="18" charset="0"/>
              </a:endParaRPr>
            </a:p>
          </p:txBody>
        </p:sp>
        <p:sp>
          <p:nvSpPr>
            <p:cNvPr id="9" name="Rectangle 8"/>
            <p:cNvSpPr/>
            <p:nvPr/>
          </p:nvSpPr>
          <p:spPr>
            <a:xfrm>
              <a:off x="3476625" y="2028825"/>
              <a:ext cx="1943100" cy="46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Messages from faculties</a:t>
              </a:r>
            </a:p>
          </p:txBody>
        </p:sp>
        <p:sp>
          <p:nvSpPr>
            <p:cNvPr id="10" name="Rectangle 9"/>
            <p:cNvSpPr/>
            <p:nvPr/>
          </p:nvSpPr>
          <p:spPr>
            <a:xfrm>
              <a:off x="3486150" y="2619375"/>
              <a:ext cx="1943100" cy="46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Important documents</a:t>
              </a:r>
            </a:p>
          </p:txBody>
        </p:sp>
        <p:sp>
          <p:nvSpPr>
            <p:cNvPr id="11" name="Rectangle 10"/>
            <p:cNvSpPr/>
            <p:nvPr/>
          </p:nvSpPr>
          <p:spPr>
            <a:xfrm>
              <a:off x="3476625" y="3267075"/>
              <a:ext cx="1943100" cy="46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Queries</a:t>
              </a:r>
              <a:r>
                <a:rPr lang="en-US" sz="1400" baseline="0">
                  <a:solidFill>
                    <a:sysClr val="windowText" lastClr="000000"/>
                  </a:solidFill>
                  <a:latin typeface="Times New Roman" pitchFamily="18" charset="0"/>
                  <a:cs typeface="Times New Roman" pitchFamily="18" charset="0"/>
                </a:rPr>
                <a:t> can be asked</a:t>
              </a:r>
              <a:endParaRPr lang="en-US" sz="1400">
                <a:solidFill>
                  <a:sysClr val="windowText" lastClr="000000"/>
                </a:solidFill>
                <a:latin typeface="Times New Roman" pitchFamily="18" charset="0"/>
                <a:cs typeface="Times New Roman" pitchFamily="18" charset="0"/>
              </a:endParaRPr>
            </a:p>
          </p:txBody>
        </p:sp>
        <p:sp>
          <p:nvSpPr>
            <p:cNvPr id="12" name="Rectangle 11"/>
            <p:cNvSpPr/>
            <p:nvPr/>
          </p:nvSpPr>
          <p:spPr>
            <a:xfrm>
              <a:off x="3486150" y="3876675"/>
              <a:ext cx="1943100" cy="46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Project Information</a:t>
              </a:r>
            </a:p>
          </p:txBody>
        </p:sp>
        <p:sp>
          <p:nvSpPr>
            <p:cNvPr id="13" name="Rectangle 12"/>
            <p:cNvSpPr/>
            <p:nvPr/>
          </p:nvSpPr>
          <p:spPr>
            <a:xfrm>
              <a:off x="3495675" y="4524375"/>
              <a:ext cx="1943100" cy="46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Times New Roman" pitchFamily="18" charset="0"/>
                  <a:cs typeface="Times New Roman" pitchFamily="18" charset="0"/>
                </a:rPr>
                <a:t>Assignments</a:t>
              </a:r>
              <a:r>
                <a:rPr lang="en-US" sz="1400" baseline="0">
                  <a:solidFill>
                    <a:sysClr val="windowText" lastClr="000000"/>
                  </a:solidFill>
                  <a:latin typeface="Times New Roman" pitchFamily="18" charset="0"/>
                  <a:cs typeface="Times New Roman" pitchFamily="18" charset="0"/>
                </a:rPr>
                <a:t> and Timetable</a:t>
              </a:r>
              <a:endParaRPr lang="en-US" sz="1400">
                <a:solidFill>
                  <a:sysClr val="windowText" lastClr="000000"/>
                </a:solidFill>
                <a:latin typeface="Times New Roman" pitchFamily="18" charset="0"/>
                <a:cs typeface="Times New Roman" pitchFamily="18" charset="0"/>
              </a:endParaRPr>
            </a:p>
          </p:txBody>
        </p:sp>
        <p:sp>
          <p:nvSpPr>
            <p:cNvPr id="14" name="Oval 13"/>
            <p:cNvSpPr/>
            <p:nvPr/>
          </p:nvSpPr>
          <p:spPr>
            <a:xfrm>
              <a:off x="6381750" y="2124075"/>
              <a:ext cx="1352550" cy="657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a:solidFill>
                    <a:sysClr val="windowText" lastClr="000000"/>
                  </a:solidFill>
                  <a:latin typeface="Times New Roman" pitchFamily="18" charset="0"/>
                  <a:cs typeface="Times New Roman" pitchFamily="18" charset="0"/>
                </a:rPr>
                <a:t>Institute</a:t>
              </a:r>
            </a:p>
          </p:txBody>
        </p:sp>
        <p:cxnSp>
          <p:nvCxnSpPr>
            <p:cNvPr id="15" name="Straight Arrow Connector 14"/>
            <p:cNvCxnSpPr>
              <a:endCxn id="4" idx="3"/>
            </p:cNvCxnSpPr>
            <p:nvPr/>
          </p:nvCxnSpPr>
          <p:spPr>
            <a:xfrm flipV="1">
              <a:off x="1247775" y="2151652"/>
              <a:ext cx="569552" cy="3534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57300" y="2496549"/>
              <a:ext cx="561975" cy="2942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3162300" y="85725"/>
              <a:ext cx="121919" cy="48387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endParaRPr lang="en-US" sz="1100"/>
            </a:p>
          </p:txBody>
        </p:sp>
        <p:cxnSp>
          <p:nvCxnSpPr>
            <p:cNvPr id="18" name="Straight Arrow Connector 17"/>
            <p:cNvCxnSpPr>
              <a:endCxn id="17" idx="1"/>
            </p:cNvCxnSpPr>
            <p:nvPr/>
          </p:nvCxnSpPr>
          <p:spPr>
            <a:xfrm>
              <a:off x="2724150" y="2153649"/>
              <a:ext cx="438150" cy="351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667000" y="2476501"/>
              <a:ext cx="533400" cy="2666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flipH="1">
              <a:off x="5522594" y="57150"/>
              <a:ext cx="125731" cy="48387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endParaRPr lang="en-US" sz="1100"/>
            </a:p>
          </p:txBody>
        </p:sp>
        <p:cxnSp>
          <p:nvCxnSpPr>
            <p:cNvPr id="21" name="Straight Arrow Connector 20"/>
            <p:cNvCxnSpPr/>
            <p:nvPr/>
          </p:nvCxnSpPr>
          <p:spPr>
            <a:xfrm flipV="1">
              <a:off x="5638800" y="2466975"/>
              <a:ext cx="676275" cy="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7"/>
          <p:cNvGrpSpPr/>
          <p:nvPr/>
        </p:nvGrpSpPr>
        <p:grpSpPr>
          <a:xfrm>
            <a:off x="152400" y="152400"/>
            <a:ext cx="8764588" cy="6554788"/>
            <a:chOff x="151606" y="152400"/>
            <a:chExt cx="8764588" cy="6554788"/>
          </a:xfrm>
        </p:grpSpPr>
        <p:cxnSp>
          <p:nvCxnSpPr>
            <p:cNvPr id="23" name="Straight Connector 2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04800" y="304800"/>
            <a:ext cx="5791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Unified Modeling Language (UML) Diagram : </a:t>
            </a:r>
            <a:endParaRPr lang="en-US" sz="2000" dirty="0">
              <a:latin typeface="Times New Roman" pitchFamily="18" charset="0"/>
              <a:cs typeface="Times New Roman" pitchFamily="18" charset="0"/>
            </a:endParaRPr>
          </a:p>
        </p:txBody>
      </p:sp>
      <p:sp>
        <p:nvSpPr>
          <p:cNvPr id="28" name="Slide Number Placeholder 27"/>
          <p:cNvSpPr>
            <a:spLocks noGrp="1"/>
          </p:cNvSpPr>
          <p:nvPr>
            <p:ph type="sldNum" sz="quarter" idx="12"/>
          </p:nvPr>
        </p:nvSpPr>
        <p:spPr/>
        <p:txBody>
          <a:bodyPr/>
          <a:lstStyle/>
          <a:p>
            <a:fld id="{367438EC-F0B7-4640-9741-24034901169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81000" y="457200"/>
            <a:ext cx="4648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Dashboard: </a:t>
            </a:r>
            <a:endParaRPr lang="en-US" sz="2800" dirty="0">
              <a:latin typeface="Times New Roman" pitchFamily="18" charset="0"/>
              <a:cs typeface="Times New Roman" pitchFamily="18" charset="0"/>
            </a:endParaRPr>
          </a:p>
        </p:txBody>
      </p:sp>
      <p:pic>
        <p:nvPicPr>
          <p:cNvPr id="9" name="Picture 8" descr="Screenshot (308).png"/>
          <p:cNvPicPr>
            <a:picLocks noChangeAspect="1"/>
          </p:cNvPicPr>
          <p:nvPr/>
        </p:nvPicPr>
        <p:blipFill>
          <a:blip r:embed="rId2"/>
          <a:stretch>
            <a:fillRect/>
          </a:stretch>
        </p:blipFill>
        <p:spPr>
          <a:xfrm>
            <a:off x="381000" y="1371600"/>
            <a:ext cx="8398933" cy="4724400"/>
          </a:xfrm>
          <a:prstGeom prst="rect">
            <a:avLst/>
          </a:prstGeom>
        </p:spPr>
      </p:pic>
      <p:sp>
        <p:nvSpPr>
          <p:cNvPr id="10" name="TextBox 9"/>
          <p:cNvSpPr txBox="1"/>
          <p:nvPr/>
        </p:nvSpPr>
        <p:spPr>
          <a:xfrm>
            <a:off x="2819400" y="6248400"/>
            <a:ext cx="4191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Preview on Desktop/ Laptop</a:t>
            </a:r>
            <a:endParaRPr lang="en-US"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367438EC-F0B7-4640-9741-24034901169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Picture 6" descr="Screenshot (309).png"/>
          <p:cNvPicPr>
            <a:picLocks noChangeAspect="1"/>
          </p:cNvPicPr>
          <p:nvPr/>
        </p:nvPicPr>
        <p:blipFill>
          <a:blip r:embed="rId2"/>
          <a:stretch>
            <a:fillRect/>
          </a:stretch>
        </p:blipFill>
        <p:spPr>
          <a:xfrm>
            <a:off x="304800" y="838200"/>
            <a:ext cx="8365067" cy="4705350"/>
          </a:xfrm>
          <a:prstGeom prst="rect">
            <a:avLst/>
          </a:prstGeom>
        </p:spPr>
      </p:pic>
      <p:sp>
        <p:nvSpPr>
          <p:cNvPr id="8" name="TextBox 7"/>
          <p:cNvSpPr txBox="1"/>
          <p:nvPr/>
        </p:nvSpPr>
        <p:spPr>
          <a:xfrm>
            <a:off x="1295400" y="5867400"/>
            <a:ext cx="69342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Preview on Mobile/Handset</a:t>
            </a: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367438EC-F0B7-4640-9741-24034901169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Picture 6" descr="Screenshot (346).png"/>
          <p:cNvPicPr>
            <a:picLocks noChangeAspect="1"/>
          </p:cNvPicPr>
          <p:nvPr/>
        </p:nvPicPr>
        <p:blipFill>
          <a:blip r:embed="rId2"/>
          <a:srcRect t="10000" r="86667" b="4074"/>
          <a:stretch>
            <a:fillRect/>
          </a:stretch>
        </p:blipFill>
        <p:spPr>
          <a:xfrm>
            <a:off x="762000" y="381000"/>
            <a:ext cx="1676400" cy="6076950"/>
          </a:xfrm>
          <a:prstGeom prst="rect">
            <a:avLst/>
          </a:prstGeom>
        </p:spPr>
      </p:pic>
      <p:pic>
        <p:nvPicPr>
          <p:cNvPr id="8" name="Picture 7" descr="Screenshot (346).png"/>
          <p:cNvPicPr>
            <a:picLocks noChangeAspect="1"/>
          </p:cNvPicPr>
          <p:nvPr/>
        </p:nvPicPr>
        <p:blipFill>
          <a:blip r:embed="rId2"/>
          <a:srcRect l="80833" t="10000" r="1162" b="7037"/>
          <a:stretch>
            <a:fillRect/>
          </a:stretch>
        </p:blipFill>
        <p:spPr>
          <a:xfrm>
            <a:off x="4572000" y="381000"/>
            <a:ext cx="2362200" cy="6122504"/>
          </a:xfrm>
          <a:prstGeom prst="rect">
            <a:avLst/>
          </a:prstGeom>
        </p:spPr>
      </p:pic>
      <p:sp>
        <p:nvSpPr>
          <p:cNvPr id="9" name="Right Brace 8"/>
          <p:cNvSpPr/>
          <p:nvPr/>
        </p:nvSpPr>
        <p:spPr>
          <a:xfrm>
            <a:off x="2590800" y="2209800"/>
            <a:ext cx="304800" cy="2286000"/>
          </a:xfrm>
          <a:prstGeom prst="righ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819400" y="31242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Navigation Tabs</a:t>
            </a:r>
            <a:endParaRPr lang="en-US" dirty="0">
              <a:latin typeface="Times New Roman" pitchFamily="18" charset="0"/>
              <a:cs typeface="Times New Roman" pitchFamily="18" charset="0"/>
            </a:endParaRPr>
          </a:p>
        </p:txBody>
      </p:sp>
      <p:sp>
        <p:nvSpPr>
          <p:cNvPr id="11" name="Right Brace 10"/>
          <p:cNvSpPr/>
          <p:nvPr/>
        </p:nvSpPr>
        <p:spPr>
          <a:xfrm>
            <a:off x="7239000" y="1828800"/>
            <a:ext cx="152400" cy="1447800"/>
          </a:xfrm>
          <a:prstGeom prst="righ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7239000" y="3657600"/>
            <a:ext cx="152400" cy="1524000"/>
          </a:xfrm>
          <a:prstGeom prst="righ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391400" y="2209800"/>
            <a:ext cx="1524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Upcoming </a:t>
            </a:r>
          </a:p>
          <a:p>
            <a:r>
              <a:rPr lang="en-US" dirty="0" smtClean="0">
                <a:latin typeface="Times New Roman" pitchFamily="18" charset="0"/>
                <a:cs typeface="Times New Roman" pitchFamily="18" charset="0"/>
              </a:rPr>
              <a:t>Classes</a:t>
            </a:r>
            <a:endParaRPr lang="en-US" dirty="0">
              <a:latin typeface="Times New Roman" pitchFamily="18" charset="0"/>
              <a:cs typeface="Times New Roman" pitchFamily="18" charset="0"/>
            </a:endParaRPr>
          </a:p>
        </p:txBody>
      </p:sp>
      <p:sp>
        <p:nvSpPr>
          <p:cNvPr id="14" name="TextBox 13"/>
          <p:cNvSpPr txBox="1"/>
          <p:nvPr/>
        </p:nvSpPr>
        <p:spPr>
          <a:xfrm>
            <a:off x="7391400" y="4114800"/>
            <a:ext cx="1524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Upcoming </a:t>
            </a:r>
          </a:p>
          <a:p>
            <a:r>
              <a:rPr lang="en-US" dirty="0" smtClean="0">
                <a:latin typeface="Times New Roman" pitchFamily="18" charset="0"/>
                <a:cs typeface="Times New Roman" pitchFamily="18" charset="0"/>
              </a:rPr>
              <a:t>Assignments</a:t>
            </a:r>
            <a:endParaRPr lang="en-US" dirty="0">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367438EC-F0B7-4640-9741-24034901169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52400" y="152400"/>
            <a:ext cx="8764588" cy="6554788"/>
            <a:chOff x="151606" y="152400"/>
            <a:chExt cx="8764588" cy="6554788"/>
          </a:xfrm>
        </p:grpSpPr>
        <p:cxnSp>
          <p:nvCxnSpPr>
            <p:cNvPr id="3" name="Straight Connector 2"/>
            <p:cNvCxnSpPr/>
            <p:nvPr/>
          </p:nvCxnSpPr>
          <p:spPr>
            <a:xfrm>
              <a:off x="152400" y="67056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52400" y="152400"/>
              <a:ext cx="87630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1242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38800" y="3429000"/>
              <a:ext cx="6553200" cy="1588"/>
            </a:xfrm>
            <a:prstGeom prst="line">
              <a:avLst/>
            </a:prstGeom>
            <a:ln w="60325" cmpd="thickThi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Picture 6" descr="Screenshot (346).png"/>
          <p:cNvPicPr>
            <a:picLocks noChangeAspect="1"/>
          </p:cNvPicPr>
          <p:nvPr/>
        </p:nvPicPr>
        <p:blipFill>
          <a:blip r:embed="rId2"/>
          <a:srcRect t="10000" r="21667" b="20370"/>
          <a:stretch>
            <a:fillRect/>
          </a:stretch>
        </p:blipFill>
        <p:spPr>
          <a:xfrm>
            <a:off x="381000" y="1066800"/>
            <a:ext cx="8229600" cy="4114800"/>
          </a:xfrm>
          <a:prstGeom prst="rect">
            <a:avLst/>
          </a:prstGeom>
        </p:spPr>
      </p:pic>
      <p:sp>
        <p:nvSpPr>
          <p:cNvPr id="8" name="Slide Number Placeholder 7"/>
          <p:cNvSpPr>
            <a:spLocks noGrp="1"/>
          </p:cNvSpPr>
          <p:nvPr>
            <p:ph type="sldNum" sz="quarter" idx="12"/>
          </p:nvPr>
        </p:nvSpPr>
        <p:spPr/>
        <p:txBody>
          <a:bodyPr/>
          <a:lstStyle/>
          <a:p>
            <a:fld id="{367438EC-F0B7-4640-9741-24034901169D}" type="slidenum">
              <a:rPr lang="en-US" smtClean="0"/>
              <a:pPr/>
              <a:t>9</a:t>
            </a:fld>
            <a:endParaRPr lang="en-US"/>
          </a:p>
        </p:txBody>
      </p:sp>
      <p:sp>
        <p:nvSpPr>
          <p:cNvPr id="9" name="TextBox 8"/>
          <p:cNvSpPr txBox="1"/>
          <p:nvPr/>
        </p:nvSpPr>
        <p:spPr>
          <a:xfrm>
            <a:off x="457200" y="533400"/>
            <a:ext cx="3276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Dashboard and Navigation Tabs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425</Words>
  <Application>Microsoft Office PowerPoint</Application>
  <PresentationFormat>On-screen Show (4:3)</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VISHWAKARMA INSTITUTE OF TECHNOLOGY,PUNE</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VISHWAKARMA INSTITUTE OF TECHNOLOGY,PUNE</dc:title>
  <dc:creator>Abhi</dc:creator>
  <cp:lastModifiedBy>Abhi</cp:lastModifiedBy>
  <cp:revision>16</cp:revision>
  <dcterms:created xsi:type="dcterms:W3CDTF">2021-07-23T05:10:14Z</dcterms:created>
  <dcterms:modified xsi:type="dcterms:W3CDTF">2021-08-15T15:37:39Z</dcterms:modified>
</cp:coreProperties>
</file>