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9"/>
  </p:notesMasterIdLst>
  <p:sldIdLst>
    <p:sldId id="317" r:id="rId2"/>
    <p:sldId id="333" r:id="rId3"/>
    <p:sldId id="318" r:id="rId4"/>
    <p:sldId id="319" r:id="rId5"/>
    <p:sldId id="320" r:id="rId6"/>
    <p:sldId id="338" r:id="rId7"/>
    <p:sldId id="339" r:id="rId8"/>
    <p:sldId id="340" r:id="rId9"/>
    <p:sldId id="334" r:id="rId10"/>
    <p:sldId id="264" r:id="rId11"/>
    <p:sldId id="263" r:id="rId12"/>
    <p:sldId id="336" r:id="rId13"/>
    <p:sldId id="335" r:id="rId14"/>
    <p:sldId id="337" r:id="rId15"/>
    <p:sldId id="269" r:id="rId16"/>
    <p:sldId id="276" r:id="rId17"/>
    <p:sldId id="294" r:id="rId18"/>
    <p:sldId id="303" r:id="rId19"/>
    <p:sldId id="332" r:id="rId20"/>
    <p:sldId id="279" r:id="rId21"/>
    <p:sldId id="341" r:id="rId22"/>
    <p:sldId id="342" r:id="rId23"/>
    <p:sldId id="343" r:id="rId24"/>
    <p:sldId id="344" r:id="rId25"/>
    <p:sldId id="295" r:id="rId26"/>
    <p:sldId id="300" r:id="rId27"/>
    <p:sldId id="301" r:id="rId28"/>
    <p:sldId id="304" r:id="rId29"/>
    <p:sldId id="348" r:id="rId30"/>
    <p:sldId id="350" r:id="rId31"/>
    <p:sldId id="351" r:id="rId32"/>
    <p:sldId id="345" r:id="rId33"/>
    <p:sldId id="346" r:id="rId34"/>
    <p:sldId id="347" r:id="rId35"/>
    <p:sldId id="328" r:id="rId36"/>
    <p:sldId id="329" r:id="rId37"/>
    <p:sldId id="30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00FF"/>
    <a:srgbClr val="FF0066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5833"/>
  </p:normalViewPr>
  <p:slideViewPr>
    <p:cSldViewPr snapToGrid="0">
      <p:cViewPr varScale="1">
        <p:scale>
          <a:sx n="44" d="100"/>
          <a:sy n="44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linear%20algebra\Markov%20Chai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Sheet2!$B$2</c:f>
              <c:strCache>
                <c:ptCount val="1"/>
                <c:pt idx="0">
                  <c:v>Percentage of Votes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D2-466D-8723-E749F998C972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D2-466D-8723-E749F998C972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4D2-466D-8723-E749F998C97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4D2-466D-8723-E749F998C972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4D2-466D-8723-E749F998C972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Bharatiya Janata Party
</a:t>
                    </a:r>
                    <a:fld id="{4685D5D0-D24E-4C45-B897-E6F538B8B999}" type="PERCENTAGE">
                      <a:rPr lang="en-US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4D2-466D-8723-E749F998C97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2"/>
                      </a:solidFill>
                      <a:round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>
                          <a:tint val="77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>
                          <a:shade val="76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>
                          <a:shade val="53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2683C6"/>
                </a:solidFill>
                <a:round/>
              </a:ln>
              <a:effectLst>
                <a:outerShdw blurRad="50800" dist="38100" dir="2700000" algn="tl" rotWithShape="0">
                  <a:srgbClr val="2683C6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4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Sheet2!$A$3:$A$7</c:f>
              <c:strCache>
                <c:ptCount val="5"/>
                <c:pt idx="0">
                  <c:v>Bhartiya Janta Party</c:v>
                </c:pt>
                <c:pt idx="1">
                  <c:v>Indian National Congress</c:v>
                </c:pt>
                <c:pt idx="2">
                  <c:v>Nationalist Congress Party</c:v>
                </c:pt>
                <c:pt idx="3">
                  <c:v>Shiv Sena </c:v>
                </c:pt>
                <c:pt idx="4">
                  <c:v>Other Parties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55.33</c:v>
                </c:pt>
                <c:pt idx="1">
                  <c:v>14</c:v>
                </c:pt>
                <c:pt idx="2">
                  <c:v>14.67</c:v>
                </c:pt>
                <c:pt idx="3">
                  <c:v>8.67</c:v>
                </c:pt>
                <c:pt idx="4">
                  <c:v>7.33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4D2-466D-8723-E749F998C97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B39-4B19-ABEC-D4C6CA7B8CE6}"/>
              </c:ext>
            </c:extLst>
          </c:dPt>
          <c:dPt>
            <c:idx val="1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B39-4B19-ABEC-D4C6CA7B8CE6}"/>
              </c:ext>
            </c:extLst>
          </c:dPt>
          <c:dPt>
            <c:idx val="2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B39-4B19-ABEC-D4C6CA7B8CE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B39-4B19-ABEC-D4C6CA7B8CE6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B39-4B19-ABEC-D4C6CA7B8CE6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1CADE4"/>
                </a:solidFill>
                <a:round/>
              </a:ln>
              <a:effectLst>
                <a:outerShdw blurRad="50800" dist="38100" dir="2700000" algn="tl" rotWithShape="0">
                  <a:srgbClr val="1CADE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Sheet2!$A$2:$A$6</c:f>
              <c:strCache>
                <c:ptCount val="5"/>
                <c:pt idx="0">
                  <c:v>Bharatiya Janata Party</c:v>
                </c:pt>
                <c:pt idx="1">
                  <c:v>Indian National Congress</c:v>
                </c:pt>
                <c:pt idx="2">
                  <c:v>Nationalist Congress Party</c:v>
                </c:pt>
                <c:pt idx="3">
                  <c:v>Shiv Sena </c:v>
                </c:pt>
                <c:pt idx="4">
                  <c:v>Others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65</c:v>
                </c:pt>
                <c:pt idx="1">
                  <c:v>10</c:v>
                </c:pt>
                <c:pt idx="2">
                  <c:v>13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B39-4B19-ABEC-D4C6CA7B8CE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C0D-4FEC-905A-6D39EBD5ACFF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C0D-4FEC-905A-6D39EBD5ACFF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C0D-4FEC-905A-6D39EBD5ACFF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C0D-4FEC-905A-6D39EBD5ACFF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C0D-4FEC-905A-6D39EBD5ACFF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Bharatiya Janata Party
</a:t>
                    </a:r>
                    <a:fld id="{211F6924-5FD6-49DB-B634-9F5B6E385FB8}" type="PERCENTAGE">
                      <a:rPr lang="en-US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C0D-4FEC-905A-6D39EBD5ACF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1CADE4"/>
                </a:solidFill>
                <a:round/>
              </a:ln>
              <a:effectLst>
                <a:outerShdw blurRad="50800" dist="38100" dir="2700000" algn="tl" rotWithShape="0">
                  <a:srgbClr val="1CADE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Sheet1!$A$4:$A$8</c:f>
              <c:strCache>
                <c:ptCount val="5"/>
                <c:pt idx="0">
                  <c:v>Bhartiya Janta Party</c:v>
                </c:pt>
                <c:pt idx="1">
                  <c:v>Indian National Congress</c:v>
                </c:pt>
                <c:pt idx="2">
                  <c:v>Nationalist Congress Party</c:v>
                </c:pt>
                <c:pt idx="3">
                  <c:v>Shiv Sena </c:v>
                </c:pt>
                <c:pt idx="4">
                  <c:v>Other Parties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72</c:v>
                </c:pt>
                <c:pt idx="1">
                  <c:v>6.45</c:v>
                </c:pt>
                <c:pt idx="2">
                  <c:v>12.04</c:v>
                </c:pt>
                <c:pt idx="3">
                  <c:v>5.68</c:v>
                </c:pt>
                <c:pt idx="4">
                  <c:v>3.82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C0D-4FEC-905A-6D39EBD5ACF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BE014-6B6C-4700-8E8C-301DDE0CBE50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21CC-2D99-4D34-95BA-6BD638E88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21CC-2D99-4D34-95BA-6BD638E8817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2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0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3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0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0DF9D6-3A46-4455-8711-355C005ABDC7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18B4E-AEA4-45C4-8986-70846AB838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Link%20MC.xls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markov-chain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of Markov Chains in 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61171" cy="17927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200" dirty="0"/>
              <a:t>By </a:t>
            </a:r>
          </a:p>
          <a:p>
            <a:r>
              <a:rPr lang="en-IN" sz="2200" dirty="0"/>
              <a:t>Aanchal Dusija		A009</a:t>
            </a:r>
          </a:p>
          <a:p>
            <a:r>
              <a:rPr lang="en-IN" sz="2200" dirty="0" err="1"/>
              <a:t>Navika</a:t>
            </a:r>
            <a:r>
              <a:rPr lang="en-IN" sz="2200" dirty="0"/>
              <a:t> Kapoor		A014</a:t>
            </a:r>
          </a:p>
          <a:p>
            <a:r>
              <a:rPr lang="en-IN" sz="2200" dirty="0"/>
              <a:t>Swasti Desai	</a:t>
            </a:r>
            <a:r>
              <a:rPr lang="en-IN" sz="2200"/>
              <a:t>	A005</a:t>
            </a:r>
            <a:endParaRPr lang="en-IN" sz="22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09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165" y="979714"/>
            <a:ext cx="10058400" cy="12954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Population Distribution Vector</a:t>
            </a:r>
            <a:br>
              <a:rPr lang="en-IN" sz="4000" dirty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165" y="1737359"/>
            <a:ext cx="11083836" cy="49725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An element </a:t>
            </a:r>
            <a:r>
              <a:rPr lang="en-IN" sz="2400" i="1" dirty="0"/>
              <a:t>P</a:t>
            </a:r>
            <a:r>
              <a:rPr lang="en-IN" sz="2400" i="1" baseline="-25000" dirty="0"/>
              <a:t>i </a:t>
            </a:r>
            <a:r>
              <a:rPr lang="en-IN" sz="2400" dirty="0"/>
              <a:t>of such a vector provides the probability that a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member of the population exists</a:t>
            </a:r>
            <a:r>
              <a:rPr lang="en-IN" sz="2400" b="1" dirty="0"/>
              <a:t> </a:t>
            </a:r>
            <a:r>
              <a:rPr lang="en-IN" sz="2400" dirty="0"/>
              <a:t>in the </a:t>
            </a:r>
            <a:r>
              <a:rPr lang="en-IN" sz="2400" dirty="0" err="1"/>
              <a:t>i</a:t>
            </a:r>
            <a:r>
              <a:rPr lang="en-IN" sz="2400" baseline="30000" dirty="0" err="1"/>
              <a:t>th</a:t>
            </a:r>
            <a:r>
              <a:rPr lang="en-IN" sz="2400" dirty="0"/>
              <a:t> state.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Similar to the requirements, on the transition matrix, the sum of the entries in p must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add to 1</a:t>
            </a:r>
            <a:r>
              <a:rPr lang="en-IN" sz="2400" b="1" dirty="0"/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be </a:t>
            </a:r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nonnegative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sz="25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/>
              <a:t>                                                                  </a:t>
            </a:r>
            <a:r>
              <a:rPr lang="en-GB" sz="3000" b="1"/>
              <a:t>p</a:t>
            </a:r>
            <a:r>
              <a:rPr lang="en-GB" sz="3000" b="1" baseline="-25000"/>
              <a:t>1</a:t>
            </a:r>
          </a:p>
          <a:p>
            <a:pPr marL="0" indent="0">
              <a:buNone/>
            </a:pPr>
            <a:r>
              <a:rPr lang="en-IN" b="1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/>
              <a:t>                                        </a:t>
            </a:r>
            <a:r>
              <a:rPr lang="en-IN" sz="3000"/>
              <a:t> </a:t>
            </a:r>
            <a:r>
              <a:rPr lang="en-GB" sz="3000" b="1"/>
              <a:t>p =</a:t>
            </a:r>
            <a:r>
              <a:rPr lang="en-IN" sz="3000"/>
              <a:t> </a:t>
            </a:r>
            <a:r>
              <a:rPr lang="en-IN"/>
              <a:t>               </a:t>
            </a:r>
            <a:r>
              <a:rPr lang="en-GB" sz="3000" b="1"/>
              <a:t>p</a:t>
            </a:r>
            <a:r>
              <a:rPr lang="en-GB" sz="3000" b="1" baseline="-25000"/>
              <a:t>2</a:t>
            </a:r>
            <a:endParaRPr lang="en-GB" sz="3000" b="1" baseline="-25000" dirty="0"/>
          </a:p>
          <a:p>
            <a:pPr marL="0" indent="0">
              <a:buNone/>
            </a:pPr>
            <a:r>
              <a:rPr lang="en-IN" sz="3000" b="1"/>
              <a:t>					  .</a:t>
            </a:r>
            <a:endParaRPr lang="en-GB" b="1" dirty="0"/>
          </a:p>
          <a:p>
            <a:pPr marL="0" indent="0">
              <a:buNone/>
            </a:pPr>
            <a:r>
              <a:rPr lang="en-IN" sz="3000" b="1"/>
              <a:t>					  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                                                                   </a:t>
            </a:r>
            <a:r>
              <a:rPr lang="en-GB" sz="3000" b="1" dirty="0"/>
              <a:t>p</a:t>
            </a:r>
            <a:r>
              <a:rPr lang="en-IN" sz="3000" b="1" baseline="-25000" dirty="0"/>
              <a:t>n</a:t>
            </a:r>
            <a:r>
              <a:rPr lang="en-IN" dirty="0"/>
              <a:t>                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="" xmlns:a16="http://schemas.microsoft.com/office/drawing/2014/main" id="{ECC85F5D-C3C5-4F42-B8A1-66DF77044B59}"/>
              </a:ext>
            </a:extLst>
          </p:cNvPr>
          <p:cNvSpPr/>
          <p:nvPr/>
        </p:nvSpPr>
        <p:spPr>
          <a:xfrm>
            <a:off x="5410199" y="3265714"/>
            <a:ext cx="1110343" cy="2939143"/>
          </a:xfrm>
          <a:prstGeom prst="bracketPair">
            <a:avLst>
              <a:gd name="adj" fmla="val 725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Application of Transition Matrix to Population Distribution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2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dirty="0"/>
              <a:t>Application of a transition matrix to a population vector provides the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population distribution at a later time</a:t>
            </a:r>
            <a:r>
              <a:rPr lang="en-IN" sz="22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dirty="0"/>
              <a:t>If the transition matrix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remains valid over </a:t>
            </a:r>
            <a:r>
              <a:rPr lang="en-IN" sz="2200" b="1" i="1" dirty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time intervals</a:t>
            </a:r>
            <a:r>
              <a:rPr lang="en-IN" sz="2200" dirty="0"/>
              <a:t>, the population distribution at time </a:t>
            </a:r>
            <a:r>
              <a:rPr lang="en-IN" sz="2200" i="1" dirty="0"/>
              <a:t>n </a:t>
            </a:r>
            <a:r>
              <a:rPr lang="en-IN" sz="2200" dirty="0"/>
              <a:t>is given by </a:t>
            </a:r>
            <a:r>
              <a:rPr lang="en-IN" sz="2200" i="1" dirty="0" err="1"/>
              <a:t>T</a:t>
            </a:r>
            <a:r>
              <a:rPr lang="en-IN" sz="2200" i="1" baseline="36000" dirty="0" err="1"/>
              <a:t>n</a:t>
            </a:r>
            <a:r>
              <a:rPr lang="en-IN" sz="2200" i="1" dirty="0" err="1"/>
              <a:t>p</a:t>
            </a:r>
            <a:r>
              <a:rPr lang="en-IN" sz="2200" i="1" dirty="0"/>
              <a:t>. </a:t>
            </a:r>
            <a:endParaRPr lang="en-IN" sz="2200" dirty="0"/>
          </a:p>
          <a:p>
            <a:endParaRPr lang="en-IN" sz="24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31764" y="3959166"/>
            <a:ext cx="5589431" cy="20159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sz="2500" b="1"/>
              <a:t>p</a:t>
            </a:r>
            <a:r>
              <a:rPr lang="en-GB" sz="2500" b="1" baseline="-25000"/>
              <a:t>1</a:t>
            </a:r>
            <a:r>
              <a:rPr lang="en-IN" sz="2500" b="1"/>
              <a:t> </a:t>
            </a:r>
            <a:r>
              <a:rPr lang="en-GB" sz="2500" b="1"/>
              <a:t>=  </a:t>
            </a:r>
            <a:r>
              <a:rPr lang="en-GB" sz="2500" b="1" dirty="0"/>
              <a:t>T*p</a:t>
            </a:r>
            <a:r>
              <a:rPr lang="en-GB" sz="2500" b="1" baseline="-25000" dirty="0"/>
              <a:t>0</a:t>
            </a:r>
            <a:r>
              <a:rPr lang="en-IN" sz="2500" dirty="0"/>
              <a:t> </a:t>
            </a:r>
            <a:r>
              <a:rPr lang="en-GB" sz="2500" b="1" dirty="0"/>
              <a:t> </a:t>
            </a:r>
            <a:endParaRPr lang="en-GB" sz="2500" dirty="0"/>
          </a:p>
          <a:p>
            <a:r>
              <a:rPr lang="en-GB" sz="2500" b="1"/>
              <a:t>p</a:t>
            </a:r>
            <a:r>
              <a:rPr lang="en-GB" sz="2500" b="1" baseline="-25000"/>
              <a:t>2</a:t>
            </a:r>
            <a:r>
              <a:rPr lang="en-GB" sz="2500" b="1"/>
              <a:t> =  </a:t>
            </a:r>
            <a:r>
              <a:rPr lang="en-GB" sz="2500" b="1" dirty="0"/>
              <a:t>T*p</a:t>
            </a:r>
            <a:r>
              <a:rPr lang="en-GB" sz="2500" b="1" baseline="-25000" dirty="0"/>
              <a:t>1</a:t>
            </a:r>
            <a:r>
              <a:rPr lang="en-GB" sz="2500" b="1" dirty="0"/>
              <a:t> = T(Tp</a:t>
            </a:r>
            <a:r>
              <a:rPr lang="en-GB" sz="2500" b="1" baseline="-25000" dirty="0"/>
              <a:t>0</a:t>
            </a:r>
            <a:r>
              <a:rPr lang="en-GB" sz="2500" b="1" dirty="0"/>
              <a:t>) = T</a:t>
            </a:r>
            <a:r>
              <a:rPr lang="en-GB" sz="2500" b="1" baseline="30000" dirty="0"/>
              <a:t>2</a:t>
            </a:r>
            <a:r>
              <a:rPr lang="en-GB" sz="2500" b="1" dirty="0"/>
              <a:t>p</a:t>
            </a:r>
            <a:r>
              <a:rPr lang="en-GB" sz="2500" b="1" baseline="-25000" dirty="0"/>
              <a:t>0</a:t>
            </a:r>
          </a:p>
          <a:p>
            <a:r>
              <a:rPr lang="en-IN" sz="2500" b="1" dirty="0"/>
              <a:t>.</a:t>
            </a:r>
          </a:p>
          <a:p>
            <a:r>
              <a:rPr lang="en-IN" sz="2500" b="1" dirty="0"/>
              <a:t>.</a:t>
            </a:r>
          </a:p>
          <a:p>
            <a:r>
              <a:rPr lang="en-GB" sz="2500" b="1" dirty="0" err="1"/>
              <a:t>p</a:t>
            </a:r>
            <a:r>
              <a:rPr lang="en-GB" sz="2500" b="1" baseline="-25000" dirty="0" err="1"/>
              <a:t>n</a:t>
            </a:r>
            <a:r>
              <a:rPr lang="en-IN" sz="2500" b="1" dirty="0"/>
              <a:t> </a:t>
            </a:r>
            <a:r>
              <a:rPr lang="en-GB" sz="2500" b="1"/>
              <a:t>=  T*p</a:t>
            </a:r>
            <a:r>
              <a:rPr lang="en-GB" sz="2500" b="1" baseline="-25000"/>
              <a:t>n-1</a:t>
            </a:r>
            <a:r>
              <a:rPr lang="en-GB" sz="2500" b="1"/>
              <a:t> </a:t>
            </a:r>
            <a:r>
              <a:rPr lang="en-GB" sz="2500" b="1" dirty="0"/>
              <a:t>= T</a:t>
            </a:r>
            <a:r>
              <a:rPr lang="en-GB" sz="2500" b="1" baseline="30000" dirty="0"/>
              <a:t>n</a:t>
            </a:r>
            <a:r>
              <a:rPr lang="en-GB" sz="2500" b="1" dirty="0"/>
              <a:t>p</a:t>
            </a:r>
            <a:r>
              <a:rPr lang="en-GB" sz="2500" b="1" baseline="-25000" dirty="0"/>
              <a:t>0</a:t>
            </a:r>
            <a:endParaRPr lang="en-IN" sz="2500" b="1" baseline="-25000" dirty="0"/>
          </a:p>
        </p:txBody>
      </p:sp>
    </p:spTree>
    <p:extLst>
      <p:ext uri="{BB962C8B-B14F-4D97-AF65-F5344CB8AC3E}">
        <p14:creationId xmlns:p14="http://schemas.microsoft.com/office/powerpoint/2010/main" val="9610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Regular Transition Matrix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77151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600" dirty="0"/>
              <a:t>A regular transition matrix is one which, when the original matrix </a:t>
            </a:r>
            <a:r>
              <a:rPr lang="en-IN" sz="2600" i="1" dirty="0"/>
              <a:t>T </a:t>
            </a:r>
            <a:r>
              <a:rPr lang="en-IN" sz="2600" dirty="0"/>
              <a:t>is raised to some power n, which has </a:t>
            </a:r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no zero entries</a:t>
            </a: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IN" sz="2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 For such a matrix, the populations will eventually approach a steady-state</a:t>
            </a:r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(s)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This doesn’t imply that the population is stagnant.</a:t>
            </a:r>
          </a:p>
          <a:p>
            <a:pPr marL="0" indent="0">
              <a:buNone/>
            </a:pPr>
            <a:r>
              <a:rPr lang="en-IN" sz="2600" i="1" dirty="0"/>
              <a:t>                                                   </a:t>
            </a:r>
            <a:endParaRPr lang="en-IN" sz="26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32908" y="4324735"/>
            <a:ext cx="3387144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err="1"/>
              <a:t>Ts</a:t>
            </a:r>
            <a:r>
              <a:rPr lang="en-IN" sz="4800" b="1" dirty="0"/>
              <a:t> </a:t>
            </a:r>
            <a:r>
              <a:rPr lang="en-GB" sz="4800" b="1" dirty="0"/>
              <a:t>= s</a:t>
            </a:r>
            <a:r>
              <a:rPr lang="en-IN" dirty="0"/>
              <a:t> </a:t>
            </a:r>
            <a:r>
              <a:rPr lang="en-GB" b="1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9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Steady State Vector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03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 The vector </a:t>
            </a:r>
            <a:r>
              <a:rPr lang="en-IN" sz="2200" b="1" dirty="0"/>
              <a:t>s</a:t>
            </a:r>
            <a:r>
              <a:rPr lang="en-IN" sz="2200" dirty="0"/>
              <a:t> is known as a steady-state vector. Rearranging the equation yields: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Steady State vector means that further application of the transition matrix will produce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no noticeable population changes</a:t>
            </a: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IN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 The last line is just a </a:t>
            </a:r>
            <a:r>
              <a:rPr lang="en-IN" sz="2200" b="1" dirty="0"/>
              <a:t>homogeneous linear equation </a:t>
            </a:r>
            <a:r>
              <a:rPr lang="en-IN" sz="2200" dirty="0"/>
              <a:t>which can be solved easily by a row reduction on the augmented matrix </a:t>
            </a:r>
            <a:r>
              <a:rPr lang="en-IN" sz="2200" i="1" dirty="0"/>
              <a:t>[T </a:t>
            </a:r>
            <a:r>
              <a:rPr lang="en-IN" sz="2200" dirty="0"/>
              <a:t>– </a:t>
            </a:r>
            <a:r>
              <a:rPr lang="en-IN" sz="2200" i="1" dirty="0"/>
              <a:t>I|0].</a:t>
            </a:r>
            <a:endParaRPr lang="en-IN" sz="22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00799" y="4277042"/>
            <a:ext cx="5151549" cy="1569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Ts</a:t>
            </a:r>
            <a:r>
              <a:rPr lang="en-IN" sz="3200" b="1" dirty="0"/>
              <a:t> – s </a:t>
            </a:r>
            <a:r>
              <a:rPr lang="en-GB" sz="3200" b="1" dirty="0"/>
              <a:t>=</a:t>
            </a:r>
            <a:r>
              <a:rPr lang="en-IN" sz="3200" b="1" dirty="0"/>
              <a:t> 0</a:t>
            </a:r>
          </a:p>
          <a:p>
            <a:pPr algn="ctr"/>
            <a:r>
              <a:rPr lang="en-IN" sz="3200" b="1" dirty="0" err="1"/>
              <a:t>Ts</a:t>
            </a:r>
            <a:r>
              <a:rPr lang="en-IN" sz="3200" b="1" dirty="0"/>
              <a:t> – Is </a:t>
            </a:r>
            <a:r>
              <a:rPr lang="en-GB" sz="3200" b="1" dirty="0"/>
              <a:t>=</a:t>
            </a:r>
            <a:r>
              <a:rPr lang="en-IN" sz="3200" b="1" dirty="0"/>
              <a:t> 0</a:t>
            </a:r>
          </a:p>
          <a:p>
            <a:pPr algn="ctr"/>
            <a:r>
              <a:rPr lang="en-IN" sz="3200" b="1" dirty="0"/>
              <a:t>(T-I</a:t>
            </a:r>
            <a:r>
              <a:rPr lang="en-GB" sz="3200" b="1" dirty="0"/>
              <a:t>)s = 0</a:t>
            </a:r>
          </a:p>
        </p:txBody>
      </p:sp>
    </p:spTree>
    <p:extLst>
      <p:ext uri="{BB962C8B-B14F-4D97-AF65-F5344CB8AC3E}">
        <p14:creationId xmlns:p14="http://schemas.microsoft.com/office/powerpoint/2010/main" val="12457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Eigenvalue and eigenvector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 The eigenvector function is </a:t>
            </a:r>
            <a:r>
              <a:rPr lang="en-IN" sz="2200" b="1" i="1" dirty="0">
                <a:solidFill>
                  <a:schemeClr val="accent2">
                    <a:lumMod val="75000"/>
                  </a:schemeClr>
                </a:solidFill>
              </a:rPr>
              <a:t>|T-</a:t>
            </a:r>
            <a:r>
              <a:rPr lang="el-GR" sz="2200" b="1" dirty="0">
                <a:solidFill>
                  <a:schemeClr val="accent2">
                    <a:lumMod val="75000"/>
                  </a:schemeClr>
                </a:solidFill>
              </a:rPr>
              <a:t> λ </a:t>
            </a:r>
            <a:r>
              <a:rPr lang="en-IN" sz="2200" b="1" i="1" dirty="0">
                <a:solidFill>
                  <a:schemeClr val="accent2">
                    <a:lumMod val="75000"/>
                  </a:schemeClr>
                </a:solidFill>
              </a:rPr>
              <a:t>X|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 = 0</a:t>
            </a:r>
            <a:r>
              <a:rPr lang="en-IN" sz="2200" i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 We examine this equation where </a:t>
            </a:r>
            <a:r>
              <a:rPr lang="el-GR" sz="2200" b="1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 = 1</a:t>
            </a:r>
            <a:r>
              <a:rPr lang="en-IN" sz="22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 As such, a regular transition matrix T is shown to have eigenvector </a:t>
            </a:r>
            <a:r>
              <a:rPr lang="en-IN" sz="2200" b="1" dirty="0"/>
              <a:t>s</a:t>
            </a:r>
            <a:r>
              <a:rPr lang="en-IN" sz="2200" dirty="0"/>
              <a:t> with Eigenvalue </a:t>
            </a:r>
            <a:r>
              <a:rPr lang="el-GR" sz="2200" dirty="0"/>
              <a:t>λ </a:t>
            </a:r>
            <a:r>
              <a:rPr lang="en-IN" sz="2200" dirty="0"/>
              <a:t>= 1.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8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268" y="460824"/>
            <a:ext cx="9748001" cy="128089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Usage of eigenvalue and eigenvector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30" y="3516086"/>
            <a:ext cx="5346927" cy="2717954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54328" y="197636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/>
              <a:t>  To prove this, we begin with an n x n transition matrix whose characteristic polynomial Q = |T – I| can be shown in matrix 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/>
              <a:t> When </a:t>
            </a:r>
            <a:r>
              <a:rPr lang="el-GR" sz="2400"/>
              <a:t>λ</a:t>
            </a:r>
            <a:r>
              <a:rPr lang="en-IN" sz="2400"/>
              <a:t> value is subtracted from the matrix, the sum of each column equals to 0, instead of 1</a:t>
            </a:r>
          </a:p>
          <a:p>
            <a:pPr marL="0" indent="0">
              <a:buNone/>
            </a:pPr>
            <a:r>
              <a:rPr lang="en-IN" sz="240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10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4" y="581906"/>
            <a:ext cx="9874547" cy="128089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Application of Markov Chains in Maharashtra Elections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2021938"/>
            <a:ext cx="10565648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 transition Matrix for the general elections of Maharashtra 2009 and 2014 was </a:t>
            </a:r>
            <a:r>
              <a:rPr lang="en-GB" sz="2400"/>
              <a:t>made.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Five parties were taken under consideration,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GB" sz="2400" dirty="0" err="1"/>
              <a:t>Bharatiya</a:t>
            </a:r>
            <a:r>
              <a:rPr lang="en-GB" sz="2400" dirty="0"/>
              <a:t> Janata Party (B)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Indian National Congress (I)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Nationalist Congress Party (N)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Shiv </a:t>
            </a:r>
            <a:r>
              <a:rPr lang="en-GB" sz="2400" dirty="0" err="1"/>
              <a:t>Sena</a:t>
            </a:r>
            <a:r>
              <a:rPr lang="en-GB" sz="2400" dirty="0"/>
              <a:t> (S)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Other parties (O)</a:t>
            </a:r>
          </a:p>
        </p:txBody>
      </p:sp>
    </p:spTree>
    <p:extLst>
      <p:ext uri="{BB962C8B-B14F-4D97-AF65-F5344CB8AC3E}">
        <p14:creationId xmlns:p14="http://schemas.microsoft.com/office/powerpoint/2010/main" val="22284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5287268" y="1707300"/>
            <a:ext cx="1800000" cy="180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 flipH="1">
            <a:off x="5357380" y="2024631"/>
            <a:ext cx="1800000" cy="16299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 rot="12900000">
            <a:off x="3678383" y="4784709"/>
            <a:ext cx="2160000" cy="162995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 rot="1980000">
            <a:off x="3950567" y="4462253"/>
            <a:ext cx="1820028" cy="16299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 rot="8820000">
            <a:off x="6790261" y="4503470"/>
            <a:ext cx="1944000" cy="16299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 rot="19680000">
            <a:off x="6756088" y="4836331"/>
            <a:ext cx="2160000" cy="162995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ircular Arrow 23"/>
          <p:cNvSpPr/>
          <p:nvPr/>
        </p:nvSpPr>
        <p:spPr>
          <a:xfrm rot="2700000" flipH="1">
            <a:off x="7594602" y="578403"/>
            <a:ext cx="1117600" cy="1705829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8900000">
            <a:off x="3722648" y="682936"/>
            <a:ext cx="1117600" cy="1705829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Circular Arrow 27"/>
          <p:cNvSpPr/>
          <p:nvPr/>
        </p:nvSpPr>
        <p:spPr>
          <a:xfrm rot="10860000">
            <a:off x="5757486" y="4927451"/>
            <a:ext cx="1117600" cy="1705829"/>
          </a:xfrm>
          <a:prstGeom prst="circular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5452630" y="487176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916347" y="1709351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6632039" y="5729564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822780" y="4140153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Connector 33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5321903" y="1979050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6894249" y="4929867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Connector 36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8610602" y="422987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Connector 37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8373074" y="1590409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6922157" y="165615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Arrow 34"/>
          <p:cNvSpPr/>
          <p:nvPr/>
        </p:nvSpPr>
        <p:spPr>
          <a:xfrm rot="8100000">
            <a:off x="3136204" y="2791076"/>
            <a:ext cx="1260000" cy="162995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Left Arrow 40"/>
          <p:cNvSpPr/>
          <p:nvPr/>
        </p:nvSpPr>
        <p:spPr>
          <a:xfrm rot="18900000">
            <a:off x="3510426" y="2791077"/>
            <a:ext cx="1260000" cy="16299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Left Arrow 41"/>
          <p:cNvSpPr/>
          <p:nvPr/>
        </p:nvSpPr>
        <p:spPr>
          <a:xfrm rot="2700000" flipH="1">
            <a:off x="7718712" y="2717886"/>
            <a:ext cx="1260000" cy="16299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Arrow 42"/>
          <p:cNvSpPr/>
          <p:nvPr/>
        </p:nvSpPr>
        <p:spPr>
          <a:xfrm rot="2700000">
            <a:off x="8129188" y="2689571"/>
            <a:ext cx="1260000" cy="162995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Circular Arrow 43"/>
          <p:cNvSpPr/>
          <p:nvPr/>
        </p:nvSpPr>
        <p:spPr>
          <a:xfrm rot="3480000" flipH="1">
            <a:off x="9291250" y="2601254"/>
            <a:ext cx="1117600" cy="1705829"/>
          </a:xfrm>
          <a:prstGeom prst="circular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Circular Arrow 44"/>
          <p:cNvSpPr/>
          <p:nvPr/>
        </p:nvSpPr>
        <p:spPr>
          <a:xfrm rot="15000000" flipH="1">
            <a:off x="2509113" y="3158420"/>
            <a:ext cx="1117600" cy="1705829"/>
          </a:xfrm>
          <a:prstGeom prst="circular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Hexagon 1"/>
          <p:cNvSpPr/>
          <p:nvPr/>
        </p:nvSpPr>
        <p:spPr>
          <a:xfrm>
            <a:off x="4096497" y="1515151"/>
            <a:ext cx="1060704" cy="914400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9" name="Hexagon 38"/>
          <p:cNvSpPr/>
          <p:nvPr/>
        </p:nvSpPr>
        <p:spPr>
          <a:xfrm>
            <a:off x="2917707" y="3417802"/>
            <a:ext cx="1060704" cy="91440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6" name="Hexagon 45"/>
          <p:cNvSpPr/>
          <p:nvPr/>
        </p:nvSpPr>
        <p:spPr>
          <a:xfrm>
            <a:off x="5756591" y="4885451"/>
            <a:ext cx="1060704" cy="9144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7" name="Hexagon 46"/>
          <p:cNvSpPr/>
          <p:nvPr/>
        </p:nvSpPr>
        <p:spPr>
          <a:xfrm>
            <a:off x="8834709" y="3253476"/>
            <a:ext cx="1060704" cy="914400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B</a:t>
            </a:r>
          </a:p>
        </p:txBody>
      </p:sp>
      <p:sp>
        <p:nvSpPr>
          <p:cNvPr id="48" name="Hexagon 47"/>
          <p:cNvSpPr/>
          <p:nvPr/>
        </p:nvSpPr>
        <p:spPr>
          <a:xfrm>
            <a:off x="7207678" y="1396528"/>
            <a:ext cx="1060704" cy="914400"/>
          </a:xfrm>
          <a:prstGeom prst="hexagon">
            <a:avLst/>
          </a:prstGeom>
          <a:solidFill>
            <a:srgbClr val="FF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N</a:t>
            </a:r>
          </a:p>
        </p:txBody>
      </p:sp>
      <p:sp>
        <p:nvSpPr>
          <p:cNvPr id="49" name="Left Arrow 48"/>
          <p:cNvSpPr/>
          <p:nvPr/>
        </p:nvSpPr>
        <p:spPr>
          <a:xfrm rot="1200000">
            <a:off x="5011576" y="2816457"/>
            <a:ext cx="3816000" cy="162995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Left Arrow 49"/>
          <p:cNvSpPr/>
          <p:nvPr/>
        </p:nvSpPr>
        <p:spPr>
          <a:xfrm>
            <a:off x="3993362" y="3710676"/>
            <a:ext cx="4752000" cy="144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Left Arrow 50"/>
          <p:cNvSpPr/>
          <p:nvPr/>
        </p:nvSpPr>
        <p:spPr>
          <a:xfrm rot="3780000">
            <a:off x="4114143" y="3574966"/>
            <a:ext cx="2592000" cy="16299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Left Arrow 51"/>
          <p:cNvSpPr/>
          <p:nvPr/>
        </p:nvSpPr>
        <p:spPr>
          <a:xfrm rot="6780000">
            <a:off x="5714644" y="3516686"/>
            <a:ext cx="2592000" cy="16299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Left Arrow 52"/>
          <p:cNvSpPr/>
          <p:nvPr/>
        </p:nvSpPr>
        <p:spPr>
          <a:xfrm rot="14580000">
            <a:off x="4277380" y="3474717"/>
            <a:ext cx="2772000" cy="16299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Left Arrow 53"/>
          <p:cNvSpPr/>
          <p:nvPr/>
        </p:nvSpPr>
        <p:spPr>
          <a:xfrm rot="12060000">
            <a:off x="5030398" y="2943282"/>
            <a:ext cx="3816000" cy="16299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Left Arrow 54"/>
          <p:cNvSpPr/>
          <p:nvPr/>
        </p:nvSpPr>
        <p:spPr>
          <a:xfrm rot="-3960000">
            <a:off x="5837222" y="3574965"/>
            <a:ext cx="2736000" cy="16299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Left Arrow 55"/>
          <p:cNvSpPr/>
          <p:nvPr/>
        </p:nvSpPr>
        <p:spPr>
          <a:xfrm rot="-1440000">
            <a:off x="3845443" y="2739901"/>
            <a:ext cx="3528000" cy="16299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Left Arrow 56"/>
          <p:cNvSpPr/>
          <p:nvPr/>
        </p:nvSpPr>
        <p:spPr>
          <a:xfrm rot="10800000">
            <a:off x="4004893" y="3570018"/>
            <a:ext cx="4716000" cy="162995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Left Arrow 57"/>
          <p:cNvSpPr/>
          <p:nvPr/>
        </p:nvSpPr>
        <p:spPr>
          <a:xfrm rot="9360000">
            <a:off x="3703458" y="2604283"/>
            <a:ext cx="3564000" cy="162995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lowchart: Connector 58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247861" y="3158736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Connector 59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4448127" y="2354373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Connector 60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5006140" y="2264928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Connector 61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5113219" y="2218949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8583690" y="3435772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lowchart: Connector 63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967884" y="3518048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Connector 65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7845607" y="2327851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Connector 66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9059007" y="303278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Connector 71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5876574" y="4664760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lowchart: Connector 72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6434821" y="4627517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lowchart: Connector 73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7647093" y="2354372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8594583" y="367428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7115050" y="1998258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Connector 78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826953" y="3261171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Connector 80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10037117" y="3674285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Connector 81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2816647" y="3518048"/>
            <a:ext cx="185256" cy="2206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9CE130B-7F2E-4613-AC6D-4A32D7D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986" y="243706"/>
            <a:ext cx="8911687" cy="128089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Working of the example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3326E-6 -1.04533E-6 L -0.02279 -0.07747 L -0.01381 -0.11725 C 0.00026 -0.12627 -0.01459 -0.1272 0.00743 -0.1272 C 0.03244 -0.1272 0.01798 -0.12419 0.03204 -0.11517 L 0.04325 -0.09528 " pathEditMode="relative" rAng="0" ptsTypes="FAffFF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6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13138 -0.00162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3985 0.1812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6 -0.10062 L -0.00768 -0.12329 C 0.00912 -0.12167 0.01941 -0.12144 0.01941 -0.10131 C 0.02475 -0.09507 0.02149 -0.09599 0.02188 -0.08674 C 0.02214 -0.07795 0.02384 -0.06315 0.0211 -0.04857 L 0.0056 -4.62179E-6 " pathEditMode="relative" rAng="0" ptsTypes="FffaFF">
                                      <p:cBhvr>
                                        <p:cTn id="47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" y="3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4297 0.1562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13242 2.59259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2305 -0.13704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345 -0.1474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0.00625 L -0.06002 0.05648 C -0.04453 0.08819 -0.05625 0.09074 -0.0319 0.09074 C -0.02422 0.09051 -0.01666 0.08426 -0.01172 0.07616 C -0.00651 0.06782 -0.0039 0.05347 -0.00208 0.0412 L -2.5E-6 0.00255 " pathEditMode="relative" rAng="0" ptsTypes="FffaFF">
                                      <p:cBhvr>
                                        <p:cTn id="102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4767E-7 3.86306E-7 L 0.0689 -0.1189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59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668E-6 5.32038E-8 L -0.06798 0.1168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9" y="5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342 L 0.0913 0.33495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" y="17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116 L 0.26935 0.18598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1" y="9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139 L -0.29297 -0.19352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0231 L 0.36702 0.00185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6641 0.10973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6628 -0.11458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0.00278 L -0.09218 -0.32685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7000"/>
                            </p:stCondLst>
                            <p:childTnLst>
                              <p:par>
                                <p:cTn id="20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093 L 0.08127 -0.33634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" y="-16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46 L -0.0883 0.35161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9" y="175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-0.00116 L -0.38227 -0.00301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1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2000"/>
                            </p:stCondLst>
                            <p:childTnLst>
                              <p:par>
                                <p:cTn id="2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2500"/>
                            </p:stCondLst>
                            <p:childTnLst>
                              <p:par>
                                <p:cTn id="2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5 L -0.26348 0.21004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7" y="10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3000"/>
                            </p:stCondLst>
                            <p:childTnLst>
                              <p:par>
                                <p:cTn id="2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3500"/>
                            </p:stCondLst>
                            <p:childTnLst>
                              <p:par>
                                <p:cTn id="2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4000"/>
                            </p:stCondLst>
                            <p:childTnLst>
                              <p:par>
                                <p:cTn id="2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138 L 0.25456 -0.19977 " pathEditMode="relative" rAng="0" ptsTypes="AA">
                                      <p:cBhvr>
                                        <p:cTn id="2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4500"/>
                            </p:stCondLst>
                            <p:childTnLst>
                              <p:par>
                                <p:cTn id="2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5000"/>
                            </p:stCondLst>
                            <p:childTnLst>
                              <p:par>
                                <p:cTn id="2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66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44 -0.10069 L -0.02539 -0.11643 L -0.00911 -0.12639 C -0.0026 -0.12801 0.00482 -0.12685 0.00964 -0.125 C 0.01445 -0.12315 0.01667 -0.12129 0.01966 -0.11574 C 0.025 -0.10949 0.02747 -0.10231 0.02799 -0.09097 C 0.02851 -0.07963 0.02747 -0.06273 0.02278 -0.04768 L -1.20427E-6 -1.85185E-6 " pathEditMode="relative" rAng="0" ptsTypes="FAfafaFF">
                                      <p:cBhvr>
                                        <p:cTn id="267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6000"/>
                            </p:stCondLst>
                            <p:childTnLst>
                              <p:par>
                                <p:cTn id="26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2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77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7387E-7 -0.00116 L -0.02526 0.03148 C -0.03294 0.04582 -0.03658 0.06364 -0.03515 0.07822 C -0.03476 0.09072 -0.02721 0.10067 -0.02304 0.10692 C -0.01914 0.11224 -0.0138 0.11433 -0.00976 0.11641 C -0.00573 0.11849 -0.00404 0.12104 0.00143 0.11988 L 0.0233 0.10877 L 0.02955 0.10623 " pathEditMode="relative" rAng="0" ptsTypes="FfafaFAF">
                                      <p:cBhvr>
                                        <p:cTn id="2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6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7500"/>
                            </p:stCondLst>
                            <p:childTnLst>
                              <p:par>
                                <p:cTn id="2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0" grpId="0" animBg="1"/>
      <p:bldP spid="40" grpId="1" animBg="1"/>
      <p:bldP spid="40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1E288-5C18-42CF-A33E-B2679F85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518017"/>
            <a:ext cx="10339841" cy="166189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Data Collected</a:t>
            </a:r>
            <a:br>
              <a:rPr lang="en-IN" sz="4000" dirty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51C552-401B-4C84-AF5F-516DDF10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825603"/>
            <a:ext cx="10243457" cy="1692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A survey of 150 people who voted in the 2009 general elections of Maharashtra was undertaken.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It was observed that of those that voted for B in the previous elections, 37 voted for B, 2 voted for I, 5 voted for N, 2 voted for S and 1 voted for O in the year 2014.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83" y="3380146"/>
            <a:ext cx="5825190" cy="2436253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="" xmlns:a16="http://schemas.microsoft.com/office/drawing/2014/main" id="{ECC85F5D-C3C5-4F42-B8A1-66DF77044B59}"/>
              </a:ext>
            </a:extLst>
          </p:cNvPr>
          <p:cNvSpPr/>
          <p:nvPr/>
        </p:nvSpPr>
        <p:spPr>
          <a:xfrm>
            <a:off x="4669971" y="3804253"/>
            <a:ext cx="3633902" cy="1828801"/>
          </a:xfrm>
          <a:prstGeom prst="bracketPair">
            <a:avLst>
              <a:gd name="adj" fmla="val 725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246261" y="4415250"/>
            <a:ext cx="15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hlinkClick r:id="rId3" action="ppaction://hlinkfile"/>
              </a:rPr>
              <a:t>Link MC.xlsx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Transition Matrix of General Elections of Maharashtra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89616"/>
              </p:ext>
            </p:extLst>
          </p:nvPr>
        </p:nvGraphicFramePr>
        <p:xfrm>
          <a:off x="637449" y="2622014"/>
          <a:ext cx="9971793" cy="31067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0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0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0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0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00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00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500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080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dirty="0">
                          <a:effectLst/>
                          <a:latin typeface="+mn-lt"/>
                        </a:rPr>
                        <a:t>B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dirty="0">
                          <a:effectLst/>
                          <a:latin typeface="+mn-lt"/>
                        </a:rPr>
                        <a:t>I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dirty="0">
                          <a:effectLst/>
                          <a:latin typeface="+mn-lt"/>
                        </a:rPr>
                        <a:t>S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dirty="0">
                          <a:effectLst/>
                          <a:latin typeface="+mn-lt"/>
                        </a:rPr>
                        <a:t>O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7191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effectLst/>
                          <a:latin typeface="+mn-lt"/>
                        </a:rPr>
                        <a:t>B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0.7872340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0.3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0.8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0.4285714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0.2941176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7191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effectLst/>
                          <a:latin typeface="+mn-lt"/>
                        </a:rPr>
                        <a:t>I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0.0425532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0.375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0.0476190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0.1176471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71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+mn-lt"/>
                        </a:rPr>
                        <a:t>T =</a:t>
                      </a:r>
                      <a:endParaRPr lang="en-IN" sz="20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0.1063830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0.175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0.080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0.1904762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0.2352941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7191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effectLst/>
                          <a:latin typeface="+mn-lt"/>
                        </a:rPr>
                        <a:t>S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0.0425532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0.05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0.040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0.1904762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0.2352941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7191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effectLst/>
                          <a:latin typeface="+mn-lt"/>
                        </a:rPr>
                        <a:t>O</a:t>
                      </a:r>
                      <a:endParaRPr lang="en-IN" sz="1700" b="0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0.0212766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0.10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0.040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>
                          <a:effectLst/>
                          <a:latin typeface="+mn-lt"/>
                        </a:rPr>
                        <a:t>0.1428571</a:t>
                      </a:r>
                      <a:endParaRPr lang="en-IN" sz="17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u="none" strike="noStrike" dirty="0">
                          <a:effectLst/>
                          <a:latin typeface="+mn-lt"/>
                        </a:rPr>
                        <a:t>0.1176471</a:t>
                      </a:r>
                      <a:endParaRPr lang="en-IN" sz="17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97280" y="1836512"/>
            <a:ext cx="101788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data collected, the transition matrix has been computed as follows: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="" xmlns:a16="http://schemas.microsoft.com/office/drawing/2014/main" id="{ECC85F5D-C3C5-4F42-B8A1-66DF77044B59}"/>
              </a:ext>
            </a:extLst>
          </p:cNvPr>
          <p:cNvSpPr/>
          <p:nvPr/>
        </p:nvSpPr>
        <p:spPr>
          <a:xfrm>
            <a:off x="2373086" y="3037114"/>
            <a:ext cx="8349343" cy="2786743"/>
          </a:xfrm>
          <a:prstGeom prst="bracketPair">
            <a:avLst>
              <a:gd name="adj" fmla="val 725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		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t="22755"/>
          <a:stretch/>
        </p:blipFill>
        <p:spPr>
          <a:xfrm>
            <a:off x="1263534" y="1845734"/>
            <a:ext cx="9531927" cy="43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3412358"/>
            <a:ext cx="2460263" cy="2523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2756D-E6D1-4A82-8231-650B085D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526137"/>
            <a:ext cx="10328956" cy="128089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Population Distribution Matrix of General Elections of Maharashtra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19AF4-03B6-4C4B-803A-A5F91930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2133599"/>
            <a:ext cx="10003972" cy="936171"/>
          </a:xfrm>
        </p:spPr>
        <p:txBody>
          <a:bodyPr>
            <a:normAutofit fontScale="55000" lnSpcReduction="20000"/>
          </a:bodyPr>
          <a:lstStyle/>
          <a:p>
            <a:r>
              <a:rPr lang="en-IN" sz="4000" dirty="0"/>
              <a:t>In the 2009 election, the voters were distributed according to the distribution vector. </a:t>
            </a:r>
          </a:p>
          <a:p>
            <a:pPr marL="0" indent="0">
              <a:buNone/>
            </a:pPr>
            <a:r>
              <a:rPr lang="en-IN" sz="1050" b="1" dirty="0"/>
              <a:t>                                       </a:t>
            </a:r>
          </a:p>
          <a:p>
            <a:pPr marL="0" indent="0">
              <a:buNone/>
            </a:pPr>
            <a:r>
              <a:rPr lang="en-IN" sz="1050" b="1" dirty="0"/>
              <a:t>                                          	</a:t>
            </a:r>
            <a:r>
              <a:rPr lang="en-IN" sz="1050" b="1"/>
              <a:t>	</a:t>
            </a:r>
            <a:endParaRPr lang="en-IN" sz="500" dirty="0"/>
          </a:p>
        </p:txBody>
      </p:sp>
      <p:sp>
        <p:nvSpPr>
          <p:cNvPr id="4" name="Double Bracket 3"/>
          <p:cNvSpPr/>
          <p:nvPr/>
        </p:nvSpPr>
        <p:spPr>
          <a:xfrm>
            <a:off x="5529943" y="3412358"/>
            <a:ext cx="1513114" cy="252352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0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FB20E-E9FD-493A-87FB-ED984A2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05" y="455298"/>
            <a:ext cx="9449458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Outcome of the General Elections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0DBE58-68AA-459F-A220-4CDF2EBE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204" y="1813857"/>
            <a:ext cx="10507809" cy="1199667"/>
          </a:xfrm>
        </p:spPr>
        <p:txBody>
          <a:bodyPr/>
          <a:lstStyle/>
          <a:p>
            <a:r>
              <a:rPr lang="en-US" sz="2400" dirty="0"/>
              <a:t>In order to get the result for the 2014 general elections, the transition matrix is multiplied by the Population  Distribution Vector. The result is as follows: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3297DD-81CB-4DFA-8AC0-FDCC8663DD58}"/>
              </a:ext>
            </a:extLst>
          </p:cNvPr>
          <p:cNvSpPr/>
          <p:nvPr/>
        </p:nvSpPr>
        <p:spPr>
          <a:xfrm>
            <a:off x="-1" y="2858453"/>
            <a:ext cx="753450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		                          </a:t>
            </a:r>
            <a:r>
              <a:rPr lang="en-IN" sz="1600" b="1" dirty="0"/>
              <a:t>B		   I   		  N	           S		    O</a:t>
            </a:r>
          </a:p>
          <a:p>
            <a:r>
              <a:rPr lang="en-IN" sz="1600" b="1" dirty="0"/>
              <a:t>         	   </a:t>
            </a:r>
          </a:p>
          <a:p>
            <a:r>
              <a:rPr lang="en-IN" sz="1600" b="1" dirty="0"/>
              <a:t>			B       0.787234043   0.3		 0.8    0.428571429   0.294117647                   </a:t>
            </a:r>
          </a:p>
          <a:p>
            <a:r>
              <a:rPr lang="en-IN" sz="1600" b="1" dirty="0"/>
              <a:t>			</a:t>
            </a:r>
          </a:p>
          <a:p>
            <a:r>
              <a:rPr lang="en-IN" sz="1600" b="1" dirty="0"/>
              <a:t>			I	0.042553191	0.375	0.04	  0.047619048	  0.117647059                   </a:t>
            </a:r>
          </a:p>
          <a:p>
            <a:r>
              <a:rPr lang="en-IN" sz="1600" b="1" dirty="0"/>
              <a:t>	</a:t>
            </a:r>
          </a:p>
          <a:p>
            <a:r>
              <a:rPr lang="en-IN" sz="1600" b="1" dirty="0"/>
              <a:t>			N</a:t>
            </a:r>
            <a:r>
              <a:rPr lang="en-IN" sz="1600" b="1"/>
              <a:t>	0.106382979</a:t>
            </a:r>
            <a:r>
              <a:rPr lang="en-IN" sz="1600" b="1" dirty="0"/>
              <a:t>	0.175	0.08   0.19047619	  0.235294118                       </a:t>
            </a:r>
          </a:p>
          <a:p>
            <a:r>
              <a:rPr lang="en-IN" sz="1600" b="1" dirty="0"/>
              <a:t>			</a:t>
            </a:r>
          </a:p>
          <a:p>
            <a:r>
              <a:rPr lang="en-IN" sz="1600" b="1" dirty="0"/>
              <a:t>			S	0.042553191	0.05	        0.04	  0.19047619	  0.235294118                    					 	</a:t>
            </a:r>
          </a:p>
          <a:p>
            <a:r>
              <a:rPr lang="en-IN" sz="1600" b="1" dirty="0"/>
              <a:t>			O	0.021276596   0.1		0.04	  0.142857143   0.117647059                   </a:t>
            </a:r>
          </a:p>
          <a:p>
            <a:r>
              <a:rPr lang="en-IN" sz="1600" dirty="0"/>
              <a:t> 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="" xmlns:a16="http://schemas.microsoft.com/office/drawing/2014/main" id="{E6B8BD45-4ECD-4473-96F8-A782FDC7E27B}"/>
              </a:ext>
            </a:extLst>
          </p:cNvPr>
          <p:cNvSpPr/>
          <p:nvPr/>
        </p:nvSpPr>
        <p:spPr>
          <a:xfrm>
            <a:off x="1795975" y="3116999"/>
            <a:ext cx="5645834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7">
            <a:extLst>
              <a:ext uri="{FF2B5EF4-FFF2-40B4-BE49-F238E27FC236}">
                <a16:creationId xmlns="" xmlns:a16="http://schemas.microsoft.com/office/drawing/2014/main" id="{9D5793B0-0C8A-470C-9FB8-4D64AA5D6A51}"/>
              </a:ext>
            </a:extLst>
          </p:cNvPr>
          <p:cNvSpPr/>
          <p:nvPr/>
        </p:nvSpPr>
        <p:spPr>
          <a:xfrm>
            <a:off x="7620663" y="4263865"/>
            <a:ext cx="517173" cy="51063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E5AD487-27A4-4C55-A69E-14D58DAE5B0C}"/>
              </a:ext>
            </a:extLst>
          </p:cNvPr>
          <p:cNvSpPr txBox="1"/>
          <p:nvPr/>
        </p:nvSpPr>
        <p:spPr>
          <a:xfrm>
            <a:off x="8325631" y="3350896"/>
            <a:ext cx="4764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0.313333   	           0.553333</a:t>
            </a:r>
          </a:p>
          <a:p>
            <a:r>
              <a:rPr lang="en-IN" sz="1600" b="1" dirty="0"/>
              <a:t>                            </a:t>
            </a:r>
            <a:r>
              <a:rPr lang="en-GB" sz="1600" b="1" dirty="0"/>
              <a:t>  </a:t>
            </a:r>
            <a:r>
              <a:rPr lang="en-IN" sz="1600" b="1" dirty="0"/>
              <a:t>         </a:t>
            </a:r>
          </a:p>
          <a:p>
            <a:r>
              <a:rPr lang="en-IN" sz="1600" b="1" dirty="0"/>
              <a:t>0.266667	                   0.14		</a:t>
            </a:r>
          </a:p>
          <a:p>
            <a:r>
              <a:rPr lang="en-IN" sz="1600" b="1" dirty="0"/>
              <a:t>		</a:t>
            </a:r>
          </a:p>
          <a:p>
            <a:r>
              <a:rPr lang="en-IN" sz="1600" b="1" dirty="0"/>
              <a:t>0.166667		           0.146667</a:t>
            </a:r>
          </a:p>
          <a:p>
            <a:endParaRPr lang="en-IN" sz="1600" b="1" dirty="0"/>
          </a:p>
          <a:p>
            <a:r>
              <a:rPr lang="en-IN" sz="1600" b="1" dirty="0"/>
              <a:t>0.14		                   0.086667</a:t>
            </a:r>
          </a:p>
          <a:p>
            <a:r>
              <a:rPr lang="en-IN" sz="1600" b="1" dirty="0"/>
              <a:t>						</a:t>
            </a:r>
          </a:p>
          <a:p>
            <a:r>
              <a:rPr lang="en-IN" sz="1600" b="1" dirty="0"/>
              <a:t>0.113333		           0.073333</a:t>
            </a:r>
          </a:p>
          <a:p>
            <a:r>
              <a:rPr lang="en-IN" b="1" dirty="0"/>
              <a:t>			</a:t>
            </a:r>
            <a:endParaRPr lang="en-IN" dirty="0"/>
          </a:p>
        </p:txBody>
      </p:sp>
      <p:sp>
        <p:nvSpPr>
          <p:cNvPr id="9" name="Double Bracket 8">
            <a:extLst>
              <a:ext uri="{FF2B5EF4-FFF2-40B4-BE49-F238E27FC236}">
                <a16:creationId xmlns="" xmlns:a16="http://schemas.microsoft.com/office/drawing/2014/main" id="{E9D75FCF-418E-4775-9EC6-D714ABAA596F}"/>
              </a:ext>
            </a:extLst>
          </p:cNvPr>
          <p:cNvSpPr/>
          <p:nvPr/>
        </p:nvSpPr>
        <p:spPr>
          <a:xfrm>
            <a:off x="8325631" y="3116998"/>
            <a:ext cx="1039687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ket 9">
            <a:extLst>
              <a:ext uri="{FF2B5EF4-FFF2-40B4-BE49-F238E27FC236}">
                <a16:creationId xmlns="" xmlns:a16="http://schemas.microsoft.com/office/drawing/2014/main" id="{3704CBC8-B405-4B39-8507-20039FD4267A}"/>
              </a:ext>
            </a:extLst>
          </p:cNvPr>
          <p:cNvSpPr/>
          <p:nvPr/>
        </p:nvSpPr>
        <p:spPr>
          <a:xfrm>
            <a:off x="10240199" y="3116997"/>
            <a:ext cx="1215277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 8">
            <a:extLst>
              <a:ext uri="{FF2B5EF4-FFF2-40B4-BE49-F238E27FC236}">
                <a16:creationId xmlns="" xmlns:a16="http://schemas.microsoft.com/office/drawing/2014/main" id="{587BEEEA-8D77-4344-A48D-0C93A0F28AEE}"/>
              </a:ext>
            </a:extLst>
          </p:cNvPr>
          <p:cNvSpPr/>
          <p:nvPr/>
        </p:nvSpPr>
        <p:spPr>
          <a:xfrm>
            <a:off x="9610991" y="4345722"/>
            <a:ext cx="492229" cy="34692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286603"/>
            <a:ext cx="9980023" cy="1450757"/>
          </a:xfrm>
        </p:spPr>
        <p:txBody>
          <a:bodyPr>
            <a:normAutofit/>
          </a:bodyPr>
          <a:lstStyle/>
          <a:p>
            <a:r>
              <a:rPr lang="en-IN" sz="4000" dirty="0"/>
              <a:t>Outcome of the General Elections 2014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6BD46D0-49F3-472B-901A-F1E320BA1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903" y="2014096"/>
          <a:ext cx="5085438" cy="411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2719">
                  <a:extLst>
                    <a:ext uri="{9D8B030D-6E8A-4147-A177-3AD203B41FA5}">
                      <a16:colId xmlns="" xmlns:a16="http://schemas.microsoft.com/office/drawing/2014/main" val="4122420953"/>
                    </a:ext>
                  </a:extLst>
                </a:gridCol>
                <a:gridCol w="2542719">
                  <a:extLst>
                    <a:ext uri="{9D8B030D-6E8A-4147-A177-3AD203B41FA5}">
                      <a16:colId xmlns="" xmlns:a16="http://schemas.microsoft.com/office/drawing/2014/main" val="1854015381"/>
                    </a:ext>
                  </a:extLst>
                </a:gridCol>
              </a:tblGrid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Voting Parties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 of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3914374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Bharatiya</a:t>
                      </a:r>
                      <a:r>
                        <a:rPr lang="en-IN" dirty="0"/>
                        <a:t> Janata Party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55.33%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8560960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Indian National Congress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755839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Nationalist Congress Party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562162"/>
                  </a:ext>
                </a:extLst>
              </a:tr>
              <a:tr h="49807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Shiv </a:t>
                      </a:r>
                      <a:r>
                        <a:rPr lang="en-GB" sz="1800" dirty="0" err="1"/>
                        <a:t>Sena</a:t>
                      </a:r>
                      <a:r>
                        <a:rPr lang="en-GB" sz="1800" dirty="0"/>
                        <a:t>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48055917"/>
                  </a:ext>
                </a:extLst>
              </a:tr>
              <a:tr h="4980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1892800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75D31236-6DCD-443C-ADB4-0EA1AEB6FCE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01543" y="1737360"/>
          <a:ext cx="5223473" cy="476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340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FB20E-E9FD-493A-87FB-ED984A2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975" y="45529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Outcome of the General Elections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0DBE58-68AA-459F-A220-4CDF2EBE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89" y="1815206"/>
            <a:ext cx="10616668" cy="1199667"/>
          </a:xfrm>
        </p:spPr>
        <p:txBody>
          <a:bodyPr/>
          <a:lstStyle/>
          <a:p>
            <a:r>
              <a:rPr lang="en-US" sz="2400" dirty="0"/>
              <a:t>In order to get the result for the 2019 general elections, the transition matrix is multiplied by the Population  Distribution Vector. The result is as follows: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3297DD-81CB-4DFA-8AC0-FDCC8663DD58}"/>
              </a:ext>
            </a:extLst>
          </p:cNvPr>
          <p:cNvSpPr/>
          <p:nvPr/>
        </p:nvSpPr>
        <p:spPr>
          <a:xfrm>
            <a:off x="-1" y="2858453"/>
            <a:ext cx="753450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		                          </a:t>
            </a:r>
            <a:r>
              <a:rPr lang="en-IN" sz="1600" b="1" dirty="0"/>
              <a:t>B		   I   		  N	           S		    O</a:t>
            </a:r>
            <a:r>
              <a:rPr lang="en-IN" sz="1600" b="1" baseline="50000" dirty="0"/>
              <a:t>                            </a:t>
            </a:r>
            <a:r>
              <a:rPr lang="en-IN" sz="1600" b="1" dirty="0"/>
              <a:t>         	   </a:t>
            </a:r>
          </a:p>
          <a:p>
            <a:r>
              <a:rPr lang="en-IN" sz="1600" b="1" dirty="0"/>
              <a:t>			B       0.787234043   0.3		 0.8    0.428571429   0.294117647                   </a:t>
            </a:r>
          </a:p>
          <a:p>
            <a:r>
              <a:rPr lang="en-IN" sz="1600" b="1" dirty="0"/>
              <a:t>			</a:t>
            </a:r>
          </a:p>
          <a:p>
            <a:r>
              <a:rPr lang="en-IN" sz="1600" b="1" dirty="0"/>
              <a:t>			I	0.042553191	0.375	0.04	  0.047619048	  0.117647059                   </a:t>
            </a:r>
          </a:p>
          <a:p>
            <a:r>
              <a:rPr lang="en-IN" sz="1600" b="1" dirty="0"/>
              <a:t>	</a:t>
            </a:r>
          </a:p>
          <a:p>
            <a:r>
              <a:rPr lang="en-IN" sz="1600" b="1" dirty="0"/>
              <a:t>			N	0.106382979	0.175	0.08   0.19047619	  0.235294118                       </a:t>
            </a:r>
          </a:p>
          <a:p>
            <a:r>
              <a:rPr lang="en-IN" sz="1600" b="1" dirty="0"/>
              <a:t>			</a:t>
            </a:r>
          </a:p>
          <a:p>
            <a:r>
              <a:rPr lang="en-IN" sz="1600" b="1" dirty="0"/>
              <a:t>			S	0.042553191	0.05	        0.04	  0.19047619	  0.235294118                    					 	</a:t>
            </a:r>
          </a:p>
          <a:p>
            <a:r>
              <a:rPr lang="en-IN" sz="1600" b="1" dirty="0"/>
              <a:t>			O	0.021276596   0.1		0.04	  0.142857143   0.117647059                   </a:t>
            </a:r>
          </a:p>
          <a:p>
            <a:r>
              <a:rPr lang="en-IN" sz="1600" dirty="0"/>
              <a:t> 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="" xmlns:a16="http://schemas.microsoft.com/office/drawing/2014/main" id="{E6B8BD45-4ECD-4473-96F8-A782FDC7E27B}"/>
              </a:ext>
            </a:extLst>
          </p:cNvPr>
          <p:cNvSpPr/>
          <p:nvPr/>
        </p:nvSpPr>
        <p:spPr>
          <a:xfrm>
            <a:off x="1795975" y="3116999"/>
            <a:ext cx="5645834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7">
            <a:extLst>
              <a:ext uri="{FF2B5EF4-FFF2-40B4-BE49-F238E27FC236}">
                <a16:creationId xmlns="" xmlns:a16="http://schemas.microsoft.com/office/drawing/2014/main" id="{9D5793B0-0C8A-470C-9FB8-4D64AA5D6A51}"/>
              </a:ext>
            </a:extLst>
          </p:cNvPr>
          <p:cNvSpPr/>
          <p:nvPr/>
        </p:nvSpPr>
        <p:spPr>
          <a:xfrm>
            <a:off x="7534500" y="4265067"/>
            <a:ext cx="517173" cy="51063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E5AD487-27A4-4C55-A69E-14D58DAE5B0C}"/>
              </a:ext>
            </a:extLst>
          </p:cNvPr>
          <p:cNvSpPr txBox="1"/>
          <p:nvPr/>
        </p:nvSpPr>
        <p:spPr>
          <a:xfrm>
            <a:off x="8325631" y="3350896"/>
            <a:ext cx="47640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0.313333   	           0.6536</a:t>
            </a:r>
          </a:p>
          <a:p>
            <a:r>
              <a:rPr lang="en-IN" sz="1600" b="1" dirty="0"/>
              <a:t>                            </a:t>
            </a:r>
            <a:r>
              <a:rPr lang="en-GB" sz="1600" b="1" dirty="0"/>
              <a:t>  </a:t>
            </a:r>
            <a:r>
              <a:rPr lang="en-IN" sz="1600" b="1" dirty="0"/>
              <a:t>         </a:t>
            </a:r>
          </a:p>
          <a:p>
            <a:r>
              <a:rPr lang="en-IN" sz="1600" b="1" dirty="0"/>
              <a:t>0.266667	                   0.0947</a:t>
            </a:r>
            <a:r>
              <a:rPr lang="en-IN" sz="1600" dirty="0"/>
              <a:t> </a:t>
            </a:r>
            <a:r>
              <a:rPr lang="en-IN" sz="1600" b="1" dirty="0"/>
              <a:t>		</a:t>
            </a:r>
          </a:p>
          <a:p>
            <a:r>
              <a:rPr lang="en-IN" sz="1600" b="1" dirty="0"/>
              <a:t>		</a:t>
            </a:r>
          </a:p>
          <a:p>
            <a:r>
              <a:rPr lang="en-IN" sz="1600" b="1" dirty="0"/>
              <a:t>0.166667		           0.1289</a:t>
            </a:r>
          </a:p>
          <a:p>
            <a:endParaRPr lang="en-IN" sz="1600" b="1" dirty="0"/>
          </a:p>
          <a:p>
            <a:r>
              <a:rPr lang="en-IN" sz="1600" b="1" dirty="0"/>
              <a:t>0.14		                   0.0702</a:t>
            </a:r>
          </a:p>
          <a:p>
            <a:r>
              <a:rPr lang="en-IN" sz="1600" b="1" dirty="0"/>
              <a:t>						</a:t>
            </a:r>
          </a:p>
          <a:p>
            <a:r>
              <a:rPr lang="en-IN" sz="1600" b="1" dirty="0"/>
              <a:t>0.113333		           0.0526</a:t>
            </a:r>
          </a:p>
          <a:p>
            <a:r>
              <a:rPr lang="en-IN" b="1" dirty="0"/>
              <a:t>			</a:t>
            </a:r>
            <a:endParaRPr lang="en-IN" dirty="0"/>
          </a:p>
        </p:txBody>
      </p:sp>
      <p:sp>
        <p:nvSpPr>
          <p:cNvPr id="9" name="Double Bracket 8">
            <a:extLst>
              <a:ext uri="{FF2B5EF4-FFF2-40B4-BE49-F238E27FC236}">
                <a16:creationId xmlns="" xmlns:a16="http://schemas.microsoft.com/office/drawing/2014/main" id="{E9D75FCF-418E-4775-9EC6-D714ABAA596F}"/>
              </a:ext>
            </a:extLst>
          </p:cNvPr>
          <p:cNvSpPr/>
          <p:nvPr/>
        </p:nvSpPr>
        <p:spPr>
          <a:xfrm>
            <a:off x="8325631" y="3116998"/>
            <a:ext cx="1039687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ket 9">
            <a:extLst>
              <a:ext uri="{FF2B5EF4-FFF2-40B4-BE49-F238E27FC236}">
                <a16:creationId xmlns="" xmlns:a16="http://schemas.microsoft.com/office/drawing/2014/main" id="{3704CBC8-B405-4B39-8507-20039FD4267A}"/>
              </a:ext>
            </a:extLst>
          </p:cNvPr>
          <p:cNvSpPr/>
          <p:nvPr/>
        </p:nvSpPr>
        <p:spPr>
          <a:xfrm>
            <a:off x="10240199" y="3116997"/>
            <a:ext cx="1215277" cy="301651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 8">
            <a:extLst>
              <a:ext uri="{FF2B5EF4-FFF2-40B4-BE49-F238E27FC236}">
                <a16:creationId xmlns="" xmlns:a16="http://schemas.microsoft.com/office/drawing/2014/main" id="{587BEEEA-8D77-4344-A48D-0C93A0F28AEE}"/>
              </a:ext>
            </a:extLst>
          </p:cNvPr>
          <p:cNvSpPr/>
          <p:nvPr/>
        </p:nvSpPr>
        <p:spPr>
          <a:xfrm>
            <a:off x="9564478" y="4487601"/>
            <a:ext cx="492229" cy="34692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CAF1C2-3707-4949-A48B-DDFD6B2AFD16}"/>
              </a:ext>
            </a:extLst>
          </p:cNvPr>
          <p:cNvSpPr txBox="1"/>
          <p:nvPr/>
        </p:nvSpPr>
        <p:spPr>
          <a:xfrm>
            <a:off x="7248486" y="2661158"/>
            <a:ext cx="101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569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Outcome of the General Elections 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6BD46D0-49F3-472B-901A-F1E320BA1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8275" y="1937896"/>
          <a:ext cx="5085438" cy="411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2719">
                  <a:extLst>
                    <a:ext uri="{9D8B030D-6E8A-4147-A177-3AD203B41FA5}">
                      <a16:colId xmlns="" xmlns:a16="http://schemas.microsoft.com/office/drawing/2014/main" val="4122420953"/>
                    </a:ext>
                  </a:extLst>
                </a:gridCol>
                <a:gridCol w="2542719">
                  <a:extLst>
                    <a:ext uri="{9D8B030D-6E8A-4147-A177-3AD203B41FA5}">
                      <a16:colId xmlns="" xmlns:a16="http://schemas.microsoft.com/office/drawing/2014/main" val="1854015381"/>
                    </a:ext>
                  </a:extLst>
                </a:gridCol>
              </a:tblGrid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Voting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14374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Bharatiya</a:t>
                      </a:r>
                      <a:r>
                        <a:rPr lang="en-IN" dirty="0"/>
                        <a:t> Janata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560960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Indian National 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755839"/>
                  </a:ext>
                </a:extLst>
              </a:tr>
              <a:tr h="7796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Nationalist Congress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62162"/>
                  </a:ext>
                </a:extLst>
              </a:tr>
              <a:tr h="49807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Shiv </a:t>
                      </a:r>
                      <a:r>
                        <a:rPr lang="en-GB" sz="1800" dirty="0" err="1"/>
                        <a:t>Sena</a:t>
                      </a:r>
                      <a:r>
                        <a:rPr lang="en-GB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8055917"/>
                  </a:ext>
                </a:extLst>
              </a:tr>
              <a:tr h="4980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892800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A044F76A-697E-45BF-BF9C-74173A55D8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66527" y="1917225"/>
          <a:ext cx="5350829" cy="429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82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7EF1C-7CFC-41BF-9820-61ABDAFE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880997"/>
            <a:ext cx="10339842" cy="81717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Eigenvalue and eigenvector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61C764E-9171-434E-9078-11BD89E874BC}"/>
              </a:ext>
            </a:extLst>
          </p:cNvPr>
          <p:cNvSpPr/>
          <p:nvPr/>
        </p:nvSpPr>
        <p:spPr>
          <a:xfrm>
            <a:off x="1627430" y="2416310"/>
            <a:ext cx="928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	</a:t>
            </a:r>
            <a:endParaRPr lang="en-IN" dirty="0"/>
          </a:p>
        </p:txBody>
      </p:sp>
      <p:sp>
        <p:nvSpPr>
          <p:cNvPr id="7" name="Double Bracket 6">
            <a:extLst>
              <a:ext uri="{FF2B5EF4-FFF2-40B4-BE49-F238E27FC236}">
                <a16:creationId xmlns="" xmlns:a16="http://schemas.microsoft.com/office/drawing/2014/main" id="{9360F689-7557-4624-9C88-5F63A42B2173}"/>
              </a:ext>
            </a:extLst>
          </p:cNvPr>
          <p:cNvSpPr/>
          <p:nvPr/>
        </p:nvSpPr>
        <p:spPr>
          <a:xfrm>
            <a:off x="321784" y="2304942"/>
            <a:ext cx="6962062" cy="207347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>
            <a:off x="7375489" y="2835677"/>
            <a:ext cx="1036320" cy="1076394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591110" y="4989017"/>
            <a:ext cx="1036320" cy="81375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995485"/>
              </p:ext>
            </p:extLst>
          </p:nvPr>
        </p:nvGraphicFramePr>
        <p:xfrm>
          <a:off x="537402" y="2340772"/>
          <a:ext cx="6723370" cy="2008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1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88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0.7872340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0.3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0.8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0.4285714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0.2941176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0.0425532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0.375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0.0476190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0.1176471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0.1063830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0.175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0.080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0.1904762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0.2352941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0.0425532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0.05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0.040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0.1904762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0.2352941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7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0.0212766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0.10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.040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+mn-lt"/>
                        </a:rPr>
                        <a:t>0.1428571</a:t>
                      </a:r>
                      <a:endParaRPr lang="en-IN" sz="1800" b="1" i="0" u="none" strike="noStrike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0.1176471</a:t>
                      </a:r>
                      <a:endParaRPr lang="en-IN" sz="1800" b="1" i="0" u="none" strike="noStrike" dirty="0">
                        <a:solidFill>
                          <a:srgbClr val="40404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25034"/>
              </p:ext>
            </p:extLst>
          </p:nvPr>
        </p:nvGraphicFramePr>
        <p:xfrm>
          <a:off x="8694843" y="2223653"/>
          <a:ext cx="3018180" cy="2133600"/>
        </p:xfrm>
        <a:graphic>
          <a:graphicData uri="http://schemas.openxmlformats.org/drawingml/2006/table">
            <a:tbl>
              <a:tblPr/>
              <a:tblGrid>
                <a:gridCol w="6036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36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6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36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36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Double Bracket 13">
            <a:extLst>
              <a:ext uri="{FF2B5EF4-FFF2-40B4-BE49-F238E27FC236}">
                <a16:creationId xmlns="" xmlns:a16="http://schemas.microsoft.com/office/drawing/2014/main" id="{9360F689-7557-4624-9C88-5F63A42B2173}"/>
              </a:ext>
            </a:extLst>
          </p:cNvPr>
          <p:cNvSpPr/>
          <p:nvPr/>
        </p:nvSpPr>
        <p:spPr>
          <a:xfrm>
            <a:off x="8488240" y="2303892"/>
            <a:ext cx="3507817" cy="207347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09228"/>
              </p:ext>
            </p:extLst>
          </p:nvPr>
        </p:nvGraphicFramePr>
        <p:xfrm>
          <a:off x="2854240" y="4480020"/>
          <a:ext cx="5734462" cy="1831752"/>
        </p:xfrm>
        <a:graphic>
          <a:graphicData uri="http://schemas.openxmlformats.org/drawingml/2006/table">
            <a:tbl>
              <a:tblPr/>
              <a:tblGrid>
                <a:gridCol w="14896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2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09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896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7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-0.212765957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0.428571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0.294118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0.042553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-0.625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0.047619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0.117647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0.10638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0.175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-0.92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0.190476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0.235294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0.042553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-0.80952381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>
                          <a:effectLst/>
                          <a:latin typeface="Gill Sans MT" panose="020B0502020104020203" pitchFamily="34" charset="0"/>
                        </a:rPr>
                        <a:t>0.235294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0.021277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0.142857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lang="en-IN" sz="1800" b="0" u="none" strike="noStrike" dirty="0">
                          <a:effectLst/>
                          <a:latin typeface="Gill Sans MT" panose="020B0502020104020203" pitchFamily="34" charset="0"/>
                        </a:rPr>
                        <a:t>-0.882352941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Double Bracket 29">
            <a:extLst>
              <a:ext uri="{FF2B5EF4-FFF2-40B4-BE49-F238E27FC236}">
                <a16:creationId xmlns="" xmlns:a16="http://schemas.microsoft.com/office/drawing/2014/main" id="{9360F689-7557-4624-9C88-5F63A42B2173}"/>
              </a:ext>
            </a:extLst>
          </p:cNvPr>
          <p:cNvSpPr/>
          <p:nvPr/>
        </p:nvSpPr>
        <p:spPr>
          <a:xfrm>
            <a:off x="2534354" y="4489787"/>
            <a:ext cx="6374233" cy="182198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43891" y="1731813"/>
            <a:ext cx="967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following function is used |T-</a:t>
            </a:r>
            <a:r>
              <a:rPr lang="el-GR" sz="2200" dirty="0"/>
              <a:t> λ </a:t>
            </a:r>
            <a:r>
              <a:rPr lang="en-IN" sz="2200" dirty="0"/>
              <a:t>X| = 0 where </a:t>
            </a:r>
            <a:r>
              <a:rPr lang="el-GR" sz="2200" dirty="0"/>
              <a:t>λ</a:t>
            </a:r>
            <a:r>
              <a:rPr lang="en-IN" sz="2200" dirty="0"/>
              <a:t>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5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8157D-F1A1-45A2-B6F0-34B7DC49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7" y="624110"/>
            <a:ext cx="10503126" cy="114602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Row Echelon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73726-9FB0-4E4D-868F-590E0644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05000"/>
            <a:ext cx="11376074" cy="4306208"/>
          </a:xfrm>
        </p:spPr>
        <p:txBody>
          <a:bodyPr>
            <a:normAutofit/>
          </a:bodyPr>
          <a:lstStyle/>
          <a:p>
            <a:r>
              <a:rPr lang="en-IN" sz="2200" dirty="0"/>
              <a:t>We use the Augmented matrix in </a:t>
            </a:r>
            <a:r>
              <a:rPr lang="en-GB" sz="2200" dirty="0"/>
              <a:t>[</a:t>
            </a:r>
            <a:r>
              <a:rPr lang="en-IN" sz="2200" dirty="0"/>
              <a:t>T-</a:t>
            </a:r>
            <a:r>
              <a:rPr lang="el-GR" sz="2200" dirty="0"/>
              <a:t> λ</a:t>
            </a:r>
            <a:r>
              <a:rPr lang="en-IN" sz="2200" dirty="0"/>
              <a:t>X|0] where </a:t>
            </a:r>
            <a:r>
              <a:rPr lang="el-GR" sz="2200" dirty="0"/>
              <a:t>λ</a:t>
            </a:r>
            <a:r>
              <a:rPr lang="en-IN" sz="2200" dirty="0"/>
              <a:t> = 1</a:t>
            </a:r>
            <a:r>
              <a:rPr lang="en-IN" sz="2200" b="1" dirty="0"/>
              <a:t> 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Double Bracket 3">
            <a:extLst>
              <a:ext uri="{FF2B5EF4-FFF2-40B4-BE49-F238E27FC236}">
                <a16:creationId xmlns="" xmlns:a16="http://schemas.microsoft.com/office/drawing/2014/main" id="{EE5A8DC8-B5A1-4CD3-8DBF-6F9C0ECD9CD6}"/>
              </a:ext>
            </a:extLst>
          </p:cNvPr>
          <p:cNvSpPr/>
          <p:nvPr/>
        </p:nvSpPr>
        <p:spPr>
          <a:xfrm>
            <a:off x="494162" y="2362716"/>
            <a:ext cx="6650181" cy="186009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8570FF-9220-4219-9372-F77CA1F14476}"/>
              </a:ext>
            </a:extLst>
          </p:cNvPr>
          <p:cNvSpPr txBox="1"/>
          <p:nvPr/>
        </p:nvSpPr>
        <p:spPr>
          <a:xfrm>
            <a:off x="7267098" y="2362716"/>
            <a:ext cx="8018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0" b="1" dirty="0"/>
              <a:t>~</a:t>
            </a:r>
            <a:endParaRPr lang="en-IN" sz="7500" dirty="0"/>
          </a:p>
        </p:txBody>
      </p:sp>
      <p:sp>
        <p:nvSpPr>
          <p:cNvPr id="9" name="Double Bracket 8">
            <a:extLst>
              <a:ext uri="{FF2B5EF4-FFF2-40B4-BE49-F238E27FC236}">
                <a16:creationId xmlns="" xmlns:a16="http://schemas.microsoft.com/office/drawing/2014/main" id="{43378331-A22F-42EE-9A01-5A2D5C39F915}"/>
              </a:ext>
            </a:extLst>
          </p:cNvPr>
          <p:cNvSpPr/>
          <p:nvPr/>
        </p:nvSpPr>
        <p:spPr>
          <a:xfrm>
            <a:off x="1122219" y="4336689"/>
            <a:ext cx="5032038" cy="187452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491F97-536E-48AD-B713-24448C97A41A}"/>
              </a:ext>
            </a:extLst>
          </p:cNvPr>
          <p:cNvSpPr txBox="1"/>
          <p:nvPr/>
        </p:nvSpPr>
        <p:spPr>
          <a:xfrm>
            <a:off x="6324624" y="4650701"/>
            <a:ext cx="76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0" b="1" dirty="0"/>
              <a:t>~</a:t>
            </a:r>
            <a:endParaRPr lang="en-IN" sz="7500" dirty="0"/>
          </a:p>
        </p:txBody>
      </p:sp>
      <p:sp>
        <p:nvSpPr>
          <p:cNvPr id="11" name="Double Bracket 10">
            <a:extLst>
              <a:ext uri="{FF2B5EF4-FFF2-40B4-BE49-F238E27FC236}">
                <a16:creationId xmlns="" xmlns:a16="http://schemas.microsoft.com/office/drawing/2014/main" id="{EE5A8DC8-B5A1-4CD3-8DBF-6F9C0ECD9CD6}"/>
              </a:ext>
            </a:extLst>
          </p:cNvPr>
          <p:cNvSpPr/>
          <p:nvPr/>
        </p:nvSpPr>
        <p:spPr>
          <a:xfrm>
            <a:off x="8068955" y="2409381"/>
            <a:ext cx="4069017" cy="186009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uble Bracket 15">
            <a:extLst>
              <a:ext uri="{FF2B5EF4-FFF2-40B4-BE49-F238E27FC236}">
                <a16:creationId xmlns="" xmlns:a16="http://schemas.microsoft.com/office/drawing/2014/main" id="{43378331-A22F-42EE-9A01-5A2D5C39F915}"/>
              </a:ext>
            </a:extLst>
          </p:cNvPr>
          <p:cNvSpPr/>
          <p:nvPr/>
        </p:nvSpPr>
        <p:spPr>
          <a:xfrm>
            <a:off x="7582843" y="4370532"/>
            <a:ext cx="3921770" cy="187452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668027" y="4438219"/>
            <a:ext cx="46909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IN" sz="2200" dirty="0"/>
              <a:t>0	0	0	-18.844		0</a:t>
            </a:r>
          </a:p>
          <a:p>
            <a:r>
              <a:rPr lang="en-IN" sz="2200" dirty="0"/>
              <a:t>0	1	0	0	-1.68914	0	</a:t>
            </a:r>
          </a:p>
          <a:p>
            <a:r>
              <a:rPr lang="en-IN" sz="2200" dirty="0"/>
              <a:t>0	0	1	0	-3.15149	0		</a:t>
            </a:r>
          </a:p>
          <a:p>
            <a:r>
              <a:rPr lang="en-IN" sz="2200" dirty="0"/>
              <a:t>0	0	0	1	-1.48676	0</a:t>
            </a:r>
          </a:p>
          <a:p>
            <a:r>
              <a:rPr lang="en-IN" sz="2200" dirty="0"/>
              <a:t>0	0	0	0	      0		0</a:t>
            </a:r>
          </a:p>
          <a:p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63971"/>
              </p:ext>
            </p:extLst>
          </p:nvPr>
        </p:nvGraphicFramePr>
        <p:xfrm>
          <a:off x="561498" y="2362716"/>
          <a:ext cx="6705600" cy="1762125"/>
        </p:xfrm>
        <a:graphic>
          <a:graphicData uri="http://schemas.openxmlformats.org/drawingml/2006/table">
            <a:tbl>
              <a:tblPr/>
              <a:tblGrid>
                <a:gridCol w="1130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0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0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0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0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542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-0.212766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0.428571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0.294118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0.042553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0.047619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0.117647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0.10638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0.190476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0.235294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0.042553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-0.809524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0.235294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0.021277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0.142857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-0.882353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93197"/>
              </p:ext>
            </p:extLst>
          </p:nvPr>
        </p:nvGraphicFramePr>
        <p:xfrm>
          <a:off x="8102296" y="2420783"/>
          <a:ext cx="4089704" cy="1762125"/>
        </p:xfrm>
        <a:graphic>
          <a:graphicData uri="http://schemas.openxmlformats.org/drawingml/2006/table">
            <a:tbl>
              <a:tblPr/>
              <a:tblGrid>
                <a:gridCol w="689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93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9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9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93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29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-0.88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47857"/>
              </p:ext>
            </p:extLst>
          </p:nvPr>
        </p:nvGraphicFramePr>
        <p:xfrm>
          <a:off x="1308112" y="4370532"/>
          <a:ext cx="4548403" cy="1762125"/>
        </p:xfrm>
        <a:graphic>
          <a:graphicData uri="http://schemas.openxmlformats.org/drawingml/2006/table">
            <a:tbl>
              <a:tblPr/>
              <a:tblGrid>
                <a:gridCol w="7666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6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6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6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66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51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2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54A67-EB27-46DD-B6E9-B870F680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07" y="515253"/>
            <a:ext cx="9647677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Steady State Vector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7D1E2-6E09-41CC-89D7-CAFF067D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5" y="1970314"/>
            <a:ext cx="10949688" cy="4754042"/>
          </a:xfrm>
        </p:spPr>
        <p:txBody>
          <a:bodyPr>
            <a:noAutofit/>
          </a:bodyPr>
          <a:lstStyle/>
          <a:p>
            <a:r>
              <a:rPr lang="en-IN" sz="2200" dirty="0"/>
              <a:t>We see that BJP = 18.844, INC = 1.68914, NCP = 3.15149, SS = 1.48676 and O is a free variable. </a:t>
            </a:r>
          </a:p>
          <a:p>
            <a:r>
              <a:rPr lang="en-IN" sz="2200" dirty="0"/>
              <a:t>In order to transform this into a valid population vector (with the sum of the entries equal to 1), the entries are summed and then each is divided by the result. </a:t>
            </a:r>
          </a:p>
          <a:p>
            <a:r>
              <a:rPr lang="en-IN" sz="2200" b="1" dirty="0"/>
              <a:t>			</a:t>
            </a:r>
            <a:endParaRPr lang="en-IN" sz="2200" dirty="0"/>
          </a:p>
          <a:p>
            <a:pPr marL="0" indent="0">
              <a:buNone/>
            </a:pPr>
            <a:r>
              <a:rPr lang="en-IN" sz="1800" b="1" dirty="0"/>
              <a:t>				0.7200				72</a:t>
            </a:r>
          </a:p>
          <a:p>
            <a:pPr marL="0" indent="0">
              <a:buNone/>
            </a:pPr>
            <a:r>
              <a:rPr lang="en-IN" sz="1800" b="1" dirty="0"/>
              <a:t>				0.0645				6.45</a:t>
            </a:r>
          </a:p>
          <a:p>
            <a:pPr marL="0" indent="0">
              <a:buNone/>
            </a:pPr>
            <a:r>
              <a:rPr lang="en-IN" sz="1800" b="1" dirty="0"/>
              <a:t>				0.1204				12.04	</a:t>
            </a:r>
          </a:p>
          <a:p>
            <a:pPr marL="0" indent="0">
              <a:buNone/>
            </a:pPr>
            <a:r>
              <a:rPr lang="en-IN" sz="1800" b="1" dirty="0"/>
              <a:t>				0.0568				5.68</a:t>
            </a:r>
          </a:p>
          <a:p>
            <a:pPr marL="0" indent="0">
              <a:buNone/>
            </a:pPr>
            <a:r>
              <a:rPr lang="en-IN" sz="1800" b="1" dirty="0"/>
              <a:t>				0.0382				3.82</a:t>
            </a:r>
          </a:p>
          <a:p>
            <a:pPr marL="0" indent="0">
              <a:buNone/>
            </a:pPr>
            <a:r>
              <a:rPr lang="en-IN" sz="1800" b="1" dirty="0"/>
              <a:t>			</a:t>
            </a:r>
            <a:r>
              <a:rPr lang="en-IN" sz="2200" b="1" dirty="0"/>
              <a:t>		</a:t>
            </a:r>
          </a:p>
          <a:p>
            <a:pPr marL="0" indent="0">
              <a:buNone/>
            </a:pPr>
            <a:r>
              <a:rPr lang="en-IN" sz="2200" dirty="0"/>
              <a:t> 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="" xmlns:a16="http://schemas.microsoft.com/office/drawing/2014/main" id="{AC9A91EB-BB99-48DA-A60B-0FB7C338DDF5}"/>
              </a:ext>
            </a:extLst>
          </p:cNvPr>
          <p:cNvSpPr/>
          <p:nvPr/>
        </p:nvSpPr>
        <p:spPr>
          <a:xfrm>
            <a:off x="4405745" y="3769426"/>
            <a:ext cx="1136073" cy="24717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uble Bracket 4">
            <a:extLst>
              <a:ext uri="{FF2B5EF4-FFF2-40B4-BE49-F238E27FC236}">
                <a16:creationId xmlns="" xmlns:a16="http://schemas.microsoft.com/office/drawing/2014/main" id="{2504FD0D-6EF2-419F-8EE5-0975753ED97D}"/>
              </a:ext>
            </a:extLst>
          </p:cNvPr>
          <p:cNvSpPr/>
          <p:nvPr/>
        </p:nvSpPr>
        <p:spPr>
          <a:xfrm>
            <a:off x="7973224" y="3865302"/>
            <a:ext cx="1188480" cy="227997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A940A01-3128-4DCF-915D-9C40A9E7B140}"/>
                  </a:ext>
                </a:extLst>
              </p:cNvPr>
              <p:cNvSpPr txBox="1"/>
              <p:nvPr/>
            </p:nvSpPr>
            <p:spPr>
              <a:xfrm>
                <a:off x="6119446" y="4332849"/>
                <a:ext cx="146304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6500" b="1" i="1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6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940A01-3128-4DCF-915D-9C40A9E7B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6" y="4332849"/>
                <a:ext cx="1463040" cy="1092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306B20-4A81-4E95-AC06-E252CF0F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Steady State Vector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51FFD-D3DC-4521-8EA5-10FE3DEE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39E00B7-2CEA-4402-9AAA-CC2EE6B29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039"/>
              </p:ext>
            </p:extLst>
          </p:nvPr>
        </p:nvGraphicFramePr>
        <p:xfrm>
          <a:off x="1596845" y="1845734"/>
          <a:ext cx="4390298" cy="380765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5149">
                  <a:extLst>
                    <a:ext uri="{9D8B030D-6E8A-4147-A177-3AD203B41FA5}">
                      <a16:colId xmlns="" xmlns:a16="http://schemas.microsoft.com/office/drawing/2014/main" val="4122420953"/>
                    </a:ext>
                  </a:extLst>
                </a:gridCol>
                <a:gridCol w="2195149">
                  <a:extLst>
                    <a:ext uri="{9D8B030D-6E8A-4147-A177-3AD203B41FA5}">
                      <a16:colId xmlns="" xmlns:a16="http://schemas.microsoft.com/office/drawing/2014/main" val="1854015381"/>
                    </a:ext>
                  </a:extLst>
                </a:gridCol>
              </a:tblGrid>
              <a:tr h="6291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Voting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14374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Bharatiya</a:t>
                      </a:r>
                      <a:r>
                        <a:rPr lang="en-IN" dirty="0"/>
                        <a:t> Janata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560960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Indian National 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755839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Nationalist Congress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62162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Shiv </a:t>
                      </a:r>
                      <a:r>
                        <a:rPr lang="en-GB" sz="1800" dirty="0" err="1"/>
                        <a:t>Sena</a:t>
                      </a:r>
                      <a:r>
                        <a:rPr lang="en-GB" sz="180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8055917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892800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830B338D-5DDB-4954-94F4-9558FCD4C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423487"/>
              </p:ext>
            </p:extLst>
          </p:nvPr>
        </p:nvGraphicFramePr>
        <p:xfrm>
          <a:off x="6302828" y="1845734"/>
          <a:ext cx="5694066" cy="44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CBA00-08D4-41E8-9050-65629911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383151" cy="599662"/>
          </a:xfrm>
        </p:spPr>
        <p:txBody>
          <a:bodyPr>
            <a:normAutofit fontScale="90000"/>
          </a:bodyPr>
          <a:lstStyle/>
          <a:p>
            <a:r>
              <a:rPr lang="en-IN" dirty="0"/>
              <a:t>R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AEE3992-504C-481B-A5D0-800AF204A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03" r="36724" b="7063"/>
          <a:stretch/>
        </p:blipFill>
        <p:spPr>
          <a:xfrm>
            <a:off x="196947" y="886266"/>
            <a:ext cx="11183815" cy="54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3863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dirty="0"/>
              <a:t>Markov chains are named after Russian mathematician </a:t>
            </a:r>
            <a:r>
              <a:rPr lang="en-IN" sz="2200" b="1">
                <a:solidFill>
                  <a:schemeClr val="accent2">
                    <a:lumMod val="75000"/>
                  </a:schemeClr>
                </a:solidFill>
              </a:rPr>
              <a:t>Andrei Markov</a:t>
            </a:r>
            <a:r>
              <a:rPr lang="en-IN" sz="220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/>
              <a:t>Markov </a:t>
            </a:r>
            <a:r>
              <a:rPr lang="en-IN" sz="2200" dirty="0"/>
              <a:t>Chains is a 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stochastic model</a:t>
            </a: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200" dirty="0"/>
              <a:t>that describes the probability of transition among the states of a system</a:t>
            </a:r>
            <a:r>
              <a:rPr lang="en-IN" sz="220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dirty="0"/>
              <a:t>It deals with a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sequence of events</a:t>
            </a:r>
            <a:r>
              <a:rPr lang="en-IN" sz="2200" dirty="0"/>
              <a:t> based on the probabilities dictating the motion of population among various states. </a:t>
            </a:r>
          </a:p>
        </p:txBody>
      </p:sp>
    </p:spTree>
    <p:extLst>
      <p:ext uri="{BB962C8B-B14F-4D97-AF65-F5344CB8AC3E}">
        <p14:creationId xmlns:p14="http://schemas.microsoft.com/office/powerpoint/2010/main" val="32142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CBA00-08D4-41E8-9050-65629911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383151" cy="599662"/>
          </a:xfrm>
        </p:spPr>
        <p:txBody>
          <a:bodyPr>
            <a:normAutofit fontScale="90000"/>
          </a:bodyPr>
          <a:lstStyle/>
          <a:p>
            <a:r>
              <a:rPr lang="en-IN" dirty="0"/>
              <a:t>R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8F7127-0D22-451B-BA5D-EE2DCD3D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051A9B0-9A77-436B-BA68-10B4FC538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7" r="37808" b="7466"/>
          <a:stretch/>
        </p:blipFill>
        <p:spPr>
          <a:xfrm>
            <a:off x="942535" y="886266"/>
            <a:ext cx="10213145" cy="54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CBA00-08D4-41E8-9050-65629911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6072"/>
            <a:ext cx="9383151" cy="599662"/>
          </a:xfrm>
        </p:spPr>
        <p:txBody>
          <a:bodyPr>
            <a:normAutofit fontScale="90000"/>
          </a:bodyPr>
          <a:lstStyle/>
          <a:p>
            <a:r>
              <a:rPr lang="en-IN" dirty="0"/>
              <a:t>R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8F7127-0D22-451B-BA5D-EE2DCD3D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332C638-91D2-4E00-9496-07FCAAC5E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00" r="37000" b="35298"/>
          <a:stretch/>
        </p:blipFill>
        <p:spPr>
          <a:xfrm>
            <a:off x="351692" y="2124221"/>
            <a:ext cx="11549576" cy="24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7442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Markov chains which are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dynamical systems </a:t>
            </a:r>
            <a:r>
              <a:rPr lang="en-IN" sz="2400" dirty="0"/>
              <a:t>exist in many fields. </a:t>
            </a:r>
          </a:p>
          <a:p>
            <a:pPr marL="0" indent="0">
              <a:buNone/>
            </a:pPr>
            <a:endParaRPr lang="en-IN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One main assumption of Markov chains, that only the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immediate history affects</a:t>
            </a:r>
            <a:r>
              <a:rPr lang="en-IN" sz="2400" dirty="0"/>
              <a:t> the next outcome, does not account for all variables observed in the real world.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Nevertheless, the model affords us with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good insight</a:t>
            </a:r>
            <a:r>
              <a:rPr lang="en-IN" sz="2400" dirty="0"/>
              <a:t> and perhaps serves as a helpful starting point from which more complicated and inclusive models can be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2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999"/>
            <a:ext cx="10699597" cy="4463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The outcome that is received is not accurate but it gives us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glimpse of the forthcoming.</a:t>
            </a:r>
          </a:p>
          <a:p>
            <a:pPr marL="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The sample size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small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tastes and preferences</a:t>
            </a:r>
            <a:r>
              <a:rPr lang="en-US" sz="2400" dirty="0">
                <a:solidFill>
                  <a:schemeClr val="tx1"/>
                </a:solidFill>
              </a:rPr>
              <a:t> of people change as they are prone to influence.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The voter's view of the incumbent's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previous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94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9629"/>
            <a:ext cx="10058400" cy="28528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larger sample </a:t>
            </a:r>
            <a:r>
              <a:rPr lang="en-US" sz="2400" dirty="0"/>
              <a:t>can be taken in order to get a more accurate outcome.</a:t>
            </a:r>
          </a:p>
          <a:p>
            <a:pPr marL="0" indent="0">
              <a:buNone/>
            </a:pPr>
            <a:endParaRPr lang="en-US" sz="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sample can take into consideration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various variables </a:t>
            </a:r>
            <a:r>
              <a:rPr lang="en-US" sz="2400" dirty="0"/>
              <a:t>such as rural and urban areas, demographics, different states in Maharashtra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Markov chains can be used for predicting future </a:t>
            </a:r>
            <a:r>
              <a:rPr lang="en-US" sz="2400" dirty="0">
                <a:solidFill>
                  <a:schemeClr val="tx1"/>
                </a:solidFill>
              </a:rPr>
              <a:t>voting trends and can take into consideration canvassing, advertising, past performance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7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41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5491" cy="4337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http://www2.kenyon.edu/Depts/Math/hartlaub/Math224%20Fall2008/Markov-Sample2.pdf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hlinkClick r:id="rId2"/>
              </a:rPr>
              <a:t> http://setosa.io/ev/markov-chains/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Lay, David C. Linear Algebra and Its Applications, Third Edition Update. Pearson Education, Inc. 2006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https://cran.r-project.org/web/packages/markovchain/vignettes/an_introduction_to_markovchain_package.pdf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Anton, Howard and Chris </a:t>
            </a:r>
            <a:r>
              <a:rPr lang="en-IN" sz="2400" dirty="0" err="1"/>
              <a:t>Rorres</a:t>
            </a:r>
            <a:r>
              <a:rPr lang="en-IN" sz="2400" dirty="0"/>
              <a:t>. Elementary Linear Algebra Applications Version, Ninth Edition. John Wiley &amp; Sons, Inc. </a:t>
            </a:r>
            <a:r>
              <a:rPr lang="en-IN" sz="2400"/>
              <a:t>1973.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6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3863" cy="43373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We express our sincere respect and gratitude to our mentors </a:t>
            </a:r>
            <a:r>
              <a:rPr lang="en-IN" sz="2400" dirty="0" err="1"/>
              <a:t>Mr.</a:t>
            </a:r>
            <a:r>
              <a:rPr lang="en-IN" sz="2400" dirty="0"/>
              <a:t> Prashant Dhamale and Ms. Ashita Dara who have given us their valuable support, co-operation and suggestions from time to time in successfully completing this project work.</a:t>
            </a:r>
          </a:p>
        </p:txBody>
      </p:sp>
    </p:spTree>
    <p:extLst>
      <p:ext uri="{BB962C8B-B14F-4D97-AF65-F5344CB8AC3E}">
        <p14:creationId xmlns:p14="http://schemas.microsoft.com/office/powerpoint/2010/main" val="5977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C617E-E796-401F-B131-4B17F64E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962" y="2804603"/>
            <a:ext cx="8911687" cy="1280890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Arial Black" panose="020B0A04020102020204" pitchFamily="34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26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Meaning of 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3863" cy="43373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change of state depends probabistically only on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current state of system</a:t>
            </a:r>
            <a:r>
              <a:rPr lang="en-US" sz="2200" b="1"/>
              <a:t>.</a:t>
            </a:r>
            <a:r>
              <a:rPr lang="en-US" sz="220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It </a:t>
            </a:r>
            <a:r>
              <a:rPr lang="en-US" sz="2200" b="1" dirty="0"/>
              <a:t>is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independent of the past </a:t>
            </a:r>
            <a:r>
              <a:rPr lang="en-US" sz="2200" dirty="0"/>
              <a:t>given that the present state is known. The behavior depends on the structure of the transition matrix</a:t>
            </a:r>
            <a:r>
              <a:rPr lang="en-US" sz="220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It is used in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speech recognition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computing microbiology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data compression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pattern recognition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and several areas of artificial intelligence. </a:t>
            </a:r>
          </a:p>
        </p:txBody>
      </p:sp>
    </p:spTree>
    <p:extLst>
      <p:ext uri="{BB962C8B-B14F-4D97-AF65-F5344CB8AC3E}">
        <p14:creationId xmlns:p14="http://schemas.microsoft.com/office/powerpoint/2010/main" val="415851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Markov Chains</a:t>
            </a:r>
          </a:p>
        </p:txBody>
      </p:sp>
      <p:sp>
        <p:nvSpPr>
          <p:cNvPr id="5" name="Arrow: Curved Down 16">
            <a:extLst>
              <a:ext uri="{FF2B5EF4-FFF2-40B4-BE49-F238E27FC236}">
                <a16:creationId xmlns="" xmlns:a16="http://schemas.microsoft.com/office/drawing/2014/main" id="{7AF5876E-DFF8-4353-BC1C-E83FC1146D47}"/>
              </a:ext>
            </a:extLst>
          </p:cNvPr>
          <p:cNvSpPr/>
          <p:nvPr/>
        </p:nvSpPr>
        <p:spPr>
          <a:xfrm flipH="1">
            <a:off x="3434173" y="2372297"/>
            <a:ext cx="4972278" cy="1164763"/>
          </a:xfrm>
          <a:prstGeom prst="curvedDownArrow">
            <a:avLst/>
          </a:prstGeom>
          <a:solidFill>
            <a:srgbClr val="92D050"/>
          </a:solidFill>
          <a:ln>
            <a:noFill/>
            <a:headEnd w="lg" len="med"/>
            <a:tailEnd type="stealth" w="lg" len="med"/>
          </a:ln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Up 15">
            <a:extLst>
              <a:ext uri="{FF2B5EF4-FFF2-40B4-BE49-F238E27FC236}">
                <a16:creationId xmlns="" xmlns:a16="http://schemas.microsoft.com/office/drawing/2014/main" id="{32AAA1A1-DC73-4D86-BBA3-0F063F23871C}"/>
              </a:ext>
            </a:extLst>
          </p:cNvPr>
          <p:cNvSpPr/>
          <p:nvPr/>
        </p:nvSpPr>
        <p:spPr>
          <a:xfrm>
            <a:off x="3231904" y="4767948"/>
            <a:ext cx="4707990" cy="953607"/>
          </a:xfrm>
          <a:prstGeom prst="curvedUpArrow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959806-C0D8-4D07-A758-8216C5CC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45" y="3318586"/>
            <a:ext cx="359695" cy="396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05" y="3591934"/>
            <a:ext cx="359695" cy="40237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51E3A801-1C1D-473F-87F2-3CF9F88E7279}"/>
              </a:ext>
            </a:extLst>
          </p:cNvPr>
          <p:cNvSpPr/>
          <p:nvPr/>
        </p:nvSpPr>
        <p:spPr>
          <a:xfrm>
            <a:off x="2679778" y="3225425"/>
            <a:ext cx="1381790" cy="1203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199223" y="4460066"/>
            <a:ext cx="3429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5376CA3-E8E5-40B5-ABDD-3818D723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914" y="4449381"/>
            <a:ext cx="359695" cy="40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6EA2537-BB67-4183-A3F0-A2E326F17F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71146" y="3932001"/>
            <a:ext cx="1343610" cy="1316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AB200D-41C1-436E-808A-5D03F8154410}"/>
              </a:ext>
            </a:extLst>
          </p:cNvPr>
          <p:cNvSpPr txBox="1"/>
          <p:nvPr/>
        </p:nvSpPr>
        <p:spPr>
          <a:xfrm>
            <a:off x="8091987" y="4235824"/>
            <a:ext cx="50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B3F67-51D9-4467-BACF-0ABE898D0C8C}"/>
              </a:ext>
            </a:extLst>
          </p:cNvPr>
          <p:cNvSpPr txBox="1"/>
          <p:nvPr/>
        </p:nvSpPr>
        <p:spPr>
          <a:xfrm>
            <a:off x="3143004" y="3482750"/>
            <a:ext cx="59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Arrow: Curved Left 18">
            <a:extLst>
              <a:ext uri="{FF2B5EF4-FFF2-40B4-BE49-F238E27FC236}">
                <a16:creationId xmlns="" xmlns:a16="http://schemas.microsoft.com/office/drawing/2014/main" id="{1ADE804D-3604-4A64-8275-593BDAFE5DB2}"/>
              </a:ext>
            </a:extLst>
          </p:cNvPr>
          <p:cNvSpPr/>
          <p:nvPr/>
        </p:nvSpPr>
        <p:spPr>
          <a:xfrm rot="1920000">
            <a:off x="8710987" y="4490554"/>
            <a:ext cx="737988" cy="1242770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52" y="3541940"/>
            <a:ext cx="974725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68" y="3435740"/>
            <a:ext cx="359695" cy="402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56" y="4297337"/>
            <a:ext cx="359695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79 -0.09343 L -0.34479 -0.16004 L -0.29555 -0.20167 L -0.24957 -0.20976 C -0.22274 -0.2197 -0.22092 -0.21161 -0.18236 -0.21161 C -0.13872 -0.21161 -0.06369 -0.142 -0.03907 -0.1043 L -3.83223E-6 9.3432E-7 " pathEditMode="relative" rAng="0" ptsTypes="FAAffFF">
                                      <p:cBhvr>
                                        <p:cTn id="10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3" y="-1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1468E-6 -1.76688E-6 L 0.01498 0.03955 C 0.02619 0.08719 0.02384 0.0932 0.01264 0.12905 C -0.01315 0.13899 -0.00742 0.14107 -0.03438 0.12697 L -0.04884 0.12119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7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874E-6 -4.86586E-6 L 0.01706 0.03562 C 0.02605 0.0495 0.02605 0.0673 0.02605 0.08927 C 0.02605 0.11425 0.01263 0.13113 -0.00977 0.139 L -0.04559 0.11911 " pathEditMode="relative" rAng="0" ptsTypes="FffFF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6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098E-6 -3.43201E-6 L 0.02684 0.06314 L 0.06044 0.10477 L 0.09744 0.13275 C 0.11151 0.14177 0.20086 0.16258 0.22288 0.16258 C 0.24789 0.16258 0.2927 0.14177 0.30676 0.13275 L 0.36056 0.06314 " pathEditMode="relative" rAng="0" ptsTypes="FAAffFF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8" y="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Conditions of 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89796"/>
            <a:ext cx="10223862" cy="16711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In Markov process, there are 2 necessary conditions: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The total population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remains fixed</a:t>
            </a:r>
            <a:r>
              <a:rPr lang="en-IN" sz="22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The population of the given state can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never become negative.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IN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IN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93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Markov Chains</a:t>
            </a:r>
          </a:p>
        </p:txBody>
      </p:sp>
      <p:sp>
        <p:nvSpPr>
          <p:cNvPr id="5" name="Arrow: Curved Down 16">
            <a:extLst>
              <a:ext uri="{FF2B5EF4-FFF2-40B4-BE49-F238E27FC236}">
                <a16:creationId xmlns="" xmlns:a16="http://schemas.microsoft.com/office/drawing/2014/main" id="{7AF5876E-DFF8-4353-BC1C-E83FC1146D47}"/>
              </a:ext>
            </a:extLst>
          </p:cNvPr>
          <p:cNvSpPr/>
          <p:nvPr/>
        </p:nvSpPr>
        <p:spPr>
          <a:xfrm flipH="1">
            <a:off x="3434173" y="2372297"/>
            <a:ext cx="4972278" cy="1164763"/>
          </a:xfrm>
          <a:prstGeom prst="curvedDownArrow">
            <a:avLst/>
          </a:prstGeom>
          <a:solidFill>
            <a:srgbClr val="92D050"/>
          </a:solidFill>
          <a:ln>
            <a:noFill/>
            <a:headEnd w="lg" len="med"/>
            <a:tailEnd type="stealth" w="lg" len="med"/>
          </a:ln>
          <a:scene3d>
            <a:camera prst="orthographicFront">
              <a:rot lat="0" lon="0" rev="21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Up 15">
            <a:extLst>
              <a:ext uri="{FF2B5EF4-FFF2-40B4-BE49-F238E27FC236}">
                <a16:creationId xmlns="" xmlns:a16="http://schemas.microsoft.com/office/drawing/2014/main" id="{32AAA1A1-DC73-4D86-BBA3-0F063F23871C}"/>
              </a:ext>
            </a:extLst>
          </p:cNvPr>
          <p:cNvSpPr/>
          <p:nvPr/>
        </p:nvSpPr>
        <p:spPr>
          <a:xfrm>
            <a:off x="3231904" y="4767948"/>
            <a:ext cx="4707990" cy="953607"/>
          </a:xfrm>
          <a:prstGeom prst="curvedUpArrow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959806-C0D8-4D07-A758-8216C5CC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45" y="3318586"/>
            <a:ext cx="359695" cy="396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05" y="3591934"/>
            <a:ext cx="359695" cy="40237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51E3A801-1C1D-473F-87F2-3CF9F88E7279}"/>
              </a:ext>
            </a:extLst>
          </p:cNvPr>
          <p:cNvSpPr/>
          <p:nvPr/>
        </p:nvSpPr>
        <p:spPr>
          <a:xfrm>
            <a:off x="2679778" y="3225425"/>
            <a:ext cx="1381790" cy="1203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60ED3A93-FF61-4B0F-9DFD-796ED0AD9B5D}"/>
              </a:ext>
            </a:extLst>
          </p:cNvPr>
          <p:cNvSpPr/>
          <p:nvPr/>
        </p:nvSpPr>
        <p:spPr>
          <a:xfrm>
            <a:off x="3199223" y="4460066"/>
            <a:ext cx="342900" cy="381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5376CA3-E8E5-40B5-ABDD-3818D723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914" y="4449381"/>
            <a:ext cx="359695" cy="40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6EA2537-BB67-4183-A3F0-A2E326F17F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71146" y="3932001"/>
            <a:ext cx="1343610" cy="1316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AB200D-41C1-436E-808A-5D03F8154410}"/>
              </a:ext>
            </a:extLst>
          </p:cNvPr>
          <p:cNvSpPr txBox="1"/>
          <p:nvPr/>
        </p:nvSpPr>
        <p:spPr>
          <a:xfrm>
            <a:off x="8091987" y="4235824"/>
            <a:ext cx="50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B3F67-51D9-4467-BACF-0ABE898D0C8C}"/>
              </a:ext>
            </a:extLst>
          </p:cNvPr>
          <p:cNvSpPr txBox="1"/>
          <p:nvPr/>
        </p:nvSpPr>
        <p:spPr>
          <a:xfrm>
            <a:off x="3143004" y="3482750"/>
            <a:ext cx="59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Arrow: Curved Left 18">
            <a:extLst>
              <a:ext uri="{FF2B5EF4-FFF2-40B4-BE49-F238E27FC236}">
                <a16:creationId xmlns="" xmlns:a16="http://schemas.microsoft.com/office/drawing/2014/main" id="{1ADE804D-3604-4A64-8275-593BDAFE5DB2}"/>
              </a:ext>
            </a:extLst>
          </p:cNvPr>
          <p:cNvSpPr/>
          <p:nvPr/>
        </p:nvSpPr>
        <p:spPr>
          <a:xfrm rot="1920000">
            <a:off x="8710987" y="4490554"/>
            <a:ext cx="737988" cy="1242770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52" y="3541940"/>
            <a:ext cx="974725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68" y="3435740"/>
            <a:ext cx="359695" cy="402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1C6B810-7160-4FA7-ACC8-03589C5F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56" y="4297337"/>
            <a:ext cx="359695" cy="402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3D531D0-AFC9-4DC9-862A-D09061EAF2C4}"/>
              </a:ext>
            </a:extLst>
          </p:cNvPr>
          <p:cNvSpPr txBox="1"/>
          <p:nvPr/>
        </p:nvSpPr>
        <p:spPr>
          <a:xfrm>
            <a:off x="9079981" y="2159010"/>
            <a:ext cx="2680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     </a:t>
            </a:r>
            <a:endParaRPr lang="en-IN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2E23C2A-3E04-4D2D-834A-8343EE739868}"/>
              </a:ext>
            </a:extLst>
          </p:cNvPr>
          <p:cNvSpPr txBox="1"/>
          <p:nvPr/>
        </p:nvSpPr>
        <p:spPr>
          <a:xfrm>
            <a:off x="8877250" y="25823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D83794F-18AD-4947-9C4C-9C96A8804276}"/>
              </a:ext>
            </a:extLst>
          </p:cNvPr>
          <p:cNvSpPr txBox="1"/>
          <p:nvPr/>
        </p:nvSpPr>
        <p:spPr>
          <a:xfrm>
            <a:off x="6472464" y="2081539"/>
            <a:ext cx="8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B503894-3DF0-439E-8644-458D7D9630AF}"/>
              </a:ext>
            </a:extLst>
          </p:cNvPr>
          <p:cNvSpPr txBox="1"/>
          <p:nvPr/>
        </p:nvSpPr>
        <p:spPr>
          <a:xfrm>
            <a:off x="4616677" y="4235824"/>
            <a:ext cx="74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10052C-017C-4A72-B4E9-CC1120180684}"/>
              </a:ext>
            </a:extLst>
          </p:cNvPr>
          <p:cNvSpPr txBox="1"/>
          <p:nvPr/>
        </p:nvSpPr>
        <p:spPr>
          <a:xfrm>
            <a:off x="4953649" y="5706047"/>
            <a:ext cx="9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7F96A17-9684-4E49-B3DE-E9E0DB4DCE48}"/>
              </a:ext>
            </a:extLst>
          </p:cNvPr>
          <p:cNvSpPr txBox="1"/>
          <p:nvPr/>
        </p:nvSpPr>
        <p:spPr>
          <a:xfrm>
            <a:off x="9438723" y="5126778"/>
            <a:ext cx="56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5658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79 -0.09343 L -0.34479 -0.16004 L -0.29555 -0.20167 L -0.24957 -0.20976 C -0.22274 -0.2197 -0.22092 -0.21161 -0.18236 -0.21161 C -0.13872 -0.21161 -0.06369 -0.142 -0.03907 -0.1043 L -3.83223E-6 9.3432E-7 " pathEditMode="relative" rAng="0" ptsTypes="FAAffFF">
                                      <p:cBhvr>
                                        <p:cTn id="10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3" y="-1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1468E-6 -1.76688E-6 L 0.01498 0.03955 C 0.02619 0.08719 0.02384 0.0932 0.01264 0.12905 C -0.01315 0.13899 -0.00742 0.14107 -0.03438 0.12697 L -0.04884 0.12119 " pathEditMode="relative" rAng="0" ptsTypes="FffFF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7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874E-6 -4.86586E-6 L 0.01706 0.03562 C 0.02605 0.0495 0.02605 0.0673 0.02605 0.08927 C 0.02605 0.11425 0.01263 0.13113 -0.00977 0.139 L -0.04559 0.11911 " pathEditMode="relative" rAng="0" ptsTypes="FffFF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6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098E-6 -3.43201E-6 L 0.02684 0.06314 L 0.06044 0.10477 L 0.09744 0.13275 C 0.11151 0.14177 0.20086 0.16258 0.22288 0.16258 C 0.24789 0.16258 0.2927 0.14177 0.30676 0.13275 L 0.36056 0.06314 " pathEditMode="relative" rAng="0" ptsTypes="FAAffFF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8" y="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CCB28-0BA5-4F34-849D-118EE9A0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5563" y="1846263"/>
            <a:ext cx="10866437" cy="43370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Markov chain uses a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 x n</a:t>
            </a:r>
            <a:r>
              <a:rPr lang="en-US" sz="2200" dirty="0"/>
              <a:t> transition matrix.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sum of each matrix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column is equal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All matrix values are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non-negative</a:t>
            </a:r>
            <a:r>
              <a:rPr lang="en-US" sz="2200" dirty="0"/>
              <a:t> in nature.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Each column is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probability density function</a:t>
            </a:r>
            <a:r>
              <a:rPr lang="en-US" sz="2200" dirty="0"/>
              <a:t>. The element in row </a:t>
            </a:r>
            <a:r>
              <a:rPr lang="en-US" sz="2200" i="1" dirty="0"/>
              <a:t>A </a:t>
            </a:r>
            <a:r>
              <a:rPr lang="en-US" sz="2200" dirty="0"/>
              <a:t>and column </a:t>
            </a:r>
            <a:r>
              <a:rPr lang="en-US" sz="2200" i="1" dirty="0"/>
              <a:t>B</a:t>
            </a:r>
            <a:r>
              <a:rPr lang="en-US" sz="2200" dirty="0"/>
              <a:t> is the probability that if the current state is A, it will go to B. </a:t>
            </a:r>
          </a:p>
        </p:txBody>
      </p:sp>
    </p:spTree>
    <p:extLst>
      <p:ext uri="{BB962C8B-B14F-4D97-AF65-F5344CB8AC3E}">
        <p14:creationId xmlns:p14="http://schemas.microsoft.com/office/powerpoint/2010/main" val="10757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Transition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1"/>
            <a:ext cx="10974977" cy="4641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The transition matrix T is comprised of elements, denoted </a:t>
            </a:r>
            <a:r>
              <a:rPr lang="en-IN" sz="2400" dirty="0" err="1"/>
              <a:t>tij</a:t>
            </a:r>
            <a:r>
              <a:rPr lang="en-IN" sz="2400" dirty="0"/>
              <a:t>, relating the motion of a population from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state j to state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					t</a:t>
            </a:r>
            <a:r>
              <a:rPr lang="en-IN" sz="1800" b="1" baseline="-25000" dirty="0"/>
              <a:t>11   </a:t>
            </a:r>
            <a:r>
              <a:rPr lang="en-IN" sz="1800" b="1" dirty="0"/>
              <a:t>           t</a:t>
            </a:r>
            <a:r>
              <a:rPr lang="en-IN" sz="1800" b="1" baseline="-25000" dirty="0"/>
              <a:t>12</a:t>
            </a:r>
            <a:r>
              <a:rPr lang="en-IN" sz="1800" b="1" dirty="0"/>
              <a:t>              t</a:t>
            </a:r>
            <a:r>
              <a:rPr lang="en-IN" sz="1800" b="1" baseline="-25000" dirty="0"/>
              <a:t>13  </a:t>
            </a:r>
          </a:p>
          <a:p>
            <a:pPr marL="0" indent="0">
              <a:buNone/>
            </a:pPr>
            <a:r>
              <a:rPr lang="en-IN" sz="1800" b="1" dirty="0"/>
              <a:t>                      </a:t>
            </a:r>
          </a:p>
          <a:p>
            <a:pPr marL="0" indent="0">
              <a:buNone/>
            </a:pPr>
            <a:r>
              <a:rPr lang="en-IN" sz="1800" b="1" dirty="0"/>
              <a:t>				T = 	t</a:t>
            </a:r>
            <a:r>
              <a:rPr lang="en-IN" sz="1800" b="1" baseline="-25000" dirty="0"/>
              <a:t>21   </a:t>
            </a:r>
            <a:r>
              <a:rPr lang="en-IN" sz="1800" b="1" dirty="0"/>
              <a:t>           t</a:t>
            </a:r>
            <a:r>
              <a:rPr lang="en-IN" sz="1800" b="1" baseline="-25000" dirty="0"/>
              <a:t>22</a:t>
            </a:r>
            <a:r>
              <a:rPr lang="en-IN" sz="1800" b="1" dirty="0"/>
              <a:t>              t</a:t>
            </a:r>
            <a:r>
              <a:rPr lang="en-IN" sz="1800" b="1" baseline="-25000" dirty="0"/>
              <a:t>23 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                       </a:t>
            </a:r>
          </a:p>
          <a:p>
            <a:pPr marL="0" indent="0">
              <a:buNone/>
            </a:pPr>
            <a:r>
              <a:rPr lang="en-IN" sz="1800" b="1" dirty="0"/>
              <a:t>					t</a:t>
            </a:r>
            <a:r>
              <a:rPr lang="en-IN" sz="1800" b="1" baseline="-25000" dirty="0"/>
              <a:t>31   </a:t>
            </a:r>
            <a:r>
              <a:rPr lang="en-IN" sz="1800" b="1" dirty="0"/>
              <a:t>           t</a:t>
            </a:r>
            <a:r>
              <a:rPr lang="en-IN" sz="1800" b="1" baseline="-25000" dirty="0"/>
              <a:t>32</a:t>
            </a:r>
            <a:r>
              <a:rPr lang="en-IN" sz="1800" b="1" dirty="0"/>
              <a:t>              t</a:t>
            </a:r>
            <a:r>
              <a:rPr lang="en-IN" sz="1800" b="1" baseline="-25000" dirty="0"/>
              <a:t>33  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A given clement, </a:t>
            </a:r>
            <a:r>
              <a:rPr lang="en-IN" sz="2400" i="1" dirty="0">
                <a:solidFill>
                  <a:schemeClr val="tx1"/>
                </a:solidFill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</a:rPr>
              <a:t>23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for example, describes the likelihood that a member of the population moves from state 3 to state 2. 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  <p:sp>
        <p:nvSpPr>
          <p:cNvPr id="5" name="Double Bracket 4">
            <a:extLst>
              <a:ext uri="{FF2B5EF4-FFF2-40B4-BE49-F238E27FC236}">
                <a16:creationId xmlns="" xmlns:a16="http://schemas.microsoft.com/office/drawing/2014/main" id="{ECC85F5D-C3C5-4F42-B8A1-66DF77044B59}"/>
              </a:ext>
            </a:extLst>
          </p:cNvPr>
          <p:cNvSpPr/>
          <p:nvPr/>
        </p:nvSpPr>
        <p:spPr>
          <a:xfrm>
            <a:off x="5355771" y="2982686"/>
            <a:ext cx="3113316" cy="2100943"/>
          </a:xfrm>
          <a:prstGeom prst="bracketPair">
            <a:avLst>
              <a:gd name="adj" fmla="val 725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2334</TotalTime>
  <Words>1620</Words>
  <Application>Microsoft Office PowerPoint</Application>
  <PresentationFormat>Widescreen</PresentationFormat>
  <Paragraphs>472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Corbel</vt:lpstr>
      <vt:lpstr>Gill Sans MT</vt:lpstr>
      <vt:lpstr>Wingdings</vt:lpstr>
      <vt:lpstr>Retrospect</vt:lpstr>
      <vt:lpstr>Application of Markov Chains in Linear Algebra</vt:lpstr>
      <vt:lpstr>Topics to be covered</vt:lpstr>
      <vt:lpstr>Markov Chains</vt:lpstr>
      <vt:lpstr>Meaning of Markov Chains</vt:lpstr>
      <vt:lpstr>Working of Markov Chains</vt:lpstr>
      <vt:lpstr>Conditions of Markov Chains</vt:lpstr>
      <vt:lpstr>Properties of Markov Chains</vt:lpstr>
      <vt:lpstr>Properties of Markov Chains</vt:lpstr>
      <vt:lpstr>Transition Matrix</vt:lpstr>
      <vt:lpstr>Population Distribution Vector </vt:lpstr>
      <vt:lpstr>Application of Transition Matrix to Population Distribution Vector</vt:lpstr>
      <vt:lpstr>Regular Transition Matrix</vt:lpstr>
      <vt:lpstr>Steady State Vector</vt:lpstr>
      <vt:lpstr>Eigenvalue and eigenvector</vt:lpstr>
      <vt:lpstr>Usage of eigenvalue and eigenvector</vt:lpstr>
      <vt:lpstr>Application of Markov Chains in Maharashtra Elections</vt:lpstr>
      <vt:lpstr>Working of the example </vt:lpstr>
      <vt:lpstr>Data Collected </vt:lpstr>
      <vt:lpstr>Transition Matrix of General Elections of Maharashtra</vt:lpstr>
      <vt:lpstr>Population Distribution Matrix of General Elections of Maharashtra</vt:lpstr>
      <vt:lpstr>Outcome of the General Elections 2014</vt:lpstr>
      <vt:lpstr>Outcome of the General Elections 2014</vt:lpstr>
      <vt:lpstr>Outcome of the General Elections 2019</vt:lpstr>
      <vt:lpstr>Outcome of the General Elections 2019</vt:lpstr>
      <vt:lpstr>Eigenvalue and eigenvector</vt:lpstr>
      <vt:lpstr>Row Echelon Form</vt:lpstr>
      <vt:lpstr>Steady State Vector Outcome</vt:lpstr>
      <vt:lpstr>Steady State Vector Outcome</vt:lpstr>
      <vt:lpstr>R Codes</vt:lpstr>
      <vt:lpstr>R Codes</vt:lpstr>
      <vt:lpstr>R Codes</vt:lpstr>
      <vt:lpstr>Conclusion</vt:lpstr>
      <vt:lpstr>Limitations</vt:lpstr>
      <vt:lpstr>Future Scope</vt:lpstr>
      <vt:lpstr>References</vt:lpstr>
      <vt:lpstr>Acknowledgement</vt:lpstr>
      <vt:lpstr>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Admin</dc:creator>
  <cp:lastModifiedBy>admin</cp:lastModifiedBy>
  <cp:revision>308</cp:revision>
  <dcterms:created xsi:type="dcterms:W3CDTF">2017-09-07T10:24:43Z</dcterms:created>
  <dcterms:modified xsi:type="dcterms:W3CDTF">2017-10-12T05:34:40Z</dcterms:modified>
</cp:coreProperties>
</file>