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9" r:id="rId3"/>
    <p:sldId id="273" r:id="rId4"/>
    <p:sldId id="278" r:id="rId5"/>
    <p:sldId id="280" r:id="rId6"/>
    <p:sldId id="260" r:id="rId7"/>
    <p:sldId id="262" r:id="rId8"/>
    <p:sldId id="263" r:id="rId9"/>
    <p:sldId id="264" r:id="rId10"/>
    <p:sldId id="266" r:id="rId11"/>
    <p:sldId id="281" r:id="rId12"/>
    <p:sldId id="267" r:id="rId13"/>
    <p:sldId id="268" r:id="rId14"/>
    <p:sldId id="282" r:id="rId15"/>
    <p:sldId id="289" r:id="rId16"/>
    <p:sldId id="290" r:id="rId17"/>
    <p:sldId id="284" r:id="rId18"/>
    <p:sldId id="285" r:id="rId19"/>
    <p:sldId id="288" r:id="rId20"/>
    <p:sldId id="286" r:id="rId21"/>
    <p:sldId id="29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784AD-341B-4897-80ED-2611A5E82DCE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4410-CD43-4F3F-B5F9-1B26D0EE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8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Aanchal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3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Raj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0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Aanchal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5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Aanchal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5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Shiven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3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Shiven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8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Shiven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78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Shiven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9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9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4410-CD43-4F3F-B5F9-1B26D0EECD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1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E23AF5D-0012-4A10-A12A-BEFEB4BE133B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E60BE-61A3-425C-AC64-3B4C0026A4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JNPT%20Data%20(2)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Alexandria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ademicjournals.org/JSSEM" TargetMode="External"/><Relationship Id="rId3" Type="http://schemas.openxmlformats.org/officeDocument/2006/relationships/hyperlink" Target="http://www.jnport.gov.in/port_details.aspx" TargetMode="External"/><Relationship Id="rId7" Type="http://schemas.openxmlformats.org/officeDocument/2006/relationships/hyperlink" Target="http://jnport.gov.in/vessel.aspx" TargetMode="External"/><Relationship Id="rId2" Type="http://schemas.openxmlformats.org/officeDocument/2006/relationships/hyperlink" Target="http://www.jnport.gov.in/highlight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nport.gov.in/GTI.aspx" TargetMode="External"/><Relationship Id="rId5" Type="http://schemas.openxmlformats.org/officeDocument/2006/relationships/hyperlink" Target="http://www.jnport.gov.in/NSICT.aspx" TargetMode="External"/><Relationship Id="rId4" Type="http://schemas.openxmlformats.org/officeDocument/2006/relationships/hyperlink" Target="http://www.jnport.gov.in/JNPCT.aspx" TargetMode="External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176" y="5445224"/>
            <a:ext cx="4464496" cy="1296144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 PROJECT By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: 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Aanchal Dusija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A009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Raj Shah A025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Shiven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Khosla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A035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33265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Applying Queuing Theory in Port Handling System</a:t>
            </a:r>
          </a:p>
        </p:txBody>
      </p:sp>
    </p:spTree>
    <p:extLst>
      <p:ext uri="{BB962C8B-B14F-4D97-AF65-F5344CB8AC3E}">
        <p14:creationId xmlns:p14="http://schemas.microsoft.com/office/powerpoint/2010/main" val="41987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>
            <a:spLocks noGrp="1"/>
          </p:cNvSpPr>
          <p:nvPr>
            <p:ph type="title"/>
          </p:nvPr>
        </p:nvSpPr>
        <p:spPr>
          <a:xfrm>
            <a:off x="335360" y="637177"/>
            <a:ext cx="9020176" cy="84049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4900"/>
            </a:lvl1pPr>
          </a:lstStyle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Collection of Data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0" name="Content Placehold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296647" cy="25923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From the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official website of JNPT</a:t>
            </a:r>
            <a:r>
              <a:rPr lang="en-IN" b="0" dirty="0">
                <a:latin typeface="Book Antiqua" panose="02040602050305030304" pitchFamily="18" charset="0"/>
              </a:rPr>
              <a:t>, the data was collected.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The data was collected for a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span of 6 weeks</a:t>
            </a:r>
            <a:r>
              <a:rPr lang="en-IN" b="0" dirty="0"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Analysing the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data of JNPCT </a:t>
            </a:r>
            <a:r>
              <a:rPr lang="en-IN" b="0" dirty="0">
                <a:latin typeface="Book Antiqua" panose="02040602050305030304" pitchFamily="18" charset="0"/>
              </a:rPr>
              <a:t>(i.e. Jawaharlal Nehru Container Terminal).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After which the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Arrival and Service Time Distribution </a:t>
            </a:r>
            <a:r>
              <a:rPr lang="en-IN" b="0" dirty="0">
                <a:latin typeface="Book Antiqua" panose="02040602050305030304" pitchFamily="18" charset="0"/>
              </a:rPr>
              <a:t>was checked for Poisson and Exponential Distribution respectively. </a:t>
            </a:r>
          </a:p>
          <a:p>
            <a:endParaRPr lang="en-I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>
            <a:spLocks noGrp="1"/>
          </p:cNvSpPr>
          <p:nvPr>
            <p:ph type="title"/>
          </p:nvPr>
        </p:nvSpPr>
        <p:spPr>
          <a:xfrm>
            <a:off x="761998" y="559677"/>
            <a:ext cx="9020176" cy="84049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4900"/>
            </a:lvl1pPr>
          </a:lstStyle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Functioning of JNPCT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0" name="Content Placeholder 2"/>
          <p:cNvSpPr>
            <a:spLocks noGrp="1"/>
          </p:cNvSpPr>
          <p:nvPr>
            <p:ph idx="1"/>
          </p:nvPr>
        </p:nvSpPr>
        <p:spPr>
          <a:xfrm>
            <a:off x="761998" y="1916832"/>
            <a:ext cx="10870009" cy="33843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u="sng" dirty="0">
                <a:latin typeface="Book Antiqua" panose="02040602050305030304" pitchFamily="18" charset="0"/>
              </a:rPr>
              <a:t>Servers</a:t>
            </a:r>
            <a:r>
              <a:rPr lang="en-IN" sz="2200" b="0" dirty="0">
                <a:latin typeface="Book Antiqua" panose="02040602050305030304" pitchFamily="18" charset="0"/>
              </a:rPr>
              <a:t> – There are 2 docks namely </a:t>
            </a:r>
            <a:r>
              <a:rPr lang="en-IN" sz="2200" dirty="0">
                <a:solidFill>
                  <a:schemeClr val="tx2"/>
                </a:solidFill>
                <a:latin typeface="Book Antiqua" panose="02040602050305030304" pitchFamily="18" charset="0"/>
              </a:rPr>
              <a:t>CB01 &amp; CB02</a:t>
            </a:r>
            <a:r>
              <a:rPr lang="en-IN" sz="2200" b="0" dirty="0"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endParaRPr lang="en-IN" sz="2200" b="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u="sng" dirty="0">
                <a:latin typeface="Book Antiqua" panose="02040602050305030304" pitchFamily="18" charset="0"/>
              </a:rPr>
              <a:t>Customers</a:t>
            </a:r>
            <a:r>
              <a:rPr lang="en-IN" sz="2200" b="0" dirty="0">
                <a:latin typeface="Book Antiqua" panose="02040602050305030304" pitchFamily="18" charset="0"/>
              </a:rPr>
              <a:t> – </a:t>
            </a:r>
            <a:r>
              <a:rPr lang="en-IN" sz="2200" dirty="0">
                <a:solidFill>
                  <a:schemeClr val="tx2"/>
                </a:solidFill>
                <a:latin typeface="Book Antiqua" panose="02040602050305030304" pitchFamily="18" charset="0"/>
              </a:rPr>
              <a:t>Ships</a:t>
            </a:r>
            <a:r>
              <a:rPr lang="en-IN" sz="2200" b="0" dirty="0">
                <a:latin typeface="Book Antiqua" panose="02040602050305030304" pitchFamily="18" charset="0"/>
              </a:rPr>
              <a:t> which are being served and waiting in the queue to be served.</a:t>
            </a:r>
          </a:p>
          <a:p>
            <a:pPr>
              <a:buClr>
                <a:schemeClr val="tx2"/>
              </a:buClr>
            </a:pPr>
            <a:endParaRPr lang="en-IN" sz="2200" b="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u="sng" dirty="0">
                <a:latin typeface="Book Antiqua" panose="02040602050305030304" pitchFamily="18" charset="0"/>
              </a:rPr>
              <a:t>System</a:t>
            </a:r>
            <a:r>
              <a:rPr lang="en-IN" sz="2200" b="0" dirty="0">
                <a:latin typeface="Book Antiqua" panose="02040602050305030304" pitchFamily="18" charset="0"/>
              </a:rPr>
              <a:t> – The </a:t>
            </a:r>
            <a:r>
              <a:rPr lang="en-IN" sz="2200" dirty="0">
                <a:solidFill>
                  <a:schemeClr val="tx2"/>
                </a:solidFill>
                <a:latin typeface="Book Antiqua" panose="02040602050305030304" pitchFamily="18" charset="0"/>
              </a:rPr>
              <a:t>loading and/or unloading of containerised cargo </a:t>
            </a:r>
            <a:r>
              <a:rPr lang="en-IN" sz="2200" b="0" dirty="0">
                <a:latin typeface="Book Antiqua" panose="02040602050305030304" pitchFamily="18" charset="0"/>
              </a:rPr>
              <a:t>in the ships and </a:t>
            </a:r>
            <a:r>
              <a:rPr lang="en-IN" sz="2200" dirty="0">
                <a:solidFill>
                  <a:schemeClr val="tx2"/>
                </a:solidFill>
                <a:latin typeface="Book Antiqua" panose="02040602050305030304" pitchFamily="18" charset="0"/>
              </a:rPr>
              <a:t>using the facilities </a:t>
            </a:r>
            <a:r>
              <a:rPr lang="en-IN" sz="2200" b="0" dirty="0">
                <a:latin typeface="Book Antiqua" panose="02040602050305030304" pitchFamily="18" charset="0"/>
              </a:rPr>
              <a:t>of the port.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7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58" t="15891" r="25903" b="37400"/>
          <a:stretch/>
        </p:blipFill>
        <p:spPr>
          <a:xfrm>
            <a:off x="1559496" y="836712"/>
            <a:ext cx="9313200" cy="502120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919536" y="5857917"/>
            <a:ext cx="871296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721600" cy="94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Explaining our model</a:t>
            </a: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Assuming the berthing time to be the arrival time.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While data collection, many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inconsistent data points </a:t>
            </a:r>
            <a:r>
              <a:rPr lang="en-IN" b="0" dirty="0">
                <a:latin typeface="Book Antiqua" panose="02040602050305030304" pitchFamily="18" charset="0"/>
              </a:rPr>
              <a:t>were found.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In order to solve the problem,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different statistical methods </a:t>
            </a:r>
            <a:r>
              <a:rPr lang="en-IN" b="0" dirty="0">
                <a:latin typeface="Book Antiqua" panose="02040602050305030304" pitchFamily="18" charset="0"/>
              </a:rPr>
              <a:t>were applied to fill the missing entries. 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  <a:hlinkClick r:id="rId2" action="ppaction://hlinkfile"/>
              </a:rPr>
              <a:t>JNPT Datasheet</a:t>
            </a:r>
            <a:endParaRPr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9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160000" cy="94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Queuing Theory at Alexandria Port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Checking if the Arrival of the ships follow Poisson Distribution. 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10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Checking if the Service Time of container handling follows Erlang Distribution. 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10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</a:rPr>
              <a:t>Analysing the current system of Alexandria Port.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1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160000" cy="6165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Explaining the Model for Alexandria Port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xfrm>
            <a:off x="611389" y="1464569"/>
            <a:ext cx="10160000" cy="6682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b="0" dirty="0">
                <a:latin typeface="Book Antiqua" panose="02040602050305030304" pitchFamily="18" charset="0"/>
                <a:hlinkClick r:id="rId2" action="ppaction://hlinkfile"/>
              </a:rPr>
              <a:t>Alexandria Datasheet</a:t>
            </a: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888515"/>
            <a:ext cx="4910336" cy="2731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40" t="21440" r="49528" b="19760"/>
          <a:stretch/>
        </p:blipFill>
        <p:spPr>
          <a:xfrm>
            <a:off x="6456040" y="2697761"/>
            <a:ext cx="4313560" cy="3112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9496" y="2327514"/>
            <a:ext cx="325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Poisson Arrival Distribution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5744" y="2327514"/>
            <a:ext cx="34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Erlang Service-time Distribution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96073"/>
            <a:ext cx="10160000" cy="6165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Steady State Measures Of Performance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6960"/>
                <a:ext cx="10160000" cy="499432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r>
                  <a:rPr lang="en-IN" sz="2200" b="0" dirty="0">
                    <a:latin typeface="Book Antiqua" panose="02040602050305030304" pitchFamily="18" charset="0"/>
                  </a:rPr>
                  <a:t>For </a:t>
                </a:r>
                <a:r>
                  <a:rPr lang="en-IN" sz="2200" dirty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(M/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/c)(GD/∞/∞)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model:</a:t>
                </a:r>
              </a:p>
              <a:p>
                <a:endParaRPr lang="en-IN" sz="100" b="0" dirty="0">
                  <a:latin typeface="Book Antiqua" panose="0204060205030503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b="0" dirty="0" err="1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= w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1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IN" sz="2200" b="0" dirty="0">
                    <a:latin typeface="Book Antiqua" panose="02040602050305030304" pitchFamily="18" charset="0"/>
                  </a:rPr>
                  <a:t> : Erlang function (Average Waiting time before service)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b="0" dirty="0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1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IN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IN" sz="22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200" b="0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.(</m:t>
                                </m:r>
                                <m:sSup>
                                  <m:sSup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2200" b="0" i="1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num>
                                      <m:den>
                                        <m:r>
                                          <a:rPr lang="en-IN" sz="2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sz="2200" b="0" i="1" baseline="300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b="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IN" sz="22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IN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2200" b="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</m:den>
                    </m:f>
                  </m:oMath>
                </a14:m>
                <a:r>
                  <a:rPr lang="en-IN" sz="2200" b="0" dirty="0">
                    <a:latin typeface="Book Antiqua" panose="02040602050305030304" pitchFamily="18" charset="0"/>
                  </a:rPr>
                  <a:t> </a:t>
                </a:r>
              </a:p>
              <a:p>
                <a:r>
                  <a:rPr lang="en-IN" sz="2200" b="0" dirty="0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1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: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 </a:t>
                </a:r>
                <a:r>
                  <a:rPr lang="en-GB" sz="2200" b="0" dirty="0">
                    <a:latin typeface="Book Antiqua" panose="02040602050305030304" pitchFamily="18" charset="0"/>
                  </a:rPr>
                  <a:t>correction of the average constant service time obtained by selecting an </a:t>
                </a:r>
                <a:r>
                  <a:rPr lang="en-GB" sz="2200" b="0" dirty="0" err="1">
                    <a:latin typeface="Book Antiqua" panose="02040602050305030304" pitchFamily="18" charset="0"/>
                  </a:rPr>
                  <a:t>Erlang</a:t>
                </a:r>
                <a:r>
                  <a:rPr lang="en-GB" sz="2200" b="0" dirty="0">
                    <a:latin typeface="Book Antiqua" panose="02040602050305030304" pitchFamily="18" charset="0"/>
                  </a:rPr>
                  <a:t>-function with constant k number.</a:t>
                </a:r>
                <a:endParaRPr lang="en-IN" sz="2200" b="0" dirty="0">
                  <a:latin typeface="Book Antiqua" panose="02040602050305030304" pitchFamily="18" charset="0"/>
                </a:endParaRPr>
              </a:p>
              <a:p>
                <a:r>
                  <a:rPr lang="en-IN" sz="2200" b="0" dirty="0" err="1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s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= (1/</a:t>
                </a:r>
                <a:r>
                  <a:rPr lang="el-GR" sz="2200" b="0" dirty="0">
                    <a:latin typeface="Book Antiqua" panose="02040602050305030304" pitchFamily="18" charset="0"/>
                  </a:rPr>
                  <a:t>μ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) + 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: Average Time spent by the Ship in the Port (incl. waiting time)</a:t>
                </a:r>
                <a:endParaRPr lang="en-IN" sz="2200" b="0" dirty="0">
                  <a:latin typeface="Baskerville Old Face" panose="02020602080505020303" pitchFamily="18" charset="0"/>
                </a:endParaRPr>
              </a:p>
              <a:p>
                <a:r>
                  <a:rPr lang="en-IN" sz="2200" b="0" dirty="0" err="1">
                    <a:latin typeface="Book Antiqua" panose="02040602050305030304" pitchFamily="18" charset="0"/>
                  </a:rPr>
                  <a:t>L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q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= </a:t>
                </a:r>
                <a:r>
                  <a:rPr lang="el-GR" sz="2200" b="0" dirty="0">
                    <a:latin typeface="Book Antiqua" panose="02040602050305030304" pitchFamily="18" charset="0"/>
                  </a:rPr>
                  <a:t>λ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. 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: Average No. of Ships Waiting for a Berth</a:t>
                </a:r>
              </a:p>
              <a:p>
                <a:r>
                  <a:rPr lang="en-IN" sz="2200" b="0" dirty="0" err="1">
                    <a:latin typeface="Book Antiqua" panose="02040602050305030304" pitchFamily="18" charset="0"/>
                  </a:rPr>
                  <a:t>L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s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= 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L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q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+ 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L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b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 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: Average Number of Ships in the Port</a:t>
                </a:r>
              </a:p>
              <a:p>
                <a:r>
                  <a:rPr lang="en-IN" sz="2200" b="0" dirty="0">
                    <a:latin typeface="Book Antiqua" panose="02040602050305030304" pitchFamily="18" charset="0"/>
                  </a:rPr>
                  <a:t>Where 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L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b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= </a:t>
                </a:r>
                <a:r>
                  <a:rPr lang="el-GR" sz="2200" b="0" dirty="0">
                    <a:latin typeface="Book Antiqua" panose="02040602050305030304" pitchFamily="18" charset="0"/>
                  </a:rPr>
                  <a:t>λ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/</a:t>
                </a:r>
                <a:r>
                  <a:rPr lang="el-GR" sz="2200" b="0" dirty="0">
                    <a:latin typeface="Book Antiqua" panose="02040602050305030304" pitchFamily="18" charset="0"/>
                  </a:rPr>
                  <a:t>μ</a:t>
                </a:r>
                <a:endParaRPr lang="en-IN" sz="2200" b="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6960"/>
                <a:ext cx="10160000" cy="4994328"/>
              </a:xfrm>
              <a:prstGeom prst="rect">
                <a:avLst/>
              </a:prstGeom>
              <a:blipFill rotWithShape="0">
                <a:blip r:embed="rId3"/>
                <a:stretch>
                  <a:fillRect l="-780" t="-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160000" cy="94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Model of the Alexandria Port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/>
              <p:cNvSpPr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IN" sz="2200" b="0" dirty="0">
                    <a:latin typeface="Book Antiqua" panose="02040602050305030304" pitchFamily="18" charset="0"/>
                  </a:rPr>
                  <a:t>It was observed that Alexandria port had </a:t>
                </a:r>
                <a:r>
                  <a:rPr lang="en-IN" sz="2200" dirty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(M/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/32)(GD/∞/∞)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model.</a:t>
                </a:r>
              </a:p>
              <a:p>
                <a:endParaRPr lang="en-IN" sz="2200" b="0" dirty="0">
                  <a:latin typeface="Book Antiqua" panose="02040602050305030304" pitchFamily="18" charset="0"/>
                </a:endParaRPr>
              </a:p>
              <a:p>
                <a:r>
                  <a:rPr lang="en-IN" sz="2200" b="0" dirty="0">
                    <a:latin typeface="Book Antiqua" panose="02040602050305030304" pitchFamily="18" charset="0"/>
                  </a:rPr>
                  <a:t>For c = 30, µ = 0.18 ships per day, </a:t>
                </a:r>
                <a:r>
                  <a:rPr lang="el-GR" sz="2200" b="0" dirty="0">
                    <a:latin typeface="Book Antiqua" panose="02040602050305030304" pitchFamily="18" charset="0"/>
                  </a:rPr>
                  <a:t>λ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 = 5.75 ships per day, k=3</a:t>
                </a:r>
              </a:p>
              <a:p>
                <a:br>
                  <a:rPr lang="en-IN" sz="2200" b="0" dirty="0">
                    <a:latin typeface="Book Antiqua" panose="02040602050305030304" pitchFamily="18" charset="0"/>
                  </a:rPr>
                </a:br>
                <a:r>
                  <a:rPr lang="en-IN" sz="2200" dirty="0">
                    <a:latin typeface="Book Antiqua" panose="02040602050305030304" pitchFamily="18" charset="0"/>
                  </a:rPr>
                  <a:t>Queuing results were: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b="0" dirty="0">
                    <a:latin typeface="Book Antiqua" panose="02040602050305030304" pitchFamily="18" charset="0"/>
                  </a:rPr>
                  <a:t>Average number of ships in the port (L</a:t>
                </a:r>
                <a:r>
                  <a:rPr lang="en-IN" sz="2200" b="0" baseline="-25000" dirty="0">
                    <a:latin typeface="Book Antiqua" panose="02040602050305030304" pitchFamily="18" charset="0"/>
                  </a:rPr>
                  <a:t>s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) = 31.04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b="0" dirty="0">
                    <a:latin typeface="Book Antiqua" panose="02040602050305030304" pitchFamily="18" charset="0"/>
                  </a:rPr>
                  <a:t>Average number of ships waiting (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L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q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) = 1.69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b="0" dirty="0">
                    <a:latin typeface="Book Antiqua" panose="02040602050305030304" pitchFamily="18" charset="0"/>
                  </a:rPr>
                  <a:t>Average waiting time per ship (</a:t>
                </a:r>
                <a:r>
                  <a:rPr lang="en-IN" sz="2200" b="0" dirty="0" err="1">
                    <a:latin typeface="Book Antiqua" panose="02040602050305030304" pitchFamily="18" charset="0"/>
                  </a:rPr>
                  <a:t>W</a:t>
                </a:r>
                <a:r>
                  <a:rPr lang="en-IN" sz="2200" b="0" baseline="-25000" dirty="0" err="1">
                    <a:latin typeface="Book Antiqua" panose="02040602050305030304" pitchFamily="18" charset="0"/>
                  </a:rPr>
                  <a:t>q</a:t>
                </a:r>
                <a:r>
                  <a:rPr lang="en-IN" sz="2200" b="0" dirty="0">
                    <a:latin typeface="Book Antiqua" panose="02040602050305030304" pitchFamily="18" charset="0"/>
                  </a:rPr>
                  <a:t>) = 0.32 days </a:t>
                </a:r>
              </a:p>
              <a:p>
                <a:endParaRPr lang="en-IN" sz="2200" b="0" dirty="0">
                  <a:latin typeface="Book Antiqua" panose="02040602050305030304" pitchFamily="18" charset="0"/>
                </a:endParaRPr>
              </a:p>
              <a:p>
                <a:endParaRPr lang="en-IN" sz="2200" b="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7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80" t="-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9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160000" cy="94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500" u="sng" cap="sm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Conclusion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IN" sz="2200" b="0">
              <a:latin typeface="Book Antiqua" panose="02040602050305030304" pitchFamily="18" charset="0"/>
            </a:endParaRPr>
          </a:p>
          <a:p>
            <a:endParaRPr lang="en-IN" sz="2200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689809"/>
            <a:ext cx="103829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Since, the model turned out to be </a:t>
            </a:r>
            <a:r>
              <a:rPr lang="en-IN" sz="2200" b="1" dirty="0">
                <a:solidFill>
                  <a:schemeClr val="tx2"/>
                </a:solidFill>
                <a:latin typeface="Book Antiqua" panose="02040602050305030304" pitchFamily="18" charset="0"/>
              </a:rPr>
              <a:t>deterministic</a:t>
            </a:r>
            <a:r>
              <a:rPr lang="en-IN" sz="2200" dirty="0">
                <a:latin typeface="Book Antiqua" panose="02040602050305030304" pitchFamily="18" charset="0"/>
              </a:rPr>
              <a:t>, it was realised that statistical methods had already been applied to the port data and JNPT had been optimized. </a:t>
            </a:r>
          </a:p>
          <a:p>
            <a:endParaRPr lang="en-IN" sz="5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Yet, the port had </a:t>
            </a:r>
            <a:r>
              <a:rPr lang="en-IN" sz="2200" b="1" dirty="0">
                <a:solidFill>
                  <a:schemeClr val="tx2"/>
                </a:solidFill>
                <a:latin typeface="Book Antiqua" panose="02040602050305030304" pitchFamily="18" charset="0"/>
              </a:rPr>
              <a:t>been facing </a:t>
            </a:r>
            <a:r>
              <a:rPr lang="en-IN" sz="2200" b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congession</a:t>
            </a:r>
            <a:r>
              <a:rPr lang="en-IN" sz="2200" b="1" dirty="0">
                <a:solidFill>
                  <a:schemeClr val="tx2"/>
                </a:solidFill>
                <a:latin typeface="Book Antiqua" panose="02040602050305030304" pitchFamily="18" charset="0"/>
              </a:rPr>
              <a:t> issues </a:t>
            </a:r>
            <a:r>
              <a:rPr lang="en-IN" sz="2200" dirty="0">
                <a:latin typeface="Book Antiqua" panose="02040602050305030304" pitchFamily="18" charset="0"/>
              </a:rPr>
              <a:t>since the past few years. In order to solve the problem, a new project called “</a:t>
            </a:r>
            <a:r>
              <a:rPr lang="en-IN" sz="2200" b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Sagarmala</a:t>
            </a:r>
            <a:r>
              <a:rPr lang="en-IN" sz="2200" dirty="0">
                <a:latin typeface="Book Antiqua" panose="02040602050305030304" pitchFamily="18" charset="0"/>
              </a:rPr>
              <a:t>” was taken up by the Government of India to modernize the port facilities, enhance connectivity, industrialisation, etc. </a:t>
            </a:r>
          </a:p>
          <a:p>
            <a:pPr>
              <a:buClr>
                <a:schemeClr val="tx2"/>
              </a:buClr>
            </a:pPr>
            <a:endParaRPr lang="en-IN" sz="5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 err="1">
                <a:latin typeface="Book Antiqua" panose="02040602050305030304" pitchFamily="18" charset="0"/>
              </a:rPr>
              <a:t>Additionaly</a:t>
            </a:r>
            <a:r>
              <a:rPr lang="en-IN" sz="2200" dirty="0">
                <a:latin typeface="Book Antiqua" panose="02040602050305030304" pitchFamily="18" charset="0"/>
              </a:rPr>
              <a:t>, a new terminal called </a:t>
            </a:r>
            <a:r>
              <a:rPr lang="en-IN" sz="2200" b="1" dirty="0">
                <a:solidFill>
                  <a:schemeClr val="tx2"/>
                </a:solidFill>
                <a:latin typeface="Book Antiqua" panose="02040602050305030304" pitchFamily="18" charset="0"/>
              </a:rPr>
              <a:t>Bharat Mumbai Container Terminal</a:t>
            </a:r>
            <a:r>
              <a:rPr lang="en-IN" sz="2200" dirty="0">
                <a:latin typeface="Book Antiqua" panose="02040602050305030304" pitchFamily="18" charset="0"/>
              </a:rPr>
              <a:t> was recently opened on February 18</a:t>
            </a:r>
            <a:r>
              <a:rPr lang="en-IN" sz="2200" baseline="30000" dirty="0">
                <a:latin typeface="Book Antiqua" panose="02040602050305030304" pitchFamily="18" charset="0"/>
              </a:rPr>
              <a:t>th</a:t>
            </a:r>
            <a:r>
              <a:rPr lang="en-IN" sz="2200" dirty="0">
                <a:latin typeface="Book Antiqua" panose="02040602050305030304" pitchFamily="18" charset="0"/>
              </a:rPr>
              <a:t>, 2018. BMCT increases the port capacity by </a:t>
            </a:r>
            <a:r>
              <a:rPr lang="en-IN" sz="2200" b="1" dirty="0">
                <a:solidFill>
                  <a:schemeClr val="tx2"/>
                </a:solidFill>
                <a:latin typeface="Book Antiqua" panose="02040602050305030304" pitchFamily="18" charset="0"/>
              </a:rPr>
              <a:t>4.8 million TEUs. </a:t>
            </a:r>
          </a:p>
        </p:txBody>
      </p:sp>
    </p:spTree>
    <p:extLst>
      <p:ext uri="{BB962C8B-B14F-4D97-AF65-F5344CB8AC3E}">
        <p14:creationId xmlns:p14="http://schemas.microsoft.com/office/powerpoint/2010/main" val="37538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160000" cy="94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500" u="sng" cap="sm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Limitations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IN" sz="2200" b="0">
              <a:latin typeface="Book Antiqua" panose="02040602050305030304" pitchFamily="18" charset="0"/>
            </a:endParaRPr>
          </a:p>
          <a:p>
            <a:endParaRPr lang="en-IN" sz="2200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463293"/>
            <a:ext cx="10310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Unavailability of Actual Arrival Time of ships on the official website of JNPT.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2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Unavailability of information on Ship Diversion from JNPT to other ports. 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2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Missing data entry because of Daily Reports not getting published on Sundays.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2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Unavailability of information on other parameters affecting Port operations in case of JNPT.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2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dirty="0">
                <a:latin typeface="Book Antiqua" panose="02040602050305030304" pitchFamily="18" charset="0"/>
              </a:rPr>
              <a:t>Lack of Service time data in the Research Paper of Alexandria Port.</a:t>
            </a:r>
          </a:p>
        </p:txBody>
      </p:sp>
    </p:spTree>
    <p:extLst>
      <p:ext uri="{BB962C8B-B14F-4D97-AF65-F5344CB8AC3E}">
        <p14:creationId xmlns:p14="http://schemas.microsoft.com/office/powerpoint/2010/main" val="4380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4664"/>
            <a:ext cx="10310936" cy="1119654"/>
          </a:xfrm>
        </p:spPr>
        <p:txBody>
          <a:bodyPr>
            <a:normAutofit/>
          </a:bodyPr>
          <a:lstStyle/>
          <a:p>
            <a:r>
              <a:rPr lang="en-IN" sz="48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Agenda</a:t>
            </a:r>
            <a:endParaRPr lang="en-GB" sz="48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0030"/>
            <a:ext cx="10160000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Introduction to Queuing Theory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A brief on Jawaharlal Nehru Port Terminal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Objective of Study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Application of Queuing Theory in Ports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Data Analysis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Limitations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Future Scope</a:t>
            </a: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Bibliography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*"/>
            </a:pPr>
            <a:endParaRPr lang="en-IN" dirty="0"/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*"/>
            </a:pPr>
            <a:endParaRPr lang="en-IN" dirty="0"/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*"/>
            </a:pPr>
            <a:endParaRPr lang="en-IN" dirty="0"/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*"/>
            </a:pPr>
            <a:endParaRPr lang="en-GB" dirty="0"/>
          </a:p>
        </p:txBody>
      </p:sp>
      <p:pic>
        <p:nvPicPr>
          <p:cNvPr id="1026" name="Picture 2" descr="Image result for queuing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403730"/>
            <a:ext cx="34671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160000" cy="94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500" u="sng" cap="sm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Future Scope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xfrm>
            <a:off x="610686" y="1700808"/>
            <a:ext cx="10160000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2200" b="0" dirty="0">
                <a:latin typeface="Book Antiqua" panose="02040602050305030304" pitchFamily="18" charset="0"/>
              </a:rPr>
              <a:t>Optimizing the Ship Servicing by striking a balance between costs and time.</a:t>
            </a:r>
          </a:p>
          <a:p>
            <a:pPr marL="342900" indent="-342900">
              <a:buClr>
                <a:schemeClr val="tx2"/>
              </a:buClr>
              <a:buFont typeface="Book Antiqua" panose="02040602050305030304" pitchFamily="18" charset="0"/>
              <a:buChar char="*"/>
            </a:pPr>
            <a:endParaRPr lang="en-IN" sz="22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 dirty="0">
                <a:latin typeface="Book Antiqua" panose="02040602050305030304" pitchFamily="18" charset="0"/>
              </a:rPr>
              <a:t>Applying Queuing theory for yard and gate operations as well as for containers.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2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200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160000" cy="5760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References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xfrm>
            <a:off x="609600" y="908720"/>
            <a:ext cx="10160000" cy="518457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1800" i="1" dirty="0">
                <a:latin typeface="Book Antiqua" panose="02040602050305030304" pitchFamily="18" charset="0"/>
              </a:rPr>
              <a:t>For Information on JNPT</a:t>
            </a:r>
            <a:r>
              <a:rPr lang="en-IN" sz="1800" dirty="0">
                <a:latin typeface="Book Antiqua" panose="02040602050305030304" pitchFamily="18" charset="0"/>
              </a:rPr>
              <a:t>:</a:t>
            </a:r>
          </a:p>
          <a:p>
            <a:r>
              <a:rPr lang="en-IN" sz="1800" b="0" dirty="0">
                <a:latin typeface="Book Antiqua" panose="02040602050305030304" pitchFamily="18" charset="0"/>
              </a:rPr>
              <a:t>	</a:t>
            </a:r>
            <a:r>
              <a:rPr lang="en-IN" sz="1800" b="0" dirty="0">
                <a:latin typeface="Book Antiqua" panose="02040602050305030304" pitchFamily="18" charset="0"/>
                <a:hlinkClick r:id="rId2"/>
              </a:rPr>
              <a:t>http://www.jnport.gov.in/highlights.aspx</a:t>
            </a:r>
            <a:endParaRPr lang="en-IN" sz="1800" b="0" dirty="0">
              <a:latin typeface="Book Antiqua" panose="02040602050305030304" pitchFamily="18" charset="0"/>
            </a:endParaRPr>
          </a:p>
          <a:p>
            <a:r>
              <a:rPr lang="en-IN" sz="1800" b="0" dirty="0">
                <a:latin typeface="Book Antiqua" panose="02040602050305030304" pitchFamily="18" charset="0"/>
              </a:rPr>
              <a:t>	</a:t>
            </a:r>
            <a:r>
              <a:rPr lang="en-IN" sz="1800" b="0" dirty="0">
                <a:latin typeface="Book Antiqua" panose="02040602050305030304" pitchFamily="18" charset="0"/>
                <a:hlinkClick r:id="rId3"/>
              </a:rPr>
              <a:t>http://www.jnport.gov.in/port_details.aspx</a:t>
            </a:r>
            <a:endParaRPr lang="en-IN" sz="1800" b="0" dirty="0">
              <a:latin typeface="Book Antiqua" panose="02040602050305030304" pitchFamily="18" charset="0"/>
            </a:endParaRPr>
          </a:p>
          <a:p>
            <a:r>
              <a:rPr lang="en-IN" sz="1800" b="0" dirty="0">
                <a:latin typeface="Book Antiqua" panose="02040602050305030304" pitchFamily="18" charset="0"/>
              </a:rPr>
              <a:t>	</a:t>
            </a:r>
            <a:r>
              <a:rPr lang="en-IN" sz="1800" b="0" dirty="0">
                <a:latin typeface="Book Antiqua" panose="02040602050305030304" pitchFamily="18" charset="0"/>
                <a:hlinkClick r:id="rId4"/>
              </a:rPr>
              <a:t>http://www.jnport.gov.in/JNPCT.aspx</a:t>
            </a:r>
            <a:endParaRPr lang="en-IN" sz="1800" b="0" dirty="0">
              <a:latin typeface="Book Antiqua" panose="02040602050305030304" pitchFamily="18" charset="0"/>
            </a:endParaRPr>
          </a:p>
          <a:p>
            <a:r>
              <a:rPr lang="en-IN" sz="1800" b="0" dirty="0">
                <a:latin typeface="Book Antiqua" panose="02040602050305030304" pitchFamily="18" charset="0"/>
              </a:rPr>
              <a:t>	</a:t>
            </a:r>
            <a:r>
              <a:rPr lang="en-IN" sz="1800" b="0" dirty="0">
                <a:latin typeface="Book Antiqua" panose="02040602050305030304" pitchFamily="18" charset="0"/>
                <a:hlinkClick r:id="rId5"/>
              </a:rPr>
              <a:t>http://www.jnport.gov.in/NSICT.aspx</a:t>
            </a:r>
            <a:endParaRPr lang="en-IN" sz="1800" b="0" dirty="0">
              <a:latin typeface="Book Antiqua" panose="02040602050305030304" pitchFamily="18" charset="0"/>
            </a:endParaRPr>
          </a:p>
          <a:p>
            <a:r>
              <a:rPr lang="en-IN" sz="1800" b="0" dirty="0">
                <a:latin typeface="Book Antiqua" panose="02040602050305030304" pitchFamily="18" charset="0"/>
              </a:rPr>
              <a:t>	</a:t>
            </a:r>
            <a:r>
              <a:rPr lang="en-IN" sz="1800" b="0" dirty="0">
                <a:latin typeface="Book Antiqua" panose="02040602050305030304" pitchFamily="18" charset="0"/>
                <a:hlinkClick r:id="rId6"/>
              </a:rPr>
              <a:t>http://www.jnport.gov.in/GTI.aspx</a:t>
            </a:r>
            <a:endParaRPr lang="en-IN" sz="1800" b="0" dirty="0">
              <a:latin typeface="Book Antiqua" panose="02040602050305030304" pitchFamily="18" charset="0"/>
            </a:endParaRPr>
          </a:p>
          <a:p>
            <a:endParaRPr lang="en-IN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1800" i="1" dirty="0">
                <a:latin typeface="Book Antiqua" panose="02040602050305030304" pitchFamily="18" charset="0"/>
              </a:rPr>
              <a:t>For JPNT Data:</a:t>
            </a:r>
          </a:p>
          <a:p>
            <a:r>
              <a:rPr lang="en-GB" sz="1800" b="0" dirty="0">
                <a:latin typeface="Book Antiqua" panose="02040602050305030304" pitchFamily="18" charset="0"/>
              </a:rPr>
              <a:t>	</a:t>
            </a:r>
            <a:r>
              <a:rPr lang="en-GB" sz="1800" b="0" dirty="0">
                <a:latin typeface="Book Antiqua" panose="02040602050305030304" pitchFamily="18" charset="0"/>
                <a:hlinkClick r:id="rId7"/>
              </a:rPr>
              <a:t>http://jnport.gov.in/vessel.aspx</a:t>
            </a:r>
          </a:p>
          <a:p>
            <a:endParaRPr lang="en-GB"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sz="1800" i="1" dirty="0">
                <a:latin typeface="Book Antiqua" panose="02040602050305030304" pitchFamily="18" charset="0"/>
              </a:rPr>
              <a:t>For Research Paper:</a:t>
            </a:r>
          </a:p>
          <a:p>
            <a:r>
              <a:rPr lang="en-IN" sz="1800" b="0" dirty="0">
                <a:latin typeface="Book Antiqua" panose="02040602050305030304" pitchFamily="18" charset="0"/>
              </a:rPr>
              <a:t>	</a:t>
            </a:r>
            <a:r>
              <a:rPr lang="en-GB" sz="1800" b="0" dirty="0">
                <a:latin typeface="Book Antiqua" panose="02040602050305030304" pitchFamily="18" charset="0"/>
              </a:rPr>
              <a:t>Application of queuing theory to the container terminal at Alexandria seaport</a:t>
            </a:r>
          </a:p>
          <a:p>
            <a:r>
              <a:rPr lang="en-GB" sz="1800" b="0" dirty="0">
                <a:latin typeface="Book Antiqua" panose="02040602050305030304" pitchFamily="18" charset="0"/>
              </a:rPr>
              <a:t>	By - M. E. El-</a:t>
            </a:r>
            <a:r>
              <a:rPr lang="en-GB" sz="1800" b="0" dirty="0" err="1">
                <a:latin typeface="Book Antiqua" panose="02040602050305030304" pitchFamily="18" charset="0"/>
              </a:rPr>
              <a:t>Naggar</a:t>
            </a:r>
            <a:endParaRPr lang="en-IN" sz="1800" b="0" dirty="0">
              <a:latin typeface="Book Antiqua" panose="02040602050305030304" pitchFamily="18" charset="0"/>
            </a:endParaRPr>
          </a:p>
          <a:p>
            <a:r>
              <a:rPr lang="en-IN" sz="1800" b="0" dirty="0">
                <a:latin typeface="Book Antiqua" panose="02040602050305030304" pitchFamily="18" charset="0"/>
              </a:rPr>
              <a:t>	Journal of Soil Science and Environmental Management Vol. 1 (4), pp. 77-85, June 2010</a:t>
            </a:r>
          </a:p>
          <a:p>
            <a:r>
              <a:rPr lang="en-IN" sz="1800" b="0" dirty="0">
                <a:latin typeface="Book Antiqua" panose="02040602050305030304" pitchFamily="18" charset="0"/>
              </a:rPr>
              <a:t>	Available online at </a:t>
            </a:r>
            <a:r>
              <a:rPr lang="en-IN" sz="1800" b="0" dirty="0">
                <a:latin typeface="Book Antiqua" panose="02040602050305030304" pitchFamily="18" charset="0"/>
                <a:hlinkClick r:id="rId8"/>
              </a:rPr>
              <a:t>http://www.academicjournals.org/JSSEM</a:t>
            </a:r>
            <a:r>
              <a:rPr lang="en-IN" sz="1800" b="0" dirty="0">
                <a:latin typeface="Book Antiqua" panose="02040602050305030304" pitchFamily="18" charset="0"/>
              </a:rPr>
              <a:t>	</a:t>
            </a:r>
          </a:p>
          <a:p>
            <a:endParaRPr lang="en-IN" sz="1800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>
            <a:spLocks noGrp="1"/>
          </p:cNvSpPr>
          <p:nvPr>
            <p:ph type="title"/>
          </p:nvPr>
        </p:nvSpPr>
        <p:spPr>
          <a:xfrm>
            <a:off x="2144936" y="2060848"/>
            <a:ext cx="7721600" cy="1371600"/>
          </a:xfrm>
          <a:prstGeom prst="rect">
            <a:avLst/>
          </a:prstGeom>
          <a:effectLst>
            <a:outerShdw blurRad="444500" dist="50800" dir="2880000" algn="ctr" rotWithShape="0">
              <a:srgbClr val="000000">
                <a:alpha val="0"/>
              </a:srgb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IN" sz="6000" cap="small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Schoolbook" panose="02040604050505020304" pitchFamily="18" charset="0"/>
              </a:rPr>
              <a:t>ThanQueue</a:t>
            </a:r>
            <a:endParaRPr sz="6000" cap="smal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0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828010"/>
          </a:xfrm>
        </p:spPr>
        <p:txBody>
          <a:bodyPr>
            <a:normAutofit/>
          </a:bodyPr>
          <a:lstStyle/>
          <a:p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Introduction To Queuing Theory</a:t>
            </a:r>
            <a:endParaRPr lang="en-GB"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9"/>
            <a:ext cx="10598968" cy="432047"/>
          </a:xfrm>
        </p:spPr>
        <p:txBody>
          <a:bodyPr>
            <a:noAutofit/>
          </a:bodyPr>
          <a:lstStyle/>
          <a:p>
            <a:r>
              <a:rPr lang="en-GB" dirty="0">
                <a:latin typeface="Book Antiqua" panose="02040602050305030304" pitchFamily="18" charset="0"/>
              </a:rPr>
              <a:t>Queuing theory is the mathematical study of the congestion and delays of waiting in line.</a:t>
            </a:r>
          </a:p>
          <a:p>
            <a:endParaRPr lang="en-IN" sz="1200"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56109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1384" y="2564904"/>
            <a:ext cx="692656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u="sng" dirty="0">
                <a:latin typeface="Book Antiqua" panose="02040602050305030304" pitchFamily="18" charset="0"/>
              </a:rPr>
              <a:t>History &amp; Development </a:t>
            </a:r>
            <a:r>
              <a:rPr lang="en-IN" dirty="0">
                <a:latin typeface="Book Antiqua" panose="02040602050305030304" pitchFamily="18" charset="0"/>
              </a:rPr>
              <a:t>– </a:t>
            </a:r>
          </a:p>
          <a:p>
            <a:r>
              <a:rPr lang="en-IN" dirty="0">
                <a:latin typeface="Book Antiqua" panose="02040602050305030304" pitchFamily="18" charset="0"/>
              </a:rPr>
              <a:t>      Queuing Theory owes its development to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A. K. </a:t>
            </a:r>
            <a:r>
              <a:rPr lang="en-IN" dirty="0" err="1">
                <a:solidFill>
                  <a:schemeClr val="tx2"/>
                </a:solidFill>
                <a:latin typeface="Book Antiqua" panose="02040602050305030304" pitchFamily="18" charset="0"/>
              </a:rPr>
              <a:t>Erlang</a:t>
            </a:r>
            <a:r>
              <a:rPr lang="en-IN" dirty="0">
                <a:latin typeface="Book Antiqua" panose="02040602050305030304" pitchFamily="18" charset="0"/>
              </a:rPr>
              <a:t>.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4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u="sng" dirty="0">
                <a:latin typeface="Book Antiqua" panose="02040602050305030304" pitchFamily="18" charset="0"/>
              </a:rPr>
              <a:t>Waiting Line Problem </a:t>
            </a:r>
            <a:r>
              <a:rPr lang="en-IN" dirty="0">
                <a:latin typeface="Book Antiqua" panose="02040602050305030304" pitchFamily="18" charset="0"/>
              </a:rPr>
              <a:t>– </a:t>
            </a:r>
          </a:p>
          <a:p>
            <a:r>
              <a:rPr lang="en-IN" dirty="0">
                <a:latin typeface="Book Antiqua" panose="02040602050305030304" pitchFamily="18" charset="0"/>
              </a:rPr>
              <a:t>      Arises because of either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too much demand </a:t>
            </a:r>
            <a:r>
              <a:rPr lang="en-IN" dirty="0">
                <a:latin typeface="Book Antiqua" panose="02040602050305030304" pitchFamily="18" charset="0"/>
              </a:rPr>
              <a:t>or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too less demand</a:t>
            </a:r>
            <a:r>
              <a:rPr lang="en-IN" dirty="0">
                <a:latin typeface="Book Antiqua" panose="02040602050305030304" pitchFamily="18" charset="0"/>
              </a:rPr>
              <a:t>. 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endParaRPr lang="en-IN" sz="200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IN" u="sng" dirty="0">
                <a:latin typeface="Book Antiqua" panose="02040602050305030304" pitchFamily="18" charset="0"/>
              </a:rPr>
              <a:t>Applying Queuing Theory </a:t>
            </a:r>
            <a:r>
              <a:rPr lang="en-IN" dirty="0">
                <a:latin typeface="Book Antiqua" panose="02040602050305030304" pitchFamily="18" charset="0"/>
              </a:rPr>
              <a:t>– </a:t>
            </a:r>
          </a:p>
          <a:p>
            <a:r>
              <a:rPr lang="en-IN" dirty="0">
                <a:latin typeface="Book Antiqua" panose="02040602050305030304" pitchFamily="18" charset="0"/>
              </a:rPr>
              <a:t>      All situations </a:t>
            </a:r>
            <a:r>
              <a:rPr lang="en-IN" dirty="0">
                <a:solidFill>
                  <a:schemeClr val="tx2"/>
                </a:solidFill>
                <a:latin typeface="Book Antiqua" panose="02040602050305030304" pitchFamily="18" charset="0"/>
              </a:rPr>
              <a:t>involving customers </a:t>
            </a:r>
            <a:r>
              <a:rPr lang="en-IN" dirty="0">
                <a:latin typeface="Book Antiqua" panose="02040602050305030304" pitchFamily="18" charset="0"/>
              </a:rPr>
              <a:t>like restaurants, cafeterias,</a:t>
            </a:r>
          </a:p>
          <a:p>
            <a:r>
              <a:rPr lang="en-IN" dirty="0">
                <a:latin typeface="Book Antiqua" panose="02040602050305030304" pitchFamily="18" charset="0"/>
              </a:rPr>
              <a:t>      theatres, hospitals, etc.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122" y="2564904"/>
            <a:ext cx="3413446" cy="299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93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98" t="-4" r="7192" b="-8856"/>
          <a:stretch/>
        </p:blipFill>
        <p:spPr>
          <a:xfrm>
            <a:off x="5447928" y="4013710"/>
            <a:ext cx="6480720" cy="2073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7928" y="3568957"/>
            <a:ext cx="1281102" cy="4793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7928" y="3565547"/>
            <a:ext cx="1281102" cy="479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8716" y="3562137"/>
            <a:ext cx="1281102" cy="4793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105" y="4077072"/>
            <a:ext cx="2835325" cy="19809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964" y="1268760"/>
            <a:ext cx="2835325" cy="1980972"/>
          </a:xfrm>
          <a:prstGeom prst="rect">
            <a:avLst/>
          </a:prstGeom>
        </p:spPr>
      </p:pic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468188" y="441419"/>
            <a:ext cx="10380340" cy="6545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IN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Understanding Queuing Theory</a:t>
            </a:r>
            <a:endParaRPr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7" name="Straight Connector 11"/>
          <p:cNvSpPr/>
          <p:nvPr/>
        </p:nvSpPr>
        <p:spPr>
          <a:xfrm flipH="1">
            <a:off x="5362822" y="1533524"/>
            <a:ext cx="13098" cy="4543427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96" y="3562136"/>
            <a:ext cx="1281102" cy="479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96" y="3562135"/>
            <a:ext cx="1281102" cy="479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1476" y="3568957"/>
            <a:ext cx="1281102" cy="479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7928" y="3568957"/>
            <a:ext cx="1281102" cy="4793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0688" y="3562134"/>
            <a:ext cx="1281102" cy="47937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922155" y="3885190"/>
            <a:ext cx="108000" cy="1087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222259" y="3887343"/>
            <a:ext cx="108000" cy="1087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505271" y="3885190"/>
            <a:ext cx="108000" cy="1087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0805270" y="3885190"/>
            <a:ext cx="108000" cy="1087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1106786" y="3885190"/>
            <a:ext cx="108000" cy="1087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17096 -1.11111E-6 C -0.24766 -1.11111E-6 -0.34193 -0.03842 -0.34193 -0.06944 L -0.34193 -0.13889 " pathEditMode="relative" rAng="0" ptsTypes="AAAA">
                                      <p:cBhvr>
                                        <p:cTn id="11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17096 1.85185E-6 C -0.24766 1.85185E-6 -0.34193 0.07477 -0.34193 0.13541 L -0.34193 0.27106 " pathEditMode="relative" rAng="0" ptsTypes="AAAA">
                                      <p:cBhvr>
                                        <p:cTn id="19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75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250"/>
                            </p:stCondLst>
                            <p:childTnLst>
                              <p:par>
                                <p:cTn id="31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750"/>
                            </p:stCondLst>
                            <p:childTnLst>
                              <p:par>
                                <p:cTn id="3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17096 -4.07407E-6 C -0.24766 -4.07407E-6 -0.34193 -0.03865 -0.34193 -0.06967 L -0.34193 -0.1393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7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-0.12396 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75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0"/>
                            </p:stCondLst>
                            <p:childTnLst>
                              <p:par>
                                <p:cTn id="5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0"/>
                            </p:stCondLst>
                            <p:childTnLst>
                              <p:par>
                                <p:cTn id="6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47 L -0.17096 -0.00047 C -0.24766 -0.00047 -0.34193 0.07407 -0.34193 0.13449 L -0.34193 0.26967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1349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-0.12396 0.0004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-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12396 -0.0009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75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125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70" y="404664"/>
            <a:ext cx="10160000" cy="759614"/>
          </a:xfrm>
        </p:spPr>
        <p:txBody>
          <a:bodyPr>
            <a:normAutofit/>
          </a:bodyPr>
          <a:lstStyle/>
          <a:p>
            <a:r>
              <a:rPr lang="en-IN" sz="3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Kendall’s Notation</a:t>
            </a:r>
            <a:endParaRPr lang="en-GB" sz="3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022904" cy="4569372"/>
          </a:xfrm>
        </p:spPr>
        <p:txBody>
          <a:bodyPr>
            <a:normAutofit/>
          </a:bodyPr>
          <a:lstStyle/>
          <a:p>
            <a:r>
              <a:rPr lang="en-GB" sz="2500" b="0">
                <a:latin typeface="Book Antiqua" panose="02040602050305030304" pitchFamily="18" charset="0"/>
              </a:rPr>
              <a:t>The complete notation can be expressed as: </a:t>
            </a:r>
            <a:r>
              <a:rPr lang="en-GB" sz="2500">
                <a:solidFill>
                  <a:schemeClr val="tx2"/>
                </a:solidFill>
                <a:latin typeface="Book Antiqua" panose="02040602050305030304" pitchFamily="18" charset="0"/>
              </a:rPr>
              <a:t>(a/b/c) (d/e/f)</a:t>
            </a:r>
          </a:p>
          <a:p>
            <a:endParaRPr lang="en-GB" sz="1500" b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>
                <a:latin typeface="Book Antiqua" panose="02040602050305030304" pitchFamily="18" charset="0"/>
              </a:rPr>
              <a:t>a = Arrival Distribution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>
                <a:latin typeface="Book Antiqua" panose="02040602050305030304" pitchFamily="18" charset="0"/>
              </a:rPr>
              <a:t>b = Service Time Distibution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>
                <a:latin typeface="Book Antiqua" panose="02040602050305030304" pitchFamily="18" charset="0"/>
              </a:rPr>
              <a:t>c = Number of service channels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>
                <a:latin typeface="Book Antiqua" panose="02040602050305030304" pitchFamily="18" charset="0"/>
              </a:rPr>
              <a:t>d = Service Discipline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>
                <a:latin typeface="Book Antiqua" panose="02040602050305030304" pitchFamily="18" charset="0"/>
              </a:rPr>
              <a:t>e = Maximum Number of Customers allowed in the system</a:t>
            </a: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lang="en-GB" sz="2200" b="0">
                <a:latin typeface="Book Antiqua" panose="02040602050305030304" pitchFamily="18" charset="0"/>
              </a:rPr>
              <a:t>f = Calling Population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7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52718"/>
            <a:ext cx="9540552" cy="1044034"/>
          </a:xfrm>
        </p:spPr>
        <p:txBody>
          <a:bodyPr>
            <a:normAutofit/>
          </a:bodyPr>
          <a:lstStyle/>
          <a:p>
            <a:pPr algn="ctr"/>
            <a:r>
              <a:rPr lang="en-US"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Jawaharlal Nehru Port Trust (JNPT)</a:t>
            </a:r>
            <a:endParaRPr lang="en-IN" sz="3500" u="sng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128" y="1311982"/>
            <a:ext cx="10945216" cy="473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SzTx/>
              <a:buFont typeface="Symbol" pitchFamily="18" charset="2"/>
              <a:buChar char="*"/>
              <a:defRPr sz="1940"/>
            </a:pPr>
            <a:endParaRPr lang="en-GB" sz="2000" dirty="0">
              <a:latin typeface="Book Antiqua" panose="02040602050305030304" pitchFamily="18" charset="0"/>
              <a:cs typeface="Browallia New" pitchFamily="34" charset="-34"/>
            </a:endParaRP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Formerly known as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  <a:cs typeface="Browallia New" pitchFamily="34" charset="-34"/>
              </a:rPr>
              <a:t>Nhava Sheva</a:t>
            </a: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Port.</a:t>
            </a: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endParaRPr lang="en-GB" sz="2000" dirty="0">
              <a:latin typeface="Book Antiqua" panose="02040602050305030304" pitchFamily="18" charset="0"/>
              <a:cs typeface="Browallia New" pitchFamily="34" charset="-34"/>
            </a:endParaRP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The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  <a:cs typeface="Browallia New" pitchFamily="34" charset="-34"/>
              </a:rPr>
              <a:t>largest container port</a:t>
            </a: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in India. </a:t>
            </a: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endParaRPr lang="en-GB" sz="2000" dirty="0">
              <a:latin typeface="Book Antiqua" panose="02040602050305030304" pitchFamily="18" charset="0"/>
              <a:cs typeface="Browallia New" pitchFamily="34" charset="-34"/>
            </a:endParaRP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Initially, 2 terminals were constructed; the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  <a:cs typeface="Browallia New" pitchFamily="34" charset="-34"/>
              </a:rPr>
              <a:t>Bulk Terminal</a:t>
            </a: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and the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  <a:cs typeface="Browallia New" pitchFamily="34" charset="-34"/>
              </a:rPr>
              <a:t>Container Terminal</a:t>
            </a: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.</a:t>
            </a: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endParaRPr lang="en-GB" sz="2000" dirty="0">
              <a:latin typeface="Book Antiqua" panose="02040602050305030304" pitchFamily="18" charset="0"/>
              <a:cs typeface="Browallia New" pitchFamily="34" charset="-34"/>
            </a:endParaRP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The port has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  <a:cs typeface="Browallia New" pitchFamily="34" charset="-34"/>
              </a:rPr>
              <a:t>diversified its activities </a:t>
            </a: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for automobiles (export), liquid bulk, cement (coastal cargo) and few other commodities.</a:t>
            </a: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endParaRPr lang="en-GB" sz="2000" dirty="0">
              <a:latin typeface="Book Antiqua" panose="02040602050305030304" pitchFamily="18" charset="0"/>
              <a:cs typeface="Browallia New" pitchFamily="34" charset="-34"/>
            </a:endParaRPr>
          </a:p>
          <a:p>
            <a:pPr defTabSz="886968">
              <a:lnSpc>
                <a:spcPct val="100799"/>
              </a:lnSpc>
              <a:spcBef>
                <a:spcPts val="800"/>
              </a:spcBef>
              <a:buClrTx/>
              <a:buFont typeface="Symbol" pitchFamily="18" charset="2"/>
              <a:buChar char="*"/>
              <a:defRPr sz="1940"/>
            </a:pP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 Equipped with one of the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  <a:cs typeface="Browallia New" pitchFamily="34" charset="-34"/>
              </a:rPr>
              <a:t>most modern cargo handling facilities</a:t>
            </a:r>
            <a:r>
              <a:rPr lang="en-GB" sz="2000" dirty="0">
                <a:latin typeface="Book Antiqua" panose="02040602050305030304" pitchFamily="18" charset="0"/>
                <a:cs typeface="Browallia New" pitchFamily="34" charset="-34"/>
              </a:rPr>
              <a:t>, JNPT has been a pioneer in running its day-to-day operations.</a:t>
            </a:r>
          </a:p>
        </p:txBody>
      </p:sp>
    </p:spTree>
    <p:extLst>
      <p:ext uri="{BB962C8B-B14F-4D97-AF65-F5344CB8AC3E}">
        <p14:creationId xmlns:p14="http://schemas.microsoft.com/office/powerpoint/2010/main" val="56679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/>
          <p:nvPr/>
        </p:nvSpPr>
        <p:spPr>
          <a:xfrm>
            <a:off x="407368" y="1916832"/>
            <a:ext cx="10297144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buSzPct val="100000"/>
              <a:buFont typeface="Book Antiqua" panose="02040602050305030304" pitchFamily="18" charset="0"/>
              <a:buChar char="*"/>
              <a:defRPr sz="2200"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sz="2000" dirty="0">
                <a:latin typeface="Book Antiqua" panose="02040602050305030304" pitchFamily="18" charset="0"/>
              </a:rPr>
              <a:t>Land Area is </a:t>
            </a:r>
            <a:r>
              <a:rPr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3000+ hectares</a:t>
            </a:r>
            <a:r>
              <a:rPr lang="en-GB" sz="2000" dirty="0">
                <a:latin typeface="Book Antiqua" panose="02040602050305030304" pitchFamily="18" charset="0"/>
              </a:rPr>
              <a:t>.</a:t>
            </a:r>
          </a:p>
          <a:p>
            <a:pPr algn="just">
              <a:buSzPct val="100000"/>
              <a:defRPr sz="2200"/>
            </a:pPr>
            <a:endParaRPr sz="2000" dirty="0">
              <a:latin typeface="Book Antiqua" panose="02040602050305030304" pitchFamily="18" charset="0"/>
            </a:endParaRPr>
          </a:p>
          <a:p>
            <a:pPr marL="342900" indent="-342900" algn="just">
              <a:buSzPct val="100000"/>
              <a:buFont typeface="Book Antiqua" panose="02040602050305030304" pitchFamily="18" charset="0"/>
              <a:buChar char="*"/>
              <a:defRPr sz="2200"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sz="2000" dirty="0">
                <a:latin typeface="Book Antiqua" panose="02040602050305030304" pitchFamily="18" charset="0"/>
              </a:rPr>
              <a:t>J</a:t>
            </a:r>
            <a:r>
              <a:rPr lang="en-IN" sz="2000" dirty="0">
                <a:latin typeface="Book Antiqua" panose="02040602050305030304" pitchFamily="18" charset="0"/>
              </a:rPr>
              <a:t>a</a:t>
            </a:r>
            <a:r>
              <a:rPr sz="2000" dirty="0">
                <a:latin typeface="Book Antiqua" panose="02040602050305030304" pitchFamily="18" charset="0"/>
              </a:rPr>
              <a:t>waharlal Nehru Port is </a:t>
            </a:r>
            <a:r>
              <a:rPr lang="en-GB"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International Ship and Port Facility Security (ISPS) </a:t>
            </a:r>
            <a:r>
              <a:rPr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compliant </a:t>
            </a:r>
            <a:r>
              <a:rPr sz="2000" dirty="0">
                <a:latin typeface="Book Antiqua" panose="02040602050305030304" pitchFamily="18" charset="0"/>
              </a:rPr>
              <a:t>since 2004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  <a:endParaRPr lang="en-GB" sz="2000" dirty="0">
              <a:latin typeface="Book Antiqua" panose="02040602050305030304" pitchFamily="18" charset="0"/>
            </a:endParaRPr>
          </a:p>
          <a:p>
            <a:pPr algn="just">
              <a:buSzPct val="100000"/>
              <a:defRPr sz="2200"/>
            </a:pPr>
            <a:endParaRPr sz="2000" dirty="0">
              <a:latin typeface="Book Antiqua" panose="02040602050305030304" pitchFamily="18" charset="0"/>
            </a:endParaRPr>
          </a:p>
          <a:p>
            <a:pPr marL="342900" indent="-342900" algn="just">
              <a:buSzPct val="100000"/>
              <a:buFont typeface="Book Antiqua" panose="02040602050305030304" pitchFamily="18" charset="0"/>
              <a:buChar char="*"/>
              <a:defRPr sz="2200"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sz="2000" dirty="0">
                <a:latin typeface="Book Antiqua" panose="02040602050305030304" pitchFamily="18" charset="0"/>
              </a:rPr>
              <a:t>Handles about </a:t>
            </a:r>
            <a:r>
              <a:rPr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56% of total containers </a:t>
            </a:r>
            <a:r>
              <a:rPr sz="2000" dirty="0">
                <a:latin typeface="Book Antiqua" panose="02040602050305030304" pitchFamily="18" charset="0"/>
              </a:rPr>
              <a:t>handled by all major ports in India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  <a:endParaRPr lang="en-GB" sz="2000" dirty="0">
              <a:latin typeface="Book Antiqua" panose="02040602050305030304" pitchFamily="18" charset="0"/>
            </a:endParaRPr>
          </a:p>
          <a:p>
            <a:pPr algn="just">
              <a:buSzPct val="100000"/>
              <a:defRPr sz="2200"/>
            </a:pPr>
            <a:endParaRPr sz="2000" dirty="0">
              <a:latin typeface="Book Antiqua" panose="02040602050305030304" pitchFamily="18" charset="0"/>
            </a:endParaRPr>
          </a:p>
          <a:p>
            <a:pPr marL="342900" indent="-342900" algn="just">
              <a:buSzPct val="100000"/>
              <a:buFont typeface="Book Antiqua" panose="02040602050305030304" pitchFamily="18" charset="0"/>
              <a:buChar char="*"/>
              <a:defRPr sz="2200"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sz="2000" dirty="0">
                <a:latin typeface="Book Antiqua" panose="02040602050305030304" pitchFamily="18" charset="0"/>
              </a:rPr>
              <a:t>Connected with </a:t>
            </a:r>
            <a:r>
              <a:rPr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34 </a:t>
            </a:r>
            <a:r>
              <a:rPr lang="en-IN"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Container Freight Stations</a:t>
            </a:r>
            <a:r>
              <a:rPr lang="en-IN" sz="2000" dirty="0">
                <a:latin typeface="Book Antiqua" panose="02040602050305030304" pitchFamily="18" charset="0"/>
              </a:rPr>
              <a:t> (</a:t>
            </a:r>
            <a:r>
              <a:rPr sz="2000" dirty="0">
                <a:latin typeface="Book Antiqua" panose="02040602050305030304" pitchFamily="18" charset="0"/>
              </a:rPr>
              <a:t>CFSs</a:t>
            </a:r>
            <a:r>
              <a:rPr lang="en-IN" sz="2000" dirty="0">
                <a:latin typeface="Book Antiqua" panose="02040602050305030304" pitchFamily="18" charset="0"/>
              </a:rPr>
              <a:t>)</a:t>
            </a:r>
            <a:r>
              <a:rPr sz="2000" dirty="0">
                <a:latin typeface="Book Antiqua" panose="02040602050305030304" pitchFamily="18" charset="0"/>
              </a:rPr>
              <a:t> and </a:t>
            </a:r>
            <a:r>
              <a:rPr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46 </a:t>
            </a:r>
            <a:r>
              <a:rPr lang="en-IN"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Inland Container Depot </a:t>
            </a:r>
            <a:r>
              <a:rPr lang="en-IN" sz="2000" dirty="0">
                <a:latin typeface="Book Antiqua" panose="02040602050305030304" pitchFamily="18" charset="0"/>
              </a:rPr>
              <a:t>(</a:t>
            </a:r>
            <a:r>
              <a:rPr sz="2000" dirty="0">
                <a:latin typeface="Book Antiqua" panose="02040602050305030304" pitchFamily="18" charset="0"/>
              </a:rPr>
              <a:t>ICDs</a:t>
            </a:r>
            <a:r>
              <a:rPr lang="en-IN" sz="2000" dirty="0">
                <a:latin typeface="Book Antiqua" panose="02040602050305030304" pitchFamily="18" charset="0"/>
              </a:rPr>
              <a:t>)</a:t>
            </a:r>
            <a:r>
              <a:rPr sz="2000" dirty="0">
                <a:latin typeface="Book Antiqua" panose="02040602050305030304" pitchFamily="18" charset="0"/>
              </a:rPr>
              <a:t> destinations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  <a:endParaRPr lang="en-GB" sz="2000" dirty="0">
              <a:latin typeface="Book Antiqua" panose="02040602050305030304" pitchFamily="18" charset="0"/>
            </a:endParaRPr>
          </a:p>
          <a:p>
            <a:pPr algn="just">
              <a:buSzPct val="100000"/>
              <a:defRPr sz="2200"/>
            </a:pPr>
            <a:endParaRPr sz="2000" dirty="0">
              <a:latin typeface="Book Antiqua" panose="02040602050305030304" pitchFamily="18" charset="0"/>
            </a:endParaRPr>
          </a:p>
          <a:p>
            <a:pPr marL="342900" indent="-342900" algn="just">
              <a:buSzPct val="100000"/>
              <a:buFont typeface="Book Antiqua" panose="02040602050305030304" pitchFamily="18" charset="0"/>
              <a:buChar char="*"/>
              <a:defRPr sz="2200"/>
            </a:pPr>
            <a:r>
              <a:rPr lang="en-IN" sz="2000" dirty="0">
                <a:latin typeface="Book Antiqua" panose="02040602050305030304" pitchFamily="18" charset="0"/>
              </a:rPr>
              <a:t> </a:t>
            </a:r>
            <a:r>
              <a:rPr sz="2000" dirty="0">
                <a:latin typeface="Book Antiqua" panose="02040602050305030304" pitchFamily="18" charset="0"/>
              </a:rPr>
              <a:t>Poised to handle </a:t>
            </a:r>
            <a:r>
              <a:rPr sz="2000" b="1" dirty="0">
                <a:solidFill>
                  <a:schemeClr val="tx2"/>
                </a:solidFill>
                <a:latin typeface="Book Antiqua" panose="02040602050305030304" pitchFamily="18" charset="0"/>
              </a:rPr>
              <a:t>10 million TEUs </a:t>
            </a:r>
            <a:r>
              <a:rPr sz="2000" dirty="0">
                <a:latin typeface="Book Antiqua" panose="02040602050305030304" pitchFamily="18" charset="0"/>
              </a:rPr>
              <a:t>of containers by the year 2022 – 23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127" name="TextBox 8"/>
          <p:cNvSpPr/>
          <p:nvPr/>
        </p:nvSpPr>
        <p:spPr>
          <a:xfrm>
            <a:off x="407368" y="692696"/>
            <a:ext cx="1130617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r>
              <a:rPr lang="en-GB" sz="3500" u="sng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Highlights Of JNPT</a:t>
            </a:r>
            <a:endParaRPr sz="3500" u="sng" cap="sm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3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A063EAE1-FA90-406D-AE81-367A567A60F2-L0-001.jpeg" descr="A063EAE1-FA90-406D-AE81-367A567A60F2-L0-001.jpe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4577" y="2425601"/>
            <a:ext cx="3143351" cy="9738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Picture 2"/>
          <p:cNvGrpSpPr/>
          <p:nvPr/>
        </p:nvGrpSpPr>
        <p:grpSpPr>
          <a:xfrm>
            <a:off x="5210699" y="251418"/>
            <a:ext cx="2360842" cy="1089914"/>
            <a:chOff x="0" y="0"/>
            <a:chExt cx="1925240" cy="819150"/>
          </a:xfrm>
        </p:grpSpPr>
        <p:sp>
          <p:nvSpPr>
            <p:cNvPr id="129" name="Shape"/>
            <p:cNvSpPr/>
            <p:nvPr/>
          </p:nvSpPr>
          <p:spPr>
            <a:xfrm>
              <a:off x="0" y="-1"/>
              <a:ext cx="1925234" cy="81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354" y="0"/>
                    <a:pt x="790" y="0"/>
                  </a:cubicBezTo>
                  <a:lnTo>
                    <a:pt x="20810" y="0"/>
                  </a:lnTo>
                  <a:lnTo>
                    <a:pt x="20810" y="0"/>
                  </a:lnTo>
                  <a:cubicBezTo>
                    <a:pt x="21246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246" y="21600"/>
                    <a:pt x="20810" y="21600"/>
                  </a:cubicBezTo>
                  <a:lnTo>
                    <a:pt x="790" y="21600"/>
                  </a:lnTo>
                  <a:lnTo>
                    <a:pt x="790" y="21600"/>
                  </a:lnTo>
                  <a:cubicBezTo>
                    <a:pt x="354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pic>
          <p:nvPicPr>
            <p:cNvPr id="130" name="image1.png" descr="image1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9724" t="18807" r="4973" b="34361"/>
            <a:stretch>
              <a:fillRect/>
            </a:stretch>
          </p:blipFill>
          <p:spPr>
            <a:xfrm>
              <a:off x="-1" y="0"/>
              <a:ext cx="1925242" cy="819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4" name="Straight Connector 11"/>
          <p:cNvSpPr/>
          <p:nvPr/>
        </p:nvSpPr>
        <p:spPr>
          <a:xfrm>
            <a:off x="6384032" y="1382795"/>
            <a:ext cx="7088" cy="4545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35" name="Straight Connector 18"/>
          <p:cNvSpPr/>
          <p:nvPr/>
        </p:nvSpPr>
        <p:spPr>
          <a:xfrm flipV="1">
            <a:off x="3503713" y="1850517"/>
            <a:ext cx="6401341" cy="62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45719" rIns="45719"/>
          <a:lstStyle/>
          <a:p>
            <a:endParaRPr dirty="0"/>
          </a:p>
        </p:txBody>
      </p:sp>
      <p:sp>
        <p:nvSpPr>
          <p:cNvPr id="139" name="Straight Arrow Connector 30"/>
          <p:cNvSpPr/>
          <p:nvPr/>
        </p:nvSpPr>
        <p:spPr>
          <a:xfrm flipH="1">
            <a:off x="789337" y="4130052"/>
            <a:ext cx="1" cy="36762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0" name="Straight Arrow Connector 31"/>
          <p:cNvSpPr/>
          <p:nvPr/>
        </p:nvSpPr>
        <p:spPr>
          <a:xfrm>
            <a:off x="2279576" y="4121180"/>
            <a:ext cx="1" cy="36762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1" name="Straight Arrow Connector 32"/>
          <p:cNvSpPr/>
          <p:nvPr/>
        </p:nvSpPr>
        <p:spPr>
          <a:xfrm>
            <a:off x="5447928" y="4084826"/>
            <a:ext cx="1" cy="36762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2" name="Straight Arrow Connector 33"/>
          <p:cNvSpPr/>
          <p:nvPr/>
        </p:nvSpPr>
        <p:spPr>
          <a:xfrm>
            <a:off x="3863752" y="4121180"/>
            <a:ext cx="1" cy="36762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3" name="Straight Arrow Connector 35"/>
          <p:cNvSpPr/>
          <p:nvPr/>
        </p:nvSpPr>
        <p:spPr>
          <a:xfrm flipH="1">
            <a:off x="9905054" y="3800480"/>
            <a:ext cx="1" cy="70864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6" name="Straight Connector 57"/>
          <p:cNvSpPr/>
          <p:nvPr/>
        </p:nvSpPr>
        <p:spPr>
          <a:xfrm flipV="1">
            <a:off x="789337" y="4084824"/>
            <a:ext cx="6170759" cy="4291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48" name="CEE4F0CB-8F9F-42EE-88E8-20A3DF7F7D84-L0-001.png" descr="CEE4F0CB-8F9F-42EE-88E8-20A3DF7F7D84-L0-0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92993" y="4608797"/>
            <a:ext cx="992690" cy="72731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49" name="CEE4F0CB-8F9F-42EE-88E8-20A3DF7F7D84-L0-001.png" descr="CEE4F0CB-8F9F-42EE-88E8-20A3DF7F7D84-L0-0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62950" y="4622117"/>
            <a:ext cx="992690" cy="72731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50" name="CEE4F0CB-8F9F-42EE-88E8-20A3DF7F7D84-L0-001.png" descr="CEE4F0CB-8F9F-42EE-88E8-20A3DF7F7D84-L0-0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47126" y="4608797"/>
            <a:ext cx="992690" cy="72731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51" name="CEE4F0CB-8F9F-42EE-88E8-20A3DF7F7D84-L0-001.png" descr="CEE4F0CB-8F9F-42EE-88E8-20A3DF7F7D84-L0-0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31302" y="4633949"/>
            <a:ext cx="992690" cy="72731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52" name="CEE4F0CB-8F9F-42EE-88E8-20A3DF7F7D84-L0-001.png" descr="CEE4F0CB-8F9F-42EE-88E8-20A3DF7F7D84-L0-0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543470" y="4633949"/>
            <a:ext cx="992690" cy="72731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53" name="CEE4F0CB-8F9F-42EE-88E8-20A3DF7F7D84-L0-001.png" descr="CEE4F0CB-8F9F-42EE-88E8-20A3DF7F7D84-L0-0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08709" y="4637195"/>
            <a:ext cx="992690" cy="72731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54" name="534F8928-A3F1-4867-BD6C-FCC3E68EA066-L0-001.jpeg" descr="534F8928-A3F1-4867-BD6C-FCC3E68EA066-L0-001.jpe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754"/>
          <a:stretch/>
        </p:blipFill>
        <p:spPr>
          <a:xfrm>
            <a:off x="7896200" y="2510967"/>
            <a:ext cx="3531331" cy="86409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6" name="Straight Arrow Connector 45"/>
          <p:cNvCxnSpPr>
            <a:stCxn id="135" idx="0"/>
          </p:cNvCxnSpPr>
          <p:nvPr/>
        </p:nvCxnSpPr>
        <p:spPr>
          <a:xfrm flipH="1">
            <a:off x="3503712" y="1856773"/>
            <a:ext cx="1" cy="56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5" idx="1"/>
          </p:cNvCxnSpPr>
          <p:nvPr/>
        </p:nvCxnSpPr>
        <p:spPr>
          <a:xfrm>
            <a:off x="9905054" y="1850517"/>
            <a:ext cx="0" cy="57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Straight Connector 11"/>
          <p:cNvSpPr/>
          <p:nvPr/>
        </p:nvSpPr>
        <p:spPr>
          <a:xfrm flipH="1">
            <a:off x="3862265" y="3789040"/>
            <a:ext cx="0" cy="33214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4" name="Straight Arrow Connector 32"/>
          <p:cNvSpPr/>
          <p:nvPr/>
        </p:nvSpPr>
        <p:spPr>
          <a:xfrm>
            <a:off x="6960096" y="4084826"/>
            <a:ext cx="1" cy="36762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9" name="TextBox 48"/>
          <p:cNvSpPr txBox="1"/>
          <p:nvPr/>
        </p:nvSpPr>
        <p:spPr>
          <a:xfrm>
            <a:off x="6312024" y="184865"/>
            <a:ext cx="11208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JNPT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99255" y="3327375"/>
            <a:ext cx="366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chemeClr val="tx2"/>
                </a:solidFill>
                <a:latin typeface="Book Antiqua" panose="02040602050305030304" pitchFamily="18" charset="0"/>
              </a:rPr>
              <a:t>Container Terminal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91631" y="33569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chemeClr val="tx2"/>
                </a:solidFill>
                <a:latin typeface="Book Antiqua" panose="02040602050305030304" pitchFamily="18" charset="0"/>
              </a:rPr>
              <a:t>Bulk Terminal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2993" y="5445223"/>
            <a:ext cx="9926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00" b="1" dirty="0">
                <a:latin typeface="Book Antiqua" panose="02040602050305030304" pitchFamily="18" charset="0"/>
              </a:rPr>
              <a:t>JNPCT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62950" y="5445224"/>
            <a:ext cx="99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Book Antiqua" panose="02040602050305030304" pitchFamily="18" charset="0"/>
              </a:rPr>
              <a:t>NSIGT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47126" y="5445224"/>
            <a:ext cx="992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00" b="1" dirty="0">
                <a:latin typeface="Book Antiqua" panose="02040602050305030304" pitchFamily="18" charset="0"/>
              </a:rPr>
              <a:t>NSICT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1302" y="5445223"/>
            <a:ext cx="992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latin typeface="Book Antiqua" panose="02040602050305030304" pitchFamily="18" charset="0"/>
              </a:rPr>
              <a:t>APMT</a:t>
            </a:r>
            <a:endParaRPr lang="en-GB" sz="1900" b="1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6685" y="5445223"/>
            <a:ext cx="992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latin typeface="Book Antiqua" panose="02040602050305030304" pitchFamily="18" charset="0"/>
              </a:rPr>
              <a:t>BMCT</a:t>
            </a:r>
            <a:endParaRPr lang="en-GB" sz="1900" b="1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8709" y="5445223"/>
            <a:ext cx="992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latin typeface="Book Antiqua" panose="02040602050305030304" pitchFamily="18" charset="0"/>
              </a:rPr>
              <a:t>JNPBT</a:t>
            </a:r>
            <a:endParaRPr lang="en-GB" sz="19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6" grpId="0" animBg="1"/>
      <p:bldP spid="66" grpId="0" animBg="1"/>
      <p:bldP spid="74" grpId="0" animBg="1"/>
      <p:bldP spid="50" grpId="0"/>
      <p:bldP spid="52" grpId="0"/>
      <p:bldP spid="54" grpId="0"/>
      <p:bldP spid="56" grpId="0"/>
      <p:bldP spid="57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>
            <a:spLocks noGrp="1"/>
          </p:cNvSpPr>
          <p:nvPr>
            <p:ph type="title"/>
          </p:nvPr>
        </p:nvSpPr>
        <p:spPr>
          <a:xfrm>
            <a:off x="761998" y="404664"/>
            <a:ext cx="8782050" cy="7135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500" u="sng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Objective of Study</a:t>
            </a:r>
          </a:p>
        </p:txBody>
      </p:sp>
      <p:sp>
        <p:nvSpPr>
          <p:cNvPr id="158" name="Content Placeholder 2"/>
          <p:cNvSpPr>
            <a:spLocks noGrp="1"/>
          </p:cNvSpPr>
          <p:nvPr>
            <p:ph idx="1"/>
          </p:nvPr>
        </p:nvSpPr>
        <p:spPr>
          <a:xfrm>
            <a:off x="761998" y="1700808"/>
            <a:ext cx="9094383" cy="42956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SzTx/>
              <a:buFont typeface="Book Antiqua" panose="02040602050305030304" pitchFamily="18" charset="0"/>
              <a:buChar char="*"/>
            </a:pPr>
            <a:r>
              <a:rPr b="0" dirty="0">
                <a:latin typeface="Book Antiqua" panose="02040602050305030304" pitchFamily="18" charset="0"/>
              </a:rPr>
              <a:t>To study the </a:t>
            </a:r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pattern of ships arriving </a:t>
            </a:r>
            <a:r>
              <a:rPr b="0" dirty="0">
                <a:latin typeface="Book Antiqua" panose="02040602050305030304" pitchFamily="18" charset="0"/>
              </a:rPr>
              <a:t>at JNPT and </a:t>
            </a:r>
            <a:r>
              <a:rPr lang="en-IN" b="0" dirty="0">
                <a:latin typeface="Book Antiqua" panose="02040602050305030304" pitchFamily="18" charset="0"/>
              </a:rPr>
              <a:t>check </a:t>
            </a:r>
            <a:r>
              <a:rPr b="0" dirty="0">
                <a:latin typeface="Book Antiqua" panose="02040602050305030304" pitchFamily="18" charset="0"/>
              </a:rPr>
              <a:t>if they follow Poisson Distribution</a:t>
            </a:r>
            <a:r>
              <a:rPr lang="en-IN" b="0" dirty="0">
                <a:latin typeface="Book Antiqua" panose="02040602050305030304" pitchFamily="18" charset="0"/>
              </a:rPr>
              <a:t>.</a:t>
            </a:r>
          </a:p>
          <a:p>
            <a:pPr>
              <a:buSzTx/>
            </a:pPr>
            <a:endParaRPr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b="0" dirty="0">
                <a:latin typeface="Book Antiqua" panose="02040602050305030304" pitchFamily="18" charset="0"/>
              </a:rPr>
              <a:t>To examine the </a:t>
            </a:r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waiting time of the ships </a:t>
            </a:r>
            <a:r>
              <a:rPr b="0" dirty="0">
                <a:latin typeface="Book Antiqua" panose="02040602050305030304" pitchFamily="18" charset="0"/>
              </a:rPr>
              <a:t>and check</a:t>
            </a:r>
            <a:r>
              <a:rPr lang="en-IN" b="0" dirty="0">
                <a:latin typeface="Book Antiqua" panose="02040602050305030304" pitchFamily="18" charset="0"/>
              </a:rPr>
              <a:t> if they follow Exponential Distribution.</a:t>
            </a:r>
          </a:p>
          <a:p>
            <a:endParaRPr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b="0" dirty="0">
                <a:latin typeface="Book Antiqua" panose="02040602050305030304" pitchFamily="18" charset="0"/>
              </a:rPr>
              <a:t>To study the existing handling services pattern provided by JNP Authority</a:t>
            </a:r>
            <a:r>
              <a:rPr lang="en-IN" b="0" dirty="0">
                <a:latin typeface="Book Antiqua" panose="02040602050305030304" pitchFamily="18" charset="0"/>
              </a:rPr>
              <a:t>.</a:t>
            </a:r>
          </a:p>
          <a:p>
            <a:endParaRPr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b="0" dirty="0">
                <a:latin typeface="Book Antiqua" panose="02040602050305030304" pitchFamily="18" charset="0"/>
              </a:rPr>
              <a:t>Try to optimize the waiting time and service time</a:t>
            </a:r>
            <a:r>
              <a:rPr lang="en-IN" b="0" dirty="0">
                <a:latin typeface="Book Antiqua" panose="02040602050305030304" pitchFamily="18" charset="0"/>
              </a:rPr>
              <a:t>.</a:t>
            </a:r>
          </a:p>
          <a:p>
            <a:endParaRPr sz="500" b="0" dirty="0">
              <a:latin typeface="Book Antiqua" panose="02040602050305030304" pitchFamily="18" charset="0"/>
            </a:endParaRPr>
          </a:p>
          <a:p>
            <a:pPr marL="342900" indent="-342900">
              <a:buFont typeface="Book Antiqua" panose="02040602050305030304" pitchFamily="18" charset="0"/>
              <a:buChar char="*"/>
            </a:pPr>
            <a:r>
              <a:rPr b="0" dirty="0">
                <a:latin typeface="Book Antiqua" panose="02040602050305030304" pitchFamily="18" charset="0"/>
              </a:rPr>
              <a:t>Suggest alternate possible courses of action</a:t>
            </a:r>
            <a:r>
              <a:rPr lang="en-IN" b="0" dirty="0">
                <a:latin typeface="Book Antiqua" panose="02040602050305030304" pitchFamily="18" charset="0"/>
              </a:rPr>
              <a:t>.</a:t>
            </a:r>
            <a:endParaRPr b="0" dirty="0">
              <a:latin typeface="Book Antiqua" panose="0204060205030503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165304"/>
            <a:ext cx="88924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1214</Words>
  <Application>Microsoft Office PowerPoint</Application>
  <PresentationFormat>Widescreen</PresentationFormat>
  <Paragraphs>191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Baskerville Old Face</vt:lpstr>
      <vt:lpstr>Book Antiqua</vt:lpstr>
      <vt:lpstr>Bookman Old Style</vt:lpstr>
      <vt:lpstr>Calibri</vt:lpstr>
      <vt:lpstr>Cambria Math</vt:lpstr>
      <vt:lpstr>Century Schoolbook</vt:lpstr>
      <vt:lpstr>Symbol</vt:lpstr>
      <vt:lpstr>Essential</vt:lpstr>
      <vt:lpstr>PowerPoint Presentation</vt:lpstr>
      <vt:lpstr>Agenda</vt:lpstr>
      <vt:lpstr>Introduction To Queuing Theory</vt:lpstr>
      <vt:lpstr>Understanding Queuing Theory</vt:lpstr>
      <vt:lpstr>Kendall’s Notation</vt:lpstr>
      <vt:lpstr>Jawaharlal Nehru Port Trust (JNPT)</vt:lpstr>
      <vt:lpstr>PowerPoint Presentation</vt:lpstr>
      <vt:lpstr>PowerPoint Presentation</vt:lpstr>
      <vt:lpstr>Objective of Study</vt:lpstr>
      <vt:lpstr>Collection of Data</vt:lpstr>
      <vt:lpstr>Functioning of JNPCT</vt:lpstr>
      <vt:lpstr>PowerPoint Presentation</vt:lpstr>
      <vt:lpstr>Explaining our model</vt:lpstr>
      <vt:lpstr>Queuing Theory at Alexandria Port</vt:lpstr>
      <vt:lpstr>Explaining the Model for Alexandria Port</vt:lpstr>
      <vt:lpstr>Steady State Measures Of Performance</vt:lpstr>
      <vt:lpstr>Model of the Alexandria Port</vt:lpstr>
      <vt:lpstr>Conclusion</vt:lpstr>
      <vt:lpstr>Limitations</vt:lpstr>
      <vt:lpstr>Future Scope</vt:lpstr>
      <vt:lpstr>References</vt:lpstr>
      <vt:lpstr>ThanQueue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Aanchal Dusija</cp:lastModifiedBy>
  <cp:revision>91</cp:revision>
  <dcterms:created xsi:type="dcterms:W3CDTF">2018-03-04T09:01:37Z</dcterms:created>
  <dcterms:modified xsi:type="dcterms:W3CDTF">2022-04-06T18:27:23Z</dcterms:modified>
</cp:coreProperties>
</file>