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3"/>
  </p:notesMasterIdLst>
  <p:sldIdLst>
    <p:sldId id="283" r:id="rId3"/>
    <p:sldId id="285" r:id="rId4"/>
    <p:sldId id="330" r:id="rId5"/>
    <p:sldId id="259" r:id="rId6"/>
    <p:sldId id="264" r:id="rId7"/>
    <p:sldId id="352" r:id="rId8"/>
    <p:sldId id="353" r:id="rId9"/>
    <p:sldId id="354" r:id="rId10"/>
    <p:sldId id="355" r:id="rId11"/>
    <p:sldId id="267" r:id="rId12"/>
    <p:sldId id="324" r:id="rId13"/>
    <p:sldId id="269" r:id="rId14"/>
    <p:sldId id="282" r:id="rId15"/>
    <p:sldId id="309" r:id="rId16"/>
    <p:sldId id="318" r:id="rId17"/>
    <p:sldId id="272" r:id="rId18"/>
    <p:sldId id="356" r:id="rId19"/>
    <p:sldId id="357" r:id="rId20"/>
    <p:sldId id="358" r:id="rId21"/>
    <p:sldId id="359" r:id="rId22"/>
    <p:sldId id="360" r:id="rId23"/>
    <p:sldId id="307" r:id="rId24"/>
    <p:sldId id="347" r:id="rId25"/>
    <p:sldId id="350" r:id="rId26"/>
    <p:sldId id="366" r:id="rId27"/>
    <p:sldId id="348" r:id="rId28"/>
    <p:sldId id="365" r:id="rId29"/>
    <p:sldId id="322" r:id="rId30"/>
    <p:sldId id="343" r:id="rId31"/>
    <p:sldId id="298" r:id="rId32"/>
    <p:sldId id="302" r:id="rId33"/>
    <p:sldId id="332" r:id="rId34"/>
    <p:sldId id="303" r:id="rId35"/>
    <p:sldId id="333" r:id="rId36"/>
    <p:sldId id="278" r:id="rId37"/>
    <p:sldId id="364" r:id="rId38"/>
    <p:sldId id="362" r:id="rId39"/>
    <p:sldId id="306" r:id="rId40"/>
    <p:sldId id="279" r:id="rId41"/>
    <p:sldId id="29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nchal Dusija" initials="AD" lastIdx="1" clrIdx="0">
    <p:extLst>
      <p:ext uri="{19B8F6BF-5375-455C-9EA6-DF929625EA0E}">
        <p15:presenceInfo xmlns:p15="http://schemas.microsoft.com/office/powerpoint/2012/main" xmlns="" userId="4a415a003bc2dc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0B9"/>
    <a:srgbClr val="EA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95" autoAdjust="0"/>
  </p:normalViewPr>
  <p:slideViewPr>
    <p:cSldViewPr>
      <p:cViewPr varScale="1">
        <p:scale>
          <a:sx n="67" d="100"/>
          <a:sy n="67" d="100"/>
        </p:scale>
        <p:origin x="-124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33EA35-58EC-4F37-9E5E-E607CEA8CC86}" type="doc">
      <dgm:prSet loTypeId="urn:microsoft.com/office/officeart/2008/layout/HalfCircleOrganizationChart" loCatId="hierarchy" qsTypeId="urn:microsoft.com/office/officeart/2005/8/quickstyle/3d1" qsCatId="3D" csTypeId="urn:microsoft.com/office/officeart/2005/8/colors/accent0_3" csCatId="mainScheme" phldr="1"/>
      <dgm:spPr/>
      <dgm:t>
        <a:bodyPr/>
        <a:lstStyle/>
        <a:p>
          <a:endParaRPr lang="en-IN"/>
        </a:p>
      </dgm:t>
    </dgm:pt>
    <dgm:pt modelId="{123F47ED-FDB1-4B70-8E36-893AFF3C51E7}">
      <dgm:prSet phldrT="[Text]" custT="1"/>
      <dgm:spPr/>
      <dgm:t>
        <a:bodyPr/>
        <a:lstStyle/>
        <a:p>
          <a:r>
            <a:rPr lang="en-IN" sz="2000" b="1" dirty="0">
              <a:effectLst/>
              <a:latin typeface="Tw Cen MT" pitchFamily="34" charset="0"/>
            </a:rPr>
            <a:t>DEBT MARKET</a:t>
          </a:r>
        </a:p>
      </dgm:t>
    </dgm:pt>
    <dgm:pt modelId="{9B5AA430-E523-47B2-B9DA-263924AE7B7A}" type="parTrans" cxnId="{9365F5DC-15BA-4256-A960-96A882C4C21D}">
      <dgm:prSet/>
      <dgm:spPr/>
      <dgm:t>
        <a:bodyPr/>
        <a:lstStyle/>
        <a:p>
          <a:endParaRPr lang="en-IN"/>
        </a:p>
      </dgm:t>
    </dgm:pt>
    <dgm:pt modelId="{6528D0E9-A6BF-4ACD-9264-B3BDD99E0A10}" type="sibTrans" cxnId="{9365F5DC-15BA-4256-A960-96A882C4C21D}">
      <dgm:prSet/>
      <dgm:spPr/>
      <dgm:t>
        <a:bodyPr/>
        <a:lstStyle/>
        <a:p>
          <a:endParaRPr lang="en-IN"/>
        </a:p>
      </dgm:t>
    </dgm:pt>
    <dgm:pt modelId="{A362FB22-A7BE-4144-9519-1746FFC07DD5}">
      <dgm:prSet phldrT="[Text]"/>
      <dgm:spPr/>
      <dgm:t>
        <a:bodyPr/>
        <a:lstStyle/>
        <a:p>
          <a:r>
            <a:rPr lang="en-IN" b="1" dirty="0">
              <a:latin typeface="Tw Cen MT" pitchFamily="34" charset="0"/>
            </a:rPr>
            <a:t>GOVERNMENT SECURITES MARKET</a:t>
          </a:r>
        </a:p>
      </dgm:t>
    </dgm:pt>
    <dgm:pt modelId="{2FF7F6F6-56F5-47DB-A7FC-E5CDB447AF57}" type="parTrans" cxnId="{03FB193F-7B75-4621-8351-0C6BB944D090}">
      <dgm:prSet/>
      <dgm:spPr/>
      <dgm:t>
        <a:bodyPr/>
        <a:lstStyle/>
        <a:p>
          <a:endParaRPr lang="en-IN"/>
        </a:p>
      </dgm:t>
    </dgm:pt>
    <dgm:pt modelId="{524C1698-A2A6-4E4F-9AE9-B9CA5A64CFA0}" type="sibTrans" cxnId="{03FB193F-7B75-4621-8351-0C6BB944D090}">
      <dgm:prSet/>
      <dgm:spPr/>
      <dgm:t>
        <a:bodyPr/>
        <a:lstStyle/>
        <a:p>
          <a:endParaRPr lang="en-IN"/>
        </a:p>
      </dgm:t>
    </dgm:pt>
    <dgm:pt modelId="{F4A4FB34-21F8-4B08-BF12-F1FB5660B62F}">
      <dgm:prSet phldrT="[Text]"/>
      <dgm:spPr/>
      <dgm:t>
        <a:bodyPr/>
        <a:lstStyle/>
        <a:p>
          <a:r>
            <a:rPr lang="en-IN" b="1" dirty="0">
              <a:effectLst/>
            </a:rPr>
            <a:t>CORPORATE DEBT MARKET</a:t>
          </a:r>
        </a:p>
      </dgm:t>
    </dgm:pt>
    <dgm:pt modelId="{FA05BBDF-E602-4EDA-AFE7-CBB58DB078FF}" type="parTrans" cxnId="{F2BA9CC4-9E5E-4A29-AB69-1E7A78195152}">
      <dgm:prSet/>
      <dgm:spPr/>
      <dgm:t>
        <a:bodyPr/>
        <a:lstStyle/>
        <a:p>
          <a:endParaRPr lang="en-IN"/>
        </a:p>
      </dgm:t>
    </dgm:pt>
    <dgm:pt modelId="{75543C1B-B053-4193-A1BA-AF7D0E7F94B0}" type="sibTrans" cxnId="{F2BA9CC4-9E5E-4A29-AB69-1E7A78195152}">
      <dgm:prSet/>
      <dgm:spPr/>
      <dgm:t>
        <a:bodyPr/>
        <a:lstStyle/>
        <a:p>
          <a:endParaRPr lang="en-IN"/>
        </a:p>
      </dgm:t>
    </dgm:pt>
    <dgm:pt modelId="{7AA97125-FC56-47D3-B4B7-8589EDDC11F0}" type="pres">
      <dgm:prSet presAssocID="{1933EA35-58EC-4F37-9E5E-E607CEA8CC86}" presName="Name0" presStyleCnt="0">
        <dgm:presLayoutVars>
          <dgm:orgChart val="1"/>
          <dgm:chPref val="1"/>
          <dgm:dir/>
          <dgm:animOne val="branch"/>
          <dgm:animLvl val="lvl"/>
          <dgm:resizeHandles/>
        </dgm:presLayoutVars>
      </dgm:prSet>
      <dgm:spPr/>
      <dgm:t>
        <a:bodyPr/>
        <a:lstStyle/>
        <a:p>
          <a:endParaRPr lang="en-IN"/>
        </a:p>
      </dgm:t>
    </dgm:pt>
    <dgm:pt modelId="{E5716D68-CB43-4245-A25F-D088F2C8416B}" type="pres">
      <dgm:prSet presAssocID="{123F47ED-FDB1-4B70-8E36-893AFF3C51E7}" presName="hierRoot1" presStyleCnt="0">
        <dgm:presLayoutVars>
          <dgm:hierBranch val="init"/>
        </dgm:presLayoutVars>
      </dgm:prSet>
      <dgm:spPr/>
      <dgm:t>
        <a:bodyPr/>
        <a:lstStyle/>
        <a:p>
          <a:endParaRPr lang="en-IN"/>
        </a:p>
      </dgm:t>
    </dgm:pt>
    <dgm:pt modelId="{01BCF68F-A24F-48A6-BB09-AD48FA4930B3}" type="pres">
      <dgm:prSet presAssocID="{123F47ED-FDB1-4B70-8E36-893AFF3C51E7}" presName="rootComposite1" presStyleCnt="0"/>
      <dgm:spPr/>
      <dgm:t>
        <a:bodyPr/>
        <a:lstStyle/>
        <a:p>
          <a:endParaRPr lang="en-IN"/>
        </a:p>
      </dgm:t>
    </dgm:pt>
    <dgm:pt modelId="{5042D7D1-E3B5-44CE-BBDC-B3EE51BB4E1C}" type="pres">
      <dgm:prSet presAssocID="{123F47ED-FDB1-4B70-8E36-893AFF3C51E7}" presName="rootText1" presStyleLbl="alignAcc1" presStyleIdx="0" presStyleCnt="0">
        <dgm:presLayoutVars>
          <dgm:chPref val="3"/>
        </dgm:presLayoutVars>
      </dgm:prSet>
      <dgm:spPr/>
      <dgm:t>
        <a:bodyPr/>
        <a:lstStyle/>
        <a:p>
          <a:endParaRPr lang="en-IN"/>
        </a:p>
      </dgm:t>
    </dgm:pt>
    <dgm:pt modelId="{E236BF5C-D641-4A93-ABBD-E6E21C9F6F59}" type="pres">
      <dgm:prSet presAssocID="{123F47ED-FDB1-4B70-8E36-893AFF3C51E7}" presName="topArc1" presStyleLbl="parChTrans1D1" presStyleIdx="0" presStyleCnt="6"/>
      <dgm:spPr/>
      <dgm:t>
        <a:bodyPr/>
        <a:lstStyle/>
        <a:p>
          <a:endParaRPr lang="en-IN"/>
        </a:p>
      </dgm:t>
    </dgm:pt>
    <dgm:pt modelId="{EDF5FD25-FF4B-4F4A-956E-FB186826F178}" type="pres">
      <dgm:prSet presAssocID="{123F47ED-FDB1-4B70-8E36-893AFF3C51E7}" presName="bottomArc1" presStyleLbl="parChTrans1D1" presStyleIdx="1" presStyleCnt="6"/>
      <dgm:spPr/>
      <dgm:t>
        <a:bodyPr/>
        <a:lstStyle/>
        <a:p>
          <a:endParaRPr lang="en-IN"/>
        </a:p>
      </dgm:t>
    </dgm:pt>
    <dgm:pt modelId="{18C1A777-1D8A-468A-B12E-EBC04FA468D2}" type="pres">
      <dgm:prSet presAssocID="{123F47ED-FDB1-4B70-8E36-893AFF3C51E7}" presName="topConnNode1" presStyleLbl="node1" presStyleIdx="0" presStyleCnt="0"/>
      <dgm:spPr/>
      <dgm:t>
        <a:bodyPr/>
        <a:lstStyle/>
        <a:p>
          <a:endParaRPr lang="en-IN"/>
        </a:p>
      </dgm:t>
    </dgm:pt>
    <dgm:pt modelId="{69DC31EC-D7CA-4624-ABEB-2FFE7B6FC4FB}" type="pres">
      <dgm:prSet presAssocID="{123F47ED-FDB1-4B70-8E36-893AFF3C51E7}" presName="hierChild2" presStyleCnt="0"/>
      <dgm:spPr/>
      <dgm:t>
        <a:bodyPr/>
        <a:lstStyle/>
        <a:p>
          <a:endParaRPr lang="en-IN"/>
        </a:p>
      </dgm:t>
    </dgm:pt>
    <dgm:pt modelId="{E0F3116D-03B4-4206-84D2-96FC8FFD1B22}" type="pres">
      <dgm:prSet presAssocID="{2FF7F6F6-56F5-47DB-A7FC-E5CDB447AF57}" presName="Name28" presStyleLbl="parChTrans1D2" presStyleIdx="0" presStyleCnt="2"/>
      <dgm:spPr/>
      <dgm:t>
        <a:bodyPr/>
        <a:lstStyle/>
        <a:p>
          <a:endParaRPr lang="en-IN"/>
        </a:p>
      </dgm:t>
    </dgm:pt>
    <dgm:pt modelId="{3BF36A00-D648-45C3-99AF-B19C11BAE000}" type="pres">
      <dgm:prSet presAssocID="{A362FB22-A7BE-4144-9519-1746FFC07DD5}" presName="hierRoot2" presStyleCnt="0">
        <dgm:presLayoutVars>
          <dgm:hierBranch val="init"/>
        </dgm:presLayoutVars>
      </dgm:prSet>
      <dgm:spPr/>
      <dgm:t>
        <a:bodyPr/>
        <a:lstStyle/>
        <a:p>
          <a:endParaRPr lang="en-IN"/>
        </a:p>
      </dgm:t>
    </dgm:pt>
    <dgm:pt modelId="{B8348F60-7236-4D3F-BB9C-355CE0390B0D}" type="pres">
      <dgm:prSet presAssocID="{A362FB22-A7BE-4144-9519-1746FFC07DD5}" presName="rootComposite2" presStyleCnt="0"/>
      <dgm:spPr/>
      <dgm:t>
        <a:bodyPr/>
        <a:lstStyle/>
        <a:p>
          <a:endParaRPr lang="en-IN"/>
        </a:p>
      </dgm:t>
    </dgm:pt>
    <dgm:pt modelId="{49A055F7-7D0A-4C97-B098-655349126B9F}" type="pres">
      <dgm:prSet presAssocID="{A362FB22-A7BE-4144-9519-1746FFC07DD5}" presName="rootText2" presStyleLbl="alignAcc1" presStyleIdx="0" presStyleCnt="0">
        <dgm:presLayoutVars>
          <dgm:chPref val="3"/>
        </dgm:presLayoutVars>
      </dgm:prSet>
      <dgm:spPr/>
      <dgm:t>
        <a:bodyPr/>
        <a:lstStyle/>
        <a:p>
          <a:endParaRPr lang="en-IN"/>
        </a:p>
      </dgm:t>
    </dgm:pt>
    <dgm:pt modelId="{D0A64082-F6AE-444A-B3CA-D5D96C7C9BA4}" type="pres">
      <dgm:prSet presAssocID="{A362FB22-A7BE-4144-9519-1746FFC07DD5}" presName="topArc2" presStyleLbl="parChTrans1D1" presStyleIdx="2" presStyleCnt="6"/>
      <dgm:spPr/>
      <dgm:t>
        <a:bodyPr/>
        <a:lstStyle/>
        <a:p>
          <a:endParaRPr lang="en-IN"/>
        </a:p>
      </dgm:t>
    </dgm:pt>
    <dgm:pt modelId="{A13C40A5-1C3E-44A1-9162-8FD892DB7272}" type="pres">
      <dgm:prSet presAssocID="{A362FB22-A7BE-4144-9519-1746FFC07DD5}" presName="bottomArc2" presStyleLbl="parChTrans1D1" presStyleIdx="3" presStyleCnt="6"/>
      <dgm:spPr/>
      <dgm:t>
        <a:bodyPr/>
        <a:lstStyle/>
        <a:p>
          <a:endParaRPr lang="en-IN"/>
        </a:p>
      </dgm:t>
    </dgm:pt>
    <dgm:pt modelId="{05D9FF0F-3368-4ED8-A446-14DF5392FEC9}" type="pres">
      <dgm:prSet presAssocID="{A362FB22-A7BE-4144-9519-1746FFC07DD5}" presName="topConnNode2" presStyleLbl="node2" presStyleIdx="0" presStyleCnt="0"/>
      <dgm:spPr/>
      <dgm:t>
        <a:bodyPr/>
        <a:lstStyle/>
        <a:p>
          <a:endParaRPr lang="en-IN"/>
        </a:p>
      </dgm:t>
    </dgm:pt>
    <dgm:pt modelId="{D35076FE-BA3E-4675-B91E-FC374E191632}" type="pres">
      <dgm:prSet presAssocID="{A362FB22-A7BE-4144-9519-1746FFC07DD5}" presName="hierChild4" presStyleCnt="0"/>
      <dgm:spPr/>
      <dgm:t>
        <a:bodyPr/>
        <a:lstStyle/>
        <a:p>
          <a:endParaRPr lang="en-IN"/>
        </a:p>
      </dgm:t>
    </dgm:pt>
    <dgm:pt modelId="{B67AC7F2-7636-4E24-A55D-2F364F795221}" type="pres">
      <dgm:prSet presAssocID="{A362FB22-A7BE-4144-9519-1746FFC07DD5}" presName="hierChild5" presStyleCnt="0"/>
      <dgm:spPr/>
      <dgm:t>
        <a:bodyPr/>
        <a:lstStyle/>
        <a:p>
          <a:endParaRPr lang="en-IN"/>
        </a:p>
      </dgm:t>
    </dgm:pt>
    <dgm:pt modelId="{F0BB9891-D49A-4A0B-89FB-EC6F877A0F22}" type="pres">
      <dgm:prSet presAssocID="{FA05BBDF-E602-4EDA-AFE7-CBB58DB078FF}" presName="Name28" presStyleLbl="parChTrans1D2" presStyleIdx="1" presStyleCnt="2"/>
      <dgm:spPr/>
      <dgm:t>
        <a:bodyPr/>
        <a:lstStyle/>
        <a:p>
          <a:endParaRPr lang="en-IN"/>
        </a:p>
      </dgm:t>
    </dgm:pt>
    <dgm:pt modelId="{E8262A19-7126-4504-8567-D6D535C8DCBF}" type="pres">
      <dgm:prSet presAssocID="{F4A4FB34-21F8-4B08-BF12-F1FB5660B62F}" presName="hierRoot2" presStyleCnt="0">
        <dgm:presLayoutVars>
          <dgm:hierBranch val="init"/>
        </dgm:presLayoutVars>
      </dgm:prSet>
      <dgm:spPr/>
      <dgm:t>
        <a:bodyPr/>
        <a:lstStyle/>
        <a:p>
          <a:endParaRPr lang="en-IN"/>
        </a:p>
      </dgm:t>
    </dgm:pt>
    <dgm:pt modelId="{8D5CEC45-7C12-44C6-A97C-633B5AEF6E5B}" type="pres">
      <dgm:prSet presAssocID="{F4A4FB34-21F8-4B08-BF12-F1FB5660B62F}" presName="rootComposite2" presStyleCnt="0"/>
      <dgm:spPr/>
      <dgm:t>
        <a:bodyPr/>
        <a:lstStyle/>
        <a:p>
          <a:endParaRPr lang="en-IN"/>
        </a:p>
      </dgm:t>
    </dgm:pt>
    <dgm:pt modelId="{C90134DD-646D-4A49-873C-9D06A00784C9}" type="pres">
      <dgm:prSet presAssocID="{F4A4FB34-21F8-4B08-BF12-F1FB5660B62F}" presName="rootText2" presStyleLbl="alignAcc1" presStyleIdx="0" presStyleCnt="0">
        <dgm:presLayoutVars>
          <dgm:chPref val="3"/>
        </dgm:presLayoutVars>
      </dgm:prSet>
      <dgm:spPr/>
      <dgm:t>
        <a:bodyPr/>
        <a:lstStyle/>
        <a:p>
          <a:endParaRPr lang="en-IN"/>
        </a:p>
      </dgm:t>
    </dgm:pt>
    <dgm:pt modelId="{FBD4F5CE-42F5-466C-AA58-C7C8ABC9DC06}" type="pres">
      <dgm:prSet presAssocID="{F4A4FB34-21F8-4B08-BF12-F1FB5660B62F}" presName="topArc2" presStyleLbl="parChTrans1D1" presStyleIdx="4" presStyleCnt="6"/>
      <dgm:spPr/>
      <dgm:t>
        <a:bodyPr/>
        <a:lstStyle/>
        <a:p>
          <a:endParaRPr lang="en-IN"/>
        </a:p>
      </dgm:t>
    </dgm:pt>
    <dgm:pt modelId="{6B1B5EA9-C2F0-4E38-9707-582338D8273C}" type="pres">
      <dgm:prSet presAssocID="{F4A4FB34-21F8-4B08-BF12-F1FB5660B62F}" presName="bottomArc2" presStyleLbl="parChTrans1D1" presStyleIdx="5" presStyleCnt="6"/>
      <dgm:spPr/>
      <dgm:t>
        <a:bodyPr/>
        <a:lstStyle/>
        <a:p>
          <a:endParaRPr lang="en-IN"/>
        </a:p>
      </dgm:t>
    </dgm:pt>
    <dgm:pt modelId="{13B9F031-54C1-484D-92BA-376C5B668B79}" type="pres">
      <dgm:prSet presAssocID="{F4A4FB34-21F8-4B08-BF12-F1FB5660B62F}" presName="topConnNode2" presStyleLbl="node2" presStyleIdx="0" presStyleCnt="0"/>
      <dgm:spPr/>
      <dgm:t>
        <a:bodyPr/>
        <a:lstStyle/>
        <a:p>
          <a:endParaRPr lang="en-IN"/>
        </a:p>
      </dgm:t>
    </dgm:pt>
    <dgm:pt modelId="{510FAD2A-441D-458E-BE9F-1B9EFC1EAC78}" type="pres">
      <dgm:prSet presAssocID="{F4A4FB34-21F8-4B08-BF12-F1FB5660B62F}" presName="hierChild4" presStyleCnt="0"/>
      <dgm:spPr/>
      <dgm:t>
        <a:bodyPr/>
        <a:lstStyle/>
        <a:p>
          <a:endParaRPr lang="en-IN"/>
        </a:p>
      </dgm:t>
    </dgm:pt>
    <dgm:pt modelId="{B8154EA2-724D-48B1-8BA9-B668EA9838CF}" type="pres">
      <dgm:prSet presAssocID="{F4A4FB34-21F8-4B08-BF12-F1FB5660B62F}" presName="hierChild5" presStyleCnt="0"/>
      <dgm:spPr/>
      <dgm:t>
        <a:bodyPr/>
        <a:lstStyle/>
        <a:p>
          <a:endParaRPr lang="en-IN"/>
        </a:p>
      </dgm:t>
    </dgm:pt>
    <dgm:pt modelId="{885D24E0-AA2C-419F-B0A8-15487CA9B56E}" type="pres">
      <dgm:prSet presAssocID="{123F47ED-FDB1-4B70-8E36-893AFF3C51E7}" presName="hierChild3" presStyleCnt="0"/>
      <dgm:spPr/>
      <dgm:t>
        <a:bodyPr/>
        <a:lstStyle/>
        <a:p>
          <a:endParaRPr lang="en-IN"/>
        </a:p>
      </dgm:t>
    </dgm:pt>
  </dgm:ptLst>
  <dgm:cxnLst>
    <dgm:cxn modelId="{C5D1CF50-07EC-4376-9465-ABD04542DD7E}" type="presOf" srcId="{A362FB22-A7BE-4144-9519-1746FFC07DD5}" destId="{49A055F7-7D0A-4C97-B098-655349126B9F}" srcOrd="0" destOrd="0" presId="urn:microsoft.com/office/officeart/2008/layout/HalfCircleOrganizationChart"/>
    <dgm:cxn modelId="{F670D59A-D930-4B08-AA98-05E089F30934}" type="presOf" srcId="{A362FB22-A7BE-4144-9519-1746FFC07DD5}" destId="{05D9FF0F-3368-4ED8-A446-14DF5392FEC9}" srcOrd="1" destOrd="0" presId="urn:microsoft.com/office/officeart/2008/layout/HalfCircleOrganizationChart"/>
    <dgm:cxn modelId="{03FB193F-7B75-4621-8351-0C6BB944D090}" srcId="{123F47ED-FDB1-4B70-8E36-893AFF3C51E7}" destId="{A362FB22-A7BE-4144-9519-1746FFC07DD5}" srcOrd="0" destOrd="0" parTransId="{2FF7F6F6-56F5-47DB-A7FC-E5CDB447AF57}" sibTransId="{524C1698-A2A6-4E4F-9AE9-B9CA5A64CFA0}"/>
    <dgm:cxn modelId="{E984D2DE-D1E7-4423-A907-72A5DE3EEA9A}" type="presOf" srcId="{F4A4FB34-21F8-4B08-BF12-F1FB5660B62F}" destId="{C90134DD-646D-4A49-873C-9D06A00784C9}" srcOrd="0" destOrd="0" presId="urn:microsoft.com/office/officeart/2008/layout/HalfCircleOrganizationChart"/>
    <dgm:cxn modelId="{547686E6-0B75-4FFB-9260-949D5A92AF85}" type="presOf" srcId="{1933EA35-58EC-4F37-9E5E-E607CEA8CC86}" destId="{7AA97125-FC56-47D3-B4B7-8589EDDC11F0}" srcOrd="0" destOrd="0" presId="urn:microsoft.com/office/officeart/2008/layout/HalfCircleOrganizationChart"/>
    <dgm:cxn modelId="{F217C027-B5C9-4C47-8513-43BD5941DD6F}" type="presOf" srcId="{FA05BBDF-E602-4EDA-AFE7-CBB58DB078FF}" destId="{F0BB9891-D49A-4A0B-89FB-EC6F877A0F22}" srcOrd="0" destOrd="0" presId="urn:microsoft.com/office/officeart/2008/layout/HalfCircleOrganizationChart"/>
    <dgm:cxn modelId="{42182A66-AE44-4CEE-9852-F57481A14635}" type="presOf" srcId="{123F47ED-FDB1-4B70-8E36-893AFF3C51E7}" destId="{5042D7D1-E3B5-44CE-BBDC-B3EE51BB4E1C}" srcOrd="0" destOrd="0" presId="urn:microsoft.com/office/officeart/2008/layout/HalfCircleOrganizationChart"/>
    <dgm:cxn modelId="{CC7CEF25-8CB2-44AC-928D-532DFDC7EB01}" type="presOf" srcId="{2FF7F6F6-56F5-47DB-A7FC-E5CDB447AF57}" destId="{E0F3116D-03B4-4206-84D2-96FC8FFD1B22}" srcOrd="0" destOrd="0" presId="urn:microsoft.com/office/officeart/2008/layout/HalfCircleOrganizationChart"/>
    <dgm:cxn modelId="{6E7D9494-5FED-4BC4-948E-905D1E8CC252}" type="presOf" srcId="{F4A4FB34-21F8-4B08-BF12-F1FB5660B62F}" destId="{13B9F031-54C1-484D-92BA-376C5B668B79}" srcOrd="1" destOrd="0" presId="urn:microsoft.com/office/officeart/2008/layout/HalfCircleOrganizationChart"/>
    <dgm:cxn modelId="{0AC4C88E-12E5-4BEF-A04B-852F5DA5B6E5}" type="presOf" srcId="{123F47ED-FDB1-4B70-8E36-893AFF3C51E7}" destId="{18C1A777-1D8A-468A-B12E-EBC04FA468D2}" srcOrd="1" destOrd="0" presId="urn:microsoft.com/office/officeart/2008/layout/HalfCircleOrganizationChart"/>
    <dgm:cxn modelId="{F2BA9CC4-9E5E-4A29-AB69-1E7A78195152}" srcId="{123F47ED-FDB1-4B70-8E36-893AFF3C51E7}" destId="{F4A4FB34-21F8-4B08-BF12-F1FB5660B62F}" srcOrd="1" destOrd="0" parTransId="{FA05BBDF-E602-4EDA-AFE7-CBB58DB078FF}" sibTransId="{75543C1B-B053-4193-A1BA-AF7D0E7F94B0}"/>
    <dgm:cxn modelId="{9365F5DC-15BA-4256-A960-96A882C4C21D}" srcId="{1933EA35-58EC-4F37-9E5E-E607CEA8CC86}" destId="{123F47ED-FDB1-4B70-8E36-893AFF3C51E7}" srcOrd="0" destOrd="0" parTransId="{9B5AA430-E523-47B2-B9DA-263924AE7B7A}" sibTransId="{6528D0E9-A6BF-4ACD-9264-B3BDD99E0A10}"/>
    <dgm:cxn modelId="{961839E5-D8EE-4A6E-A8D6-B531372726FA}" type="presParOf" srcId="{7AA97125-FC56-47D3-B4B7-8589EDDC11F0}" destId="{E5716D68-CB43-4245-A25F-D088F2C8416B}" srcOrd="0" destOrd="0" presId="urn:microsoft.com/office/officeart/2008/layout/HalfCircleOrganizationChart"/>
    <dgm:cxn modelId="{C014820A-D98D-4E17-B9EA-2C5160F00D20}" type="presParOf" srcId="{E5716D68-CB43-4245-A25F-D088F2C8416B}" destId="{01BCF68F-A24F-48A6-BB09-AD48FA4930B3}" srcOrd="0" destOrd="0" presId="urn:microsoft.com/office/officeart/2008/layout/HalfCircleOrganizationChart"/>
    <dgm:cxn modelId="{C7E135D8-2B2F-4CF7-A100-98246AC7F638}" type="presParOf" srcId="{01BCF68F-A24F-48A6-BB09-AD48FA4930B3}" destId="{5042D7D1-E3B5-44CE-BBDC-B3EE51BB4E1C}" srcOrd="0" destOrd="0" presId="urn:microsoft.com/office/officeart/2008/layout/HalfCircleOrganizationChart"/>
    <dgm:cxn modelId="{CCB33B4F-1221-475F-9529-9EF7DDBA8A87}" type="presParOf" srcId="{01BCF68F-A24F-48A6-BB09-AD48FA4930B3}" destId="{E236BF5C-D641-4A93-ABBD-E6E21C9F6F59}" srcOrd="1" destOrd="0" presId="urn:microsoft.com/office/officeart/2008/layout/HalfCircleOrganizationChart"/>
    <dgm:cxn modelId="{80F59C15-0AFE-41CC-AC8F-CBE25CF9827D}" type="presParOf" srcId="{01BCF68F-A24F-48A6-BB09-AD48FA4930B3}" destId="{EDF5FD25-FF4B-4F4A-956E-FB186826F178}" srcOrd="2" destOrd="0" presId="urn:microsoft.com/office/officeart/2008/layout/HalfCircleOrganizationChart"/>
    <dgm:cxn modelId="{73B93FF8-6BD5-4190-BDAA-E9AAC8CE7F11}" type="presParOf" srcId="{01BCF68F-A24F-48A6-BB09-AD48FA4930B3}" destId="{18C1A777-1D8A-468A-B12E-EBC04FA468D2}" srcOrd="3" destOrd="0" presId="urn:microsoft.com/office/officeart/2008/layout/HalfCircleOrganizationChart"/>
    <dgm:cxn modelId="{F80E806C-F423-4B51-946F-F5B68E99C437}" type="presParOf" srcId="{E5716D68-CB43-4245-A25F-D088F2C8416B}" destId="{69DC31EC-D7CA-4624-ABEB-2FFE7B6FC4FB}" srcOrd="1" destOrd="0" presId="urn:microsoft.com/office/officeart/2008/layout/HalfCircleOrganizationChart"/>
    <dgm:cxn modelId="{E3A600E6-3080-408C-A9ED-D1091F910460}" type="presParOf" srcId="{69DC31EC-D7CA-4624-ABEB-2FFE7B6FC4FB}" destId="{E0F3116D-03B4-4206-84D2-96FC8FFD1B22}" srcOrd="0" destOrd="0" presId="urn:microsoft.com/office/officeart/2008/layout/HalfCircleOrganizationChart"/>
    <dgm:cxn modelId="{5EA03269-3D01-4AF7-AFD6-C216FCC1B226}" type="presParOf" srcId="{69DC31EC-D7CA-4624-ABEB-2FFE7B6FC4FB}" destId="{3BF36A00-D648-45C3-99AF-B19C11BAE000}" srcOrd="1" destOrd="0" presId="urn:microsoft.com/office/officeart/2008/layout/HalfCircleOrganizationChart"/>
    <dgm:cxn modelId="{07ED01A6-D0B3-466E-A638-40DCCD1ECC49}" type="presParOf" srcId="{3BF36A00-D648-45C3-99AF-B19C11BAE000}" destId="{B8348F60-7236-4D3F-BB9C-355CE0390B0D}" srcOrd="0" destOrd="0" presId="urn:microsoft.com/office/officeart/2008/layout/HalfCircleOrganizationChart"/>
    <dgm:cxn modelId="{875FF1D8-3993-4E37-B337-134A90482509}" type="presParOf" srcId="{B8348F60-7236-4D3F-BB9C-355CE0390B0D}" destId="{49A055F7-7D0A-4C97-B098-655349126B9F}" srcOrd="0" destOrd="0" presId="urn:microsoft.com/office/officeart/2008/layout/HalfCircleOrganizationChart"/>
    <dgm:cxn modelId="{3092D916-B43A-40F5-8604-90BFEA7EDD0B}" type="presParOf" srcId="{B8348F60-7236-4D3F-BB9C-355CE0390B0D}" destId="{D0A64082-F6AE-444A-B3CA-D5D96C7C9BA4}" srcOrd="1" destOrd="0" presId="urn:microsoft.com/office/officeart/2008/layout/HalfCircleOrganizationChart"/>
    <dgm:cxn modelId="{6422B22F-FB80-4F15-8C15-9EA893A7716B}" type="presParOf" srcId="{B8348F60-7236-4D3F-BB9C-355CE0390B0D}" destId="{A13C40A5-1C3E-44A1-9162-8FD892DB7272}" srcOrd="2" destOrd="0" presId="urn:microsoft.com/office/officeart/2008/layout/HalfCircleOrganizationChart"/>
    <dgm:cxn modelId="{6492709A-C9E9-4CF2-AFA0-AA8615283EEA}" type="presParOf" srcId="{B8348F60-7236-4D3F-BB9C-355CE0390B0D}" destId="{05D9FF0F-3368-4ED8-A446-14DF5392FEC9}" srcOrd="3" destOrd="0" presId="urn:microsoft.com/office/officeart/2008/layout/HalfCircleOrganizationChart"/>
    <dgm:cxn modelId="{66991269-C891-44D1-A455-BEC9CAFD663F}" type="presParOf" srcId="{3BF36A00-D648-45C3-99AF-B19C11BAE000}" destId="{D35076FE-BA3E-4675-B91E-FC374E191632}" srcOrd="1" destOrd="0" presId="urn:microsoft.com/office/officeart/2008/layout/HalfCircleOrganizationChart"/>
    <dgm:cxn modelId="{99F879F5-6B39-4DA0-9879-83F11389DAAA}" type="presParOf" srcId="{3BF36A00-D648-45C3-99AF-B19C11BAE000}" destId="{B67AC7F2-7636-4E24-A55D-2F364F795221}" srcOrd="2" destOrd="0" presId="urn:microsoft.com/office/officeart/2008/layout/HalfCircleOrganizationChart"/>
    <dgm:cxn modelId="{CD080CDE-4375-445D-B3F2-5D32AC0B4326}" type="presParOf" srcId="{69DC31EC-D7CA-4624-ABEB-2FFE7B6FC4FB}" destId="{F0BB9891-D49A-4A0B-89FB-EC6F877A0F22}" srcOrd="2" destOrd="0" presId="urn:microsoft.com/office/officeart/2008/layout/HalfCircleOrganizationChart"/>
    <dgm:cxn modelId="{C3032BCE-DF43-47B7-A62C-BBE3356F51D7}" type="presParOf" srcId="{69DC31EC-D7CA-4624-ABEB-2FFE7B6FC4FB}" destId="{E8262A19-7126-4504-8567-D6D535C8DCBF}" srcOrd="3" destOrd="0" presId="urn:microsoft.com/office/officeart/2008/layout/HalfCircleOrganizationChart"/>
    <dgm:cxn modelId="{6639C275-478B-4DEE-8582-01FFC0E3202B}" type="presParOf" srcId="{E8262A19-7126-4504-8567-D6D535C8DCBF}" destId="{8D5CEC45-7C12-44C6-A97C-633B5AEF6E5B}" srcOrd="0" destOrd="0" presId="urn:microsoft.com/office/officeart/2008/layout/HalfCircleOrganizationChart"/>
    <dgm:cxn modelId="{F870499B-14F7-458E-BFB9-2EEC6680D9A4}" type="presParOf" srcId="{8D5CEC45-7C12-44C6-A97C-633B5AEF6E5B}" destId="{C90134DD-646D-4A49-873C-9D06A00784C9}" srcOrd="0" destOrd="0" presId="urn:microsoft.com/office/officeart/2008/layout/HalfCircleOrganizationChart"/>
    <dgm:cxn modelId="{55674ACD-E228-4BB8-9B40-0A5907EDF5B0}" type="presParOf" srcId="{8D5CEC45-7C12-44C6-A97C-633B5AEF6E5B}" destId="{FBD4F5CE-42F5-466C-AA58-C7C8ABC9DC06}" srcOrd="1" destOrd="0" presId="urn:microsoft.com/office/officeart/2008/layout/HalfCircleOrganizationChart"/>
    <dgm:cxn modelId="{D8051101-28A4-48D2-8666-288785105C1E}" type="presParOf" srcId="{8D5CEC45-7C12-44C6-A97C-633B5AEF6E5B}" destId="{6B1B5EA9-C2F0-4E38-9707-582338D8273C}" srcOrd="2" destOrd="0" presId="urn:microsoft.com/office/officeart/2008/layout/HalfCircleOrganizationChart"/>
    <dgm:cxn modelId="{BA78E6C1-D8CB-4324-8876-3E6711E0D316}" type="presParOf" srcId="{8D5CEC45-7C12-44C6-A97C-633B5AEF6E5B}" destId="{13B9F031-54C1-484D-92BA-376C5B668B79}" srcOrd="3" destOrd="0" presId="urn:microsoft.com/office/officeart/2008/layout/HalfCircleOrganizationChart"/>
    <dgm:cxn modelId="{E97C4116-7FBA-4A94-81AF-59FEDB4D0D2B}" type="presParOf" srcId="{E8262A19-7126-4504-8567-D6D535C8DCBF}" destId="{510FAD2A-441D-458E-BE9F-1B9EFC1EAC78}" srcOrd="1" destOrd="0" presId="urn:microsoft.com/office/officeart/2008/layout/HalfCircleOrganizationChart"/>
    <dgm:cxn modelId="{2943D8A9-3A2D-4BF5-BA3F-F8CCCD5D704B}" type="presParOf" srcId="{E8262A19-7126-4504-8567-D6D535C8DCBF}" destId="{B8154EA2-724D-48B1-8BA9-B668EA9838CF}" srcOrd="2" destOrd="0" presId="urn:microsoft.com/office/officeart/2008/layout/HalfCircleOrganizationChart"/>
    <dgm:cxn modelId="{B57B313F-D60C-4319-BC73-9A20E65EA744}" type="presParOf" srcId="{E5716D68-CB43-4245-A25F-D088F2C8416B}" destId="{885D24E0-AA2C-419F-B0A8-15487CA9B56E}"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EA665D-2965-4A2C-8F96-8918AD4BD47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1FC935E3-755F-499D-BA34-C1C1E9663DCC}">
      <dgm:prSet phldrT="[Text]" custT="1">
        <dgm:style>
          <a:lnRef idx="1">
            <a:schemeClr val="accent3"/>
          </a:lnRef>
          <a:fillRef idx="2">
            <a:schemeClr val="accent3"/>
          </a:fillRef>
          <a:effectRef idx="1">
            <a:schemeClr val="accent3"/>
          </a:effectRef>
          <a:fontRef idx="minor">
            <a:schemeClr val="dk1"/>
          </a:fontRef>
        </dgm:style>
      </dgm:prSet>
      <dgm:spPr>
        <a:ln>
          <a:solidFill>
            <a:schemeClr val="tx1">
              <a:lumMod val="50000"/>
            </a:schemeClr>
          </a:solidFill>
        </a:ln>
        <a:effectLst>
          <a:glow rad="101600">
            <a:schemeClr val="accent4">
              <a:satMod val="175000"/>
              <a:alpha val="40000"/>
            </a:schemeClr>
          </a:glow>
        </a:effectLst>
      </dgm:spPr>
      <dgm:t>
        <a:bodyPr/>
        <a:lstStyle/>
        <a:p>
          <a:r>
            <a:rPr lang="en-IN" sz="3000" dirty="0">
              <a:latin typeface="Tw Cen MT" pitchFamily="34" charset="0"/>
            </a:rPr>
            <a:t>STRUCTURAL MODELS</a:t>
          </a:r>
        </a:p>
      </dgm:t>
    </dgm:pt>
    <dgm:pt modelId="{D8D575B4-1F62-4872-A585-567EF3846243}" type="parTrans" cxnId="{B1C30F35-5FA7-43DA-A53D-6E064E73D9D1}">
      <dgm:prSet/>
      <dgm:spPr/>
      <dgm:t>
        <a:bodyPr/>
        <a:lstStyle/>
        <a:p>
          <a:endParaRPr lang="en-IN"/>
        </a:p>
      </dgm:t>
    </dgm:pt>
    <dgm:pt modelId="{46A0B697-6BED-47CC-867A-2AE9BB175A15}" type="sibTrans" cxnId="{B1C30F35-5FA7-43DA-A53D-6E064E73D9D1}">
      <dgm:prSet/>
      <dgm:spPr/>
      <dgm:t>
        <a:bodyPr/>
        <a:lstStyle/>
        <a:p>
          <a:endParaRPr lang="en-IN"/>
        </a:p>
      </dgm:t>
    </dgm:pt>
    <dgm:pt modelId="{38CB3F4C-C502-4A93-9EEC-E6424DB141C0}">
      <dgm:prSet phldrT="[Text]" custT="1">
        <dgm:style>
          <a:lnRef idx="1">
            <a:schemeClr val="accent3"/>
          </a:lnRef>
          <a:fillRef idx="2">
            <a:schemeClr val="accent3"/>
          </a:fillRef>
          <a:effectRef idx="1">
            <a:schemeClr val="accent3"/>
          </a:effectRef>
          <a:fontRef idx="minor">
            <a:schemeClr val="dk1"/>
          </a:fontRef>
        </dgm:style>
      </dgm:prSet>
      <dgm:spPr>
        <a:ln>
          <a:solidFill>
            <a:schemeClr val="tx1">
              <a:lumMod val="50000"/>
            </a:schemeClr>
          </a:solidFill>
        </a:ln>
        <a:effectLst>
          <a:glow rad="101600">
            <a:schemeClr val="accent4">
              <a:satMod val="175000"/>
              <a:alpha val="40000"/>
            </a:schemeClr>
          </a:glow>
        </a:effectLst>
      </dgm:spPr>
      <dgm:t>
        <a:bodyPr/>
        <a:lstStyle/>
        <a:p>
          <a:r>
            <a:rPr lang="en-IN" sz="3000" dirty="0">
              <a:latin typeface="Tw Cen MT" pitchFamily="34" charset="0"/>
            </a:rPr>
            <a:t>REDUCED-FORM MODELS</a:t>
          </a:r>
        </a:p>
      </dgm:t>
    </dgm:pt>
    <dgm:pt modelId="{02089A8D-44F9-4F6A-A737-F7184E90E7DE}" type="parTrans" cxnId="{E554684B-C02E-4F3C-A3DC-A7B1CF719E6F}">
      <dgm:prSet/>
      <dgm:spPr/>
      <dgm:t>
        <a:bodyPr/>
        <a:lstStyle/>
        <a:p>
          <a:endParaRPr lang="en-IN"/>
        </a:p>
      </dgm:t>
    </dgm:pt>
    <dgm:pt modelId="{CF6DCB09-BB6E-464A-93D9-CDD5744656F5}" type="sibTrans" cxnId="{E554684B-C02E-4F3C-A3DC-A7B1CF719E6F}">
      <dgm:prSet/>
      <dgm:spPr/>
      <dgm:t>
        <a:bodyPr/>
        <a:lstStyle/>
        <a:p>
          <a:endParaRPr lang="en-IN"/>
        </a:p>
      </dgm:t>
    </dgm:pt>
    <dgm:pt modelId="{46A29769-EF5C-439B-B6A9-0600F3B48FBF}">
      <dgm:prSet phldrT="[Text]" custT="1">
        <dgm:style>
          <a:lnRef idx="1">
            <a:schemeClr val="accent3"/>
          </a:lnRef>
          <a:fillRef idx="2">
            <a:schemeClr val="accent3"/>
          </a:fillRef>
          <a:effectRef idx="1">
            <a:schemeClr val="accent3"/>
          </a:effectRef>
          <a:fontRef idx="minor">
            <a:schemeClr val="dk1"/>
          </a:fontRef>
        </dgm:style>
      </dgm:prSet>
      <dgm:spPr>
        <a:ln>
          <a:solidFill>
            <a:schemeClr val="tx1">
              <a:lumMod val="50000"/>
            </a:schemeClr>
          </a:solidFill>
        </a:ln>
        <a:effectLst>
          <a:glow rad="101600">
            <a:schemeClr val="accent4">
              <a:satMod val="175000"/>
              <a:alpha val="40000"/>
            </a:schemeClr>
          </a:glow>
        </a:effectLst>
      </dgm:spPr>
      <dgm:t>
        <a:bodyPr/>
        <a:lstStyle/>
        <a:p>
          <a:r>
            <a:rPr lang="en-IN" sz="3000" dirty="0">
              <a:latin typeface="Tw Cen MT" pitchFamily="34" charset="0"/>
            </a:rPr>
            <a:t>INTENSITY-BASED MODELS</a:t>
          </a:r>
        </a:p>
      </dgm:t>
    </dgm:pt>
    <dgm:pt modelId="{7B802D1C-0925-4ACD-BC34-F4CD79897173}" type="parTrans" cxnId="{0C667A65-C026-4694-A296-D949D4AE8619}">
      <dgm:prSet/>
      <dgm:spPr/>
      <dgm:t>
        <a:bodyPr/>
        <a:lstStyle/>
        <a:p>
          <a:endParaRPr lang="en-IN"/>
        </a:p>
      </dgm:t>
    </dgm:pt>
    <dgm:pt modelId="{3664CC35-08C2-4989-BD4C-80FA5728058D}" type="sibTrans" cxnId="{0C667A65-C026-4694-A296-D949D4AE8619}">
      <dgm:prSet/>
      <dgm:spPr/>
      <dgm:t>
        <a:bodyPr/>
        <a:lstStyle/>
        <a:p>
          <a:endParaRPr lang="en-IN"/>
        </a:p>
      </dgm:t>
    </dgm:pt>
    <dgm:pt modelId="{139E9E5B-0587-4CCA-B8FA-22A862AD8749}" type="pres">
      <dgm:prSet presAssocID="{92EA665D-2965-4A2C-8F96-8918AD4BD47B}" presName="Name0" presStyleCnt="0">
        <dgm:presLayoutVars>
          <dgm:chMax val="7"/>
          <dgm:chPref val="7"/>
          <dgm:dir/>
        </dgm:presLayoutVars>
      </dgm:prSet>
      <dgm:spPr/>
      <dgm:t>
        <a:bodyPr/>
        <a:lstStyle/>
        <a:p>
          <a:endParaRPr lang="en-IN"/>
        </a:p>
      </dgm:t>
    </dgm:pt>
    <dgm:pt modelId="{895C2FF9-E3A6-4FC5-8C65-D35F9C7005E0}" type="pres">
      <dgm:prSet presAssocID="{92EA665D-2965-4A2C-8F96-8918AD4BD47B}" presName="Name1" presStyleCnt="0"/>
      <dgm:spPr/>
    </dgm:pt>
    <dgm:pt modelId="{A9E633C4-E8D5-4DB5-965E-1A26F34B550C}" type="pres">
      <dgm:prSet presAssocID="{92EA665D-2965-4A2C-8F96-8918AD4BD47B}" presName="cycle" presStyleCnt="0"/>
      <dgm:spPr/>
    </dgm:pt>
    <dgm:pt modelId="{D844A144-C07B-4C1C-80DB-998B0AB61F64}" type="pres">
      <dgm:prSet presAssocID="{92EA665D-2965-4A2C-8F96-8918AD4BD47B}" presName="srcNode" presStyleLbl="node1" presStyleIdx="0" presStyleCnt="3"/>
      <dgm:spPr/>
    </dgm:pt>
    <dgm:pt modelId="{1819A5A4-0B51-41FD-8014-F282FBBAD00A}" type="pres">
      <dgm:prSet presAssocID="{92EA665D-2965-4A2C-8F96-8918AD4BD47B}" presName="conn" presStyleLbl="parChTrans1D2" presStyleIdx="0" presStyleCnt="1"/>
      <dgm:spPr/>
      <dgm:t>
        <a:bodyPr/>
        <a:lstStyle/>
        <a:p>
          <a:endParaRPr lang="en-IN"/>
        </a:p>
      </dgm:t>
    </dgm:pt>
    <dgm:pt modelId="{96597995-F669-46A4-B0BC-27E55F834354}" type="pres">
      <dgm:prSet presAssocID="{92EA665D-2965-4A2C-8F96-8918AD4BD47B}" presName="extraNode" presStyleLbl="node1" presStyleIdx="0" presStyleCnt="3"/>
      <dgm:spPr/>
    </dgm:pt>
    <dgm:pt modelId="{D020E14C-C433-4C51-A04B-052C85FDF84D}" type="pres">
      <dgm:prSet presAssocID="{92EA665D-2965-4A2C-8F96-8918AD4BD47B}" presName="dstNode" presStyleLbl="node1" presStyleIdx="0" presStyleCnt="3"/>
      <dgm:spPr/>
    </dgm:pt>
    <dgm:pt modelId="{91709914-9D47-461C-BC8A-1E87155544F4}" type="pres">
      <dgm:prSet presAssocID="{1FC935E3-755F-499D-BA34-C1C1E9663DCC}" presName="text_1" presStyleLbl="node1" presStyleIdx="0" presStyleCnt="3">
        <dgm:presLayoutVars>
          <dgm:bulletEnabled val="1"/>
        </dgm:presLayoutVars>
      </dgm:prSet>
      <dgm:spPr/>
      <dgm:t>
        <a:bodyPr/>
        <a:lstStyle/>
        <a:p>
          <a:endParaRPr lang="en-IN"/>
        </a:p>
      </dgm:t>
    </dgm:pt>
    <dgm:pt modelId="{62298316-D5DC-485C-A860-6C6DD378023A}" type="pres">
      <dgm:prSet presAssocID="{1FC935E3-755F-499D-BA34-C1C1E9663DCC}" presName="accent_1" presStyleCnt="0"/>
      <dgm:spPr/>
    </dgm:pt>
    <dgm:pt modelId="{D792BB55-B845-4F84-A686-7C078EBC94A0}" type="pres">
      <dgm:prSet presAssocID="{1FC935E3-755F-499D-BA34-C1C1E9663DCC}" presName="accentRepeatNode" presStyleLbl="solidFgAcc1" presStyleIdx="0" presStyleCnt="3"/>
      <dgm:spPr/>
    </dgm:pt>
    <dgm:pt modelId="{5D510E84-8768-4020-9DE9-27DAE3974135}" type="pres">
      <dgm:prSet presAssocID="{38CB3F4C-C502-4A93-9EEC-E6424DB141C0}" presName="text_2" presStyleLbl="node1" presStyleIdx="1" presStyleCnt="3">
        <dgm:presLayoutVars>
          <dgm:bulletEnabled val="1"/>
        </dgm:presLayoutVars>
      </dgm:prSet>
      <dgm:spPr/>
      <dgm:t>
        <a:bodyPr/>
        <a:lstStyle/>
        <a:p>
          <a:endParaRPr lang="en-IN"/>
        </a:p>
      </dgm:t>
    </dgm:pt>
    <dgm:pt modelId="{EDD54F18-BF9C-4504-9217-143C079596D7}" type="pres">
      <dgm:prSet presAssocID="{38CB3F4C-C502-4A93-9EEC-E6424DB141C0}" presName="accent_2" presStyleCnt="0"/>
      <dgm:spPr/>
    </dgm:pt>
    <dgm:pt modelId="{47AB1251-0D18-4F76-BF4A-BC639158CC52}" type="pres">
      <dgm:prSet presAssocID="{38CB3F4C-C502-4A93-9EEC-E6424DB141C0}" presName="accentRepeatNode" presStyleLbl="solidFgAcc1" presStyleIdx="1" presStyleCnt="3"/>
      <dgm:spPr/>
    </dgm:pt>
    <dgm:pt modelId="{FC5D363F-FAC8-45F1-B0A0-CE1FB800B59A}" type="pres">
      <dgm:prSet presAssocID="{46A29769-EF5C-439B-B6A9-0600F3B48FBF}" presName="text_3" presStyleLbl="node1" presStyleIdx="2" presStyleCnt="3">
        <dgm:presLayoutVars>
          <dgm:bulletEnabled val="1"/>
        </dgm:presLayoutVars>
      </dgm:prSet>
      <dgm:spPr/>
      <dgm:t>
        <a:bodyPr/>
        <a:lstStyle/>
        <a:p>
          <a:endParaRPr lang="en-IN"/>
        </a:p>
      </dgm:t>
    </dgm:pt>
    <dgm:pt modelId="{41815C6C-B59E-4960-85D5-CDDA2067549F}" type="pres">
      <dgm:prSet presAssocID="{46A29769-EF5C-439B-B6A9-0600F3B48FBF}" presName="accent_3" presStyleCnt="0"/>
      <dgm:spPr/>
    </dgm:pt>
    <dgm:pt modelId="{B23AAADF-4776-47B4-BF7D-9FF1458BC912}" type="pres">
      <dgm:prSet presAssocID="{46A29769-EF5C-439B-B6A9-0600F3B48FBF}" presName="accentRepeatNode" presStyleLbl="solidFgAcc1" presStyleIdx="2" presStyleCnt="3"/>
      <dgm:spPr/>
    </dgm:pt>
  </dgm:ptLst>
  <dgm:cxnLst>
    <dgm:cxn modelId="{E554684B-C02E-4F3C-A3DC-A7B1CF719E6F}" srcId="{92EA665D-2965-4A2C-8F96-8918AD4BD47B}" destId="{38CB3F4C-C502-4A93-9EEC-E6424DB141C0}" srcOrd="1" destOrd="0" parTransId="{02089A8D-44F9-4F6A-A737-F7184E90E7DE}" sibTransId="{CF6DCB09-BB6E-464A-93D9-CDD5744656F5}"/>
    <dgm:cxn modelId="{5D35F4B0-E439-4342-AB30-39EB986BD237}" type="presOf" srcId="{1FC935E3-755F-499D-BA34-C1C1E9663DCC}" destId="{91709914-9D47-461C-BC8A-1E87155544F4}" srcOrd="0" destOrd="0" presId="urn:microsoft.com/office/officeart/2008/layout/VerticalCurvedList"/>
    <dgm:cxn modelId="{106A1DFF-B8C0-4AA8-9E09-6DAF143ED064}" type="presOf" srcId="{46A0B697-6BED-47CC-867A-2AE9BB175A15}" destId="{1819A5A4-0B51-41FD-8014-F282FBBAD00A}" srcOrd="0" destOrd="0" presId="urn:microsoft.com/office/officeart/2008/layout/VerticalCurvedList"/>
    <dgm:cxn modelId="{427DD583-1F14-4311-8A39-A7CB9B26B045}" type="presOf" srcId="{92EA665D-2965-4A2C-8F96-8918AD4BD47B}" destId="{139E9E5B-0587-4CCA-B8FA-22A862AD8749}" srcOrd="0" destOrd="0" presId="urn:microsoft.com/office/officeart/2008/layout/VerticalCurvedList"/>
    <dgm:cxn modelId="{8F96252F-7E70-4E91-ABA5-27EFE605C5FF}" type="presOf" srcId="{38CB3F4C-C502-4A93-9EEC-E6424DB141C0}" destId="{5D510E84-8768-4020-9DE9-27DAE3974135}" srcOrd="0" destOrd="0" presId="urn:microsoft.com/office/officeart/2008/layout/VerticalCurvedList"/>
    <dgm:cxn modelId="{B1C30F35-5FA7-43DA-A53D-6E064E73D9D1}" srcId="{92EA665D-2965-4A2C-8F96-8918AD4BD47B}" destId="{1FC935E3-755F-499D-BA34-C1C1E9663DCC}" srcOrd="0" destOrd="0" parTransId="{D8D575B4-1F62-4872-A585-567EF3846243}" sibTransId="{46A0B697-6BED-47CC-867A-2AE9BB175A15}"/>
    <dgm:cxn modelId="{0C667A65-C026-4694-A296-D949D4AE8619}" srcId="{92EA665D-2965-4A2C-8F96-8918AD4BD47B}" destId="{46A29769-EF5C-439B-B6A9-0600F3B48FBF}" srcOrd="2" destOrd="0" parTransId="{7B802D1C-0925-4ACD-BC34-F4CD79897173}" sibTransId="{3664CC35-08C2-4989-BD4C-80FA5728058D}"/>
    <dgm:cxn modelId="{7CC54884-8256-4B8C-809C-9EF6D7C2EC47}" type="presOf" srcId="{46A29769-EF5C-439B-B6A9-0600F3B48FBF}" destId="{FC5D363F-FAC8-45F1-B0A0-CE1FB800B59A}" srcOrd="0" destOrd="0" presId="urn:microsoft.com/office/officeart/2008/layout/VerticalCurvedList"/>
    <dgm:cxn modelId="{70AC4BA8-D7FD-4762-A42C-A6E5424A3D49}" type="presParOf" srcId="{139E9E5B-0587-4CCA-B8FA-22A862AD8749}" destId="{895C2FF9-E3A6-4FC5-8C65-D35F9C7005E0}" srcOrd="0" destOrd="0" presId="urn:microsoft.com/office/officeart/2008/layout/VerticalCurvedList"/>
    <dgm:cxn modelId="{5A501883-CD22-49C6-B1A6-8321D236F909}" type="presParOf" srcId="{895C2FF9-E3A6-4FC5-8C65-D35F9C7005E0}" destId="{A9E633C4-E8D5-4DB5-965E-1A26F34B550C}" srcOrd="0" destOrd="0" presId="urn:microsoft.com/office/officeart/2008/layout/VerticalCurvedList"/>
    <dgm:cxn modelId="{702B9408-5ECB-4E68-9E37-98BC137894AC}" type="presParOf" srcId="{A9E633C4-E8D5-4DB5-965E-1A26F34B550C}" destId="{D844A144-C07B-4C1C-80DB-998B0AB61F64}" srcOrd="0" destOrd="0" presId="urn:microsoft.com/office/officeart/2008/layout/VerticalCurvedList"/>
    <dgm:cxn modelId="{F6A25DC7-C50A-43FA-A01D-7C90395E268B}" type="presParOf" srcId="{A9E633C4-E8D5-4DB5-965E-1A26F34B550C}" destId="{1819A5A4-0B51-41FD-8014-F282FBBAD00A}" srcOrd="1" destOrd="0" presId="urn:microsoft.com/office/officeart/2008/layout/VerticalCurvedList"/>
    <dgm:cxn modelId="{158B0A45-5D44-4B0D-9E90-09DE3E8EF173}" type="presParOf" srcId="{A9E633C4-E8D5-4DB5-965E-1A26F34B550C}" destId="{96597995-F669-46A4-B0BC-27E55F834354}" srcOrd="2" destOrd="0" presId="urn:microsoft.com/office/officeart/2008/layout/VerticalCurvedList"/>
    <dgm:cxn modelId="{44E552CD-945A-403A-9BF0-5D6DAC9EC71B}" type="presParOf" srcId="{A9E633C4-E8D5-4DB5-965E-1A26F34B550C}" destId="{D020E14C-C433-4C51-A04B-052C85FDF84D}" srcOrd="3" destOrd="0" presId="urn:microsoft.com/office/officeart/2008/layout/VerticalCurvedList"/>
    <dgm:cxn modelId="{D826586C-813A-41BE-B865-F67765310BD9}" type="presParOf" srcId="{895C2FF9-E3A6-4FC5-8C65-D35F9C7005E0}" destId="{91709914-9D47-461C-BC8A-1E87155544F4}" srcOrd="1" destOrd="0" presId="urn:microsoft.com/office/officeart/2008/layout/VerticalCurvedList"/>
    <dgm:cxn modelId="{1E597C08-0130-429E-AF5F-8BF21F04C7DD}" type="presParOf" srcId="{895C2FF9-E3A6-4FC5-8C65-D35F9C7005E0}" destId="{62298316-D5DC-485C-A860-6C6DD378023A}" srcOrd="2" destOrd="0" presId="urn:microsoft.com/office/officeart/2008/layout/VerticalCurvedList"/>
    <dgm:cxn modelId="{09D5D9BB-B016-45AB-8AD8-11FE8BA15EBA}" type="presParOf" srcId="{62298316-D5DC-485C-A860-6C6DD378023A}" destId="{D792BB55-B845-4F84-A686-7C078EBC94A0}" srcOrd="0" destOrd="0" presId="urn:microsoft.com/office/officeart/2008/layout/VerticalCurvedList"/>
    <dgm:cxn modelId="{C15EFB7A-9AD2-4FCE-AF28-D25610C85E12}" type="presParOf" srcId="{895C2FF9-E3A6-4FC5-8C65-D35F9C7005E0}" destId="{5D510E84-8768-4020-9DE9-27DAE3974135}" srcOrd="3" destOrd="0" presId="urn:microsoft.com/office/officeart/2008/layout/VerticalCurvedList"/>
    <dgm:cxn modelId="{648F7A8B-36FA-4771-97BB-A8E8FD32B3DC}" type="presParOf" srcId="{895C2FF9-E3A6-4FC5-8C65-D35F9C7005E0}" destId="{EDD54F18-BF9C-4504-9217-143C079596D7}" srcOrd="4" destOrd="0" presId="urn:microsoft.com/office/officeart/2008/layout/VerticalCurvedList"/>
    <dgm:cxn modelId="{30F84886-D5D3-4686-8091-EF2D9670BDFF}" type="presParOf" srcId="{EDD54F18-BF9C-4504-9217-143C079596D7}" destId="{47AB1251-0D18-4F76-BF4A-BC639158CC52}" srcOrd="0" destOrd="0" presId="urn:microsoft.com/office/officeart/2008/layout/VerticalCurvedList"/>
    <dgm:cxn modelId="{911EFFE2-310D-49E0-9729-04D8999EC8D8}" type="presParOf" srcId="{895C2FF9-E3A6-4FC5-8C65-D35F9C7005E0}" destId="{FC5D363F-FAC8-45F1-B0A0-CE1FB800B59A}" srcOrd="5" destOrd="0" presId="urn:microsoft.com/office/officeart/2008/layout/VerticalCurvedList"/>
    <dgm:cxn modelId="{29292140-4435-4364-BE02-6E39D55972BA}" type="presParOf" srcId="{895C2FF9-E3A6-4FC5-8C65-D35F9C7005E0}" destId="{41815C6C-B59E-4960-85D5-CDDA2067549F}" srcOrd="6" destOrd="0" presId="urn:microsoft.com/office/officeart/2008/layout/VerticalCurvedList"/>
    <dgm:cxn modelId="{2081ACF5-DA85-4E72-9687-848B33FF6ECC}" type="presParOf" srcId="{41815C6C-B59E-4960-85D5-CDDA2067549F}" destId="{B23AAADF-4776-47B4-BF7D-9FF1458BC91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A9EC7C-4864-4006-89B2-AF73568E765C}" type="doc">
      <dgm:prSet loTypeId="urn:microsoft.com/office/officeart/2009/3/layout/DescendingProcess" loCatId="process" qsTypeId="urn:microsoft.com/office/officeart/2005/8/quickstyle/simple1" qsCatId="simple" csTypeId="urn:microsoft.com/office/officeart/2005/8/colors/accent1_2" csCatId="accent1" phldr="1"/>
      <dgm:spPr/>
    </dgm:pt>
    <dgm:pt modelId="{E03C400A-A169-4700-BCB5-A63DB2538B54}">
      <dgm:prSet phldrT="[Text]" custT="1"/>
      <dgm:spPr/>
      <dgm:t>
        <a:bodyPr/>
        <a:lstStyle/>
        <a:p>
          <a:r>
            <a:rPr lang="en-IN" sz="2200" dirty="0">
              <a:solidFill>
                <a:schemeClr val="tx1">
                  <a:lumMod val="50000"/>
                </a:schemeClr>
              </a:solidFill>
              <a:latin typeface="Tw Cen MT" panose="020B0602020104020603" pitchFamily="34" charset="0"/>
            </a:rPr>
            <a:t>LIC HOUSING FINANCE: </a:t>
          </a:r>
          <a:r>
            <a:rPr lang="en-IN" sz="2200" b="1" dirty="0">
              <a:solidFill>
                <a:schemeClr val="tx1">
                  <a:lumMod val="50000"/>
                </a:schemeClr>
              </a:solidFill>
              <a:latin typeface="Tw Cen MT" panose="020B0602020104020603" pitchFamily="34" charset="0"/>
            </a:rPr>
            <a:t>0.025</a:t>
          </a:r>
        </a:p>
      </dgm:t>
    </dgm:pt>
    <dgm:pt modelId="{8B5ABF20-112F-40B7-BB27-6547DC0D42A2}" type="parTrans" cxnId="{FB8B95E1-38FA-49DC-8FF6-A40E8F8E0D39}">
      <dgm:prSet/>
      <dgm:spPr/>
      <dgm:t>
        <a:bodyPr/>
        <a:lstStyle/>
        <a:p>
          <a:endParaRPr lang="en-IN"/>
        </a:p>
      </dgm:t>
    </dgm:pt>
    <dgm:pt modelId="{927D8587-BC80-48A6-9501-1C7AC6CAAA02}" type="sibTrans" cxnId="{FB8B95E1-38FA-49DC-8FF6-A40E8F8E0D39}">
      <dgm:prSet/>
      <dgm:spPr/>
      <dgm:t>
        <a:bodyPr/>
        <a:lstStyle/>
        <a:p>
          <a:endParaRPr lang="en-IN"/>
        </a:p>
      </dgm:t>
    </dgm:pt>
    <dgm:pt modelId="{9A47CF67-3C40-4B7C-A9C2-34E60A06A090}">
      <dgm:prSet phldrT="[Text]" custT="1"/>
      <dgm:spPr/>
      <dgm:t>
        <a:bodyPr/>
        <a:lstStyle/>
        <a:p>
          <a:pPr algn="ctr"/>
          <a:r>
            <a:rPr lang="en-IN" sz="2200" dirty="0">
              <a:solidFill>
                <a:schemeClr val="tx1">
                  <a:lumMod val="50000"/>
                </a:schemeClr>
              </a:solidFill>
              <a:latin typeface="Tw Cen MT" panose="020B0602020104020603" pitchFamily="34" charset="0"/>
            </a:rPr>
            <a:t>SREI INFRASTRUCTURE FINANCE:</a:t>
          </a:r>
          <a:r>
            <a:rPr lang="en-IN" sz="2200" b="1" dirty="0">
              <a:solidFill>
                <a:schemeClr val="tx1">
                  <a:lumMod val="50000"/>
                </a:schemeClr>
              </a:solidFill>
              <a:latin typeface="Tw Cen MT" panose="020B0602020104020603" pitchFamily="34" charset="0"/>
            </a:rPr>
            <a:t> 0.32</a:t>
          </a:r>
        </a:p>
      </dgm:t>
    </dgm:pt>
    <dgm:pt modelId="{22068A8F-4B8B-40B5-8C8E-7061D42CA528}" type="parTrans" cxnId="{4FE270AD-2F90-41A1-9BED-058BB654035E}">
      <dgm:prSet/>
      <dgm:spPr/>
      <dgm:t>
        <a:bodyPr/>
        <a:lstStyle/>
        <a:p>
          <a:endParaRPr lang="en-IN"/>
        </a:p>
      </dgm:t>
    </dgm:pt>
    <dgm:pt modelId="{6AE901D4-0A1D-48CD-B576-B0454DF3585A}" type="sibTrans" cxnId="{4FE270AD-2F90-41A1-9BED-058BB654035E}">
      <dgm:prSet/>
      <dgm:spPr>
        <a:noFill/>
      </dgm:spPr>
      <dgm:t>
        <a:bodyPr/>
        <a:lstStyle/>
        <a:p>
          <a:endParaRPr lang="en-IN"/>
        </a:p>
      </dgm:t>
    </dgm:pt>
    <dgm:pt modelId="{DBE4D287-5300-4DAA-8771-BFC86FE3EAFC}">
      <dgm:prSet phldrT="[Text]" custT="1"/>
      <dgm:spPr/>
      <dgm:t>
        <a:bodyPr/>
        <a:lstStyle/>
        <a:p>
          <a:r>
            <a:rPr lang="en-IN" sz="2200" dirty="0">
              <a:solidFill>
                <a:schemeClr val="tx1">
                  <a:lumMod val="50000"/>
                </a:schemeClr>
              </a:solidFill>
              <a:latin typeface="Tw Cen MT" panose="020B0602020104020603" pitchFamily="34" charset="0"/>
            </a:rPr>
            <a:t>UJJIVAN FINANCIAL SERVICES: </a:t>
          </a:r>
          <a:r>
            <a:rPr lang="en-IN" sz="2200" b="1" dirty="0">
              <a:solidFill>
                <a:schemeClr val="tx1">
                  <a:lumMod val="50000"/>
                </a:schemeClr>
              </a:solidFill>
              <a:latin typeface="Tw Cen MT" panose="020B0602020104020603" pitchFamily="34" charset="0"/>
            </a:rPr>
            <a:t>0.66</a:t>
          </a:r>
        </a:p>
      </dgm:t>
    </dgm:pt>
    <dgm:pt modelId="{1E388DC1-8169-4CBC-A014-FAC799764C4A}" type="parTrans" cxnId="{268C7855-080B-4F21-8B89-16C3E3E624D1}">
      <dgm:prSet/>
      <dgm:spPr/>
      <dgm:t>
        <a:bodyPr/>
        <a:lstStyle/>
        <a:p>
          <a:endParaRPr lang="en-IN"/>
        </a:p>
      </dgm:t>
    </dgm:pt>
    <dgm:pt modelId="{EC8A1927-A40A-4A59-886F-BD08558DD38F}" type="sibTrans" cxnId="{268C7855-080B-4F21-8B89-16C3E3E624D1}">
      <dgm:prSet/>
      <dgm:spPr/>
      <dgm:t>
        <a:bodyPr/>
        <a:lstStyle/>
        <a:p>
          <a:endParaRPr lang="en-IN"/>
        </a:p>
      </dgm:t>
    </dgm:pt>
    <dgm:pt modelId="{8DBDEE75-4C2D-4946-91EF-DCDE083FBD49}" type="pres">
      <dgm:prSet presAssocID="{B2A9EC7C-4864-4006-89B2-AF73568E765C}" presName="Name0" presStyleCnt="0">
        <dgm:presLayoutVars>
          <dgm:chMax val="7"/>
          <dgm:chPref val="5"/>
        </dgm:presLayoutVars>
      </dgm:prSet>
      <dgm:spPr/>
    </dgm:pt>
    <dgm:pt modelId="{120CF28E-A983-4A98-B0D6-6B4F426BF7A1}" type="pres">
      <dgm:prSet presAssocID="{B2A9EC7C-4864-4006-89B2-AF73568E765C}" presName="arrowNode" presStyleLbl="node1" presStyleIdx="0" presStyleCnt="1" custAng="189579" custScaleX="128600" custLinFactNeighborX="-5931" custLinFactNeighborY="3387"/>
      <dgm:spPr>
        <a:solidFill>
          <a:schemeClr val="tx2"/>
        </a:solidFill>
        <a:ln>
          <a:solidFill>
            <a:schemeClr val="tx1">
              <a:lumMod val="50000"/>
            </a:schemeClr>
          </a:solidFill>
        </a:ln>
      </dgm:spPr>
    </dgm:pt>
    <dgm:pt modelId="{245DFF92-DBF4-4617-BF96-D260F84AD12F}" type="pres">
      <dgm:prSet presAssocID="{E03C400A-A169-4700-BCB5-A63DB2538B54}" presName="txNode1" presStyleLbl="revTx" presStyleIdx="0" presStyleCnt="3" custScaleX="103507" custScaleY="95230" custLinFactNeighborX="-21082" custLinFactNeighborY="39494">
        <dgm:presLayoutVars>
          <dgm:bulletEnabled val="1"/>
        </dgm:presLayoutVars>
      </dgm:prSet>
      <dgm:spPr/>
      <dgm:t>
        <a:bodyPr/>
        <a:lstStyle/>
        <a:p>
          <a:endParaRPr lang="en-IN"/>
        </a:p>
      </dgm:t>
    </dgm:pt>
    <dgm:pt modelId="{10CDD869-F0CB-4C4C-873D-2255CE85320D}" type="pres">
      <dgm:prSet presAssocID="{9A47CF67-3C40-4B7C-A9C2-34E60A06A090}" presName="txNode2" presStyleLbl="revTx" presStyleIdx="1" presStyleCnt="3" custScaleX="132437" custLinFactNeighborX="-55029" custLinFactNeighborY="-90105">
        <dgm:presLayoutVars>
          <dgm:bulletEnabled val="1"/>
        </dgm:presLayoutVars>
      </dgm:prSet>
      <dgm:spPr/>
      <dgm:t>
        <a:bodyPr/>
        <a:lstStyle/>
        <a:p>
          <a:endParaRPr lang="en-IN"/>
        </a:p>
      </dgm:t>
    </dgm:pt>
    <dgm:pt modelId="{9E6B3761-EC8C-46F4-A632-4E79477119AA}" type="pres">
      <dgm:prSet presAssocID="{6AE901D4-0A1D-48CD-B576-B0454DF3585A}" presName="dotNode2" presStyleCnt="0"/>
      <dgm:spPr/>
    </dgm:pt>
    <dgm:pt modelId="{7D6103D5-E9DA-40F6-8F37-2A8BB93E2C4A}" type="pres">
      <dgm:prSet presAssocID="{6AE901D4-0A1D-48CD-B576-B0454DF3585A}" presName="dotRepeatNode" presStyleLbl="fgShp" presStyleIdx="0" presStyleCnt="1" custFlipVert="1" custFlipHor="1" custScaleX="39032" custLinFactX="-1400000" custLinFactY="-400000" custLinFactNeighborX="-1419754" custLinFactNeighborY="-436137"/>
      <dgm:spPr/>
      <dgm:t>
        <a:bodyPr/>
        <a:lstStyle/>
        <a:p>
          <a:endParaRPr lang="en-IN"/>
        </a:p>
      </dgm:t>
    </dgm:pt>
    <dgm:pt modelId="{36BCD611-9B4D-43FB-8E6C-03103745A3EB}" type="pres">
      <dgm:prSet presAssocID="{DBE4D287-5300-4DAA-8771-BFC86FE3EAFC}" presName="txNode3" presStyleLbl="revTx" presStyleIdx="2" presStyleCnt="3" custLinFactY="-100000" custLinFactNeighborX="7269" custLinFactNeighborY="-198344">
        <dgm:presLayoutVars>
          <dgm:bulletEnabled val="1"/>
        </dgm:presLayoutVars>
      </dgm:prSet>
      <dgm:spPr/>
      <dgm:t>
        <a:bodyPr/>
        <a:lstStyle/>
        <a:p>
          <a:endParaRPr lang="en-IN"/>
        </a:p>
      </dgm:t>
    </dgm:pt>
  </dgm:ptLst>
  <dgm:cxnLst>
    <dgm:cxn modelId="{FB8B95E1-38FA-49DC-8FF6-A40E8F8E0D39}" srcId="{B2A9EC7C-4864-4006-89B2-AF73568E765C}" destId="{E03C400A-A169-4700-BCB5-A63DB2538B54}" srcOrd="0" destOrd="0" parTransId="{8B5ABF20-112F-40B7-BB27-6547DC0D42A2}" sibTransId="{927D8587-BC80-48A6-9501-1C7AC6CAAA02}"/>
    <dgm:cxn modelId="{268C7855-080B-4F21-8B89-16C3E3E624D1}" srcId="{B2A9EC7C-4864-4006-89B2-AF73568E765C}" destId="{DBE4D287-5300-4DAA-8771-BFC86FE3EAFC}" srcOrd="2" destOrd="0" parTransId="{1E388DC1-8169-4CBC-A014-FAC799764C4A}" sibTransId="{EC8A1927-A40A-4A59-886F-BD08558DD38F}"/>
    <dgm:cxn modelId="{8A01EE3F-DD9B-4A86-876A-474BFEDBA3A9}" type="presOf" srcId="{DBE4D287-5300-4DAA-8771-BFC86FE3EAFC}" destId="{36BCD611-9B4D-43FB-8E6C-03103745A3EB}" srcOrd="0" destOrd="0" presId="urn:microsoft.com/office/officeart/2009/3/layout/DescendingProcess"/>
    <dgm:cxn modelId="{53FAC5D8-8AE2-41B3-8779-BB7F9B02C86A}" type="presOf" srcId="{B2A9EC7C-4864-4006-89B2-AF73568E765C}" destId="{8DBDEE75-4C2D-4946-91EF-DCDE083FBD49}" srcOrd="0" destOrd="0" presId="urn:microsoft.com/office/officeart/2009/3/layout/DescendingProcess"/>
    <dgm:cxn modelId="{26717314-07FE-4B1A-9B65-F40DC7BF9BF2}" type="presOf" srcId="{9A47CF67-3C40-4B7C-A9C2-34E60A06A090}" destId="{10CDD869-F0CB-4C4C-873D-2255CE85320D}" srcOrd="0" destOrd="0" presId="urn:microsoft.com/office/officeart/2009/3/layout/DescendingProcess"/>
    <dgm:cxn modelId="{A50B98DE-EBCC-4BCE-99B9-CFE4576C5BA7}" type="presOf" srcId="{E03C400A-A169-4700-BCB5-A63DB2538B54}" destId="{245DFF92-DBF4-4617-BF96-D260F84AD12F}" srcOrd="0" destOrd="0" presId="urn:microsoft.com/office/officeart/2009/3/layout/DescendingProcess"/>
    <dgm:cxn modelId="{1B01C082-2D53-41C4-BA55-F7B67358705D}" type="presOf" srcId="{6AE901D4-0A1D-48CD-B576-B0454DF3585A}" destId="{7D6103D5-E9DA-40F6-8F37-2A8BB93E2C4A}" srcOrd="0" destOrd="0" presId="urn:microsoft.com/office/officeart/2009/3/layout/DescendingProcess"/>
    <dgm:cxn modelId="{4FE270AD-2F90-41A1-9BED-058BB654035E}" srcId="{B2A9EC7C-4864-4006-89B2-AF73568E765C}" destId="{9A47CF67-3C40-4B7C-A9C2-34E60A06A090}" srcOrd="1" destOrd="0" parTransId="{22068A8F-4B8B-40B5-8C8E-7061D42CA528}" sibTransId="{6AE901D4-0A1D-48CD-B576-B0454DF3585A}"/>
    <dgm:cxn modelId="{961EA08D-59A2-4CF5-9515-F8C59B760AF3}" type="presParOf" srcId="{8DBDEE75-4C2D-4946-91EF-DCDE083FBD49}" destId="{120CF28E-A983-4A98-B0D6-6B4F426BF7A1}" srcOrd="0" destOrd="0" presId="urn:microsoft.com/office/officeart/2009/3/layout/DescendingProcess"/>
    <dgm:cxn modelId="{031733AD-1FF0-4979-A7DD-A737F522C4D6}" type="presParOf" srcId="{8DBDEE75-4C2D-4946-91EF-DCDE083FBD49}" destId="{245DFF92-DBF4-4617-BF96-D260F84AD12F}" srcOrd="1" destOrd="0" presId="urn:microsoft.com/office/officeart/2009/3/layout/DescendingProcess"/>
    <dgm:cxn modelId="{460D6C9B-9BF3-46E0-B78B-7B721F4852C3}" type="presParOf" srcId="{8DBDEE75-4C2D-4946-91EF-DCDE083FBD49}" destId="{10CDD869-F0CB-4C4C-873D-2255CE85320D}" srcOrd="2" destOrd="0" presId="urn:microsoft.com/office/officeart/2009/3/layout/DescendingProcess"/>
    <dgm:cxn modelId="{93BB98E1-A384-4460-8379-E50291930CFC}" type="presParOf" srcId="{8DBDEE75-4C2D-4946-91EF-DCDE083FBD49}" destId="{9E6B3761-EC8C-46F4-A632-4E79477119AA}" srcOrd="3" destOrd="0" presId="urn:microsoft.com/office/officeart/2009/3/layout/DescendingProcess"/>
    <dgm:cxn modelId="{FA9F03D8-5FE4-40F9-941A-1C30C7B0B913}" type="presParOf" srcId="{9E6B3761-EC8C-46F4-A632-4E79477119AA}" destId="{7D6103D5-E9DA-40F6-8F37-2A8BB93E2C4A}" srcOrd="0" destOrd="0" presId="urn:microsoft.com/office/officeart/2009/3/layout/DescendingProcess"/>
    <dgm:cxn modelId="{75EDCE61-4A00-43DD-8DFF-61C0DE2D522C}" type="presParOf" srcId="{8DBDEE75-4C2D-4946-91EF-DCDE083FBD49}" destId="{36BCD611-9B4D-43FB-8E6C-03103745A3EB}" srcOrd="4"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245C3438-6A87-432E-B62C-9F4C955BFA57}" type="doc">
      <dgm:prSet loTypeId="urn:microsoft.com/office/officeart/2008/layout/AlternatingHexagons" loCatId="list" qsTypeId="urn:microsoft.com/office/officeart/2005/8/quickstyle/simple1" qsCatId="simple" csTypeId="urn:microsoft.com/office/officeart/2005/8/colors/accent6_3" csCatId="accent6" phldr="1"/>
      <dgm:spPr/>
      <dgm:t>
        <a:bodyPr/>
        <a:lstStyle/>
        <a:p>
          <a:endParaRPr lang="en-IN"/>
        </a:p>
      </dgm:t>
    </dgm:pt>
    <dgm:pt modelId="{658DBE50-B9AF-42AE-9C0E-09BB648B3C22}">
      <dgm:prSet phldrT="[Text]" custT="1">
        <dgm:style>
          <a:lnRef idx="0">
            <a:schemeClr val="accent4"/>
          </a:lnRef>
          <a:fillRef idx="3">
            <a:schemeClr val="accent4"/>
          </a:fillRef>
          <a:effectRef idx="3">
            <a:schemeClr val="accent4"/>
          </a:effectRef>
          <a:fontRef idx="minor">
            <a:schemeClr val="lt1"/>
          </a:fontRef>
        </dgm:style>
      </dgm:prSet>
      <dgm:spPr/>
      <dgm:t>
        <a:bodyPr/>
        <a:lstStyle/>
        <a:p>
          <a:pPr>
            <a:buFont typeface="Times New Roman" panose="02020603050405020304" pitchFamily="18" charset="0"/>
            <a:buNone/>
          </a:pPr>
          <a:r>
            <a:rPr lang="en-IN" sz="1700" b="1" dirty="0">
              <a:latin typeface="Tw Cen MT" pitchFamily="34" charset="0"/>
              <a:cs typeface="Times New Roman" panose="02020603050405020304" pitchFamily="18" charset="0"/>
            </a:rPr>
            <a:t>Inflation</a:t>
          </a:r>
        </a:p>
      </dgm:t>
    </dgm:pt>
    <dgm:pt modelId="{A6B0CAE3-FCB0-4B6B-B67B-0500B2A07428}" type="parTrans" cxnId="{65D5B372-22C1-4612-8ADB-5FFEAE3D2E9F}">
      <dgm:prSet/>
      <dgm:spPr/>
      <dgm:t>
        <a:bodyPr/>
        <a:lstStyle/>
        <a:p>
          <a:endParaRPr lang="en-IN"/>
        </a:p>
      </dgm:t>
    </dgm:pt>
    <dgm:pt modelId="{B9FBD462-49B3-4576-99F4-8883AF53CD5C}" type="sibTrans" cxnId="{65D5B372-22C1-4612-8ADB-5FFEAE3D2E9F}">
      <dgm:prSet custT="1">
        <dgm:style>
          <a:lnRef idx="1">
            <a:schemeClr val="accent3"/>
          </a:lnRef>
          <a:fillRef idx="2">
            <a:schemeClr val="accent3"/>
          </a:fillRef>
          <a:effectRef idx="1">
            <a:schemeClr val="accent3"/>
          </a:effectRef>
          <a:fontRef idx="minor">
            <a:schemeClr val="dk1"/>
          </a:fontRef>
        </dgm:style>
      </dgm:prSet>
      <dgm:spPr/>
      <dgm:t>
        <a:bodyPr/>
        <a:lstStyle/>
        <a:p>
          <a:pPr>
            <a:buFont typeface="Times New Roman" panose="02020603050405020304" pitchFamily="18" charset="0"/>
            <a:buNone/>
          </a:pPr>
          <a:r>
            <a:rPr lang="en-IN" sz="2000" b="1" dirty="0" smtClean="0">
              <a:latin typeface="Tw Cen MT" pitchFamily="34" charset="0"/>
            </a:rPr>
            <a:t>Risk-free Rate</a:t>
          </a:r>
          <a:endParaRPr lang="en-IN" sz="2000" b="1" dirty="0">
            <a:latin typeface="Tw Cen MT" pitchFamily="34" charset="0"/>
          </a:endParaRPr>
        </a:p>
      </dgm:t>
    </dgm:pt>
    <dgm:pt modelId="{D9559246-D864-4A39-876D-B68E8E46D33D}">
      <dgm:prSet phldrT="[Text]" custT="1">
        <dgm:style>
          <a:lnRef idx="0">
            <a:schemeClr val="accent4"/>
          </a:lnRef>
          <a:fillRef idx="3">
            <a:schemeClr val="accent4"/>
          </a:fillRef>
          <a:effectRef idx="3">
            <a:schemeClr val="accent4"/>
          </a:effectRef>
          <a:fontRef idx="minor">
            <a:schemeClr val="lt1"/>
          </a:fontRef>
        </dgm:style>
      </dgm:prSet>
      <dgm:spPr/>
      <dgm:t>
        <a:bodyPr/>
        <a:lstStyle/>
        <a:p>
          <a:pPr>
            <a:buFont typeface="Times New Roman" panose="02020603050405020304" pitchFamily="18" charset="0"/>
            <a:buNone/>
          </a:pPr>
          <a:r>
            <a:rPr lang="en-IN" sz="1800" b="1" dirty="0">
              <a:latin typeface="Tw Cen MT" pitchFamily="34" charset="0"/>
              <a:cs typeface="Times New Roman" panose="02020603050405020304" pitchFamily="18" charset="0"/>
            </a:rPr>
            <a:t>Tax Effects</a:t>
          </a:r>
          <a:endParaRPr lang="en-IN" sz="1800" b="1" dirty="0">
            <a:latin typeface="Tw Cen MT" pitchFamily="34" charset="0"/>
          </a:endParaRPr>
        </a:p>
      </dgm:t>
    </dgm:pt>
    <dgm:pt modelId="{5637360D-1992-4DB1-A201-FC57DEA7E46F}" type="parTrans" cxnId="{5DBC8F5F-AA05-4C7E-A45A-9C9DF8A8F71F}">
      <dgm:prSet/>
      <dgm:spPr/>
      <dgm:t>
        <a:bodyPr/>
        <a:lstStyle/>
        <a:p>
          <a:endParaRPr lang="en-IN"/>
        </a:p>
      </dgm:t>
    </dgm:pt>
    <dgm:pt modelId="{6073400E-196A-4A5E-9080-5FCDE3588AF7}" type="sibTrans" cxnId="{5DBC8F5F-AA05-4C7E-A45A-9C9DF8A8F71F}">
      <dgm:prSet custT="1">
        <dgm:style>
          <a:lnRef idx="1">
            <a:schemeClr val="accent3"/>
          </a:lnRef>
          <a:fillRef idx="2">
            <a:schemeClr val="accent3"/>
          </a:fillRef>
          <a:effectRef idx="1">
            <a:schemeClr val="accent3"/>
          </a:effectRef>
          <a:fontRef idx="minor">
            <a:schemeClr val="dk1"/>
          </a:fontRef>
        </dgm:style>
      </dgm:prSet>
      <dgm:spPr/>
      <dgm:t>
        <a:bodyPr/>
        <a:lstStyle/>
        <a:p>
          <a:pPr>
            <a:buFont typeface="Times New Roman" panose="02020603050405020304" pitchFamily="18" charset="0"/>
            <a:buNone/>
          </a:pPr>
          <a:r>
            <a:rPr lang="en-IN" sz="1600" b="1" dirty="0">
              <a:latin typeface="Tw Cen MT" pitchFamily="34" charset="0"/>
              <a:cs typeface="Times New Roman" panose="02020603050405020304" pitchFamily="18" charset="0"/>
            </a:rPr>
            <a:t>Liquidity Risk</a:t>
          </a:r>
          <a:endParaRPr lang="en-IN" sz="1600" b="1" dirty="0">
            <a:latin typeface="Tw Cen MT" pitchFamily="34" charset="0"/>
          </a:endParaRPr>
        </a:p>
      </dgm:t>
    </dgm:pt>
    <dgm:pt modelId="{AD1871BD-9BA5-4375-ADFD-4EDE20B04B5A}">
      <dgm:prSet phldrT="[Text]"/>
      <dgm:spPr/>
      <dgm:t>
        <a:bodyPr/>
        <a:lstStyle/>
        <a:p>
          <a:r>
            <a:rPr lang="en-IN" dirty="0"/>
            <a:t> </a:t>
          </a:r>
        </a:p>
      </dgm:t>
    </dgm:pt>
    <dgm:pt modelId="{2E7C6582-35D5-4662-A423-77482C8F57A0}" type="parTrans" cxnId="{68C991BB-8C6D-4697-9AF6-E52B7D5DF728}">
      <dgm:prSet/>
      <dgm:spPr/>
      <dgm:t>
        <a:bodyPr/>
        <a:lstStyle/>
        <a:p>
          <a:endParaRPr lang="en-IN"/>
        </a:p>
      </dgm:t>
    </dgm:pt>
    <dgm:pt modelId="{277F872C-C316-4EE7-9F02-A6D520863B70}" type="sibTrans" cxnId="{68C991BB-8C6D-4697-9AF6-E52B7D5DF728}">
      <dgm:prSet/>
      <dgm:spPr/>
      <dgm:t>
        <a:bodyPr/>
        <a:lstStyle/>
        <a:p>
          <a:endParaRPr lang="en-IN"/>
        </a:p>
      </dgm:t>
    </dgm:pt>
    <dgm:pt modelId="{A09DD21C-F1B8-494E-B09A-353CFB2492AD}">
      <dgm:prSet phldrT="[Text]"/>
      <dgm:spPr/>
      <dgm:t>
        <a:bodyPr/>
        <a:lstStyle/>
        <a:p>
          <a:r>
            <a:rPr lang="en-IN" dirty="0"/>
            <a:t> </a:t>
          </a:r>
        </a:p>
      </dgm:t>
    </dgm:pt>
    <dgm:pt modelId="{5BA3E1DA-8B7D-4F05-985A-8371E24E9F7C}" type="parTrans" cxnId="{957D26CE-2699-4B94-ADE2-39EF1A5082E9}">
      <dgm:prSet/>
      <dgm:spPr/>
      <dgm:t>
        <a:bodyPr/>
        <a:lstStyle/>
        <a:p>
          <a:endParaRPr lang="en-IN"/>
        </a:p>
      </dgm:t>
    </dgm:pt>
    <dgm:pt modelId="{7DE74CB0-A10D-47AD-9E5A-187ECBF41B6E}" type="sibTrans" cxnId="{957D26CE-2699-4B94-ADE2-39EF1A5082E9}">
      <dgm:prSet/>
      <dgm:spPr/>
      <dgm:t>
        <a:bodyPr/>
        <a:lstStyle/>
        <a:p>
          <a:endParaRPr lang="en-IN"/>
        </a:p>
      </dgm:t>
    </dgm:pt>
    <dgm:pt modelId="{A6A3476A-2347-4E88-A369-8766B3A364DF}">
      <dgm:prSet custT="1">
        <dgm:style>
          <a:lnRef idx="1">
            <a:schemeClr val="accent3"/>
          </a:lnRef>
          <a:fillRef idx="3">
            <a:schemeClr val="accent3"/>
          </a:fillRef>
          <a:effectRef idx="2">
            <a:schemeClr val="accent3"/>
          </a:effectRef>
          <a:fontRef idx="minor">
            <a:schemeClr val="lt1"/>
          </a:fontRef>
        </dgm:style>
      </dgm:prSet>
      <dgm:spPr/>
      <dgm:t>
        <a:bodyPr/>
        <a:lstStyle/>
        <a:p>
          <a:pPr>
            <a:buFont typeface="Times New Roman" panose="02020603050405020304" pitchFamily="18" charset="0"/>
            <a:buNone/>
          </a:pPr>
          <a:r>
            <a:rPr lang="en-IN" sz="1500" b="1" dirty="0">
              <a:latin typeface="Tw Cen MT" pitchFamily="34" charset="0"/>
              <a:cs typeface="Times New Roman" panose="02020603050405020304" pitchFamily="18" charset="0"/>
            </a:rPr>
            <a:t>Economy Strength</a:t>
          </a:r>
        </a:p>
      </dgm:t>
    </dgm:pt>
    <dgm:pt modelId="{6B252A90-394D-4F2E-BF46-047A39D314AB}" type="parTrans" cxnId="{57CC3787-7F30-42C7-AAF9-3B26228E55AF}">
      <dgm:prSet/>
      <dgm:spPr/>
      <dgm:t>
        <a:bodyPr/>
        <a:lstStyle/>
        <a:p>
          <a:endParaRPr lang="en-IN"/>
        </a:p>
      </dgm:t>
    </dgm:pt>
    <dgm:pt modelId="{56809374-5190-4DE4-A38B-FB2EEB5B4BB0}" type="sibTrans" cxnId="{57CC3787-7F30-42C7-AAF9-3B26228E55AF}">
      <dgm:prSet custT="1">
        <dgm:style>
          <a:lnRef idx="1">
            <a:schemeClr val="accent3"/>
          </a:lnRef>
          <a:fillRef idx="2">
            <a:schemeClr val="accent3"/>
          </a:fillRef>
          <a:effectRef idx="1">
            <a:schemeClr val="accent3"/>
          </a:effectRef>
          <a:fontRef idx="minor">
            <a:schemeClr val="dk1"/>
          </a:fontRef>
        </dgm:style>
      </dgm:prSet>
      <dgm:spPr/>
      <dgm:t>
        <a:bodyPr/>
        <a:lstStyle/>
        <a:p>
          <a:pPr>
            <a:buFont typeface="Times New Roman" panose="02020603050405020304" pitchFamily="18" charset="0"/>
            <a:buNone/>
          </a:pPr>
          <a:r>
            <a:rPr lang="en-IN" sz="1400" b="1" dirty="0" smtClean="0">
              <a:latin typeface="Tw Cen MT" pitchFamily="34" charset="0"/>
              <a:cs typeface="Times New Roman" panose="02020603050405020304" pitchFamily="18" charset="0"/>
            </a:rPr>
            <a:t>Probability </a:t>
          </a:r>
          <a:r>
            <a:rPr lang="en-IN" sz="1400" b="1" dirty="0">
              <a:latin typeface="Tw Cen MT" pitchFamily="34" charset="0"/>
              <a:cs typeface="Times New Roman" panose="02020603050405020304" pitchFamily="18" charset="0"/>
            </a:rPr>
            <a:t>of Default</a:t>
          </a:r>
          <a:endParaRPr lang="en-IN" sz="1400" b="1" dirty="0">
            <a:latin typeface="Tw Cen MT" pitchFamily="34" charset="0"/>
          </a:endParaRPr>
        </a:p>
      </dgm:t>
    </dgm:pt>
    <dgm:pt modelId="{3B1B4D95-06AF-42B7-B9ED-056063CF6ABD}">
      <dgm:prSet phldrT="[Text]" custT="1">
        <dgm:style>
          <a:lnRef idx="1">
            <a:schemeClr val="accent3"/>
          </a:lnRef>
          <a:fillRef idx="3">
            <a:schemeClr val="accent3"/>
          </a:fillRef>
          <a:effectRef idx="2">
            <a:schemeClr val="accent3"/>
          </a:effectRef>
          <a:fontRef idx="minor">
            <a:schemeClr val="lt1"/>
          </a:fontRef>
        </dgm:style>
      </dgm:prSet>
      <dgm:spPr/>
      <dgm:t>
        <a:bodyPr/>
        <a:lstStyle/>
        <a:p>
          <a:pPr>
            <a:buNone/>
          </a:pPr>
          <a:r>
            <a:rPr lang="en-IN" sz="1600" b="1" dirty="0" smtClean="0">
              <a:latin typeface="Tw Cen MT" pitchFamily="34" charset="0"/>
              <a:cs typeface="Times New Roman" panose="02020603050405020304" pitchFamily="18" charset="0"/>
            </a:rPr>
            <a:t>Stock Market Index and Market Cap</a:t>
          </a:r>
          <a:endParaRPr lang="en-IN" sz="1600" b="1" dirty="0">
            <a:latin typeface="Tw Cen MT" pitchFamily="34" charset="0"/>
          </a:endParaRPr>
        </a:p>
      </dgm:t>
    </dgm:pt>
    <dgm:pt modelId="{26B2C70A-C7FC-4A29-A3BA-CCA7F43BFC55}" type="sibTrans" cxnId="{AB5A64D3-C6B8-4F75-B7E6-2A5EB4645F42}">
      <dgm:prSet custT="1">
        <dgm:style>
          <a:lnRef idx="1">
            <a:schemeClr val="accent3"/>
          </a:lnRef>
          <a:fillRef idx="2">
            <a:schemeClr val="accent3"/>
          </a:fillRef>
          <a:effectRef idx="1">
            <a:schemeClr val="accent3"/>
          </a:effectRef>
          <a:fontRef idx="minor">
            <a:schemeClr val="dk1"/>
          </a:fontRef>
        </dgm:style>
      </dgm:prSet>
      <dgm:spPr/>
      <dgm:t>
        <a:bodyPr/>
        <a:lstStyle/>
        <a:p>
          <a:pPr>
            <a:buFont typeface="Times New Roman" panose="02020603050405020304" pitchFamily="18" charset="0"/>
            <a:buNone/>
          </a:pPr>
          <a:r>
            <a:rPr lang="en-IN" sz="1500" b="1" smtClean="0">
              <a:latin typeface="Tw Cen MT" pitchFamily="34" charset="0"/>
              <a:cs typeface="Times New Roman" panose="02020603050405020304" pitchFamily="18" charset="0"/>
            </a:rPr>
            <a:t>Embedded Options</a:t>
          </a:r>
          <a:endParaRPr lang="en-IN" sz="1500" b="1" dirty="0">
            <a:latin typeface="Tw Cen MT" pitchFamily="34" charset="0"/>
          </a:endParaRPr>
        </a:p>
      </dgm:t>
    </dgm:pt>
    <dgm:pt modelId="{78736EE0-6CE3-462A-884F-FEDE2E9F044A}" type="parTrans" cxnId="{AB5A64D3-C6B8-4F75-B7E6-2A5EB4645F42}">
      <dgm:prSet/>
      <dgm:spPr/>
      <dgm:t>
        <a:bodyPr/>
        <a:lstStyle/>
        <a:p>
          <a:endParaRPr lang="en-IN"/>
        </a:p>
      </dgm:t>
    </dgm:pt>
    <dgm:pt modelId="{1DE52560-3AE3-4E11-A0C8-EF24ACE744D5}" type="pres">
      <dgm:prSet presAssocID="{245C3438-6A87-432E-B62C-9F4C955BFA57}" presName="Name0" presStyleCnt="0">
        <dgm:presLayoutVars>
          <dgm:chMax/>
          <dgm:chPref/>
          <dgm:dir/>
          <dgm:animLvl val="lvl"/>
        </dgm:presLayoutVars>
      </dgm:prSet>
      <dgm:spPr/>
      <dgm:t>
        <a:bodyPr/>
        <a:lstStyle/>
        <a:p>
          <a:endParaRPr lang="en-IN"/>
        </a:p>
      </dgm:t>
    </dgm:pt>
    <dgm:pt modelId="{78C4A699-4C18-485C-8D1B-5C074991F41B}" type="pres">
      <dgm:prSet presAssocID="{658DBE50-B9AF-42AE-9C0E-09BB648B3C22}" presName="composite" presStyleCnt="0"/>
      <dgm:spPr/>
    </dgm:pt>
    <dgm:pt modelId="{36B5DBDC-61B1-4DFC-9766-D5D24C977E90}" type="pres">
      <dgm:prSet presAssocID="{658DBE50-B9AF-42AE-9C0E-09BB648B3C22}" presName="Parent1" presStyleLbl="node1" presStyleIdx="0" presStyleCnt="8" custScaleX="101727" custLinFactX="-11484" custLinFactY="70913" custLinFactNeighborX="-100000" custLinFactNeighborY="100000">
        <dgm:presLayoutVars>
          <dgm:chMax val="1"/>
          <dgm:chPref val="1"/>
          <dgm:bulletEnabled val="1"/>
        </dgm:presLayoutVars>
      </dgm:prSet>
      <dgm:spPr/>
      <dgm:t>
        <a:bodyPr/>
        <a:lstStyle/>
        <a:p>
          <a:endParaRPr lang="en-IN"/>
        </a:p>
      </dgm:t>
    </dgm:pt>
    <dgm:pt modelId="{B01EF699-5F8A-4A5D-86C9-6B68CBEFC83C}" type="pres">
      <dgm:prSet presAssocID="{658DBE50-B9AF-42AE-9C0E-09BB648B3C22}" presName="Childtext1" presStyleLbl="revTx" presStyleIdx="0" presStyleCnt="4">
        <dgm:presLayoutVars>
          <dgm:chMax val="0"/>
          <dgm:chPref val="0"/>
          <dgm:bulletEnabled val="1"/>
        </dgm:presLayoutVars>
      </dgm:prSet>
      <dgm:spPr/>
    </dgm:pt>
    <dgm:pt modelId="{28A51CA3-0411-47CF-AA60-6A8F4201BD20}" type="pres">
      <dgm:prSet presAssocID="{658DBE50-B9AF-42AE-9C0E-09BB648B3C22}" presName="BalanceSpacing" presStyleCnt="0"/>
      <dgm:spPr/>
    </dgm:pt>
    <dgm:pt modelId="{D29EE0EE-18BD-4513-94FE-824C3B3A6494}" type="pres">
      <dgm:prSet presAssocID="{658DBE50-B9AF-42AE-9C0E-09BB648B3C22}" presName="BalanceSpacing1" presStyleCnt="0"/>
      <dgm:spPr/>
    </dgm:pt>
    <dgm:pt modelId="{448B9D99-9D50-47CB-92A3-63D544B44C59}" type="pres">
      <dgm:prSet presAssocID="{B9FBD462-49B3-4576-99F4-8883AF53CD5C}" presName="Accent1Text" presStyleLbl="node1" presStyleIdx="1" presStyleCnt="8" custLinFactNeighborY="0"/>
      <dgm:spPr/>
      <dgm:t>
        <a:bodyPr/>
        <a:lstStyle/>
        <a:p>
          <a:endParaRPr lang="en-IN"/>
        </a:p>
      </dgm:t>
    </dgm:pt>
    <dgm:pt modelId="{D222238B-F6F0-49B9-887E-532F71DA03F3}" type="pres">
      <dgm:prSet presAssocID="{B9FBD462-49B3-4576-99F4-8883AF53CD5C}" presName="spaceBetweenRectangles" presStyleCnt="0"/>
      <dgm:spPr/>
    </dgm:pt>
    <dgm:pt modelId="{28F086F0-4B07-4573-82AA-110C30CEB022}" type="pres">
      <dgm:prSet presAssocID="{A6A3476A-2347-4E88-A369-8766B3A364DF}" presName="composite" presStyleCnt="0"/>
      <dgm:spPr/>
    </dgm:pt>
    <dgm:pt modelId="{D0C6F67D-C727-4505-A61B-9C85809D9F48}" type="pres">
      <dgm:prSet presAssocID="{A6A3476A-2347-4E88-A369-8766B3A364DF}" presName="Parent1" presStyleLbl="node1" presStyleIdx="2" presStyleCnt="8" custLinFactNeighborY="0">
        <dgm:presLayoutVars>
          <dgm:chMax val="1"/>
          <dgm:chPref val="1"/>
          <dgm:bulletEnabled val="1"/>
        </dgm:presLayoutVars>
      </dgm:prSet>
      <dgm:spPr/>
      <dgm:t>
        <a:bodyPr/>
        <a:lstStyle/>
        <a:p>
          <a:endParaRPr lang="en-IN"/>
        </a:p>
      </dgm:t>
    </dgm:pt>
    <dgm:pt modelId="{5276B829-E8F0-47C2-9DF4-8CBA6393807D}" type="pres">
      <dgm:prSet presAssocID="{A6A3476A-2347-4E88-A369-8766B3A364DF}" presName="Childtext1" presStyleLbl="revTx" presStyleIdx="1" presStyleCnt="4">
        <dgm:presLayoutVars>
          <dgm:chMax val="0"/>
          <dgm:chPref val="0"/>
          <dgm:bulletEnabled val="1"/>
        </dgm:presLayoutVars>
      </dgm:prSet>
      <dgm:spPr/>
    </dgm:pt>
    <dgm:pt modelId="{F31E4D57-EF15-4F69-9B16-8F891B947670}" type="pres">
      <dgm:prSet presAssocID="{A6A3476A-2347-4E88-A369-8766B3A364DF}" presName="BalanceSpacing" presStyleCnt="0"/>
      <dgm:spPr/>
    </dgm:pt>
    <dgm:pt modelId="{177F1B82-C2F0-4ADB-B2C3-010864BBD85D}" type="pres">
      <dgm:prSet presAssocID="{A6A3476A-2347-4E88-A369-8766B3A364DF}" presName="BalanceSpacing1" presStyleCnt="0"/>
      <dgm:spPr/>
    </dgm:pt>
    <dgm:pt modelId="{D7EE2006-5F17-406C-B45B-D6E8F01EF18B}" type="pres">
      <dgm:prSet presAssocID="{56809374-5190-4DE4-A38B-FB2EEB5B4BB0}" presName="Accent1Text" presStyleLbl="node1" presStyleIdx="3" presStyleCnt="8" custLinFactNeighborY="0"/>
      <dgm:spPr/>
      <dgm:t>
        <a:bodyPr/>
        <a:lstStyle/>
        <a:p>
          <a:endParaRPr lang="en-IN"/>
        </a:p>
      </dgm:t>
    </dgm:pt>
    <dgm:pt modelId="{F22F845C-BF71-47EF-93C9-EF60FD041E4A}" type="pres">
      <dgm:prSet presAssocID="{56809374-5190-4DE4-A38B-FB2EEB5B4BB0}" presName="spaceBetweenRectangles" presStyleCnt="0"/>
      <dgm:spPr/>
    </dgm:pt>
    <dgm:pt modelId="{7FD350FD-43EB-4BE6-9B0E-4929659210F5}" type="pres">
      <dgm:prSet presAssocID="{D9559246-D864-4A39-876D-B68E8E46D33D}" presName="composite" presStyleCnt="0"/>
      <dgm:spPr/>
    </dgm:pt>
    <dgm:pt modelId="{DBF224AD-8A75-4D53-8C75-9143681FEB4F}" type="pres">
      <dgm:prSet presAssocID="{D9559246-D864-4A39-876D-B68E8E46D33D}" presName="Parent1" presStyleLbl="node1" presStyleIdx="4" presStyleCnt="8" custLinFactNeighborY="0">
        <dgm:presLayoutVars>
          <dgm:chMax val="1"/>
          <dgm:chPref val="1"/>
          <dgm:bulletEnabled val="1"/>
        </dgm:presLayoutVars>
      </dgm:prSet>
      <dgm:spPr/>
      <dgm:t>
        <a:bodyPr/>
        <a:lstStyle/>
        <a:p>
          <a:endParaRPr lang="en-IN"/>
        </a:p>
      </dgm:t>
    </dgm:pt>
    <dgm:pt modelId="{CDED8BFD-E2E9-4CCF-B849-9D8C646AD2AC}" type="pres">
      <dgm:prSet presAssocID="{D9559246-D864-4A39-876D-B68E8E46D33D}" presName="Childtext1" presStyleLbl="revTx" presStyleIdx="2" presStyleCnt="4">
        <dgm:presLayoutVars>
          <dgm:chMax val="0"/>
          <dgm:chPref val="0"/>
          <dgm:bulletEnabled val="1"/>
        </dgm:presLayoutVars>
      </dgm:prSet>
      <dgm:spPr/>
      <dgm:t>
        <a:bodyPr/>
        <a:lstStyle/>
        <a:p>
          <a:endParaRPr lang="en-IN"/>
        </a:p>
      </dgm:t>
    </dgm:pt>
    <dgm:pt modelId="{09D1F46A-1431-4D8E-9415-D8ACFF271FA8}" type="pres">
      <dgm:prSet presAssocID="{D9559246-D864-4A39-876D-B68E8E46D33D}" presName="BalanceSpacing" presStyleCnt="0"/>
      <dgm:spPr/>
    </dgm:pt>
    <dgm:pt modelId="{83341EB4-A863-4D85-82DA-7BB33C5EE5D4}" type="pres">
      <dgm:prSet presAssocID="{D9559246-D864-4A39-876D-B68E8E46D33D}" presName="BalanceSpacing1" presStyleCnt="0"/>
      <dgm:spPr/>
    </dgm:pt>
    <dgm:pt modelId="{5C898A7D-C813-4753-A9C7-52BD56C25450}" type="pres">
      <dgm:prSet presAssocID="{6073400E-196A-4A5E-9080-5FCDE3588AF7}" presName="Accent1Text" presStyleLbl="node1" presStyleIdx="5" presStyleCnt="8" custLinFactX="8096" custLinFactY="-70042" custLinFactNeighborX="100000" custLinFactNeighborY="-100000"/>
      <dgm:spPr/>
      <dgm:t>
        <a:bodyPr/>
        <a:lstStyle/>
        <a:p>
          <a:endParaRPr lang="en-IN"/>
        </a:p>
      </dgm:t>
    </dgm:pt>
    <dgm:pt modelId="{CDD83588-5290-426F-AD12-A4FF83822241}" type="pres">
      <dgm:prSet presAssocID="{6073400E-196A-4A5E-9080-5FCDE3588AF7}" presName="spaceBetweenRectangles" presStyleCnt="0"/>
      <dgm:spPr/>
    </dgm:pt>
    <dgm:pt modelId="{28CB5193-1E94-4D92-834E-09E3057E39D0}" type="pres">
      <dgm:prSet presAssocID="{3B1B4D95-06AF-42B7-B9ED-056063CF6ABD}" presName="composite" presStyleCnt="0"/>
      <dgm:spPr/>
    </dgm:pt>
    <dgm:pt modelId="{D73E594F-F64A-4173-97D9-CB5F8FB0E92C}" type="pres">
      <dgm:prSet presAssocID="{3B1B4D95-06AF-42B7-B9ED-056063CF6ABD}" presName="Parent1" presStyleLbl="node1" presStyleIdx="6" presStyleCnt="8" custLinFactNeighborY="-3242">
        <dgm:presLayoutVars>
          <dgm:chMax val="1"/>
          <dgm:chPref val="1"/>
          <dgm:bulletEnabled val="1"/>
        </dgm:presLayoutVars>
      </dgm:prSet>
      <dgm:spPr/>
      <dgm:t>
        <a:bodyPr/>
        <a:lstStyle/>
        <a:p>
          <a:endParaRPr lang="en-IN"/>
        </a:p>
      </dgm:t>
    </dgm:pt>
    <dgm:pt modelId="{6C5E0D5E-0195-4F19-91E1-C51AEF6987A0}" type="pres">
      <dgm:prSet presAssocID="{3B1B4D95-06AF-42B7-B9ED-056063CF6ABD}" presName="Childtext1" presStyleLbl="revTx" presStyleIdx="3" presStyleCnt="4">
        <dgm:presLayoutVars>
          <dgm:chMax val="0"/>
          <dgm:chPref val="0"/>
          <dgm:bulletEnabled val="1"/>
        </dgm:presLayoutVars>
      </dgm:prSet>
      <dgm:spPr/>
      <dgm:t>
        <a:bodyPr/>
        <a:lstStyle/>
        <a:p>
          <a:endParaRPr lang="en-IN"/>
        </a:p>
      </dgm:t>
    </dgm:pt>
    <dgm:pt modelId="{89040A07-93FE-42BA-A247-02ABD5BB00B1}" type="pres">
      <dgm:prSet presAssocID="{3B1B4D95-06AF-42B7-B9ED-056063CF6ABD}" presName="BalanceSpacing" presStyleCnt="0"/>
      <dgm:spPr/>
    </dgm:pt>
    <dgm:pt modelId="{35D8AD84-6B61-46F2-93AC-3EA3CA3904B2}" type="pres">
      <dgm:prSet presAssocID="{3B1B4D95-06AF-42B7-B9ED-056063CF6ABD}" presName="BalanceSpacing1" presStyleCnt="0"/>
      <dgm:spPr/>
    </dgm:pt>
    <dgm:pt modelId="{632E2748-0466-4BE0-9F41-142A578FEB34}" type="pres">
      <dgm:prSet presAssocID="{26B2C70A-C7FC-4A29-A3BA-CCA7F43BFC55}" presName="Accent1Text" presStyleLbl="node1" presStyleIdx="7" presStyleCnt="8" custLinFactX="-100000" custLinFactY="-66879" custLinFactNeighborX="-116741" custLinFactNeighborY="-100000"/>
      <dgm:spPr/>
      <dgm:t>
        <a:bodyPr/>
        <a:lstStyle/>
        <a:p>
          <a:endParaRPr lang="en-IN"/>
        </a:p>
      </dgm:t>
    </dgm:pt>
  </dgm:ptLst>
  <dgm:cxnLst>
    <dgm:cxn modelId="{AB5A64D3-C6B8-4F75-B7E6-2A5EB4645F42}" srcId="{245C3438-6A87-432E-B62C-9F4C955BFA57}" destId="{3B1B4D95-06AF-42B7-B9ED-056063CF6ABD}" srcOrd="3" destOrd="0" parTransId="{78736EE0-6CE3-462A-884F-FEDE2E9F044A}" sibTransId="{26B2C70A-C7FC-4A29-A3BA-CCA7F43BFC55}"/>
    <dgm:cxn modelId="{4C83955F-7C73-4E05-B56B-BFC32642B6A4}" type="presOf" srcId="{B9FBD462-49B3-4576-99F4-8883AF53CD5C}" destId="{448B9D99-9D50-47CB-92A3-63D544B44C59}" srcOrd="0" destOrd="0" presId="urn:microsoft.com/office/officeart/2008/layout/AlternatingHexagons"/>
    <dgm:cxn modelId="{94B949F1-5409-40EF-8E5B-3C3164395F34}" type="presOf" srcId="{245C3438-6A87-432E-B62C-9F4C955BFA57}" destId="{1DE52560-3AE3-4E11-A0C8-EF24ACE744D5}" srcOrd="0" destOrd="0" presId="urn:microsoft.com/office/officeart/2008/layout/AlternatingHexagons"/>
    <dgm:cxn modelId="{2299FB54-0688-464A-945C-67AF524B7E8D}" type="presOf" srcId="{658DBE50-B9AF-42AE-9C0E-09BB648B3C22}" destId="{36B5DBDC-61B1-4DFC-9766-D5D24C977E90}" srcOrd="0" destOrd="0" presId="urn:microsoft.com/office/officeart/2008/layout/AlternatingHexagons"/>
    <dgm:cxn modelId="{E807A95A-1DB6-4609-AF78-4047AD0F369C}" type="presOf" srcId="{26B2C70A-C7FC-4A29-A3BA-CCA7F43BFC55}" destId="{632E2748-0466-4BE0-9F41-142A578FEB34}" srcOrd="0" destOrd="0" presId="urn:microsoft.com/office/officeart/2008/layout/AlternatingHexagons"/>
    <dgm:cxn modelId="{BF1AE26B-B0E7-4C15-B099-F607C6DED452}" type="presOf" srcId="{56809374-5190-4DE4-A38B-FB2EEB5B4BB0}" destId="{D7EE2006-5F17-406C-B45B-D6E8F01EF18B}" srcOrd="0" destOrd="0" presId="urn:microsoft.com/office/officeart/2008/layout/AlternatingHexagons"/>
    <dgm:cxn modelId="{65D5B372-22C1-4612-8ADB-5FFEAE3D2E9F}" srcId="{245C3438-6A87-432E-B62C-9F4C955BFA57}" destId="{658DBE50-B9AF-42AE-9C0E-09BB648B3C22}" srcOrd="0" destOrd="0" parTransId="{A6B0CAE3-FCB0-4B6B-B67B-0500B2A07428}" sibTransId="{B9FBD462-49B3-4576-99F4-8883AF53CD5C}"/>
    <dgm:cxn modelId="{528AB434-EC41-42F3-9AAE-1081FED6A85A}" type="presOf" srcId="{AD1871BD-9BA5-4375-ADFD-4EDE20B04B5A}" destId="{CDED8BFD-E2E9-4CCF-B849-9D8C646AD2AC}" srcOrd="0" destOrd="0" presId="urn:microsoft.com/office/officeart/2008/layout/AlternatingHexagons"/>
    <dgm:cxn modelId="{204B8842-42E4-4C95-A661-B4B37CA437F5}" type="presOf" srcId="{D9559246-D864-4A39-876D-B68E8E46D33D}" destId="{DBF224AD-8A75-4D53-8C75-9143681FEB4F}" srcOrd="0" destOrd="0" presId="urn:microsoft.com/office/officeart/2008/layout/AlternatingHexagons"/>
    <dgm:cxn modelId="{8F7A7080-3E83-42C6-89D9-F73909B78EBA}" type="presOf" srcId="{3B1B4D95-06AF-42B7-B9ED-056063CF6ABD}" destId="{D73E594F-F64A-4173-97D9-CB5F8FB0E92C}" srcOrd="0" destOrd="0" presId="urn:microsoft.com/office/officeart/2008/layout/AlternatingHexagons"/>
    <dgm:cxn modelId="{4E649D2A-1A9F-42DA-BAC1-57406755EB1D}" type="presOf" srcId="{A6A3476A-2347-4E88-A369-8766B3A364DF}" destId="{D0C6F67D-C727-4505-A61B-9C85809D9F48}" srcOrd="0" destOrd="0" presId="urn:microsoft.com/office/officeart/2008/layout/AlternatingHexagons"/>
    <dgm:cxn modelId="{FFB10B61-AB07-4DC2-A181-7C7F64C91931}" type="presOf" srcId="{A09DD21C-F1B8-494E-B09A-353CFB2492AD}" destId="{6C5E0D5E-0195-4F19-91E1-C51AEF6987A0}" srcOrd="0" destOrd="0" presId="urn:microsoft.com/office/officeart/2008/layout/AlternatingHexagons"/>
    <dgm:cxn modelId="{5D855080-7829-4598-A43C-B75F1B080C3C}" type="presOf" srcId="{6073400E-196A-4A5E-9080-5FCDE3588AF7}" destId="{5C898A7D-C813-4753-A9C7-52BD56C25450}" srcOrd="0" destOrd="0" presId="urn:microsoft.com/office/officeart/2008/layout/AlternatingHexagons"/>
    <dgm:cxn modelId="{5DBC8F5F-AA05-4C7E-A45A-9C9DF8A8F71F}" srcId="{245C3438-6A87-432E-B62C-9F4C955BFA57}" destId="{D9559246-D864-4A39-876D-B68E8E46D33D}" srcOrd="2" destOrd="0" parTransId="{5637360D-1992-4DB1-A201-FC57DEA7E46F}" sibTransId="{6073400E-196A-4A5E-9080-5FCDE3588AF7}"/>
    <dgm:cxn modelId="{57CC3787-7F30-42C7-AAF9-3B26228E55AF}" srcId="{245C3438-6A87-432E-B62C-9F4C955BFA57}" destId="{A6A3476A-2347-4E88-A369-8766B3A364DF}" srcOrd="1" destOrd="0" parTransId="{6B252A90-394D-4F2E-BF46-047A39D314AB}" sibTransId="{56809374-5190-4DE4-A38B-FB2EEB5B4BB0}"/>
    <dgm:cxn modelId="{68C991BB-8C6D-4697-9AF6-E52B7D5DF728}" srcId="{D9559246-D864-4A39-876D-B68E8E46D33D}" destId="{AD1871BD-9BA5-4375-ADFD-4EDE20B04B5A}" srcOrd="0" destOrd="0" parTransId="{2E7C6582-35D5-4662-A423-77482C8F57A0}" sibTransId="{277F872C-C316-4EE7-9F02-A6D520863B70}"/>
    <dgm:cxn modelId="{957D26CE-2699-4B94-ADE2-39EF1A5082E9}" srcId="{3B1B4D95-06AF-42B7-B9ED-056063CF6ABD}" destId="{A09DD21C-F1B8-494E-B09A-353CFB2492AD}" srcOrd="0" destOrd="0" parTransId="{5BA3E1DA-8B7D-4F05-985A-8371E24E9F7C}" sibTransId="{7DE74CB0-A10D-47AD-9E5A-187ECBF41B6E}"/>
    <dgm:cxn modelId="{5ADD8DD6-6C3E-45B1-B59D-42207B8D82EB}" type="presParOf" srcId="{1DE52560-3AE3-4E11-A0C8-EF24ACE744D5}" destId="{78C4A699-4C18-485C-8D1B-5C074991F41B}" srcOrd="0" destOrd="0" presId="urn:microsoft.com/office/officeart/2008/layout/AlternatingHexagons"/>
    <dgm:cxn modelId="{2E9B05D2-E010-4CD9-B021-B31DE44C1C95}" type="presParOf" srcId="{78C4A699-4C18-485C-8D1B-5C074991F41B}" destId="{36B5DBDC-61B1-4DFC-9766-D5D24C977E90}" srcOrd="0" destOrd="0" presId="urn:microsoft.com/office/officeart/2008/layout/AlternatingHexagons"/>
    <dgm:cxn modelId="{3BA4923A-D184-4A7C-953A-D8A34158A7DD}" type="presParOf" srcId="{78C4A699-4C18-485C-8D1B-5C074991F41B}" destId="{B01EF699-5F8A-4A5D-86C9-6B68CBEFC83C}" srcOrd="1" destOrd="0" presId="urn:microsoft.com/office/officeart/2008/layout/AlternatingHexagons"/>
    <dgm:cxn modelId="{12D64E42-BE4B-41D7-AECD-3315B4A8E552}" type="presParOf" srcId="{78C4A699-4C18-485C-8D1B-5C074991F41B}" destId="{28A51CA3-0411-47CF-AA60-6A8F4201BD20}" srcOrd="2" destOrd="0" presId="urn:microsoft.com/office/officeart/2008/layout/AlternatingHexagons"/>
    <dgm:cxn modelId="{5235DF48-9145-40FE-A825-5410392D089D}" type="presParOf" srcId="{78C4A699-4C18-485C-8D1B-5C074991F41B}" destId="{D29EE0EE-18BD-4513-94FE-824C3B3A6494}" srcOrd="3" destOrd="0" presId="urn:microsoft.com/office/officeart/2008/layout/AlternatingHexagons"/>
    <dgm:cxn modelId="{D71A7987-DB53-4B2D-8731-92EB91941390}" type="presParOf" srcId="{78C4A699-4C18-485C-8D1B-5C074991F41B}" destId="{448B9D99-9D50-47CB-92A3-63D544B44C59}" srcOrd="4" destOrd="0" presId="urn:microsoft.com/office/officeart/2008/layout/AlternatingHexagons"/>
    <dgm:cxn modelId="{5FE49283-565D-407C-844D-92706F3B7B7D}" type="presParOf" srcId="{1DE52560-3AE3-4E11-A0C8-EF24ACE744D5}" destId="{D222238B-F6F0-49B9-887E-532F71DA03F3}" srcOrd="1" destOrd="0" presId="urn:microsoft.com/office/officeart/2008/layout/AlternatingHexagons"/>
    <dgm:cxn modelId="{671BB577-DE66-481B-B090-358AC84DC983}" type="presParOf" srcId="{1DE52560-3AE3-4E11-A0C8-EF24ACE744D5}" destId="{28F086F0-4B07-4573-82AA-110C30CEB022}" srcOrd="2" destOrd="0" presId="urn:microsoft.com/office/officeart/2008/layout/AlternatingHexagons"/>
    <dgm:cxn modelId="{962E99C9-9457-4214-9C04-7DED6AB8B43A}" type="presParOf" srcId="{28F086F0-4B07-4573-82AA-110C30CEB022}" destId="{D0C6F67D-C727-4505-A61B-9C85809D9F48}" srcOrd="0" destOrd="0" presId="urn:microsoft.com/office/officeart/2008/layout/AlternatingHexagons"/>
    <dgm:cxn modelId="{AFF500B8-B072-4BC4-94A3-FCFA97A9F99A}" type="presParOf" srcId="{28F086F0-4B07-4573-82AA-110C30CEB022}" destId="{5276B829-E8F0-47C2-9DF4-8CBA6393807D}" srcOrd="1" destOrd="0" presId="urn:microsoft.com/office/officeart/2008/layout/AlternatingHexagons"/>
    <dgm:cxn modelId="{8BB0C416-157F-465B-9886-892C6EF6EB0A}" type="presParOf" srcId="{28F086F0-4B07-4573-82AA-110C30CEB022}" destId="{F31E4D57-EF15-4F69-9B16-8F891B947670}" srcOrd="2" destOrd="0" presId="urn:microsoft.com/office/officeart/2008/layout/AlternatingHexagons"/>
    <dgm:cxn modelId="{256C1DD0-75D3-4B69-99C3-B0B6A2859CE6}" type="presParOf" srcId="{28F086F0-4B07-4573-82AA-110C30CEB022}" destId="{177F1B82-C2F0-4ADB-B2C3-010864BBD85D}" srcOrd="3" destOrd="0" presId="urn:microsoft.com/office/officeart/2008/layout/AlternatingHexagons"/>
    <dgm:cxn modelId="{523E9AA1-3A74-4A7C-858C-555F782DA263}" type="presParOf" srcId="{28F086F0-4B07-4573-82AA-110C30CEB022}" destId="{D7EE2006-5F17-406C-B45B-D6E8F01EF18B}" srcOrd="4" destOrd="0" presId="urn:microsoft.com/office/officeart/2008/layout/AlternatingHexagons"/>
    <dgm:cxn modelId="{0190EA0F-9993-4DD1-A63A-0D267CC68860}" type="presParOf" srcId="{1DE52560-3AE3-4E11-A0C8-EF24ACE744D5}" destId="{F22F845C-BF71-47EF-93C9-EF60FD041E4A}" srcOrd="3" destOrd="0" presId="urn:microsoft.com/office/officeart/2008/layout/AlternatingHexagons"/>
    <dgm:cxn modelId="{4D82E3E7-27E9-4A71-9AEC-7AB8AD7DD1F0}" type="presParOf" srcId="{1DE52560-3AE3-4E11-A0C8-EF24ACE744D5}" destId="{7FD350FD-43EB-4BE6-9B0E-4929659210F5}" srcOrd="4" destOrd="0" presId="urn:microsoft.com/office/officeart/2008/layout/AlternatingHexagons"/>
    <dgm:cxn modelId="{606907DA-5B49-4400-B482-D51CC36939B1}" type="presParOf" srcId="{7FD350FD-43EB-4BE6-9B0E-4929659210F5}" destId="{DBF224AD-8A75-4D53-8C75-9143681FEB4F}" srcOrd="0" destOrd="0" presId="urn:microsoft.com/office/officeart/2008/layout/AlternatingHexagons"/>
    <dgm:cxn modelId="{A7DF44AA-2374-4B28-9812-DAFA0F40FCF5}" type="presParOf" srcId="{7FD350FD-43EB-4BE6-9B0E-4929659210F5}" destId="{CDED8BFD-E2E9-4CCF-B849-9D8C646AD2AC}" srcOrd="1" destOrd="0" presId="urn:microsoft.com/office/officeart/2008/layout/AlternatingHexagons"/>
    <dgm:cxn modelId="{3D002180-D7E2-407D-B842-6905F73EBB17}" type="presParOf" srcId="{7FD350FD-43EB-4BE6-9B0E-4929659210F5}" destId="{09D1F46A-1431-4D8E-9415-D8ACFF271FA8}" srcOrd="2" destOrd="0" presId="urn:microsoft.com/office/officeart/2008/layout/AlternatingHexagons"/>
    <dgm:cxn modelId="{4C7E7950-3771-4F3E-9DC1-631756807FDF}" type="presParOf" srcId="{7FD350FD-43EB-4BE6-9B0E-4929659210F5}" destId="{83341EB4-A863-4D85-82DA-7BB33C5EE5D4}" srcOrd="3" destOrd="0" presId="urn:microsoft.com/office/officeart/2008/layout/AlternatingHexagons"/>
    <dgm:cxn modelId="{0A68BB73-BFBB-4E8C-8E28-0A42D94CFC8C}" type="presParOf" srcId="{7FD350FD-43EB-4BE6-9B0E-4929659210F5}" destId="{5C898A7D-C813-4753-A9C7-52BD56C25450}" srcOrd="4" destOrd="0" presId="urn:microsoft.com/office/officeart/2008/layout/AlternatingHexagons"/>
    <dgm:cxn modelId="{7BED63FA-BB96-440C-AB00-F3666FC1D9B6}" type="presParOf" srcId="{1DE52560-3AE3-4E11-A0C8-EF24ACE744D5}" destId="{CDD83588-5290-426F-AD12-A4FF83822241}" srcOrd="5" destOrd="0" presId="urn:microsoft.com/office/officeart/2008/layout/AlternatingHexagons"/>
    <dgm:cxn modelId="{BC1ABC83-D80A-4D40-ADAE-D94B07D78F19}" type="presParOf" srcId="{1DE52560-3AE3-4E11-A0C8-EF24ACE744D5}" destId="{28CB5193-1E94-4D92-834E-09E3057E39D0}" srcOrd="6" destOrd="0" presId="urn:microsoft.com/office/officeart/2008/layout/AlternatingHexagons"/>
    <dgm:cxn modelId="{421E4D28-E58C-4E6A-B95A-9D928AA8788C}" type="presParOf" srcId="{28CB5193-1E94-4D92-834E-09E3057E39D0}" destId="{D73E594F-F64A-4173-97D9-CB5F8FB0E92C}" srcOrd="0" destOrd="0" presId="urn:microsoft.com/office/officeart/2008/layout/AlternatingHexagons"/>
    <dgm:cxn modelId="{ECAADA1A-9946-421C-9A1C-73BEE54602B4}" type="presParOf" srcId="{28CB5193-1E94-4D92-834E-09E3057E39D0}" destId="{6C5E0D5E-0195-4F19-91E1-C51AEF6987A0}" srcOrd="1" destOrd="0" presId="urn:microsoft.com/office/officeart/2008/layout/AlternatingHexagons"/>
    <dgm:cxn modelId="{B122ED4F-8DAA-4D22-93F5-6BDAE27C1DB7}" type="presParOf" srcId="{28CB5193-1E94-4D92-834E-09E3057E39D0}" destId="{89040A07-93FE-42BA-A247-02ABD5BB00B1}" srcOrd="2" destOrd="0" presId="urn:microsoft.com/office/officeart/2008/layout/AlternatingHexagons"/>
    <dgm:cxn modelId="{1F207AB9-0D5F-4FC9-BC57-328E5A1B1A9F}" type="presParOf" srcId="{28CB5193-1E94-4D92-834E-09E3057E39D0}" destId="{35D8AD84-6B61-46F2-93AC-3EA3CA3904B2}" srcOrd="3" destOrd="0" presId="urn:microsoft.com/office/officeart/2008/layout/AlternatingHexagons"/>
    <dgm:cxn modelId="{1E99DD12-3A81-4A37-B154-94794659312C}" type="presParOf" srcId="{28CB5193-1E94-4D92-834E-09E3057E39D0}" destId="{632E2748-0466-4BE0-9F41-142A578FEB34}"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AB40B5-2A75-4B3B-80D9-89E2D4C39D8A}" type="doc">
      <dgm:prSet loTypeId="urn:microsoft.com/office/officeart/2009/3/layout/OpposingIdeas" loCatId="relationship" qsTypeId="urn:microsoft.com/office/officeart/2005/8/quickstyle/simple1" qsCatId="simple" csTypeId="urn:microsoft.com/office/officeart/2005/8/colors/colorful1" csCatId="colorful" phldr="1"/>
      <dgm:spPr/>
      <dgm:t>
        <a:bodyPr/>
        <a:lstStyle/>
        <a:p>
          <a:endParaRPr lang="en-IN"/>
        </a:p>
      </dgm:t>
    </dgm:pt>
    <dgm:pt modelId="{1D66C959-4408-4CF2-9935-52F41C492C2B}">
      <dgm:prSet phldrT="[Text]" custT="1"/>
      <dgm:spPr>
        <a:solidFill>
          <a:schemeClr val="accent5">
            <a:lumMod val="60000"/>
            <a:lumOff val="40000"/>
          </a:schemeClr>
        </a:solidFill>
      </dgm:spPr>
      <dgm:t>
        <a:bodyPr/>
        <a:lstStyle/>
        <a:p>
          <a:r>
            <a:rPr lang="en-IN" sz="2400" dirty="0" smtClean="0">
              <a:latin typeface="Tw Cen MT" pitchFamily="34" charset="0"/>
            </a:rPr>
            <a:t>WIDENING</a:t>
          </a:r>
          <a:endParaRPr lang="en-IN" sz="2400" dirty="0">
            <a:latin typeface="Tw Cen MT" pitchFamily="34" charset="0"/>
          </a:endParaRPr>
        </a:p>
      </dgm:t>
    </dgm:pt>
    <dgm:pt modelId="{DDB6BCA1-4138-48EA-9AF6-6DDC633595D1}" type="parTrans" cxnId="{FE5D465E-2499-45DF-B8AD-4CF54B72B8E4}">
      <dgm:prSet/>
      <dgm:spPr/>
      <dgm:t>
        <a:bodyPr/>
        <a:lstStyle/>
        <a:p>
          <a:endParaRPr lang="en-IN"/>
        </a:p>
      </dgm:t>
    </dgm:pt>
    <dgm:pt modelId="{F24AD898-313C-4CC0-A769-A87243AE7312}" type="sibTrans" cxnId="{FE5D465E-2499-45DF-B8AD-4CF54B72B8E4}">
      <dgm:prSet/>
      <dgm:spPr/>
      <dgm:t>
        <a:bodyPr/>
        <a:lstStyle/>
        <a:p>
          <a:endParaRPr lang="en-IN"/>
        </a:p>
      </dgm:t>
    </dgm:pt>
    <dgm:pt modelId="{28224D34-7856-4F9C-9342-A6F4F1002387}">
      <dgm:prSet phldrT="[Text]" custT="1"/>
      <dgm:spPr>
        <a:solidFill>
          <a:srgbClr val="92D050"/>
        </a:solidFill>
      </dgm:spPr>
      <dgm:t>
        <a:bodyPr/>
        <a:lstStyle/>
        <a:p>
          <a:r>
            <a:rPr lang="en-IN" sz="2400" dirty="0" smtClean="0">
              <a:latin typeface="Tw Cen MT" pitchFamily="34" charset="0"/>
            </a:rPr>
            <a:t>TIGHTENING</a:t>
          </a:r>
          <a:endParaRPr lang="en-IN" sz="2400" dirty="0">
            <a:latin typeface="Tw Cen MT" pitchFamily="34" charset="0"/>
          </a:endParaRPr>
        </a:p>
      </dgm:t>
    </dgm:pt>
    <dgm:pt modelId="{A4D5C31D-7BD8-4C52-9D7C-7A1CBF1678B4}" type="parTrans" cxnId="{A7FB8A54-5BA2-4BAA-8F29-67F1A94F2036}">
      <dgm:prSet/>
      <dgm:spPr/>
      <dgm:t>
        <a:bodyPr/>
        <a:lstStyle/>
        <a:p>
          <a:endParaRPr lang="en-IN"/>
        </a:p>
      </dgm:t>
    </dgm:pt>
    <dgm:pt modelId="{4FE400B2-B7AB-4A96-A6B2-F5B465FA1F25}" type="sibTrans" cxnId="{A7FB8A54-5BA2-4BAA-8F29-67F1A94F2036}">
      <dgm:prSet/>
      <dgm:spPr/>
      <dgm:t>
        <a:bodyPr/>
        <a:lstStyle/>
        <a:p>
          <a:endParaRPr lang="en-IN"/>
        </a:p>
      </dgm:t>
    </dgm:pt>
    <dgm:pt modelId="{D7D9E3AC-1122-4E6D-A0CD-92FC42A52376}">
      <dgm:prSet phldrT="[Text]" custT="1"/>
      <dgm:spPr/>
      <dgm:t>
        <a:bodyPr/>
        <a:lstStyle/>
        <a:p>
          <a:r>
            <a:rPr lang="en-IN" sz="2300" dirty="0" smtClean="0">
              <a:latin typeface="Tw Cen MT" pitchFamily="34" charset="0"/>
            </a:rPr>
            <a:t>- Inflation</a:t>
          </a:r>
          <a:endParaRPr lang="en-IN" sz="2300" dirty="0"/>
        </a:p>
      </dgm:t>
    </dgm:pt>
    <dgm:pt modelId="{643C8FB4-9090-4C03-8007-F68616545A8F}" type="parTrans" cxnId="{CE6328AD-CBFC-4BBC-8DE0-4496A9E8D3DD}">
      <dgm:prSet/>
      <dgm:spPr/>
      <dgm:t>
        <a:bodyPr/>
        <a:lstStyle/>
        <a:p>
          <a:endParaRPr lang="en-IN"/>
        </a:p>
      </dgm:t>
    </dgm:pt>
    <dgm:pt modelId="{A5D0C0C7-398F-4F9B-AB09-05EAF4BE105F}" type="sibTrans" cxnId="{CE6328AD-CBFC-4BBC-8DE0-4496A9E8D3DD}">
      <dgm:prSet/>
      <dgm:spPr/>
      <dgm:t>
        <a:bodyPr/>
        <a:lstStyle/>
        <a:p>
          <a:endParaRPr lang="en-IN"/>
        </a:p>
      </dgm:t>
    </dgm:pt>
    <dgm:pt modelId="{E2542ECC-49A9-44B0-ADBA-5C5F863278FD}">
      <dgm:prSet custT="1"/>
      <dgm:spPr/>
      <dgm:t>
        <a:bodyPr/>
        <a:lstStyle/>
        <a:p>
          <a:r>
            <a:rPr lang="en-IN" sz="2300" dirty="0" smtClean="0">
              <a:latin typeface="Tw Cen MT" pitchFamily="34" charset="0"/>
            </a:rPr>
            <a:t>- </a:t>
          </a:r>
          <a:r>
            <a:rPr lang="en-IN" sz="2000" dirty="0" smtClean="0">
              <a:latin typeface="Tw Cen MT" pitchFamily="34" charset="0"/>
            </a:rPr>
            <a:t>Probability of Default</a:t>
          </a:r>
        </a:p>
      </dgm:t>
    </dgm:pt>
    <dgm:pt modelId="{A3F37100-4A5A-4C1C-A592-864056775DEF}" type="parTrans" cxnId="{710D1385-0FB7-46FC-9FF0-DB2193E36BEA}">
      <dgm:prSet/>
      <dgm:spPr/>
      <dgm:t>
        <a:bodyPr/>
        <a:lstStyle/>
        <a:p>
          <a:endParaRPr lang="en-IN"/>
        </a:p>
      </dgm:t>
    </dgm:pt>
    <dgm:pt modelId="{6592EDAF-F110-4B60-A21B-F293442A91BB}" type="sibTrans" cxnId="{710D1385-0FB7-46FC-9FF0-DB2193E36BEA}">
      <dgm:prSet/>
      <dgm:spPr/>
      <dgm:t>
        <a:bodyPr/>
        <a:lstStyle/>
        <a:p>
          <a:endParaRPr lang="en-IN"/>
        </a:p>
      </dgm:t>
    </dgm:pt>
    <dgm:pt modelId="{1362ACD7-1930-4593-B8CF-F53D4504E005}">
      <dgm:prSet custT="1"/>
      <dgm:spPr/>
      <dgm:t>
        <a:bodyPr/>
        <a:lstStyle/>
        <a:p>
          <a:r>
            <a:rPr lang="en-IN" sz="2300" dirty="0" smtClean="0">
              <a:latin typeface="Tw Cen MT" pitchFamily="34" charset="0"/>
            </a:rPr>
            <a:t>- Liquidity</a:t>
          </a:r>
        </a:p>
      </dgm:t>
    </dgm:pt>
    <dgm:pt modelId="{2EFB186E-7543-42DE-BB12-91316919B97E}" type="parTrans" cxnId="{BD32F348-1DA5-4F0F-8CE4-AEC8A36A4984}">
      <dgm:prSet/>
      <dgm:spPr/>
      <dgm:t>
        <a:bodyPr/>
        <a:lstStyle/>
        <a:p>
          <a:endParaRPr lang="en-IN"/>
        </a:p>
      </dgm:t>
    </dgm:pt>
    <dgm:pt modelId="{ADDB1E7A-6A5E-4481-ADB4-9647334F0BA4}" type="sibTrans" cxnId="{BD32F348-1DA5-4F0F-8CE4-AEC8A36A4984}">
      <dgm:prSet/>
      <dgm:spPr/>
      <dgm:t>
        <a:bodyPr/>
        <a:lstStyle/>
        <a:p>
          <a:endParaRPr lang="en-IN"/>
        </a:p>
      </dgm:t>
    </dgm:pt>
    <dgm:pt modelId="{4B6684CF-1E94-489E-AB86-221079B32591}">
      <dgm:prSet custT="1"/>
      <dgm:spPr/>
      <dgm:t>
        <a:bodyPr/>
        <a:lstStyle/>
        <a:p>
          <a:r>
            <a:rPr lang="en-IN" sz="2300" dirty="0" smtClean="0">
              <a:latin typeface="Tw Cen MT" pitchFamily="34" charset="0"/>
            </a:rPr>
            <a:t>- Economy Strength (GDP) </a:t>
          </a:r>
        </a:p>
      </dgm:t>
    </dgm:pt>
    <dgm:pt modelId="{29E944C9-BA51-48CB-B422-4F1E227D913D}" type="parTrans" cxnId="{5A661A4A-DA3C-4FAB-83EB-70C90ABCF4A8}">
      <dgm:prSet/>
      <dgm:spPr/>
      <dgm:t>
        <a:bodyPr/>
        <a:lstStyle/>
        <a:p>
          <a:endParaRPr lang="en-IN"/>
        </a:p>
      </dgm:t>
    </dgm:pt>
    <dgm:pt modelId="{1A139741-1B59-44B9-9DE5-B207B6173901}" type="sibTrans" cxnId="{5A661A4A-DA3C-4FAB-83EB-70C90ABCF4A8}">
      <dgm:prSet/>
      <dgm:spPr/>
      <dgm:t>
        <a:bodyPr/>
        <a:lstStyle/>
        <a:p>
          <a:endParaRPr lang="en-IN"/>
        </a:p>
      </dgm:t>
    </dgm:pt>
    <dgm:pt modelId="{73E68579-FBB0-43B3-B539-DB1EC9265464}">
      <dgm:prSet custT="1"/>
      <dgm:spPr/>
      <dgm:t>
        <a:bodyPr/>
        <a:lstStyle/>
        <a:p>
          <a:r>
            <a:rPr lang="en-IN" sz="2300" dirty="0" smtClean="0">
              <a:latin typeface="Tw Cen MT" pitchFamily="34" charset="0"/>
            </a:rPr>
            <a:t>- Tax Effects</a:t>
          </a:r>
        </a:p>
      </dgm:t>
    </dgm:pt>
    <dgm:pt modelId="{A15F05FC-7954-47AB-A2A0-C8614F9F938D}" type="parTrans" cxnId="{8F543C55-2BAA-41DA-BBC5-B5D3EC9C5E3B}">
      <dgm:prSet/>
      <dgm:spPr/>
      <dgm:t>
        <a:bodyPr/>
        <a:lstStyle/>
        <a:p>
          <a:endParaRPr lang="en-IN"/>
        </a:p>
      </dgm:t>
    </dgm:pt>
    <dgm:pt modelId="{7BE096E6-6DDB-4069-AEF0-920A5756305A}" type="sibTrans" cxnId="{8F543C55-2BAA-41DA-BBC5-B5D3EC9C5E3B}">
      <dgm:prSet/>
      <dgm:spPr/>
      <dgm:t>
        <a:bodyPr/>
        <a:lstStyle/>
        <a:p>
          <a:endParaRPr lang="en-IN"/>
        </a:p>
      </dgm:t>
    </dgm:pt>
    <dgm:pt modelId="{70A78B15-1BDE-41BD-BEBE-4B601A2021A7}">
      <dgm:prSet phldrT="[Text]" custT="1"/>
      <dgm:spPr/>
      <dgm:t>
        <a:bodyPr/>
        <a:lstStyle/>
        <a:p>
          <a:pPr algn="l"/>
          <a:r>
            <a:rPr lang="en-IN" sz="2300" dirty="0" smtClean="0">
              <a:latin typeface="Tw Cen MT" pitchFamily="34" charset="0"/>
            </a:rPr>
            <a:t>- Inflation </a:t>
          </a:r>
        </a:p>
        <a:p>
          <a:pPr algn="l"/>
          <a:r>
            <a:rPr lang="en-IN" sz="2000" dirty="0" smtClean="0">
              <a:latin typeface="Tw Cen MT" pitchFamily="34" charset="0"/>
            </a:rPr>
            <a:t>- Probability of Default</a:t>
          </a:r>
        </a:p>
        <a:p>
          <a:pPr algn="l"/>
          <a:r>
            <a:rPr lang="en-IN" sz="2300" dirty="0" smtClean="0">
              <a:latin typeface="Tw Cen MT" pitchFamily="34" charset="0"/>
            </a:rPr>
            <a:t>- Liquidity</a:t>
          </a:r>
        </a:p>
        <a:p>
          <a:pPr algn="l"/>
          <a:r>
            <a:rPr lang="en-IN" sz="2300" dirty="0" smtClean="0">
              <a:latin typeface="Tw Cen MT" pitchFamily="34" charset="0"/>
            </a:rPr>
            <a:t>- Economy Strength (GDP) </a:t>
          </a:r>
        </a:p>
        <a:p>
          <a:pPr algn="l"/>
          <a:r>
            <a:rPr lang="en-IN" sz="2300" dirty="0" smtClean="0">
              <a:latin typeface="Tw Cen MT" pitchFamily="34" charset="0"/>
            </a:rPr>
            <a:t>- Tax Effects</a:t>
          </a:r>
        </a:p>
      </dgm:t>
    </dgm:pt>
    <dgm:pt modelId="{6395A34D-9683-4891-B6A3-E7EFFB11E326}" type="sibTrans" cxnId="{94215E9A-18FF-4B8F-9E2D-61157C958ED6}">
      <dgm:prSet/>
      <dgm:spPr/>
      <dgm:t>
        <a:bodyPr/>
        <a:lstStyle/>
        <a:p>
          <a:endParaRPr lang="en-IN"/>
        </a:p>
      </dgm:t>
    </dgm:pt>
    <dgm:pt modelId="{C9C57474-7C78-47E3-8210-C26FD6F79BA7}" type="parTrans" cxnId="{94215E9A-18FF-4B8F-9E2D-61157C958ED6}">
      <dgm:prSet/>
      <dgm:spPr/>
      <dgm:t>
        <a:bodyPr/>
        <a:lstStyle/>
        <a:p>
          <a:endParaRPr lang="en-IN"/>
        </a:p>
      </dgm:t>
    </dgm:pt>
    <dgm:pt modelId="{EEFC61EA-F9B3-4E8D-A4A4-11DDFF8AA10C}" type="pres">
      <dgm:prSet presAssocID="{A8AB40B5-2A75-4B3B-80D9-89E2D4C39D8A}" presName="Name0" presStyleCnt="0">
        <dgm:presLayoutVars>
          <dgm:chMax val="2"/>
          <dgm:dir/>
          <dgm:animOne val="branch"/>
          <dgm:animLvl val="lvl"/>
          <dgm:resizeHandles val="exact"/>
        </dgm:presLayoutVars>
      </dgm:prSet>
      <dgm:spPr/>
      <dgm:t>
        <a:bodyPr/>
        <a:lstStyle/>
        <a:p>
          <a:endParaRPr lang="en-IN"/>
        </a:p>
      </dgm:t>
    </dgm:pt>
    <dgm:pt modelId="{243766CC-D248-4861-9D51-E84CDA7DDAB1}" type="pres">
      <dgm:prSet presAssocID="{A8AB40B5-2A75-4B3B-80D9-89E2D4C39D8A}" presName="Background" presStyleLbl="node1" presStyleIdx="0" presStyleCnt="1"/>
      <dgm:spPr>
        <a:solidFill>
          <a:schemeClr val="tx2">
            <a:lumMod val="20000"/>
            <a:lumOff val="80000"/>
          </a:schemeClr>
        </a:solidFill>
        <a:ln>
          <a:solidFill>
            <a:schemeClr val="accent6">
              <a:lumMod val="75000"/>
            </a:schemeClr>
          </a:solidFill>
        </a:ln>
      </dgm:spPr>
    </dgm:pt>
    <dgm:pt modelId="{79CDEEFB-7E3E-492A-800C-BE0044086394}" type="pres">
      <dgm:prSet presAssocID="{A8AB40B5-2A75-4B3B-80D9-89E2D4C39D8A}" presName="Divider" presStyleLbl="callout" presStyleIdx="0" presStyleCnt="1"/>
      <dgm:spPr>
        <a:ln>
          <a:solidFill>
            <a:schemeClr val="accent6">
              <a:lumMod val="75000"/>
            </a:schemeClr>
          </a:solidFill>
        </a:ln>
      </dgm:spPr>
    </dgm:pt>
    <dgm:pt modelId="{409A0656-AF05-4E66-8131-EEC8D93E9946}" type="pres">
      <dgm:prSet presAssocID="{A8AB40B5-2A75-4B3B-80D9-89E2D4C39D8A}" presName="ChildText1" presStyleLbl="revTx" presStyleIdx="0" presStyleCnt="0" custLinFactNeighborY="-5147">
        <dgm:presLayoutVars>
          <dgm:chMax val="0"/>
          <dgm:chPref val="0"/>
          <dgm:bulletEnabled val="1"/>
        </dgm:presLayoutVars>
      </dgm:prSet>
      <dgm:spPr/>
      <dgm:t>
        <a:bodyPr/>
        <a:lstStyle/>
        <a:p>
          <a:endParaRPr lang="en-IN"/>
        </a:p>
      </dgm:t>
    </dgm:pt>
    <dgm:pt modelId="{B4A5CCBE-5525-4093-943C-150132FDD202}" type="pres">
      <dgm:prSet presAssocID="{A8AB40B5-2A75-4B3B-80D9-89E2D4C39D8A}" presName="ChildText2" presStyleLbl="revTx" presStyleIdx="0" presStyleCnt="0" custLinFactNeighborY="-7773">
        <dgm:presLayoutVars>
          <dgm:chMax val="0"/>
          <dgm:chPref val="0"/>
          <dgm:bulletEnabled val="1"/>
        </dgm:presLayoutVars>
      </dgm:prSet>
      <dgm:spPr/>
      <dgm:t>
        <a:bodyPr/>
        <a:lstStyle/>
        <a:p>
          <a:endParaRPr lang="en-IN"/>
        </a:p>
      </dgm:t>
    </dgm:pt>
    <dgm:pt modelId="{9E1BC280-6638-4B3B-B25E-5F332E535A80}" type="pres">
      <dgm:prSet presAssocID="{A8AB40B5-2A75-4B3B-80D9-89E2D4C39D8A}" presName="ParentText1" presStyleLbl="revTx" presStyleIdx="0" presStyleCnt="0">
        <dgm:presLayoutVars>
          <dgm:chMax val="1"/>
          <dgm:chPref val="1"/>
        </dgm:presLayoutVars>
      </dgm:prSet>
      <dgm:spPr/>
      <dgm:t>
        <a:bodyPr/>
        <a:lstStyle/>
        <a:p>
          <a:endParaRPr lang="en-IN"/>
        </a:p>
      </dgm:t>
    </dgm:pt>
    <dgm:pt modelId="{BCA14728-0E50-4D36-A60A-1D07ACD03CD1}" type="pres">
      <dgm:prSet presAssocID="{A8AB40B5-2A75-4B3B-80D9-89E2D4C39D8A}" presName="ParentShape1" presStyleLbl="alignImgPlace1" presStyleIdx="0" presStyleCnt="2">
        <dgm:presLayoutVars/>
      </dgm:prSet>
      <dgm:spPr/>
      <dgm:t>
        <a:bodyPr/>
        <a:lstStyle/>
        <a:p>
          <a:endParaRPr lang="en-IN"/>
        </a:p>
      </dgm:t>
    </dgm:pt>
    <dgm:pt modelId="{1E5612C8-1D4D-4B1C-9A24-A6920F2E5BB1}" type="pres">
      <dgm:prSet presAssocID="{A8AB40B5-2A75-4B3B-80D9-89E2D4C39D8A}" presName="ParentText2" presStyleLbl="revTx" presStyleIdx="0" presStyleCnt="0">
        <dgm:presLayoutVars>
          <dgm:chMax val="1"/>
          <dgm:chPref val="1"/>
        </dgm:presLayoutVars>
      </dgm:prSet>
      <dgm:spPr/>
      <dgm:t>
        <a:bodyPr/>
        <a:lstStyle/>
        <a:p>
          <a:endParaRPr lang="en-IN"/>
        </a:p>
      </dgm:t>
    </dgm:pt>
    <dgm:pt modelId="{72072A53-1BAA-4441-B6A2-276FF0018C1F}" type="pres">
      <dgm:prSet presAssocID="{A8AB40B5-2A75-4B3B-80D9-89E2D4C39D8A}" presName="ParentShape2" presStyleLbl="alignImgPlace1" presStyleIdx="1" presStyleCnt="2">
        <dgm:presLayoutVars/>
      </dgm:prSet>
      <dgm:spPr/>
      <dgm:t>
        <a:bodyPr/>
        <a:lstStyle/>
        <a:p>
          <a:endParaRPr lang="en-IN"/>
        </a:p>
      </dgm:t>
    </dgm:pt>
  </dgm:ptLst>
  <dgm:cxnLst>
    <dgm:cxn modelId="{712A3679-063B-4889-947C-AC766A19DAA7}" type="presOf" srcId="{4B6684CF-1E94-489E-AB86-221079B32591}" destId="{B4A5CCBE-5525-4093-943C-150132FDD202}" srcOrd="0" destOrd="3" presId="urn:microsoft.com/office/officeart/2009/3/layout/OpposingIdeas"/>
    <dgm:cxn modelId="{A0FB66BC-380E-4428-BD0B-C53DC278F3DE}" type="presOf" srcId="{D7D9E3AC-1122-4E6D-A0CD-92FC42A52376}" destId="{B4A5CCBE-5525-4093-943C-150132FDD202}" srcOrd="0" destOrd="0" presId="urn:microsoft.com/office/officeart/2009/3/layout/OpposingIdeas"/>
    <dgm:cxn modelId="{3588E0B2-5C8E-4255-8C67-3AFDAB3BDE53}" type="presOf" srcId="{28224D34-7856-4F9C-9342-A6F4F1002387}" destId="{72072A53-1BAA-4441-B6A2-276FF0018C1F}" srcOrd="1" destOrd="0" presId="urn:microsoft.com/office/officeart/2009/3/layout/OpposingIdeas"/>
    <dgm:cxn modelId="{CE6328AD-CBFC-4BBC-8DE0-4496A9E8D3DD}" srcId="{28224D34-7856-4F9C-9342-A6F4F1002387}" destId="{D7D9E3AC-1122-4E6D-A0CD-92FC42A52376}" srcOrd="0" destOrd="0" parTransId="{643C8FB4-9090-4C03-8007-F68616545A8F}" sibTransId="{A5D0C0C7-398F-4F9B-AB09-05EAF4BE105F}"/>
    <dgm:cxn modelId="{FE5D465E-2499-45DF-B8AD-4CF54B72B8E4}" srcId="{A8AB40B5-2A75-4B3B-80D9-89E2D4C39D8A}" destId="{1D66C959-4408-4CF2-9935-52F41C492C2B}" srcOrd="0" destOrd="0" parTransId="{DDB6BCA1-4138-48EA-9AF6-6DDC633595D1}" sibTransId="{F24AD898-313C-4CC0-A769-A87243AE7312}"/>
    <dgm:cxn modelId="{70FD39A1-315D-4372-BA45-AD2B197E6D8D}" type="presOf" srcId="{73E68579-FBB0-43B3-B539-DB1EC9265464}" destId="{B4A5CCBE-5525-4093-943C-150132FDD202}" srcOrd="0" destOrd="4" presId="urn:microsoft.com/office/officeart/2009/3/layout/OpposingIdeas"/>
    <dgm:cxn modelId="{9CED20EC-43ED-4CF9-B996-337A8BE23559}" type="presOf" srcId="{1D66C959-4408-4CF2-9935-52F41C492C2B}" destId="{9E1BC280-6638-4B3B-B25E-5F332E535A80}" srcOrd="0" destOrd="0" presId="urn:microsoft.com/office/officeart/2009/3/layout/OpposingIdeas"/>
    <dgm:cxn modelId="{4081E417-0FA1-41D3-8F34-86825AB77D16}" type="presOf" srcId="{28224D34-7856-4F9C-9342-A6F4F1002387}" destId="{1E5612C8-1D4D-4B1C-9A24-A6920F2E5BB1}" srcOrd="0" destOrd="0" presId="urn:microsoft.com/office/officeart/2009/3/layout/OpposingIdeas"/>
    <dgm:cxn modelId="{FB7CFD4E-6544-48BA-87BB-689EAAB72936}" type="presOf" srcId="{E2542ECC-49A9-44B0-ADBA-5C5F863278FD}" destId="{B4A5CCBE-5525-4093-943C-150132FDD202}" srcOrd="0" destOrd="1" presId="urn:microsoft.com/office/officeart/2009/3/layout/OpposingIdeas"/>
    <dgm:cxn modelId="{EC1A9F6A-C2E5-4355-AC06-167B8E1DD609}" type="presOf" srcId="{70A78B15-1BDE-41BD-BEBE-4B601A2021A7}" destId="{409A0656-AF05-4E66-8131-EEC8D93E9946}" srcOrd="0" destOrd="0" presId="urn:microsoft.com/office/officeart/2009/3/layout/OpposingIdeas"/>
    <dgm:cxn modelId="{94215E9A-18FF-4B8F-9E2D-61157C958ED6}" srcId="{1D66C959-4408-4CF2-9935-52F41C492C2B}" destId="{70A78B15-1BDE-41BD-BEBE-4B601A2021A7}" srcOrd="0" destOrd="0" parTransId="{C9C57474-7C78-47E3-8210-C26FD6F79BA7}" sibTransId="{6395A34D-9683-4891-B6A3-E7EFFB11E326}"/>
    <dgm:cxn modelId="{A7FB8A54-5BA2-4BAA-8F29-67F1A94F2036}" srcId="{A8AB40B5-2A75-4B3B-80D9-89E2D4C39D8A}" destId="{28224D34-7856-4F9C-9342-A6F4F1002387}" srcOrd="1" destOrd="0" parTransId="{A4D5C31D-7BD8-4C52-9D7C-7A1CBF1678B4}" sibTransId="{4FE400B2-B7AB-4A96-A6B2-F5B465FA1F25}"/>
    <dgm:cxn modelId="{BD32F348-1DA5-4F0F-8CE4-AEC8A36A4984}" srcId="{28224D34-7856-4F9C-9342-A6F4F1002387}" destId="{1362ACD7-1930-4593-B8CF-F53D4504E005}" srcOrd="2" destOrd="0" parTransId="{2EFB186E-7543-42DE-BB12-91316919B97E}" sibTransId="{ADDB1E7A-6A5E-4481-ADB4-9647334F0BA4}"/>
    <dgm:cxn modelId="{8F543C55-2BAA-41DA-BBC5-B5D3EC9C5E3B}" srcId="{28224D34-7856-4F9C-9342-A6F4F1002387}" destId="{73E68579-FBB0-43B3-B539-DB1EC9265464}" srcOrd="4" destOrd="0" parTransId="{A15F05FC-7954-47AB-A2A0-C8614F9F938D}" sibTransId="{7BE096E6-6DDB-4069-AEF0-920A5756305A}"/>
    <dgm:cxn modelId="{710D1385-0FB7-46FC-9FF0-DB2193E36BEA}" srcId="{28224D34-7856-4F9C-9342-A6F4F1002387}" destId="{E2542ECC-49A9-44B0-ADBA-5C5F863278FD}" srcOrd="1" destOrd="0" parTransId="{A3F37100-4A5A-4C1C-A592-864056775DEF}" sibTransId="{6592EDAF-F110-4B60-A21B-F293442A91BB}"/>
    <dgm:cxn modelId="{FED21151-BC46-4A06-9F96-146EBC29E69F}" type="presOf" srcId="{A8AB40B5-2A75-4B3B-80D9-89E2D4C39D8A}" destId="{EEFC61EA-F9B3-4E8D-A4A4-11DDFF8AA10C}" srcOrd="0" destOrd="0" presId="urn:microsoft.com/office/officeart/2009/3/layout/OpposingIdeas"/>
    <dgm:cxn modelId="{5A661A4A-DA3C-4FAB-83EB-70C90ABCF4A8}" srcId="{28224D34-7856-4F9C-9342-A6F4F1002387}" destId="{4B6684CF-1E94-489E-AB86-221079B32591}" srcOrd="3" destOrd="0" parTransId="{29E944C9-BA51-48CB-B422-4F1E227D913D}" sibTransId="{1A139741-1B59-44B9-9DE5-B207B6173901}"/>
    <dgm:cxn modelId="{A7E86AEB-E79F-481E-BE93-5ED99EAF4220}" type="presOf" srcId="{1362ACD7-1930-4593-B8CF-F53D4504E005}" destId="{B4A5CCBE-5525-4093-943C-150132FDD202}" srcOrd="0" destOrd="2" presId="urn:microsoft.com/office/officeart/2009/3/layout/OpposingIdeas"/>
    <dgm:cxn modelId="{4C987CA4-B234-49C6-9AF2-AB4134FD9257}" type="presOf" srcId="{1D66C959-4408-4CF2-9935-52F41C492C2B}" destId="{BCA14728-0E50-4D36-A60A-1D07ACD03CD1}" srcOrd="1" destOrd="0" presId="urn:microsoft.com/office/officeart/2009/3/layout/OpposingIdeas"/>
    <dgm:cxn modelId="{EA71D4DB-0270-4BDD-9917-9D916DDC6FD0}" type="presParOf" srcId="{EEFC61EA-F9B3-4E8D-A4A4-11DDFF8AA10C}" destId="{243766CC-D248-4861-9D51-E84CDA7DDAB1}" srcOrd="0" destOrd="0" presId="urn:microsoft.com/office/officeart/2009/3/layout/OpposingIdeas"/>
    <dgm:cxn modelId="{DF436D8C-6F85-482E-887D-044E5E15BEAB}" type="presParOf" srcId="{EEFC61EA-F9B3-4E8D-A4A4-11DDFF8AA10C}" destId="{79CDEEFB-7E3E-492A-800C-BE0044086394}" srcOrd="1" destOrd="0" presId="urn:microsoft.com/office/officeart/2009/3/layout/OpposingIdeas"/>
    <dgm:cxn modelId="{8306C6E5-6D20-4104-9B93-0A9EE8A259B1}" type="presParOf" srcId="{EEFC61EA-F9B3-4E8D-A4A4-11DDFF8AA10C}" destId="{409A0656-AF05-4E66-8131-EEC8D93E9946}" srcOrd="2" destOrd="0" presId="urn:microsoft.com/office/officeart/2009/3/layout/OpposingIdeas"/>
    <dgm:cxn modelId="{D49CCDBE-AB96-4AD3-AB30-0ECA30E55DAC}" type="presParOf" srcId="{EEFC61EA-F9B3-4E8D-A4A4-11DDFF8AA10C}" destId="{B4A5CCBE-5525-4093-943C-150132FDD202}" srcOrd="3" destOrd="0" presId="urn:microsoft.com/office/officeart/2009/3/layout/OpposingIdeas"/>
    <dgm:cxn modelId="{3EA0F4AD-8E61-40CB-8CD4-23A6DA754BD7}" type="presParOf" srcId="{EEFC61EA-F9B3-4E8D-A4A4-11DDFF8AA10C}" destId="{9E1BC280-6638-4B3B-B25E-5F332E535A80}" srcOrd="4" destOrd="0" presId="urn:microsoft.com/office/officeart/2009/3/layout/OpposingIdeas"/>
    <dgm:cxn modelId="{FC4C408F-6FD6-4ED5-9F79-088315146FCB}" type="presParOf" srcId="{EEFC61EA-F9B3-4E8D-A4A4-11DDFF8AA10C}" destId="{BCA14728-0E50-4D36-A60A-1D07ACD03CD1}" srcOrd="5" destOrd="0" presId="urn:microsoft.com/office/officeart/2009/3/layout/OpposingIdeas"/>
    <dgm:cxn modelId="{48429E6C-0094-4E0D-BE40-FEB3C20B0374}" type="presParOf" srcId="{EEFC61EA-F9B3-4E8D-A4A4-11DDFF8AA10C}" destId="{1E5612C8-1D4D-4B1C-9A24-A6920F2E5BB1}" srcOrd="6" destOrd="0" presId="urn:microsoft.com/office/officeart/2009/3/layout/OpposingIdeas"/>
    <dgm:cxn modelId="{38C157A0-181D-4523-A689-723189655EBB}" type="presParOf" srcId="{EEFC61EA-F9B3-4E8D-A4A4-11DDFF8AA10C}" destId="{72072A53-1BAA-4441-B6A2-276FF0018C1F}"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E826A7-BE9F-4D9A-B077-9F475E876E0C}"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en-IN"/>
        </a:p>
      </dgm:t>
    </dgm:pt>
    <dgm:pt modelId="{114B7FD7-5A75-4205-94B2-452A2FBA9CE5}">
      <dgm:prSet phldrT="[Text]" custT="1"/>
      <dgm:spPr/>
      <dgm:t>
        <a:bodyPr/>
        <a:lstStyle/>
        <a:p>
          <a:r>
            <a:rPr lang="en-IN" sz="6000" b="0" dirty="0" smtClean="0">
              <a:latin typeface="Tw Cen MT" pitchFamily="34" charset="0"/>
            </a:rPr>
            <a:t>INDIA</a:t>
          </a:r>
        </a:p>
        <a:p>
          <a:r>
            <a:rPr lang="en-IN" sz="3600" b="0" dirty="0" smtClean="0">
              <a:latin typeface="Tw Cen MT" pitchFamily="34" charset="0"/>
            </a:rPr>
            <a:t>S&amp;P: BBB-</a:t>
          </a:r>
          <a:endParaRPr lang="en-IN" sz="3600" b="0" dirty="0">
            <a:latin typeface="Tw Cen MT" pitchFamily="34" charset="0"/>
          </a:endParaRPr>
        </a:p>
      </dgm:t>
    </dgm:pt>
    <dgm:pt modelId="{98D299EA-515C-48E5-96B7-19093FF32A02}" type="parTrans" cxnId="{7EAB8F9A-66A4-4B44-93D1-9D6244E02C42}">
      <dgm:prSet/>
      <dgm:spPr/>
      <dgm:t>
        <a:bodyPr/>
        <a:lstStyle/>
        <a:p>
          <a:endParaRPr lang="en-IN"/>
        </a:p>
      </dgm:t>
    </dgm:pt>
    <dgm:pt modelId="{792F1176-3575-483B-BD65-B52FA293A908}" type="sibTrans" cxnId="{7EAB8F9A-66A4-4B44-93D1-9D6244E02C42}">
      <dgm:prSet/>
      <dgm:spPr/>
      <dgm:t>
        <a:bodyPr/>
        <a:lstStyle/>
        <a:p>
          <a:endParaRPr lang="en-IN"/>
        </a:p>
      </dgm:t>
    </dgm:pt>
    <dgm:pt modelId="{690A9F1C-9BBD-4F7D-8748-1F5F631E9BF1}">
      <dgm:prSet phldrT="[Text]" custT="1"/>
      <dgm:spPr/>
      <dgm:t>
        <a:bodyPr/>
        <a:lstStyle/>
        <a:p>
          <a:r>
            <a:rPr lang="en-IN" sz="2200" dirty="0" smtClean="0">
              <a:latin typeface="Tw Cen MT" pitchFamily="34" charset="0"/>
            </a:rPr>
            <a:t>Higher yield: 7.486%</a:t>
          </a:r>
          <a:endParaRPr lang="en-IN" sz="2200" dirty="0">
            <a:latin typeface="Tw Cen MT" pitchFamily="34" charset="0"/>
          </a:endParaRPr>
        </a:p>
      </dgm:t>
    </dgm:pt>
    <dgm:pt modelId="{2E0C83CA-14FA-448B-BAEE-9704509B6370}" type="parTrans" cxnId="{F84EB6A5-67EB-4F61-948F-EC86CF32CF7E}">
      <dgm:prSet/>
      <dgm:spPr/>
      <dgm:t>
        <a:bodyPr/>
        <a:lstStyle/>
        <a:p>
          <a:endParaRPr lang="en-IN"/>
        </a:p>
      </dgm:t>
    </dgm:pt>
    <dgm:pt modelId="{921EF7CF-D8F9-45C3-B4CA-1B35584D8CBF}" type="sibTrans" cxnId="{F84EB6A5-67EB-4F61-948F-EC86CF32CF7E}">
      <dgm:prSet/>
      <dgm:spPr/>
      <dgm:t>
        <a:bodyPr/>
        <a:lstStyle/>
        <a:p>
          <a:endParaRPr lang="en-IN"/>
        </a:p>
      </dgm:t>
    </dgm:pt>
    <dgm:pt modelId="{49F23F15-FF2B-4282-9DBD-78268F5F351C}">
      <dgm:prSet phldrT="[Text]" custT="1"/>
      <dgm:spPr/>
      <dgm:t>
        <a:bodyPr/>
        <a:lstStyle/>
        <a:p>
          <a:r>
            <a:rPr lang="en-IN" sz="2200" dirty="0" smtClean="0">
              <a:latin typeface="Tw Cen MT" pitchFamily="34" charset="0"/>
            </a:rPr>
            <a:t>Average Spread: 2.43%</a:t>
          </a:r>
          <a:endParaRPr lang="en-IN" sz="2200" dirty="0">
            <a:latin typeface="Tw Cen MT" pitchFamily="34" charset="0"/>
          </a:endParaRPr>
        </a:p>
      </dgm:t>
    </dgm:pt>
    <dgm:pt modelId="{0845A35E-5805-4924-97AE-AC57AB4179C7}" type="parTrans" cxnId="{4DA14065-3794-49C7-BDD4-6417525855D6}">
      <dgm:prSet/>
      <dgm:spPr/>
      <dgm:t>
        <a:bodyPr/>
        <a:lstStyle/>
        <a:p>
          <a:endParaRPr lang="en-IN"/>
        </a:p>
      </dgm:t>
    </dgm:pt>
    <dgm:pt modelId="{53888659-E74B-4548-A3A0-059EB6774FFE}" type="sibTrans" cxnId="{4DA14065-3794-49C7-BDD4-6417525855D6}">
      <dgm:prSet/>
      <dgm:spPr/>
      <dgm:t>
        <a:bodyPr/>
        <a:lstStyle/>
        <a:p>
          <a:endParaRPr lang="en-IN"/>
        </a:p>
      </dgm:t>
    </dgm:pt>
    <dgm:pt modelId="{9740489F-9755-4935-BE14-01BF73347274}">
      <dgm:prSet phldrT="[Text]" custT="1"/>
      <dgm:spPr/>
      <dgm:t>
        <a:bodyPr/>
        <a:lstStyle/>
        <a:p>
          <a:r>
            <a:rPr lang="en-IN" sz="6000" dirty="0" smtClean="0">
              <a:latin typeface="Tw Cen MT" pitchFamily="34" charset="0"/>
            </a:rPr>
            <a:t>CHINA</a:t>
          </a:r>
        </a:p>
        <a:p>
          <a:r>
            <a:rPr lang="en-IN" sz="3600" dirty="0" smtClean="0">
              <a:latin typeface="Tw Cen MT" pitchFamily="34" charset="0"/>
            </a:rPr>
            <a:t>S&amp;P: A+</a:t>
          </a:r>
          <a:endParaRPr lang="en-IN" sz="3600" dirty="0">
            <a:latin typeface="Tw Cen MT" pitchFamily="34" charset="0"/>
          </a:endParaRPr>
        </a:p>
      </dgm:t>
    </dgm:pt>
    <dgm:pt modelId="{2E174C70-71CD-45F4-BC58-5A23A1A4C77B}" type="parTrans" cxnId="{E2B4ED00-EF6F-483C-9596-EBE7F9DA1838}">
      <dgm:prSet/>
      <dgm:spPr/>
      <dgm:t>
        <a:bodyPr/>
        <a:lstStyle/>
        <a:p>
          <a:endParaRPr lang="en-IN"/>
        </a:p>
      </dgm:t>
    </dgm:pt>
    <dgm:pt modelId="{E78F7D8E-F4A1-43C7-B557-586A41207573}" type="sibTrans" cxnId="{E2B4ED00-EF6F-483C-9596-EBE7F9DA1838}">
      <dgm:prSet/>
      <dgm:spPr/>
      <dgm:t>
        <a:bodyPr/>
        <a:lstStyle/>
        <a:p>
          <a:endParaRPr lang="en-IN"/>
        </a:p>
      </dgm:t>
    </dgm:pt>
    <dgm:pt modelId="{D2356C9A-5A22-4949-883F-5A26108583A6}">
      <dgm:prSet phldrT="[Text]" custT="1"/>
      <dgm:spPr/>
      <dgm:t>
        <a:bodyPr/>
        <a:lstStyle/>
        <a:p>
          <a:r>
            <a:rPr lang="en-IN" sz="2200" dirty="0" smtClean="0">
              <a:latin typeface="Tw Cen MT" pitchFamily="34" charset="0"/>
            </a:rPr>
            <a:t>Lower yield: 3.139%</a:t>
          </a:r>
          <a:endParaRPr lang="en-IN" sz="2200" dirty="0">
            <a:latin typeface="Tw Cen MT" pitchFamily="34" charset="0"/>
          </a:endParaRPr>
        </a:p>
      </dgm:t>
    </dgm:pt>
    <dgm:pt modelId="{8EB66A8B-2D93-4201-854C-251C97432DAE}" type="parTrans" cxnId="{699BEBB4-DCF1-4E1F-9AC9-E9F3BD566745}">
      <dgm:prSet/>
      <dgm:spPr/>
      <dgm:t>
        <a:bodyPr/>
        <a:lstStyle/>
        <a:p>
          <a:endParaRPr lang="en-IN"/>
        </a:p>
      </dgm:t>
    </dgm:pt>
    <dgm:pt modelId="{57C81718-1C2B-47C6-974E-4543E4A7C5BD}" type="sibTrans" cxnId="{699BEBB4-DCF1-4E1F-9AC9-E9F3BD566745}">
      <dgm:prSet/>
      <dgm:spPr/>
      <dgm:t>
        <a:bodyPr/>
        <a:lstStyle/>
        <a:p>
          <a:endParaRPr lang="en-IN"/>
        </a:p>
      </dgm:t>
    </dgm:pt>
    <dgm:pt modelId="{4A195881-4496-4153-8AAE-B0DDF8A973A2}">
      <dgm:prSet phldrT="[Text]" custT="1"/>
      <dgm:spPr/>
      <dgm:t>
        <a:bodyPr/>
        <a:lstStyle/>
        <a:p>
          <a:r>
            <a:rPr lang="en-IN" sz="2200" dirty="0" smtClean="0">
              <a:latin typeface="Tw Cen MT" pitchFamily="34" charset="0"/>
            </a:rPr>
            <a:t>Outstanding bonds as % of GDP: 16%</a:t>
          </a:r>
          <a:endParaRPr lang="en-IN" sz="2200" dirty="0">
            <a:latin typeface="Tw Cen MT" pitchFamily="34" charset="0"/>
          </a:endParaRPr>
        </a:p>
      </dgm:t>
    </dgm:pt>
    <dgm:pt modelId="{B02D2BB6-FD69-431A-ACF7-8D0068869FFE}" type="parTrans" cxnId="{52C49205-39D9-491E-A5AA-3BF4ECC12F55}">
      <dgm:prSet/>
      <dgm:spPr/>
      <dgm:t>
        <a:bodyPr/>
        <a:lstStyle/>
        <a:p>
          <a:endParaRPr lang="en-IN"/>
        </a:p>
      </dgm:t>
    </dgm:pt>
    <dgm:pt modelId="{4114E8C8-2461-4F73-8328-7890D99F7FBE}" type="sibTrans" cxnId="{52C49205-39D9-491E-A5AA-3BF4ECC12F55}">
      <dgm:prSet/>
      <dgm:spPr/>
      <dgm:t>
        <a:bodyPr/>
        <a:lstStyle/>
        <a:p>
          <a:endParaRPr lang="en-IN"/>
        </a:p>
      </dgm:t>
    </dgm:pt>
    <dgm:pt modelId="{951DD370-387A-4770-B9E5-FECF1244C4CE}">
      <dgm:prSet phldrT="[Text]" custT="1"/>
      <dgm:spPr/>
      <dgm:t>
        <a:bodyPr/>
        <a:lstStyle/>
        <a:p>
          <a:r>
            <a:rPr lang="en-IN" sz="2200" dirty="0" smtClean="0">
              <a:latin typeface="Tw Cen MT" pitchFamily="34" charset="0"/>
            </a:rPr>
            <a:t>Bonds Turnover Ratio: 0.7</a:t>
          </a:r>
          <a:endParaRPr lang="en-IN" sz="2200" dirty="0">
            <a:latin typeface="Tw Cen MT" pitchFamily="34" charset="0"/>
          </a:endParaRPr>
        </a:p>
      </dgm:t>
    </dgm:pt>
    <dgm:pt modelId="{0171E620-337E-4D46-8891-48FA57BD1F36}" type="parTrans" cxnId="{B6B1C54E-45BB-4846-986A-5397F9F0D3A2}">
      <dgm:prSet/>
      <dgm:spPr/>
      <dgm:t>
        <a:bodyPr/>
        <a:lstStyle/>
        <a:p>
          <a:endParaRPr lang="en-IN"/>
        </a:p>
      </dgm:t>
    </dgm:pt>
    <dgm:pt modelId="{0121EB19-B07E-4C23-9398-E367D09C60A2}" type="sibTrans" cxnId="{B6B1C54E-45BB-4846-986A-5397F9F0D3A2}">
      <dgm:prSet/>
      <dgm:spPr/>
      <dgm:t>
        <a:bodyPr/>
        <a:lstStyle/>
        <a:p>
          <a:endParaRPr lang="en-IN"/>
        </a:p>
      </dgm:t>
    </dgm:pt>
    <dgm:pt modelId="{D88C4EBF-E61F-4488-94CF-D0368DFBCAF3}">
      <dgm:prSet custT="1"/>
      <dgm:spPr/>
      <dgm:t>
        <a:bodyPr/>
        <a:lstStyle/>
        <a:p>
          <a:r>
            <a:rPr lang="en-IN" sz="2200" dirty="0" smtClean="0">
              <a:latin typeface="Tw Cen MT" pitchFamily="34" charset="0"/>
            </a:rPr>
            <a:t>Average Spread: 1.426%</a:t>
          </a:r>
          <a:endParaRPr lang="en-IN" sz="2200" dirty="0">
            <a:latin typeface="Tw Cen MT" pitchFamily="34" charset="0"/>
          </a:endParaRPr>
        </a:p>
      </dgm:t>
    </dgm:pt>
    <dgm:pt modelId="{3B352F77-8BF4-4502-A6A6-6E6CDBEEE3D9}" type="parTrans" cxnId="{BF9D8914-454D-4707-A9DF-DF3B882AF150}">
      <dgm:prSet/>
      <dgm:spPr/>
      <dgm:t>
        <a:bodyPr/>
        <a:lstStyle/>
        <a:p>
          <a:endParaRPr lang="en-IN"/>
        </a:p>
      </dgm:t>
    </dgm:pt>
    <dgm:pt modelId="{CF93F3F5-9E47-482D-8870-A2D0AE552402}" type="sibTrans" cxnId="{BF9D8914-454D-4707-A9DF-DF3B882AF150}">
      <dgm:prSet/>
      <dgm:spPr/>
      <dgm:t>
        <a:bodyPr/>
        <a:lstStyle/>
        <a:p>
          <a:endParaRPr lang="en-IN"/>
        </a:p>
      </dgm:t>
    </dgm:pt>
    <dgm:pt modelId="{0ABD4C29-CE73-4919-BED4-7C76A006508F}">
      <dgm:prSet custT="1"/>
      <dgm:spPr/>
      <dgm:t>
        <a:bodyPr/>
        <a:lstStyle/>
        <a:p>
          <a:r>
            <a:rPr lang="en-IN" sz="2200" dirty="0" smtClean="0">
              <a:latin typeface="Tw Cen MT" pitchFamily="34" charset="0"/>
            </a:rPr>
            <a:t>Outstanding bonds as % of GDP: 19%</a:t>
          </a:r>
          <a:endParaRPr lang="en-IN" sz="2200" dirty="0">
            <a:latin typeface="Tw Cen MT" pitchFamily="34" charset="0"/>
          </a:endParaRPr>
        </a:p>
      </dgm:t>
    </dgm:pt>
    <dgm:pt modelId="{AA9CF146-DFCF-43F2-86C2-C2A26116584F}" type="parTrans" cxnId="{31BBA096-1AF1-4615-A62D-2EBFF2539D6E}">
      <dgm:prSet/>
      <dgm:spPr/>
      <dgm:t>
        <a:bodyPr/>
        <a:lstStyle/>
        <a:p>
          <a:endParaRPr lang="en-IN"/>
        </a:p>
      </dgm:t>
    </dgm:pt>
    <dgm:pt modelId="{BE52763D-2334-4C70-887F-0B2EECF94EB3}" type="sibTrans" cxnId="{31BBA096-1AF1-4615-A62D-2EBFF2539D6E}">
      <dgm:prSet/>
      <dgm:spPr/>
      <dgm:t>
        <a:bodyPr/>
        <a:lstStyle/>
        <a:p>
          <a:endParaRPr lang="en-IN"/>
        </a:p>
      </dgm:t>
    </dgm:pt>
    <dgm:pt modelId="{660A03AD-780F-46B8-8AFD-5885B6140B88}">
      <dgm:prSet custT="1"/>
      <dgm:spPr/>
      <dgm:t>
        <a:bodyPr/>
        <a:lstStyle/>
        <a:p>
          <a:r>
            <a:rPr lang="en-IN" sz="2200" dirty="0" smtClean="0">
              <a:latin typeface="Tw Cen MT" pitchFamily="34" charset="0"/>
            </a:rPr>
            <a:t>Bonds Turnover Ratio: 0.39</a:t>
          </a:r>
          <a:endParaRPr lang="en-IN" sz="2200" dirty="0">
            <a:latin typeface="Tw Cen MT" pitchFamily="34" charset="0"/>
          </a:endParaRPr>
        </a:p>
      </dgm:t>
    </dgm:pt>
    <dgm:pt modelId="{4AAC226A-419F-4A3E-9607-08E9E24F2711}" type="parTrans" cxnId="{FC4693A9-E3FD-4B89-8573-2846C7451756}">
      <dgm:prSet/>
      <dgm:spPr/>
      <dgm:t>
        <a:bodyPr/>
        <a:lstStyle/>
        <a:p>
          <a:endParaRPr lang="en-IN"/>
        </a:p>
      </dgm:t>
    </dgm:pt>
    <dgm:pt modelId="{933001A7-23B3-4E90-B15B-F85174B7953D}" type="sibTrans" cxnId="{FC4693A9-E3FD-4B89-8573-2846C7451756}">
      <dgm:prSet/>
      <dgm:spPr/>
      <dgm:t>
        <a:bodyPr/>
        <a:lstStyle/>
        <a:p>
          <a:endParaRPr lang="en-IN"/>
        </a:p>
      </dgm:t>
    </dgm:pt>
    <dgm:pt modelId="{C485E979-C605-4EF3-A007-25DF6607FC43}" type="pres">
      <dgm:prSet presAssocID="{D9E826A7-BE9F-4D9A-B077-9F475E876E0C}" presName="Name0" presStyleCnt="0">
        <dgm:presLayoutVars>
          <dgm:dir/>
          <dgm:animLvl val="lvl"/>
          <dgm:resizeHandles/>
        </dgm:presLayoutVars>
      </dgm:prSet>
      <dgm:spPr/>
      <dgm:t>
        <a:bodyPr/>
        <a:lstStyle/>
        <a:p>
          <a:endParaRPr lang="en-IN"/>
        </a:p>
      </dgm:t>
    </dgm:pt>
    <dgm:pt modelId="{B47B9DEA-50B0-4770-84BF-500F7F48A7F2}" type="pres">
      <dgm:prSet presAssocID="{114B7FD7-5A75-4205-94B2-452A2FBA9CE5}" presName="linNode" presStyleCnt="0"/>
      <dgm:spPr/>
      <dgm:t>
        <a:bodyPr/>
        <a:lstStyle/>
        <a:p>
          <a:endParaRPr lang="en-IN"/>
        </a:p>
      </dgm:t>
    </dgm:pt>
    <dgm:pt modelId="{65F2A34A-C253-43CC-A54D-E10B8361A322}" type="pres">
      <dgm:prSet presAssocID="{114B7FD7-5A75-4205-94B2-452A2FBA9CE5}" presName="parentShp" presStyleLbl="node1" presStyleIdx="0" presStyleCnt="2">
        <dgm:presLayoutVars>
          <dgm:bulletEnabled val="1"/>
        </dgm:presLayoutVars>
      </dgm:prSet>
      <dgm:spPr/>
      <dgm:t>
        <a:bodyPr/>
        <a:lstStyle/>
        <a:p>
          <a:endParaRPr lang="en-IN"/>
        </a:p>
      </dgm:t>
    </dgm:pt>
    <dgm:pt modelId="{9353531B-CE72-43C8-92C1-66000F346C58}" type="pres">
      <dgm:prSet presAssocID="{114B7FD7-5A75-4205-94B2-452A2FBA9CE5}" presName="childShp" presStyleLbl="bgAccFollowNode1" presStyleIdx="0" presStyleCnt="2">
        <dgm:presLayoutVars>
          <dgm:bulletEnabled val="1"/>
        </dgm:presLayoutVars>
      </dgm:prSet>
      <dgm:spPr/>
      <dgm:t>
        <a:bodyPr/>
        <a:lstStyle/>
        <a:p>
          <a:endParaRPr lang="en-IN"/>
        </a:p>
      </dgm:t>
    </dgm:pt>
    <dgm:pt modelId="{37F43648-0BB1-49D2-BB03-9226E6E13A3A}" type="pres">
      <dgm:prSet presAssocID="{792F1176-3575-483B-BD65-B52FA293A908}" presName="spacing" presStyleCnt="0"/>
      <dgm:spPr/>
      <dgm:t>
        <a:bodyPr/>
        <a:lstStyle/>
        <a:p>
          <a:endParaRPr lang="en-IN"/>
        </a:p>
      </dgm:t>
    </dgm:pt>
    <dgm:pt modelId="{005DD918-BA74-4E35-92DE-9771B888E33F}" type="pres">
      <dgm:prSet presAssocID="{9740489F-9755-4935-BE14-01BF73347274}" presName="linNode" presStyleCnt="0"/>
      <dgm:spPr/>
      <dgm:t>
        <a:bodyPr/>
        <a:lstStyle/>
        <a:p>
          <a:endParaRPr lang="en-IN"/>
        </a:p>
      </dgm:t>
    </dgm:pt>
    <dgm:pt modelId="{4FD25660-956C-45AB-B6F9-7FCBB45BF8FB}" type="pres">
      <dgm:prSet presAssocID="{9740489F-9755-4935-BE14-01BF73347274}" presName="parentShp" presStyleLbl="node1" presStyleIdx="1" presStyleCnt="2">
        <dgm:presLayoutVars>
          <dgm:bulletEnabled val="1"/>
        </dgm:presLayoutVars>
      </dgm:prSet>
      <dgm:spPr/>
      <dgm:t>
        <a:bodyPr/>
        <a:lstStyle/>
        <a:p>
          <a:endParaRPr lang="en-IN"/>
        </a:p>
      </dgm:t>
    </dgm:pt>
    <dgm:pt modelId="{E415573C-C8B6-4995-8F1A-5BCAD0491DEC}" type="pres">
      <dgm:prSet presAssocID="{9740489F-9755-4935-BE14-01BF73347274}" presName="childShp" presStyleLbl="bgAccFollowNode1" presStyleIdx="1" presStyleCnt="2" custLinFactNeighborY="1906">
        <dgm:presLayoutVars>
          <dgm:bulletEnabled val="1"/>
        </dgm:presLayoutVars>
      </dgm:prSet>
      <dgm:spPr/>
      <dgm:t>
        <a:bodyPr/>
        <a:lstStyle/>
        <a:p>
          <a:endParaRPr lang="en-IN"/>
        </a:p>
      </dgm:t>
    </dgm:pt>
  </dgm:ptLst>
  <dgm:cxnLst>
    <dgm:cxn modelId="{4DA14065-3794-49C7-BDD4-6417525855D6}" srcId="{114B7FD7-5A75-4205-94B2-452A2FBA9CE5}" destId="{49F23F15-FF2B-4282-9DBD-78268F5F351C}" srcOrd="1" destOrd="0" parTransId="{0845A35E-5805-4924-97AE-AC57AB4179C7}" sibTransId="{53888659-E74B-4548-A3A0-059EB6774FFE}"/>
    <dgm:cxn modelId="{19B5FE1D-207A-4F0C-B386-5FE5BC4FB791}" type="presOf" srcId="{D9E826A7-BE9F-4D9A-B077-9F475E876E0C}" destId="{C485E979-C605-4EF3-A007-25DF6607FC43}" srcOrd="0" destOrd="0" presId="urn:microsoft.com/office/officeart/2005/8/layout/vList6"/>
    <dgm:cxn modelId="{327EED9D-65E3-44D7-9EBB-33B62BEC45E1}" type="presOf" srcId="{951DD370-387A-4770-B9E5-FECF1244C4CE}" destId="{9353531B-CE72-43C8-92C1-66000F346C58}" srcOrd="0" destOrd="3" presId="urn:microsoft.com/office/officeart/2005/8/layout/vList6"/>
    <dgm:cxn modelId="{20ADB6E9-5D47-4495-A4FB-233B034A3ABE}" type="presOf" srcId="{114B7FD7-5A75-4205-94B2-452A2FBA9CE5}" destId="{65F2A34A-C253-43CC-A54D-E10B8361A322}" srcOrd="0" destOrd="0" presId="urn:microsoft.com/office/officeart/2005/8/layout/vList6"/>
    <dgm:cxn modelId="{699BEBB4-DCF1-4E1F-9AC9-E9F3BD566745}" srcId="{9740489F-9755-4935-BE14-01BF73347274}" destId="{D2356C9A-5A22-4949-883F-5A26108583A6}" srcOrd="0" destOrd="0" parTransId="{8EB66A8B-2D93-4201-854C-251C97432DAE}" sibTransId="{57C81718-1C2B-47C6-974E-4543E4A7C5BD}"/>
    <dgm:cxn modelId="{36AD1F98-001F-4251-AA91-6B9B6FEBA0FF}" type="presOf" srcId="{690A9F1C-9BBD-4F7D-8748-1F5F631E9BF1}" destId="{9353531B-CE72-43C8-92C1-66000F346C58}" srcOrd="0" destOrd="0" presId="urn:microsoft.com/office/officeart/2005/8/layout/vList6"/>
    <dgm:cxn modelId="{BF9D8914-454D-4707-A9DF-DF3B882AF150}" srcId="{9740489F-9755-4935-BE14-01BF73347274}" destId="{D88C4EBF-E61F-4488-94CF-D0368DFBCAF3}" srcOrd="1" destOrd="0" parTransId="{3B352F77-8BF4-4502-A6A6-6E6CDBEEE3D9}" sibTransId="{CF93F3F5-9E47-482D-8870-A2D0AE552402}"/>
    <dgm:cxn modelId="{92235B3B-4B7E-48A0-AC98-C0DDD4335026}" type="presOf" srcId="{49F23F15-FF2B-4282-9DBD-78268F5F351C}" destId="{9353531B-CE72-43C8-92C1-66000F346C58}" srcOrd="0" destOrd="1" presId="urn:microsoft.com/office/officeart/2005/8/layout/vList6"/>
    <dgm:cxn modelId="{446EFC66-4C95-4A4D-80B9-89759E6E59BD}" type="presOf" srcId="{D2356C9A-5A22-4949-883F-5A26108583A6}" destId="{E415573C-C8B6-4995-8F1A-5BCAD0491DEC}" srcOrd="0" destOrd="0" presId="urn:microsoft.com/office/officeart/2005/8/layout/vList6"/>
    <dgm:cxn modelId="{F03A2509-84BB-4B63-932C-8503F70435BB}" type="presOf" srcId="{0ABD4C29-CE73-4919-BED4-7C76A006508F}" destId="{E415573C-C8B6-4995-8F1A-5BCAD0491DEC}" srcOrd="0" destOrd="2" presId="urn:microsoft.com/office/officeart/2005/8/layout/vList6"/>
    <dgm:cxn modelId="{B6B1C54E-45BB-4846-986A-5397F9F0D3A2}" srcId="{114B7FD7-5A75-4205-94B2-452A2FBA9CE5}" destId="{951DD370-387A-4770-B9E5-FECF1244C4CE}" srcOrd="3" destOrd="0" parTransId="{0171E620-337E-4D46-8891-48FA57BD1F36}" sibTransId="{0121EB19-B07E-4C23-9398-E367D09C60A2}"/>
    <dgm:cxn modelId="{A3ACCA2B-88A6-4849-BFD5-1774AB1DF9EF}" type="presOf" srcId="{4A195881-4496-4153-8AAE-B0DDF8A973A2}" destId="{9353531B-CE72-43C8-92C1-66000F346C58}" srcOrd="0" destOrd="2" presId="urn:microsoft.com/office/officeart/2005/8/layout/vList6"/>
    <dgm:cxn modelId="{9524D518-660C-413E-97C4-BE1AFD091EB1}" type="presOf" srcId="{D88C4EBF-E61F-4488-94CF-D0368DFBCAF3}" destId="{E415573C-C8B6-4995-8F1A-5BCAD0491DEC}" srcOrd="0" destOrd="1" presId="urn:microsoft.com/office/officeart/2005/8/layout/vList6"/>
    <dgm:cxn modelId="{52C49205-39D9-491E-A5AA-3BF4ECC12F55}" srcId="{114B7FD7-5A75-4205-94B2-452A2FBA9CE5}" destId="{4A195881-4496-4153-8AAE-B0DDF8A973A2}" srcOrd="2" destOrd="0" parTransId="{B02D2BB6-FD69-431A-ACF7-8D0068869FFE}" sibTransId="{4114E8C8-2461-4F73-8328-7890D99F7FBE}"/>
    <dgm:cxn modelId="{D26A54BF-E7F0-42CD-910B-7693BCE84CE9}" type="presOf" srcId="{9740489F-9755-4935-BE14-01BF73347274}" destId="{4FD25660-956C-45AB-B6F9-7FCBB45BF8FB}" srcOrd="0" destOrd="0" presId="urn:microsoft.com/office/officeart/2005/8/layout/vList6"/>
    <dgm:cxn modelId="{31BBA096-1AF1-4615-A62D-2EBFF2539D6E}" srcId="{9740489F-9755-4935-BE14-01BF73347274}" destId="{0ABD4C29-CE73-4919-BED4-7C76A006508F}" srcOrd="2" destOrd="0" parTransId="{AA9CF146-DFCF-43F2-86C2-C2A26116584F}" sibTransId="{BE52763D-2334-4C70-887F-0B2EECF94EB3}"/>
    <dgm:cxn modelId="{7EAB8F9A-66A4-4B44-93D1-9D6244E02C42}" srcId="{D9E826A7-BE9F-4D9A-B077-9F475E876E0C}" destId="{114B7FD7-5A75-4205-94B2-452A2FBA9CE5}" srcOrd="0" destOrd="0" parTransId="{98D299EA-515C-48E5-96B7-19093FF32A02}" sibTransId="{792F1176-3575-483B-BD65-B52FA293A908}"/>
    <dgm:cxn modelId="{F84EB6A5-67EB-4F61-948F-EC86CF32CF7E}" srcId="{114B7FD7-5A75-4205-94B2-452A2FBA9CE5}" destId="{690A9F1C-9BBD-4F7D-8748-1F5F631E9BF1}" srcOrd="0" destOrd="0" parTransId="{2E0C83CA-14FA-448B-BAEE-9704509B6370}" sibTransId="{921EF7CF-D8F9-45C3-B4CA-1B35584D8CBF}"/>
    <dgm:cxn modelId="{4E2EF484-6FD1-48D2-BE83-83A491252943}" type="presOf" srcId="{660A03AD-780F-46B8-8AFD-5885B6140B88}" destId="{E415573C-C8B6-4995-8F1A-5BCAD0491DEC}" srcOrd="0" destOrd="3" presId="urn:microsoft.com/office/officeart/2005/8/layout/vList6"/>
    <dgm:cxn modelId="{E2B4ED00-EF6F-483C-9596-EBE7F9DA1838}" srcId="{D9E826A7-BE9F-4D9A-B077-9F475E876E0C}" destId="{9740489F-9755-4935-BE14-01BF73347274}" srcOrd="1" destOrd="0" parTransId="{2E174C70-71CD-45F4-BC58-5A23A1A4C77B}" sibTransId="{E78F7D8E-F4A1-43C7-B557-586A41207573}"/>
    <dgm:cxn modelId="{FC4693A9-E3FD-4B89-8573-2846C7451756}" srcId="{9740489F-9755-4935-BE14-01BF73347274}" destId="{660A03AD-780F-46B8-8AFD-5885B6140B88}" srcOrd="3" destOrd="0" parTransId="{4AAC226A-419F-4A3E-9607-08E9E24F2711}" sibTransId="{933001A7-23B3-4E90-B15B-F85174B7953D}"/>
    <dgm:cxn modelId="{FE15CDF5-29F4-4521-B085-C980D50856DC}" type="presParOf" srcId="{C485E979-C605-4EF3-A007-25DF6607FC43}" destId="{B47B9DEA-50B0-4770-84BF-500F7F48A7F2}" srcOrd="0" destOrd="0" presId="urn:microsoft.com/office/officeart/2005/8/layout/vList6"/>
    <dgm:cxn modelId="{23E932E4-637D-436B-984F-B15A7F1EE243}" type="presParOf" srcId="{B47B9DEA-50B0-4770-84BF-500F7F48A7F2}" destId="{65F2A34A-C253-43CC-A54D-E10B8361A322}" srcOrd="0" destOrd="0" presId="urn:microsoft.com/office/officeart/2005/8/layout/vList6"/>
    <dgm:cxn modelId="{F9158612-6BB7-4DEC-A6DF-9E2FC25EF159}" type="presParOf" srcId="{B47B9DEA-50B0-4770-84BF-500F7F48A7F2}" destId="{9353531B-CE72-43C8-92C1-66000F346C58}" srcOrd="1" destOrd="0" presId="urn:microsoft.com/office/officeart/2005/8/layout/vList6"/>
    <dgm:cxn modelId="{216245DA-AD53-40F1-9B8E-7DDE63EEF2DA}" type="presParOf" srcId="{C485E979-C605-4EF3-A007-25DF6607FC43}" destId="{37F43648-0BB1-49D2-BB03-9226E6E13A3A}" srcOrd="1" destOrd="0" presId="urn:microsoft.com/office/officeart/2005/8/layout/vList6"/>
    <dgm:cxn modelId="{758DB27E-9105-458C-B374-D05CAD0EAFB0}" type="presParOf" srcId="{C485E979-C605-4EF3-A007-25DF6607FC43}" destId="{005DD918-BA74-4E35-92DE-9771B888E33F}" srcOrd="2" destOrd="0" presId="urn:microsoft.com/office/officeart/2005/8/layout/vList6"/>
    <dgm:cxn modelId="{1C865863-5583-4C8B-8B39-CE9D320AAA62}" type="presParOf" srcId="{005DD918-BA74-4E35-92DE-9771B888E33F}" destId="{4FD25660-956C-45AB-B6F9-7FCBB45BF8FB}" srcOrd="0" destOrd="0" presId="urn:microsoft.com/office/officeart/2005/8/layout/vList6"/>
    <dgm:cxn modelId="{29116DCF-37C1-4A9F-A8CD-A1E8D250EBD4}" type="presParOf" srcId="{005DD918-BA74-4E35-92DE-9771B888E33F}" destId="{E415573C-C8B6-4995-8F1A-5BCAD0491DEC}"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E826A7-BE9F-4D9A-B077-9F475E876E0C}"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en-IN"/>
        </a:p>
      </dgm:t>
    </dgm:pt>
    <dgm:pt modelId="{114B7FD7-5A75-4205-94B2-452A2FBA9CE5}">
      <dgm:prSet phldrT="[Text]" custT="1"/>
      <dgm:spPr/>
      <dgm:t>
        <a:bodyPr/>
        <a:lstStyle/>
        <a:p>
          <a:r>
            <a:rPr lang="en-IN" sz="6000" b="0" dirty="0" smtClean="0">
              <a:latin typeface="Tw Cen MT" pitchFamily="34" charset="0"/>
            </a:rPr>
            <a:t>INDIA</a:t>
          </a:r>
        </a:p>
        <a:p>
          <a:r>
            <a:rPr lang="en-IN" sz="3600" b="0" dirty="0" smtClean="0">
              <a:latin typeface="Tw Cen MT" pitchFamily="34" charset="0"/>
            </a:rPr>
            <a:t>S&amp;P: BBB-</a:t>
          </a:r>
          <a:endParaRPr lang="en-IN" sz="3600" b="0" dirty="0">
            <a:latin typeface="Tw Cen MT" pitchFamily="34" charset="0"/>
          </a:endParaRPr>
        </a:p>
      </dgm:t>
    </dgm:pt>
    <dgm:pt modelId="{98D299EA-515C-48E5-96B7-19093FF32A02}" type="parTrans" cxnId="{7EAB8F9A-66A4-4B44-93D1-9D6244E02C42}">
      <dgm:prSet/>
      <dgm:spPr/>
      <dgm:t>
        <a:bodyPr/>
        <a:lstStyle/>
        <a:p>
          <a:endParaRPr lang="en-IN"/>
        </a:p>
      </dgm:t>
    </dgm:pt>
    <dgm:pt modelId="{792F1176-3575-483B-BD65-B52FA293A908}" type="sibTrans" cxnId="{7EAB8F9A-66A4-4B44-93D1-9D6244E02C42}">
      <dgm:prSet/>
      <dgm:spPr/>
      <dgm:t>
        <a:bodyPr/>
        <a:lstStyle/>
        <a:p>
          <a:endParaRPr lang="en-IN"/>
        </a:p>
      </dgm:t>
    </dgm:pt>
    <dgm:pt modelId="{690A9F1C-9BBD-4F7D-8748-1F5F631E9BF1}">
      <dgm:prSet phldrT="[Text]" custT="1"/>
      <dgm:spPr/>
      <dgm:t>
        <a:bodyPr/>
        <a:lstStyle/>
        <a:p>
          <a:r>
            <a:rPr lang="en-IN" sz="2200" dirty="0" smtClean="0">
              <a:latin typeface="Tw Cen MT" pitchFamily="34" charset="0"/>
            </a:rPr>
            <a:t>Higher yield: 7.486%</a:t>
          </a:r>
          <a:endParaRPr lang="en-IN" sz="2200" dirty="0">
            <a:latin typeface="Tw Cen MT" pitchFamily="34" charset="0"/>
          </a:endParaRPr>
        </a:p>
      </dgm:t>
    </dgm:pt>
    <dgm:pt modelId="{2E0C83CA-14FA-448B-BAEE-9704509B6370}" type="parTrans" cxnId="{F84EB6A5-67EB-4F61-948F-EC86CF32CF7E}">
      <dgm:prSet/>
      <dgm:spPr/>
      <dgm:t>
        <a:bodyPr/>
        <a:lstStyle/>
        <a:p>
          <a:endParaRPr lang="en-IN"/>
        </a:p>
      </dgm:t>
    </dgm:pt>
    <dgm:pt modelId="{921EF7CF-D8F9-45C3-B4CA-1B35584D8CBF}" type="sibTrans" cxnId="{F84EB6A5-67EB-4F61-948F-EC86CF32CF7E}">
      <dgm:prSet/>
      <dgm:spPr/>
      <dgm:t>
        <a:bodyPr/>
        <a:lstStyle/>
        <a:p>
          <a:endParaRPr lang="en-IN"/>
        </a:p>
      </dgm:t>
    </dgm:pt>
    <dgm:pt modelId="{49F23F15-FF2B-4282-9DBD-78268F5F351C}">
      <dgm:prSet phldrT="[Text]" custT="1"/>
      <dgm:spPr/>
      <dgm:t>
        <a:bodyPr/>
        <a:lstStyle/>
        <a:p>
          <a:r>
            <a:rPr lang="en-IN" sz="2200" dirty="0" smtClean="0">
              <a:latin typeface="Tw Cen MT" pitchFamily="34" charset="0"/>
            </a:rPr>
            <a:t>Average Spread: 2.43%</a:t>
          </a:r>
          <a:endParaRPr lang="en-IN" sz="2200" dirty="0">
            <a:latin typeface="Tw Cen MT" pitchFamily="34" charset="0"/>
          </a:endParaRPr>
        </a:p>
      </dgm:t>
    </dgm:pt>
    <dgm:pt modelId="{0845A35E-5805-4924-97AE-AC57AB4179C7}" type="parTrans" cxnId="{4DA14065-3794-49C7-BDD4-6417525855D6}">
      <dgm:prSet/>
      <dgm:spPr/>
      <dgm:t>
        <a:bodyPr/>
        <a:lstStyle/>
        <a:p>
          <a:endParaRPr lang="en-IN"/>
        </a:p>
      </dgm:t>
    </dgm:pt>
    <dgm:pt modelId="{53888659-E74B-4548-A3A0-059EB6774FFE}" type="sibTrans" cxnId="{4DA14065-3794-49C7-BDD4-6417525855D6}">
      <dgm:prSet/>
      <dgm:spPr/>
      <dgm:t>
        <a:bodyPr/>
        <a:lstStyle/>
        <a:p>
          <a:endParaRPr lang="en-IN"/>
        </a:p>
      </dgm:t>
    </dgm:pt>
    <dgm:pt modelId="{9740489F-9755-4935-BE14-01BF73347274}">
      <dgm:prSet phldrT="[Text]" custT="1"/>
      <dgm:spPr/>
      <dgm:t>
        <a:bodyPr/>
        <a:lstStyle/>
        <a:p>
          <a:r>
            <a:rPr lang="en-IN" sz="6000" dirty="0" smtClean="0">
              <a:latin typeface="Tw Cen MT" pitchFamily="34" charset="0"/>
            </a:rPr>
            <a:t>JAPAN</a:t>
          </a:r>
        </a:p>
        <a:p>
          <a:r>
            <a:rPr lang="en-IN" sz="3600" dirty="0" smtClean="0">
              <a:latin typeface="Tw Cen MT" pitchFamily="34" charset="0"/>
            </a:rPr>
            <a:t>S&amp;P: A+</a:t>
          </a:r>
          <a:endParaRPr lang="en-IN" sz="3600" dirty="0">
            <a:latin typeface="Tw Cen MT" pitchFamily="34" charset="0"/>
          </a:endParaRPr>
        </a:p>
      </dgm:t>
    </dgm:pt>
    <dgm:pt modelId="{2E174C70-71CD-45F4-BC58-5A23A1A4C77B}" type="parTrans" cxnId="{E2B4ED00-EF6F-483C-9596-EBE7F9DA1838}">
      <dgm:prSet/>
      <dgm:spPr/>
      <dgm:t>
        <a:bodyPr/>
        <a:lstStyle/>
        <a:p>
          <a:endParaRPr lang="en-IN"/>
        </a:p>
      </dgm:t>
    </dgm:pt>
    <dgm:pt modelId="{E78F7D8E-F4A1-43C7-B557-586A41207573}" type="sibTrans" cxnId="{E2B4ED00-EF6F-483C-9596-EBE7F9DA1838}">
      <dgm:prSet/>
      <dgm:spPr/>
      <dgm:t>
        <a:bodyPr/>
        <a:lstStyle/>
        <a:p>
          <a:endParaRPr lang="en-IN"/>
        </a:p>
      </dgm:t>
    </dgm:pt>
    <dgm:pt modelId="{D2356C9A-5A22-4949-883F-5A26108583A6}">
      <dgm:prSet phldrT="[Text]" custT="1"/>
      <dgm:spPr/>
      <dgm:t>
        <a:bodyPr/>
        <a:lstStyle/>
        <a:p>
          <a:r>
            <a:rPr lang="en-IN" sz="2200" dirty="0" smtClean="0">
              <a:latin typeface="Tw Cen MT" pitchFamily="34" charset="0"/>
            </a:rPr>
            <a:t>Lower yield: -0.066%</a:t>
          </a:r>
          <a:endParaRPr lang="en-IN" sz="2200" dirty="0">
            <a:latin typeface="Tw Cen MT" pitchFamily="34" charset="0"/>
          </a:endParaRPr>
        </a:p>
      </dgm:t>
    </dgm:pt>
    <dgm:pt modelId="{8EB66A8B-2D93-4201-854C-251C97432DAE}" type="parTrans" cxnId="{699BEBB4-DCF1-4E1F-9AC9-E9F3BD566745}">
      <dgm:prSet/>
      <dgm:spPr/>
      <dgm:t>
        <a:bodyPr/>
        <a:lstStyle/>
        <a:p>
          <a:endParaRPr lang="en-IN"/>
        </a:p>
      </dgm:t>
    </dgm:pt>
    <dgm:pt modelId="{57C81718-1C2B-47C6-974E-4543E4A7C5BD}" type="sibTrans" cxnId="{699BEBB4-DCF1-4E1F-9AC9-E9F3BD566745}">
      <dgm:prSet/>
      <dgm:spPr/>
      <dgm:t>
        <a:bodyPr/>
        <a:lstStyle/>
        <a:p>
          <a:endParaRPr lang="en-IN"/>
        </a:p>
      </dgm:t>
    </dgm:pt>
    <dgm:pt modelId="{4A195881-4496-4153-8AAE-B0DDF8A973A2}">
      <dgm:prSet phldrT="[Text]" custT="1"/>
      <dgm:spPr/>
      <dgm:t>
        <a:bodyPr/>
        <a:lstStyle/>
        <a:p>
          <a:r>
            <a:rPr lang="en-IN" sz="2200" dirty="0" smtClean="0">
              <a:latin typeface="Tw Cen MT" pitchFamily="34" charset="0"/>
            </a:rPr>
            <a:t>Outstanding bonds as % of GDP: 16%</a:t>
          </a:r>
          <a:endParaRPr lang="en-IN" sz="2200" dirty="0">
            <a:latin typeface="Tw Cen MT" pitchFamily="34" charset="0"/>
          </a:endParaRPr>
        </a:p>
      </dgm:t>
    </dgm:pt>
    <dgm:pt modelId="{B02D2BB6-FD69-431A-ACF7-8D0068869FFE}" type="parTrans" cxnId="{52C49205-39D9-491E-A5AA-3BF4ECC12F55}">
      <dgm:prSet/>
      <dgm:spPr/>
      <dgm:t>
        <a:bodyPr/>
        <a:lstStyle/>
        <a:p>
          <a:endParaRPr lang="en-IN"/>
        </a:p>
      </dgm:t>
    </dgm:pt>
    <dgm:pt modelId="{4114E8C8-2461-4F73-8328-7890D99F7FBE}" type="sibTrans" cxnId="{52C49205-39D9-491E-A5AA-3BF4ECC12F55}">
      <dgm:prSet/>
      <dgm:spPr/>
      <dgm:t>
        <a:bodyPr/>
        <a:lstStyle/>
        <a:p>
          <a:endParaRPr lang="en-IN"/>
        </a:p>
      </dgm:t>
    </dgm:pt>
    <dgm:pt modelId="{951DD370-387A-4770-B9E5-FECF1244C4CE}">
      <dgm:prSet phldrT="[Text]" custT="1"/>
      <dgm:spPr/>
      <dgm:t>
        <a:bodyPr/>
        <a:lstStyle/>
        <a:p>
          <a:r>
            <a:rPr lang="en-IN" sz="2200" dirty="0" smtClean="0">
              <a:latin typeface="Tw Cen MT" pitchFamily="34" charset="0"/>
            </a:rPr>
            <a:t>Bonds Turnover Ratio: 0.7</a:t>
          </a:r>
          <a:endParaRPr lang="en-IN" sz="2200" dirty="0">
            <a:latin typeface="Tw Cen MT" pitchFamily="34" charset="0"/>
          </a:endParaRPr>
        </a:p>
      </dgm:t>
    </dgm:pt>
    <dgm:pt modelId="{0171E620-337E-4D46-8891-48FA57BD1F36}" type="parTrans" cxnId="{B6B1C54E-45BB-4846-986A-5397F9F0D3A2}">
      <dgm:prSet/>
      <dgm:spPr/>
      <dgm:t>
        <a:bodyPr/>
        <a:lstStyle/>
        <a:p>
          <a:endParaRPr lang="en-IN"/>
        </a:p>
      </dgm:t>
    </dgm:pt>
    <dgm:pt modelId="{0121EB19-B07E-4C23-9398-E367D09C60A2}" type="sibTrans" cxnId="{B6B1C54E-45BB-4846-986A-5397F9F0D3A2}">
      <dgm:prSet/>
      <dgm:spPr/>
      <dgm:t>
        <a:bodyPr/>
        <a:lstStyle/>
        <a:p>
          <a:endParaRPr lang="en-IN"/>
        </a:p>
      </dgm:t>
    </dgm:pt>
    <dgm:pt modelId="{D88C4EBF-E61F-4488-94CF-D0368DFBCAF3}">
      <dgm:prSet custT="1"/>
      <dgm:spPr/>
      <dgm:t>
        <a:bodyPr/>
        <a:lstStyle/>
        <a:p>
          <a:r>
            <a:rPr lang="en-IN" sz="2200" dirty="0" smtClean="0">
              <a:latin typeface="Tw Cen MT" pitchFamily="34" charset="0"/>
            </a:rPr>
            <a:t>Average Spread: 0.976%</a:t>
          </a:r>
          <a:endParaRPr lang="en-IN" sz="2200" dirty="0">
            <a:latin typeface="Tw Cen MT" pitchFamily="34" charset="0"/>
          </a:endParaRPr>
        </a:p>
      </dgm:t>
    </dgm:pt>
    <dgm:pt modelId="{3B352F77-8BF4-4502-A6A6-6E6CDBEEE3D9}" type="parTrans" cxnId="{BF9D8914-454D-4707-A9DF-DF3B882AF150}">
      <dgm:prSet/>
      <dgm:spPr/>
      <dgm:t>
        <a:bodyPr/>
        <a:lstStyle/>
        <a:p>
          <a:endParaRPr lang="en-IN"/>
        </a:p>
      </dgm:t>
    </dgm:pt>
    <dgm:pt modelId="{CF93F3F5-9E47-482D-8870-A2D0AE552402}" type="sibTrans" cxnId="{BF9D8914-454D-4707-A9DF-DF3B882AF150}">
      <dgm:prSet/>
      <dgm:spPr/>
      <dgm:t>
        <a:bodyPr/>
        <a:lstStyle/>
        <a:p>
          <a:endParaRPr lang="en-IN"/>
        </a:p>
      </dgm:t>
    </dgm:pt>
    <dgm:pt modelId="{0ABD4C29-CE73-4919-BED4-7C76A006508F}">
      <dgm:prSet custT="1"/>
      <dgm:spPr/>
      <dgm:t>
        <a:bodyPr/>
        <a:lstStyle/>
        <a:p>
          <a:r>
            <a:rPr lang="en-IN" sz="2200" dirty="0" smtClean="0">
              <a:latin typeface="Tw Cen MT" pitchFamily="34" charset="0"/>
            </a:rPr>
            <a:t>Outstanding bonds as % of GDP: 14%</a:t>
          </a:r>
          <a:endParaRPr lang="en-IN" sz="2200" dirty="0">
            <a:latin typeface="Tw Cen MT" pitchFamily="34" charset="0"/>
          </a:endParaRPr>
        </a:p>
      </dgm:t>
    </dgm:pt>
    <dgm:pt modelId="{AA9CF146-DFCF-43F2-86C2-C2A26116584F}" type="parTrans" cxnId="{31BBA096-1AF1-4615-A62D-2EBFF2539D6E}">
      <dgm:prSet/>
      <dgm:spPr/>
      <dgm:t>
        <a:bodyPr/>
        <a:lstStyle/>
        <a:p>
          <a:endParaRPr lang="en-IN"/>
        </a:p>
      </dgm:t>
    </dgm:pt>
    <dgm:pt modelId="{BE52763D-2334-4C70-887F-0B2EECF94EB3}" type="sibTrans" cxnId="{31BBA096-1AF1-4615-A62D-2EBFF2539D6E}">
      <dgm:prSet/>
      <dgm:spPr/>
      <dgm:t>
        <a:bodyPr/>
        <a:lstStyle/>
        <a:p>
          <a:endParaRPr lang="en-IN"/>
        </a:p>
      </dgm:t>
    </dgm:pt>
    <dgm:pt modelId="{660A03AD-780F-46B8-8AFD-5885B6140B88}">
      <dgm:prSet custT="1"/>
      <dgm:spPr/>
      <dgm:t>
        <a:bodyPr/>
        <a:lstStyle/>
        <a:p>
          <a:r>
            <a:rPr lang="en-IN" sz="2200" dirty="0" smtClean="0">
              <a:latin typeface="Tw Cen MT" pitchFamily="34" charset="0"/>
            </a:rPr>
            <a:t>Bonds Turnover Ratio: 0.16</a:t>
          </a:r>
          <a:endParaRPr lang="en-IN" sz="2200" dirty="0">
            <a:latin typeface="Tw Cen MT" pitchFamily="34" charset="0"/>
          </a:endParaRPr>
        </a:p>
      </dgm:t>
    </dgm:pt>
    <dgm:pt modelId="{4AAC226A-419F-4A3E-9607-08E9E24F2711}" type="parTrans" cxnId="{FC4693A9-E3FD-4B89-8573-2846C7451756}">
      <dgm:prSet/>
      <dgm:spPr/>
      <dgm:t>
        <a:bodyPr/>
        <a:lstStyle/>
        <a:p>
          <a:endParaRPr lang="en-IN"/>
        </a:p>
      </dgm:t>
    </dgm:pt>
    <dgm:pt modelId="{933001A7-23B3-4E90-B15B-F85174B7953D}" type="sibTrans" cxnId="{FC4693A9-E3FD-4B89-8573-2846C7451756}">
      <dgm:prSet/>
      <dgm:spPr/>
      <dgm:t>
        <a:bodyPr/>
        <a:lstStyle/>
        <a:p>
          <a:endParaRPr lang="en-IN"/>
        </a:p>
      </dgm:t>
    </dgm:pt>
    <dgm:pt modelId="{C485E979-C605-4EF3-A007-25DF6607FC43}" type="pres">
      <dgm:prSet presAssocID="{D9E826A7-BE9F-4D9A-B077-9F475E876E0C}" presName="Name0" presStyleCnt="0">
        <dgm:presLayoutVars>
          <dgm:dir/>
          <dgm:animLvl val="lvl"/>
          <dgm:resizeHandles/>
        </dgm:presLayoutVars>
      </dgm:prSet>
      <dgm:spPr/>
      <dgm:t>
        <a:bodyPr/>
        <a:lstStyle/>
        <a:p>
          <a:endParaRPr lang="en-IN"/>
        </a:p>
      </dgm:t>
    </dgm:pt>
    <dgm:pt modelId="{B47B9DEA-50B0-4770-84BF-500F7F48A7F2}" type="pres">
      <dgm:prSet presAssocID="{114B7FD7-5A75-4205-94B2-452A2FBA9CE5}" presName="linNode" presStyleCnt="0"/>
      <dgm:spPr/>
      <dgm:t>
        <a:bodyPr/>
        <a:lstStyle/>
        <a:p>
          <a:endParaRPr lang="en-IN"/>
        </a:p>
      </dgm:t>
    </dgm:pt>
    <dgm:pt modelId="{65F2A34A-C253-43CC-A54D-E10B8361A322}" type="pres">
      <dgm:prSet presAssocID="{114B7FD7-5A75-4205-94B2-452A2FBA9CE5}" presName="parentShp" presStyleLbl="node1" presStyleIdx="0" presStyleCnt="2">
        <dgm:presLayoutVars>
          <dgm:bulletEnabled val="1"/>
        </dgm:presLayoutVars>
      </dgm:prSet>
      <dgm:spPr/>
      <dgm:t>
        <a:bodyPr/>
        <a:lstStyle/>
        <a:p>
          <a:endParaRPr lang="en-IN"/>
        </a:p>
      </dgm:t>
    </dgm:pt>
    <dgm:pt modelId="{9353531B-CE72-43C8-92C1-66000F346C58}" type="pres">
      <dgm:prSet presAssocID="{114B7FD7-5A75-4205-94B2-452A2FBA9CE5}" presName="childShp" presStyleLbl="bgAccFollowNode1" presStyleIdx="0" presStyleCnt="2">
        <dgm:presLayoutVars>
          <dgm:bulletEnabled val="1"/>
        </dgm:presLayoutVars>
      </dgm:prSet>
      <dgm:spPr/>
      <dgm:t>
        <a:bodyPr/>
        <a:lstStyle/>
        <a:p>
          <a:endParaRPr lang="en-IN"/>
        </a:p>
      </dgm:t>
    </dgm:pt>
    <dgm:pt modelId="{37F43648-0BB1-49D2-BB03-9226E6E13A3A}" type="pres">
      <dgm:prSet presAssocID="{792F1176-3575-483B-BD65-B52FA293A908}" presName="spacing" presStyleCnt="0"/>
      <dgm:spPr/>
      <dgm:t>
        <a:bodyPr/>
        <a:lstStyle/>
        <a:p>
          <a:endParaRPr lang="en-IN"/>
        </a:p>
      </dgm:t>
    </dgm:pt>
    <dgm:pt modelId="{005DD918-BA74-4E35-92DE-9771B888E33F}" type="pres">
      <dgm:prSet presAssocID="{9740489F-9755-4935-BE14-01BF73347274}" presName="linNode" presStyleCnt="0"/>
      <dgm:spPr/>
      <dgm:t>
        <a:bodyPr/>
        <a:lstStyle/>
        <a:p>
          <a:endParaRPr lang="en-IN"/>
        </a:p>
      </dgm:t>
    </dgm:pt>
    <dgm:pt modelId="{4FD25660-956C-45AB-B6F9-7FCBB45BF8FB}" type="pres">
      <dgm:prSet presAssocID="{9740489F-9755-4935-BE14-01BF73347274}" presName="parentShp" presStyleLbl="node1" presStyleIdx="1" presStyleCnt="2">
        <dgm:presLayoutVars>
          <dgm:bulletEnabled val="1"/>
        </dgm:presLayoutVars>
      </dgm:prSet>
      <dgm:spPr/>
      <dgm:t>
        <a:bodyPr/>
        <a:lstStyle/>
        <a:p>
          <a:endParaRPr lang="en-IN"/>
        </a:p>
      </dgm:t>
    </dgm:pt>
    <dgm:pt modelId="{E415573C-C8B6-4995-8F1A-5BCAD0491DEC}" type="pres">
      <dgm:prSet presAssocID="{9740489F-9755-4935-BE14-01BF73347274}" presName="childShp" presStyleLbl="bgAccFollowNode1" presStyleIdx="1" presStyleCnt="2" custLinFactNeighborY="1906">
        <dgm:presLayoutVars>
          <dgm:bulletEnabled val="1"/>
        </dgm:presLayoutVars>
      </dgm:prSet>
      <dgm:spPr/>
      <dgm:t>
        <a:bodyPr/>
        <a:lstStyle/>
        <a:p>
          <a:endParaRPr lang="en-IN"/>
        </a:p>
      </dgm:t>
    </dgm:pt>
  </dgm:ptLst>
  <dgm:cxnLst>
    <dgm:cxn modelId="{D20856BA-5EFC-4692-8B3B-93E8FA8223FD}" type="presOf" srcId="{9740489F-9755-4935-BE14-01BF73347274}" destId="{4FD25660-956C-45AB-B6F9-7FCBB45BF8FB}" srcOrd="0" destOrd="0" presId="urn:microsoft.com/office/officeart/2005/8/layout/vList6"/>
    <dgm:cxn modelId="{A4303EFF-1BE8-42B3-A1E7-140CDF6E9E49}" type="presOf" srcId="{D2356C9A-5A22-4949-883F-5A26108583A6}" destId="{E415573C-C8B6-4995-8F1A-5BCAD0491DEC}" srcOrd="0" destOrd="0" presId="urn:microsoft.com/office/officeart/2005/8/layout/vList6"/>
    <dgm:cxn modelId="{4DA14065-3794-49C7-BDD4-6417525855D6}" srcId="{114B7FD7-5A75-4205-94B2-452A2FBA9CE5}" destId="{49F23F15-FF2B-4282-9DBD-78268F5F351C}" srcOrd="1" destOrd="0" parTransId="{0845A35E-5805-4924-97AE-AC57AB4179C7}" sibTransId="{53888659-E74B-4548-A3A0-059EB6774FFE}"/>
    <dgm:cxn modelId="{699BEBB4-DCF1-4E1F-9AC9-E9F3BD566745}" srcId="{9740489F-9755-4935-BE14-01BF73347274}" destId="{D2356C9A-5A22-4949-883F-5A26108583A6}" srcOrd="0" destOrd="0" parTransId="{8EB66A8B-2D93-4201-854C-251C97432DAE}" sibTransId="{57C81718-1C2B-47C6-974E-4543E4A7C5BD}"/>
    <dgm:cxn modelId="{BF9D8914-454D-4707-A9DF-DF3B882AF150}" srcId="{9740489F-9755-4935-BE14-01BF73347274}" destId="{D88C4EBF-E61F-4488-94CF-D0368DFBCAF3}" srcOrd="1" destOrd="0" parTransId="{3B352F77-8BF4-4502-A6A6-6E6CDBEEE3D9}" sibTransId="{CF93F3F5-9E47-482D-8870-A2D0AE552402}"/>
    <dgm:cxn modelId="{4C6F53A5-5FEB-496B-A989-611703704267}" type="presOf" srcId="{49F23F15-FF2B-4282-9DBD-78268F5F351C}" destId="{9353531B-CE72-43C8-92C1-66000F346C58}" srcOrd="0" destOrd="1" presId="urn:microsoft.com/office/officeart/2005/8/layout/vList6"/>
    <dgm:cxn modelId="{E9F148C1-5551-41BF-AAC0-ED6A250102A7}" type="presOf" srcId="{4A195881-4496-4153-8AAE-B0DDF8A973A2}" destId="{9353531B-CE72-43C8-92C1-66000F346C58}" srcOrd="0" destOrd="2" presId="urn:microsoft.com/office/officeart/2005/8/layout/vList6"/>
    <dgm:cxn modelId="{90A8F170-20C9-4496-8492-55FF4AFC6DA2}" type="presOf" srcId="{114B7FD7-5A75-4205-94B2-452A2FBA9CE5}" destId="{65F2A34A-C253-43CC-A54D-E10B8361A322}" srcOrd="0" destOrd="0" presId="urn:microsoft.com/office/officeart/2005/8/layout/vList6"/>
    <dgm:cxn modelId="{B6B1C54E-45BB-4846-986A-5397F9F0D3A2}" srcId="{114B7FD7-5A75-4205-94B2-452A2FBA9CE5}" destId="{951DD370-387A-4770-B9E5-FECF1244C4CE}" srcOrd="3" destOrd="0" parTransId="{0171E620-337E-4D46-8891-48FA57BD1F36}" sibTransId="{0121EB19-B07E-4C23-9398-E367D09C60A2}"/>
    <dgm:cxn modelId="{52C49205-39D9-491E-A5AA-3BF4ECC12F55}" srcId="{114B7FD7-5A75-4205-94B2-452A2FBA9CE5}" destId="{4A195881-4496-4153-8AAE-B0DDF8A973A2}" srcOrd="2" destOrd="0" parTransId="{B02D2BB6-FD69-431A-ACF7-8D0068869FFE}" sibTransId="{4114E8C8-2461-4F73-8328-7890D99F7FBE}"/>
    <dgm:cxn modelId="{31BBA096-1AF1-4615-A62D-2EBFF2539D6E}" srcId="{9740489F-9755-4935-BE14-01BF73347274}" destId="{0ABD4C29-CE73-4919-BED4-7C76A006508F}" srcOrd="2" destOrd="0" parTransId="{AA9CF146-DFCF-43F2-86C2-C2A26116584F}" sibTransId="{BE52763D-2334-4C70-887F-0B2EECF94EB3}"/>
    <dgm:cxn modelId="{7EAB8F9A-66A4-4B44-93D1-9D6244E02C42}" srcId="{D9E826A7-BE9F-4D9A-B077-9F475E876E0C}" destId="{114B7FD7-5A75-4205-94B2-452A2FBA9CE5}" srcOrd="0" destOrd="0" parTransId="{98D299EA-515C-48E5-96B7-19093FF32A02}" sibTransId="{792F1176-3575-483B-BD65-B52FA293A908}"/>
    <dgm:cxn modelId="{F84EB6A5-67EB-4F61-948F-EC86CF32CF7E}" srcId="{114B7FD7-5A75-4205-94B2-452A2FBA9CE5}" destId="{690A9F1C-9BBD-4F7D-8748-1F5F631E9BF1}" srcOrd="0" destOrd="0" parTransId="{2E0C83CA-14FA-448B-BAEE-9704509B6370}" sibTransId="{921EF7CF-D8F9-45C3-B4CA-1B35584D8CBF}"/>
    <dgm:cxn modelId="{73475CCA-515B-4EC8-8DCD-E0C935E20BAC}" type="presOf" srcId="{D88C4EBF-E61F-4488-94CF-D0368DFBCAF3}" destId="{E415573C-C8B6-4995-8F1A-5BCAD0491DEC}" srcOrd="0" destOrd="1" presId="urn:microsoft.com/office/officeart/2005/8/layout/vList6"/>
    <dgm:cxn modelId="{E2B4ED00-EF6F-483C-9596-EBE7F9DA1838}" srcId="{D9E826A7-BE9F-4D9A-B077-9F475E876E0C}" destId="{9740489F-9755-4935-BE14-01BF73347274}" srcOrd="1" destOrd="0" parTransId="{2E174C70-71CD-45F4-BC58-5A23A1A4C77B}" sibTransId="{E78F7D8E-F4A1-43C7-B557-586A41207573}"/>
    <dgm:cxn modelId="{FC4693A9-E3FD-4B89-8573-2846C7451756}" srcId="{9740489F-9755-4935-BE14-01BF73347274}" destId="{660A03AD-780F-46B8-8AFD-5885B6140B88}" srcOrd="3" destOrd="0" parTransId="{4AAC226A-419F-4A3E-9607-08E9E24F2711}" sibTransId="{933001A7-23B3-4E90-B15B-F85174B7953D}"/>
    <dgm:cxn modelId="{B7297E7A-10A7-41DC-ACCC-BBC4D2332DA4}" type="presOf" srcId="{D9E826A7-BE9F-4D9A-B077-9F475E876E0C}" destId="{C485E979-C605-4EF3-A007-25DF6607FC43}" srcOrd="0" destOrd="0" presId="urn:microsoft.com/office/officeart/2005/8/layout/vList6"/>
    <dgm:cxn modelId="{891C98CA-16A6-4FFE-8FBF-E2D9A379480B}" type="presOf" srcId="{951DD370-387A-4770-B9E5-FECF1244C4CE}" destId="{9353531B-CE72-43C8-92C1-66000F346C58}" srcOrd="0" destOrd="3" presId="urn:microsoft.com/office/officeart/2005/8/layout/vList6"/>
    <dgm:cxn modelId="{4B960A8F-F6D3-470F-9B1E-27AD4F28D6C0}" type="presOf" srcId="{660A03AD-780F-46B8-8AFD-5885B6140B88}" destId="{E415573C-C8B6-4995-8F1A-5BCAD0491DEC}" srcOrd="0" destOrd="3" presId="urn:microsoft.com/office/officeart/2005/8/layout/vList6"/>
    <dgm:cxn modelId="{E804959D-3573-455B-BDC0-421DAD895ECB}" type="presOf" srcId="{0ABD4C29-CE73-4919-BED4-7C76A006508F}" destId="{E415573C-C8B6-4995-8F1A-5BCAD0491DEC}" srcOrd="0" destOrd="2" presId="urn:microsoft.com/office/officeart/2005/8/layout/vList6"/>
    <dgm:cxn modelId="{2D352506-ED6B-46C0-8C4C-3DA6F3972AA5}" type="presOf" srcId="{690A9F1C-9BBD-4F7D-8748-1F5F631E9BF1}" destId="{9353531B-CE72-43C8-92C1-66000F346C58}" srcOrd="0" destOrd="0" presId="urn:microsoft.com/office/officeart/2005/8/layout/vList6"/>
    <dgm:cxn modelId="{182CF226-5AFF-4B7B-8582-4A7AD60E3598}" type="presParOf" srcId="{C485E979-C605-4EF3-A007-25DF6607FC43}" destId="{B47B9DEA-50B0-4770-84BF-500F7F48A7F2}" srcOrd="0" destOrd="0" presId="urn:microsoft.com/office/officeart/2005/8/layout/vList6"/>
    <dgm:cxn modelId="{31CAA4AC-E167-4245-BA60-25AE37DAB572}" type="presParOf" srcId="{B47B9DEA-50B0-4770-84BF-500F7F48A7F2}" destId="{65F2A34A-C253-43CC-A54D-E10B8361A322}" srcOrd="0" destOrd="0" presId="urn:microsoft.com/office/officeart/2005/8/layout/vList6"/>
    <dgm:cxn modelId="{587EAB69-E3C2-4526-9A23-2D127E8B37E4}" type="presParOf" srcId="{B47B9DEA-50B0-4770-84BF-500F7F48A7F2}" destId="{9353531B-CE72-43C8-92C1-66000F346C58}" srcOrd="1" destOrd="0" presId="urn:microsoft.com/office/officeart/2005/8/layout/vList6"/>
    <dgm:cxn modelId="{2271945B-74F0-408E-9603-32CCD8148EF0}" type="presParOf" srcId="{C485E979-C605-4EF3-A007-25DF6607FC43}" destId="{37F43648-0BB1-49D2-BB03-9226E6E13A3A}" srcOrd="1" destOrd="0" presId="urn:microsoft.com/office/officeart/2005/8/layout/vList6"/>
    <dgm:cxn modelId="{8D005255-24D4-4B51-B1BB-2634ACA91192}" type="presParOf" srcId="{C485E979-C605-4EF3-A007-25DF6607FC43}" destId="{005DD918-BA74-4E35-92DE-9771B888E33F}" srcOrd="2" destOrd="0" presId="urn:microsoft.com/office/officeart/2005/8/layout/vList6"/>
    <dgm:cxn modelId="{6926F7BB-3CA2-4B26-A1F2-D452B3CDDEC4}" type="presParOf" srcId="{005DD918-BA74-4E35-92DE-9771B888E33F}" destId="{4FD25660-956C-45AB-B6F9-7FCBB45BF8FB}" srcOrd="0" destOrd="0" presId="urn:microsoft.com/office/officeart/2005/8/layout/vList6"/>
    <dgm:cxn modelId="{FA1D3499-7A1D-4F65-B2A4-007536A2A81F}" type="presParOf" srcId="{005DD918-BA74-4E35-92DE-9771B888E33F}" destId="{E415573C-C8B6-4995-8F1A-5BCAD0491DEC}"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B9891-D49A-4A0B-89FB-EC6F877A0F22}">
      <dsp:nvSpPr>
        <dsp:cNvPr id="0" name=""/>
        <dsp:cNvSpPr/>
      </dsp:nvSpPr>
      <dsp:spPr>
        <a:xfrm>
          <a:off x="4068451" y="1041746"/>
          <a:ext cx="1260452" cy="437512"/>
        </a:xfrm>
        <a:custGeom>
          <a:avLst/>
          <a:gdLst/>
          <a:ahLst/>
          <a:cxnLst/>
          <a:rect l="0" t="0" r="0" b="0"/>
          <a:pathLst>
            <a:path>
              <a:moveTo>
                <a:pt x="0" y="0"/>
              </a:moveTo>
              <a:lnTo>
                <a:pt x="0" y="218756"/>
              </a:lnTo>
              <a:lnTo>
                <a:pt x="1260452" y="218756"/>
              </a:lnTo>
              <a:lnTo>
                <a:pt x="1260452" y="437512"/>
              </a:lnTo>
            </a:path>
          </a:pathLst>
        </a:custGeom>
        <a:noFill/>
        <a:ln w="28575"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0F3116D-03B4-4206-84D2-96FC8FFD1B22}">
      <dsp:nvSpPr>
        <dsp:cNvPr id="0" name=""/>
        <dsp:cNvSpPr/>
      </dsp:nvSpPr>
      <dsp:spPr>
        <a:xfrm>
          <a:off x="2807999" y="1041746"/>
          <a:ext cx="1260452" cy="437512"/>
        </a:xfrm>
        <a:custGeom>
          <a:avLst/>
          <a:gdLst/>
          <a:ahLst/>
          <a:cxnLst/>
          <a:rect l="0" t="0" r="0" b="0"/>
          <a:pathLst>
            <a:path>
              <a:moveTo>
                <a:pt x="1260452" y="0"/>
              </a:moveTo>
              <a:lnTo>
                <a:pt x="1260452" y="218756"/>
              </a:lnTo>
              <a:lnTo>
                <a:pt x="0" y="218756"/>
              </a:lnTo>
              <a:lnTo>
                <a:pt x="0" y="437512"/>
              </a:lnTo>
            </a:path>
          </a:pathLst>
        </a:custGeom>
        <a:noFill/>
        <a:ln w="28575"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236BF5C-D641-4A93-ABBD-E6E21C9F6F59}">
      <dsp:nvSpPr>
        <dsp:cNvPr id="0" name=""/>
        <dsp:cNvSpPr/>
      </dsp:nvSpPr>
      <dsp:spPr>
        <a:xfrm>
          <a:off x="3547603" y="49"/>
          <a:ext cx="1041696" cy="1041696"/>
        </a:xfrm>
        <a:prstGeom prst="arc">
          <a:avLst>
            <a:gd name="adj1" fmla="val 13200000"/>
            <a:gd name="adj2" fmla="val 19200000"/>
          </a:avLst>
        </a:prstGeom>
        <a:noFill/>
        <a:ln w="28575"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DF5FD25-FF4B-4F4A-956E-FB186826F178}">
      <dsp:nvSpPr>
        <dsp:cNvPr id="0" name=""/>
        <dsp:cNvSpPr/>
      </dsp:nvSpPr>
      <dsp:spPr>
        <a:xfrm>
          <a:off x="3547603" y="49"/>
          <a:ext cx="1041696" cy="1041696"/>
        </a:xfrm>
        <a:prstGeom prst="arc">
          <a:avLst>
            <a:gd name="adj1" fmla="val 2400000"/>
            <a:gd name="adj2" fmla="val 8400000"/>
          </a:avLst>
        </a:prstGeom>
        <a:noFill/>
        <a:ln w="28575"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042D7D1-E3B5-44CE-BBDC-B3EE51BB4E1C}">
      <dsp:nvSpPr>
        <dsp:cNvPr id="0" name=""/>
        <dsp:cNvSpPr/>
      </dsp:nvSpPr>
      <dsp:spPr>
        <a:xfrm>
          <a:off x="3026755" y="187555"/>
          <a:ext cx="2083393" cy="666685"/>
        </a:xfrm>
        <a:prstGeom prst="rect">
          <a:avLst/>
        </a:prstGeom>
        <a:noFill/>
        <a:ln w="12700" cap="flat" cmpd="sng" algn="ctr">
          <a:noFill/>
          <a:prstDash val="solid"/>
        </a:ln>
        <a:effectLst>
          <a:outerShdw blurRad="39999" dist="23000" algn="bl" rotWithShape="0">
            <a:srgbClr val="000000">
              <a:alpha val="40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b="1" kern="1200" dirty="0">
              <a:effectLst/>
              <a:latin typeface="Tw Cen MT" pitchFamily="34" charset="0"/>
            </a:rPr>
            <a:t>DEBT MARKET</a:t>
          </a:r>
        </a:p>
      </dsp:txBody>
      <dsp:txXfrm>
        <a:off x="3026755" y="187555"/>
        <a:ext cx="2083393" cy="666685"/>
      </dsp:txXfrm>
    </dsp:sp>
    <dsp:sp modelId="{D0A64082-F6AE-444A-B3CA-D5D96C7C9BA4}">
      <dsp:nvSpPr>
        <dsp:cNvPr id="0" name=""/>
        <dsp:cNvSpPr/>
      </dsp:nvSpPr>
      <dsp:spPr>
        <a:xfrm>
          <a:off x="2287150" y="1479258"/>
          <a:ext cx="1041696" cy="1041696"/>
        </a:xfrm>
        <a:prstGeom prst="arc">
          <a:avLst>
            <a:gd name="adj1" fmla="val 13200000"/>
            <a:gd name="adj2" fmla="val 19200000"/>
          </a:avLst>
        </a:prstGeom>
        <a:noFill/>
        <a:ln w="28575"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13C40A5-1C3E-44A1-9162-8FD892DB7272}">
      <dsp:nvSpPr>
        <dsp:cNvPr id="0" name=""/>
        <dsp:cNvSpPr/>
      </dsp:nvSpPr>
      <dsp:spPr>
        <a:xfrm>
          <a:off x="2287150" y="1479258"/>
          <a:ext cx="1041696" cy="1041696"/>
        </a:xfrm>
        <a:prstGeom prst="arc">
          <a:avLst>
            <a:gd name="adj1" fmla="val 2400000"/>
            <a:gd name="adj2" fmla="val 8400000"/>
          </a:avLst>
        </a:prstGeom>
        <a:noFill/>
        <a:ln w="28575"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9A055F7-7D0A-4C97-B098-655349126B9F}">
      <dsp:nvSpPr>
        <dsp:cNvPr id="0" name=""/>
        <dsp:cNvSpPr/>
      </dsp:nvSpPr>
      <dsp:spPr>
        <a:xfrm>
          <a:off x="1766302" y="1666764"/>
          <a:ext cx="2083393" cy="666685"/>
        </a:xfrm>
        <a:prstGeom prst="rect">
          <a:avLst/>
        </a:prstGeom>
        <a:noFill/>
        <a:ln w="12700" cap="flat" cmpd="sng" algn="ctr">
          <a:noFill/>
          <a:prstDash val="solid"/>
        </a:ln>
        <a:effectLst>
          <a:outerShdw blurRad="39999" dist="23000" algn="bl" rotWithShape="0">
            <a:srgbClr val="000000">
              <a:alpha val="40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IN" sz="1900" b="1" kern="1200" dirty="0">
              <a:latin typeface="Tw Cen MT" pitchFamily="34" charset="0"/>
            </a:rPr>
            <a:t>GOVERNMENT SECURITES MARKET</a:t>
          </a:r>
        </a:p>
      </dsp:txBody>
      <dsp:txXfrm>
        <a:off x="1766302" y="1666764"/>
        <a:ext cx="2083393" cy="666685"/>
      </dsp:txXfrm>
    </dsp:sp>
    <dsp:sp modelId="{FBD4F5CE-42F5-466C-AA58-C7C8ABC9DC06}">
      <dsp:nvSpPr>
        <dsp:cNvPr id="0" name=""/>
        <dsp:cNvSpPr/>
      </dsp:nvSpPr>
      <dsp:spPr>
        <a:xfrm>
          <a:off x="4808056" y="1479258"/>
          <a:ext cx="1041696" cy="1041696"/>
        </a:xfrm>
        <a:prstGeom prst="arc">
          <a:avLst>
            <a:gd name="adj1" fmla="val 13200000"/>
            <a:gd name="adj2" fmla="val 19200000"/>
          </a:avLst>
        </a:prstGeom>
        <a:noFill/>
        <a:ln w="28575"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B1B5EA9-C2F0-4E38-9707-582338D8273C}">
      <dsp:nvSpPr>
        <dsp:cNvPr id="0" name=""/>
        <dsp:cNvSpPr/>
      </dsp:nvSpPr>
      <dsp:spPr>
        <a:xfrm>
          <a:off x="4808056" y="1479258"/>
          <a:ext cx="1041696" cy="1041696"/>
        </a:xfrm>
        <a:prstGeom prst="arc">
          <a:avLst>
            <a:gd name="adj1" fmla="val 2400000"/>
            <a:gd name="adj2" fmla="val 8400000"/>
          </a:avLst>
        </a:prstGeom>
        <a:noFill/>
        <a:ln w="28575"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90134DD-646D-4A49-873C-9D06A00784C9}">
      <dsp:nvSpPr>
        <dsp:cNvPr id="0" name=""/>
        <dsp:cNvSpPr/>
      </dsp:nvSpPr>
      <dsp:spPr>
        <a:xfrm>
          <a:off x="4287208" y="1666764"/>
          <a:ext cx="2083393" cy="666685"/>
        </a:xfrm>
        <a:prstGeom prst="rect">
          <a:avLst/>
        </a:prstGeom>
        <a:noFill/>
        <a:ln w="12700" cap="flat" cmpd="sng" algn="ctr">
          <a:noFill/>
          <a:prstDash val="solid"/>
        </a:ln>
        <a:effectLst>
          <a:outerShdw blurRad="39999" dist="23000" algn="bl" rotWithShape="0">
            <a:srgbClr val="000000">
              <a:alpha val="40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IN" sz="1900" b="1" kern="1200" dirty="0">
              <a:effectLst/>
            </a:rPr>
            <a:t>CORPORATE DEBT MARKET</a:t>
          </a:r>
        </a:p>
      </dsp:txBody>
      <dsp:txXfrm>
        <a:off x="4287208" y="1666764"/>
        <a:ext cx="2083393" cy="6666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9A5A4-0B51-41FD-8014-F282FBBAD00A}">
      <dsp:nvSpPr>
        <dsp:cNvPr id="0" name=""/>
        <dsp:cNvSpPr/>
      </dsp:nvSpPr>
      <dsp:spPr>
        <a:xfrm>
          <a:off x="-4594335" y="-704407"/>
          <a:ext cx="5472816" cy="5472816"/>
        </a:xfrm>
        <a:prstGeom prst="blockArc">
          <a:avLst>
            <a:gd name="adj1" fmla="val 18900000"/>
            <a:gd name="adj2" fmla="val 2700000"/>
            <a:gd name="adj3" fmla="val 395"/>
          </a:avLst>
        </a:pr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09914-9D47-461C-BC8A-1E87155544F4}">
      <dsp:nvSpPr>
        <dsp:cNvPr id="0" name=""/>
        <dsp:cNvSpPr/>
      </dsp:nvSpPr>
      <dsp:spPr>
        <a:xfrm>
          <a:off x="564979" y="406400"/>
          <a:ext cx="5475833" cy="812800"/>
        </a:xfrm>
        <a:prstGeom prst="rect">
          <a:avLst/>
        </a:prstGeom>
        <a:gradFill rotWithShape="1">
          <a:gsLst>
            <a:gs pos="0">
              <a:schemeClr val="accent3">
                <a:tint val="60000"/>
                <a:satMod val="250000"/>
              </a:schemeClr>
            </a:gs>
            <a:gs pos="35000">
              <a:schemeClr val="accent3">
                <a:tint val="47000"/>
                <a:satMod val="275000"/>
              </a:schemeClr>
            </a:gs>
            <a:gs pos="100000">
              <a:schemeClr val="accent3">
                <a:tint val="25000"/>
                <a:satMod val="300000"/>
              </a:schemeClr>
            </a:gs>
          </a:gsLst>
          <a:lin ang="16200000" scaled="1"/>
        </a:gradFill>
        <a:ln w="12700" cap="flat" cmpd="sng" algn="ctr">
          <a:solidFill>
            <a:schemeClr val="tx1">
              <a:lumMod val="50000"/>
            </a:schemeClr>
          </a:solidFill>
          <a:prstDash val="solid"/>
        </a:ln>
        <a:effectLst>
          <a:glow rad="101600">
            <a:schemeClr val="accent4">
              <a:satMod val="175000"/>
              <a:alpha val="40000"/>
            </a:schemeClr>
          </a:glo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5160" tIns="76200" rIns="76200" bIns="76200" numCol="1" spcCol="1270" anchor="ctr" anchorCtr="0">
          <a:noAutofit/>
        </a:bodyPr>
        <a:lstStyle/>
        <a:p>
          <a:pPr lvl="0" algn="l" defTabSz="1333500">
            <a:lnSpc>
              <a:spcPct val="90000"/>
            </a:lnSpc>
            <a:spcBef>
              <a:spcPct val="0"/>
            </a:spcBef>
            <a:spcAft>
              <a:spcPct val="35000"/>
            </a:spcAft>
          </a:pPr>
          <a:r>
            <a:rPr lang="en-IN" sz="3000" kern="1200" dirty="0">
              <a:latin typeface="Tw Cen MT" pitchFamily="34" charset="0"/>
            </a:rPr>
            <a:t>STRUCTURAL MODELS</a:t>
          </a:r>
        </a:p>
      </dsp:txBody>
      <dsp:txXfrm>
        <a:off x="564979" y="406400"/>
        <a:ext cx="5475833" cy="812800"/>
      </dsp:txXfrm>
    </dsp:sp>
    <dsp:sp modelId="{D792BB55-B845-4F84-A686-7C078EBC94A0}">
      <dsp:nvSpPr>
        <dsp:cNvPr id="0" name=""/>
        <dsp:cNvSpPr/>
      </dsp:nvSpPr>
      <dsp:spPr>
        <a:xfrm>
          <a:off x="56979" y="304800"/>
          <a:ext cx="1016000" cy="1016000"/>
        </a:xfrm>
        <a:prstGeom prst="ellipse">
          <a:avLst/>
        </a:prstGeom>
        <a:solidFill>
          <a:schemeClr val="l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510E84-8768-4020-9DE9-27DAE3974135}">
      <dsp:nvSpPr>
        <dsp:cNvPr id="0" name=""/>
        <dsp:cNvSpPr/>
      </dsp:nvSpPr>
      <dsp:spPr>
        <a:xfrm>
          <a:off x="860432" y="1625599"/>
          <a:ext cx="5180380" cy="812800"/>
        </a:xfrm>
        <a:prstGeom prst="rect">
          <a:avLst/>
        </a:prstGeom>
        <a:gradFill rotWithShape="1">
          <a:gsLst>
            <a:gs pos="0">
              <a:schemeClr val="accent3">
                <a:tint val="60000"/>
                <a:satMod val="250000"/>
              </a:schemeClr>
            </a:gs>
            <a:gs pos="35000">
              <a:schemeClr val="accent3">
                <a:tint val="47000"/>
                <a:satMod val="275000"/>
              </a:schemeClr>
            </a:gs>
            <a:gs pos="100000">
              <a:schemeClr val="accent3">
                <a:tint val="25000"/>
                <a:satMod val="300000"/>
              </a:schemeClr>
            </a:gs>
          </a:gsLst>
          <a:lin ang="16200000" scaled="1"/>
        </a:gradFill>
        <a:ln w="12700" cap="flat" cmpd="sng" algn="ctr">
          <a:solidFill>
            <a:schemeClr val="tx1">
              <a:lumMod val="50000"/>
            </a:schemeClr>
          </a:solidFill>
          <a:prstDash val="solid"/>
        </a:ln>
        <a:effectLst>
          <a:glow rad="101600">
            <a:schemeClr val="accent4">
              <a:satMod val="175000"/>
              <a:alpha val="40000"/>
            </a:schemeClr>
          </a:glo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5160" tIns="76200" rIns="76200" bIns="76200" numCol="1" spcCol="1270" anchor="ctr" anchorCtr="0">
          <a:noAutofit/>
        </a:bodyPr>
        <a:lstStyle/>
        <a:p>
          <a:pPr lvl="0" algn="l" defTabSz="1333500">
            <a:lnSpc>
              <a:spcPct val="90000"/>
            </a:lnSpc>
            <a:spcBef>
              <a:spcPct val="0"/>
            </a:spcBef>
            <a:spcAft>
              <a:spcPct val="35000"/>
            </a:spcAft>
          </a:pPr>
          <a:r>
            <a:rPr lang="en-IN" sz="3000" kern="1200" dirty="0">
              <a:latin typeface="Tw Cen MT" pitchFamily="34" charset="0"/>
            </a:rPr>
            <a:t>REDUCED-FORM MODELS</a:t>
          </a:r>
        </a:p>
      </dsp:txBody>
      <dsp:txXfrm>
        <a:off x="860432" y="1625599"/>
        <a:ext cx="5180380" cy="812800"/>
      </dsp:txXfrm>
    </dsp:sp>
    <dsp:sp modelId="{47AB1251-0D18-4F76-BF4A-BC639158CC52}">
      <dsp:nvSpPr>
        <dsp:cNvPr id="0" name=""/>
        <dsp:cNvSpPr/>
      </dsp:nvSpPr>
      <dsp:spPr>
        <a:xfrm>
          <a:off x="352432" y="1523999"/>
          <a:ext cx="1016000" cy="1016000"/>
        </a:xfrm>
        <a:prstGeom prst="ellipse">
          <a:avLst/>
        </a:prstGeom>
        <a:solidFill>
          <a:schemeClr val="l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5D363F-FAC8-45F1-B0A0-CE1FB800B59A}">
      <dsp:nvSpPr>
        <dsp:cNvPr id="0" name=""/>
        <dsp:cNvSpPr/>
      </dsp:nvSpPr>
      <dsp:spPr>
        <a:xfrm>
          <a:off x="564979" y="2844800"/>
          <a:ext cx="5475833" cy="812800"/>
        </a:xfrm>
        <a:prstGeom prst="rect">
          <a:avLst/>
        </a:prstGeom>
        <a:gradFill rotWithShape="1">
          <a:gsLst>
            <a:gs pos="0">
              <a:schemeClr val="accent3">
                <a:tint val="60000"/>
                <a:satMod val="250000"/>
              </a:schemeClr>
            </a:gs>
            <a:gs pos="35000">
              <a:schemeClr val="accent3">
                <a:tint val="47000"/>
                <a:satMod val="275000"/>
              </a:schemeClr>
            </a:gs>
            <a:gs pos="100000">
              <a:schemeClr val="accent3">
                <a:tint val="25000"/>
                <a:satMod val="300000"/>
              </a:schemeClr>
            </a:gs>
          </a:gsLst>
          <a:lin ang="16200000" scaled="1"/>
        </a:gradFill>
        <a:ln w="12700" cap="flat" cmpd="sng" algn="ctr">
          <a:solidFill>
            <a:schemeClr val="tx1">
              <a:lumMod val="50000"/>
            </a:schemeClr>
          </a:solidFill>
          <a:prstDash val="solid"/>
        </a:ln>
        <a:effectLst>
          <a:glow rad="101600">
            <a:schemeClr val="accent4">
              <a:satMod val="175000"/>
              <a:alpha val="40000"/>
            </a:schemeClr>
          </a:glow>
        </a:effectLst>
      </dsp:spPr>
      <dsp:style>
        <a:lnRef idx="1">
          <a:schemeClr val="accent3"/>
        </a:lnRef>
        <a:fillRef idx="2">
          <a:schemeClr val="accent3"/>
        </a:fillRef>
        <a:effectRef idx="1">
          <a:schemeClr val="accent3"/>
        </a:effectRef>
        <a:fontRef idx="minor">
          <a:schemeClr val="dk1"/>
        </a:fontRef>
      </dsp:style>
      <dsp:txBody>
        <a:bodyPr spcFirstLastPara="0" vert="horz" wrap="square" lIns="645160" tIns="76200" rIns="76200" bIns="76200" numCol="1" spcCol="1270" anchor="ctr" anchorCtr="0">
          <a:noAutofit/>
        </a:bodyPr>
        <a:lstStyle/>
        <a:p>
          <a:pPr lvl="0" algn="l" defTabSz="1333500">
            <a:lnSpc>
              <a:spcPct val="90000"/>
            </a:lnSpc>
            <a:spcBef>
              <a:spcPct val="0"/>
            </a:spcBef>
            <a:spcAft>
              <a:spcPct val="35000"/>
            </a:spcAft>
          </a:pPr>
          <a:r>
            <a:rPr lang="en-IN" sz="3000" kern="1200" dirty="0">
              <a:latin typeface="Tw Cen MT" pitchFamily="34" charset="0"/>
            </a:rPr>
            <a:t>INTENSITY-BASED MODELS</a:t>
          </a:r>
        </a:p>
      </dsp:txBody>
      <dsp:txXfrm>
        <a:off x="564979" y="2844800"/>
        <a:ext cx="5475833" cy="812800"/>
      </dsp:txXfrm>
    </dsp:sp>
    <dsp:sp modelId="{B23AAADF-4776-47B4-BF7D-9FF1458BC912}">
      <dsp:nvSpPr>
        <dsp:cNvPr id="0" name=""/>
        <dsp:cNvSpPr/>
      </dsp:nvSpPr>
      <dsp:spPr>
        <a:xfrm>
          <a:off x="56979" y="2743200"/>
          <a:ext cx="1016000" cy="1016000"/>
        </a:xfrm>
        <a:prstGeom prst="ellipse">
          <a:avLst/>
        </a:prstGeom>
        <a:solidFill>
          <a:schemeClr val="l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CF28E-A983-4A98-B0D6-6B4F426BF7A1}">
      <dsp:nvSpPr>
        <dsp:cNvPr id="0" name=""/>
        <dsp:cNvSpPr/>
      </dsp:nvSpPr>
      <dsp:spPr>
        <a:xfrm rot="4585953">
          <a:off x="1711132" y="341596"/>
          <a:ext cx="4201128" cy="4690023"/>
        </a:xfrm>
        <a:prstGeom prst="swooshArrow">
          <a:avLst>
            <a:gd name="adj1" fmla="val 16310"/>
            <a:gd name="adj2" fmla="val 31370"/>
          </a:avLst>
        </a:prstGeom>
        <a:solidFill>
          <a:schemeClr val="tx2"/>
        </a:solidFill>
        <a:ln w="28575" cap="flat" cmpd="sng" algn="ctr">
          <a:solidFill>
            <a:schemeClr val="tx1">
              <a:lumMod val="50000"/>
            </a:schemeClr>
          </a:solidFill>
          <a:prstDash val="solid"/>
        </a:ln>
        <a:effectLst/>
      </dsp:spPr>
      <dsp:style>
        <a:lnRef idx="2">
          <a:scrgbClr r="0" g="0" b="0"/>
        </a:lnRef>
        <a:fillRef idx="1">
          <a:scrgbClr r="0" g="0" b="0"/>
        </a:fillRef>
        <a:effectRef idx="0">
          <a:scrgbClr r="0" g="0" b="0"/>
        </a:effectRef>
        <a:fontRef idx="minor">
          <a:schemeClr val="lt1"/>
        </a:fontRef>
      </dsp:style>
    </dsp:sp>
    <dsp:sp modelId="{7D6103D5-E9DA-40F6-8F37-2A8BB93E2C4A}">
      <dsp:nvSpPr>
        <dsp:cNvPr id="0" name=""/>
        <dsp:cNvSpPr/>
      </dsp:nvSpPr>
      <dsp:spPr>
        <a:xfrm flipH="1" flipV="1">
          <a:off x="945031" y="1107001"/>
          <a:ext cx="45720" cy="117136"/>
        </a:xfrm>
        <a:prstGeom prst="ellipse">
          <a:avLst/>
        </a:prstGeom>
        <a:no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5DFF92-DBF4-4617-BF96-D260F84AD12F}">
      <dsp:nvSpPr>
        <dsp:cNvPr id="0" name=""/>
        <dsp:cNvSpPr/>
      </dsp:nvSpPr>
      <dsp:spPr>
        <a:xfrm>
          <a:off x="945033" y="360039"/>
          <a:ext cx="2263593" cy="818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b" anchorCtr="0">
          <a:noAutofit/>
        </a:bodyPr>
        <a:lstStyle/>
        <a:p>
          <a:pPr lvl="0" algn="ctr" defTabSz="977900">
            <a:lnSpc>
              <a:spcPct val="90000"/>
            </a:lnSpc>
            <a:spcBef>
              <a:spcPct val="0"/>
            </a:spcBef>
            <a:spcAft>
              <a:spcPct val="35000"/>
            </a:spcAft>
          </a:pPr>
          <a:r>
            <a:rPr lang="en-IN" sz="2200" kern="1200" dirty="0">
              <a:solidFill>
                <a:schemeClr val="tx1">
                  <a:lumMod val="50000"/>
                </a:schemeClr>
              </a:solidFill>
              <a:latin typeface="Tw Cen MT" panose="020B0602020104020603" pitchFamily="34" charset="0"/>
            </a:rPr>
            <a:t>LIC HOUSING FINANCE: </a:t>
          </a:r>
          <a:r>
            <a:rPr lang="en-IN" sz="2200" b="1" kern="1200" dirty="0">
              <a:solidFill>
                <a:schemeClr val="tx1">
                  <a:lumMod val="50000"/>
                </a:schemeClr>
              </a:solidFill>
              <a:latin typeface="Tw Cen MT" panose="020B0602020104020603" pitchFamily="34" charset="0"/>
            </a:rPr>
            <a:t>0.025</a:t>
          </a:r>
        </a:p>
      </dsp:txBody>
      <dsp:txXfrm>
        <a:off x="945033" y="360039"/>
        <a:ext cx="2263593" cy="818706"/>
      </dsp:txXfrm>
    </dsp:sp>
    <dsp:sp modelId="{10CDD869-F0CB-4C4C-873D-2255CE85320D}">
      <dsp:nvSpPr>
        <dsp:cNvPr id="0" name=""/>
        <dsp:cNvSpPr/>
      </dsp:nvSpPr>
      <dsp:spPr>
        <a:xfrm>
          <a:off x="2901435" y="940484"/>
          <a:ext cx="3444205" cy="85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IN" sz="2200" kern="1200" dirty="0">
              <a:solidFill>
                <a:schemeClr val="tx1">
                  <a:lumMod val="50000"/>
                </a:schemeClr>
              </a:solidFill>
              <a:latin typeface="Tw Cen MT" panose="020B0602020104020603" pitchFamily="34" charset="0"/>
            </a:rPr>
            <a:t>SREI INFRASTRUCTURE FINANCE:</a:t>
          </a:r>
          <a:r>
            <a:rPr lang="en-IN" sz="2200" b="1" kern="1200" dirty="0">
              <a:solidFill>
                <a:schemeClr val="tx1">
                  <a:lumMod val="50000"/>
                </a:schemeClr>
              </a:solidFill>
              <a:latin typeface="Tw Cen MT" panose="020B0602020104020603" pitchFamily="34" charset="0"/>
            </a:rPr>
            <a:t> 0.32</a:t>
          </a:r>
        </a:p>
      </dsp:txBody>
      <dsp:txXfrm>
        <a:off x="2901435" y="940484"/>
        <a:ext cx="3444205" cy="859714"/>
      </dsp:txXfrm>
    </dsp:sp>
    <dsp:sp modelId="{36BCD611-9B4D-43FB-8E6C-03103745A3EB}">
      <dsp:nvSpPr>
        <dsp:cNvPr id="0" name=""/>
        <dsp:cNvSpPr/>
      </dsp:nvSpPr>
      <dsp:spPr>
        <a:xfrm>
          <a:off x="4614510" y="1948594"/>
          <a:ext cx="2955268" cy="85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lvl="0" algn="ctr" defTabSz="977900">
            <a:lnSpc>
              <a:spcPct val="90000"/>
            </a:lnSpc>
            <a:spcBef>
              <a:spcPct val="0"/>
            </a:spcBef>
            <a:spcAft>
              <a:spcPct val="35000"/>
            </a:spcAft>
          </a:pPr>
          <a:r>
            <a:rPr lang="en-IN" sz="2200" kern="1200" dirty="0">
              <a:solidFill>
                <a:schemeClr val="tx1">
                  <a:lumMod val="50000"/>
                </a:schemeClr>
              </a:solidFill>
              <a:latin typeface="Tw Cen MT" panose="020B0602020104020603" pitchFamily="34" charset="0"/>
            </a:rPr>
            <a:t>UJJIVAN FINANCIAL SERVICES: </a:t>
          </a:r>
          <a:r>
            <a:rPr lang="en-IN" sz="2200" b="1" kern="1200" dirty="0">
              <a:solidFill>
                <a:schemeClr val="tx1">
                  <a:lumMod val="50000"/>
                </a:schemeClr>
              </a:solidFill>
              <a:latin typeface="Tw Cen MT" panose="020B0602020104020603" pitchFamily="34" charset="0"/>
            </a:rPr>
            <a:t>0.66</a:t>
          </a:r>
        </a:p>
      </dsp:txBody>
      <dsp:txXfrm>
        <a:off x="4614510" y="1948594"/>
        <a:ext cx="2955268" cy="859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5DBDC-61B1-4DFC-9766-D5D24C977E90}">
      <dsp:nvSpPr>
        <dsp:cNvPr id="0" name=""/>
        <dsp:cNvSpPr/>
      </dsp:nvSpPr>
      <dsp:spPr>
        <a:xfrm rot="5400000">
          <a:off x="2604822" y="2604909"/>
          <a:ext cx="1472163" cy="1302901"/>
        </a:xfrm>
        <a:prstGeom prst="hexagon">
          <a:avLst>
            <a:gd name="adj" fmla="val 25000"/>
            <a:gd name="vf" fmla="val 115470"/>
          </a:avLst>
        </a:prstGeom>
        <a:solidFill>
          <a:schemeClr val="accent4">
            <a:satMod val="110000"/>
          </a:schemeClr>
        </a:solid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hemeClr val="accent4"/>
        </a:lnRef>
        <a:fillRef idx="3">
          <a:schemeClr val="accent4"/>
        </a:fillRef>
        <a:effectRef idx="3">
          <a:schemeClr val="accent4"/>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buFont typeface="Times New Roman" panose="02020603050405020304" pitchFamily="18" charset="0"/>
            <a:buNone/>
          </a:pPr>
          <a:r>
            <a:rPr lang="en-IN" sz="1700" b="1" kern="1200" dirty="0">
              <a:latin typeface="Tw Cen MT" pitchFamily="34" charset="0"/>
              <a:cs typeface="Times New Roman" panose="02020603050405020304" pitchFamily="18" charset="0"/>
            </a:rPr>
            <a:t>Inflation</a:t>
          </a:r>
        </a:p>
      </dsp:txBody>
      <dsp:txXfrm rot="-5400000">
        <a:off x="2894120" y="2751533"/>
        <a:ext cx="893567" cy="1009653"/>
      </dsp:txXfrm>
    </dsp:sp>
    <dsp:sp modelId="{B01EF699-5F8A-4A5D-86C9-6B68CBEFC83C}">
      <dsp:nvSpPr>
        <dsp:cNvPr id="0" name=""/>
        <dsp:cNvSpPr/>
      </dsp:nvSpPr>
      <dsp:spPr>
        <a:xfrm>
          <a:off x="5448028" y="298591"/>
          <a:ext cx="1642934" cy="883298"/>
        </a:xfrm>
        <a:prstGeom prst="rect">
          <a:avLst/>
        </a:prstGeom>
        <a:noFill/>
        <a:ln>
          <a:noFill/>
        </a:ln>
        <a:effectLst/>
      </dsp:spPr>
      <dsp:style>
        <a:lnRef idx="0">
          <a:scrgbClr r="0" g="0" b="0"/>
        </a:lnRef>
        <a:fillRef idx="0">
          <a:scrgbClr r="0" g="0" b="0"/>
        </a:fillRef>
        <a:effectRef idx="0">
          <a:scrgbClr r="0" g="0" b="0"/>
        </a:effectRef>
        <a:fontRef idx="minor"/>
      </dsp:style>
    </dsp:sp>
    <dsp:sp modelId="{448B9D99-9D50-47CB-92A3-63D544B44C59}">
      <dsp:nvSpPr>
        <dsp:cNvPr id="0" name=""/>
        <dsp:cNvSpPr/>
      </dsp:nvSpPr>
      <dsp:spPr>
        <a:xfrm rot="5400000">
          <a:off x="2649444" y="99849"/>
          <a:ext cx="1472163" cy="1280782"/>
        </a:xfrm>
        <a:prstGeom prst="hexagon">
          <a:avLst>
            <a:gd name="adj" fmla="val 25000"/>
            <a:gd name="vf" fmla="val 115470"/>
          </a:avLst>
        </a:prstGeom>
        <a:gradFill rotWithShape="1">
          <a:gsLst>
            <a:gs pos="0">
              <a:schemeClr val="accent3">
                <a:tint val="60000"/>
                <a:satMod val="250000"/>
              </a:schemeClr>
            </a:gs>
            <a:gs pos="35000">
              <a:schemeClr val="accent3">
                <a:tint val="47000"/>
                <a:satMod val="275000"/>
              </a:schemeClr>
            </a:gs>
            <a:gs pos="100000">
              <a:schemeClr val="accent3">
                <a:tint val="25000"/>
                <a:satMod val="300000"/>
              </a:schemeClr>
            </a:gs>
          </a:gsLst>
          <a:lin ang="16200000" scaled="1"/>
        </a:gradFill>
        <a:ln w="12700" cap="flat" cmpd="sng" algn="ctr">
          <a:solidFill>
            <a:schemeClr val="accent3">
              <a:shade val="95000"/>
              <a:satMod val="105000"/>
            </a:schemeClr>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buFont typeface="Times New Roman" panose="02020603050405020304" pitchFamily="18" charset="0"/>
            <a:buNone/>
          </a:pPr>
          <a:r>
            <a:rPr lang="en-IN" sz="2000" b="1" kern="1200" dirty="0" smtClean="0">
              <a:latin typeface="Tw Cen MT" pitchFamily="34" charset="0"/>
            </a:rPr>
            <a:t>Risk-free Rate</a:t>
          </a:r>
          <a:endParaRPr lang="en-IN" sz="2000" b="1" kern="1200" dirty="0">
            <a:latin typeface="Tw Cen MT" pitchFamily="34" charset="0"/>
          </a:endParaRPr>
        </a:p>
      </dsp:txBody>
      <dsp:txXfrm rot="-5400000">
        <a:off x="2944723" y="233571"/>
        <a:ext cx="881604" cy="1013339"/>
      </dsp:txXfrm>
    </dsp:sp>
    <dsp:sp modelId="{D0C6F67D-C727-4505-A61B-9C85809D9F48}">
      <dsp:nvSpPr>
        <dsp:cNvPr id="0" name=""/>
        <dsp:cNvSpPr/>
      </dsp:nvSpPr>
      <dsp:spPr>
        <a:xfrm rot="5400000">
          <a:off x="3338417" y="1349422"/>
          <a:ext cx="1472163" cy="1280782"/>
        </a:xfrm>
        <a:prstGeom prst="hexagon">
          <a:avLst>
            <a:gd name="adj" fmla="val 25000"/>
            <a:gd name="vf" fmla="val 115470"/>
          </a:avLst>
        </a:prstGeom>
        <a:solidFill>
          <a:schemeClr val="accent3">
            <a:satMod val="110000"/>
          </a:schemeClr>
        </a:solidFill>
        <a:ln w="12700" cap="flat" cmpd="sng" algn="ctr">
          <a:solidFill>
            <a:schemeClr val="accent3">
              <a:shade val="95000"/>
              <a:satMod val="105000"/>
            </a:schemeClr>
          </a:solidFill>
          <a:prstDash val="solid"/>
        </a:ln>
        <a:effectLst>
          <a:outerShdw blurRad="39999" dist="23000" algn="bl" rotWithShape="0">
            <a:srgbClr val="000000">
              <a:alpha val="40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buFont typeface="Times New Roman" panose="02020603050405020304" pitchFamily="18" charset="0"/>
            <a:buNone/>
          </a:pPr>
          <a:r>
            <a:rPr lang="en-IN" sz="1500" b="1" kern="1200" dirty="0">
              <a:latin typeface="Tw Cen MT" pitchFamily="34" charset="0"/>
              <a:cs typeface="Times New Roman" panose="02020603050405020304" pitchFamily="18" charset="0"/>
            </a:rPr>
            <a:t>Economy Strength</a:t>
          </a:r>
        </a:p>
      </dsp:txBody>
      <dsp:txXfrm rot="-5400000">
        <a:off x="3633696" y="1483144"/>
        <a:ext cx="881604" cy="1013339"/>
      </dsp:txXfrm>
    </dsp:sp>
    <dsp:sp modelId="{5276B829-E8F0-47C2-9DF4-8CBA6393807D}">
      <dsp:nvSpPr>
        <dsp:cNvPr id="0" name=""/>
        <dsp:cNvSpPr/>
      </dsp:nvSpPr>
      <dsp:spPr>
        <a:xfrm>
          <a:off x="1791172" y="1548164"/>
          <a:ext cx="1589937" cy="883298"/>
        </a:xfrm>
        <a:prstGeom prst="rect">
          <a:avLst/>
        </a:prstGeom>
        <a:noFill/>
        <a:ln>
          <a:noFill/>
        </a:ln>
        <a:effectLst/>
      </dsp:spPr>
      <dsp:style>
        <a:lnRef idx="0">
          <a:scrgbClr r="0" g="0" b="0"/>
        </a:lnRef>
        <a:fillRef idx="0">
          <a:scrgbClr r="0" g="0" b="0"/>
        </a:fillRef>
        <a:effectRef idx="0">
          <a:scrgbClr r="0" g="0" b="0"/>
        </a:effectRef>
        <a:fontRef idx="minor"/>
      </dsp:style>
    </dsp:sp>
    <dsp:sp modelId="{D7EE2006-5F17-406C-B45B-D6E8F01EF18B}">
      <dsp:nvSpPr>
        <dsp:cNvPr id="0" name=""/>
        <dsp:cNvSpPr/>
      </dsp:nvSpPr>
      <dsp:spPr>
        <a:xfrm rot="5400000">
          <a:off x="4721662" y="1349422"/>
          <a:ext cx="1472163" cy="1280782"/>
        </a:xfrm>
        <a:prstGeom prst="hexagon">
          <a:avLst>
            <a:gd name="adj" fmla="val 25000"/>
            <a:gd name="vf" fmla="val 115470"/>
          </a:avLst>
        </a:prstGeom>
        <a:gradFill rotWithShape="1">
          <a:gsLst>
            <a:gs pos="0">
              <a:schemeClr val="accent3">
                <a:tint val="60000"/>
                <a:satMod val="250000"/>
              </a:schemeClr>
            </a:gs>
            <a:gs pos="35000">
              <a:schemeClr val="accent3">
                <a:tint val="47000"/>
                <a:satMod val="275000"/>
              </a:schemeClr>
            </a:gs>
            <a:gs pos="100000">
              <a:schemeClr val="accent3">
                <a:tint val="25000"/>
                <a:satMod val="300000"/>
              </a:schemeClr>
            </a:gs>
          </a:gsLst>
          <a:lin ang="16200000" scaled="1"/>
        </a:gradFill>
        <a:ln w="12700" cap="flat" cmpd="sng" algn="ctr">
          <a:solidFill>
            <a:schemeClr val="accent3">
              <a:shade val="95000"/>
              <a:satMod val="105000"/>
            </a:schemeClr>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buFont typeface="Times New Roman" panose="02020603050405020304" pitchFamily="18" charset="0"/>
            <a:buNone/>
          </a:pPr>
          <a:r>
            <a:rPr lang="en-IN" sz="1400" b="1" kern="1200" dirty="0" smtClean="0">
              <a:latin typeface="Tw Cen MT" pitchFamily="34" charset="0"/>
              <a:cs typeface="Times New Roman" panose="02020603050405020304" pitchFamily="18" charset="0"/>
            </a:rPr>
            <a:t>Probability </a:t>
          </a:r>
          <a:r>
            <a:rPr lang="en-IN" sz="1400" b="1" kern="1200" dirty="0">
              <a:latin typeface="Tw Cen MT" pitchFamily="34" charset="0"/>
              <a:cs typeface="Times New Roman" panose="02020603050405020304" pitchFamily="18" charset="0"/>
            </a:rPr>
            <a:t>of Default</a:t>
          </a:r>
          <a:endParaRPr lang="en-IN" sz="1400" b="1" kern="1200" dirty="0">
            <a:latin typeface="Tw Cen MT" pitchFamily="34" charset="0"/>
          </a:endParaRPr>
        </a:p>
      </dsp:txBody>
      <dsp:txXfrm rot="-5400000">
        <a:off x="5016941" y="1483144"/>
        <a:ext cx="881604" cy="1013339"/>
      </dsp:txXfrm>
    </dsp:sp>
    <dsp:sp modelId="{DBF224AD-8A75-4D53-8C75-9143681FEB4F}">
      <dsp:nvSpPr>
        <dsp:cNvPr id="0" name=""/>
        <dsp:cNvSpPr/>
      </dsp:nvSpPr>
      <dsp:spPr>
        <a:xfrm rot="5400000">
          <a:off x="4032689" y="2598995"/>
          <a:ext cx="1472163" cy="1280782"/>
        </a:xfrm>
        <a:prstGeom prst="hexagon">
          <a:avLst>
            <a:gd name="adj" fmla="val 25000"/>
            <a:gd name="vf" fmla="val 115470"/>
          </a:avLst>
        </a:prstGeom>
        <a:solidFill>
          <a:schemeClr val="accent4">
            <a:satMod val="110000"/>
          </a:schemeClr>
        </a:solidFill>
        <a:ln>
          <a:noFill/>
        </a:ln>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dsp:spPr>
      <dsp:style>
        <a:lnRef idx="0">
          <a:schemeClr val="accent4"/>
        </a:lnRef>
        <a:fillRef idx="3">
          <a:schemeClr val="accent4"/>
        </a:fillRef>
        <a:effectRef idx="3">
          <a:schemeClr val="accent4"/>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buFont typeface="Times New Roman" panose="02020603050405020304" pitchFamily="18" charset="0"/>
            <a:buNone/>
          </a:pPr>
          <a:r>
            <a:rPr lang="en-IN" sz="1800" b="1" kern="1200" dirty="0">
              <a:latin typeface="Tw Cen MT" pitchFamily="34" charset="0"/>
              <a:cs typeface="Times New Roman" panose="02020603050405020304" pitchFamily="18" charset="0"/>
            </a:rPr>
            <a:t>Tax Effects</a:t>
          </a:r>
          <a:endParaRPr lang="en-IN" sz="1800" b="1" kern="1200" dirty="0">
            <a:latin typeface="Tw Cen MT" pitchFamily="34" charset="0"/>
          </a:endParaRPr>
        </a:p>
      </dsp:txBody>
      <dsp:txXfrm rot="-5400000">
        <a:off x="4327968" y="2732717"/>
        <a:ext cx="881604" cy="1013339"/>
      </dsp:txXfrm>
    </dsp:sp>
    <dsp:sp modelId="{CDED8BFD-E2E9-4CCF-B849-9D8C646AD2AC}">
      <dsp:nvSpPr>
        <dsp:cNvPr id="0" name=""/>
        <dsp:cNvSpPr/>
      </dsp:nvSpPr>
      <dsp:spPr>
        <a:xfrm>
          <a:off x="5448028" y="2797737"/>
          <a:ext cx="1642934" cy="88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IN" sz="3600" kern="1200" dirty="0"/>
            <a:t> </a:t>
          </a:r>
        </a:p>
      </dsp:txBody>
      <dsp:txXfrm>
        <a:off x="5448028" y="2797737"/>
        <a:ext cx="1642934" cy="883298"/>
      </dsp:txXfrm>
    </dsp:sp>
    <dsp:sp modelId="{5C898A7D-C813-4753-A9C7-52BD56C25450}">
      <dsp:nvSpPr>
        <dsp:cNvPr id="0" name=""/>
        <dsp:cNvSpPr/>
      </dsp:nvSpPr>
      <dsp:spPr>
        <a:xfrm rot="5400000">
          <a:off x="4033919" y="95698"/>
          <a:ext cx="1472163" cy="1280782"/>
        </a:xfrm>
        <a:prstGeom prst="hexagon">
          <a:avLst>
            <a:gd name="adj" fmla="val 25000"/>
            <a:gd name="vf" fmla="val 115470"/>
          </a:avLst>
        </a:prstGeom>
        <a:gradFill rotWithShape="1">
          <a:gsLst>
            <a:gs pos="0">
              <a:schemeClr val="accent3">
                <a:tint val="60000"/>
                <a:satMod val="250000"/>
              </a:schemeClr>
            </a:gs>
            <a:gs pos="35000">
              <a:schemeClr val="accent3">
                <a:tint val="47000"/>
                <a:satMod val="275000"/>
              </a:schemeClr>
            </a:gs>
            <a:gs pos="100000">
              <a:schemeClr val="accent3">
                <a:tint val="25000"/>
                <a:satMod val="300000"/>
              </a:schemeClr>
            </a:gs>
          </a:gsLst>
          <a:lin ang="16200000" scaled="1"/>
        </a:gradFill>
        <a:ln w="12700" cap="flat" cmpd="sng" algn="ctr">
          <a:solidFill>
            <a:schemeClr val="accent3">
              <a:shade val="95000"/>
              <a:satMod val="105000"/>
            </a:schemeClr>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buFont typeface="Times New Roman" panose="02020603050405020304" pitchFamily="18" charset="0"/>
            <a:buNone/>
          </a:pPr>
          <a:r>
            <a:rPr lang="en-IN" sz="1600" b="1" kern="1200" dirty="0">
              <a:latin typeface="Tw Cen MT" pitchFamily="34" charset="0"/>
              <a:cs typeface="Times New Roman" panose="02020603050405020304" pitchFamily="18" charset="0"/>
            </a:rPr>
            <a:t>Liquidity Risk</a:t>
          </a:r>
          <a:endParaRPr lang="en-IN" sz="1600" b="1" kern="1200" dirty="0">
            <a:latin typeface="Tw Cen MT" pitchFamily="34" charset="0"/>
          </a:endParaRPr>
        </a:p>
      </dsp:txBody>
      <dsp:txXfrm rot="-5400000">
        <a:off x="4329198" y="229420"/>
        <a:ext cx="881604" cy="1013339"/>
      </dsp:txXfrm>
    </dsp:sp>
    <dsp:sp modelId="{D73E594F-F64A-4173-97D9-CB5F8FB0E92C}">
      <dsp:nvSpPr>
        <dsp:cNvPr id="0" name=""/>
        <dsp:cNvSpPr/>
      </dsp:nvSpPr>
      <dsp:spPr>
        <a:xfrm rot="5400000">
          <a:off x="3338417" y="3800840"/>
          <a:ext cx="1472163" cy="1280782"/>
        </a:xfrm>
        <a:prstGeom prst="hexagon">
          <a:avLst>
            <a:gd name="adj" fmla="val 25000"/>
            <a:gd name="vf" fmla="val 115470"/>
          </a:avLst>
        </a:prstGeom>
        <a:solidFill>
          <a:schemeClr val="accent3">
            <a:satMod val="110000"/>
          </a:schemeClr>
        </a:solidFill>
        <a:ln w="12700" cap="flat" cmpd="sng" algn="ctr">
          <a:solidFill>
            <a:schemeClr val="accent3">
              <a:shade val="95000"/>
              <a:satMod val="105000"/>
            </a:schemeClr>
          </a:solidFill>
          <a:prstDash val="solid"/>
        </a:ln>
        <a:effectLst>
          <a:outerShdw blurRad="39999" dist="23000" algn="bl" rotWithShape="0">
            <a:srgbClr val="000000">
              <a:alpha val="40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buNone/>
          </a:pPr>
          <a:r>
            <a:rPr lang="en-IN" sz="1600" b="1" kern="1200" dirty="0" smtClean="0">
              <a:latin typeface="Tw Cen MT" pitchFamily="34" charset="0"/>
              <a:cs typeface="Times New Roman" panose="02020603050405020304" pitchFamily="18" charset="0"/>
            </a:rPr>
            <a:t>Stock Market Index and Market Cap</a:t>
          </a:r>
          <a:endParaRPr lang="en-IN" sz="1600" b="1" kern="1200" dirty="0">
            <a:latin typeface="Tw Cen MT" pitchFamily="34" charset="0"/>
          </a:endParaRPr>
        </a:p>
      </dsp:txBody>
      <dsp:txXfrm rot="-5400000">
        <a:off x="3633696" y="3934562"/>
        <a:ext cx="881604" cy="1013339"/>
      </dsp:txXfrm>
    </dsp:sp>
    <dsp:sp modelId="{6C5E0D5E-0195-4F19-91E1-C51AEF6987A0}">
      <dsp:nvSpPr>
        <dsp:cNvPr id="0" name=""/>
        <dsp:cNvSpPr/>
      </dsp:nvSpPr>
      <dsp:spPr>
        <a:xfrm>
          <a:off x="1791172" y="4047309"/>
          <a:ext cx="1589937" cy="88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r" defTabSz="1600200">
            <a:lnSpc>
              <a:spcPct val="90000"/>
            </a:lnSpc>
            <a:spcBef>
              <a:spcPct val="0"/>
            </a:spcBef>
            <a:spcAft>
              <a:spcPct val="35000"/>
            </a:spcAft>
          </a:pPr>
          <a:r>
            <a:rPr lang="en-IN" sz="3600" kern="1200" dirty="0"/>
            <a:t> </a:t>
          </a:r>
        </a:p>
      </dsp:txBody>
      <dsp:txXfrm>
        <a:off x="1791172" y="4047309"/>
        <a:ext cx="1589937" cy="883298"/>
      </dsp:txXfrm>
    </dsp:sp>
    <dsp:sp modelId="{632E2748-0466-4BE0-9F41-142A578FEB34}">
      <dsp:nvSpPr>
        <dsp:cNvPr id="0" name=""/>
        <dsp:cNvSpPr/>
      </dsp:nvSpPr>
      <dsp:spPr>
        <a:xfrm rot="5400000">
          <a:off x="1945681" y="1391835"/>
          <a:ext cx="1472163" cy="1280782"/>
        </a:xfrm>
        <a:prstGeom prst="hexagon">
          <a:avLst>
            <a:gd name="adj" fmla="val 25000"/>
            <a:gd name="vf" fmla="val 115470"/>
          </a:avLst>
        </a:prstGeom>
        <a:gradFill rotWithShape="1">
          <a:gsLst>
            <a:gs pos="0">
              <a:schemeClr val="accent3">
                <a:tint val="60000"/>
                <a:satMod val="250000"/>
              </a:schemeClr>
            </a:gs>
            <a:gs pos="35000">
              <a:schemeClr val="accent3">
                <a:tint val="47000"/>
                <a:satMod val="275000"/>
              </a:schemeClr>
            </a:gs>
            <a:gs pos="100000">
              <a:schemeClr val="accent3">
                <a:tint val="25000"/>
                <a:satMod val="300000"/>
              </a:schemeClr>
            </a:gs>
          </a:gsLst>
          <a:lin ang="16200000" scaled="1"/>
        </a:gradFill>
        <a:ln w="12700" cap="flat" cmpd="sng" algn="ctr">
          <a:solidFill>
            <a:schemeClr val="accent3">
              <a:shade val="95000"/>
              <a:satMod val="105000"/>
            </a:schemeClr>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buFont typeface="Times New Roman" panose="02020603050405020304" pitchFamily="18" charset="0"/>
            <a:buNone/>
          </a:pPr>
          <a:r>
            <a:rPr lang="en-IN" sz="1500" b="1" kern="1200" smtClean="0">
              <a:latin typeface="Tw Cen MT" pitchFamily="34" charset="0"/>
              <a:cs typeface="Times New Roman" panose="02020603050405020304" pitchFamily="18" charset="0"/>
            </a:rPr>
            <a:t>Embedded Options</a:t>
          </a:r>
          <a:endParaRPr lang="en-IN" sz="1500" b="1" kern="1200" dirty="0">
            <a:latin typeface="Tw Cen MT" pitchFamily="34" charset="0"/>
          </a:endParaRPr>
        </a:p>
      </dsp:txBody>
      <dsp:txXfrm rot="-5400000">
        <a:off x="2240960" y="1525557"/>
        <a:ext cx="881604" cy="1013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766CC-D248-4861-9D51-E84CDA7DDAB1}">
      <dsp:nvSpPr>
        <dsp:cNvPr id="0" name=""/>
        <dsp:cNvSpPr/>
      </dsp:nvSpPr>
      <dsp:spPr>
        <a:xfrm>
          <a:off x="1351719" y="832412"/>
          <a:ext cx="6009528" cy="3231719"/>
        </a:xfrm>
        <a:prstGeom prst="round2DiagRect">
          <a:avLst>
            <a:gd name="adj1" fmla="val 0"/>
            <a:gd name="adj2" fmla="val 16670"/>
          </a:avLst>
        </a:prstGeom>
        <a:solidFill>
          <a:schemeClr val="tx2">
            <a:lumMod val="20000"/>
            <a:lumOff val="80000"/>
          </a:schemeClr>
        </a:solidFill>
        <a:ln w="28575"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79CDEEFB-7E3E-492A-800C-BE0044086394}">
      <dsp:nvSpPr>
        <dsp:cNvPr id="0" name=""/>
        <dsp:cNvSpPr/>
      </dsp:nvSpPr>
      <dsp:spPr>
        <a:xfrm>
          <a:off x="4356484" y="1175170"/>
          <a:ext cx="801" cy="2546202"/>
        </a:xfrm>
        <a:prstGeom prst="line">
          <a:avLst/>
        </a:prstGeom>
        <a:solidFill>
          <a:schemeClr val="accent2">
            <a:hueOff val="0"/>
            <a:satOff val="0"/>
            <a:lumOff val="0"/>
            <a:alphaOff val="0"/>
          </a:schemeClr>
        </a:solidFill>
        <a:ln w="28575"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dsp:style>
    </dsp:sp>
    <dsp:sp modelId="{409A0656-AF05-4E66-8131-EEC8D93E9946}">
      <dsp:nvSpPr>
        <dsp:cNvPr id="0" name=""/>
        <dsp:cNvSpPr/>
      </dsp:nvSpPr>
      <dsp:spPr>
        <a:xfrm>
          <a:off x="1552037" y="936105"/>
          <a:ext cx="2604128" cy="274206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IN" sz="2300" kern="1200" dirty="0" smtClean="0">
              <a:latin typeface="Tw Cen MT" pitchFamily="34" charset="0"/>
            </a:rPr>
            <a:t>- Inflation </a:t>
          </a:r>
        </a:p>
        <a:p>
          <a:pPr lvl="0" algn="l" defTabSz="1022350">
            <a:lnSpc>
              <a:spcPct val="90000"/>
            </a:lnSpc>
            <a:spcBef>
              <a:spcPct val="0"/>
            </a:spcBef>
            <a:spcAft>
              <a:spcPct val="35000"/>
            </a:spcAft>
          </a:pPr>
          <a:r>
            <a:rPr lang="en-IN" sz="2000" kern="1200" dirty="0" smtClean="0">
              <a:latin typeface="Tw Cen MT" pitchFamily="34" charset="0"/>
            </a:rPr>
            <a:t>- Probability of Default</a:t>
          </a:r>
        </a:p>
        <a:p>
          <a:pPr lvl="0" algn="l" defTabSz="1022350">
            <a:lnSpc>
              <a:spcPct val="90000"/>
            </a:lnSpc>
            <a:spcBef>
              <a:spcPct val="0"/>
            </a:spcBef>
            <a:spcAft>
              <a:spcPct val="35000"/>
            </a:spcAft>
          </a:pPr>
          <a:r>
            <a:rPr lang="en-IN" sz="2300" kern="1200" dirty="0" smtClean="0">
              <a:latin typeface="Tw Cen MT" pitchFamily="34" charset="0"/>
            </a:rPr>
            <a:t>- Liquidity</a:t>
          </a:r>
        </a:p>
        <a:p>
          <a:pPr lvl="0" algn="l" defTabSz="1022350">
            <a:lnSpc>
              <a:spcPct val="90000"/>
            </a:lnSpc>
            <a:spcBef>
              <a:spcPct val="0"/>
            </a:spcBef>
            <a:spcAft>
              <a:spcPct val="35000"/>
            </a:spcAft>
          </a:pPr>
          <a:r>
            <a:rPr lang="en-IN" sz="2300" kern="1200" dirty="0" smtClean="0">
              <a:latin typeface="Tw Cen MT" pitchFamily="34" charset="0"/>
            </a:rPr>
            <a:t>- Economy Strength (GDP) </a:t>
          </a:r>
        </a:p>
        <a:p>
          <a:pPr lvl="0" algn="l" defTabSz="1022350">
            <a:lnSpc>
              <a:spcPct val="90000"/>
            </a:lnSpc>
            <a:spcBef>
              <a:spcPct val="0"/>
            </a:spcBef>
            <a:spcAft>
              <a:spcPct val="35000"/>
            </a:spcAft>
          </a:pPr>
          <a:r>
            <a:rPr lang="en-IN" sz="2300" kern="1200" dirty="0" smtClean="0">
              <a:latin typeface="Tw Cen MT" pitchFamily="34" charset="0"/>
            </a:rPr>
            <a:t>- Tax Effects</a:t>
          </a:r>
        </a:p>
      </dsp:txBody>
      <dsp:txXfrm>
        <a:off x="1552037" y="936105"/>
        <a:ext cx="2604128" cy="2742064"/>
      </dsp:txXfrm>
    </dsp:sp>
    <dsp:sp modelId="{B4A5CCBE-5525-4093-943C-150132FDD202}">
      <dsp:nvSpPr>
        <dsp:cNvPr id="0" name=""/>
        <dsp:cNvSpPr/>
      </dsp:nvSpPr>
      <dsp:spPr>
        <a:xfrm>
          <a:off x="4556801" y="864098"/>
          <a:ext cx="2604128" cy="274206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IN" sz="2300" kern="1200" dirty="0" smtClean="0">
              <a:latin typeface="Tw Cen MT" pitchFamily="34" charset="0"/>
            </a:rPr>
            <a:t>- Inflation</a:t>
          </a:r>
          <a:endParaRPr lang="en-IN" sz="2300" kern="1200" dirty="0"/>
        </a:p>
        <a:p>
          <a:pPr lvl="0" algn="l" defTabSz="1022350">
            <a:lnSpc>
              <a:spcPct val="90000"/>
            </a:lnSpc>
            <a:spcBef>
              <a:spcPct val="0"/>
            </a:spcBef>
            <a:spcAft>
              <a:spcPct val="35000"/>
            </a:spcAft>
          </a:pPr>
          <a:r>
            <a:rPr lang="en-IN" sz="2300" kern="1200" dirty="0" smtClean="0">
              <a:latin typeface="Tw Cen MT" pitchFamily="34" charset="0"/>
            </a:rPr>
            <a:t>- </a:t>
          </a:r>
          <a:r>
            <a:rPr lang="en-IN" sz="2000" kern="1200" dirty="0" smtClean="0">
              <a:latin typeface="Tw Cen MT" pitchFamily="34" charset="0"/>
            </a:rPr>
            <a:t>Probability of Default</a:t>
          </a:r>
        </a:p>
        <a:p>
          <a:pPr lvl="0" algn="l" defTabSz="1022350">
            <a:lnSpc>
              <a:spcPct val="90000"/>
            </a:lnSpc>
            <a:spcBef>
              <a:spcPct val="0"/>
            </a:spcBef>
            <a:spcAft>
              <a:spcPct val="35000"/>
            </a:spcAft>
          </a:pPr>
          <a:r>
            <a:rPr lang="en-IN" sz="2300" kern="1200" dirty="0" smtClean="0">
              <a:latin typeface="Tw Cen MT" pitchFamily="34" charset="0"/>
            </a:rPr>
            <a:t>- Liquidity</a:t>
          </a:r>
        </a:p>
        <a:p>
          <a:pPr lvl="0" algn="l" defTabSz="1022350">
            <a:lnSpc>
              <a:spcPct val="90000"/>
            </a:lnSpc>
            <a:spcBef>
              <a:spcPct val="0"/>
            </a:spcBef>
            <a:spcAft>
              <a:spcPct val="35000"/>
            </a:spcAft>
          </a:pPr>
          <a:r>
            <a:rPr lang="en-IN" sz="2300" kern="1200" dirty="0" smtClean="0">
              <a:latin typeface="Tw Cen MT" pitchFamily="34" charset="0"/>
            </a:rPr>
            <a:t>- Economy Strength (GDP) </a:t>
          </a:r>
        </a:p>
        <a:p>
          <a:pPr lvl="0" algn="l" defTabSz="1022350">
            <a:lnSpc>
              <a:spcPct val="90000"/>
            </a:lnSpc>
            <a:spcBef>
              <a:spcPct val="0"/>
            </a:spcBef>
            <a:spcAft>
              <a:spcPct val="35000"/>
            </a:spcAft>
          </a:pPr>
          <a:r>
            <a:rPr lang="en-IN" sz="2300" kern="1200" dirty="0" smtClean="0">
              <a:latin typeface="Tw Cen MT" pitchFamily="34" charset="0"/>
            </a:rPr>
            <a:t>- Tax Effects</a:t>
          </a:r>
        </a:p>
      </dsp:txBody>
      <dsp:txXfrm>
        <a:off x="4556801" y="864098"/>
        <a:ext cx="2604128" cy="2742064"/>
      </dsp:txXfrm>
    </dsp:sp>
    <dsp:sp modelId="{BCA14728-0E50-4D36-A60A-1D07ACD03CD1}">
      <dsp:nvSpPr>
        <dsp:cNvPr id="0" name=""/>
        <dsp:cNvSpPr/>
      </dsp:nvSpPr>
      <dsp:spPr>
        <a:xfrm rot="16200000">
          <a:off x="-911830" y="1261961"/>
          <a:ext cx="3525511" cy="1001588"/>
        </a:xfrm>
        <a:prstGeom prst="rightArrow">
          <a:avLst>
            <a:gd name="adj1" fmla="val 49830"/>
            <a:gd name="adj2" fmla="val 60660"/>
          </a:avLst>
        </a:prstGeom>
        <a:solidFill>
          <a:schemeClr val="accent5">
            <a:lumMod val="60000"/>
            <a:lumOff val="40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r" defTabSz="1066800">
            <a:lnSpc>
              <a:spcPct val="90000"/>
            </a:lnSpc>
            <a:spcBef>
              <a:spcPct val="0"/>
            </a:spcBef>
            <a:spcAft>
              <a:spcPct val="35000"/>
            </a:spcAft>
          </a:pPr>
          <a:r>
            <a:rPr lang="en-IN" sz="2400" kern="1200" dirty="0" smtClean="0">
              <a:latin typeface="Tw Cen MT" pitchFamily="34" charset="0"/>
            </a:rPr>
            <a:t>WIDENING</a:t>
          </a:r>
          <a:endParaRPr lang="en-IN" sz="2400" kern="1200" dirty="0">
            <a:latin typeface="Tw Cen MT" pitchFamily="34" charset="0"/>
          </a:endParaRPr>
        </a:p>
      </dsp:txBody>
      <dsp:txXfrm>
        <a:off x="-760455" y="1664584"/>
        <a:ext cx="3222762" cy="499092"/>
      </dsp:txXfrm>
    </dsp:sp>
    <dsp:sp modelId="{72072A53-1BAA-4441-B6A2-276FF0018C1F}">
      <dsp:nvSpPr>
        <dsp:cNvPr id="0" name=""/>
        <dsp:cNvSpPr/>
      </dsp:nvSpPr>
      <dsp:spPr>
        <a:xfrm rot="5400000">
          <a:off x="6099286" y="2632994"/>
          <a:ext cx="3525511" cy="1001588"/>
        </a:xfrm>
        <a:prstGeom prst="rightArrow">
          <a:avLst>
            <a:gd name="adj1" fmla="val 49830"/>
            <a:gd name="adj2" fmla="val 60660"/>
          </a:avLst>
        </a:prstGeom>
        <a:solidFill>
          <a:srgbClr val="92D05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r" defTabSz="1066800">
            <a:lnSpc>
              <a:spcPct val="90000"/>
            </a:lnSpc>
            <a:spcBef>
              <a:spcPct val="0"/>
            </a:spcBef>
            <a:spcAft>
              <a:spcPct val="35000"/>
            </a:spcAft>
          </a:pPr>
          <a:r>
            <a:rPr lang="en-IN" sz="2400" kern="1200" dirty="0" smtClean="0">
              <a:latin typeface="Tw Cen MT" pitchFamily="34" charset="0"/>
            </a:rPr>
            <a:t>TIGHTENING</a:t>
          </a:r>
          <a:endParaRPr lang="en-IN" sz="2400" kern="1200" dirty="0">
            <a:latin typeface="Tw Cen MT" pitchFamily="34" charset="0"/>
          </a:endParaRPr>
        </a:p>
      </dsp:txBody>
      <dsp:txXfrm>
        <a:off x="6250661" y="2732868"/>
        <a:ext cx="3222762" cy="4990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3531B-CE72-43C8-92C1-66000F346C58}">
      <dsp:nvSpPr>
        <dsp:cNvPr id="0" name=""/>
        <dsp:cNvSpPr/>
      </dsp:nvSpPr>
      <dsp:spPr>
        <a:xfrm>
          <a:off x="3047999" y="533"/>
          <a:ext cx="4572000" cy="2082140"/>
        </a:xfrm>
        <a:prstGeom prst="rightArrow">
          <a:avLst>
            <a:gd name="adj1" fmla="val 75000"/>
            <a:gd name="adj2" fmla="val 50000"/>
          </a:avLst>
        </a:prstGeom>
        <a:solidFill>
          <a:schemeClr val="accent4">
            <a:tint val="40000"/>
            <a:alpha val="90000"/>
            <a:hueOff val="0"/>
            <a:satOff val="0"/>
            <a:lumOff val="0"/>
            <a:alphaOff val="0"/>
          </a:schemeClr>
        </a:solidFill>
        <a:ln w="285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dirty="0" smtClean="0">
              <a:latin typeface="Tw Cen MT" pitchFamily="34" charset="0"/>
            </a:rPr>
            <a:t>Higher yield: 7.486%</a:t>
          </a:r>
          <a:endParaRPr lang="en-IN" sz="2200" kern="1200" dirty="0">
            <a:latin typeface="Tw Cen MT" pitchFamily="34" charset="0"/>
          </a:endParaRPr>
        </a:p>
        <a:p>
          <a:pPr marL="228600" lvl="1" indent="-228600" algn="l" defTabSz="977900">
            <a:lnSpc>
              <a:spcPct val="90000"/>
            </a:lnSpc>
            <a:spcBef>
              <a:spcPct val="0"/>
            </a:spcBef>
            <a:spcAft>
              <a:spcPct val="15000"/>
            </a:spcAft>
            <a:buChar char="••"/>
          </a:pPr>
          <a:r>
            <a:rPr lang="en-IN" sz="2200" kern="1200" dirty="0" smtClean="0">
              <a:latin typeface="Tw Cen MT" pitchFamily="34" charset="0"/>
            </a:rPr>
            <a:t>Average Spread: 2.43%</a:t>
          </a:r>
          <a:endParaRPr lang="en-IN" sz="2200" kern="1200" dirty="0">
            <a:latin typeface="Tw Cen MT" pitchFamily="34" charset="0"/>
          </a:endParaRPr>
        </a:p>
        <a:p>
          <a:pPr marL="228600" lvl="1" indent="-228600" algn="l" defTabSz="977900">
            <a:lnSpc>
              <a:spcPct val="90000"/>
            </a:lnSpc>
            <a:spcBef>
              <a:spcPct val="0"/>
            </a:spcBef>
            <a:spcAft>
              <a:spcPct val="15000"/>
            </a:spcAft>
            <a:buChar char="••"/>
          </a:pPr>
          <a:r>
            <a:rPr lang="en-IN" sz="2200" kern="1200" dirty="0" smtClean="0">
              <a:latin typeface="Tw Cen MT" pitchFamily="34" charset="0"/>
            </a:rPr>
            <a:t>Outstanding bonds as % of GDP: 16%</a:t>
          </a:r>
          <a:endParaRPr lang="en-IN" sz="2200" kern="1200" dirty="0">
            <a:latin typeface="Tw Cen MT" pitchFamily="34" charset="0"/>
          </a:endParaRPr>
        </a:p>
        <a:p>
          <a:pPr marL="228600" lvl="1" indent="-228600" algn="l" defTabSz="977900">
            <a:lnSpc>
              <a:spcPct val="90000"/>
            </a:lnSpc>
            <a:spcBef>
              <a:spcPct val="0"/>
            </a:spcBef>
            <a:spcAft>
              <a:spcPct val="15000"/>
            </a:spcAft>
            <a:buChar char="••"/>
          </a:pPr>
          <a:r>
            <a:rPr lang="en-IN" sz="2200" kern="1200" dirty="0" smtClean="0">
              <a:latin typeface="Tw Cen MT" pitchFamily="34" charset="0"/>
            </a:rPr>
            <a:t>Bonds Turnover Ratio: 0.7</a:t>
          </a:r>
          <a:endParaRPr lang="en-IN" sz="2200" kern="1200" dirty="0">
            <a:latin typeface="Tw Cen MT" pitchFamily="34" charset="0"/>
          </a:endParaRPr>
        </a:p>
      </dsp:txBody>
      <dsp:txXfrm>
        <a:off x="3047999" y="260801"/>
        <a:ext cx="3791198" cy="1561605"/>
      </dsp:txXfrm>
    </dsp:sp>
    <dsp:sp modelId="{65F2A34A-C253-43CC-A54D-E10B8361A322}">
      <dsp:nvSpPr>
        <dsp:cNvPr id="0" name=""/>
        <dsp:cNvSpPr/>
      </dsp:nvSpPr>
      <dsp:spPr>
        <a:xfrm>
          <a:off x="0" y="533"/>
          <a:ext cx="3048000" cy="2082140"/>
        </a:xfrm>
        <a:prstGeom prst="roundRect">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lvl="0" algn="ctr" defTabSz="2667000">
            <a:lnSpc>
              <a:spcPct val="90000"/>
            </a:lnSpc>
            <a:spcBef>
              <a:spcPct val="0"/>
            </a:spcBef>
            <a:spcAft>
              <a:spcPct val="35000"/>
            </a:spcAft>
          </a:pPr>
          <a:r>
            <a:rPr lang="en-IN" sz="6000" b="0" kern="1200" dirty="0" smtClean="0">
              <a:latin typeface="Tw Cen MT" pitchFamily="34" charset="0"/>
            </a:rPr>
            <a:t>INDIA</a:t>
          </a:r>
        </a:p>
        <a:p>
          <a:pPr lvl="0" algn="ctr" defTabSz="2667000">
            <a:lnSpc>
              <a:spcPct val="90000"/>
            </a:lnSpc>
            <a:spcBef>
              <a:spcPct val="0"/>
            </a:spcBef>
            <a:spcAft>
              <a:spcPct val="35000"/>
            </a:spcAft>
          </a:pPr>
          <a:r>
            <a:rPr lang="en-IN" sz="3600" b="0" kern="1200" dirty="0" smtClean="0">
              <a:latin typeface="Tw Cen MT" pitchFamily="34" charset="0"/>
            </a:rPr>
            <a:t>S&amp;P: BBB-</a:t>
          </a:r>
          <a:endParaRPr lang="en-IN" sz="3600" b="0" kern="1200" dirty="0">
            <a:latin typeface="Tw Cen MT" pitchFamily="34" charset="0"/>
          </a:endParaRPr>
        </a:p>
      </dsp:txBody>
      <dsp:txXfrm>
        <a:off x="101642" y="102175"/>
        <a:ext cx="2844716" cy="1878856"/>
      </dsp:txXfrm>
    </dsp:sp>
    <dsp:sp modelId="{E415573C-C8B6-4995-8F1A-5BCAD0491DEC}">
      <dsp:nvSpPr>
        <dsp:cNvPr id="0" name=""/>
        <dsp:cNvSpPr/>
      </dsp:nvSpPr>
      <dsp:spPr>
        <a:xfrm>
          <a:off x="3047999" y="2291422"/>
          <a:ext cx="4572000" cy="2082140"/>
        </a:xfrm>
        <a:prstGeom prst="rightArrow">
          <a:avLst>
            <a:gd name="adj1" fmla="val 75000"/>
            <a:gd name="adj2" fmla="val 50000"/>
          </a:avLst>
        </a:prstGeom>
        <a:solidFill>
          <a:schemeClr val="accent4">
            <a:tint val="40000"/>
            <a:alpha val="90000"/>
            <a:hueOff val="-13592309"/>
            <a:satOff val="50119"/>
            <a:lumOff val="-323"/>
            <a:alphaOff val="0"/>
          </a:schemeClr>
        </a:solidFill>
        <a:ln w="28575" cap="flat" cmpd="sng" algn="ctr">
          <a:solidFill>
            <a:schemeClr val="accent4">
              <a:tint val="40000"/>
              <a:alpha val="90000"/>
              <a:hueOff val="-13592309"/>
              <a:satOff val="50119"/>
              <a:lumOff val="-3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dirty="0" smtClean="0">
              <a:latin typeface="Tw Cen MT" pitchFamily="34" charset="0"/>
            </a:rPr>
            <a:t>Lower yield: 3.139%</a:t>
          </a:r>
          <a:endParaRPr lang="en-IN" sz="2200" kern="1200" dirty="0">
            <a:latin typeface="Tw Cen MT" pitchFamily="34" charset="0"/>
          </a:endParaRPr>
        </a:p>
        <a:p>
          <a:pPr marL="228600" lvl="1" indent="-228600" algn="l" defTabSz="977900">
            <a:lnSpc>
              <a:spcPct val="90000"/>
            </a:lnSpc>
            <a:spcBef>
              <a:spcPct val="0"/>
            </a:spcBef>
            <a:spcAft>
              <a:spcPct val="15000"/>
            </a:spcAft>
            <a:buChar char="••"/>
          </a:pPr>
          <a:r>
            <a:rPr lang="en-IN" sz="2200" kern="1200" dirty="0" smtClean="0">
              <a:latin typeface="Tw Cen MT" pitchFamily="34" charset="0"/>
            </a:rPr>
            <a:t>Average Spread: 1.426%</a:t>
          </a:r>
          <a:endParaRPr lang="en-IN" sz="2200" kern="1200" dirty="0">
            <a:latin typeface="Tw Cen MT" pitchFamily="34" charset="0"/>
          </a:endParaRPr>
        </a:p>
        <a:p>
          <a:pPr marL="228600" lvl="1" indent="-228600" algn="l" defTabSz="977900">
            <a:lnSpc>
              <a:spcPct val="90000"/>
            </a:lnSpc>
            <a:spcBef>
              <a:spcPct val="0"/>
            </a:spcBef>
            <a:spcAft>
              <a:spcPct val="15000"/>
            </a:spcAft>
            <a:buChar char="••"/>
          </a:pPr>
          <a:r>
            <a:rPr lang="en-IN" sz="2200" kern="1200" dirty="0" smtClean="0">
              <a:latin typeface="Tw Cen MT" pitchFamily="34" charset="0"/>
            </a:rPr>
            <a:t>Outstanding bonds as % of GDP: 19%</a:t>
          </a:r>
          <a:endParaRPr lang="en-IN" sz="2200" kern="1200" dirty="0">
            <a:latin typeface="Tw Cen MT" pitchFamily="34" charset="0"/>
          </a:endParaRPr>
        </a:p>
        <a:p>
          <a:pPr marL="228600" lvl="1" indent="-228600" algn="l" defTabSz="977900">
            <a:lnSpc>
              <a:spcPct val="90000"/>
            </a:lnSpc>
            <a:spcBef>
              <a:spcPct val="0"/>
            </a:spcBef>
            <a:spcAft>
              <a:spcPct val="15000"/>
            </a:spcAft>
            <a:buChar char="••"/>
          </a:pPr>
          <a:r>
            <a:rPr lang="en-IN" sz="2200" kern="1200" dirty="0" smtClean="0">
              <a:latin typeface="Tw Cen MT" pitchFamily="34" charset="0"/>
            </a:rPr>
            <a:t>Bonds Turnover Ratio: 0.39</a:t>
          </a:r>
          <a:endParaRPr lang="en-IN" sz="2200" kern="1200" dirty="0">
            <a:latin typeface="Tw Cen MT" pitchFamily="34" charset="0"/>
          </a:endParaRPr>
        </a:p>
      </dsp:txBody>
      <dsp:txXfrm>
        <a:off x="3047999" y="2551690"/>
        <a:ext cx="3791198" cy="1561605"/>
      </dsp:txXfrm>
    </dsp:sp>
    <dsp:sp modelId="{4FD25660-956C-45AB-B6F9-7FCBB45BF8FB}">
      <dsp:nvSpPr>
        <dsp:cNvPr id="0" name=""/>
        <dsp:cNvSpPr/>
      </dsp:nvSpPr>
      <dsp:spPr>
        <a:xfrm>
          <a:off x="0" y="2290888"/>
          <a:ext cx="3048000" cy="2082140"/>
        </a:xfrm>
        <a:prstGeom prst="roundRect">
          <a:avLst/>
        </a:prstGeom>
        <a:solidFill>
          <a:schemeClr val="accent4">
            <a:hueOff val="-13003162"/>
            <a:satOff val="61689"/>
            <a:lumOff val="-1333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lvl="0" algn="ctr" defTabSz="2667000">
            <a:lnSpc>
              <a:spcPct val="90000"/>
            </a:lnSpc>
            <a:spcBef>
              <a:spcPct val="0"/>
            </a:spcBef>
            <a:spcAft>
              <a:spcPct val="35000"/>
            </a:spcAft>
          </a:pPr>
          <a:r>
            <a:rPr lang="en-IN" sz="6000" kern="1200" dirty="0" smtClean="0">
              <a:latin typeface="Tw Cen MT" pitchFamily="34" charset="0"/>
            </a:rPr>
            <a:t>CHINA</a:t>
          </a:r>
        </a:p>
        <a:p>
          <a:pPr lvl="0" algn="ctr" defTabSz="2667000">
            <a:lnSpc>
              <a:spcPct val="90000"/>
            </a:lnSpc>
            <a:spcBef>
              <a:spcPct val="0"/>
            </a:spcBef>
            <a:spcAft>
              <a:spcPct val="35000"/>
            </a:spcAft>
          </a:pPr>
          <a:r>
            <a:rPr lang="en-IN" sz="3600" kern="1200" dirty="0" smtClean="0">
              <a:latin typeface="Tw Cen MT" pitchFamily="34" charset="0"/>
            </a:rPr>
            <a:t>S&amp;P: A+</a:t>
          </a:r>
          <a:endParaRPr lang="en-IN" sz="3600" kern="1200" dirty="0">
            <a:latin typeface="Tw Cen MT" pitchFamily="34" charset="0"/>
          </a:endParaRPr>
        </a:p>
      </dsp:txBody>
      <dsp:txXfrm>
        <a:off x="101642" y="2392530"/>
        <a:ext cx="2844716" cy="18788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3531B-CE72-43C8-92C1-66000F346C58}">
      <dsp:nvSpPr>
        <dsp:cNvPr id="0" name=""/>
        <dsp:cNvSpPr/>
      </dsp:nvSpPr>
      <dsp:spPr>
        <a:xfrm>
          <a:off x="3047999" y="533"/>
          <a:ext cx="4572000" cy="2082140"/>
        </a:xfrm>
        <a:prstGeom prst="rightArrow">
          <a:avLst>
            <a:gd name="adj1" fmla="val 75000"/>
            <a:gd name="adj2" fmla="val 50000"/>
          </a:avLst>
        </a:prstGeom>
        <a:solidFill>
          <a:schemeClr val="accent4">
            <a:tint val="40000"/>
            <a:alpha val="90000"/>
            <a:hueOff val="0"/>
            <a:satOff val="0"/>
            <a:lumOff val="0"/>
            <a:alphaOff val="0"/>
          </a:schemeClr>
        </a:solidFill>
        <a:ln w="285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dirty="0" smtClean="0">
              <a:latin typeface="Tw Cen MT" pitchFamily="34" charset="0"/>
            </a:rPr>
            <a:t>Higher yield: 7.486%</a:t>
          </a:r>
          <a:endParaRPr lang="en-IN" sz="2200" kern="1200" dirty="0">
            <a:latin typeface="Tw Cen MT" pitchFamily="34" charset="0"/>
          </a:endParaRPr>
        </a:p>
        <a:p>
          <a:pPr marL="228600" lvl="1" indent="-228600" algn="l" defTabSz="977900">
            <a:lnSpc>
              <a:spcPct val="90000"/>
            </a:lnSpc>
            <a:spcBef>
              <a:spcPct val="0"/>
            </a:spcBef>
            <a:spcAft>
              <a:spcPct val="15000"/>
            </a:spcAft>
            <a:buChar char="••"/>
          </a:pPr>
          <a:r>
            <a:rPr lang="en-IN" sz="2200" kern="1200" dirty="0" smtClean="0">
              <a:latin typeface="Tw Cen MT" pitchFamily="34" charset="0"/>
            </a:rPr>
            <a:t>Average Spread: 2.43%</a:t>
          </a:r>
          <a:endParaRPr lang="en-IN" sz="2200" kern="1200" dirty="0">
            <a:latin typeface="Tw Cen MT" pitchFamily="34" charset="0"/>
          </a:endParaRPr>
        </a:p>
        <a:p>
          <a:pPr marL="228600" lvl="1" indent="-228600" algn="l" defTabSz="977900">
            <a:lnSpc>
              <a:spcPct val="90000"/>
            </a:lnSpc>
            <a:spcBef>
              <a:spcPct val="0"/>
            </a:spcBef>
            <a:spcAft>
              <a:spcPct val="15000"/>
            </a:spcAft>
            <a:buChar char="••"/>
          </a:pPr>
          <a:r>
            <a:rPr lang="en-IN" sz="2200" kern="1200" dirty="0" smtClean="0">
              <a:latin typeface="Tw Cen MT" pitchFamily="34" charset="0"/>
            </a:rPr>
            <a:t>Outstanding bonds as % of GDP: 16%</a:t>
          </a:r>
          <a:endParaRPr lang="en-IN" sz="2200" kern="1200" dirty="0">
            <a:latin typeface="Tw Cen MT" pitchFamily="34" charset="0"/>
          </a:endParaRPr>
        </a:p>
        <a:p>
          <a:pPr marL="228600" lvl="1" indent="-228600" algn="l" defTabSz="977900">
            <a:lnSpc>
              <a:spcPct val="90000"/>
            </a:lnSpc>
            <a:spcBef>
              <a:spcPct val="0"/>
            </a:spcBef>
            <a:spcAft>
              <a:spcPct val="15000"/>
            </a:spcAft>
            <a:buChar char="••"/>
          </a:pPr>
          <a:r>
            <a:rPr lang="en-IN" sz="2200" kern="1200" dirty="0" smtClean="0">
              <a:latin typeface="Tw Cen MT" pitchFamily="34" charset="0"/>
            </a:rPr>
            <a:t>Bonds Turnover Ratio: 0.7</a:t>
          </a:r>
          <a:endParaRPr lang="en-IN" sz="2200" kern="1200" dirty="0">
            <a:latin typeface="Tw Cen MT" pitchFamily="34" charset="0"/>
          </a:endParaRPr>
        </a:p>
      </dsp:txBody>
      <dsp:txXfrm>
        <a:off x="3047999" y="260801"/>
        <a:ext cx="3791198" cy="1561605"/>
      </dsp:txXfrm>
    </dsp:sp>
    <dsp:sp modelId="{65F2A34A-C253-43CC-A54D-E10B8361A322}">
      <dsp:nvSpPr>
        <dsp:cNvPr id="0" name=""/>
        <dsp:cNvSpPr/>
      </dsp:nvSpPr>
      <dsp:spPr>
        <a:xfrm>
          <a:off x="0" y="533"/>
          <a:ext cx="3048000" cy="2082140"/>
        </a:xfrm>
        <a:prstGeom prst="roundRect">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lvl="0" algn="ctr" defTabSz="2667000">
            <a:lnSpc>
              <a:spcPct val="90000"/>
            </a:lnSpc>
            <a:spcBef>
              <a:spcPct val="0"/>
            </a:spcBef>
            <a:spcAft>
              <a:spcPct val="35000"/>
            </a:spcAft>
          </a:pPr>
          <a:r>
            <a:rPr lang="en-IN" sz="6000" b="0" kern="1200" dirty="0" smtClean="0">
              <a:latin typeface="Tw Cen MT" pitchFamily="34" charset="0"/>
            </a:rPr>
            <a:t>INDIA</a:t>
          </a:r>
        </a:p>
        <a:p>
          <a:pPr lvl="0" algn="ctr" defTabSz="2667000">
            <a:lnSpc>
              <a:spcPct val="90000"/>
            </a:lnSpc>
            <a:spcBef>
              <a:spcPct val="0"/>
            </a:spcBef>
            <a:spcAft>
              <a:spcPct val="35000"/>
            </a:spcAft>
          </a:pPr>
          <a:r>
            <a:rPr lang="en-IN" sz="3600" b="0" kern="1200" dirty="0" smtClean="0">
              <a:latin typeface="Tw Cen MT" pitchFamily="34" charset="0"/>
            </a:rPr>
            <a:t>S&amp;P: BBB-</a:t>
          </a:r>
          <a:endParaRPr lang="en-IN" sz="3600" b="0" kern="1200" dirty="0">
            <a:latin typeface="Tw Cen MT" pitchFamily="34" charset="0"/>
          </a:endParaRPr>
        </a:p>
      </dsp:txBody>
      <dsp:txXfrm>
        <a:off x="101642" y="102175"/>
        <a:ext cx="2844716" cy="1878856"/>
      </dsp:txXfrm>
    </dsp:sp>
    <dsp:sp modelId="{E415573C-C8B6-4995-8F1A-5BCAD0491DEC}">
      <dsp:nvSpPr>
        <dsp:cNvPr id="0" name=""/>
        <dsp:cNvSpPr/>
      </dsp:nvSpPr>
      <dsp:spPr>
        <a:xfrm>
          <a:off x="3047999" y="2291422"/>
          <a:ext cx="4572000" cy="2082140"/>
        </a:xfrm>
        <a:prstGeom prst="rightArrow">
          <a:avLst>
            <a:gd name="adj1" fmla="val 75000"/>
            <a:gd name="adj2" fmla="val 50000"/>
          </a:avLst>
        </a:prstGeom>
        <a:solidFill>
          <a:schemeClr val="accent4">
            <a:tint val="40000"/>
            <a:alpha val="90000"/>
            <a:hueOff val="-13592309"/>
            <a:satOff val="50119"/>
            <a:lumOff val="-323"/>
            <a:alphaOff val="0"/>
          </a:schemeClr>
        </a:solidFill>
        <a:ln w="28575" cap="flat" cmpd="sng" algn="ctr">
          <a:solidFill>
            <a:schemeClr val="accent4">
              <a:tint val="40000"/>
              <a:alpha val="90000"/>
              <a:hueOff val="-13592309"/>
              <a:satOff val="50119"/>
              <a:lumOff val="-3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dirty="0" smtClean="0">
              <a:latin typeface="Tw Cen MT" pitchFamily="34" charset="0"/>
            </a:rPr>
            <a:t>Lower yield: -0.066%</a:t>
          </a:r>
          <a:endParaRPr lang="en-IN" sz="2200" kern="1200" dirty="0">
            <a:latin typeface="Tw Cen MT" pitchFamily="34" charset="0"/>
          </a:endParaRPr>
        </a:p>
        <a:p>
          <a:pPr marL="228600" lvl="1" indent="-228600" algn="l" defTabSz="977900">
            <a:lnSpc>
              <a:spcPct val="90000"/>
            </a:lnSpc>
            <a:spcBef>
              <a:spcPct val="0"/>
            </a:spcBef>
            <a:spcAft>
              <a:spcPct val="15000"/>
            </a:spcAft>
            <a:buChar char="••"/>
          </a:pPr>
          <a:r>
            <a:rPr lang="en-IN" sz="2200" kern="1200" dirty="0" smtClean="0">
              <a:latin typeface="Tw Cen MT" pitchFamily="34" charset="0"/>
            </a:rPr>
            <a:t>Average Spread: 0.976%</a:t>
          </a:r>
          <a:endParaRPr lang="en-IN" sz="2200" kern="1200" dirty="0">
            <a:latin typeface="Tw Cen MT" pitchFamily="34" charset="0"/>
          </a:endParaRPr>
        </a:p>
        <a:p>
          <a:pPr marL="228600" lvl="1" indent="-228600" algn="l" defTabSz="977900">
            <a:lnSpc>
              <a:spcPct val="90000"/>
            </a:lnSpc>
            <a:spcBef>
              <a:spcPct val="0"/>
            </a:spcBef>
            <a:spcAft>
              <a:spcPct val="15000"/>
            </a:spcAft>
            <a:buChar char="••"/>
          </a:pPr>
          <a:r>
            <a:rPr lang="en-IN" sz="2200" kern="1200" dirty="0" smtClean="0">
              <a:latin typeface="Tw Cen MT" pitchFamily="34" charset="0"/>
            </a:rPr>
            <a:t>Outstanding bonds as % of GDP: 14%</a:t>
          </a:r>
          <a:endParaRPr lang="en-IN" sz="2200" kern="1200" dirty="0">
            <a:latin typeface="Tw Cen MT" pitchFamily="34" charset="0"/>
          </a:endParaRPr>
        </a:p>
        <a:p>
          <a:pPr marL="228600" lvl="1" indent="-228600" algn="l" defTabSz="977900">
            <a:lnSpc>
              <a:spcPct val="90000"/>
            </a:lnSpc>
            <a:spcBef>
              <a:spcPct val="0"/>
            </a:spcBef>
            <a:spcAft>
              <a:spcPct val="15000"/>
            </a:spcAft>
            <a:buChar char="••"/>
          </a:pPr>
          <a:r>
            <a:rPr lang="en-IN" sz="2200" kern="1200" dirty="0" smtClean="0">
              <a:latin typeface="Tw Cen MT" pitchFamily="34" charset="0"/>
            </a:rPr>
            <a:t>Bonds Turnover Ratio: 0.16</a:t>
          </a:r>
          <a:endParaRPr lang="en-IN" sz="2200" kern="1200" dirty="0">
            <a:latin typeface="Tw Cen MT" pitchFamily="34" charset="0"/>
          </a:endParaRPr>
        </a:p>
      </dsp:txBody>
      <dsp:txXfrm>
        <a:off x="3047999" y="2551690"/>
        <a:ext cx="3791198" cy="1561605"/>
      </dsp:txXfrm>
    </dsp:sp>
    <dsp:sp modelId="{4FD25660-956C-45AB-B6F9-7FCBB45BF8FB}">
      <dsp:nvSpPr>
        <dsp:cNvPr id="0" name=""/>
        <dsp:cNvSpPr/>
      </dsp:nvSpPr>
      <dsp:spPr>
        <a:xfrm>
          <a:off x="0" y="2290888"/>
          <a:ext cx="3048000" cy="2082140"/>
        </a:xfrm>
        <a:prstGeom prst="roundRect">
          <a:avLst/>
        </a:prstGeom>
        <a:solidFill>
          <a:schemeClr val="accent4">
            <a:hueOff val="-13003162"/>
            <a:satOff val="61689"/>
            <a:lumOff val="-1333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lvl="0" algn="ctr" defTabSz="2667000">
            <a:lnSpc>
              <a:spcPct val="90000"/>
            </a:lnSpc>
            <a:spcBef>
              <a:spcPct val="0"/>
            </a:spcBef>
            <a:spcAft>
              <a:spcPct val="35000"/>
            </a:spcAft>
          </a:pPr>
          <a:r>
            <a:rPr lang="en-IN" sz="6000" kern="1200" dirty="0" smtClean="0">
              <a:latin typeface="Tw Cen MT" pitchFamily="34" charset="0"/>
            </a:rPr>
            <a:t>JAPAN</a:t>
          </a:r>
        </a:p>
        <a:p>
          <a:pPr lvl="0" algn="ctr" defTabSz="2667000">
            <a:lnSpc>
              <a:spcPct val="90000"/>
            </a:lnSpc>
            <a:spcBef>
              <a:spcPct val="0"/>
            </a:spcBef>
            <a:spcAft>
              <a:spcPct val="35000"/>
            </a:spcAft>
          </a:pPr>
          <a:r>
            <a:rPr lang="en-IN" sz="3600" kern="1200" dirty="0" smtClean="0">
              <a:latin typeface="Tw Cen MT" pitchFamily="34" charset="0"/>
            </a:rPr>
            <a:t>S&amp;P: A+</a:t>
          </a:r>
          <a:endParaRPr lang="en-IN" sz="3600" kern="1200" dirty="0">
            <a:latin typeface="Tw Cen MT" pitchFamily="34" charset="0"/>
          </a:endParaRPr>
        </a:p>
      </dsp:txBody>
      <dsp:txXfrm>
        <a:off x="101642" y="2392530"/>
        <a:ext cx="2844716" cy="187885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46353A-AD51-45AB-816D-0BBEF3E747CA}" type="datetimeFigureOut">
              <a:rPr lang="en-IN" smtClean="0"/>
              <a:t>28-03-2019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6A774-CECE-4747-917D-F88CFF66C1BD}" type="slidenum">
              <a:rPr lang="en-IN" smtClean="0"/>
              <a:t>‹#›</a:t>
            </a:fld>
            <a:endParaRPr lang="en-IN"/>
          </a:p>
        </p:txBody>
      </p:sp>
    </p:spTree>
    <p:extLst>
      <p:ext uri="{BB962C8B-B14F-4D97-AF65-F5344CB8AC3E}">
        <p14:creationId xmlns:p14="http://schemas.microsoft.com/office/powerpoint/2010/main" val="133350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dirty="0"/>
              <a:t>Speaking this, not writing</a:t>
            </a:r>
          </a:p>
        </p:txBody>
      </p:sp>
      <p:sp>
        <p:nvSpPr>
          <p:cNvPr id="4" name="Slide Number Placeholder 3"/>
          <p:cNvSpPr>
            <a:spLocks noGrp="1"/>
          </p:cNvSpPr>
          <p:nvPr>
            <p:ph type="sldNum" sz="quarter" idx="10"/>
          </p:nvPr>
        </p:nvSpPr>
        <p:spPr/>
        <p:txBody>
          <a:bodyPr/>
          <a:lstStyle/>
          <a:p>
            <a:fld id="{DDA6A774-CECE-4747-917D-F88CFF66C1BD}" type="slidenum">
              <a:rPr lang="en-IN" smtClean="0"/>
              <a:t>5</a:t>
            </a:fld>
            <a:endParaRPr lang="en-IN"/>
          </a:p>
        </p:txBody>
      </p:sp>
    </p:spTree>
    <p:extLst>
      <p:ext uri="{BB962C8B-B14F-4D97-AF65-F5344CB8AC3E}">
        <p14:creationId xmlns:p14="http://schemas.microsoft.com/office/powerpoint/2010/main" val="2167879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dirty="0" smtClean="0"/>
              <a:t>Japan on the other hand</a:t>
            </a:r>
            <a:r>
              <a:rPr lang="en-IN" baseline="0" dirty="0" smtClean="0"/>
              <a:t> is a developing nation</a:t>
            </a:r>
          </a:p>
          <a:p>
            <a:r>
              <a:rPr lang="en-IN" baseline="0" dirty="0" smtClean="0"/>
              <a:t>So the yield is consistent w the credit rating</a:t>
            </a:r>
          </a:p>
          <a:p>
            <a:r>
              <a:rPr lang="en-IN" baseline="0" dirty="0" smtClean="0"/>
              <a:t>Additionally japan has a negative yield rate to encourage investment in the economy</a:t>
            </a:r>
          </a:p>
          <a:p>
            <a:endParaRPr lang="en-IN" baseline="0" dirty="0" smtClean="0"/>
          </a:p>
        </p:txBody>
      </p:sp>
      <p:sp>
        <p:nvSpPr>
          <p:cNvPr id="4" name="Slide Number Placeholder 3"/>
          <p:cNvSpPr>
            <a:spLocks noGrp="1"/>
          </p:cNvSpPr>
          <p:nvPr>
            <p:ph type="sldNum" sz="quarter" idx="10"/>
          </p:nvPr>
        </p:nvSpPr>
        <p:spPr/>
        <p:txBody>
          <a:bodyPr/>
          <a:lstStyle/>
          <a:p>
            <a:fld id="{DDA6A774-CECE-4747-917D-F88CFF66C1BD}" type="slidenum">
              <a:rPr lang="en-IN" smtClean="0"/>
              <a:t>34</a:t>
            </a:fld>
            <a:endParaRPr lang="en-IN"/>
          </a:p>
        </p:txBody>
      </p:sp>
    </p:spTree>
    <p:extLst>
      <p:ext uri="{BB962C8B-B14F-4D97-AF65-F5344CB8AC3E}">
        <p14:creationId xmlns:p14="http://schemas.microsoft.com/office/powerpoint/2010/main" val="3705761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commodity space, buoyant market is generally coined with a market where prices rise with ease when there are sufficient signals of strength</a:t>
            </a:r>
          </a:p>
          <a:p>
            <a:r>
              <a:rPr lang="en-IN" sz="1200" b="0" i="0" kern="1200" dirty="0">
                <a:solidFill>
                  <a:schemeClr val="tx1"/>
                </a:solidFill>
                <a:effectLst/>
                <a:latin typeface="+mn-lt"/>
                <a:ea typeface="+mn-ea"/>
                <a:cs typeface="+mn-cs"/>
              </a:rPr>
              <a:t>In other words, a market that experiences plenty of trading activity and on which prices is increasing, rather than falling is referred as buoyant market. It does </a:t>
            </a:r>
            <a:r>
              <a:rPr lang="en-IN" sz="1200" b="1" i="0" kern="1200" dirty="0">
                <a:solidFill>
                  <a:schemeClr val="tx1"/>
                </a:solidFill>
                <a:effectLst/>
                <a:latin typeface="+mn-lt"/>
                <a:ea typeface="+mn-ea"/>
                <a:cs typeface="+mn-cs"/>
              </a:rPr>
              <a:t>not</a:t>
            </a:r>
            <a:r>
              <a:rPr lang="en-IN" sz="1200" b="0" i="0" kern="1200" dirty="0">
                <a:solidFill>
                  <a:schemeClr val="tx1"/>
                </a:solidFill>
                <a:effectLst/>
                <a:latin typeface="+mn-lt"/>
                <a:ea typeface="+mn-ea"/>
                <a:cs typeface="+mn-cs"/>
              </a:rPr>
              <a:t> mean that the prices will </a:t>
            </a:r>
            <a:r>
              <a:rPr lang="en-IN" sz="1200" b="1" i="0" kern="1200" dirty="0">
                <a:solidFill>
                  <a:schemeClr val="tx1"/>
                </a:solidFill>
                <a:effectLst/>
                <a:latin typeface="+mn-lt"/>
                <a:ea typeface="+mn-ea"/>
                <a:cs typeface="+mn-cs"/>
              </a:rPr>
              <a:t>always</a:t>
            </a:r>
            <a:r>
              <a:rPr lang="en-IN" sz="1200" b="0" i="0" kern="1200" dirty="0">
                <a:solidFill>
                  <a:schemeClr val="tx1"/>
                </a:solidFill>
                <a:effectLst/>
                <a:latin typeface="+mn-lt"/>
                <a:ea typeface="+mn-ea"/>
                <a:cs typeface="+mn-cs"/>
              </a:rPr>
              <a:t> rise in this market. Sharp fluctuations make buoyant market distinct from common market scenarios. Volatility is the biggest concern in these markets as the prices are rapid to increase and fall with investor sentiment.</a:t>
            </a:r>
          </a:p>
          <a:p>
            <a:endParaRPr lang="en-IN" dirty="0"/>
          </a:p>
        </p:txBody>
      </p:sp>
      <p:sp>
        <p:nvSpPr>
          <p:cNvPr id="4" name="Slide Number Placeholder 3"/>
          <p:cNvSpPr>
            <a:spLocks noGrp="1"/>
          </p:cNvSpPr>
          <p:nvPr>
            <p:ph type="sldNum" sz="quarter" idx="10"/>
          </p:nvPr>
        </p:nvSpPr>
        <p:spPr/>
        <p:txBody>
          <a:bodyPr/>
          <a:lstStyle/>
          <a:p>
            <a:fld id="{DDA6A774-CECE-4747-917D-F88CFF66C1BD}" type="slidenum">
              <a:rPr lang="en-IN" smtClean="0"/>
              <a:t>35</a:t>
            </a:fld>
            <a:endParaRPr lang="en-IN"/>
          </a:p>
        </p:txBody>
      </p:sp>
    </p:spTree>
    <p:extLst>
      <p:ext uri="{BB962C8B-B14F-4D97-AF65-F5344CB8AC3E}">
        <p14:creationId xmlns:p14="http://schemas.microsoft.com/office/powerpoint/2010/main" val="1636161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dirty="0"/>
              <a:t>Lower P/B ratio – undervalued</a:t>
            </a:r>
          </a:p>
          <a:p>
            <a:r>
              <a:rPr lang="en-IN" dirty="0"/>
              <a:t>Higher P/B ratio – High share price relative to its asset value</a:t>
            </a:r>
          </a:p>
        </p:txBody>
      </p:sp>
      <p:sp>
        <p:nvSpPr>
          <p:cNvPr id="4" name="Slide Number Placeholder 3"/>
          <p:cNvSpPr>
            <a:spLocks noGrp="1"/>
          </p:cNvSpPr>
          <p:nvPr>
            <p:ph type="sldNum" sz="quarter" idx="10"/>
          </p:nvPr>
        </p:nvSpPr>
        <p:spPr/>
        <p:txBody>
          <a:bodyPr/>
          <a:lstStyle/>
          <a:p>
            <a:fld id="{DDA6A774-CECE-4747-917D-F88CFF66C1BD}" type="slidenum">
              <a:rPr lang="en-IN" smtClean="0">
                <a:solidFill>
                  <a:prstClr val="black"/>
                </a:solidFill>
              </a:rPr>
              <a:pPr/>
              <a:t>36</a:t>
            </a:fld>
            <a:endParaRPr lang="en-IN">
              <a:solidFill>
                <a:prstClr val="black"/>
              </a:solidFill>
            </a:endParaRPr>
          </a:p>
        </p:txBody>
      </p:sp>
    </p:spTree>
    <p:extLst>
      <p:ext uri="{BB962C8B-B14F-4D97-AF65-F5344CB8AC3E}">
        <p14:creationId xmlns:p14="http://schemas.microsoft.com/office/powerpoint/2010/main" val="1770836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0" dirty="0">
              <a:solidFill>
                <a:schemeClr val="tx1">
                  <a:lumMod val="50000"/>
                </a:schemeClr>
              </a:solidFill>
              <a:latin typeface="Tw Cen MT"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DA6A774-CECE-4747-917D-F88CFF66C1BD}" type="slidenum">
              <a:rPr lang="en-IN" smtClean="0">
                <a:solidFill>
                  <a:prstClr val="black"/>
                </a:solidFill>
              </a:rPr>
              <a:pPr/>
              <a:t>37</a:t>
            </a:fld>
            <a:endParaRPr lang="en-IN">
              <a:solidFill>
                <a:prstClr val="black"/>
              </a:solidFill>
            </a:endParaRPr>
          </a:p>
        </p:txBody>
      </p:sp>
    </p:spTree>
    <p:extLst>
      <p:ext uri="{BB962C8B-B14F-4D97-AF65-F5344CB8AC3E}">
        <p14:creationId xmlns:p14="http://schemas.microsoft.com/office/powerpoint/2010/main" val="801790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dirty="0"/>
              <a:t>http://www.diva-portal.org/smash/get/diva2:1104766/FULLTEXT01.pdf</a:t>
            </a:r>
          </a:p>
        </p:txBody>
      </p:sp>
      <p:sp>
        <p:nvSpPr>
          <p:cNvPr id="4" name="Slide Number Placeholder 3"/>
          <p:cNvSpPr>
            <a:spLocks noGrp="1"/>
          </p:cNvSpPr>
          <p:nvPr>
            <p:ph type="sldNum" sz="quarter" idx="10"/>
          </p:nvPr>
        </p:nvSpPr>
        <p:spPr/>
        <p:txBody>
          <a:bodyPr/>
          <a:lstStyle/>
          <a:p>
            <a:fld id="{DDA6A774-CECE-4747-917D-F88CFF66C1BD}" type="slidenum">
              <a:rPr lang="en-IN" smtClean="0"/>
              <a:t>38</a:t>
            </a:fld>
            <a:endParaRPr lang="en-IN"/>
          </a:p>
        </p:txBody>
      </p:sp>
    </p:spTree>
    <p:extLst>
      <p:ext uri="{BB962C8B-B14F-4D97-AF65-F5344CB8AC3E}">
        <p14:creationId xmlns:p14="http://schemas.microsoft.com/office/powerpoint/2010/main" val="851231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latin typeface="Times New Roman" panose="02020603050405020304" pitchFamily="18" charset="0"/>
                <a:cs typeface="Times New Roman" panose="02020603050405020304" pitchFamily="18" charset="0"/>
              </a:rPr>
              <a:t>A credit spread is the difference in yield between a Government Treasury bond and another debt security with the same maturity but of lesser quality.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imes New Roman" panose="02020603050405020304" pitchFamily="18" charset="0"/>
                <a:cs typeface="Times New Roman" panose="02020603050405020304" pitchFamily="18" charset="0"/>
              </a:rPr>
              <a:t>Credit spreads are measured in basis points, with a 1% difference in yield equal to a spread of 100 basis points.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imes New Roman" panose="02020603050405020304" pitchFamily="18" charset="0"/>
                <a:cs typeface="Times New Roman" panose="02020603050405020304" pitchFamily="18" charset="0"/>
              </a:rPr>
              <a:t>It largely related to the expected cost of default. However, in practice it will also typically reflect other factors such as a risk premium relating to the risk of default and a liquidity premium.</a:t>
            </a:r>
          </a:p>
          <a:p>
            <a:endParaRPr lang="en-IN" dirty="0"/>
          </a:p>
        </p:txBody>
      </p:sp>
      <p:sp>
        <p:nvSpPr>
          <p:cNvPr id="4" name="Slide Number Placeholder 3"/>
          <p:cNvSpPr>
            <a:spLocks noGrp="1"/>
          </p:cNvSpPr>
          <p:nvPr>
            <p:ph type="sldNum" sz="quarter" idx="5"/>
          </p:nvPr>
        </p:nvSpPr>
        <p:spPr/>
        <p:txBody>
          <a:bodyPr/>
          <a:lstStyle/>
          <a:p>
            <a:fld id="{DDA6A774-CECE-4747-917D-F88CFF66C1BD}" type="slidenum">
              <a:rPr lang="en-IN" smtClean="0"/>
              <a:t>12</a:t>
            </a:fld>
            <a:endParaRPr lang="en-IN"/>
          </a:p>
        </p:txBody>
      </p:sp>
    </p:spTree>
    <p:extLst>
      <p:ext uri="{BB962C8B-B14F-4D97-AF65-F5344CB8AC3E}">
        <p14:creationId xmlns:p14="http://schemas.microsoft.com/office/powerpoint/2010/main" val="79329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A6A774-CECE-4747-917D-F88CFF66C1BD}" type="slidenum">
              <a:rPr lang="en-IN" smtClean="0"/>
              <a:t>15</a:t>
            </a:fld>
            <a:endParaRPr lang="en-IN"/>
          </a:p>
        </p:txBody>
      </p:sp>
    </p:spTree>
    <p:extLst>
      <p:ext uri="{BB962C8B-B14F-4D97-AF65-F5344CB8AC3E}">
        <p14:creationId xmlns:p14="http://schemas.microsoft.com/office/powerpoint/2010/main" val="77351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imes New Roman" panose="02020603050405020304" pitchFamily="18" charset="0"/>
                <a:cs typeface="Times New Roman" panose="02020603050405020304" pitchFamily="18" charset="0"/>
              </a:rPr>
              <a:t>B(t) = F(t) – E(t)</a:t>
            </a:r>
          </a:p>
          <a:p>
            <a:endParaRPr lang="en-IN" dirty="0"/>
          </a:p>
        </p:txBody>
      </p:sp>
      <p:sp>
        <p:nvSpPr>
          <p:cNvPr id="4" name="Slide Number Placeholder 3"/>
          <p:cNvSpPr>
            <a:spLocks noGrp="1"/>
          </p:cNvSpPr>
          <p:nvPr>
            <p:ph type="sldNum" sz="quarter" idx="5"/>
          </p:nvPr>
        </p:nvSpPr>
        <p:spPr/>
        <p:txBody>
          <a:bodyPr/>
          <a:lstStyle/>
          <a:p>
            <a:fld id="{DDA6A774-CECE-4747-917D-F88CFF66C1BD}" type="slidenum">
              <a:rPr lang="en-IN" smtClean="0"/>
              <a:t>16</a:t>
            </a:fld>
            <a:endParaRPr lang="en-IN"/>
          </a:p>
        </p:txBody>
      </p:sp>
    </p:spTree>
    <p:extLst>
      <p:ext uri="{BB962C8B-B14F-4D97-AF65-F5344CB8AC3E}">
        <p14:creationId xmlns:p14="http://schemas.microsoft.com/office/powerpoint/2010/main" val="362531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A6A774-CECE-4747-917D-F88CFF66C1BD}" type="slidenum">
              <a:rPr lang="en-IN" smtClean="0">
                <a:solidFill>
                  <a:prstClr val="black"/>
                </a:solidFill>
              </a:rPr>
              <a:pPr/>
              <a:t>17</a:t>
            </a:fld>
            <a:endParaRPr lang="en-IN">
              <a:solidFill>
                <a:prstClr val="black"/>
              </a:solidFill>
            </a:endParaRPr>
          </a:p>
        </p:txBody>
      </p:sp>
    </p:spTree>
    <p:extLst>
      <p:ext uri="{BB962C8B-B14F-4D97-AF65-F5344CB8AC3E}">
        <p14:creationId xmlns:p14="http://schemas.microsoft.com/office/powerpoint/2010/main" val="4276858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A6A774-CECE-4747-917D-F88CFF66C1BD}" type="slidenum">
              <a:rPr lang="en-IN" smtClean="0">
                <a:solidFill>
                  <a:prstClr val="black"/>
                </a:solidFill>
              </a:rPr>
              <a:pPr/>
              <a:t>18</a:t>
            </a:fld>
            <a:endParaRPr lang="en-IN">
              <a:solidFill>
                <a:prstClr val="black"/>
              </a:solidFill>
            </a:endParaRPr>
          </a:p>
        </p:txBody>
      </p:sp>
    </p:spTree>
    <p:extLst>
      <p:ext uri="{BB962C8B-B14F-4D97-AF65-F5344CB8AC3E}">
        <p14:creationId xmlns:p14="http://schemas.microsoft.com/office/powerpoint/2010/main" val="82496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A6A774-CECE-4747-917D-F88CFF66C1BD}" type="slidenum">
              <a:rPr lang="en-IN" smtClean="0">
                <a:solidFill>
                  <a:prstClr val="black"/>
                </a:solidFill>
              </a:rPr>
              <a:pPr/>
              <a:t>20</a:t>
            </a:fld>
            <a:endParaRPr lang="en-IN">
              <a:solidFill>
                <a:prstClr val="black"/>
              </a:solidFill>
            </a:endParaRPr>
          </a:p>
        </p:txBody>
      </p:sp>
    </p:spTree>
    <p:extLst>
      <p:ext uri="{BB962C8B-B14F-4D97-AF65-F5344CB8AC3E}">
        <p14:creationId xmlns:p14="http://schemas.microsoft.com/office/powerpoint/2010/main" val="4246897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dirty="0" err="1" smtClean="0"/>
              <a:t>Itll</a:t>
            </a:r>
            <a:r>
              <a:rPr lang="en-IN" dirty="0" smtClean="0"/>
              <a:t> be</a:t>
            </a:r>
            <a:r>
              <a:rPr lang="en-IN" baseline="0" dirty="0" smtClean="0"/>
              <a:t> ideal if it increases to around 20 p as </a:t>
            </a:r>
            <a:r>
              <a:rPr lang="en-IN" baseline="0" dirty="0" err="1" smtClean="0"/>
              <a:t>itll</a:t>
            </a:r>
            <a:r>
              <a:rPr lang="en-IN" baseline="0" dirty="0" smtClean="0"/>
              <a:t> </a:t>
            </a:r>
            <a:endParaRPr lang="en-IN" dirty="0"/>
          </a:p>
        </p:txBody>
      </p:sp>
      <p:sp>
        <p:nvSpPr>
          <p:cNvPr id="4" name="Slide Number Placeholder 3"/>
          <p:cNvSpPr>
            <a:spLocks noGrp="1"/>
          </p:cNvSpPr>
          <p:nvPr>
            <p:ph type="sldNum" sz="quarter" idx="10"/>
          </p:nvPr>
        </p:nvSpPr>
        <p:spPr/>
        <p:txBody>
          <a:bodyPr/>
          <a:lstStyle/>
          <a:p>
            <a:fld id="{DDA6A774-CECE-4747-917D-F88CFF66C1BD}" type="slidenum">
              <a:rPr lang="en-IN" smtClean="0"/>
              <a:t>32</a:t>
            </a:fld>
            <a:endParaRPr lang="en-IN"/>
          </a:p>
        </p:txBody>
      </p:sp>
    </p:spTree>
    <p:extLst>
      <p:ext uri="{BB962C8B-B14F-4D97-AF65-F5344CB8AC3E}">
        <p14:creationId xmlns:p14="http://schemas.microsoft.com/office/powerpoint/2010/main" val="3705761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dirty="0"/>
              <a:t>As a thumb rule, when the economy is expected to grow at a brisk pace, equity prices move up and bond yields move</a:t>
            </a:r>
            <a:r>
              <a:rPr lang="en-IN" baseline="0" dirty="0"/>
              <a:t> up as well since demand for money will be more thereby pushing up interest rates and vice versa. However, the current developments in the US and Indian markets defy this. </a:t>
            </a:r>
            <a:endParaRPr lang="en-IN" dirty="0"/>
          </a:p>
        </p:txBody>
      </p:sp>
      <p:sp>
        <p:nvSpPr>
          <p:cNvPr id="4" name="Slide Number Placeholder 3"/>
          <p:cNvSpPr>
            <a:spLocks noGrp="1"/>
          </p:cNvSpPr>
          <p:nvPr>
            <p:ph type="sldNum" sz="quarter" idx="10"/>
          </p:nvPr>
        </p:nvSpPr>
        <p:spPr/>
        <p:txBody>
          <a:bodyPr/>
          <a:lstStyle/>
          <a:p>
            <a:fld id="{DDA6A774-CECE-4747-917D-F88CFF66C1BD}" type="slidenum">
              <a:rPr lang="en-IN" smtClean="0"/>
              <a:t>33</a:t>
            </a:fld>
            <a:endParaRPr lang="en-IN"/>
          </a:p>
        </p:txBody>
      </p:sp>
    </p:spTree>
    <p:extLst>
      <p:ext uri="{BB962C8B-B14F-4D97-AF65-F5344CB8AC3E}">
        <p14:creationId xmlns:p14="http://schemas.microsoft.com/office/powerpoint/2010/main" val="2434071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12"/>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9" name="Rectangle 8"/>
          <p:cNvSpPr/>
          <p:nvPr/>
        </p:nvSpPr>
        <p:spPr>
          <a:xfrm>
            <a:off x="9001125"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Rectangle 9"/>
          <p:cNvSpPr/>
          <p:nvPr/>
        </p:nvSpPr>
        <p:spPr>
          <a:xfrm>
            <a:off x="9001125"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3F0D6DA-E911-4B1F-B714-2EF8347A4CA3}" type="slidenum">
              <a:rPr lang="en-IN" smtClean="0">
                <a:solidFill>
                  <a:srgbClr val="000000"/>
                </a:solidFill>
              </a:rPr>
              <a:pPr/>
              <a:t>‹#›</a:t>
            </a:fld>
            <a:endParaRPr lang="en-IN" dirty="0">
              <a:solidFill>
                <a:srgbClr val="000000"/>
              </a:solidFill>
            </a:endParaRPr>
          </a:p>
        </p:txBody>
      </p:sp>
    </p:spTree>
    <p:extLst>
      <p:ext uri="{BB962C8B-B14F-4D97-AF65-F5344CB8AC3E}">
        <p14:creationId xmlns:p14="http://schemas.microsoft.com/office/powerpoint/2010/main" val="1535891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6" name="Slide Number Placeholder 5"/>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2865251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6" name="Slide Number Placeholder 5"/>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2065949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6"/>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9" name="Rectangle 8"/>
          <p:cNvSpPr/>
          <p:nvPr/>
        </p:nvSpPr>
        <p:spPr>
          <a:xfrm>
            <a:off x="9001125"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Rectangle 9"/>
          <p:cNvSpPr/>
          <p:nvPr/>
        </p:nvSpPr>
        <p:spPr>
          <a:xfrm>
            <a:off x="9001125"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3F0D6DA-E911-4B1F-B714-2EF8347A4CA3}" type="slidenum">
              <a:rPr lang="en-IN" smtClean="0">
                <a:solidFill>
                  <a:srgbClr val="000000"/>
                </a:solidFill>
              </a:rPr>
              <a:pPr/>
              <a:t>‹#›</a:t>
            </a:fld>
            <a:endParaRPr lang="en-IN" dirty="0">
              <a:solidFill>
                <a:srgbClr val="000000"/>
              </a:solidFill>
            </a:endParaRPr>
          </a:p>
        </p:txBody>
      </p:sp>
    </p:spTree>
    <p:extLst>
      <p:ext uri="{BB962C8B-B14F-4D97-AF65-F5344CB8AC3E}">
        <p14:creationId xmlns:p14="http://schemas.microsoft.com/office/powerpoint/2010/main" val="2455187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6" name="Slide Number Placeholder 5"/>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2239186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6"/>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8" name="Slide Number Placeholder 7"/>
          <p:cNvSpPr>
            <a:spLocks noGrp="1"/>
          </p:cNvSpPr>
          <p:nvPr>
            <p:ph type="sldNum" sz="quarter" idx="11"/>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
        <p:nvSpPr>
          <p:cNvPr id="9" name="Footer Placeholder 8"/>
          <p:cNvSpPr>
            <a:spLocks noGrp="1"/>
          </p:cNvSpPr>
          <p:nvPr>
            <p:ph type="ftr" sz="quarter" idx="12"/>
          </p:nvPr>
        </p:nvSpPr>
        <p:spPr/>
        <p:txBody>
          <a:bodyPr/>
          <a:lstStyle/>
          <a:p>
            <a:endParaRPr lang="en-IN" dirty="0">
              <a:solidFill>
                <a:srgbClr val="000000"/>
              </a:solidFill>
            </a:endParaRPr>
          </a:p>
        </p:txBody>
      </p:sp>
    </p:spTree>
    <p:extLst>
      <p:ext uri="{BB962C8B-B14F-4D97-AF65-F5344CB8AC3E}">
        <p14:creationId xmlns:p14="http://schemas.microsoft.com/office/powerpoint/2010/main" val="1345424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6" name="Footer Placeholder 5"/>
          <p:cNvSpPr>
            <a:spLocks noGrp="1"/>
          </p:cNvSpPr>
          <p:nvPr>
            <p:ph type="ftr" sz="quarter" idx="11"/>
          </p:nvPr>
        </p:nvSpPr>
        <p:spPr/>
        <p:txBody>
          <a:bodyPr/>
          <a:lstStyle/>
          <a:p>
            <a:endParaRPr lang="en-IN" dirty="0">
              <a:solidFill>
                <a:srgbClr val="000000"/>
              </a:solidFill>
            </a:endParaRPr>
          </a:p>
        </p:txBody>
      </p:sp>
      <p:sp>
        <p:nvSpPr>
          <p:cNvPr id="7" name="Slide Number Placeholder 6"/>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2071652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8" name="Footer Placeholder 7"/>
          <p:cNvSpPr>
            <a:spLocks noGrp="1"/>
          </p:cNvSpPr>
          <p:nvPr>
            <p:ph type="ftr" sz="quarter" idx="11"/>
          </p:nvPr>
        </p:nvSpPr>
        <p:spPr/>
        <p:txBody>
          <a:bodyPr/>
          <a:lstStyle/>
          <a:p>
            <a:endParaRPr lang="en-IN" dirty="0">
              <a:solidFill>
                <a:srgbClr val="000000"/>
              </a:solidFill>
            </a:endParaRPr>
          </a:p>
        </p:txBody>
      </p:sp>
      <p:sp>
        <p:nvSpPr>
          <p:cNvPr id="9" name="Slide Number Placeholder 8"/>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2434524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4" name="Footer Placeholder 3"/>
          <p:cNvSpPr>
            <a:spLocks noGrp="1"/>
          </p:cNvSpPr>
          <p:nvPr>
            <p:ph type="ftr" sz="quarter" idx="11"/>
          </p:nvPr>
        </p:nvSpPr>
        <p:spPr/>
        <p:txBody>
          <a:bodyPr/>
          <a:lstStyle/>
          <a:p>
            <a:endParaRPr lang="en-IN" dirty="0">
              <a:solidFill>
                <a:srgbClr val="000000"/>
              </a:solidFill>
            </a:endParaRPr>
          </a:p>
        </p:txBody>
      </p:sp>
      <p:sp>
        <p:nvSpPr>
          <p:cNvPr id="5" name="Slide Number Placeholder 4"/>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1162946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3" name="Footer Placeholder 2"/>
          <p:cNvSpPr>
            <a:spLocks noGrp="1"/>
          </p:cNvSpPr>
          <p:nvPr>
            <p:ph type="ftr" sz="quarter" idx="11"/>
          </p:nvPr>
        </p:nvSpPr>
        <p:spPr/>
        <p:txBody>
          <a:bodyPr/>
          <a:lstStyle/>
          <a:p>
            <a:endParaRPr lang="en-IN" dirty="0">
              <a:solidFill>
                <a:srgbClr val="000000"/>
              </a:solidFill>
            </a:endParaRPr>
          </a:p>
        </p:txBody>
      </p:sp>
      <p:sp>
        <p:nvSpPr>
          <p:cNvPr id="4" name="Slide Number Placeholder 3"/>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4022338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6" name="Footer Placeholder 5"/>
          <p:cNvSpPr>
            <a:spLocks noGrp="1"/>
          </p:cNvSpPr>
          <p:nvPr>
            <p:ph type="ftr" sz="quarter" idx="11"/>
          </p:nvPr>
        </p:nvSpPr>
        <p:spPr/>
        <p:txBody>
          <a:bodyPr/>
          <a:lstStyle/>
          <a:p>
            <a:endParaRPr lang="en-IN" dirty="0">
              <a:solidFill>
                <a:srgbClr val="000000"/>
              </a:solidFill>
            </a:endParaRPr>
          </a:p>
        </p:txBody>
      </p:sp>
      <p:sp>
        <p:nvSpPr>
          <p:cNvPr id="7" name="Slide Number Placeholder 6"/>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928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6" name="Slide Number Placeholder 5"/>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32908487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5"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6" name="Footer Placeholder 5"/>
          <p:cNvSpPr>
            <a:spLocks noGrp="1"/>
          </p:cNvSpPr>
          <p:nvPr>
            <p:ph type="ftr" sz="quarter" idx="11"/>
          </p:nvPr>
        </p:nvSpPr>
        <p:spPr/>
        <p:txBody>
          <a:bodyPr/>
          <a:lstStyle/>
          <a:p>
            <a:endParaRPr lang="en-IN" dirty="0">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E3F0D6DA-E911-4B1F-B714-2EF8347A4CA3}" type="slidenum">
              <a:rPr lang="en-IN" smtClean="0">
                <a:solidFill>
                  <a:srgbClr val="000000"/>
                </a:solidFill>
              </a:rPr>
              <a:pPr/>
              <a:t>‹#›</a:t>
            </a:fld>
            <a:endParaRPr lang="en-IN" dirty="0">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5"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2891826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6" name="Slide Number Placeholder 5"/>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1340016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5" name="Footer Placeholder 4"/>
          <p:cNvSpPr>
            <a:spLocks noGrp="1"/>
          </p:cNvSpPr>
          <p:nvPr>
            <p:ph type="ftr" sz="quarter" idx="11"/>
          </p:nvPr>
        </p:nvSpPr>
        <p:spPr/>
        <p:txBody>
          <a:bodyPr/>
          <a:lstStyle/>
          <a:p>
            <a:endParaRPr lang="en-IN" dirty="0">
              <a:solidFill>
                <a:srgbClr val="000000"/>
              </a:solidFill>
            </a:endParaRPr>
          </a:p>
        </p:txBody>
      </p:sp>
      <p:sp>
        <p:nvSpPr>
          <p:cNvPr id="6" name="Slide Number Placeholder 5"/>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76698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8"/>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8" name="Slide Number Placeholder 7"/>
          <p:cNvSpPr>
            <a:spLocks noGrp="1"/>
          </p:cNvSpPr>
          <p:nvPr>
            <p:ph type="sldNum" sz="quarter" idx="11"/>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
        <p:nvSpPr>
          <p:cNvPr id="9" name="Footer Placeholder 8"/>
          <p:cNvSpPr>
            <a:spLocks noGrp="1"/>
          </p:cNvSpPr>
          <p:nvPr>
            <p:ph type="ftr" sz="quarter" idx="12"/>
          </p:nvPr>
        </p:nvSpPr>
        <p:spPr/>
        <p:txBody>
          <a:bodyPr/>
          <a:lstStyle/>
          <a:p>
            <a:endParaRPr lang="en-IN" dirty="0">
              <a:solidFill>
                <a:srgbClr val="000000"/>
              </a:solidFill>
            </a:endParaRPr>
          </a:p>
        </p:txBody>
      </p:sp>
    </p:spTree>
    <p:extLst>
      <p:ext uri="{BB962C8B-B14F-4D97-AF65-F5344CB8AC3E}">
        <p14:creationId xmlns:p14="http://schemas.microsoft.com/office/powerpoint/2010/main" val="133095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6" name="Footer Placeholder 5"/>
          <p:cNvSpPr>
            <a:spLocks noGrp="1"/>
          </p:cNvSpPr>
          <p:nvPr>
            <p:ph type="ftr" sz="quarter" idx="11"/>
          </p:nvPr>
        </p:nvSpPr>
        <p:spPr/>
        <p:txBody>
          <a:bodyPr/>
          <a:lstStyle/>
          <a:p>
            <a:endParaRPr lang="en-IN" dirty="0">
              <a:solidFill>
                <a:srgbClr val="000000"/>
              </a:solidFill>
            </a:endParaRPr>
          </a:p>
        </p:txBody>
      </p:sp>
      <p:sp>
        <p:nvSpPr>
          <p:cNvPr id="7" name="Slide Number Placeholder 6"/>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322986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8" name="Footer Placeholder 7"/>
          <p:cNvSpPr>
            <a:spLocks noGrp="1"/>
          </p:cNvSpPr>
          <p:nvPr>
            <p:ph type="ftr" sz="quarter" idx="11"/>
          </p:nvPr>
        </p:nvSpPr>
        <p:spPr/>
        <p:txBody>
          <a:bodyPr/>
          <a:lstStyle/>
          <a:p>
            <a:endParaRPr lang="en-IN" dirty="0">
              <a:solidFill>
                <a:srgbClr val="000000"/>
              </a:solidFill>
            </a:endParaRPr>
          </a:p>
        </p:txBody>
      </p:sp>
      <p:sp>
        <p:nvSpPr>
          <p:cNvPr id="9" name="Slide Number Placeholder 8"/>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357037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4" name="Footer Placeholder 3"/>
          <p:cNvSpPr>
            <a:spLocks noGrp="1"/>
          </p:cNvSpPr>
          <p:nvPr>
            <p:ph type="ftr" sz="quarter" idx="11"/>
          </p:nvPr>
        </p:nvSpPr>
        <p:spPr/>
        <p:txBody>
          <a:bodyPr/>
          <a:lstStyle/>
          <a:p>
            <a:endParaRPr lang="en-IN" dirty="0">
              <a:solidFill>
                <a:srgbClr val="000000"/>
              </a:solidFill>
            </a:endParaRPr>
          </a:p>
        </p:txBody>
      </p:sp>
      <p:sp>
        <p:nvSpPr>
          <p:cNvPr id="5" name="Slide Number Placeholder 4"/>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207059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3" name="Footer Placeholder 2"/>
          <p:cNvSpPr>
            <a:spLocks noGrp="1"/>
          </p:cNvSpPr>
          <p:nvPr>
            <p:ph type="ftr" sz="quarter" idx="11"/>
          </p:nvPr>
        </p:nvSpPr>
        <p:spPr/>
        <p:txBody>
          <a:bodyPr/>
          <a:lstStyle/>
          <a:p>
            <a:endParaRPr lang="en-IN" dirty="0">
              <a:solidFill>
                <a:srgbClr val="000000"/>
              </a:solidFill>
            </a:endParaRPr>
          </a:p>
        </p:txBody>
      </p:sp>
      <p:sp>
        <p:nvSpPr>
          <p:cNvPr id="4" name="Slide Number Placeholder 3"/>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Tree>
    <p:extLst>
      <p:ext uri="{BB962C8B-B14F-4D97-AF65-F5344CB8AC3E}">
        <p14:creationId xmlns:p14="http://schemas.microsoft.com/office/powerpoint/2010/main" val="139975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2"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6" name="Footer Placeholder 5"/>
          <p:cNvSpPr>
            <a:spLocks noGrp="1"/>
          </p:cNvSpPr>
          <p:nvPr>
            <p:ph type="ftr" sz="quarter" idx="11"/>
          </p:nvPr>
        </p:nvSpPr>
        <p:spPr/>
        <p:txBody>
          <a:bodyPr/>
          <a:lstStyle/>
          <a:p>
            <a:endParaRPr lang="en-IN" dirty="0">
              <a:solidFill>
                <a:srgbClr val="000000"/>
              </a:solidFill>
            </a:endParaRPr>
          </a:p>
        </p:txBody>
      </p:sp>
      <p:sp>
        <p:nvSpPr>
          <p:cNvPr id="7" name="Slide Number Placeholder 6"/>
          <p:cNvSpPr>
            <a:spLocks noGrp="1"/>
          </p:cNvSpPr>
          <p:nvPr>
            <p:ph type="sldNum" sz="quarter" idx="12"/>
          </p:nvPr>
        </p:nvSpPr>
        <p:spPr/>
        <p:txBody>
          <a:bodyPr/>
          <a:lstStyle/>
          <a:p>
            <a:fld id="{E3F0D6DA-E911-4B1F-B714-2EF8347A4CA3}" type="slidenum">
              <a:rPr lang="en-IN" smtClean="0">
                <a:solidFill>
                  <a:srgbClr val="D1282E"/>
                </a:solidFill>
              </a:rPr>
              <a:pPr/>
              <a:t>‹#›</a:t>
            </a:fld>
            <a:endParaRPr lang="en-IN" dirty="0">
              <a:solidFill>
                <a:srgbClr val="D1282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799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5"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6" name="Footer Placeholder 5"/>
          <p:cNvSpPr>
            <a:spLocks noGrp="1"/>
          </p:cNvSpPr>
          <p:nvPr>
            <p:ph type="ftr" sz="quarter" idx="11"/>
          </p:nvPr>
        </p:nvSpPr>
        <p:spPr/>
        <p:txBody>
          <a:bodyPr/>
          <a:lstStyle/>
          <a:p>
            <a:endParaRPr lang="en-IN" dirty="0">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E3F0D6DA-E911-4B1F-B714-2EF8347A4CA3}" type="slidenum">
              <a:rPr lang="en-IN" smtClean="0">
                <a:solidFill>
                  <a:srgbClr val="000000"/>
                </a:solidFill>
              </a:rPr>
              <a:pPr/>
              <a:t>‹#›</a:t>
            </a:fld>
            <a:endParaRPr lang="en-IN" dirty="0">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5"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276143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2"/>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5" name="Footer Placeholder 4"/>
          <p:cNvSpPr>
            <a:spLocks noGrp="1"/>
          </p:cNvSpPr>
          <p:nvPr>
            <p:ph type="ftr" sz="quarter" idx="3"/>
          </p:nvPr>
        </p:nvSpPr>
        <p:spPr>
          <a:xfrm>
            <a:off x="457200" y="6492887"/>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dirty="0">
              <a:solidFill>
                <a:srgbClr val="000000"/>
              </a:solidFill>
            </a:endParaRPr>
          </a:p>
        </p:txBody>
      </p:sp>
      <p:sp>
        <p:nvSpPr>
          <p:cNvPr id="6" name="Slide Number Placeholder 5"/>
          <p:cNvSpPr>
            <a:spLocks noGrp="1"/>
          </p:cNvSpPr>
          <p:nvPr>
            <p:ph type="sldNum" sz="quarter" idx="4"/>
          </p:nvPr>
        </p:nvSpPr>
        <p:spPr>
          <a:xfrm rot="16200000">
            <a:off x="8227383" y="5885509"/>
            <a:ext cx="1315721" cy="365125"/>
          </a:xfrm>
          <a:prstGeom prst="rect">
            <a:avLst/>
          </a:prstGeom>
        </p:spPr>
        <p:txBody>
          <a:bodyPr vert="horz" lIns="91440" tIns="45720" rIns="91440" bIns="45720" rtlCol="0" anchor="ctr"/>
          <a:lstStyle>
            <a:lvl1pPr algn="l">
              <a:defRPr sz="2400" b="1">
                <a:solidFill>
                  <a:schemeClr val="tx2"/>
                </a:solidFill>
              </a:defRPr>
            </a:lvl1pPr>
          </a:lstStyle>
          <a:p>
            <a:fld id="{E3F0D6DA-E911-4B1F-B714-2EF8347A4CA3}" type="slidenum">
              <a:rPr lang="en-IN" smtClean="0">
                <a:solidFill>
                  <a:srgbClr val="D1282E"/>
                </a:solidFill>
              </a:rPr>
              <a:pPr/>
              <a:t>‹#›</a:t>
            </a:fld>
            <a:endParaRPr lang="en-IN" dirty="0">
              <a:solidFill>
                <a:srgbClr val="D1282E"/>
              </a:solidFill>
            </a:endParaRPr>
          </a:p>
        </p:txBody>
      </p:sp>
      <p:sp>
        <p:nvSpPr>
          <p:cNvPr id="7" name="Rectangle 6"/>
          <p:cNvSpPr/>
          <p:nvPr/>
        </p:nvSpPr>
        <p:spPr>
          <a:xfrm>
            <a:off x="9001125"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 name="Rectangle 7"/>
          <p:cNvSpPr/>
          <p:nvPr/>
        </p:nvSpPr>
        <p:spPr>
          <a:xfrm>
            <a:off x="9001125"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2369236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2"/>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A5EF8C4-FAA6-45D5-BD9A-CA2F2DB590C3}" type="datetimeFigureOut">
              <a:rPr lang="en-IN" smtClean="0">
                <a:solidFill>
                  <a:srgbClr val="000000"/>
                </a:solidFill>
              </a:rPr>
              <a:pPr/>
              <a:t>28-03-2019</a:t>
            </a:fld>
            <a:endParaRPr lang="en-IN" dirty="0">
              <a:solidFill>
                <a:srgbClr val="000000"/>
              </a:solidFill>
            </a:endParaRPr>
          </a:p>
        </p:txBody>
      </p:sp>
      <p:sp>
        <p:nvSpPr>
          <p:cNvPr id="5" name="Footer Placeholder 4"/>
          <p:cNvSpPr>
            <a:spLocks noGrp="1"/>
          </p:cNvSpPr>
          <p:nvPr>
            <p:ph type="ftr" sz="quarter" idx="3"/>
          </p:nvPr>
        </p:nvSpPr>
        <p:spPr>
          <a:xfrm>
            <a:off x="457200" y="6492881"/>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dirty="0">
              <a:solidFill>
                <a:srgbClr val="000000"/>
              </a:solidFill>
            </a:endParaRPr>
          </a:p>
        </p:txBody>
      </p:sp>
      <p:sp>
        <p:nvSpPr>
          <p:cNvPr id="6" name="Slide Number Placeholder 5"/>
          <p:cNvSpPr>
            <a:spLocks noGrp="1"/>
          </p:cNvSpPr>
          <p:nvPr>
            <p:ph type="sldNum" sz="quarter" idx="4"/>
          </p:nvPr>
        </p:nvSpPr>
        <p:spPr>
          <a:xfrm rot="16200000">
            <a:off x="8227380" y="5885503"/>
            <a:ext cx="1315721" cy="365125"/>
          </a:xfrm>
          <a:prstGeom prst="rect">
            <a:avLst/>
          </a:prstGeom>
        </p:spPr>
        <p:txBody>
          <a:bodyPr vert="horz" lIns="91440" tIns="45720" rIns="91440" bIns="45720" rtlCol="0" anchor="ctr"/>
          <a:lstStyle>
            <a:lvl1pPr algn="l">
              <a:defRPr sz="2400" b="1">
                <a:solidFill>
                  <a:schemeClr val="tx2"/>
                </a:solidFill>
              </a:defRPr>
            </a:lvl1pPr>
          </a:lstStyle>
          <a:p>
            <a:fld id="{E3F0D6DA-E911-4B1F-B714-2EF8347A4CA3}" type="slidenum">
              <a:rPr lang="en-IN" smtClean="0">
                <a:solidFill>
                  <a:srgbClr val="D1282E"/>
                </a:solidFill>
              </a:rPr>
              <a:pPr/>
              <a:t>‹#›</a:t>
            </a:fld>
            <a:endParaRPr lang="en-IN" dirty="0">
              <a:solidFill>
                <a:srgbClr val="D1282E"/>
              </a:solidFill>
            </a:endParaRPr>
          </a:p>
        </p:txBody>
      </p:sp>
      <p:sp>
        <p:nvSpPr>
          <p:cNvPr id="7" name="Rectangle 6"/>
          <p:cNvSpPr/>
          <p:nvPr/>
        </p:nvSpPr>
        <p:spPr>
          <a:xfrm>
            <a:off x="9001125"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 name="Rectangle 7"/>
          <p:cNvSpPr/>
          <p:nvPr/>
        </p:nvSpPr>
        <p:spPr>
          <a:xfrm>
            <a:off x="9001125"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27774859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LIC_HOUSING_FINANCE_LTD.xlsx" TargetMode="External"/><Relationship Id="rId2" Type="http://schemas.openxmlformats.org/officeDocument/2006/relationships/hyperlink" Target="SREI_INFRASTRUCTURE_FINANCE_LTD.xlsx"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UJJIVAN_FINANCIAL_SERVICES.xls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microsoft.com/office/2007/relationships/hdphoto" Target="../media/hdphoto2.wdp"/><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1.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68760"/>
            <a:ext cx="8424936" cy="2592288"/>
          </a:xfrm>
        </p:spPr>
        <p:txBody>
          <a:bodyPr>
            <a:normAutofit/>
          </a:bodyPr>
          <a:lstStyle/>
          <a:p>
            <a:pPr algn="ctr"/>
            <a:r>
              <a:rPr lang="en-IN" sz="4800" b="1" u="sng" dirty="0">
                <a:latin typeface="Tw Cen MT" pitchFamily="34" charset="0"/>
                <a:cs typeface="Times New Roman" pitchFamily="18" charset="0"/>
              </a:rPr>
              <a:t>CREDIT SPREADS IN THE NBFC SECTOR OF INDIA</a:t>
            </a:r>
          </a:p>
        </p:txBody>
      </p:sp>
      <p:sp>
        <p:nvSpPr>
          <p:cNvPr id="3" name="Content Placeholder 2"/>
          <p:cNvSpPr>
            <a:spLocks noGrp="1"/>
          </p:cNvSpPr>
          <p:nvPr>
            <p:ph idx="1"/>
          </p:nvPr>
        </p:nvSpPr>
        <p:spPr>
          <a:xfrm>
            <a:off x="5436096" y="4980321"/>
            <a:ext cx="3505200" cy="1689051"/>
          </a:xfrm>
        </p:spPr>
        <p:txBody>
          <a:bodyPr>
            <a:noAutofit/>
          </a:bodyPr>
          <a:lstStyle/>
          <a:p>
            <a:pPr algn="r"/>
            <a:r>
              <a:rPr lang="en-IN" sz="1800" dirty="0">
                <a:latin typeface="Tw Cen MT" pitchFamily="34" charset="0"/>
                <a:cs typeface="Times New Roman" panose="02020603050405020304" pitchFamily="18" charset="0"/>
              </a:rPr>
              <a:t>By</a:t>
            </a:r>
          </a:p>
          <a:p>
            <a:pPr algn="r"/>
            <a:r>
              <a:rPr lang="en-IN" sz="1800" dirty="0">
                <a:latin typeface="Tw Cen MT" pitchFamily="34" charset="0"/>
                <a:cs typeface="Times New Roman" panose="02020603050405020304" pitchFamily="18" charset="0"/>
              </a:rPr>
              <a:t>Aanchal Dusija A009</a:t>
            </a:r>
          </a:p>
          <a:p>
            <a:pPr algn="r"/>
            <a:r>
              <a:rPr lang="en-IN" sz="1800" dirty="0">
                <a:latin typeface="Tw Cen MT" pitchFamily="34" charset="0"/>
                <a:cs typeface="Times New Roman" panose="02020603050405020304" pitchFamily="18" charset="0"/>
              </a:rPr>
              <a:t>Rhea Mirchandani A018</a:t>
            </a:r>
          </a:p>
          <a:p>
            <a:pPr algn="r"/>
            <a:r>
              <a:rPr lang="en-IN" sz="1800" dirty="0">
                <a:latin typeface="Tw Cen MT" pitchFamily="34" charset="0"/>
                <a:cs typeface="Times New Roman" panose="02020603050405020304" pitchFamily="18" charset="0"/>
              </a:rPr>
              <a:t>Shiven Khosla A035</a:t>
            </a:r>
          </a:p>
        </p:txBody>
      </p:sp>
      <p:pic>
        <p:nvPicPr>
          <p:cNvPr id="1029" name="Picture 5" descr="Image result for nbfc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2468" y="44625"/>
            <a:ext cx="1220017" cy="122001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5496" y="5229200"/>
            <a:ext cx="5616624" cy="1584176"/>
            <a:chOff x="-180528" y="5157192"/>
            <a:chExt cx="5616624" cy="1584176"/>
          </a:xfrm>
        </p:grpSpPr>
        <p:pic>
          <p:nvPicPr>
            <p:cNvPr id="1033" name="Picture 9"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528" y="5383503"/>
              <a:ext cx="2060959" cy="120699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Image result for ujjivan financial service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6578" y="5157192"/>
              <a:ext cx="1809518" cy="153392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mage result for lic housing finance logo with white background"/>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0571" b="90000" l="0" r="99184"/>
                      </a14:imgEffect>
                    </a14:imgLayer>
                  </a14:imgProps>
                </a:ext>
                <a:ext uri="{28A0092B-C50C-407E-A947-70E740481C1C}">
                  <a14:useLocalDpi xmlns:a14="http://schemas.microsoft.com/office/drawing/2010/main" val="0"/>
                </a:ext>
              </a:extLst>
            </a:blip>
            <a:srcRect/>
            <a:stretch>
              <a:fillRect/>
            </a:stretch>
          </p:blipFill>
          <p:spPr bwMode="auto">
            <a:xfrm>
              <a:off x="1819816" y="5232629"/>
              <a:ext cx="1806762" cy="1508739"/>
            </a:xfrm>
            <a:prstGeom prst="rect">
              <a:avLst/>
            </a:prstGeom>
            <a:noFill/>
            <a:extLst>
              <a:ext uri="{909E8E84-426E-40DD-AFC4-6F175D3DCCD1}">
                <a14:hiddenFill xmlns:a14="http://schemas.microsoft.com/office/drawing/2010/main">
                  <a:solidFill>
                    <a:srgbClr val="FFFFFF"/>
                  </a:solidFill>
                </a14:hiddenFill>
              </a:ext>
            </a:extLst>
          </p:spPr>
        </p:pic>
      </p:grpSp>
      <p:pic>
        <p:nvPicPr>
          <p:cNvPr id="4098" name="Picture 2" descr="Image result for risk analytic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9514" y="76026"/>
            <a:ext cx="1188616" cy="118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89871"/>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620688"/>
            <a:ext cx="8291264" cy="720080"/>
          </a:xfrm>
        </p:spPr>
        <p:txBody>
          <a:bodyPr>
            <a:normAutofit/>
          </a:bodyPr>
          <a:lstStyle/>
          <a:p>
            <a:pPr algn="ctr"/>
            <a:r>
              <a:rPr lang="en-IN" sz="4000" b="1" u="sng" dirty="0">
                <a:latin typeface="Tw Cen MT" pitchFamily="34" charset="0"/>
                <a:cs typeface="Times New Roman" panose="02020603050405020304" pitchFamily="18" charset="0"/>
              </a:rPr>
              <a:t>The </a:t>
            </a:r>
            <a:r>
              <a:rPr lang="en-IN" sz="4000" b="1" u="sng" dirty="0" smtClean="0">
                <a:latin typeface="Tw Cen MT" pitchFamily="34" charset="0"/>
                <a:cs typeface="Times New Roman" panose="02020603050405020304" pitchFamily="18" charset="0"/>
              </a:rPr>
              <a:t>black-Scholes-Merton </a:t>
            </a:r>
            <a:r>
              <a:rPr lang="en-IN" sz="4000" b="1" u="sng" dirty="0">
                <a:latin typeface="Tw Cen MT" pitchFamily="34" charset="0"/>
                <a:cs typeface="Times New Roman" panose="02020603050405020304" pitchFamily="18" charset="0"/>
              </a:rPr>
              <a:t>model</a:t>
            </a:r>
          </a:p>
        </p:txBody>
      </p:sp>
      <p:sp>
        <p:nvSpPr>
          <p:cNvPr id="3" name="Content Placeholder 2"/>
          <p:cNvSpPr>
            <a:spLocks noGrp="1"/>
          </p:cNvSpPr>
          <p:nvPr>
            <p:ph idx="1"/>
          </p:nvPr>
        </p:nvSpPr>
        <p:spPr>
          <a:xfrm>
            <a:off x="457201" y="1916832"/>
            <a:ext cx="8291264" cy="4373563"/>
          </a:xfrm>
        </p:spPr>
        <p:txBody>
          <a:bodyPr>
            <a:normAutofit/>
          </a:bodyPr>
          <a:lstStyle/>
          <a:p>
            <a:pPr marL="342900" indent="-342900">
              <a:buFont typeface="Wingdings" pitchFamily="2" charset="2"/>
              <a:buChar char="q"/>
            </a:pPr>
            <a:r>
              <a:rPr lang="en-IN" sz="2400" b="0" dirty="0">
                <a:solidFill>
                  <a:schemeClr val="tx1">
                    <a:lumMod val="50000"/>
                  </a:schemeClr>
                </a:solidFill>
                <a:latin typeface="Tw Cen MT" pitchFamily="34" charset="0"/>
                <a:cs typeface="Times New Roman" panose="02020603050405020304" pitchFamily="18" charset="0"/>
              </a:rPr>
              <a:t>Total value at time t : F(t)</a:t>
            </a:r>
          </a:p>
          <a:p>
            <a:pPr marL="342900" indent="-342900">
              <a:buFont typeface="Wingdings" pitchFamily="2" charset="2"/>
              <a:buChar char="q"/>
            </a:pPr>
            <a:r>
              <a:rPr lang="en-IN" sz="2400" b="0" dirty="0">
                <a:solidFill>
                  <a:schemeClr val="tx1">
                    <a:lumMod val="50000"/>
                  </a:schemeClr>
                </a:solidFill>
                <a:latin typeface="Tw Cen MT" pitchFamily="34" charset="0"/>
                <a:cs typeface="Times New Roman" panose="02020603050405020304" pitchFamily="18" charset="0"/>
              </a:rPr>
              <a:t>Debt with a promised future repayment amount : L</a:t>
            </a:r>
          </a:p>
          <a:p>
            <a:pPr marL="342900" indent="-342900">
              <a:buFont typeface="Wingdings" pitchFamily="2" charset="2"/>
              <a:buChar char="q"/>
            </a:pPr>
            <a:r>
              <a:rPr lang="en-IN" sz="2400" b="0" dirty="0">
                <a:solidFill>
                  <a:schemeClr val="tx1">
                    <a:lumMod val="50000"/>
                  </a:schemeClr>
                </a:solidFill>
                <a:latin typeface="Tw Cen MT" pitchFamily="34" charset="0"/>
                <a:cs typeface="Times New Roman" panose="02020603050405020304" pitchFamily="18" charset="0"/>
              </a:rPr>
              <a:t>Future time: T</a:t>
            </a:r>
          </a:p>
          <a:p>
            <a:pPr marL="342900" indent="-342900">
              <a:buFont typeface="Wingdings" pitchFamily="2" charset="2"/>
              <a:buChar char="q"/>
            </a:pPr>
            <a:endParaRPr lang="en-IN" sz="2400" b="0" dirty="0">
              <a:latin typeface="Tw Cen MT" pitchFamily="34"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713199"/>
            <a:ext cx="4992687" cy="2524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8344" y="1268760"/>
            <a:ext cx="1093998" cy="1093998"/>
          </a:xfrm>
          <a:prstGeom prst="rect">
            <a:avLst/>
          </a:prstGeom>
        </p:spPr>
      </p:pic>
    </p:spTree>
    <p:extLst>
      <p:ext uri="{BB962C8B-B14F-4D97-AF65-F5344CB8AC3E}">
        <p14:creationId xmlns:p14="http://schemas.microsoft.com/office/powerpoint/2010/main" val="29573637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63272" cy="1371600"/>
          </a:xfrm>
        </p:spPr>
        <p:txBody>
          <a:bodyPr>
            <a:normAutofit/>
          </a:bodyPr>
          <a:lstStyle/>
          <a:p>
            <a:pPr algn="ctr"/>
            <a:r>
              <a:rPr lang="en-IN" sz="4000" b="1" u="sng" dirty="0">
                <a:latin typeface="Tw Cen MT" pitchFamily="34" charset="0"/>
                <a:cs typeface="Times New Roman" pitchFamily="18" charset="0"/>
              </a:rPr>
              <a:t>THE BLACK-SCHOLES-MERTON MODEL</a:t>
            </a:r>
          </a:p>
        </p:txBody>
      </p:sp>
      <p:sp>
        <p:nvSpPr>
          <p:cNvPr id="3" name="Content Placeholder 2"/>
          <p:cNvSpPr>
            <a:spLocks noGrp="1"/>
          </p:cNvSpPr>
          <p:nvPr>
            <p:ph idx="1"/>
          </p:nvPr>
        </p:nvSpPr>
        <p:spPr/>
        <p:txBody>
          <a:bodyPr>
            <a:normAutofit fontScale="85000" lnSpcReduction="20000"/>
          </a:bodyPr>
          <a:lstStyle/>
          <a:p>
            <a:pPr marL="342900" indent="-342900">
              <a:buFont typeface="Wingdings" pitchFamily="2" charset="2"/>
              <a:buChar char="q"/>
            </a:pPr>
            <a:r>
              <a:rPr lang="en-IN" sz="2400" b="0" dirty="0">
                <a:solidFill>
                  <a:schemeClr val="tx1">
                    <a:lumMod val="50000"/>
                  </a:schemeClr>
                </a:solidFill>
                <a:latin typeface="Tw Cen MT" pitchFamily="34" charset="0"/>
                <a:cs typeface="Times New Roman" panose="02020603050405020304" pitchFamily="18" charset="0"/>
              </a:rPr>
              <a:t>If company has sufficient funds : F(T) &gt; L</a:t>
            </a:r>
          </a:p>
          <a:p>
            <a:pPr marL="342900" indent="-342900">
              <a:buFont typeface="Wingdings" pitchFamily="2" charset="2"/>
              <a:buChar char="q"/>
            </a:pPr>
            <a:r>
              <a:rPr lang="en-IN" sz="2400" b="0" dirty="0">
                <a:solidFill>
                  <a:schemeClr val="tx1">
                    <a:lumMod val="50000"/>
                  </a:schemeClr>
                </a:solidFill>
                <a:latin typeface="Tw Cen MT" pitchFamily="34" charset="0"/>
                <a:cs typeface="Times New Roman" panose="02020603050405020304" pitchFamily="18" charset="0"/>
              </a:rPr>
              <a:t>Corporate entity will default if : F(T) &lt; L </a:t>
            </a:r>
          </a:p>
          <a:p>
            <a:pPr marL="342900" indent="-342900">
              <a:buFont typeface="Wingdings" pitchFamily="2" charset="2"/>
              <a:buChar char="q"/>
            </a:pPr>
            <a:endParaRPr lang="en-IN" sz="2400" b="0" dirty="0" smtClean="0">
              <a:solidFill>
                <a:schemeClr val="tx1">
                  <a:lumMod val="50000"/>
                </a:schemeClr>
              </a:solidFill>
              <a:latin typeface="Tw Cen MT" pitchFamily="34" charset="0"/>
              <a:cs typeface="Times New Roman" panose="02020603050405020304" pitchFamily="18" charset="0"/>
            </a:endParaRPr>
          </a:p>
          <a:p>
            <a:pPr marL="342900" indent="-342900">
              <a:buFont typeface="Wingdings" pitchFamily="2" charset="2"/>
              <a:buChar char="q"/>
            </a:pPr>
            <a:endParaRPr lang="en-IN" sz="2400" b="0" dirty="0">
              <a:solidFill>
                <a:schemeClr val="tx1">
                  <a:lumMod val="50000"/>
                </a:schemeClr>
              </a:solidFill>
              <a:latin typeface="Tw Cen MT" pitchFamily="34" charset="0"/>
              <a:cs typeface="Times New Roman" panose="02020603050405020304" pitchFamily="18" charset="0"/>
            </a:endParaRPr>
          </a:p>
          <a:p>
            <a:pPr marL="342900" indent="-342900">
              <a:buFont typeface="Wingdings" pitchFamily="2" charset="2"/>
              <a:buChar char="q"/>
            </a:pPr>
            <a:endParaRPr lang="en-IN" sz="2400" b="0" dirty="0" smtClean="0">
              <a:solidFill>
                <a:schemeClr val="tx1">
                  <a:lumMod val="50000"/>
                </a:schemeClr>
              </a:solidFill>
              <a:latin typeface="Tw Cen MT" pitchFamily="34" charset="0"/>
              <a:cs typeface="Times New Roman" panose="02020603050405020304" pitchFamily="18" charset="0"/>
            </a:endParaRPr>
          </a:p>
          <a:p>
            <a:pPr marL="342900" indent="-342900">
              <a:buFont typeface="Wingdings" pitchFamily="2" charset="2"/>
              <a:buChar char="q"/>
            </a:pPr>
            <a:endParaRPr lang="en-IN" sz="2400" b="0" dirty="0">
              <a:solidFill>
                <a:schemeClr val="tx1">
                  <a:lumMod val="50000"/>
                </a:schemeClr>
              </a:solidFill>
              <a:latin typeface="Tw Cen MT" pitchFamily="34" charset="0"/>
              <a:cs typeface="Times New Roman" panose="02020603050405020304" pitchFamily="18" charset="0"/>
            </a:endParaRPr>
          </a:p>
          <a:p>
            <a:pPr marL="342900" indent="-342900">
              <a:buFont typeface="Wingdings" pitchFamily="2" charset="2"/>
              <a:buChar char="q"/>
            </a:pPr>
            <a:endParaRPr lang="en-IN" sz="2400" b="0" dirty="0" smtClean="0">
              <a:solidFill>
                <a:schemeClr val="tx1">
                  <a:lumMod val="50000"/>
                </a:schemeClr>
              </a:solidFill>
              <a:latin typeface="Tw Cen MT" pitchFamily="34" charset="0"/>
              <a:cs typeface="Times New Roman" panose="02020603050405020304" pitchFamily="18" charset="0"/>
            </a:endParaRPr>
          </a:p>
          <a:p>
            <a:pPr marL="342900" indent="-342900">
              <a:buFont typeface="Wingdings" pitchFamily="2" charset="2"/>
              <a:buChar char="q"/>
            </a:pPr>
            <a:endParaRPr lang="en-IN" sz="2400" b="0" dirty="0">
              <a:solidFill>
                <a:schemeClr val="tx1">
                  <a:lumMod val="50000"/>
                </a:schemeClr>
              </a:solidFill>
              <a:latin typeface="Tw Cen MT" pitchFamily="34" charset="0"/>
              <a:cs typeface="Times New Roman" panose="02020603050405020304" pitchFamily="18" charset="0"/>
            </a:endParaRPr>
          </a:p>
          <a:p>
            <a:pPr marL="342900" indent="-342900">
              <a:buFont typeface="Wingdings" pitchFamily="2" charset="2"/>
              <a:buChar char="q"/>
            </a:pPr>
            <a:endParaRPr lang="en-IN" sz="2400" b="0" dirty="0" smtClean="0">
              <a:solidFill>
                <a:schemeClr val="tx1">
                  <a:lumMod val="50000"/>
                </a:schemeClr>
              </a:solidFill>
              <a:latin typeface="Tw Cen MT" pitchFamily="34" charset="0"/>
              <a:cs typeface="Times New Roman" panose="02020603050405020304" pitchFamily="18" charset="0"/>
            </a:endParaRPr>
          </a:p>
          <a:p>
            <a:pPr marL="342900" indent="-342900">
              <a:buFont typeface="Wingdings" pitchFamily="2" charset="2"/>
              <a:buChar char="q"/>
            </a:pPr>
            <a:r>
              <a:rPr lang="en-IN" sz="2400" b="0" dirty="0" smtClean="0">
                <a:solidFill>
                  <a:schemeClr val="tx1">
                    <a:lumMod val="50000"/>
                  </a:schemeClr>
                </a:solidFill>
                <a:latin typeface="Tw Cen MT" pitchFamily="34" charset="0"/>
                <a:cs typeface="Times New Roman" panose="02020603050405020304" pitchFamily="18" charset="0"/>
              </a:rPr>
              <a:t>Option </a:t>
            </a:r>
            <a:r>
              <a:rPr lang="en-IN" sz="2400" b="0" dirty="0">
                <a:solidFill>
                  <a:schemeClr val="tx1">
                    <a:lumMod val="50000"/>
                  </a:schemeClr>
                </a:solidFill>
                <a:latin typeface="Tw Cen MT" pitchFamily="34" charset="0"/>
                <a:cs typeface="Times New Roman" panose="02020603050405020304" pitchFamily="18" charset="0"/>
              </a:rPr>
              <a:t>will be exercised → Debt repaid</a:t>
            </a:r>
          </a:p>
          <a:p>
            <a:pPr marL="342900" indent="-342900">
              <a:buFont typeface="Wingdings" pitchFamily="2" charset="2"/>
              <a:buChar char="q"/>
            </a:pPr>
            <a:r>
              <a:rPr lang="en-IN" sz="2400" b="0" dirty="0">
                <a:solidFill>
                  <a:schemeClr val="tx1">
                    <a:lumMod val="50000"/>
                  </a:schemeClr>
                </a:solidFill>
                <a:latin typeface="Tw Cen MT" pitchFamily="34" charset="0"/>
                <a:cs typeface="Times New Roman" panose="02020603050405020304" pitchFamily="18" charset="0"/>
              </a:rPr>
              <a:t>Option not be exercised → Debt not repaid</a:t>
            </a:r>
          </a:p>
          <a:p>
            <a:pPr marL="342900" indent="-342900">
              <a:buFont typeface="Wingdings" pitchFamily="2" charset="2"/>
              <a:buChar char="q"/>
            </a:pPr>
            <a:endParaRPr lang="en-IN" sz="2400" b="0" dirty="0">
              <a:solidFill>
                <a:schemeClr val="tx1">
                  <a:lumMod val="50000"/>
                </a:schemeClr>
              </a:solidFill>
              <a:latin typeface="Tw Cen MT" pitchFamily="34" charset="0"/>
              <a:cs typeface="Times New Roman" panose="02020603050405020304" pitchFamily="18" charset="0"/>
            </a:endParaRPr>
          </a:p>
          <a:p>
            <a:endParaRPr lang="en-IN" sz="2400" b="0" dirty="0">
              <a:latin typeface="Tw Cen MT"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14" y="2636920"/>
            <a:ext cx="5242126" cy="2304097"/>
          </a:xfrm>
          <a:prstGeom prst="rect">
            <a:avLst/>
          </a:prstGeom>
          <a:ln w="28575">
            <a:solidFill>
              <a:schemeClr val="tx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808" y="5369419"/>
            <a:ext cx="1346672" cy="1346672"/>
          </a:xfrm>
          <a:prstGeom prst="rect">
            <a:avLst/>
          </a:prstGeom>
        </p:spPr>
      </p:pic>
    </p:spTree>
    <p:extLst>
      <p:ext uri="{BB962C8B-B14F-4D97-AF65-F5344CB8AC3E}">
        <p14:creationId xmlns:p14="http://schemas.microsoft.com/office/powerpoint/2010/main" val="21192810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72" y="476673"/>
            <a:ext cx="8219256" cy="828403"/>
          </a:xfrm>
        </p:spPr>
        <p:txBody>
          <a:bodyPr>
            <a:normAutofit/>
          </a:bodyPr>
          <a:lstStyle/>
          <a:p>
            <a:pPr algn="ctr"/>
            <a:r>
              <a:rPr lang="en-IN" sz="4000" b="1" u="sng" dirty="0">
                <a:latin typeface="Tw Cen MT" pitchFamily="34" charset="0"/>
                <a:cs typeface="Times New Roman" panose="02020603050405020304" pitchFamily="18" charset="0"/>
              </a:rPr>
              <a:t>CREDIT SPREADs</a:t>
            </a:r>
          </a:p>
        </p:txBody>
      </p:sp>
      <p:sp>
        <p:nvSpPr>
          <p:cNvPr id="3" name="Content Placeholder 2"/>
          <p:cNvSpPr>
            <a:spLocks noGrp="1"/>
          </p:cNvSpPr>
          <p:nvPr>
            <p:ph idx="1"/>
          </p:nvPr>
        </p:nvSpPr>
        <p:spPr>
          <a:xfrm>
            <a:off x="251520" y="1700809"/>
            <a:ext cx="8640960" cy="4896544"/>
          </a:xfrm>
        </p:spPr>
        <p:txBody>
          <a:bodyPr>
            <a:normAutofit/>
          </a:bodyPr>
          <a:lstStyle/>
          <a:p>
            <a:pPr marL="342900" lvl="0" indent="-342900">
              <a:buFont typeface="Wingdings" pitchFamily="2" charset="2"/>
              <a:buChar char="q"/>
            </a:pPr>
            <a:r>
              <a:rPr lang="en-IN" b="0" dirty="0">
                <a:latin typeface="Tw Cen MT" pitchFamily="34" charset="0"/>
                <a:cs typeface="Times New Roman" panose="02020603050405020304" pitchFamily="18" charset="0"/>
              </a:rPr>
              <a:t>A credit spread is the difference in yield between a Government Treasury bond and another debt security with the same maturity but of lesser quality</a:t>
            </a:r>
            <a:r>
              <a:rPr lang="en-IN" b="0" dirty="0" smtClean="0">
                <a:latin typeface="Tw Cen MT" pitchFamily="34" charset="0"/>
                <a:cs typeface="Times New Roman" panose="02020603050405020304" pitchFamily="18" charset="0"/>
              </a:rPr>
              <a:t>. </a:t>
            </a:r>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Wingdings" pitchFamily="2" charset="2"/>
              <a:buChar char="q"/>
            </a:pPr>
            <a:r>
              <a:rPr lang="en-IN" b="0" dirty="0">
                <a:solidFill>
                  <a:schemeClr val="tx1">
                    <a:lumMod val="50000"/>
                  </a:schemeClr>
                </a:solidFill>
                <a:latin typeface="Tw Cen MT" pitchFamily="34" charset="0"/>
                <a:cs typeface="Times New Roman" panose="02020603050405020304" pitchFamily="18" charset="0"/>
              </a:rPr>
              <a:t>It varies from one security to another based on the credit rating of the issuer of the bond.</a:t>
            </a:r>
          </a:p>
          <a:p>
            <a:endParaRPr lang="en-IN" b="0" dirty="0">
              <a:solidFill>
                <a:schemeClr val="tx1">
                  <a:lumMod val="50000"/>
                </a:schemeClr>
              </a:solidFill>
              <a:latin typeface="Times New Roman" panose="02020603050405020304" pitchFamily="18" charset="0"/>
              <a:cs typeface="Times New Roman" panose="02020603050405020304" pitchFamily="18" charset="0"/>
            </a:endParaRPr>
          </a:p>
          <a:p>
            <a:pPr algn="ctr"/>
            <a:r>
              <a:rPr lang="en-IN" dirty="0">
                <a:solidFill>
                  <a:schemeClr val="tx1">
                    <a:lumMod val="50000"/>
                  </a:schemeClr>
                </a:solidFill>
                <a:latin typeface="Times New Roman" panose="02020603050405020304" pitchFamily="18" charset="0"/>
                <a:cs typeface="Times New Roman" panose="02020603050405020304" pitchFamily="18" charset="0"/>
              </a:rPr>
              <a:t>𝐶𝑆(𝑖,𝑡) = 𝐵𝑌(𝑖,𝑡) − 𝑟𝑓(𝑡) </a:t>
            </a:r>
          </a:p>
          <a:p>
            <a:r>
              <a:rPr lang="en-IN" b="0" dirty="0">
                <a:solidFill>
                  <a:schemeClr val="tx1">
                    <a:lumMod val="50000"/>
                  </a:schemeClr>
                </a:solidFill>
                <a:latin typeface="Tw Cen MT" pitchFamily="34" charset="0"/>
                <a:cs typeface="Times New Roman" panose="02020603050405020304" pitchFamily="18" charset="0"/>
              </a:rPr>
              <a:t>where</a:t>
            </a:r>
          </a:p>
          <a:p>
            <a:r>
              <a:rPr lang="en-IN" b="0" dirty="0">
                <a:solidFill>
                  <a:schemeClr val="tx1">
                    <a:lumMod val="50000"/>
                  </a:schemeClr>
                </a:solidFill>
                <a:latin typeface="Tw Cen MT" pitchFamily="34" charset="0"/>
                <a:cs typeface="Times New Roman" panose="02020603050405020304" pitchFamily="18" charset="0"/>
              </a:rPr>
              <a:t>CS is the credit spread for firm, i at time t;</a:t>
            </a:r>
          </a:p>
          <a:p>
            <a:r>
              <a:rPr lang="en-IN" b="0" dirty="0">
                <a:solidFill>
                  <a:schemeClr val="tx1">
                    <a:lumMod val="50000"/>
                  </a:schemeClr>
                </a:solidFill>
                <a:latin typeface="Tw Cen MT" pitchFamily="34" charset="0"/>
                <a:cs typeface="Times New Roman" panose="02020603050405020304" pitchFamily="18" charset="0"/>
              </a:rPr>
              <a:t>BY is the bond yield for firm i at time t;</a:t>
            </a:r>
          </a:p>
          <a:p>
            <a:r>
              <a:rPr lang="en-IN" b="0" dirty="0" err="1">
                <a:solidFill>
                  <a:schemeClr val="tx1">
                    <a:lumMod val="50000"/>
                  </a:schemeClr>
                </a:solidFill>
                <a:latin typeface="Tw Cen MT" pitchFamily="34" charset="0"/>
                <a:cs typeface="Times New Roman" panose="02020603050405020304" pitchFamily="18" charset="0"/>
              </a:rPr>
              <a:t>rf</a:t>
            </a:r>
            <a:r>
              <a:rPr lang="en-IN" b="0" dirty="0">
                <a:solidFill>
                  <a:schemeClr val="tx1">
                    <a:lumMod val="50000"/>
                  </a:schemeClr>
                </a:solidFill>
                <a:latin typeface="Tw Cen MT" pitchFamily="34" charset="0"/>
                <a:cs typeface="Times New Roman" panose="02020603050405020304" pitchFamily="18" charset="0"/>
              </a:rPr>
              <a:t> is the risk-free interest rate at time </a:t>
            </a:r>
            <a:r>
              <a:rPr lang="en-IN" b="0" dirty="0" smtClean="0">
                <a:solidFill>
                  <a:schemeClr val="tx1">
                    <a:lumMod val="50000"/>
                  </a:schemeClr>
                </a:solidFill>
                <a:latin typeface="Tw Cen MT" pitchFamily="34" charset="0"/>
                <a:cs typeface="Times New Roman" panose="02020603050405020304" pitchFamily="18" charset="0"/>
              </a:rPr>
              <a:t>t</a:t>
            </a:r>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endParaRPr lang="en-IN" b="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Times New Roman" panose="02020603050405020304" pitchFamily="18" charset="0"/>
              <a:buChar char="⁎"/>
            </a:pPr>
            <a:endParaRPr lang="en-IN" b="0" dirty="0">
              <a:solidFill>
                <a:schemeClr val="tx1">
                  <a:lumMod val="50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4869160"/>
            <a:ext cx="2016224" cy="1742070"/>
          </a:xfrm>
          <a:prstGeom prst="rect">
            <a:avLst/>
          </a:prstGeom>
        </p:spPr>
      </p:pic>
    </p:spTree>
    <p:extLst>
      <p:ext uri="{BB962C8B-B14F-4D97-AF65-F5344CB8AC3E}">
        <p14:creationId xmlns:p14="http://schemas.microsoft.com/office/powerpoint/2010/main" val="301469967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52"/>
            <a:ext cx="8280920" cy="880833"/>
          </a:xfrm>
        </p:spPr>
        <p:txBody>
          <a:bodyPr>
            <a:normAutofit/>
          </a:bodyPr>
          <a:lstStyle/>
          <a:p>
            <a:pPr algn="ctr"/>
            <a:r>
              <a:rPr lang="en-IN" sz="4000" b="1" u="sng" dirty="0" smtClean="0">
                <a:latin typeface="Tw Cen MT" pitchFamily="34" charset="0"/>
                <a:cs typeface="Times New Roman" panose="02020603050405020304" pitchFamily="18" charset="0"/>
              </a:rPr>
              <a:t>OBJECTIVES</a:t>
            </a:r>
            <a:endParaRPr lang="en-IN" sz="4000" b="1" u="sng" dirty="0">
              <a:latin typeface="Tw Cen MT" pitchFamily="34" charset="0"/>
              <a:cs typeface="Times New Roman" panose="02020603050405020304" pitchFamily="18" charset="0"/>
            </a:endParaRPr>
          </a:p>
        </p:txBody>
      </p:sp>
      <p:sp>
        <p:nvSpPr>
          <p:cNvPr id="3" name="Content Placeholder 2"/>
          <p:cNvSpPr>
            <a:spLocks noGrp="1"/>
          </p:cNvSpPr>
          <p:nvPr>
            <p:ph idx="1"/>
          </p:nvPr>
        </p:nvSpPr>
        <p:spPr>
          <a:xfrm>
            <a:off x="229283" y="1484784"/>
            <a:ext cx="8613429" cy="5105400"/>
          </a:xfrm>
        </p:spPr>
        <p:txBody>
          <a:bodyPr anchor="t">
            <a:noAutofit/>
          </a:bodyPr>
          <a:lstStyle/>
          <a:p>
            <a:pPr marL="342900" indent="-342900">
              <a:buFont typeface="Times New Roman" panose="02020603050405020304" pitchFamily="18" charset="0"/>
              <a:buChar char="⁎"/>
            </a:pPr>
            <a:r>
              <a:rPr lang="en-IN" b="0" dirty="0">
                <a:latin typeface="Tw Cen MT" pitchFamily="34" charset="0"/>
                <a:cs typeface="Times New Roman" panose="02020603050405020304" pitchFamily="18" charset="0"/>
              </a:rPr>
              <a:t>Calculate the value of risky corporate bonds at time t along with the credit </a:t>
            </a:r>
            <a:r>
              <a:rPr lang="en-IN" b="0" dirty="0" smtClean="0">
                <a:latin typeface="Tw Cen MT" pitchFamily="34" charset="0"/>
                <a:cs typeface="Times New Roman" panose="02020603050405020304" pitchFamily="18" charset="0"/>
              </a:rPr>
              <a:t>spread </a:t>
            </a:r>
            <a:r>
              <a:rPr lang="en-IN" b="0" dirty="0">
                <a:latin typeface="Tw Cen MT" pitchFamily="34" charset="0"/>
                <a:cs typeface="Times New Roman" panose="02020603050405020304" pitchFamily="18" charset="0"/>
              </a:rPr>
              <a:t>for the company.</a:t>
            </a:r>
          </a:p>
          <a:p>
            <a:endParaRPr lang="en-IN" b="0" dirty="0">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latin typeface="Tw Cen MT" pitchFamily="34" charset="0"/>
                <a:cs typeface="Times New Roman" panose="02020603050405020304" pitchFamily="18" charset="0"/>
              </a:rPr>
              <a:t> Determine the risk-neutral probability of default for three companies in the NBFC sector in India.</a:t>
            </a:r>
          </a:p>
          <a:p>
            <a:endParaRPr lang="en-IN" b="0" dirty="0">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latin typeface="Tw Cen MT" pitchFamily="34" charset="0"/>
                <a:cs typeface="Times New Roman" panose="02020603050405020304" pitchFamily="18" charset="0"/>
              </a:rPr>
              <a:t>Compare the calculated spreads with the actual spreads for the three companies</a:t>
            </a:r>
            <a:r>
              <a:rPr lang="en-IN" b="0" dirty="0" smtClean="0">
                <a:latin typeface="Tw Cen MT" pitchFamily="34" charset="0"/>
                <a:cs typeface="Times New Roman" panose="02020603050405020304" pitchFamily="18" charset="0"/>
              </a:rPr>
              <a:t>.</a:t>
            </a:r>
          </a:p>
          <a:p>
            <a:endParaRPr lang="en-IN" b="0" dirty="0">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latin typeface="Tw Cen MT" pitchFamily="34" charset="0"/>
                <a:cs typeface="Times New Roman" panose="02020603050405020304" pitchFamily="18" charset="0"/>
              </a:rPr>
              <a:t>Explain the factors affecting credit spreads.</a:t>
            </a:r>
          </a:p>
          <a:p>
            <a:endParaRPr lang="en-IN" b="0" dirty="0">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latin typeface="Tw Cen MT" pitchFamily="34" charset="0"/>
                <a:cs typeface="Times New Roman" panose="02020603050405020304" pitchFamily="18" charset="0"/>
              </a:rPr>
              <a:t>Comparative Analysis of Credit Spreads in India vs. Other Asian Countries.</a:t>
            </a:r>
          </a:p>
          <a:p>
            <a:pPr marL="342900" indent="-342900">
              <a:buFont typeface="Times New Roman" panose="02020603050405020304" pitchFamily="18" charset="0"/>
              <a:buChar char="⁎"/>
            </a:pPr>
            <a:endParaRPr lang="en-IN" b="0" dirty="0">
              <a:latin typeface="Tw Cen MT"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44624"/>
            <a:ext cx="1089298" cy="1089298"/>
          </a:xfrm>
          <a:prstGeom prst="rect">
            <a:avLst/>
          </a:prstGeom>
        </p:spPr>
      </p:pic>
    </p:spTree>
    <p:extLst>
      <p:ext uri="{BB962C8B-B14F-4D97-AF65-F5344CB8AC3E}">
        <p14:creationId xmlns:p14="http://schemas.microsoft.com/office/powerpoint/2010/main" val="147644278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116632"/>
            <a:ext cx="5791200" cy="1011560"/>
          </a:xfrm>
        </p:spPr>
        <p:txBody>
          <a:bodyPr>
            <a:normAutofit/>
          </a:bodyPr>
          <a:lstStyle/>
          <a:p>
            <a:pPr algn="ctr"/>
            <a:r>
              <a:rPr lang="en-IN" sz="4400" b="1" u="sng" dirty="0">
                <a:latin typeface="Tw Cen MT" pitchFamily="34" charset="0"/>
                <a:cs typeface="Times New Roman" panose="02020603050405020304" pitchFamily="18" charset="0"/>
              </a:rPr>
              <a:t>DATA</a:t>
            </a:r>
          </a:p>
        </p:txBody>
      </p:sp>
      <p:sp>
        <p:nvSpPr>
          <p:cNvPr id="3" name="Content Placeholder 2"/>
          <p:cNvSpPr>
            <a:spLocks noGrp="1"/>
          </p:cNvSpPr>
          <p:nvPr>
            <p:ph idx="1"/>
          </p:nvPr>
        </p:nvSpPr>
        <p:spPr/>
        <p:txBody>
          <a:bodyPr>
            <a:normAutofit fontScale="92500" lnSpcReduction="20000"/>
          </a:bodyPr>
          <a:lstStyle/>
          <a:p>
            <a:pPr marL="342900" indent="-3429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The Data has been extracted from the Balance Sheets of the three companies.</a:t>
            </a:r>
          </a:p>
          <a:p>
            <a:endParaRPr lang="en-IN" sz="2400"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The Data for FY 2017-18 has been used.</a:t>
            </a:r>
          </a:p>
          <a:p>
            <a:pPr marL="342900" indent="-342900">
              <a:buFont typeface="Times New Roman" panose="02020603050405020304" pitchFamily="18" charset="0"/>
              <a:buChar char="⁎"/>
            </a:pPr>
            <a:endParaRPr lang="en-IN" sz="2400"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Implied volatility figures were obtained from the NSE India website.</a:t>
            </a:r>
          </a:p>
          <a:p>
            <a:endParaRPr lang="en-IN" b="0" dirty="0">
              <a:solidFill>
                <a:schemeClr val="tx1">
                  <a:lumMod val="50000"/>
                </a:schemeClr>
              </a:solidFill>
              <a:latin typeface="Times New Roman" panose="02020603050405020304" pitchFamily="18" charset="0"/>
              <a:cs typeface="Times New Roman" panose="02020603050405020304" pitchFamily="18" charset="0"/>
            </a:endParaRPr>
          </a:p>
          <a:p>
            <a:r>
              <a:rPr lang="en-IN" b="0" dirty="0" smtClean="0">
                <a:solidFill>
                  <a:schemeClr val="tx1">
                    <a:lumMod val="50000"/>
                  </a:schemeClr>
                </a:solidFill>
                <a:latin typeface="Times New Roman" panose="02020603050405020304" pitchFamily="18" charset="0"/>
                <a:cs typeface="Times New Roman" panose="02020603050405020304" pitchFamily="18" charset="0"/>
                <a:hlinkClick r:id="rId2" action="ppaction://hlinkfile"/>
              </a:rPr>
              <a:t>SREI_INFRASTRUCTURE_FINANCE_LTD.xlsx</a:t>
            </a:r>
            <a:endParaRPr lang="en-IN" b="0" dirty="0" smtClean="0">
              <a:solidFill>
                <a:schemeClr val="tx1">
                  <a:lumMod val="50000"/>
                </a:schemeClr>
              </a:solidFill>
              <a:latin typeface="Times New Roman" panose="02020603050405020304" pitchFamily="18" charset="0"/>
              <a:cs typeface="Times New Roman" panose="02020603050405020304" pitchFamily="18" charset="0"/>
            </a:endParaRPr>
          </a:p>
          <a:p>
            <a:r>
              <a:rPr lang="en-IN" b="0" dirty="0" smtClean="0">
                <a:solidFill>
                  <a:schemeClr val="tx1">
                    <a:lumMod val="50000"/>
                  </a:schemeClr>
                </a:solidFill>
                <a:latin typeface="Times New Roman" panose="02020603050405020304" pitchFamily="18" charset="0"/>
                <a:cs typeface="Times New Roman" panose="02020603050405020304" pitchFamily="18" charset="0"/>
                <a:hlinkClick r:id="rId3" action="ppaction://hlinkfile"/>
              </a:rPr>
              <a:t>LIC_HOUSING_FINANCE_LTD.xlsx</a:t>
            </a:r>
            <a:endParaRPr lang="en-IN" b="0" dirty="0" smtClean="0">
              <a:solidFill>
                <a:schemeClr val="tx1">
                  <a:lumMod val="50000"/>
                </a:schemeClr>
              </a:solidFill>
              <a:latin typeface="Times New Roman" panose="02020603050405020304" pitchFamily="18" charset="0"/>
              <a:cs typeface="Times New Roman" panose="02020603050405020304" pitchFamily="18" charset="0"/>
            </a:endParaRPr>
          </a:p>
          <a:p>
            <a:r>
              <a:rPr lang="en-IN" b="0" dirty="0" smtClean="0">
                <a:solidFill>
                  <a:schemeClr val="tx1">
                    <a:lumMod val="50000"/>
                  </a:schemeClr>
                </a:solidFill>
                <a:latin typeface="Times New Roman" panose="02020603050405020304" pitchFamily="18" charset="0"/>
                <a:cs typeface="Times New Roman" panose="02020603050405020304" pitchFamily="18" charset="0"/>
                <a:hlinkClick r:id="rId4" action="ppaction://hlinkfile"/>
              </a:rPr>
              <a:t>UJJIVAN_FINANCIAL_SERVICES.xlsx</a:t>
            </a:r>
            <a:endParaRPr lang="en-IN" b="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Times New Roman" panose="02020603050405020304" pitchFamily="18" charset="0"/>
              <a:buChar char="⁎"/>
            </a:pPr>
            <a:endParaRPr lang="en-IN" b="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Times New Roman" panose="02020603050405020304" pitchFamily="18" charset="0"/>
              <a:buChar char="⁎"/>
            </a:pPr>
            <a:endParaRPr lang="en-IN" b="0" dirty="0">
              <a:solidFill>
                <a:schemeClr val="tx1">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0072" y="44624"/>
            <a:ext cx="1304308" cy="1304308"/>
          </a:xfrm>
          <a:prstGeom prst="rect">
            <a:avLst/>
          </a:prstGeom>
        </p:spPr>
      </p:pic>
    </p:spTree>
    <p:extLst>
      <p:ext uri="{BB962C8B-B14F-4D97-AF65-F5344CB8AC3E}">
        <p14:creationId xmlns:p14="http://schemas.microsoft.com/office/powerpoint/2010/main" val="1607529823"/>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90320"/>
            <a:ext cx="8424936" cy="867429"/>
          </a:xfrm>
        </p:spPr>
        <p:txBody>
          <a:bodyPr>
            <a:normAutofit/>
          </a:bodyPr>
          <a:lstStyle/>
          <a:p>
            <a:pPr algn="ctr"/>
            <a:r>
              <a:rPr lang="en-IN" sz="4000" b="1" u="sng" dirty="0">
                <a:latin typeface="Tw Cen MT" pitchFamily="34" charset="0"/>
                <a:cs typeface="Times New Roman" panose="02020603050405020304" pitchFamily="18" charset="0"/>
              </a:rPr>
              <a:t>SREI INFRASTRUCTURE FINANCE LTD.</a:t>
            </a:r>
          </a:p>
        </p:txBody>
      </p:sp>
      <p:sp>
        <p:nvSpPr>
          <p:cNvPr id="3" name="Content Placeholder 2"/>
          <p:cNvSpPr>
            <a:spLocks noGrp="1"/>
          </p:cNvSpPr>
          <p:nvPr>
            <p:ph idx="1"/>
          </p:nvPr>
        </p:nvSpPr>
        <p:spPr>
          <a:xfrm>
            <a:off x="457200" y="1128078"/>
            <a:ext cx="8219256" cy="5469274"/>
          </a:xfrm>
        </p:spPr>
        <p:txBody>
          <a:bodyPr>
            <a:normAutofit/>
          </a:bodyPr>
          <a:lstStyle/>
          <a:p>
            <a:pPr marL="342900" indent="-342900">
              <a:buFont typeface="Times New Roman" panose="02020603050405020304" pitchFamily="18" charset="0"/>
              <a:buChar char="⁎"/>
            </a:pPr>
            <a:endParaRPr lang="en-IN" b="0" dirty="0">
              <a:solidFill>
                <a:schemeClr val="tx1">
                  <a:lumMod val="50000"/>
                </a:schemeClr>
              </a:solidFill>
              <a:latin typeface="Times New Roman" panose="02020603050405020304" pitchFamily="18" charset="0"/>
              <a:cs typeface="Times New Roman" panose="02020603050405020304" pitchFamily="18" charset="0"/>
            </a:endParaRPr>
          </a:p>
          <a:p>
            <a:pPr marL="342900" indent="-342900">
              <a:buFont typeface="Times New Roman" panose="02020603050405020304" pitchFamily="18" charset="0"/>
              <a:buChar char="⁎"/>
            </a:pPr>
            <a:endParaRPr lang="en-IN" b="0" dirty="0">
              <a:solidFill>
                <a:schemeClr val="tx1">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xmlns="" id="{B817E4DD-978A-4F06-9D77-325D9CE8239F}"/>
                  </a:ext>
                </a:extLst>
              </p:cNvPr>
              <p:cNvGraphicFramePr>
                <a:graphicFrameLocks noGrp="1"/>
              </p:cNvGraphicFramePr>
              <p:nvPr>
                <p:extLst>
                  <p:ext uri="{D42A27DB-BD31-4B8C-83A1-F6EECF244321}">
                    <p14:modId xmlns:p14="http://schemas.microsoft.com/office/powerpoint/2010/main" val="1135898300"/>
                  </p:ext>
                </p:extLst>
              </p:nvPr>
            </p:nvGraphicFramePr>
            <p:xfrm>
              <a:off x="385408" y="1268760"/>
              <a:ext cx="8362844" cy="4778856"/>
            </p:xfrm>
            <a:graphic>
              <a:graphicData uri="http://schemas.openxmlformats.org/drawingml/2006/table">
                <a:tbl>
                  <a:tblPr firstRow="1" bandRow="1">
                    <a:tableStyleId>{F5AB1C69-6EDB-4FF4-983F-18BD219EF322}</a:tableStyleId>
                  </a:tblPr>
                  <a:tblGrid>
                    <a:gridCol w="4601950">
                      <a:extLst>
                        <a:ext uri="{9D8B030D-6E8A-4147-A177-3AD203B41FA5}">
                          <a16:colId xmlns:a16="http://schemas.microsoft.com/office/drawing/2014/main" xmlns="" val="3527373500"/>
                        </a:ext>
                      </a:extLst>
                    </a:gridCol>
                    <a:gridCol w="3760894">
                      <a:extLst>
                        <a:ext uri="{9D8B030D-6E8A-4147-A177-3AD203B41FA5}">
                          <a16:colId xmlns:a16="http://schemas.microsoft.com/office/drawing/2014/main" xmlns="" val="3118383201"/>
                        </a:ext>
                      </a:extLst>
                    </a:gridCol>
                  </a:tblGrid>
                  <a:tr h="592398">
                    <a:tc>
                      <a:txBody>
                        <a:bodyPr/>
                        <a:lstStyle/>
                        <a:p>
                          <a:pPr algn="ctr"/>
                          <a:r>
                            <a:rPr lang="en-IN" sz="2000" u="sng" dirty="0">
                              <a:latin typeface="Tw Cen MT" pitchFamily="34" charset="0"/>
                            </a:rPr>
                            <a:t>SREI INFRASTRUCTURE FINANCE LTD.</a:t>
                          </a:r>
                          <a:endParaRPr lang="en-IN" sz="2000" u="sng" dirty="0">
                            <a:latin typeface="Tw Cen MT" pitchFamily="34"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IN" sz="2000" u="sng" dirty="0">
                              <a:latin typeface="Tw Cen MT" pitchFamily="34" charset="0"/>
                            </a:rPr>
                            <a:t>CRISIL RATING: AA</a:t>
                          </a:r>
                          <a:endParaRPr lang="en-IN" sz="2000" u="sng" dirty="0">
                            <a:latin typeface="Tw Cen MT" pitchFamily="34"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xmlns="" val="3034062299"/>
                      </a:ext>
                    </a:extLst>
                  </a:tr>
                  <a:tr h="371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Market Value of Equity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 ₹14,96,68,00,000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2796690"/>
                      </a:ext>
                    </a:extLst>
                  </a:tr>
                  <a:tr h="523023">
                    <a:tc>
                      <a:txBody>
                        <a:bodyPr/>
                        <a:lstStyle/>
                        <a:p>
                          <a:pPr algn="ctr"/>
                          <a:r>
                            <a:rPr lang="en-IN" b="0" dirty="0">
                              <a:solidFill>
                                <a:schemeClr val="tx1">
                                  <a:lumMod val="50000"/>
                                </a:schemeClr>
                              </a:solidFill>
                              <a:latin typeface="Tw Cen MT" pitchFamily="34" charset="0"/>
                              <a:cs typeface="Times New Roman" panose="02020603050405020304" pitchFamily="18" charset="0"/>
                            </a:rPr>
                            <a:t>Market Value of Debt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₹59,01,69,62,228.76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142339676"/>
                      </a:ext>
                    </a:extLst>
                  </a:tr>
                  <a:tr h="343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Market Value of Company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₹73,98,37,62,228.76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239927057"/>
                      </a:ext>
                    </a:extLst>
                  </a:tr>
                  <a:tr h="343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b="0" dirty="0">
                              <a:solidFill>
                                <a:schemeClr val="tx1">
                                  <a:lumMod val="50000"/>
                                </a:schemeClr>
                              </a:solidFill>
                              <a:latin typeface="Times New Roman" panose="02020603050405020304" pitchFamily="18" charset="0"/>
                              <a:cs typeface="Times New Roman" panose="02020603050405020304" pitchFamily="18" charset="0"/>
                            </a:rPr>
                            <a:t>σ</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lumMod val="50000"/>
                                </a:schemeClr>
                              </a:solidFill>
                              <a:latin typeface="Tw Cen MT" pitchFamily="34" charset="0"/>
                              <a:cs typeface="Times New Roman" panose="02020603050405020304" pitchFamily="18" charset="0"/>
                            </a:rPr>
                            <a:t>0.3306</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41322476"/>
                      </a:ext>
                    </a:extLst>
                  </a:tr>
                  <a:tr h="353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lumMod val="50000"/>
                                </a:schemeClr>
                              </a:solidFill>
                              <a:latin typeface="Tw Cen MT" pitchFamily="34" charset="0"/>
                              <a:cs typeface="Times New Roman" panose="02020603050405020304" pitchFamily="18" charset="0"/>
                            </a:rPr>
                            <a:t>3.1214</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382265295"/>
                      </a:ext>
                    </a:extLst>
                  </a:tr>
                  <a:tr h="343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lumMod val="50000"/>
                                </a:schemeClr>
                              </a:solidFill>
                              <a:latin typeface="Tw Cen MT" pitchFamily="34" charset="0"/>
                              <a:cs typeface="Times New Roman" panose="02020603050405020304" pitchFamily="18" charset="0"/>
                            </a:rPr>
                            <a:t>0.07003</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587262073"/>
                      </a:ext>
                    </a:extLst>
                  </a:tr>
                  <a:tr h="343214">
                    <a:tc>
                      <a:txBody>
                        <a:bodyPr/>
                        <a:lstStyle/>
                        <a:p>
                          <a:pPr algn="ctr"/>
                          <a:r>
                            <a:rPr lang="en-IN" b="0" dirty="0">
                              <a:solidFill>
                                <a:schemeClr val="tx1">
                                  <a:lumMod val="50000"/>
                                </a:schemeClr>
                              </a:solidFill>
                              <a:latin typeface="Tw Cen MT" pitchFamily="34" charset="0"/>
                              <a:cs typeface="Times New Roman" panose="02020603050405020304" pitchFamily="18" charset="0"/>
                            </a:rPr>
                            <a:t>d</a:t>
                          </a:r>
                          <a:r>
                            <a:rPr lang="en-IN" b="0" baseline="-25000" dirty="0">
                              <a:solidFill>
                                <a:schemeClr val="tx1">
                                  <a:lumMod val="50000"/>
                                </a:schemeClr>
                              </a:solidFill>
                              <a:latin typeface="Tw Cen MT" pitchFamily="34"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0" dirty="0" smtClean="0">
                              <a:solidFill>
                                <a:schemeClr val="tx1">
                                  <a:lumMod val="50000"/>
                                </a:schemeClr>
                              </a:solidFill>
                              <a:latin typeface="Tw Cen MT" pitchFamily="34" charset="0"/>
                              <a:cs typeface="Times New Roman" panose="02020603050405020304" pitchFamily="18" charset="0"/>
                            </a:rPr>
                            <a:t>1.0533</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557446315"/>
                      </a:ext>
                    </a:extLst>
                  </a:tr>
                  <a:tr h="343214">
                    <a:tc>
                      <a:txBody>
                        <a:bodyPr/>
                        <a:lstStyle/>
                        <a:p>
                          <a:pPr algn="ctr"/>
                          <a14:m>
                            <m:oMath xmlns:m="http://schemas.openxmlformats.org/officeDocument/2006/math">
                              <m:r>
                                <a:rPr lang="az-Cyrl-AZ" sz="1800" b="1" i="1" smtClean="0">
                                  <a:solidFill>
                                    <a:srgbClr val="4B4B4B">
                                      <a:lumMod val="50000"/>
                                    </a:srgbClr>
                                  </a:solidFill>
                                  <a:latin typeface="Cambria Math" panose="02040503050406030204" pitchFamily="18" charset="0"/>
                                  <a:ea typeface="Cambria Math" panose="02040503050406030204" pitchFamily="18" charset="0"/>
                                </a:rPr>
                                <m:t>Ф</m:t>
                              </m:r>
                            </m:oMath>
                          </a14:m>
                          <a:r>
                            <a:rPr lang="en-IN" sz="1800" b="0" dirty="0">
                              <a:solidFill>
                                <a:schemeClr val="tx1">
                                  <a:lumMod val="50000"/>
                                </a:schemeClr>
                              </a:solidFill>
                              <a:latin typeface="Tw Cen MT" pitchFamily="34" charset="0"/>
                              <a:cs typeface="Times New Roman" panose="02020603050405020304" pitchFamily="18" charset="0"/>
                            </a:rPr>
                            <a:t>(d</a:t>
                          </a:r>
                          <a:r>
                            <a:rPr lang="en-IN" sz="1800" b="0" baseline="-25000" dirty="0">
                              <a:solidFill>
                                <a:schemeClr val="tx1">
                                  <a:lumMod val="50000"/>
                                </a:schemeClr>
                              </a:solidFill>
                              <a:latin typeface="Tw Cen MT" pitchFamily="34" charset="0"/>
                              <a:cs typeface="Times New Roman" panose="02020603050405020304" pitchFamily="18" charset="0"/>
                            </a:rPr>
                            <a:t>1</a:t>
                          </a:r>
                          <a:r>
                            <a:rPr lang="en-IN" sz="1800" b="0" dirty="0">
                              <a:solidFill>
                                <a:schemeClr val="tx1">
                                  <a:lumMod val="50000"/>
                                </a:schemeClr>
                              </a:solidFill>
                              <a:latin typeface="Tw Cen MT" pitchFamily="34" charset="0"/>
                              <a:cs typeface="Times New Roman" panose="02020603050405020304" pitchFamily="18" charset="0"/>
                            </a:rPr>
                            <a:t>)</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b="0" dirty="0" smtClean="0">
                              <a:solidFill>
                                <a:schemeClr val="tx1">
                                  <a:lumMod val="50000"/>
                                </a:schemeClr>
                              </a:solidFill>
                              <a:latin typeface="Tw Cen MT" pitchFamily="34" charset="0"/>
                              <a:cs typeface="Times New Roman" panose="02020603050405020304" pitchFamily="18" charset="0"/>
                            </a:rPr>
                            <a:t>0.8539</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24159485"/>
                      </a:ext>
                    </a:extLst>
                  </a:tr>
                  <a:tr h="343214">
                    <a:tc>
                      <a:txBody>
                        <a:bodyPr/>
                        <a:lstStyle/>
                        <a:p>
                          <a:pPr algn="ctr"/>
                          <a:r>
                            <a:rPr lang="en-IN" b="0" dirty="0">
                              <a:solidFill>
                                <a:schemeClr val="tx1">
                                  <a:lumMod val="50000"/>
                                </a:schemeClr>
                              </a:solidFill>
                              <a:latin typeface="Tw Cen MT" pitchFamily="34" charset="0"/>
                              <a:cs typeface="Times New Roman" panose="02020603050405020304" pitchFamily="18" charset="0"/>
                            </a:rPr>
                            <a:t>d</a:t>
                          </a:r>
                          <a:r>
                            <a:rPr lang="en-IN" b="0" baseline="-25000" dirty="0">
                              <a:solidFill>
                                <a:schemeClr val="tx1">
                                  <a:lumMod val="50000"/>
                                </a:schemeClr>
                              </a:solidFill>
                              <a:latin typeface="Tw Cen MT" pitchFamily="34"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0" dirty="0" smtClean="0">
                              <a:solidFill>
                                <a:schemeClr val="tx1">
                                  <a:lumMod val="50000"/>
                                </a:schemeClr>
                              </a:solidFill>
                              <a:latin typeface="Tw Cen MT" pitchFamily="34" charset="0"/>
                              <a:cs typeface="Times New Roman" panose="02020603050405020304" pitchFamily="18" charset="0"/>
                            </a:rPr>
                            <a:t>0.4693</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863928819"/>
                      </a:ext>
                    </a:extLst>
                  </a:tr>
                  <a:tr h="343214">
                    <a:tc>
                      <a:txBody>
                        <a:bodyPr/>
                        <a:lstStyle/>
                        <a:p>
                          <a:pPr algn="ctr"/>
                          <a14:m>
                            <m:oMath xmlns:m="http://schemas.openxmlformats.org/officeDocument/2006/math">
                              <m:r>
                                <a:rPr lang="az-Cyrl-AZ" sz="1800" b="1" i="1" smtClean="0">
                                  <a:solidFill>
                                    <a:srgbClr val="4B4B4B">
                                      <a:lumMod val="50000"/>
                                    </a:srgbClr>
                                  </a:solidFill>
                                  <a:latin typeface="Cambria Math" panose="02040503050406030204" pitchFamily="18" charset="0"/>
                                  <a:ea typeface="Cambria Math" panose="02040503050406030204" pitchFamily="18" charset="0"/>
                                </a:rPr>
                                <m:t>Ф</m:t>
                              </m:r>
                            </m:oMath>
                          </a14:m>
                          <a:r>
                            <a:rPr lang="en-IN" sz="1800" b="0" dirty="0">
                              <a:solidFill>
                                <a:schemeClr val="tx1">
                                  <a:lumMod val="50000"/>
                                </a:schemeClr>
                              </a:solidFill>
                              <a:latin typeface="Tw Cen MT" pitchFamily="34" charset="0"/>
                              <a:cs typeface="Times New Roman" panose="02020603050405020304" pitchFamily="18" charset="0"/>
                            </a:rPr>
                            <a:t>(d</a:t>
                          </a:r>
                          <a:r>
                            <a:rPr lang="en-IN" sz="1800" b="0" baseline="-25000" dirty="0">
                              <a:solidFill>
                                <a:schemeClr val="tx1">
                                  <a:lumMod val="50000"/>
                                </a:schemeClr>
                              </a:solidFill>
                              <a:latin typeface="Tw Cen MT" pitchFamily="34" charset="0"/>
                              <a:cs typeface="Times New Roman" panose="02020603050405020304" pitchFamily="18" charset="0"/>
                            </a:rPr>
                            <a:t>2</a:t>
                          </a:r>
                          <a:r>
                            <a:rPr lang="en-IN" sz="1800" b="0" dirty="0">
                              <a:solidFill>
                                <a:schemeClr val="tx1">
                                  <a:lumMod val="50000"/>
                                </a:schemeClr>
                              </a:solidFill>
                              <a:latin typeface="Tw Cen MT" pitchFamily="34" charset="0"/>
                              <a:cs typeface="Times New Roman" panose="02020603050405020304" pitchFamily="18" charset="0"/>
                            </a:rPr>
                            <a:t>)</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0" dirty="0" smtClean="0">
                              <a:solidFill>
                                <a:schemeClr val="tx1">
                                  <a:lumMod val="50000"/>
                                </a:schemeClr>
                              </a:solidFill>
                              <a:latin typeface="Tw Cen MT" pitchFamily="34" charset="0"/>
                              <a:cs typeface="Times New Roman" panose="02020603050405020304" pitchFamily="18" charset="0"/>
                            </a:rPr>
                            <a:t>0.6806</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97971029"/>
                      </a:ext>
                    </a:extLst>
                  </a:tr>
                  <a:tr h="343214">
                    <a:tc>
                      <a:txBody>
                        <a:bodyPr/>
                        <a:lstStyle/>
                        <a:p>
                          <a:pPr algn="ctr"/>
                          <a:r>
                            <a:rPr lang="en-IN" b="0" dirty="0">
                              <a:solidFill>
                                <a:schemeClr val="tx1">
                                  <a:lumMod val="50000"/>
                                </a:schemeClr>
                              </a:solidFill>
                              <a:latin typeface="Tw Cen MT" pitchFamily="34" charset="0"/>
                              <a:cs typeface="Times New Roman" panose="02020603050405020304" pitchFamily="18" charset="0"/>
                            </a:rPr>
                            <a:t>Equity at time 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0" dirty="0">
                              <a:solidFill>
                                <a:schemeClr val="tx1">
                                  <a:lumMod val="50000"/>
                                </a:schemeClr>
                              </a:solidFill>
                              <a:latin typeface="Tw Cen MT" pitchFamily="34" charset="0"/>
                              <a:cs typeface="Times New Roman" panose="02020603050405020304" pitchFamily="18" charset="0"/>
                            </a:rPr>
                            <a:t>₹30,89,55,51,808.30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32319073"/>
                      </a:ext>
                    </a:extLst>
                  </a:tr>
                </a:tbl>
              </a:graphicData>
            </a:graphic>
          </p:graphicFrame>
        </mc:Choice>
        <mc:Fallback xmlns="">
          <p:graphicFrame>
            <p:nvGraphicFramePr>
              <p:cNvPr id="4" name="Table 3">
                <a:extLst>
                  <a:ext uri="{FF2B5EF4-FFF2-40B4-BE49-F238E27FC236}">
                    <a16:creationId xmlns="" xmlns:a16="http://schemas.microsoft.com/office/drawing/2014/main" xmlns:a14="http://schemas.microsoft.com/office/drawing/2010/main" id="{B817E4DD-978A-4F06-9D77-325D9CE8239F}"/>
                  </a:ext>
                </a:extLst>
              </p:cNvPr>
              <p:cNvGraphicFramePr>
                <a:graphicFrameLocks noGrp="1"/>
              </p:cNvGraphicFramePr>
              <p:nvPr>
                <p:extLst>
                  <p:ext uri="{D42A27DB-BD31-4B8C-83A1-F6EECF244321}">
                    <p14:modId xmlns:p14="http://schemas.microsoft.com/office/powerpoint/2010/main" val="1135898300"/>
                  </p:ext>
                </p:extLst>
              </p:nvPr>
            </p:nvGraphicFramePr>
            <p:xfrm>
              <a:off x="385408" y="1268760"/>
              <a:ext cx="8362844" cy="4778856"/>
            </p:xfrm>
            <a:graphic>
              <a:graphicData uri="http://schemas.openxmlformats.org/drawingml/2006/table">
                <a:tbl>
                  <a:tblPr firstRow="1" bandRow="1">
                    <a:tableStyleId>{F5AB1C69-6EDB-4FF4-983F-18BD219EF322}</a:tableStyleId>
                  </a:tblPr>
                  <a:tblGrid>
                    <a:gridCol w="4601950">
                      <a:extLst>
                        <a:ext uri="{9D8B030D-6E8A-4147-A177-3AD203B41FA5}">
                          <a16:colId xmlns="" xmlns:a16="http://schemas.microsoft.com/office/drawing/2014/main" xmlns:a14="http://schemas.microsoft.com/office/drawing/2010/main" val="3527373500"/>
                        </a:ext>
                      </a:extLst>
                    </a:gridCol>
                    <a:gridCol w="3760894">
                      <a:extLst>
                        <a:ext uri="{9D8B030D-6E8A-4147-A177-3AD203B41FA5}">
                          <a16:colId xmlns="" xmlns:a16="http://schemas.microsoft.com/office/drawing/2014/main" xmlns:a14="http://schemas.microsoft.com/office/drawing/2010/main" val="3118383201"/>
                        </a:ext>
                      </a:extLst>
                    </a:gridCol>
                  </a:tblGrid>
                  <a:tr h="592398">
                    <a:tc>
                      <a:txBody>
                        <a:bodyPr/>
                        <a:lstStyle/>
                        <a:p>
                          <a:pPr algn="ctr"/>
                          <a:r>
                            <a:rPr lang="en-IN" sz="2000" u="sng" dirty="0">
                              <a:latin typeface="Tw Cen MT" pitchFamily="34" charset="0"/>
                            </a:rPr>
                            <a:t>SREI INFRASTRUCTURE FINANCE LTD.</a:t>
                          </a:r>
                          <a:endParaRPr lang="en-IN" sz="2000" u="sng" dirty="0">
                            <a:latin typeface="Tw Cen MT" pitchFamily="34"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IN" sz="2000" u="sng" dirty="0">
                              <a:latin typeface="Tw Cen MT" pitchFamily="34" charset="0"/>
                            </a:rPr>
                            <a:t>CRISIL RATING: AA</a:t>
                          </a:r>
                          <a:endParaRPr lang="en-IN" sz="2000" u="sng" dirty="0">
                            <a:latin typeface="Tw Cen MT" pitchFamily="34"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 xmlns:a16="http://schemas.microsoft.com/office/drawing/2014/main" xmlns:a14="http://schemas.microsoft.com/office/drawing/2010/main" val="3034062299"/>
                      </a:ext>
                    </a:extLst>
                  </a:tr>
                  <a:tr h="3715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Market Value of Equity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 ₹14,96,68,00,000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xmlns:a14="http://schemas.microsoft.com/office/drawing/2010/main" val="312796690"/>
                      </a:ext>
                    </a:extLst>
                  </a:tr>
                  <a:tr h="523023">
                    <a:tc>
                      <a:txBody>
                        <a:bodyPr/>
                        <a:lstStyle/>
                        <a:p>
                          <a:pPr algn="ctr"/>
                          <a:r>
                            <a:rPr lang="en-IN" b="0" dirty="0">
                              <a:solidFill>
                                <a:schemeClr val="tx1">
                                  <a:lumMod val="50000"/>
                                </a:schemeClr>
                              </a:solidFill>
                              <a:latin typeface="Tw Cen MT" pitchFamily="34" charset="0"/>
                              <a:cs typeface="Times New Roman" panose="02020603050405020304" pitchFamily="18" charset="0"/>
                            </a:rPr>
                            <a:t>Market Value of Debt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₹59,01,69,62,228.76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xmlns:a14="http://schemas.microsoft.com/office/drawing/2010/main" val="4142339676"/>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Market Value of Company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₹73,98,37,62,228.76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xmlns:a14="http://schemas.microsoft.com/office/drawing/2010/main" val="2239927057"/>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b="0" dirty="0">
                              <a:solidFill>
                                <a:schemeClr val="tx1">
                                  <a:lumMod val="50000"/>
                                </a:schemeClr>
                              </a:solidFill>
                              <a:latin typeface="Times New Roman" panose="02020603050405020304" pitchFamily="18" charset="0"/>
                              <a:cs typeface="Times New Roman" panose="02020603050405020304" pitchFamily="18" charset="0"/>
                            </a:rPr>
                            <a:t>σ</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lumMod val="50000"/>
                                </a:schemeClr>
                              </a:solidFill>
                              <a:latin typeface="Tw Cen MT" pitchFamily="34" charset="0"/>
                              <a:cs typeface="Times New Roman" panose="02020603050405020304" pitchFamily="18" charset="0"/>
                            </a:rPr>
                            <a:t>0.3306</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xmlns:a14="http://schemas.microsoft.com/office/drawing/2010/main" val="1541322476"/>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lumMod val="50000"/>
                                </a:schemeClr>
                              </a:solidFill>
                              <a:latin typeface="Tw Cen MT" pitchFamily="34" charset="0"/>
                              <a:cs typeface="Times New Roman" panose="02020603050405020304" pitchFamily="18" charset="0"/>
                            </a:rPr>
                            <a:t>3.1214</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xmlns:a14="http://schemas.microsoft.com/office/drawing/2010/main" val="238226529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lumMod val="50000"/>
                                </a:schemeClr>
                              </a:solidFill>
                              <a:latin typeface="Tw Cen MT" pitchFamily="34" charset="0"/>
                              <a:cs typeface="Times New Roman" panose="02020603050405020304" pitchFamily="18" charset="0"/>
                            </a:rPr>
                            <a:t>0.07003</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xmlns:a14="http://schemas.microsoft.com/office/drawing/2010/main" val="3587262073"/>
                      </a:ext>
                    </a:extLst>
                  </a:tr>
                  <a:tr h="365760">
                    <a:tc>
                      <a:txBody>
                        <a:bodyPr/>
                        <a:lstStyle/>
                        <a:p>
                          <a:pPr algn="ctr"/>
                          <a:r>
                            <a:rPr lang="en-IN" b="0" dirty="0">
                              <a:solidFill>
                                <a:schemeClr val="tx1">
                                  <a:lumMod val="50000"/>
                                </a:schemeClr>
                              </a:solidFill>
                              <a:latin typeface="Tw Cen MT" pitchFamily="34" charset="0"/>
                              <a:cs typeface="Times New Roman" panose="02020603050405020304" pitchFamily="18" charset="0"/>
                            </a:rPr>
                            <a:t>d</a:t>
                          </a:r>
                          <a:r>
                            <a:rPr lang="en-IN" b="0" baseline="-25000" dirty="0">
                              <a:solidFill>
                                <a:schemeClr val="tx1">
                                  <a:lumMod val="50000"/>
                                </a:schemeClr>
                              </a:solidFill>
                              <a:latin typeface="Tw Cen MT" pitchFamily="34"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0" dirty="0" smtClean="0">
                              <a:solidFill>
                                <a:schemeClr val="tx1">
                                  <a:lumMod val="50000"/>
                                </a:schemeClr>
                              </a:solidFill>
                              <a:latin typeface="Tw Cen MT" pitchFamily="34" charset="0"/>
                              <a:cs typeface="Times New Roman" panose="02020603050405020304" pitchFamily="18" charset="0"/>
                            </a:rPr>
                            <a:t>1.0533</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xmlns:a14="http://schemas.microsoft.com/office/drawing/2010/main" val="2557446315"/>
                      </a:ext>
                    </a:extLst>
                  </a:tr>
                  <a:tr h="36576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t="-906667" r="-81854" b="-328333"/>
                          </a:stretch>
                        </a:blipFill>
                      </a:tcPr>
                    </a:tc>
                    <a:tc>
                      <a:txBody>
                        <a:bodyPr/>
                        <a:lstStyle/>
                        <a:p>
                          <a:pPr algn="ctr"/>
                          <a:r>
                            <a:rPr lang="en-IN" sz="1800" b="0" dirty="0" smtClean="0">
                              <a:solidFill>
                                <a:schemeClr val="tx1">
                                  <a:lumMod val="50000"/>
                                </a:schemeClr>
                              </a:solidFill>
                              <a:latin typeface="Tw Cen MT" pitchFamily="34" charset="0"/>
                              <a:cs typeface="Times New Roman" panose="02020603050405020304" pitchFamily="18" charset="0"/>
                            </a:rPr>
                            <a:t>0.8539</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xmlns:a14="http://schemas.microsoft.com/office/drawing/2010/main" val="124159485"/>
                      </a:ext>
                    </a:extLst>
                  </a:tr>
                  <a:tr h="365760">
                    <a:tc>
                      <a:txBody>
                        <a:bodyPr/>
                        <a:lstStyle/>
                        <a:p>
                          <a:pPr algn="ctr"/>
                          <a:r>
                            <a:rPr lang="en-IN" b="0" dirty="0">
                              <a:solidFill>
                                <a:schemeClr val="tx1">
                                  <a:lumMod val="50000"/>
                                </a:schemeClr>
                              </a:solidFill>
                              <a:latin typeface="Tw Cen MT" pitchFamily="34" charset="0"/>
                              <a:cs typeface="Times New Roman" panose="02020603050405020304" pitchFamily="18" charset="0"/>
                            </a:rPr>
                            <a:t>d</a:t>
                          </a:r>
                          <a:r>
                            <a:rPr lang="en-IN" b="0" baseline="-25000" dirty="0">
                              <a:solidFill>
                                <a:schemeClr val="tx1">
                                  <a:lumMod val="50000"/>
                                </a:schemeClr>
                              </a:solidFill>
                              <a:latin typeface="Tw Cen MT" pitchFamily="34"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0" dirty="0" smtClean="0">
                              <a:solidFill>
                                <a:schemeClr val="tx1">
                                  <a:lumMod val="50000"/>
                                </a:schemeClr>
                              </a:solidFill>
                              <a:latin typeface="Tw Cen MT" pitchFamily="34" charset="0"/>
                              <a:cs typeface="Times New Roman" panose="02020603050405020304" pitchFamily="18" charset="0"/>
                            </a:rPr>
                            <a:t>0.4693</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xmlns:a14="http://schemas.microsoft.com/office/drawing/2010/main" val="2863928819"/>
                      </a:ext>
                    </a:extLst>
                  </a:tr>
                  <a:tr h="36576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t="-1106667" r="-81854" b="-128333"/>
                          </a:stretch>
                        </a:blipFill>
                      </a:tcPr>
                    </a:tc>
                    <a:tc>
                      <a:txBody>
                        <a:bodyPr/>
                        <a:lstStyle/>
                        <a:p>
                          <a:pPr algn="ctr"/>
                          <a:r>
                            <a:rPr lang="en-IN" b="0" dirty="0" smtClean="0">
                              <a:solidFill>
                                <a:schemeClr val="tx1">
                                  <a:lumMod val="50000"/>
                                </a:schemeClr>
                              </a:solidFill>
                              <a:latin typeface="Tw Cen MT" pitchFamily="34" charset="0"/>
                              <a:cs typeface="Times New Roman" panose="02020603050405020304" pitchFamily="18" charset="0"/>
                            </a:rPr>
                            <a:t>0.6806</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xmlns:a14="http://schemas.microsoft.com/office/drawing/2010/main" val="1797971029"/>
                      </a:ext>
                    </a:extLst>
                  </a:tr>
                  <a:tr h="365760">
                    <a:tc>
                      <a:txBody>
                        <a:bodyPr/>
                        <a:lstStyle/>
                        <a:p>
                          <a:pPr algn="ctr"/>
                          <a:r>
                            <a:rPr lang="en-IN" b="0" dirty="0">
                              <a:solidFill>
                                <a:schemeClr val="tx1">
                                  <a:lumMod val="50000"/>
                                </a:schemeClr>
                              </a:solidFill>
                              <a:latin typeface="Tw Cen MT" pitchFamily="34" charset="0"/>
                              <a:cs typeface="Times New Roman" panose="02020603050405020304" pitchFamily="18" charset="0"/>
                            </a:rPr>
                            <a:t>Equity at time 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0" dirty="0">
                              <a:solidFill>
                                <a:schemeClr val="tx1">
                                  <a:lumMod val="50000"/>
                                </a:schemeClr>
                              </a:solidFill>
                              <a:latin typeface="Tw Cen MT" pitchFamily="34" charset="0"/>
                              <a:cs typeface="Times New Roman" panose="02020603050405020304" pitchFamily="18" charset="0"/>
                            </a:rPr>
                            <a:t>₹30,89,55,51,808.30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xmlns:a14="http://schemas.microsoft.com/office/drawing/2010/main" val="1432319073"/>
                      </a:ext>
                    </a:extLst>
                  </a:tr>
                </a:tbl>
              </a:graphicData>
            </a:graphic>
          </p:graphicFrame>
        </mc:Fallback>
      </mc:AlternateContent>
      <p:pic>
        <p:nvPicPr>
          <p:cNvPr id="5" name="Picture 9"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70" y="6021288"/>
            <a:ext cx="2060959" cy="84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404211"/>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424" y="1340773"/>
            <a:ext cx="7620000" cy="4373563"/>
          </a:xfrm>
        </p:spPr>
        <p:txBody>
          <a:bodyPr/>
          <a:lstStyle/>
          <a:p>
            <a:pPr marL="342900" indent="-342900">
              <a:buFont typeface="Times New Roman" panose="02020603050405020304" pitchFamily="18" charset="0"/>
              <a:buChar char="⁎"/>
            </a:pPr>
            <a:r>
              <a:rPr lang="en-IN" b="0" dirty="0">
                <a:latin typeface="Tw Cen MT" pitchFamily="34" charset="0"/>
                <a:cs typeface="Times New Roman" panose="02020603050405020304" pitchFamily="18" charset="0"/>
              </a:rPr>
              <a:t>The value of the bonds could then be found by subtracting the value of equity from the current value of the company, i.e. F(t)</a:t>
            </a:r>
          </a:p>
          <a:p>
            <a:pPr marL="342900" indent="-342900">
              <a:buFont typeface="Times New Roman" panose="02020603050405020304" pitchFamily="18" charset="0"/>
              <a:buChar char="⁎"/>
            </a:pPr>
            <a:endParaRPr lang="en-IN" b="0" dirty="0">
              <a:solidFill>
                <a:schemeClr val="tx1">
                  <a:lumMod val="50000"/>
                </a:schemeClr>
              </a:solidFill>
              <a:latin typeface="Tw Cen MT"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xmlns="" id="{695417F3-1493-4B12-A388-F687EA88C169}"/>
              </a:ext>
            </a:extLst>
          </p:cNvPr>
          <p:cNvGraphicFramePr>
            <a:graphicFrameLocks noGrp="1"/>
          </p:cNvGraphicFramePr>
          <p:nvPr>
            <p:extLst>
              <p:ext uri="{D42A27DB-BD31-4B8C-83A1-F6EECF244321}">
                <p14:modId xmlns:p14="http://schemas.microsoft.com/office/powerpoint/2010/main" val="724686259"/>
              </p:ext>
            </p:extLst>
          </p:nvPr>
        </p:nvGraphicFramePr>
        <p:xfrm>
          <a:off x="971602" y="2348880"/>
          <a:ext cx="7416824" cy="322312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4608512">
                  <a:extLst>
                    <a:ext uri="{9D8B030D-6E8A-4147-A177-3AD203B41FA5}">
                      <a16:colId xmlns:a16="http://schemas.microsoft.com/office/drawing/2014/main" xmlns="" val="2146428501"/>
                    </a:ext>
                  </a:extLst>
                </a:gridCol>
                <a:gridCol w="2808312">
                  <a:extLst>
                    <a:ext uri="{9D8B030D-6E8A-4147-A177-3AD203B41FA5}">
                      <a16:colId xmlns:a16="http://schemas.microsoft.com/office/drawing/2014/main" xmlns="" val="3874402910"/>
                    </a:ext>
                  </a:extLst>
                </a:gridCol>
              </a:tblGrid>
              <a:tr h="743440">
                <a:tc>
                  <a:txBody>
                    <a:bodyPr/>
                    <a:lstStyle/>
                    <a:p>
                      <a:pPr algn="ctr"/>
                      <a:r>
                        <a:rPr lang="en-IN" sz="2800" u="sng" dirty="0">
                          <a:solidFill>
                            <a:schemeClr val="bg1"/>
                          </a:solidFill>
                          <a:latin typeface="Tw Cen MT" pitchFamily="34" charset="0"/>
                          <a:cs typeface="Times New Roman" panose="02020603050405020304" pitchFamily="18" charset="0"/>
                        </a:rPr>
                        <a:t>SREI INFRASTRUCTURE FINANCE LTD.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IN" sz="2800" u="sng" dirty="0">
                          <a:solidFill>
                            <a:schemeClr val="bg1"/>
                          </a:solidFill>
                          <a:latin typeface="Tw Cen MT" pitchFamily="34" charset="0"/>
                          <a:cs typeface="Times New Roman" panose="02020603050405020304" pitchFamily="18" charset="0"/>
                        </a:rPr>
                        <a:t>CRISIL RATING: 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xmlns="" val="1755717273"/>
                  </a:ext>
                </a:extLst>
              </a:tr>
              <a:tr h="775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B(t): Current value of the Company’s risky corporate bonds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 ₹43,08,82,10,420.45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08359253"/>
                  </a:ext>
                </a:extLst>
              </a:tr>
              <a:tr h="641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Rate/ yield on bond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lumMod val="50000"/>
                            </a:schemeClr>
                          </a:solidFill>
                          <a:latin typeface="Tw Cen MT" pitchFamily="34" charset="0"/>
                          <a:cs typeface="Times New Roman" panose="02020603050405020304" pitchFamily="18" charset="0"/>
                        </a:rPr>
                        <a:t>10.08</a:t>
                      </a:r>
                      <a:r>
                        <a:rPr lang="en-IN" b="0" dirty="0">
                          <a:solidFill>
                            <a:schemeClr val="tx1">
                              <a:lumMod val="50000"/>
                            </a:schemeClr>
                          </a:solidFill>
                          <a:latin typeface="Tw Cen MT" pitchFamily="34"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957635"/>
                  </a:ext>
                </a:extLst>
              </a:tr>
              <a:tr h="430723">
                <a:tc>
                  <a:txBody>
                    <a:bodyPr/>
                    <a:lstStyle/>
                    <a:p>
                      <a:pPr algn="ctr"/>
                      <a:r>
                        <a:rPr lang="en-IN" b="0" dirty="0">
                          <a:solidFill>
                            <a:schemeClr val="tx1">
                              <a:lumMod val="50000"/>
                            </a:schemeClr>
                          </a:solidFill>
                          <a:latin typeface="Tw Cen MT" pitchFamily="34" charset="0"/>
                          <a:cs typeface="Times New Roman" panose="02020603050405020304" pitchFamily="18" charset="0"/>
                        </a:rPr>
                        <a:t>Credit Spread</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lumMod val="50000"/>
                            </a:schemeClr>
                          </a:solidFill>
                          <a:latin typeface="Tw Cen MT" pitchFamily="34" charset="0"/>
                          <a:cs typeface="Times New Roman" panose="02020603050405020304" pitchFamily="18" charset="0"/>
                        </a:rPr>
                        <a:t>3.08</a:t>
                      </a:r>
                      <a:r>
                        <a:rPr lang="en-IN" b="0" dirty="0">
                          <a:solidFill>
                            <a:schemeClr val="tx1">
                              <a:lumMod val="50000"/>
                            </a:schemeClr>
                          </a:solidFill>
                          <a:latin typeface="Tw Cen MT" pitchFamily="34"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897807335"/>
                  </a:ext>
                </a:extLst>
              </a:tr>
              <a:tr h="430723">
                <a:tc>
                  <a:txBody>
                    <a:bodyPr/>
                    <a:lstStyle/>
                    <a:p>
                      <a:pPr algn="ctr"/>
                      <a:r>
                        <a:rPr lang="en-IN" dirty="0">
                          <a:solidFill>
                            <a:schemeClr val="tx1">
                              <a:lumMod val="50000"/>
                            </a:schemeClr>
                          </a:solidFill>
                          <a:latin typeface="Tw Cen MT" pitchFamily="34" charset="0"/>
                          <a:cs typeface="Times New Roman" panose="02020603050405020304" pitchFamily="18" charset="0"/>
                        </a:rPr>
                        <a:t>Risk-neutral probability of default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lumMod val="50000"/>
                            </a:schemeClr>
                          </a:solidFill>
                          <a:latin typeface="Tw Cen MT" pitchFamily="34" charset="0"/>
                          <a:cs typeface="Times New Roman" panose="02020603050405020304" pitchFamily="18" charset="0"/>
                        </a:rPr>
                        <a:t>31.9</a:t>
                      </a:r>
                      <a:r>
                        <a:rPr lang="en-IN" b="0" dirty="0">
                          <a:solidFill>
                            <a:schemeClr val="tx1">
                              <a:lumMod val="50000"/>
                            </a:schemeClr>
                          </a:solidFill>
                          <a:latin typeface="Tw Cen MT" pitchFamily="34"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pic>
        <p:nvPicPr>
          <p:cNvPr id="5" name="Picture 9"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70" y="6021288"/>
            <a:ext cx="2060959" cy="841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681702"/>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75" y="116636"/>
            <a:ext cx="8379683" cy="765759"/>
          </a:xfrm>
        </p:spPr>
        <p:txBody>
          <a:bodyPr>
            <a:normAutofit/>
          </a:bodyPr>
          <a:lstStyle/>
          <a:p>
            <a:pPr algn="ctr"/>
            <a:r>
              <a:rPr lang="en-IN" sz="4000" b="1" u="sng" dirty="0">
                <a:latin typeface="Tw Cen MT" pitchFamily="34" charset="0"/>
                <a:cs typeface="Times New Roman" panose="02020603050405020304" pitchFamily="18" charset="0"/>
              </a:rPr>
              <a:t>LIC HOUSING FINANCE LTD.</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 xmlns:a16="http://schemas.microsoft.com/office/drawing/2014/main" id="{8EDD9B15-7E0A-4129-A7DA-20C7E8574691}"/>
                  </a:ext>
                </a:extLst>
              </p:cNvPr>
              <p:cNvGraphicFramePr>
                <a:graphicFrameLocks noGrp="1"/>
              </p:cNvGraphicFramePr>
              <p:nvPr>
                <p:extLst>
                  <p:ext uri="{D42A27DB-BD31-4B8C-83A1-F6EECF244321}">
                    <p14:modId xmlns:p14="http://schemas.microsoft.com/office/powerpoint/2010/main" val="3399896248"/>
                  </p:ext>
                </p:extLst>
              </p:nvPr>
            </p:nvGraphicFramePr>
            <p:xfrm>
              <a:off x="490172" y="1076544"/>
              <a:ext cx="8163659" cy="4704912"/>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4483314">
                      <a:extLst>
                        <a:ext uri="{9D8B030D-6E8A-4147-A177-3AD203B41FA5}">
                          <a16:colId xmlns="" xmlns:a16="http://schemas.microsoft.com/office/drawing/2014/main" val="3527373500"/>
                        </a:ext>
                      </a:extLst>
                    </a:gridCol>
                    <a:gridCol w="3680345">
                      <a:extLst>
                        <a:ext uri="{9D8B030D-6E8A-4147-A177-3AD203B41FA5}">
                          <a16:colId xmlns="" xmlns:a16="http://schemas.microsoft.com/office/drawing/2014/main" val="3118383201"/>
                        </a:ext>
                      </a:extLst>
                    </a:gridCol>
                  </a:tblGrid>
                  <a:tr h="556225">
                    <a:tc>
                      <a:txBody>
                        <a:bodyPr/>
                        <a:lstStyle/>
                        <a:p>
                          <a:pPr algn="ctr"/>
                          <a:r>
                            <a:rPr lang="en-IN" sz="2800" u="sng" dirty="0">
                              <a:latin typeface="Tw Cen MT" pitchFamily="34" charset="0"/>
                              <a:cs typeface="Times New Roman" panose="02020603050405020304" pitchFamily="18" charset="0"/>
                            </a:rPr>
                            <a:t>LIC HOUSING FINANCE LTD.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IN" sz="2800" u="sng" dirty="0">
                              <a:latin typeface="Tw Cen MT" pitchFamily="34" charset="0"/>
                              <a:cs typeface="Times New Roman" panose="02020603050405020304" pitchFamily="18" charset="0"/>
                            </a:rPr>
                            <a:t>CRISIL RATING: AAA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 xmlns:a16="http://schemas.microsoft.com/office/drawing/2014/main" val="3034062299"/>
                      </a:ext>
                    </a:extLst>
                  </a:tr>
                  <a:tr h="356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Market Value of Equity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₹2,40,24,48,44,050.66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12796690"/>
                      </a:ext>
                    </a:extLst>
                  </a:tr>
                  <a:tr h="491087">
                    <a:tc>
                      <a:txBody>
                        <a:bodyPr/>
                        <a:lstStyle/>
                        <a:p>
                          <a:pPr algn="ctr"/>
                          <a:r>
                            <a:rPr lang="en-IN" b="0" dirty="0">
                              <a:solidFill>
                                <a:schemeClr val="tx1">
                                  <a:lumMod val="50000"/>
                                </a:schemeClr>
                              </a:solidFill>
                              <a:latin typeface="Tw Cen MT" pitchFamily="34" charset="0"/>
                              <a:cs typeface="Times New Roman" panose="02020603050405020304" pitchFamily="18" charset="0"/>
                            </a:rPr>
                            <a:t>Market Value of Debt</a:t>
                          </a:r>
                          <a:endParaRPr lang="en-IN" dirty="0">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₹1,19,14,10,80,721.77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42339676"/>
                      </a:ext>
                    </a:extLst>
                  </a:tr>
                  <a:tr h="356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Market Value of Company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₹3,59,38,59,24,772.43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239927057"/>
                      </a:ext>
                    </a:extLst>
                  </a:tr>
                  <a:tr h="356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b="0" dirty="0">
                              <a:solidFill>
                                <a:schemeClr val="tx1">
                                  <a:lumMod val="50000"/>
                                </a:schemeClr>
                              </a:solidFill>
                              <a:latin typeface="Times New Roman" panose="02020603050405020304" pitchFamily="18" charset="0"/>
                              <a:cs typeface="Times New Roman" panose="02020603050405020304" pitchFamily="18" charset="0"/>
                            </a:rPr>
                            <a:t>σ</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0.3074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541322476"/>
                      </a:ext>
                    </a:extLst>
                  </a:tr>
                  <a:tr h="356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3.9206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382265295"/>
                      </a:ext>
                    </a:extLst>
                  </a:tr>
                  <a:tr h="356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0.0705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587262073"/>
                      </a:ext>
                    </a:extLst>
                  </a:tr>
                  <a:tr h="356120">
                    <a:tc>
                      <a:txBody>
                        <a:bodyPr/>
                        <a:lstStyle/>
                        <a:p>
                          <a:pPr algn="ctr"/>
                          <a:r>
                            <a:rPr lang="en-IN" dirty="0">
                              <a:solidFill>
                                <a:schemeClr val="tx1">
                                  <a:lumMod val="50000"/>
                                </a:schemeClr>
                              </a:solidFill>
                              <a:latin typeface="Tw Cen MT" pitchFamily="34" charset="0"/>
                              <a:cs typeface="Times New Roman" panose="02020603050405020304" pitchFamily="18" charset="0"/>
                            </a:rPr>
                            <a:t>d</a:t>
                          </a:r>
                          <a:r>
                            <a:rPr lang="en-IN" baseline="-25000" dirty="0">
                              <a:solidFill>
                                <a:schemeClr val="tx1">
                                  <a:lumMod val="50000"/>
                                </a:schemeClr>
                              </a:solidFill>
                              <a:latin typeface="Tw Cen MT" pitchFamily="34"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lumMod val="50000"/>
                                </a:schemeClr>
                              </a:solidFill>
                              <a:latin typeface="Tw Cen MT" pitchFamily="34" charset="0"/>
                              <a:cs typeface="Times New Roman" panose="02020603050405020304" pitchFamily="18" charset="0"/>
                            </a:rPr>
                            <a:t>2.5725</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57446315"/>
                      </a:ext>
                    </a:extLst>
                  </a:tr>
                  <a:tr h="356120">
                    <a:tc>
                      <a:txBody>
                        <a:bodyPr/>
                        <a:lstStyle/>
                        <a:p>
                          <a:pPr algn="ctr"/>
                          <a14:m>
                            <m:oMath xmlns:m="http://schemas.openxmlformats.org/officeDocument/2006/math">
                              <m:r>
                                <a:rPr lang="az-Cyrl-AZ" sz="1800" b="1" i="1" smtClean="0">
                                  <a:solidFill>
                                    <a:srgbClr val="4B4B4B">
                                      <a:lumMod val="50000"/>
                                    </a:srgbClr>
                                  </a:solidFill>
                                  <a:latin typeface="Cambria Math" panose="02040503050406030204" pitchFamily="18" charset="0"/>
                                  <a:ea typeface="Cambria Math" panose="02040503050406030204" pitchFamily="18" charset="0"/>
                                </a:rPr>
                                <m:t>Ф</m:t>
                              </m:r>
                            </m:oMath>
                          </a14:m>
                          <a:r>
                            <a:rPr lang="en-IN" sz="1800" dirty="0">
                              <a:solidFill>
                                <a:schemeClr val="tx1">
                                  <a:lumMod val="50000"/>
                                </a:schemeClr>
                              </a:solidFill>
                              <a:latin typeface="Tw Cen MT" pitchFamily="34" charset="0"/>
                              <a:cs typeface="Times New Roman" panose="02020603050405020304" pitchFamily="18" charset="0"/>
                            </a:rPr>
                            <a:t>(d</a:t>
                          </a:r>
                          <a:r>
                            <a:rPr lang="en-IN" sz="1800" baseline="-25000" dirty="0">
                              <a:solidFill>
                                <a:schemeClr val="tx1">
                                  <a:lumMod val="50000"/>
                                </a:schemeClr>
                              </a:solidFill>
                              <a:latin typeface="Tw Cen MT" pitchFamily="34" charset="0"/>
                              <a:cs typeface="Times New Roman" panose="02020603050405020304" pitchFamily="18" charset="0"/>
                            </a:rPr>
                            <a:t>1</a:t>
                          </a:r>
                          <a:r>
                            <a:rPr lang="en-IN" sz="1800" dirty="0">
                              <a:solidFill>
                                <a:schemeClr val="tx1">
                                  <a:lumMod val="50000"/>
                                </a:schemeClr>
                              </a:solidFill>
                              <a:latin typeface="Tw Cen MT" pitchFamily="34" charset="0"/>
                              <a:cs typeface="Times New Roman" panose="02020603050405020304" pitchFamily="18" charset="0"/>
                            </a:rPr>
                            <a:t>)</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800" dirty="0">
                              <a:solidFill>
                                <a:schemeClr val="tx1">
                                  <a:lumMod val="50000"/>
                                </a:schemeClr>
                              </a:solidFill>
                              <a:latin typeface="Tw Cen MT" pitchFamily="34" charset="0"/>
                              <a:cs typeface="Times New Roman" panose="02020603050405020304" pitchFamily="18" charset="0"/>
                            </a:rPr>
                            <a:t>0.9949</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24159485"/>
                      </a:ext>
                    </a:extLst>
                  </a:tr>
                  <a:tr h="356120">
                    <a:tc>
                      <a:txBody>
                        <a:bodyPr/>
                        <a:lstStyle/>
                        <a:p>
                          <a:pPr algn="ctr"/>
                          <a:r>
                            <a:rPr lang="en-IN" dirty="0" smtClean="0">
                              <a:solidFill>
                                <a:schemeClr val="tx1">
                                  <a:lumMod val="50000"/>
                                </a:schemeClr>
                              </a:solidFill>
                              <a:latin typeface="Tw Cen MT" pitchFamily="34" charset="0"/>
                              <a:cs typeface="Times New Roman" panose="02020603050405020304" pitchFamily="18" charset="0"/>
                            </a:rPr>
                            <a:t>d</a:t>
                          </a:r>
                          <a:r>
                            <a:rPr lang="en-IN" baseline="-25000" dirty="0" smtClean="0">
                              <a:solidFill>
                                <a:schemeClr val="tx1">
                                  <a:lumMod val="50000"/>
                                </a:schemeClr>
                              </a:solidFill>
                              <a:latin typeface="Tw Cen MT" pitchFamily="34" charset="0"/>
                              <a:cs typeface="Times New Roman" panose="02020603050405020304" pitchFamily="18" charset="0"/>
                            </a:rPr>
                            <a:t>2</a:t>
                          </a:r>
                          <a:endParaRPr lang="en-IN" baseline="-2500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lumMod val="50000"/>
                                </a:schemeClr>
                              </a:solidFill>
                              <a:latin typeface="Tw Cen MT" pitchFamily="34" charset="0"/>
                              <a:cs typeface="Times New Roman" panose="02020603050405020304" pitchFamily="18" charset="0"/>
                            </a:rPr>
                            <a:t> 1.9639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863928819"/>
                      </a:ext>
                    </a:extLst>
                  </a:tr>
                  <a:tr h="356120">
                    <a:tc>
                      <a:txBody>
                        <a:bodyPr/>
                        <a:lstStyle/>
                        <a:p>
                          <a:pPr algn="ctr"/>
                          <a14:m>
                            <m:oMath xmlns:m="http://schemas.openxmlformats.org/officeDocument/2006/math">
                              <m:r>
                                <a:rPr lang="az-Cyrl-AZ" sz="1800" b="1" i="1" smtClean="0">
                                  <a:solidFill>
                                    <a:srgbClr val="4B4B4B">
                                      <a:lumMod val="50000"/>
                                    </a:srgbClr>
                                  </a:solidFill>
                                  <a:latin typeface="Cambria Math" panose="02040503050406030204" pitchFamily="18" charset="0"/>
                                  <a:ea typeface="Cambria Math" panose="02040503050406030204" pitchFamily="18" charset="0"/>
                                </a:rPr>
                                <m:t>Ф</m:t>
                              </m:r>
                            </m:oMath>
                          </a14:m>
                          <a:r>
                            <a:rPr lang="en-IN" sz="1800" dirty="0">
                              <a:solidFill>
                                <a:schemeClr val="tx1">
                                  <a:lumMod val="50000"/>
                                </a:schemeClr>
                              </a:solidFill>
                              <a:latin typeface="Tw Cen MT" pitchFamily="34" charset="0"/>
                              <a:cs typeface="Times New Roman" panose="02020603050405020304" pitchFamily="18" charset="0"/>
                            </a:rPr>
                            <a:t>(d</a:t>
                          </a:r>
                          <a:r>
                            <a:rPr lang="en-IN" sz="1800" baseline="-25000" dirty="0">
                              <a:solidFill>
                                <a:schemeClr val="tx1">
                                  <a:lumMod val="50000"/>
                                </a:schemeClr>
                              </a:solidFill>
                              <a:latin typeface="Tw Cen MT" pitchFamily="34" charset="0"/>
                              <a:cs typeface="Times New Roman" panose="02020603050405020304" pitchFamily="18" charset="0"/>
                            </a:rPr>
                            <a:t>2</a:t>
                          </a:r>
                          <a:r>
                            <a:rPr lang="en-IN" sz="1800" dirty="0">
                              <a:solidFill>
                                <a:schemeClr val="tx1">
                                  <a:lumMod val="50000"/>
                                </a:schemeClr>
                              </a:solidFill>
                              <a:latin typeface="Tw Cen MT" pitchFamily="34" charset="0"/>
                              <a:cs typeface="Times New Roman" panose="02020603050405020304" pitchFamily="18" charset="0"/>
                            </a:rPr>
                            <a:t>)</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lumMod val="50000"/>
                                </a:schemeClr>
                              </a:solidFill>
                              <a:latin typeface="Tw Cen MT" pitchFamily="34" charset="0"/>
                              <a:cs typeface="Times New Roman" panose="02020603050405020304" pitchFamily="18" charset="0"/>
                            </a:rPr>
                            <a:t>0.9752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797971029"/>
                      </a:ext>
                    </a:extLst>
                  </a:tr>
                  <a:tr h="356120">
                    <a:tc>
                      <a:txBody>
                        <a:bodyPr/>
                        <a:lstStyle/>
                        <a:p>
                          <a:pPr algn="ctr"/>
                          <a:r>
                            <a:rPr lang="en-IN" dirty="0">
                              <a:solidFill>
                                <a:schemeClr val="tx1">
                                  <a:lumMod val="50000"/>
                                </a:schemeClr>
                              </a:solidFill>
                              <a:latin typeface="Tw Cen MT" pitchFamily="34" charset="0"/>
                              <a:cs typeface="Times New Roman" panose="02020603050405020304" pitchFamily="18" charset="0"/>
                            </a:rPr>
                            <a:t>Equity at time 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₹2,69,44,78,46,017.06</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432319073"/>
                      </a:ext>
                    </a:extLst>
                  </a:tr>
                </a:tbl>
              </a:graphicData>
            </a:graphic>
          </p:graphicFrame>
        </mc:Choice>
        <mc:Fallback xmlns="">
          <p:graphicFrame>
            <p:nvGraphicFramePr>
              <p:cNvPr id="4" name="Table 3">
                <a:extLst>
                  <a:ext uri="{FF2B5EF4-FFF2-40B4-BE49-F238E27FC236}">
                    <a16:creationId xmlns="" xmlns:a16="http://schemas.microsoft.com/office/drawing/2014/main" xmlns:a14="http://schemas.microsoft.com/office/drawing/2010/main" id="{8EDD9B15-7E0A-4129-A7DA-20C7E8574691}"/>
                  </a:ext>
                </a:extLst>
              </p:cNvPr>
              <p:cNvGraphicFramePr>
                <a:graphicFrameLocks noGrp="1"/>
              </p:cNvGraphicFramePr>
              <p:nvPr>
                <p:extLst>
                  <p:ext uri="{D42A27DB-BD31-4B8C-83A1-F6EECF244321}">
                    <p14:modId xmlns:p14="http://schemas.microsoft.com/office/powerpoint/2010/main" val="3399896248"/>
                  </p:ext>
                </p:extLst>
              </p:nvPr>
            </p:nvGraphicFramePr>
            <p:xfrm>
              <a:off x="490172" y="1076544"/>
              <a:ext cx="8163659" cy="4704912"/>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4483314">
                      <a:extLst>
                        <a:ext uri="{9D8B030D-6E8A-4147-A177-3AD203B41FA5}">
                          <a16:colId xmlns="" xmlns:a16="http://schemas.microsoft.com/office/drawing/2014/main" xmlns:a14="http://schemas.microsoft.com/office/drawing/2010/main" val="3527373500"/>
                        </a:ext>
                      </a:extLst>
                    </a:gridCol>
                    <a:gridCol w="3680345">
                      <a:extLst>
                        <a:ext uri="{9D8B030D-6E8A-4147-A177-3AD203B41FA5}">
                          <a16:colId xmlns="" xmlns:a16="http://schemas.microsoft.com/office/drawing/2014/main" xmlns:a14="http://schemas.microsoft.com/office/drawing/2010/main" val="3118383201"/>
                        </a:ext>
                      </a:extLst>
                    </a:gridCol>
                  </a:tblGrid>
                  <a:tr h="556225">
                    <a:tc>
                      <a:txBody>
                        <a:bodyPr/>
                        <a:lstStyle/>
                        <a:p>
                          <a:pPr algn="ctr"/>
                          <a:r>
                            <a:rPr lang="en-IN" sz="2800" u="sng" dirty="0">
                              <a:latin typeface="Tw Cen MT" pitchFamily="34" charset="0"/>
                              <a:cs typeface="Times New Roman" panose="02020603050405020304" pitchFamily="18" charset="0"/>
                            </a:rPr>
                            <a:t>LIC HOUSING FINANCE LTD.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IN" sz="2800" u="sng" dirty="0">
                              <a:latin typeface="Tw Cen MT" pitchFamily="34" charset="0"/>
                              <a:cs typeface="Times New Roman" panose="02020603050405020304" pitchFamily="18" charset="0"/>
                            </a:rPr>
                            <a:t>CRISIL RATING: AAA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 xmlns:a16="http://schemas.microsoft.com/office/drawing/2014/main" xmlns:a14="http://schemas.microsoft.com/office/drawing/2010/main" val="303406229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Market Value of Equity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₹2,40,24,48,44,050.66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312796690"/>
                      </a:ext>
                    </a:extLst>
                  </a:tr>
                  <a:tr h="491087">
                    <a:tc>
                      <a:txBody>
                        <a:bodyPr/>
                        <a:lstStyle/>
                        <a:p>
                          <a:pPr algn="ctr"/>
                          <a:r>
                            <a:rPr lang="en-IN" b="0" dirty="0">
                              <a:solidFill>
                                <a:schemeClr val="tx1">
                                  <a:lumMod val="50000"/>
                                </a:schemeClr>
                              </a:solidFill>
                              <a:latin typeface="Tw Cen MT" pitchFamily="34" charset="0"/>
                              <a:cs typeface="Times New Roman" panose="02020603050405020304" pitchFamily="18" charset="0"/>
                            </a:rPr>
                            <a:t>Market Value of Debt</a:t>
                          </a:r>
                          <a:endParaRPr lang="en-IN" dirty="0">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₹1,19,14,10,80,721.77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4142339676"/>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Market Value of Company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₹3,59,38,59,24,772.43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2239927057"/>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b="0" dirty="0">
                              <a:solidFill>
                                <a:schemeClr val="tx1">
                                  <a:lumMod val="50000"/>
                                </a:schemeClr>
                              </a:solidFill>
                              <a:latin typeface="Times New Roman" panose="02020603050405020304" pitchFamily="18" charset="0"/>
                              <a:cs typeface="Times New Roman" panose="02020603050405020304" pitchFamily="18" charset="0"/>
                            </a:rPr>
                            <a:t>σ</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0.3074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1541322476"/>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3.9206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238226529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0.0705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3587262073"/>
                      </a:ext>
                    </a:extLst>
                  </a:tr>
                  <a:tr h="365760">
                    <a:tc>
                      <a:txBody>
                        <a:bodyPr/>
                        <a:lstStyle/>
                        <a:p>
                          <a:pPr algn="ctr"/>
                          <a:r>
                            <a:rPr lang="en-IN" dirty="0">
                              <a:solidFill>
                                <a:schemeClr val="tx1">
                                  <a:lumMod val="50000"/>
                                </a:schemeClr>
                              </a:solidFill>
                              <a:latin typeface="Tw Cen MT" pitchFamily="34" charset="0"/>
                              <a:cs typeface="Times New Roman" panose="02020603050405020304" pitchFamily="18" charset="0"/>
                            </a:rPr>
                            <a:t>d</a:t>
                          </a:r>
                          <a:r>
                            <a:rPr lang="en-IN" baseline="-25000" dirty="0">
                              <a:solidFill>
                                <a:schemeClr val="tx1">
                                  <a:lumMod val="50000"/>
                                </a:schemeClr>
                              </a:solidFill>
                              <a:latin typeface="Tw Cen MT" pitchFamily="34"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lumMod val="50000"/>
                                </a:schemeClr>
                              </a:solidFill>
                              <a:latin typeface="Tw Cen MT" pitchFamily="34" charset="0"/>
                              <a:cs typeface="Times New Roman" panose="02020603050405020304" pitchFamily="18" charset="0"/>
                            </a:rPr>
                            <a:t>2.5725</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2557446315"/>
                      </a:ext>
                    </a:extLst>
                  </a:tr>
                  <a:tr h="36576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3"/>
                          <a:stretch>
                            <a:fillRect l="-1087" t="-896667" r="-83152" b="-328333"/>
                          </a:stretch>
                        </a:blipFill>
                      </a:tcPr>
                    </a:tc>
                    <a:tc>
                      <a:txBody>
                        <a:bodyPr/>
                        <a:lstStyle/>
                        <a:p>
                          <a:pPr algn="ctr"/>
                          <a:r>
                            <a:rPr lang="en-IN" sz="1800" dirty="0">
                              <a:solidFill>
                                <a:schemeClr val="tx1">
                                  <a:lumMod val="50000"/>
                                </a:schemeClr>
                              </a:solidFill>
                              <a:latin typeface="Tw Cen MT" pitchFamily="34" charset="0"/>
                              <a:cs typeface="Times New Roman" panose="02020603050405020304" pitchFamily="18" charset="0"/>
                            </a:rPr>
                            <a:t>0.9949</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124159485"/>
                      </a:ext>
                    </a:extLst>
                  </a:tr>
                  <a:tr h="365760">
                    <a:tc>
                      <a:txBody>
                        <a:bodyPr/>
                        <a:lstStyle/>
                        <a:p>
                          <a:pPr algn="ctr"/>
                          <a:r>
                            <a:rPr lang="en-IN" dirty="0" smtClean="0">
                              <a:solidFill>
                                <a:schemeClr val="tx1">
                                  <a:lumMod val="50000"/>
                                </a:schemeClr>
                              </a:solidFill>
                              <a:latin typeface="Tw Cen MT" pitchFamily="34" charset="0"/>
                              <a:cs typeface="Times New Roman" panose="02020603050405020304" pitchFamily="18" charset="0"/>
                            </a:rPr>
                            <a:t>d</a:t>
                          </a:r>
                          <a:r>
                            <a:rPr lang="en-IN" baseline="-25000" dirty="0" smtClean="0">
                              <a:solidFill>
                                <a:schemeClr val="tx1">
                                  <a:lumMod val="50000"/>
                                </a:schemeClr>
                              </a:solidFill>
                              <a:latin typeface="Tw Cen MT" pitchFamily="34" charset="0"/>
                              <a:cs typeface="Times New Roman" panose="02020603050405020304" pitchFamily="18" charset="0"/>
                            </a:rPr>
                            <a:t>2</a:t>
                          </a:r>
                          <a:endParaRPr lang="en-IN" baseline="-2500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lumMod val="50000"/>
                                </a:schemeClr>
                              </a:solidFill>
                              <a:latin typeface="Tw Cen MT" pitchFamily="34" charset="0"/>
                              <a:cs typeface="Times New Roman" panose="02020603050405020304" pitchFamily="18" charset="0"/>
                            </a:rPr>
                            <a:t> 1.9639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2863928819"/>
                      </a:ext>
                    </a:extLst>
                  </a:tr>
                  <a:tr h="36576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3"/>
                          <a:stretch>
                            <a:fillRect l="-1087" t="-1096667" r="-83152" b="-128333"/>
                          </a:stretch>
                        </a:blipFill>
                      </a:tcPr>
                    </a:tc>
                    <a:tc>
                      <a:txBody>
                        <a:bodyPr/>
                        <a:lstStyle/>
                        <a:p>
                          <a:pPr algn="ctr"/>
                          <a:r>
                            <a:rPr lang="en-IN" dirty="0">
                              <a:solidFill>
                                <a:schemeClr val="tx1">
                                  <a:lumMod val="50000"/>
                                </a:schemeClr>
                              </a:solidFill>
                              <a:latin typeface="Tw Cen MT" pitchFamily="34" charset="0"/>
                              <a:cs typeface="Times New Roman" panose="02020603050405020304" pitchFamily="18" charset="0"/>
                            </a:rPr>
                            <a:t>0.9752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1797971029"/>
                      </a:ext>
                    </a:extLst>
                  </a:tr>
                  <a:tr h="365760">
                    <a:tc>
                      <a:txBody>
                        <a:bodyPr/>
                        <a:lstStyle/>
                        <a:p>
                          <a:pPr algn="ctr"/>
                          <a:r>
                            <a:rPr lang="en-IN" dirty="0">
                              <a:solidFill>
                                <a:schemeClr val="tx1">
                                  <a:lumMod val="50000"/>
                                </a:schemeClr>
                              </a:solidFill>
                              <a:latin typeface="Tw Cen MT" pitchFamily="34" charset="0"/>
                              <a:cs typeface="Times New Roman" panose="02020603050405020304" pitchFamily="18" charset="0"/>
                            </a:rPr>
                            <a:t>Equity at time 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₹2,69,44,78,46,017.06</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1432319073"/>
                      </a:ext>
                    </a:extLst>
                  </a:tr>
                </a:tbl>
              </a:graphicData>
            </a:graphic>
          </p:graphicFrame>
        </mc:Fallback>
      </mc:AlternateContent>
      <p:pic>
        <p:nvPicPr>
          <p:cNvPr id="5" name="Picture 15" descr="Image result for lic housing finance logo with white background"/>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0571" b="90000" l="0" r="99184"/>
                    </a14:imgEffect>
                  </a14:imgLayer>
                </a14:imgProps>
              </a:ext>
              <a:ext uri="{28A0092B-C50C-407E-A947-70E740481C1C}">
                <a14:useLocalDpi xmlns:a14="http://schemas.microsoft.com/office/drawing/2010/main" val="0"/>
              </a:ext>
            </a:extLst>
          </a:blip>
          <a:srcRect t="17759" b="17584"/>
          <a:stretch/>
        </p:blipFill>
        <p:spPr bwMode="auto">
          <a:xfrm>
            <a:off x="7164288" y="5975608"/>
            <a:ext cx="1806762" cy="88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813151"/>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 xmlns:a16="http://schemas.microsoft.com/office/drawing/2014/main" id="{C2B4C082-7CC4-42BD-86BE-5694142F80A3}"/>
              </a:ext>
            </a:extLst>
          </p:cNvPr>
          <p:cNvGraphicFramePr>
            <a:graphicFrameLocks noGrp="1"/>
          </p:cNvGraphicFramePr>
          <p:nvPr>
            <p:extLst>
              <p:ext uri="{D42A27DB-BD31-4B8C-83A1-F6EECF244321}">
                <p14:modId xmlns:p14="http://schemas.microsoft.com/office/powerpoint/2010/main" val="3912677229"/>
              </p:ext>
            </p:extLst>
          </p:nvPr>
        </p:nvGraphicFramePr>
        <p:xfrm>
          <a:off x="971602" y="2062173"/>
          <a:ext cx="7416824" cy="2792403"/>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708412">
                  <a:extLst>
                    <a:ext uri="{9D8B030D-6E8A-4147-A177-3AD203B41FA5}">
                      <a16:colId xmlns="" xmlns:a16="http://schemas.microsoft.com/office/drawing/2014/main" val="2146428501"/>
                    </a:ext>
                  </a:extLst>
                </a:gridCol>
                <a:gridCol w="3708412">
                  <a:extLst>
                    <a:ext uri="{9D8B030D-6E8A-4147-A177-3AD203B41FA5}">
                      <a16:colId xmlns="" xmlns:a16="http://schemas.microsoft.com/office/drawing/2014/main" val="3874402910"/>
                    </a:ext>
                  </a:extLst>
                </a:gridCol>
              </a:tblGrid>
              <a:tr h="743440">
                <a:tc>
                  <a:txBody>
                    <a:bodyPr/>
                    <a:lstStyle/>
                    <a:p>
                      <a:pPr algn="ctr"/>
                      <a:r>
                        <a:rPr lang="en-IN" sz="2800" u="sng" dirty="0">
                          <a:solidFill>
                            <a:schemeClr val="bg1"/>
                          </a:solidFill>
                          <a:latin typeface="Tw Cen MT" pitchFamily="34" charset="0"/>
                          <a:cs typeface="Times New Roman" panose="02020603050405020304" pitchFamily="18" charset="0"/>
                        </a:rPr>
                        <a:t>LIC HOUSING FINANCE LTD.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IN" sz="2800" u="sng" dirty="0">
                          <a:solidFill>
                            <a:schemeClr val="bg1"/>
                          </a:solidFill>
                          <a:latin typeface="Tw Cen MT" pitchFamily="34" charset="0"/>
                          <a:cs typeface="Times New Roman" panose="02020603050405020304" pitchFamily="18" charset="0"/>
                        </a:rPr>
                        <a:t>CRISIL RATING: AAA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 xmlns:a16="http://schemas.microsoft.com/office/drawing/2014/main" val="1755717273"/>
                  </a:ext>
                </a:extLst>
              </a:tr>
              <a:tr h="775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B(t): Current value of the Company’s risky corporate bonds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₹89,93,80,78,755.37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608359253"/>
                  </a:ext>
                </a:extLst>
              </a:tr>
              <a:tr h="641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Rate/ yield on bond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Times New Roman" panose="02020603050405020304" pitchFamily="18" charset="0"/>
                        <a:buNone/>
                      </a:pPr>
                      <a:r>
                        <a:rPr lang="en-IN" dirty="0">
                          <a:solidFill>
                            <a:schemeClr val="tx1">
                              <a:lumMod val="50000"/>
                            </a:schemeClr>
                          </a:solidFill>
                          <a:latin typeface="Tw Cen MT" pitchFamily="34" charset="0"/>
                          <a:cs typeface="Times New Roman" panose="02020603050405020304" pitchFamily="18" charset="0"/>
                        </a:rPr>
                        <a:t>7.1721%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9957635"/>
                  </a:ext>
                </a:extLst>
              </a:tr>
              <a:tr h="430723">
                <a:tc>
                  <a:txBody>
                    <a:bodyPr/>
                    <a:lstStyle/>
                    <a:p>
                      <a:pPr algn="ctr"/>
                      <a:r>
                        <a:rPr lang="en-IN" b="0">
                          <a:solidFill>
                            <a:schemeClr val="tx1">
                              <a:lumMod val="50000"/>
                            </a:schemeClr>
                          </a:solidFill>
                          <a:latin typeface="Tw Cen MT" pitchFamily="34" charset="0"/>
                          <a:cs typeface="Times New Roman" panose="02020603050405020304" pitchFamily="18" charset="0"/>
                        </a:rPr>
                        <a:t>Credit Spread</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Times New Roman" panose="02020603050405020304" pitchFamily="18" charset="0"/>
                        <a:buNone/>
                      </a:pPr>
                      <a:r>
                        <a:rPr lang="en-IN" dirty="0">
                          <a:solidFill>
                            <a:schemeClr val="tx1">
                              <a:lumMod val="50000"/>
                            </a:schemeClr>
                          </a:solidFill>
                          <a:latin typeface="Tw Cen MT" pitchFamily="34" charset="0"/>
                          <a:cs typeface="Times New Roman" panose="02020603050405020304" pitchFamily="18" charset="0"/>
                        </a:rPr>
                        <a:t>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897807335"/>
                  </a:ext>
                </a:extLst>
              </a:tr>
            </a:tbl>
          </a:graphicData>
        </a:graphic>
      </p:graphicFrame>
      <p:pic>
        <p:nvPicPr>
          <p:cNvPr id="4" name="Picture 15" descr="Image result for lic housing finance logo with white background">
            <a:extLst>
              <a:ext uri="{FF2B5EF4-FFF2-40B4-BE49-F238E27FC236}">
                <a16:creationId xmlns="" xmlns:a16="http://schemas.microsoft.com/office/drawing/2014/main" id="{D14BBF07-1FBC-42B7-8272-45E0DD37EECC}"/>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20571" b="90000" l="0" r="99184"/>
                    </a14:imgEffect>
                  </a14:imgLayer>
                </a14:imgProps>
              </a:ext>
              <a:ext uri="{28A0092B-C50C-407E-A947-70E740481C1C}">
                <a14:useLocalDpi xmlns:a14="http://schemas.microsoft.com/office/drawing/2010/main" val="0"/>
              </a:ext>
            </a:extLst>
          </a:blip>
          <a:srcRect t="17759" b="17584"/>
          <a:stretch/>
        </p:blipFill>
        <p:spPr bwMode="auto">
          <a:xfrm>
            <a:off x="7164288" y="5975608"/>
            <a:ext cx="1806762" cy="88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55673"/>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775" y="261833"/>
            <a:ext cx="8379683" cy="648344"/>
          </a:xfrm>
        </p:spPr>
        <p:txBody>
          <a:bodyPr>
            <a:noAutofit/>
          </a:bodyPr>
          <a:lstStyle/>
          <a:p>
            <a:pPr algn="ctr"/>
            <a:r>
              <a:rPr lang="en-IN" sz="4000" b="1" u="sng" dirty="0">
                <a:latin typeface="Tw Cen MT" pitchFamily="34" charset="0"/>
                <a:cs typeface="Times New Roman" panose="02020603050405020304" pitchFamily="18" charset="0"/>
              </a:rPr>
              <a:t>UJJIVAN FINANCIAL SERVICES LTD.</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 xmlns:a16="http://schemas.microsoft.com/office/drawing/2014/main" id="{2131EBCB-0634-49FF-90DE-89F738CD13F4}"/>
                  </a:ext>
                </a:extLst>
              </p:cNvPr>
              <p:cNvGraphicFramePr>
                <a:graphicFrameLocks noGrp="1"/>
              </p:cNvGraphicFramePr>
              <p:nvPr>
                <p:extLst>
                  <p:ext uri="{D42A27DB-BD31-4B8C-83A1-F6EECF244321}">
                    <p14:modId xmlns:p14="http://schemas.microsoft.com/office/powerpoint/2010/main" val="2475716583"/>
                  </p:ext>
                </p:extLst>
              </p:nvPr>
            </p:nvGraphicFramePr>
            <p:xfrm>
              <a:off x="382160" y="1127126"/>
              <a:ext cx="8379683" cy="4631541"/>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4601950">
                      <a:extLst>
                        <a:ext uri="{9D8B030D-6E8A-4147-A177-3AD203B41FA5}">
                          <a16:colId xmlns="" xmlns:a16="http://schemas.microsoft.com/office/drawing/2014/main" val="3527373500"/>
                        </a:ext>
                      </a:extLst>
                    </a:gridCol>
                    <a:gridCol w="3777733">
                      <a:extLst>
                        <a:ext uri="{9D8B030D-6E8A-4147-A177-3AD203B41FA5}">
                          <a16:colId xmlns="" xmlns:a16="http://schemas.microsoft.com/office/drawing/2014/main" val="3118383201"/>
                        </a:ext>
                      </a:extLst>
                    </a:gridCol>
                  </a:tblGrid>
                  <a:tr h="517258">
                    <a:tc>
                      <a:txBody>
                        <a:bodyPr/>
                        <a:lstStyle/>
                        <a:p>
                          <a:pPr algn="ctr"/>
                          <a:r>
                            <a:rPr lang="en-IN" u="sng" dirty="0">
                              <a:latin typeface="Tw Cen MT" pitchFamily="34" charset="0"/>
                              <a:cs typeface="Times New Roman" panose="02020603050405020304" pitchFamily="18" charset="0"/>
                            </a:rPr>
                            <a:t>UJJIVAN </a:t>
                          </a:r>
                          <a:r>
                            <a:rPr lang="en-IN" b="1" u="sng" dirty="0">
                              <a:latin typeface="Tw Cen MT" pitchFamily="34" charset="0"/>
                              <a:cs typeface="Times New Roman" panose="02020603050405020304" pitchFamily="18" charset="0"/>
                            </a:rPr>
                            <a:t>FINANCIAL SERVICES LTD.</a:t>
                          </a:r>
                          <a:endParaRPr lang="en-IN" u="sng" dirty="0">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IN" u="sng" dirty="0">
                              <a:latin typeface="Tw Cen MT" pitchFamily="34" charset="0"/>
                              <a:cs typeface="Times New Roman" panose="02020603050405020304" pitchFamily="18" charset="0"/>
                            </a:rPr>
                            <a:t>CARE: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 xmlns:a16="http://schemas.microsoft.com/office/drawing/2014/main" val="3034062299"/>
                      </a:ext>
                    </a:extLst>
                  </a:tr>
                  <a:tr h="3418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Market Value of Equity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₹34,74,59,24,589.00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12796690"/>
                      </a:ext>
                    </a:extLst>
                  </a:tr>
                  <a:tr h="456683">
                    <a:tc>
                      <a:txBody>
                        <a:bodyPr/>
                        <a:lstStyle/>
                        <a:p>
                          <a:pPr algn="ctr"/>
                          <a:r>
                            <a:rPr lang="en-IN" b="0" dirty="0">
                              <a:solidFill>
                                <a:schemeClr val="tx1">
                                  <a:lumMod val="50000"/>
                                </a:schemeClr>
                              </a:solidFill>
                              <a:latin typeface="Tw Cen MT" pitchFamily="34" charset="0"/>
                              <a:cs typeface="Times New Roman" panose="02020603050405020304" pitchFamily="18" charset="0"/>
                            </a:rPr>
                            <a:t>Market Value of Debt</a:t>
                          </a:r>
                          <a:endParaRPr lang="en-IN" dirty="0">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₹1,42,10,66,53,238.68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42339676"/>
                      </a:ext>
                    </a:extLst>
                  </a:tr>
                  <a:tr h="3418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Market Value of Company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₹1,76,85,25,77,827.68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239927057"/>
                      </a:ext>
                    </a:extLst>
                  </a:tr>
                  <a:tr h="3418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b="0" dirty="0">
                              <a:solidFill>
                                <a:schemeClr val="tx1">
                                  <a:lumMod val="50000"/>
                                </a:schemeClr>
                              </a:solidFill>
                              <a:latin typeface="Times New Roman" panose="02020603050405020304" pitchFamily="18" charset="0"/>
                              <a:cs typeface="Times New Roman" panose="02020603050405020304" pitchFamily="18" charset="0"/>
                            </a:rPr>
                            <a:t>σ</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0.3762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541322476"/>
                      </a:ext>
                    </a:extLst>
                  </a:tr>
                  <a:tr h="3418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2.8293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382265295"/>
                      </a:ext>
                    </a:extLst>
                  </a:tr>
                  <a:tr h="3418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0.0700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587262073"/>
                      </a:ext>
                    </a:extLst>
                  </a:tr>
                  <a:tr h="341855">
                    <a:tc>
                      <a:txBody>
                        <a:bodyPr/>
                        <a:lstStyle/>
                        <a:p>
                          <a:pPr algn="ctr"/>
                          <a:r>
                            <a:rPr lang="en-IN" dirty="0">
                              <a:solidFill>
                                <a:schemeClr val="tx1">
                                  <a:lumMod val="50000"/>
                                </a:schemeClr>
                              </a:solidFill>
                              <a:latin typeface="Tw Cen MT" pitchFamily="34" charset="0"/>
                              <a:cs typeface="Times New Roman" panose="02020603050405020304" pitchFamily="18" charset="0"/>
                            </a:rPr>
                            <a:t>d</a:t>
                          </a:r>
                          <a:r>
                            <a:rPr lang="en-IN" baseline="-25000" dirty="0">
                              <a:solidFill>
                                <a:schemeClr val="tx1">
                                  <a:lumMod val="50000"/>
                                </a:schemeClr>
                              </a:solidFill>
                              <a:latin typeface="Tw Cen MT" pitchFamily="34"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lumMod val="50000"/>
                                </a:schemeClr>
                              </a:solidFill>
                              <a:latin typeface="Tw Cen MT" pitchFamily="34" charset="0"/>
                              <a:cs typeface="Times New Roman" panose="02020603050405020304" pitchFamily="18" charset="0"/>
                            </a:rPr>
                            <a:t>0.9752</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57446315"/>
                      </a:ext>
                    </a:extLst>
                  </a:tr>
                  <a:tr h="341855">
                    <a:tc>
                      <a:txBody>
                        <a:bodyPr/>
                        <a:lstStyle/>
                        <a:p>
                          <a:pPr algn="ctr"/>
                          <a14:m>
                            <m:oMath xmlns:m="http://schemas.openxmlformats.org/officeDocument/2006/math">
                              <m:r>
                                <a:rPr lang="az-Cyrl-AZ" sz="1800" b="1" i="1" smtClean="0">
                                  <a:solidFill>
                                    <a:srgbClr val="4B4B4B">
                                      <a:lumMod val="50000"/>
                                    </a:srgbClr>
                                  </a:solidFill>
                                  <a:latin typeface="Cambria Math" panose="02040503050406030204" pitchFamily="18" charset="0"/>
                                  <a:ea typeface="Cambria Math" panose="02040503050406030204" pitchFamily="18" charset="0"/>
                                </a:rPr>
                                <m:t>Ф</m:t>
                              </m:r>
                            </m:oMath>
                          </a14:m>
                          <a:r>
                            <a:rPr lang="en-IN" sz="1800" dirty="0">
                              <a:solidFill>
                                <a:schemeClr val="tx1">
                                  <a:lumMod val="50000"/>
                                </a:schemeClr>
                              </a:solidFill>
                              <a:latin typeface="Tw Cen MT" pitchFamily="34" charset="0"/>
                              <a:cs typeface="Times New Roman" panose="02020603050405020304" pitchFamily="18" charset="0"/>
                            </a:rPr>
                            <a:t>(d</a:t>
                          </a:r>
                          <a:r>
                            <a:rPr lang="en-IN" sz="1800" baseline="-25000" dirty="0">
                              <a:solidFill>
                                <a:schemeClr val="tx1">
                                  <a:lumMod val="50000"/>
                                </a:schemeClr>
                              </a:solidFill>
                              <a:latin typeface="Tw Cen MT" pitchFamily="34" charset="0"/>
                              <a:cs typeface="Times New Roman" panose="02020603050405020304" pitchFamily="18" charset="0"/>
                            </a:rPr>
                            <a:t>1</a:t>
                          </a:r>
                          <a:r>
                            <a:rPr lang="en-IN" sz="1800" dirty="0">
                              <a:solidFill>
                                <a:schemeClr val="tx1">
                                  <a:lumMod val="50000"/>
                                </a:schemeClr>
                              </a:solidFill>
                              <a:latin typeface="Tw Cen MT" pitchFamily="34" charset="0"/>
                              <a:cs typeface="Times New Roman" panose="02020603050405020304" pitchFamily="18" charset="0"/>
                            </a:rPr>
                            <a:t>)</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800" dirty="0">
                              <a:solidFill>
                                <a:schemeClr val="tx1">
                                  <a:lumMod val="50000"/>
                                </a:schemeClr>
                              </a:solidFill>
                              <a:latin typeface="Tw Cen MT" pitchFamily="34" charset="0"/>
                              <a:cs typeface="Times New Roman" panose="02020603050405020304" pitchFamily="18" charset="0"/>
                            </a:rPr>
                            <a:t>0.8353</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24159485"/>
                      </a:ext>
                    </a:extLst>
                  </a:tr>
                  <a:tr h="341855">
                    <a:tc>
                      <a:txBody>
                        <a:bodyPr/>
                        <a:lstStyle/>
                        <a:p>
                          <a:pPr algn="ctr"/>
                          <a:r>
                            <a:rPr lang="en-IN" dirty="0">
                              <a:solidFill>
                                <a:schemeClr val="tx1">
                                  <a:lumMod val="50000"/>
                                </a:schemeClr>
                              </a:solidFill>
                              <a:latin typeface="Tw Cen MT" pitchFamily="34" charset="0"/>
                              <a:cs typeface="Times New Roman" panose="02020603050405020304" pitchFamily="18" charset="0"/>
                            </a:rPr>
                            <a:t>d</a:t>
                          </a:r>
                          <a:r>
                            <a:rPr lang="en-IN" baseline="-25000" dirty="0">
                              <a:solidFill>
                                <a:schemeClr val="tx1">
                                  <a:lumMod val="50000"/>
                                </a:schemeClr>
                              </a:solidFill>
                              <a:latin typeface="Tw Cen MT" pitchFamily="34"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lumMod val="50000"/>
                                </a:schemeClr>
                              </a:solidFill>
                              <a:latin typeface="Tw Cen MT" pitchFamily="34" charset="0"/>
                              <a:cs typeface="Times New Roman" panose="02020603050405020304" pitchFamily="18" charset="0"/>
                            </a:rPr>
                            <a:t> 0.6340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863928819"/>
                      </a:ext>
                    </a:extLst>
                  </a:tr>
                  <a:tr h="341855">
                    <a:tc>
                      <a:txBody>
                        <a:bodyPr/>
                        <a:lstStyle/>
                        <a:p>
                          <a:pPr algn="ctr"/>
                          <a14:m>
                            <m:oMath xmlns:m="http://schemas.openxmlformats.org/officeDocument/2006/math">
                              <m:r>
                                <a:rPr lang="az-Cyrl-AZ" sz="1800" b="1" i="1" smtClean="0">
                                  <a:solidFill>
                                    <a:srgbClr val="4B4B4B">
                                      <a:lumMod val="50000"/>
                                    </a:srgbClr>
                                  </a:solidFill>
                                  <a:latin typeface="Cambria Math" panose="02040503050406030204" pitchFamily="18" charset="0"/>
                                  <a:ea typeface="Cambria Math" panose="02040503050406030204" pitchFamily="18" charset="0"/>
                                </a:rPr>
                                <m:t>Ф</m:t>
                              </m:r>
                            </m:oMath>
                          </a14:m>
                          <a:r>
                            <a:rPr lang="en-IN" sz="1800" dirty="0">
                              <a:solidFill>
                                <a:schemeClr val="tx1">
                                  <a:lumMod val="50000"/>
                                </a:schemeClr>
                              </a:solidFill>
                              <a:latin typeface="Tw Cen MT" pitchFamily="34" charset="0"/>
                              <a:cs typeface="Times New Roman" panose="02020603050405020304" pitchFamily="18" charset="0"/>
                            </a:rPr>
                            <a:t>(d</a:t>
                          </a:r>
                          <a:r>
                            <a:rPr lang="en-IN" sz="1800" baseline="-25000" dirty="0">
                              <a:solidFill>
                                <a:schemeClr val="tx1">
                                  <a:lumMod val="50000"/>
                                </a:schemeClr>
                              </a:solidFill>
                              <a:latin typeface="Tw Cen MT" pitchFamily="34" charset="0"/>
                              <a:cs typeface="Times New Roman" panose="02020603050405020304" pitchFamily="18" charset="0"/>
                            </a:rPr>
                            <a:t>2</a:t>
                          </a:r>
                          <a:r>
                            <a:rPr lang="en-IN" sz="1800" dirty="0">
                              <a:solidFill>
                                <a:schemeClr val="tx1">
                                  <a:lumMod val="50000"/>
                                </a:schemeClr>
                              </a:solidFill>
                              <a:latin typeface="Tw Cen MT" pitchFamily="34" charset="0"/>
                              <a:cs typeface="Times New Roman" panose="02020603050405020304" pitchFamily="18" charset="0"/>
                            </a:rPr>
                            <a:t>)</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lumMod val="50000"/>
                                </a:schemeClr>
                              </a:solidFill>
                              <a:latin typeface="Tw Cen MT" pitchFamily="34" charset="0"/>
                              <a:cs typeface="Times New Roman" panose="02020603050405020304" pitchFamily="18" charset="0"/>
                            </a:rPr>
                            <a:t>0.3424</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797971029"/>
                      </a:ext>
                    </a:extLst>
                  </a:tr>
                  <a:tr h="341855">
                    <a:tc>
                      <a:txBody>
                        <a:bodyPr/>
                        <a:lstStyle/>
                        <a:p>
                          <a:pPr algn="ctr"/>
                          <a:r>
                            <a:rPr lang="en-IN" dirty="0">
                              <a:solidFill>
                                <a:schemeClr val="tx1">
                                  <a:lumMod val="50000"/>
                                </a:schemeClr>
                              </a:solidFill>
                              <a:latin typeface="Tw Cen MT" pitchFamily="34" charset="0"/>
                              <a:cs typeface="Times New Roman" panose="02020603050405020304" pitchFamily="18" charset="0"/>
                            </a:rPr>
                            <a:t>Equity at time 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lumMod val="50000"/>
                                </a:schemeClr>
                              </a:solidFill>
                              <a:latin typeface="Tw Cen MT" pitchFamily="34" charset="0"/>
                              <a:cs typeface="Times New Roman" panose="02020603050405020304" pitchFamily="18" charset="0"/>
                            </a:rPr>
                            <a:t>₹73,81,99,37,456.26</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432319073"/>
                      </a:ext>
                    </a:extLst>
                  </a:tr>
                </a:tbl>
              </a:graphicData>
            </a:graphic>
          </p:graphicFrame>
        </mc:Choice>
        <mc:Fallback xmlns="">
          <p:graphicFrame>
            <p:nvGraphicFramePr>
              <p:cNvPr id="5" name="Table 4">
                <a:extLst>
                  <a:ext uri="{FF2B5EF4-FFF2-40B4-BE49-F238E27FC236}">
                    <a16:creationId xmlns="" xmlns:a16="http://schemas.microsoft.com/office/drawing/2014/main" xmlns:a14="http://schemas.microsoft.com/office/drawing/2010/main" id="{2131EBCB-0634-49FF-90DE-89F738CD13F4}"/>
                  </a:ext>
                </a:extLst>
              </p:cNvPr>
              <p:cNvGraphicFramePr>
                <a:graphicFrameLocks noGrp="1"/>
              </p:cNvGraphicFramePr>
              <p:nvPr>
                <p:extLst>
                  <p:ext uri="{D42A27DB-BD31-4B8C-83A1-F6EECF244321}">
                    <p14:modId xmlns:p14="http://schemas.microsoft.com/office/powerpoint/2010/main" val="2475716583"/>
                  </p:ext>
                </p:extLst>
              </p:nvPr>
            </p:nvGraphicFramePr>
            <p:xfrm>
              <a:off x="382158" y="1127122"/>
              <a:ext cx="8379683" cy="4631541"/>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4601950">
                      <a:extLst>
                        <a:ext uri="{9D8B030D-6E8A-4147-A177-3AD203B41FA5}">
                          <a16:colId xmlns="" xmlns:a16="http://schemas.microsoft.com/office/drawing/2014/main" xmlns:a14="http://schemas.microsoft.com/office/drawing/2010/main" val="3527373500"/>
                        </a:ext>
                      </a:extLst>
                    </a:gridCol>
                    <a:gridCol w="3777733">
                      <a:extLst>
                        <a:ext uri="{9D8B030D-6E8A-4147-A177-3AD203B41FA5}">
                          <a16:colId xmlns="" xmlns:a16="http://schemas.microsoft.com/office/drawing/2014/main" xmlns:a14="http://schemas.microsoft.com/office/drawing/2010/main" val="3118383201"/>
                        </a:ext>
                      </a:extLst>
                    </a:gridCol>
                  </a:tblGrid>
                  <a:tr h="517258">
                    <a:tc>
                      <a:txBody>
                        <a:bodyPr/>
                        <a:lstStyle/>
                        <a:p>
                          <a:pPr algn="ctr"/>
                          <a:r>
                            <a:rPr lang="en-IN" u="sng" dirty="0">
                              <a:latin typeface="Tw Cen MT" pitchFamily="34" charset="0"/>
                              <a:cs typeface="Times New Roman" panose="02020603050405020304" pitchFamily="18" charset="0"/>
                            </a:rPr>
                            <a:t>UJJIVAN </a:t>
                          </a:r>
                          <a:r>
                            <a:rPr lang="en-IN" b="1" u="sng" dirty="0">
                              <a:latin typeface="Tw Cen MT" pitchFamily="34" charset="0"/>
                              <a:cs typeface="Times New Roman" panose="02020603050405020304" pitchFamily="18" charset="0"/>
                            </a:rPr>
                            <a:t>FINANCIAL SERVICES LTD.</a:t>
                          </a:r>
                          <a:endParaRPr lang="en-IN" u="sng" dirty="0">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IN" u="sng" dirty="0">
                              <a:latin typeface="Tw Cen MT" pitchFamily="34" charset="0"/>
                              <a:cs typeface="Times New Roman" panose="02020603050405020304" pitchFamily="18" charset="0"/>
                            </a:rPr>
                            <a:t>CARE: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 xmlns:a16="http://schemas.microsoft.com/office/drawing/2014/main" xmlns:a14="http://schemas.microsoft.com/office/drawing/2010/main" val="303406229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Market Value of Equity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₹34,74,59,24,589.00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312796690"/>
                      </a:ext>
                    </a:extLst>
                  </a:tr>
                  <a:tr h="456683">
                    <a:tc>
                      <a:txBody>
                        <a:bodyPr/>
                        <a:lstStyle/>
                        <a:p>
                          <a:pPr algn="ctr"/>
                          <a:r>
                            <a:rPr lang="en-IN" b="0" dirty="0">
                              <a:solidFill>
                                <a:schemeClr val="tx1">
                                  <a:lumMod val="50000"/>
                                </a:schemeClr>
                              </a:solidFill>
                              <a:latin typeface="Tw Cen MT" pitchFamily="34" charset="0"/>
                              <a:cs typeface="Times New Roman" panose="02020603050405020304" pitchFamily="18" charset="0"/>
                            </a:rPr>
                            <a:t>Market Value of Debt</a:t>
                          </a:r>
                          <a:endParaRPr lang="en-IN" dirty="0">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₹1,42,10,66,53,238.68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4142339676"/>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Market Value of Company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₹1,76,85,25,77,827.68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2239927057"/>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b="0" dirty="0">
                              <a:solidFill>
                                <a:schemeClr val="tx1">
                                  <a:lumMod val="50000"/>
                                </a:schemeClr>
                              </a:solidFill>
                              <a:latin typeface="Times New Roman" panose="02020603050405020304" pitchFamily="18" charset="0"/>
                              <a:cs typeface="Times New Roman" panose="02020603050405020304" pitchFamily="18" charset="0"/>
                            </a:rPr>
                            <a:t>σ</a:t>
                          </a:r>
                          <a:endParaRPr lang="en-IN" b="0"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0.3762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1541322476"/>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2.8293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238226529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0.0700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3587262073"/>
                      </a:ext>
                    </a:extLst>
                  </a:tr>
                  <a:tr h="365760">
                    <a:tc>
                      <a:txBody>
                        <a:bodyPr/>
                        <a:lstStyle/>
                        <a:p>
                          <a:pPr algn="ctr"/>
                          <a:r>
                            <a:rPr lang="en-IN" dirty="0">
                              <a:solidFill>
                                <a:schemeClr val="tx1">
                                  <a:lumMod val="50000"/>
                                </a:schemeClr>
                              </a:solidFill>
                              <a:latin typeface="Tw Cen MT" pitchFamily="34" charset="0"/>
                              <a:cs typeface="Times New Roman" panose="02020603050405020304" pitchFamily="18" charset="0"/>
                            </a:rPr>
                            <a:t>d</a:t>
                          </a:r>
                          <a:r>
                            <a:rPr lang="en-IN" baseline="-25000" dirty="0">
                              <a:solidFill>
                                <a:schemeClr val="tx1">
                                  <a:lumMod val="50000"/>
                                </a:schemeClr>
                              </a:solidFill>
                              <a:latin typeface="Tw Cen MT" pitchFamily="34"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lumMod val="50000"/>
                                </a:schemeClr>
                              </a:solidFill>
                              <a:latin typeface="Tw Cen MT" pitchFamily="34" charset="0"/>
                              <a:cs typeface="Times New Roman" panose="02020603050405020304" pitchFamily="18" charset="0"/>
                            </a:rPr>
                            <a:t>0.9752</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2557446315"/>
                      </a:ext>
                    </a:extLst>
                  </a:tr>
                  <a:tr h="36576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1192" t="-871667" r="-83179" b="-328333"/>
                          </a:stretch>
                        </a:blipFill>
                      </a:tcPr>
                    </a:tc>
                    <a:tc>
                      <a:txBody>
                        <a:bodyPr/>
                        <a:lstStyle/>
                        <a:p>
                          <a:pPr algn="ctr"/>
                          <a:r>
                            <a:rPr lang="en-IN" sz="1800" dirty="0">
                              <a:solidFill>
                                <a:schemeClr val="tx1">
                                  <a:lumMod val="50000"/>
                                </a:schemeClr>
                              </a:solidFill>
                              <a:latin typeface="Tw Cen MT" pitchFamily="34" charset="0"/>
                              <a:cs typeface="Times New Roman" panose="02020603050405020304" pitchFamily="18" charset="0"/>
                            </a:rPr>
                            <a:t>0.8353</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124159485"/>
                      </a:ext>
                    </a:extLst>
                  </a:tr>
                  <a:tr h="365760">
                    <a:tc>
                      <a:txBody>
                        <a:bodyPr/>
                        <a:lstStyle/>
                        <a:p>
                          <a:pPr algn="ctr"/>
                          <a:r>
                            <a:rPr lang="en-IN" dirty="0">
                              <a:solidFill>
                                <a:schemeClr val="tx1">
                                  <a:lumMod val="50000"/>
                                </a:schemeClr>
                              </a:solidFill>
                              <a:latin typeface="Tw Cen MT" pitchFamily="34" charset="0"/>
                              <a:cs typeface="Times New Roman" panose="02020603050405020304" pitchFamily="18" charset="0"/>
                            </a:rPr>
                            <a:t>d</a:t>
                          </a:r>
                          <a:r>
                            <a:rPr lang="en-IN" baseline="-25000" dirty="0">
                              <a:solidFill>
                                <a:schemeClr val="tx1">
                                  <a:lumMod val="50000"/>
                                </a:schemeClr>
                              </a:solidFill>
                              <a:latin typeface="Tw Cen MT" pitchFamily="34"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lumMod val="50000"/>
                                </a:schemeClr>
                              </a:solidFill>
                              <a:latin typeface="Tw Cen MT" pitchFamily="34" charset="0"/>
                              <a:cs typeface="Times New Roman" panose="02020603050405020304" pitchFamily="18" charset="0"/>
                            </a:rPr>
                            <a:t> 0.6340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2863928819"/>
                      </a:ext>
                    </a:extLst>
                  </a:tr>
                  <a:tr h="36576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1192" t="-1071667" r="-83179" b="-128333"/>
                          </a:stretch>
                        </a:blipFill>
                      </a:tcPr>
                    </a:tc>
                    <a:tc>
                      <a:txBody>
                        <a:bodyPr/>
                        <a:lstStyle/>
                        <a:p>
                          <a:pPr algn="ctr"/>
                          <a:r>
                            <a:rPr lang="en-IN" dirty="0" smtClean="0">
                              <a:solidFill>
                                <a:schemeClr val="tx1">
                                  <a:lumMod val="50000"/>
                                </a:schemeClr>
                              </a:solidFill>
                              <a:latin typeface="Tw Cen MT" pitchFamily="34" charset="0"/>
                              <a:cs typeface="Times New Roman" panose="02020603050405020304" pitchFamily="18" charset="0"/>
                            </a:rPr>
                            <a:t>0.3424</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1797971029"/>
                      </a:ext>
                    </a:extLst>
                  </a:tr>
                  <a:tr h="365760">
                    <a:tc>
                      <a:txBody>
                        <a:bodyPr/>
                        <a:lstStyle/>
                        <a:p>
                          <a:pPr algn="ctr"/>
                          <a:r>
                            <a:rPr lang="en-IN" dirty="0">
                              <a:solidFill>
                                <a:schemeClr val="tx1">
                                  <a:lumMod val="50000"/>
                                </a:schemeClr>
                              </a:solidFill>
                              <a:latin typeface="Tw Cen MT" pitchFamily="34" charset="0"/>
                              <a:cs typeface="Times New Roman" panose="02020603050405020304" pitchFamily="18" charset="0"/>
                            </a:rPr>
                            <a:t>Equity at time 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lumMod val="50000"/>
                                </a:schemeClr>
                              </a:solidFill>
                              <a:latin typeface="Tw Cen MT" pitchFamily="34" charset="0"/>
                              <a:cs typeface="Times New Roman" panose="02020603050405020304" pitchFamily="18" charset="0"/>
                            </a:rPr>
                            <a:t>₹73,81,99,37,456.26</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xmlns:a14="http://schemas.microsoft.com/office/drawing/2010/main" val="1432319073"/>
                      </a:ext>
                    </a:extLst>
                  </a:tr>
                </a:tbl>
              </a:graphicData>
            </a:graphic>
          </p:graphicFrame>
        </mc:Fallback>
      </mc:AlternateContent>
      <p:pic>
        <p:nvPicPr>
          <p:cNvPr id="4" name="Picture 11" descr="Image result for ujjivan financial services logo"/>
          <p:cNvPicPr>
            <a:picLocks noChangeAspect="1" noChangeArrowheads="1"/>
          </p:cNvPicPr>
          <p:nvPr/>
        </p:nvPicPr>
        <p:blipFill rotWithShape="1">
          <a:blip r:embed="rId3">
            <a:extLst>
              <a:ext uri="{28A0092B-C50C-407E-A947-70E740481C1C}">
                <a14:useLocalDpi xmlns:a14="http://schemas.microsoft.com/office/drawing/2010/main" val="0"/>
              </a:ext>
            </a:extLst>
          </a:blip>
          <a:srcRect t="17437" b="19078"/>
          <a:stretch/>
        </p:blipFill>
        <p:spPr bwMode="auto">
          <a:xfrm>
            <a:off x="7092280" y="5904968"/>
            <a:ext cx="1809518" cy="88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957437"/>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0597"/>
            <a:ext cx="8424936" cy="900018"/>
          </a:xfrm>
        </p:spPr>
        <p:txBody>
          <a:bodyPr>
            <a:normAutofit/>
          </a:bodyPr>
          <a:lstStyle/>
          <a:p>
            <a:pPr algn="ctr"/>
            <a:r>
              <a:rPr lang="en-IN" sz="4000" b="1" u="sng" dirty="0">
                <a:latin typeface="Tw Cen MT" pitchFamily="34" charset="0"/>
                <a:cs typeface="Times New Roman" panose="02020603050405020304" pitchFamily="18" charset="0"/>
              </a:rPr>
              <a:t>DEBT MARKET</a:t>
            </a:r>
          </a:p>
        </p:txBody>
      </p:sp>
      <p:sp>
        <p:nvSpPr>
          <p:cNvPr id="3" name="Content Placeholder 2"/>
          <p:cNvSpPr>
            <a:spLocks noGrp="1"/>
          </p:cNvSpPr>
          <p:nvPr>
            <p:ph idx="1"/>
          </p:nvPr>
        </p:nvSpPr>
        <p:spPr>
          <a:xfrm>
            <a:off x="179512" y="1340768"/>
            <a:ext cx="8712968" cy="2592288"/>
          </a:xfrm>
        </p:spPr>
        <p:txBody>
          <a:bodyPr>
            <a:normAutofit/>
          </a:bodyPr>
          <a:lstStyle/>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The Indian debt market is a market meant for trading fixed income instruments.</a:t>
            </a:r>
          </a:p>
          <a:p>
            <a:pPr marL="342900" indent="-342900">
              <a:buFont typeface="Times New Roman" panose="02020603050405020304" pitchFamily="18" charset="0"/>
              <a:buChar char="⁎"/>
            </a:pPr>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A bond/debt can be defined as a loan in which an investor is the lender. </a:t>
            </a:r>
          </a:p>
          <a:p>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The Indian debt market offers a variety of debt instruments, offered by the Government and non-Government entities.  </a:t>
            </a:r>
          </a:p>
          <a:p>
            <a:pPr marL="342900" indent="-342900">
              <a:buFont typeface="Times New Roman" panose="02020603050405020304" pitchFamily="18" charset="0"/>
              <a:buChar char="⁎"/>
            </a:pPr>
            <a:endParaRPr lang="en-IN" dirty="0">
              <a:solidFill>
                <a:schemeClr val="tx1">
                  <a:lumMod val="50000"/>
                </a:schemeClr>
              </a:solidFill>
              <a:latin typeface="Tw Cen MT" pitchFamily="34"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xmlns="" id="{DF17556B-345B-4CAC-9652-AFB1387BA5A5}"/>
              </a:ext>
            </a:extLst>
          </p:cNvPr>
          <p:cNvGraphicFramePr/>
          <p:nvPr>
            <p:extLst>
              <p:ext uri="{D42A27DB-BD31-4B8C-83A1-F6EECF244321}">
                <p14:modId xmlns:p14="http://schemas.microsoft.com/office/powerpoint/2010/main" val="4081833707"/>
              </p:ext>
            </p:extLst>
          </p:nvPr>
        </p:nvGraphicFramePr>
        <p:xfrm>
          <a:off x="179514" y="4005076"/>
          <a:ext cx="8136904" cy="2521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Image result for debt market ic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28186" y="31489"/>
            <a:ext cx="1440160" cy="1409733"/>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6165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 xmlns:a16="http://schemas.microsoft.com/office/drawing/2014/main" id="{052FD155-8F81-4D2D-89EC-40D141D866F6}"/>
              </a:ext>
            </a:extLst>
          </p:cNvPr>
          <p:cNvGraphicFramePr>
            <a:graphicFrameLocks noGrp="1"/>
          </p:cNvGraphicFramePr>
          <p:nvPr>
            <p:extLst>
              <p:ext uri="{D42A27DB-BD31-4B8C-83A1-F6EECF244321}">
                <p14:modId xmlns:p14="http://schemas.microsoft.com/office/powerpoint/2010/main" val="4015926744"/>
              </p:ext>
            </p:extLst>
          </p:nvPr>
        </p:nvGraphicFramePr>
        <p:xfrm>
          <a:off x="683568" y="1772816"/>
          <a:ext cx="7776864" cy="287899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4392488">
                  <a:extLst>
                    <a:ext uri="{9D8B030D-6E8A-4147-A177-3AD203B41FA5}">
                      <a16:colId xmlns="" xmlns:a16="http://schemas.microsoft.com/office/drawing/2014/main" val="2146428501"/>
                    </a:ext>
                  </a:extLst>
                </a:gridCol>
                <a:gridCol w="3384376">
                  <a:extLst>
                    <a:ext uri="{9D8B030D-6E8A-4147-A177-3AD203B41FA5}">
                      <a16:colId xmlns="" xmlns:a16="http://schemas.microsoft.com/office/drawing/2014/main" val="3874402910"/>
                    </a:ext>
                  </a:extLst>
                </a:gridCol>
              </a:tblGrid>
              <a:tr h="826087">
                <a:tc>
                  <a:txBody>
                    <a:bodyPr/>
                    <a:lstStyle/>
                    <a:p>
                      <a:pPr algn="ctr"/>
                      <a:r>
                        <a:rPr lang="en-IN" b="1" u="sng" dirty="0">
                          <a:latin typeface="Tw Cen MT" pitchFamily="34" charset="0"/>
                          <a:cs typeface="Times New Roman" panose="02020603050405020304" pitchFamily="18" charset="0"/>
                        </a:rPr>
                        <a:t>UJJIVAN FINANCIAL SERVICES LTD.</a:t>
                      </a:r>
                      <a:endParaRPr lang="en-IN" u="sng" dirty="0">
                        <a:solidFill>
                          <a:schemeClr val="bg1"/>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IN" u="sng" dirty="0">
                          <a:solidFill>
                            <a:schemeClr val="bg1"/>
                          </a:solidFill>
                          <a:latin typeface="Tw Cen MT" pitchFamily="34" charset="0"/>
                          <a:cs typeface="Times New Roman" panose="02020603050405020304" pitchFamily="18" charset="0"/>
                        </a:rPr>
                        <a:t>CARE: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 xmlns:a16="http://schemas.microsoft.com/office/drawing/2014/main" val="1755717273"/>
                  </a:ext>
                </a:extLst>
              </a:tr>
              <a:tr h="8615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B(t): Current value of the Company’s risky corporate bonds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₹1,03,03,26,40,371.42</a:t>
                      </a:r>
                      <a:endParaRPr lang="en-IN"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608359253"/>
                  </a:ext>
                </a:extLst>
              </a:tr>
              <a:tr h="7127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schemeClr>
                          </a:solidFill>
                          <a:latin typeface="Tw Cen MT" pitchFamily="34" charset="0"/>
                          <a:cs typeface="Times New Roman" panose="02020603050405020304" pitchFamily="18" charset="0"/>
                        </a:rPr>
                        <a:t>Rate/ yield on bond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Times New Roman" panose="02020603050405020304" pitchFamily="18" charset="0"/>
                        <a:buNone/>
                      </a:pPr>
                      <a:r>
                        <a:rPr lang="en-IN" b="0" dirty="0">
                          <a:solidFill>
                            <a:schemeClr val="tx1">
                              <a:lumMod val="50000"/>
                            </a:schemeClr>
                          </a:solidFill>
                          <a:latin typeface="Tw Cen MT" pitchFamily="34" charset="0"/>
                          <a:cs typeface="Times New Roman" panose="02020603050405020304" pitchFamily="18" charset="0"/>
                        </a:rPr>
                        <a:t>11.36%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9957635"/>
                  </a:ext>
                </a:extLst>
              </a:tr>
              <a:tr h="478606">
                <a:tc>
                  <a:txBody>
                    <a:bodyPr/>
                    <a:lstStyle/>
                    <a:p>
                      <a:pPr algn="ctr"/>
                      <a:r>
                        <a:rPr lang="en-IN" b="0" dirty="0">
                          <a:solidFill>
                            <a:schemeClr val="tx1">
                              <a:lumMod val="50000"/>
                            </a:schemeClr>
                          </a:solidFill>
                          <a:latin typeface="Tw Cen MT" pitchFamily="34" charset="0"/>
                          <a:cs typeface="Times New Roman" panose="02020603050405020304" pitchFamily="18" charset="0"/>
                        </a:rPr>
                        <a:t>Credit Spread</a:t>
                      </a:r>
                      <a:endParaRPr lang="en-IN" dirty="0">
                        <a:solidFill>
                          <a:schemeClr val="tx1">
                            <a:lumMod val="50000"/>
                          </a:schemeClr>
                        </a:solidFill>
                        <a:latin typeface="Tw Cen MT"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Times New Roman" panose="02020603050405020304" pitchFamily="18" charset="0"/>
                        <a:buNone/>
                      </a:pPr>
                      <a:r>
                        <a:rPr lang="en-IN" b="0" dirty="0">
                          <a:solidFill>
                            <a:schemeClr val="tx1">
                              <a:lumMod val="50000"/>
                            </a:schemeClr>
                          </a:solidFill>
                          <a:latin typeface="Tw Cen MT" pitchFamily="34" charset="0"/>
                          <a:cs typeface="Times New Roman" panose="02020603050405020304" pitchFamily="18" charset="0"/>
                        </a:rPr>
                        <a:t>4.36%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2897807335"/>
                  </a:ext>
                </a:extLst>
              </a:tr>
            </a:tbl>
          </a:graphicData>
        </a:graphic>
      </p:graphicFrame>
      <p:pic>
        <p:nvPicPr>
          <p:cNvPr id="6" name="Picture 11" descr="Image result for ujjivan financial services logo">
            <a:extLst>
              <a:ext uri="{FF2B5EF4-FFF2-40B4-BE49-F238E27FC236}">
                <a16:creationId xmlns="" xmlns:a16="http://schemas.microsoft.com/office/drawing/2014/main" id="{FD62946C-4D84-49EB-95DA-6E101D376E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37" b="19078"/>
          <a:stretch/>
        </p:blipFill>
        <p:spPr bwMode="auto">
          <a:xfrm>
            <a:off x="7092280" y="5893811"/>
            <a:ext cx="1809518" cy="88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983126"/>
      </p:ext>
    </p:extLst>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9" y="406976"/>
            <a:ext cx="9144000" cy="1083568"/>
          </a:xfrm>
        </p:spPr>
        <p:txBody>
          <a:bodyPr>
            <a:normAutofit/>
          </a:bodyPr>
          <a:lstStyle/>
          <a:p>
            <a:pPr algn="ctr"/>
            <a:r>
              <a:rPr lang="en-IN" sz="4000" b="1" u="sng" dirty="0">
                <a:latin typeface="Tw Cen MT" pitchFamily="34" charset="0"/>
                <a:cs typeface="Times New Roman" panose="02020603050405020304" pitchFamily="18" charset="0"/>
              </a:rPr>
              <a:t>RISK-NEUTRAL PROBABILITY OF DEFAULT</a:t>
            </a:r>
          </a:p>
        </p:txBody>
      </p:sp>
      <p:graphicFrame>
        <p:nvGraphicFramePr>
          <p:cNvPr id="3" name="Diagram 2">
            <a:extLst>
              <a:ext uri="{FF2B5EF4-FFF2-40B4-BE49-F238E27FC236}">
                <a16:creationId xmlns="" xmlns:a16="http://schemas.microsoft.com/office/drawing/2014/main" id="{857FAF85-06E4-45F2-A631-A5795E621D93}"/>
              </a:ext>
            </a:extLst>
          </p:cNvPr>
          <p:cNvGraphicFramePr/>
          <p:nvPr>
            <p:extLst>
              <p:ext uri="{D42A27DB-BD31-4B8C-83A1-F6EECF244321}">
                <p14:modId xmlns:p14="http://schemas.microsoft.com/office/powerpoint/2010/main" val="1319688478"/>
              </p:ext>
            </p:extLst>
          </p:nvPr>
        </p:nvGraphicFramePr>
        <p:xfrm>
          <a:off x="26571" y="1484784"/>
          <a:ext cx="9001000" cy="5373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644227"/>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804" y="116632"/>
            <a:ext cx="8661684" cy="1371600"/>
          </a:xfrm>
        </p:spPr>
        <p:txBody>
          <a:bodyPr>
            <a:normAutofit/>
          </a:bodyPr>
          <a:lstStyle/>
          <a:p>
            <a:pPr algn="ctr"/>
            <a:r>
              <a:rPr lang="en-IN" sz="4000" b="1" u="sng" dirty="0" smtClean="0">
                <a:latin typeface="Tw Cen MT" pitchFamily="34" charset="0"/>
                <a:cs typeface="Times New Roman" panose="02020603050405020304" pitchFamily="18" charset="0"/>
              </a:rPr>
              <a:t>ACTUAL VS. CALCULATED</a:t>
            </a:r>
            <a:endParaRPr lang="en-IN" sz="4000" b="1" u="sng" dirty="0">
              <a:latin typeface="Tw Cen MT" pitchFamily="34"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6953715"/>
              </p:ext>
            </p:extLst>
          </p:nvPr>
        </p:nvGraphicFramePr>
        <p:xfrm>
          <a:off x="344252" y="2636912"/>
          <a:ext cx="8424936" cy="2397648"/>
        </p:xfrm>
        <a:graphic>
          <a:graphicData uri="http://schemas.openxmlformats.org/drawingml/2006/table">
            <a:tbl>
              <a:tblPr firstRow="1" bandRow="1">
                <a:effectLst>
                  <a:outerShdw blurRad="50800" dist="38100" dir="8100000" algn="tr" rotWithShape="0">
                    <a:prstClr val="black">
                      <a:alpha val="40000"/>
                    </a:prstClr>
                  </a:outerShdw>
                </a:effectLst>
                <a:tableStyleId>{2D5ABB26-0587-4C30-8999-92F81FD0307C}</a:tableStyleId>
              </a:tblPr>
              <a:tblGrid>
                <a:gridCol w="5091844">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gridCol w="2036948">
                  <a:extLst>
                    <a:ext uri="{9D8B030D-6E8A-4147-A177-3AD203B41FA5}">
                      <a16:colId xmlns:a16="http://schemas.microsoft.com/office/drawing/2014/main" xmlns="" val="20002"/>
                    </a:ext>
                  </a:extLst>
                </a:gridCol>
              </a:tblGrid>
              <a:tr h="634432">
                <a:tc>
                  <a:txBody>
                    <a:bodyPr/>
                    <a:lstStyle/>
                    <a:p>
                      <a:pPr algn="ctr"/>
                      <a:r>
                        <a:rPr lang="en-IN" sz="2400" b="1" u="sng" dirty="0">
                          <a:solidFill>
                            <a:schemeClr val="bg1"/>
                          </a:solidFill>
                          <a:latin typeface="Tw Cen MT" pitchFamily="34" charset="0"/>
                          <a:cs typeface="Times New Roman" panose="02020603050405020304" pitchFamily="18" charset="0"/>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IN" sz="2400" b="1" u="sng" dirty="0">
                          <a:solidFill>
                            <a:schemeClr val="bg1"/>
                          </a:solidFill>
                          <a:latin typeface="Tw Cen MT" pitchFamily="34" charset="0"/>
                          <a:cs typeface="Times New Roman" panose="02020603050405020304" pitchFamily="18" charset="0"/>
                        </a:rPr>
                        <a:t>ACTUAL YIELD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IN" sz="2400" b="1" u="sng" dirty="0">
                          <a:solidFill>
                            <a:schemeClr val="bg1"/>
                          </a:solidFill>
                          <a:latin typeface="Tw Cen MT" pitchFamily="34" charset="0"/>
                          <a:cs typeface="Times New Roman" panose="02020603050405020304" pitchFamily="18" charset="0"/>
                        </a:rPr>
                        <a:t>CALCULATED YIELD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xmlns="" val="10000"/>
                  </a:ext>
                </a:extLst>
              </a:tr>
              <a:tr h="470128">
                <a:tc>
                  <a:txBody>
                    <a:bodyPr/>
                    <a:lstStyle/>
                    <a:p>
                      <a:pPr algn="ctr"/>
                      <a:r>
                        <a:rPr lang="en-IN" sz="2000" dirty="0">
                          <a:latin typeface="Tw Cen MT" pitchFamily="34" charset="0"/>
                          <a:cs typeface="Times New Roman" panose="02020603050405020304" pitchFamily="18" charset="0"/>
                        </a:rPr>
                        <a:t>LIC</a:t>
                      </a:r>
                      <a:r>
                        <a:rPr lang="en-IN" sz="2000" baseline="0" dirty="0">
                          <a:latin typeface="Tw Cen MT" pitchFamily="34" charset="0"/>
                          <a:cs typeface="Times New Roman" panose="02020603050405020304" pitchFamily="18" charset="0"/>
                        </a:rPr>
                        <a:t> HOUSING FINANCE LTD.</a:t>
                      </a:r>
                      <a:endParaRPr lang="en-IN" sz="2000" dirty="0">
                        <a:latin typeface="Tw Cen MT"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w Cen MT" pitchFamily="34" charset="0"/>
                          <a:cs typeface="Times New Roman" panose="02020603050405020304" pitchFamily="18" charset="0"/>
                        </a:rPr>
                        <a:t>8.29%</a:t>
                      </a:r>
                      <a:endParaRPr lang="en-IN" sz="2000" dirty="0">
                        <a:latin typeface="Tw Cen MT"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w Cen MT" pitchFamily="34" charset="0"/>
                          <a:cs typeface="Times New Roman" panose="02020603050405020304" pitchFamily="18" charset="0"/>
                        </a:rPr>
                        <a:t>7.17%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67397742"/>
                  </a:ext>
                </a:extLst>
              </a:tr>
              <a:tr h="470128">
                <a:tc>
                  <a:txBody>
                    <a:bodyPr/>
                    <a:lstStyle/>
                    <a:p>
                      <a:pPr algn="ctr"/>
                      <a:r>
                        <a:rPr lang="en-IN" sz="2000" dirty="0">
                          <a:latin typeface="Tw Cen MT" pitchFamily="34" charset="0"/>
                          <a:cs typeface="Times New Roman" panose="02020603050405020304" pitchFamily="18" charset="0"/>
                        </a:rPr>
                        <a:t>SREI</a:t>
                      </a:r>
                      <a:r>
                        <a:rPr lang="en-IN" sz="2000" baseline="0" dirty="0">
                          <a:latin typeface="Tw Cen MT" pitchFamily="34" charset="0"/>
                          <a:cs typeface="Times New Roman" panose="02020603050405020304" pitchFamily="18" charset="0"/>
                        </a:rPr>
                        <a:t> INFRASTRUCTURE FINANCE LTD.</a:t>
                      </a:r>
                      <a:endParaRPr lang="en-IN" sz="2000" dirty="0">
                        <a:latin typeface="Tw Cen MT" pitchFamily="34"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w Cen MT" pitchFamily="34" charset="0"/>
                          <a:cs typeface="Times New Roman" panose="02020603050405020304" pitchFamily="18" charset="0"/>
                        </a:rPr>
                        <a:t>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w Cen MT" pitchFamily="34" charset="0"/>
                          <a:cs typeface="Times New Roman" panose="02020603050405020304" pitchFamily="18" charset="0"/>
                        </a:rPr>
                        <a:t>10.08%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4432">
                <a:tc>
                  <a:txBody>
                    <a:bodyPr/>
                    <a:lstStyle/>
                    <a:p>
                      <a:pPr algn="ctr"/>
                      <a:r>
                        <a:rPr lang="en-IN" sz="2000" dirty="0">
                          <a:latin typeface="Tw Cen MT" pitchFamily="34" charset="0"/>
                          <a:cs typeface="Times New Roman" panose="02020603050405020304" pitchFamily="18" charset="0"/>
                        </a:rPr>
                        <a:t>UJJIVAN FINANCIAL SERVICES LTD.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w Cen MT" pitchFamily="34" charset="0"/>
                          <a:cs typeface="Times New Roman" panose="02020603050405020304" pitchFamily="18" charset="0"/>
                        </a:rPr>
                        <a:t>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w Cen MT" pitchFamily="34" charset="0"/>
                          <a:cs typeface="Times New Roman" panose="02020603050405020304" pitchFamily="18" charset="0"/>
                        </a:rPr>
                        <a:t>11.36%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332656"/>
            <a:ext cx="1352440" cy="118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607712"/>
      </p:ext>
    </p:extLst>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089" y="58122"/>
            <a:ext cx="7588332" cy="1371600"/>
          </a:xfrm>
        </p:spPr>
        <p:txBody>
          <a:bodyPr>
            <a:normAutofit/>
          </a:bodyPr>
          <a:lstStyle/>
          <a:p>
            <a:pPr algn="ctr"/>
            <a:r>
              <a:rPr lang="en-IN" sz="4000" b="1" u="sng" dirty="0" smtClean="0">
                <a:latin typeface="Tw Cen MT" pitchFamily="34" charset="0"/>
                <a:cs typeface="Times New Roman" panose="02020603050405020304" pitchFamily="18" charset="0"/>
              </a:rPr>
              <a:t>FINANCES: LIC </a:t>
            </a:r>
            <a:r>
              <a:rPr lang="en-IN" sz="4000" b="1" u="sng" dirty="0">
                <a:latin typeface="Tw Cen MT" pitchFamily="34" charset="0"/>
                <a:cs typeface="Times New Roman" panose="02020603050405020304" pitchFamily="18" charset="0"/>
              </a:rPr>
              <a:t>Housing Finance</a:t>
            </a:r>
          </a:p>
        </p:txBody>
      </p:sp>
      <p:sp>
        <p:nvSpPr>
          <p:cNvPr id="3" name="Content Placeholder 2"/>
          <p:cNvSpPr>
            <a:spLocks noGrp="1"/>
          </p:cNvSpPr>
          <p:nvPr>
            <p:ph idx="1"/>
          </p:nvPr>
        </p:nvSpPr>
        <p:spPr>
          <a:xfrm>
            <a:off x="1545980" y="1772816"/>
            <a:ext cx="2954013" cy="4235696"/>
          </a:xfrm>
        </p:spPr>
        <p:txBody>
          <a:bodyPr>
            <a:noAutofit/>
          </a:bodyPr>
          <a:lstStyle/>
          <a:p>
            <a:pPr marL="342900" indent="-342900">
              <a:buClr>
                <a:srgbClr val="00B050"/>
              </a:buClr>
              <a:buFont typeface="Wingdings" panose="05000000000000000000" pitchFamily="2" charset="2"/>
              <a:buChar char="ü"/>
            </a:pPr>
            <a:r>
              <a:rPr lang="en-IN" sz="2400" b="0" dirty="0">
                <a:solidFill>
                  <a:schemeClr val="tx1">
                    <a:lumMod val="50000"/>
                  </a:schemeClr>
                </a:solidFill>
                <a:latin typeface="Tw Cen MT" pitchFamily="34" charset="0"/>
                <a:cs typeface="Times New Roman" panose="02020603050405020304" pitchFamily="18" charset="0"/>
              </a:rPr>
              <a:t>LIC Housing Finance Q4 Net Profit </a:t>
            </a:r>
            <a:r>
              <a:rPr lang="en-IN" sz="2400" b="0" dirty="0" smtClean="0">
                <a:solidFill>
                  <a:schemeClr val="tx1">
                    <a:lumMod val="50000"/>
                  </a:schemeClr>
                </a:solidFill>
                <a:latin typeface="Times New Roman" panose="02020603050405020304" pitchFamily="18" charset="0"/>
                <a:cs typeface="Times New Roman" panose="02020603050405020304" pitchFamily="18" charset="0"/>
              </a:rPr>
              <a:t>₹</a:t>
            </a:r>
            <a:r>
              <a:rPr lang="en-IN" sz="2400" b="0" dirty="0" smtClean="0">
                <a:solidFill>
                  <a:schemeClr val="tx1">
                    <a:lumMod val="50000"/>
                  </a:schemeClr>
                </a:solidFill>
                <a:latin typeface="Tw Cen MT" pitchFamily="34" charset="0"/>
                <a:cs typeface="Times New Roman" panose="02020603050405020304" pitchFamily="18" charset="0"/>
              </a:rPr>
              <a:t>539.33 </a:t>
            </a:r>
            <a:r>
              <a:rPr lang="en-IN" sz="2400" b="0" dirty="0" err="1" smtClean="0">
                <a:solidFill>
                  <a:schemeClr val="tx1">
                    <a:lumMod val="50000"/>
                  </a:schemeClr>
                </a:solidFill>
                <a:latin typeface="Tw Cen MT" pitchFamily="34" charset="0"/>
                <a:cs typeface="Times New Roman" panose="02020603050405020304" pitchFamily="18" charset="0"/>
              </a:rPr>
              <a:t>crores</a:t>
            </a:r>
            <a:endParaRPr lang="en-IN" sz="2400" b="0" dirty="0">
              <a:solidFill>
                <a:schemeClr val="tx1">
                  <a:lumMod val="50000"/>
                </a:schemeClr>
              </a:solidFill>
              <a:latin typeface="Tw Cen MT" pitchFamily="34" charset="0"/>
              <a:cs typeface="Times New Roman" panose="02020603050405020304" pitchFamily="18" charset="0"/>
            </a:endParaRPr>
          </a:p>
          <a:p>
            <a:pPr marL="342900" indent="-342900">
              <a:buClr>
                <a:srgbClr val="00B050"/>
              </a:buClr>
              <a:buFont typeface="Wingdings" panose="05000000000000000000" pitchFamily="2" charset="2"/>
              <a:buChar char="ü"/>
            </a:pPr>
            <a:r>
              <a:rPr lang="en-IN" sz="2400" b="0" dirty="0">
                <a:solidFill>
                  <a:schemeClr val="tx1">
                    <a:lumMod val="50000"/>
                  </a:schemeClr>
                </a:solidFill>
                <a:latin typeface="Tw Cen MT" pitchFamily="34" charset="0"/>
                <a:cs typeface="Times New Roman" panose="02020603050405020304" pitchFamily="18" charset="0"/>
              </a:rPr>
              <a:t>FY 2018 Loan portfolio grows 15% to </a:t>
            </a:r>
            <a:r>
              <a:rPr lang="en-IN" sz="2400" b="0" dirty="0">
                <a:solidFill>
                  <a:schemeClr val="tx1">
                    <a:lumMod val="50000"/>
                  </a:schemeClr>
                </a:solidFill>
                <a:latin typeface="Times New Roman" panose="02020603050405020304" pitchFamily="18" charset="0"/>
                <a:cs typeface="Times New Roman" panose="02020603050405020304" pitchFamily="18" charset="0"/>
              </a:rPr>
              <a:t>₹</a:t>
            </a:r>
            <a:r>
              <a:rPr lang="en-IN" sz="2400" b="0" dirty="0" smtClean="0">
                <a:solidFill>
                  <a:schemeClr val="tx1">
                    <a:lumMod val="50000"/>
                  </a:schemeClr>
                </a:solidFill>
                <a:latin typeface="Tw Cen MT" pitchFamily="34" charset="0"/>
                <a:cs typeface="Times New Roman" panose="02020603050405020304" pitchFamily="18" charset="0"/>
              </a:rPr>
              <a:t>1,66,363 </a:t>
            </a:r>
            <a:r>
              <a:rPr lang="en-IN" sz="2400" b="0" dirty="0" err="1" smtClean="0">
                <a:solidFill>
                  <a:schemeClr val="tx1">
                    <a:lumMod val="50000"/>
                  </a:schemeClr>
                </a:solidFill>
                <a:latin typeface="Tw Cen MT" pitchFamily="34" charset="0"/>
                <a:cs typeface="Times New Roman" panose="02020603050405020304" pitchFamily="18" charset="0"/>
              </a:rPr>
              <a:t>crores</a:t>
            </a:r>
            <a:endParaRPr lang="en-IN" sz="2400" b="0" dirty="0">
              <a:solidFill>
                <a:schemeClr val="tx1">
                  <a:lumMod val="50000"/>
                </a:schemeClr>
              </a:solidFill>
              <a:latin typeface="Tw Cen MT" pitchFamily="34" charset="0"/>
              <a:cs typeface="Times New Roman" panose="02020603050405020304" pitchFamily="18" charset="0"/>
            </a:endParaRPr>
          </a:p>
          <a:p>
            <a:pPr marL="342900" indent="-342900">
              <a:buClr>
                <a:srgbClr val="00B050"/>
              </a:buClr>
              <a:buFont typeface="Wingdings" panose="05000000000000000000" pitchFamily="2" charset="2"/>
              <a:buChar char="ü"/>
            </a:pPr>
            <a:r>
              <a:rPr lang="en-IN" sz="2400" b="0" dirty="0">
                <a:solidFill>
                  <a:schemeClr val="tx1">
                    <a:lumMod val="50000"/>
                  </a:schemeClr>
                </a:solidFill>
                <a:latin typeface="Tw Cen MT" pitchFamily="34" charset="0"/>
                <a:cs typeface="Times New Roman" panose="02020603050405020304" pitchFamily="18" charset="0"/>
              </a:rPr>
              <a:t>Individual Loan Gross NPAs at 0.43%</a:t>
            </a:r>
          </a:p>
        </p:txBody>
      </p:sp>
      <p:pic>
        <p:nvPicPr>
          <p:cNvPr id="4" name="Picture 3"/>
          <p:cNvPicPr>
            <a:picLocks noChangeAspect="1"/>
          </p:cNvPicPr>
          <p:nvPr/>
        </p:nvPicPr>
        <p:blipFill>
          <a:blip r:embed="rId2"/>
          <a:stretch>
            <a:fillRect/>
          </a:stretch>
        </p:blipFill>
        <p:spPr>
          <a:xfrm>
            <a:off x="4644010" y="1778247"/>
            <a:ext cx="3300413" cy="4210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84015518"/>
      </p:ext>
    </p:extLst>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9512" y="71307"/>
            <a:ext cx="8818665" cy="1371600"/>
          </a:xfrm>
        </p:spPr>
        <p:txBody>
          <a:bodyPr>
            <a:normAutofit/>
          </a:bodyPr>
          <a:lstStyle/>
          <a:p>
            <a:pPr algn="ctr"/>
            <a:r>
              <a:rPr lang="en-IN" sz="4000" b="1" u="sng" dirty="0" smtClean="0">
                <a:latin typeface="Tw Cen MT" pitchFamily="34" charset="0"/>
                <a:cs typeface="Times New Roman" panose="02020603050405020304" pitchFamily="18" charset="0"/>
              </a:rPr>
              <a:t>FINANCES: </a:t>
            </a:r>
            <a:r>
              <a:rPr lang="en-IN" sz="4000" b="1" u="sng" dirty="0">
                <a:latin typeface="Tw Cen MT" pitchFamily="34" charset="0"/>
                <a:cs typeface="Times New Roman" panose="02020603050405020304" pitchFamily="18" charset="0"/>
              </a:rPr>
              <a:t>SREI INFRASTUCTURE FINANCE Ltd. </a:t>
            </a:r>
          </a:p>
        </p:txBody>
      </p:sp>
      <p:sp>
        <p:nvSpPr>
          <p:cNvPr id="6" name="Content Placeholder 2">
            <a:extLst>
              <a:ext uri="{FF2B5EF4-FFF2-40B4-BE49-F238E27FC236}">
                <a16:creationId xmlns:a16="http://schemas.microsoft.com/office/drawing/2014/main" xmlns="" id="{DDAB9779-10C3-4DE4-BB6C-386E9C779800}"/>
              </a:ext>
            </a:extLst>
          </p:cNvPr>
          <p:cNvSpPr txBox="1">
            <a:spLocks/>
          </p:cNvSpPr>
          <p:nvPr/>
        </p:nvSpPr>
        <p:spPr>
          <a:xfrm>
            <a:off x="997748" y="1863749"/>
            <a:ext cx="3646260" cy="4373563"/>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Clr>
                <a:srgbClr val="00B050"/>
              </a:buClr>
              <a:buFont typeface="Wingdings" pitchFamily="2" charset="2"/>
              <a:buChar char="ü"/>
            </a:pPr>
            <a:r>
              <a:rPr lang="en-IN" sz="2400" b="0" dirty="0" smtClean="0">
                <a:solidFill>
                  <a:srgbClr val="4B4B4B"/>
                </a:solidFill>
                <a:latin typeface="Tw Cen MT" panose="020B0602020104020603" pitchFamily="34" charset="0"/>
                <a:cs typeface="Times New Roman" panose="02020603050405020304" pitchFamily="18" charset="0"/>
              </a:rPr>
              <a:t>PAT </a:t>
            </a:r>
            <a:r>
              <a:rPr lang="en-IN" sz="2400" b="0" dirty="0">
                <a:solidFill>
                  <a:srgbClr val="4B4B4B"/>
                </a:solidFill>
                <a:latin typeface="Tw Cen MT" panose="020B0602020104020603" pitchFamily="34" charset="0"/>
                <a:cs typeface="Times New Roman" panose="02020603050405020304" pitchFamily="18" charset="0"/>
              </a:rPr>
              <a:t>of </a:t>
            </a:r>
            <a:r>
              <a:rPr lang="en-IN" sz="2400" b="0" dirty="0">
                <a:solidFill>
                  <a:srgbClr val="4B4B4B">
                    <a:lumMod val="50000"/>
                  </a:srgbClr>
                </a:solidFill>
                <a:latin typeface="Times New Roman" panose="02020603050405020304" pitchFamily="18" charset="0"/>
                <a:cs typeface="Times New Roman" panose="02020603050405020304" pitchFamily="18" charset="0"/>
              </a:rPr>
              <a:t>₹</a:t>
            </a:r>
            <a:r>
              <a:rPr lang="en-IN" sz="2400" b="0" dirty="0" smtClean="0">
                <a:solidFill>
                  <a:srgbClr val="4B4B4B"/>
                </a:solidFill>
                <a:latin typeface="Tw Cen MT" panose="020B0602020104020603" pitchFamily="34" charset="0"/>
                <a:cs typeface="Times New Roman" panose="02020603050405020304" pitchFamily="18" charset="0"/>
              </a:rPr>
              <a:t>384.55 </a:t>
            </a:r>
            <a:r>
              <a:rPr lang="en-IN" sz="2400" b="0" dirty="0" err="1" smtClean="0">
                <a:solidFill>
                  <a:srgbClr val="4B4B4B"/>
                </a:solidFill>
                <a:latin typeface="Tw Cen MT" panose="020B0602020104020603" pitchFamily="34" charset="0"/>
                <a:cs typeface="Times New Roman" panose="02020603050405020304" pitchFamily="18" charset="0"/>
              </a:rPr>
              <a:t>crores</a:t>
            </a:r>
            <a:r>
              <a:rPr lang="en-IN" sz="2400" b="0" dirty="0" smtClean="0">
                <a:solidFill>
                  <a:srgbClr val="4B4B4B"/>
                </a:solidFill>
                <a:latin typeface="Tw Cen MT" panose="020B0602020104020603" pitchFamily="34" charset="0"/>
                <a:cs typeface="Times New Roman" panose="02020603050405020304" pitchFamily="18" charset="0"/>
              </a:rPr>
              <a:t> </a:t>
            </a:r>
            <a:r>
              <a:rPr lang="en-IN" sz="2400" b="0" dirty="0">
                <a:solidFill>
                  <a:srgbClr val="4B4B4B"/>
                </a:solidFill>
                <a:latin typeface="Tw Cen MT" panose="020B0602020104020603" pitchFamily="34" charset="0"/>
                <a:cs typeface="Times New Roman" panose="02020603050405020304" pitchFamily="18" charset="0"/>
              </a:rPr>
              <a:t>in FY18</a:t>
            </a:r>
          </a:p>
          <a:p>
            <a:pPr marL="342900" indent="-342900">
              <a:buClr>
                <a:srgbClr val="00B050"/>
              </a:buClr>
              <a:buFont typeface="Wingdings" pitchFamily="2" charset="2"/>
              <a:buChar char="ü"/>
            </a:pPr>
            <a:r>
              <a:rPr lang="en-IN" sz="2400" b="0" dirty="0">
                <a:solidFill>
                  <a:srgbClr val="4B4B4B"/>
                </a:solidFill>
                <a:latin typeface="Tw Cen MT" panose="020B0602020104020603" pitchFamily="34" charset="0"/>
                <a:cs typeface="Times New Roman" panose="02020603050405020304" pitchFamily="18" charset="0"/>
              </a:rPr>
              <a:t>FY18 Disbursements up by 29% to </a:t>
            </a:r>
            <a:r>
              <a:rPr lang="en-IN" sz="2400" b="0" dirty="0">
                <a:solidFill>
                  <a:srgbClr val="4B4B4B">
                    <a:lumMod val="50000"/>
                  </a:srgbClr>
                </a:solidFill>
                <a:latin typeface="Times New Roman" panose="02020603050405020304" pitchFamily="18" charset="0"/>
                <a:cs typeface="Times New Roman" panose="02020603050405020304" pitchFamily="18" charset="0"/>
              </a:rPr>
              <a:t>₹</a:t>
            </a:r>
            <a:r>
              <a:rPr lang="en-IN" sz="2400" b="0" dirty="0" smtClean="0">
                <a:solidFill>
                  <a:srgbClr val="4B4B4B"/>
                </a:solidFill>
                <a:latin typeface="Tw Cen MT" panose="020B0602020104020603" pitchFamily="34" charset="0"/>
                <a:cs typeface="Times New Roman" panose="02020603050405020304" pitchFamily="18" charset="0"/>
              </a:rPr>
              <a:t>22,726 </a:t>
            </a:r>
            <a:r>
              <a:rPr lang="en-IN" sz="2400" b="0" dirty="0" err="1" smtClean="0">
                <a:solidFill>
                  <a:srgbClr val="4B4B4B"/>
                </a:solidFill>
                <a:latin typeface="Tw Cen MT" panose="020B0602020104020603" pitchFamily="34" charset="0"/>
                <a:cs typeface="Times New Roman" panose="02020603050405020304" pitchFamily="18" charset="0"/>
              </a:rPr>
              <a:t>crores</a:t>
            </a:r>
            <a:endParaRPr lang="en-IN" sz="2400" b="0" dirty="0">
              <a:solidFill>
                <a:srgbClr val="4B4B4B"/>
              </a:solidFill>
              <a:latin typeface="Tw Cen MT" panose="020B0602020104020603" pitchFamily="34" charset="0"/>
              <a:cs typeface="Times New Roman" panose="02020603050405020304" pitchFamily="18" charset="0"/>
            </a:endParaRPr>
          </a:p>
          <a:p>
            <a:pPr marL="342900" indent="-342900">
              <a:buClr>
                <a:srgbClr val="00B050"/>
              </a:buClr>
              <a:buFont typeface="Wingdings" pitchFamily="2" charset="2"/>
              <a:buChar char="ü"/>
            </a:pPr>
            <a:r>
              <a:rPr lang="en-IN" sz="2400" b="0" dirty="0" smtClean="0">
                <a:solidFill>
                  <a:srgbClr val="4B4B4B"/>
                </a:solidFill>
                <a:latin typeface="Tw Cen MT" panose="020B0602020104020603" pitchFamily="34" charset="0"/>
              </a:rPr>
              <a:t>GNPA </a:t>
            </a:r>
            <a:r>
              <a:rPr lang="en-IN" sz="2400" b="0" dirty="0">
                <a:solidFill>
                  <a:srgbClr val="4B4B4B"/>
                </a:solidFill>
                <a:latin typeface="Tw Cen MT" panose="020B0602020104020603" pitchFamily="34" charset="0"/>
              </a:rPr>
              <a:t>decreased from 2.93% for </a:t>
            </a:r>
            <a:r>
              <a:rPr lang="en-IN" sz="2400" b="0" dirty="0" smtClean="0">
                <a:solidFill>
                  <a:srgbClr val="4B4B4B"/>
                </a:solidFill>
                <a:latin typeface="Tw Cen MT" panose="020B0602020104020603" pitchFamily="34" charset="0"/>
              </a:rPr>
              <a:t>FY17 </a:t>
            </a:r>
            <a:r>
              <a:rPr lang="en-IN" sz="2400" b="0" dirty="0">
                <a:solidFill>
                  <a:srgbClr val="4B4B4B"/>
                </a:solidFill>
                <a:latin typeface="Tw Cen MT" panose="020B0602020104020603" pitchFamily="34" charset="0"/>
              </a:rPr>
              <a:t>to 2.40% for FY18 and NNPA decreased from 2% for FY17 to 1.75% for FY18 </a:t>
            </a:r>
            <a:endParaRPr lang="en-IN" sz="2400" b="0" dirty="0">
              <a:solidFill>
                <a:srgbClr val="4B4B4B"/>
              </a:solidFill>
              <a:latin typeface="Tw Cen MT" panose="020B0602020104020603"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xmlns="" id="{393EEE5F-AAD6-48EE-8EAC-31F72A1CBA51}"/>
              </a:ext>
            </a:extLst>
          </p:cNvPr>
          <p:cNvPicPr>
            <a:picLocks noChangeAspect="1"/>
          </p:cNvPicPr>
          <p:nvPr/>
        </p:nvPicPr>
        <p:blipFill>
          <a:blip r:embed="rId2"/>
          <a:stretch>
            <a:fillRect/>
          </a:stretch>
        </p:blipFill>
        <p:spPr>
          <a:xfrm>
            <a:off x="4642246" y="1822970"/>
            <a:ext cx="3386138" cy="4667250"/>
          </a:xfrm>
          <a:prstGeom prst="rect">
            <a:avLst/>
          </a:prstGeom>
          <a:ln w="28575">
            <a:solidFill>
              <a:schemeClr val="tx1"/>
            </a:solidFill>
          </a:ln>
        </p:spPr>
      </p:pic>
    </p:spTree>
    <p:extLst>
      <p:ext uri="{BB962C8B-B14F-4D97-AF65-F5344CB8AC3E}">
        <p14:creationId xmlns:p14="http://schemas.microsoft.com/office/powerpoint/2010/main" val="2318160111"/>
      </p:ext>
    </p:extLst>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9512" y="134371"/>
            <a:ext cx="8784976" cy="1371600"/>
          </a:xfrm>
        </p:spPr>
        <p:txBody>
          <a:bodyPr>
            <a:normAutofit/>
          </a:bodyPr>
          <a:lstStyle/>
          <a:p>
            <a:pPr algn="ctr"/>
            <a:r>
              <a:rPr lang="en-IN" sz="4000" b="1" u="sng" dirty="0">
                <a:latin typeface="Tw Cen MT" pitchFamily="34" charset="0"/>
                <a:cs typeface="Times New Roman" panose="02020603050405020304" pitchFamily="18" charset="0"/>
              </a:rPr>
              <a:t>FINANCES: SREI INFRASTUCTURE FINANCE Ltd. </a:t>
            </a:r>
          </a:p>
        </p:txBody>
      </p:sp>
      <p:sp>
        <p:nvSpPr>
          <p:cNvPr id="5" name="Content Placeholder 2">
            <a:extLst>
              <a:ext uri="{FF2B5EF4-FFF2-40B4-BE49-F238E27FC236}">
                <a16:creationId xmlns="" xmlns:a16="http://schemas.microsoft.com/office/drawing/2014/main" id="{8D8D1C7E-60B9-4B1F-AF09-0B0249A5592F}"/>
              </a:ext>
            </a:extLst>
          </p:cNvPr>
          <p:cNvSpPr>
            <a:spLocks noGrp="1"/>
          </p:cNvSpPr>
          <p:nvPr>
            <p:ph idx="1"/>
          </p:nvPr>
        </p:nvSpPr>
        <p:spPr>
          <a:xfrm>
            <a:off x="1745686" y="1340768"/>
            <a:ext cx="5778642" cy="4319500"/>
          </a:xfrm>
        </p:spPr>
        <p:txBody>
          <a:bodyPr>
            <a:normAutofit/>
          </a:bodyPr>
          <a:lstStyle/>
          <a:p>
            <a:pPr marL="342900" indent="-342900">
              <a:buClr>
                <a:srgbClr val="FF0000"/>
              </a:buClr>
              <a:buFont typeface="Wingdings" pitchFamily="2" charset="2"/>
              <a:buChar char="ü"/>
            </a:pPr>
            <a:endParaRPr lang="en-IN" sz="2400" b="0" dirty="0">
              <a:latin typeface="Tw Cen MT" pitchFamily="34" charset="0"/>
            </a:endParaRPr>
          </a:p>
          <a:p>
            <a:pPr marL="342900" indent="-342900">
              <a:buClr>
                <a:srgbClr val="FF0000"/>
              </a:buClr>
              <a:buFont typeface="Wingdings" pitchFamily="2" charset="2"/>
              <a:buChar char="ü"/>
            </a:pPr>
            <a:r>
              <a:rPr lang="en-IN" sz="2400" b="0" dirty="0">
                <a:latin typeface="Tw Cen MT" pitchFamily="34" charset="0"/>
              </a:rPr>
              <a:t>Other current and non-current liabilities increased by about 54% to </a:t>
            </a:r>
            <a:r>
              <a:rPr lang="en-IN" sz="2400" b="0" dirty="0" smtClean="0">
                <a:solidFill>
                  <a:srgbClr val="4B4B4B">
                    <a:lumMod val="50000"/>
                  </a:srgbClr>
                </a:solidFill>
                <a:latin typeface="Times New Roman" panose="02020603050405020304" pitchFamily="18" charset="0"/>
                <a:cs typeface="Times New Roman" panose="02020603050405020304" pitchFamily="18" charset="0"/>
              </a:rPr>
              <a:t>₹</a:t>
            </a:r>
            <a:r>
              <a:rPr lang="en-IN" sz="2400" b="0" dirty="0" smtClean="0">
                <a:latin typeface="Tw Cen MT" pitchFamily="34" charset="0"/>
              </a:rPr>
              <a:t>2,799 </a:t>
            </a:r>
            <a:r>
              <a:rPr lang="en-IN" sz="2400" b="0" dirty="0" err="1" smtClean="0">
                <a:latin typeface="Tw Cen MT" pitchFamily="34" charset="0"/>
              </a:rPr>
              <a:t>crores</a:t>
            </a:r>
            <a:r>
              <a:rPr lang="en-IN" sz="2400" b="0" dirty="0" smtClean="0">
                <a:latin typeface="Tw Cen MT" pitchFamily="34" charset="0"/>
              </a:rPr>
              <a:t> </a:t>
            </a:r>
            <a:endParaRPr lang="en-IN" sz="2400" b="0" dirty="0">
              <a:latin typeface="Tw Cen MT" pitchFamily="34" charset="0"/>
            </a:endParaRPr>
          </a:p>
          <a:p>
            <a:pPr marL="342900" indent="-342900">
              <a:buClr>
                <a:srgbClr val="FF0000"/>
              </a:buClr>
              <a:buFont typeface="Wingdings" pitchFamily="2" charset="2"/>
              <a:buChar char="ü"/>
            </a:pPr>
            <a:r>
              <a:rPr lang="en-IN" sz="2400" b="0" dirty="0">
                <a:latin typeface="Tw Cen MT" pitchFamily="34" charset="0"/>
              </a:rPr>
              <a:t>Other long term and current liabilities increased by 39% to </a:t>
            </a:r>
            <a:r>
              <a:rPr lang="en-IN" sz="2400" b="0" dirty="0" smtClean="0">
                <a:solidFill>
                  <a:srgbClr val="4B4B4B">
                    <a:lumMod val="50000"/>
                  </a:srgbClr>
                </a:solidFill>
                <a:latin typeface="Times New Roman" panose="02020603050405020304" pitchFamily="18" charset="0"/>
                <a:cs typeface="Times New Roman" panose="02020603050405020304" pitchFamily="18" charset="0"/>
              </a:rPr>
              <a:t>₹</a:t>
            </a:r>
            <a:r>
              <a:rPr lang="en-IN" sz="2400" b="0" dirty="0" smtClean="0">
                <a:latin typeface="Tw Cen MT" pitchFamily="34" charset="0"/>
              </a:rPr>
              <a:t>1,088 </a:t>
            </a:r>
            <a:r>
              <a:rPr lang="en-IN" sz="2400" b="0" dirty="0" err="1" smtClean="0">
                <a:latin typeface="Tw Cen MT" pitchFamily="34" charset="0"/>
              </a:rPr>
              <a:t>crores</a:t>
            </a:r>
            <a:endParaRPr lang="en-IN" sz="2400" b="0" dirty="0">
              <a:latin typeface="Tw Cen MT" pitchFamily="34" charset="0"/>
            </a:endParaRPr>
          </a:p>
          <a:p>
            <a:pPr marL="342900" indent="-342900">
              <a:buClr>
                <a:srgbClr val="FF0000"/>
              </a:buClr>
              <a:buFont typeface="Wingdings" pitchFamily="2" charset="2"/>
              <a:buChar char="ü"/>
            </a:pPr>
            <a:r>
              <a:rPr lang="en-IN" sz="2400" b="0" dirty="0">
                <a:latin typeface="Tw Cen MT" pitchFamily="34" charset="0"/>
              </a:rPr>
              <a:t>Trade payables increased by about 66% to </a:t>
            </a:r>
            <a:r>
              <a:rPr lang="en-IN" sz="2400" b="0" dirty="0" smtClean="0">
                <a:solidFill>
                  <a:srgbClr val="4B4B4B">
                    <a:lumMod val="50000"/>
                  </a:srgbClr>
                </a:solidFill>
                <a:latin typeface="Times New Roman" panose="02020603050405020304" pitchFamily="18" charset="0"/>
                <a:cs typeface="Times New Roman" panose="02020603050405020304" pitchFamily="18" charset="0"/>
              </a:rPr>
              <a:t>₹</a:t>
            </a:r>
            <a:r>
              <a:rPr lang="en-IN" sz="2400" b="0" dirty="0" smtClean="0">
                <a:latin typeface="Tw Cen MT" pitchFamily="34" charset="0"/>
              </a:rPr>
              <a:t>1,712 </a:t>
            </a:r>
            <a:r>
              <a:rPr lang="en-IN" sz="2400" b="0" dirty="0" err="1" smtClean="0">
                <a:latin typeface="Tw Cen MT" pitchFamily="34" charset="0"/>
              </a:rPr>
              <a:t>crores</a:t>
            </a:r>
            <a:endParaRPr lang="en-IN" sz="2400" b="0" dirty="0">
              <a:latin typeface="Tw Cen MT" pitchFamily="34" charset="0"/>
            </a:endParaRPr>
          </a:p>
          <a:p>
            <a:pPr marL="342900" indent="-342900">
              <a:buClr>
                <a:srgbClr val="FF0000"/>
              </a:buClr>
              <a:buFont typeface="Wingdings" pitchFamily="2" charset="2"/>
              <a:buChar char="ü"/>
            </a:pPr>
            <a:endParaRPr lang="en-IN" sz="2400" b="0" dirty="0">
              <a:latin typeface="Tw Cen MT" pitchFamily="34" charset="0"/>
            </a:endParaRPr>
          </a:p>
        </p:txBody>
      </p:sp>
      <p:sp>
        <p:nvSpPr>
          <p:cNvPr id="6" name="Content Placeholder 2">
            <a:extLst>
              <a:ext uri="{FF2B5EF4-FFF2-40B4-BE49-F238E27FC236}">
                <a16:creationId xmlns="" xmlns:a16="http://schemas.microsoft.com/office/drawing/2014/main" id="{8D8D1C7E-60B9-4B1F-AF09-0B0249A5592F}"/>
              </a:ext>
            </a:extLst>
          </p:cNvPr>
          <p:cNvSpPr txBox="1">
            <a:spLocks/>
          </p:cNvSpPr>
          <p:nvPr/>
        </p:nvSpPr>
        <p:spPr>
          <a:xfrm>
            <a:off x="3977934" y="1520026"/>
            <a:ext cx="2314575" cy="43195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buClr>
                <a:srgbClr val="FF0000"/>
              </a:buClr>
            </a:pPr>
            <a:endParaRPr lang="en-IN" sz="2400" b="0" dirty="0">
              <a:solidFill>
                <a:srgbClr val="4B4B4B"/>
              </a:solidFill>
              <a:latin typeface="Tw Cen MT" pitchFamily="34" charset="0"/>
            </a:endParaRPr>
          </a:p>
        </p:txBody>
      </p:sp>
    </p:spTree>
    <p:extLst>
      <p:ext uri="{BB962C8B-B14F-4D97-AF65-F5344CB8AC3E}">
        <p14:creationId xmlns:p14="http://schemas.microsoft.com/office/powerpoint/2010/main" val="716901738"/>
      </p:ext>
    </p:extLst>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9512" y="-20708"/>
            <a:ext cx="8830484" cy="1371600"/>
          </a:xfrm>
        </p:spPr>
        <p:txBody>
          <a:bodyPr>
            <a:normAutofit/>
          </a:bodyPr>
          <a:lstStyle/>
          <a:p>
            <a:pPr algn="ctr"/>
            <a:r>
              <a:rPr lang="en-IN" sz="4000" b="1" u="sng" dirty="0" smtClean="0">
                <a:latin typeface="Tw Cen MT" pitchFamily="34" charset="0"/>
                <a:cs typeface="Times New Roman" panose="02020603050405020304" pitchFamily="18" charset="0"/>
              </a:rPr>
              <a:t>FINANCES: </a:t>
            </a:r>
            <a:r>
              <a:rPr lang="en-IN" sz="4000" b="1" u="sng" dirty="0" err="1">
                <a:latin typeface="Tw Cen MT" pitchFamily="34" charset="0"/>
                <a:cs typeface="Times New Roman" panose="02020603050405020304" pitchFamily="18" charset="0"/>
              </a:rPr>
              <a:t>Ujjivan</a:t>
            </a:r>
            <a:r>
              <a:rPr lang="en-IN" sz="4000" b="1" u="sng" dirty="0">
                <a:latin typeface="Tw Cen MT" pitchFamily="34" charset="0"/>
                <a:cs typeface="Times New Roman" panose="02020603050405020304" pitchFamily="18" charset="0"/>
              </a:rPr>
              <a:t> housing finance</a:t>
            </a:r>
          </a:p>
        </p:txBody>
      </p:sp>
      <p:sp>
        <p:nvSpPr>
          <p:cNvPr id="6" name="Content Placeholder 2">
            <a:extLst>
              <a:ext uri="{FF2B5EF4-FFF2-40B4-BE49-F238E27FC236}">
                <a16:creationId xmlns:a16="http://schemas.microsoft.com/office/drawing/2014/main" xmlns="" id="{1BA5EC76-D10C-459D-818C-E1394AB21926}"/>
              </a:ext>
            </a:extLst>
          </p:cNvPr>
          <p:cNvSpPr txBox="1">
            <a:spLocks/>
          </p:cNvSpPr>
          <p:nvPr/>
        </p:nvSpPr>
        <p:spPr>
          <a:xfrm>
            <a:off x="683568" y="1647725"/>
            <a:ext cx="3528392"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IN" sz="2400" dirty="0">
              <a:solidFill>
                <a:srgbClr val="4B4B4B"/>
              </a:solidFill>
              <a:latin typeface="Tw Cen MT" pitchFamily="34" charset="0"/>
              <a:cs typeface="Times New Roman" panose="02020603050405020304" pitchFamily="18" charset="0"/>
            </a:endParaRPr>
          </a:p>
          <a:p>
            <a:pPr marL="342900" indent="-342900">
              <a:buClr>
                <a:srgbClr val="00B050"/>
              </a:buClr>
              <a:buFont typeface="Wingdings" panose="05000000000000000000" pitchFamily="2" charset="2"/>
              <a:buChar char="ü"/>
            </a:pPr>
            <a:r>
              <a:rPr lang="en-IN" sz="2400" b="0" dirty="0">
                <a:solidFill>
                  <a:srgbClr val="4B4B4B"/>
                </a:solidFill>
                <a:latin typeface="Tw Cen MT" pitchFamily="34" charset="0"/>
                <a:cs typeface="Times New Roman" panose="02020603050405020304" pitchFamily="18" charset="0"/>
              </a:rPr>
              <a:t>Loan book of </a:t>
            </a:r>
            <a:r>
              <a:rPr lang="en-IN" sz="2400" b="0" dirty="0" smtClean="0">
                <a:solidFill>
                  <a:srgbClr val="4B4B4B"/>
                </a:solidFill>
                <a:latin typeface="Tw Cen MT" pitchFamily="34" charset="0"/>
                <a:cs typeface="Times New Roman" panose="02020603050405020304" pitchFamily="18" charset="0"/>
              </a:rPr>
              <a:t> </a:t>
            </a:r>
            <a:r>
              <a:rPr lang="en-IN" sz="2400" b="0" dirty="0">
                <a:solidFill>
                  <a:srgbClr val="4B4B4B">
                    <a:lumMod val="50000"/>
                  </a:srgbClr>
                </a:solidFill>
                <a:latin typeface="Times New Roman" panose="02020603050405020304" pitchFamily="18" charset="0"/>
                <a:cs typeface="Times New Roman" panose="02020603050405020304" pitchFamily="18" charset="0"/>
              </a:rPr>
              <a:t>₹</a:t>
            </a:r>
            <a:r>
              <a:rPr lang="en-IN" sz="2400" b="0" dirty="0" smtClean="0">
                <a:solidFill>
                  <a:srgbClr val="4B4B4B"/>
                </a:solidFill>
                <a:latin typeface="Tw Cen MT" pitchFamily="34" charset="0"/>
                <a:cs typeface="Times New Roman" panose="02020603050405020304" pitchFamily="18" charset="0"/>
              </a:rPr>
              <a:t>7,560 </a:t>
            </a:r>
            <a:r>
              <a:rPr lang="en-IN" sz="2400" b="0" dirty="0">
                <a:solidFill>
                  <a:srgbClr val="4B4B4B"/>
                </a:solidFill>
                <a:latin typeface="Tw Cen MT" pitchFamily="34" charset="0"/>
                <a:cs typeface="Times New Roman" panose="02020603050405020304" pitchFamily="18" charset="0"/>
              </a:rPr>
              <a:t>crores marking 18.5 % growth over the previous year</a:t>
            </a:r>
          </a:p>
          <a:p>
            <a:pPr>
              <a:buClr>
                <a:srgbClr val="00B050"/>
              </a:buClr>
            </a:pPr>
            <a:endParaRPr lang="en-IN" sz="2400" b="0" dirty="0">
              <a:solidFill>
                <a:srgbClr val="4B4B4B"/>
              </a:solidFill>
              <a:latin typeface="Tw Cen MT"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xmlns="" id="{D1724AEC-8645-45E4-AFA9-C0D3CB72ADDE}"/>
              </a:ext>
            </a:extLst>
          </p:cNvPr>
          <p:cNvPicPr>
            <a:picLocks noChangeAspect="1"/>
          </p:cNvPicPr>
          <p:nvPr/>
        </p:nvPicPr>
        <p:blipFill>
          <a:blip r:embed="rId2"/>
          <a:stretch>
            <a:fillRect/>
          </a:stretch>
        </p:blipFill>
        <p:spPr>
          <a:xfrm>
            <a:off x="4326196" y="1844828"/>
            <a:ext cx="3918212" cy="3286243"/>
          </a:xfrm>
          <a:prstGeom prst="rect">
            <a:avLst/>
          </a:prstGeom>
          <a:ln w="28575">
            <a:solidFill>
              <a:schemeClr val="tx1"/>
            </a:solidFill>
          </a:ln>
        </p:spPr>
      </p:pic>
    </p:spTree>
    <p:extLst>
      <p:ext uri="{BB962C8B-B14F-4D97-AF65-F5344CB8AC3E}">
        <p14:creationId xmlns:p14="http://schemas.microsoft.com/office/powerpoint/2010/main" val="2939402137"/>
      </p:ext>
    </p:extLst>
  </p:cSld>
  <p:clrMapOvr>
    <a:masterClrMapping/>
  </p:clrMapOvr>
  <p:transition spd="slow">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42688" y="42356"/>
            <a:ext cx="6677685" cy="1371600"/>
          </a:xfrm>
        </p:spPr>
        <p:txBody>
          <a:bodyPr>
            <a:normAutofit/>
          </a:bodyPr>
          <a:lstStyle/>
          <a:p>
            <a:pPr algn="ctr"/>
            <a:r>
              <a:rPr lang="en-IN" sz="4000" b="1" u="sng" dirty="0">
                <a:latin typeface="Tw Cen MT" pitchFamily="34" charset="0"/>
                <a:cs typeface="Times New Roman" panose="02020603050405020304" pitchFamily="18" charset="0"/>
              </a:rPr>
              <a:t>FINANCES: </a:t>
            </a:r>
            <a:r>
              <a:rPr lang="en-IN" sz="4000" b="1" u="sng" dirty="0" err="1">
                <a:latin typeface="Tw Cen MT" pitchFamily="34" charset="0"/>
                <a:cs typeface="Times New Roman" panose="02020603050405020304" pitchFamily="18" charset="0"/>
              </a:rPr>
              <a:t>Ujjivan</a:t>
            </a:r>
            <a:r>
              <a:rPr lang="en-IN" sz="4000" b="1" u="sng" dirty="0">
                <a:latin typeface="Tw Cen MT" pitchFamily="34" charset="0"/>
                <a:cs typeface="Times New Roman" panose="02020603050405020304" pitchFamily="18" charset="0"/>
              </a:rPr>
              <a:t> housing finance</a:t>
            </a:r>
          </a:p>
        </p:txBody>
      </p:sp>
      <p:sp>
        <p:nvSpPr>
          <p:cNvPr id="5" name="Content Placeholder 4">
            <a:extLst>
              <a:ext uri="{FF2B5EF4-FFF2-40B4-BE49-F238E27FC236}">
                <a16:creationId xmlns="" xmlns:a16="http://schemas.microsoft.com/office/drawing/2014/main" id="{479CC2C2-8A64-4A2F-B372-66F5D06069DB}"/>
              </a:ext>
            </a:extLst>
          </p:cNvPr>
          <p:cNvSpPr>
            <a:spLocks noGrp="1"/>
          </p:cNvSpPr>
          <p:nvPr>
            <p:ph idx="1"/>
          </p:nvPr>
        </p:nvSpPr>
        <p:spPr>
          <a:xfrm>
            <a:off x="1367644" y="2060848"/>
            <a:ext cx="2628293" cy="3716612"/>
          </a:xfrm>
        </p:spPr>
        <p:txBody>
          <a:bodyPr>
            <a:noAutofit/>
          </a:bodyPr>
          <a:lstStyle/>
          <a:p>
            <a:pPr marL="342900" indent="-342900">
              <a:buClr>
                <a:srgbClr val="FF0000"/>
              </a:buClr>
              <a:buFont typeface="Wingdings" pitchFamily="2" charset="2"/>
              <a:buChar char="ü"/>
            </a:pPr>
            <a:r>
              <a:rPr lang="en-IN" sz="2400" b="0" dirty="0">
                <a:latin typeface="Tw Cen MT" pitchFamily="34" charset="0"/>
              </a:rPr>
              <a:t>PAT decreased to </a:t>
            </a:r>
            <a:r>
              <a:rPr lang="en-IN" sz="2400" b="0" dirty="0">
                <a:solidFill>
                  <a:schemeClr val="tx1">
                    <a:lumMod val="50000"/>
                  </a:schemeClr>
                </a:solidFill>
                <a:latin typeface="Times New Roman" panose="02020603050405020304" pitchFamily="18" charset="0"/>
                <a:cs typeface="Times New Roman" panose="02020603050405020304" pitchFamily="18" charset="0"/>
              </a:rPr>
              <a:t>₹</a:t>
            </a:r>
            <a:r>
              <a:rPr lang="en-IN" sz="2400" b="0" dirty="0">
                <a:latin typeface="Tw Cen MT" pitchFamily="34" charset="0"/>
              </a:rPr>
              <a:t>7.28 crores from a previous year of </a:t>
            </a:r>
            <a:r>
              <a:rPr lang="en-IN" sz="2400" b="0" dirty="0">
                <a:solidFill>
                  <a:schemeClr val="tx1">
                    <a:lumMod val="50000"/>
                  </a:schemeClr>
                </a:solidFill>
                <a:latin typeface="Times New Roman" panose="02020603050405020304" pitchFamily="18" charset="0"/>
                <a:cs typeface="Times New Roman" panose="02020603050405020304" pitchFamily="18" charset="0"/>
              </a:rPr>
              <a:t>₹</a:t>
            </a:r>
            <a:r>
              <a:rPr lang="en-IN" sz="2400" b="0" dirty="0">
                <a:latin typeface="Tw Cen MT" pitchFamily="34" charset="0"/>
              </a:rPr>
              <a:t>207.67 crores</a:t>
            </a:r>
          </a:p>
          <a:p>
            <a:pPr marL="342900" indent="-342900">
              <a:buClr>
                <a:srgbClr val="FF0000"/>
              </a:buClr>
              <a:buFont typeface="Wingdings" pitchFamily="2" charset="2"/>
              <a:buChar char="ü"/>
            </a:pPr>
            <a:r>
              <a:rPr lang="en-IN" sz="2400" b="0" dirty="0">
                <a:latin typeface="Tw Cen MT" pitchFamily="34" charset="0"/>
              </a:rPr>
              <a:t>The GNPA and NNPA rose sharply over FY17-18</a:t>
            </a:r>
          </a:p>
          <a:p>
            <a:pPr marL="342900" indent="-342900">
              <a:buClr>
                <a:srgbClr val="FF0000"/>
              </a:buClr>
              <a:buFont typeface="Wingdings" pitchFamily="2" charset="2"/>
              <a:buChar char="ü"/>
            </a:pPr>
            <a:endParaRPr lang="en-IN" sz="2400" b="0" dirty="0">
              <a:latin typeface="Tw Cen MT" pitchFamily="34" charset="0"/>
            </a:endParaRPr>
          </a:p>
        </p:txBody>
      </p:sp>
      <p:pic>
        <p:nvPicPr>
          <p:cNvPr id="2" name="Picture 1"/>
          <p:cNvPicPr>
            <a:picLocks noChangeAspect="1"/>
          </p:cNvPicPr>
          <p:nvPr/>
        </p:nvPicPr>
        <p:blipFill>
          <a:blip r:embed="rId2"/>
          <a:stretch>
            <a:fillRect/>
          </a:stretch>
        </p:blipFill>
        <p:spPr>
          <a:xfrm>
            <a:off x="4139953" y="2160660"/>
            <a:ext cx="3863210" cy="2852516"/>
          </a:xfrm>
          <a:prstGeom prst="rect">
            <a:avLst/>
          </a:prstGeom>
          <a:ln w="28575">
            <a:solidFill>
              <a:schemeClr val="tx1"/>
            </a:solidFill>
          </a:ln>
        </p:spPr>
      </p:pic>
    </p:spTree>
    <p:extLst>
      <p:ext uri="{BB962C8B-B14F-4D97-AF65-F5344CB8AC3E}">
        <p14:creationId xmlns:p14="http://schemas.microsoft.com/office/powerpoint/2010/main" val="733686025"/>
      </p:ext>
    </p:extLst>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32" y="260648"/>
            <a:ext cx="8424936" cy="831622"/>
          </a:xfrm>
        </p:spPr>
        <p:txBody>
          <a:bodyPr>
            <a:noAutofit/>
          </a:bodyPr>
          <a:lstStyle/>
          <a:p>
            <a:pPr algn="ctr"/>
            <a:r>
              <a:rPr lang="en-IN" sz="4000" b="1" u="sng" dirty="0">
                <a:latin typeface="Tw Cen MT" pitchFamily="34" charset="0"/>
                <a:cs typeface="Times New Roman" panose="02020603050405020304" pitchFamily="18" charset="0"/>
              </a:rPr>
              <a:t>FACTORS AFFECTING CREDIT SPREADS</a:t>
            </a:r>
          </a:p>
        </p:txBody>
      </p:sp>
      <p:graphicFrame>
        <p:nvGraphicFramePr>
          <p:cNvPr id="6" name="Content Placeholder 5">
            <a:extLst>
              <a:ext uri="{FF2B5EF4-FFF2-40B4-BE49-F238E27FC236}">
                <a16:creationId xmlns:a16="http://schemas.microsoft.com/office/drawing/2014/main" xmlns="" id="{48E2B874-0B35-49C5-B306-5628DF0055D4}"/>
              </a:ext>
            </a:extLst>
          </p:cNvPr>
          <p:cNvGraphicFramePr>
            <a:graphicFrameLocks noGrp="1"/>
          </p:cNvGraphicFramePr>
          <p:nvPr>
            <p:ph idx="1"/>
            <p:extLst>
              <p:ext uri="{D42A27DB-BD31-4B8C-83A1-F6EECF244321}">
                <p14:modId xmlns:p14="http://schemas.microsoft.com/office/powerpoint/2010/main" val="4172844340"/>
              </p:ext>
            </p:extLst>
          </p:nvPr>
        </p:nvGraphicFramePr>
        <p:xfrm>
          <a:off x="514400" y="1340768"/>
          <a:ext cx="8882136" cy="52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8587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6" y="-171400"/>
            <a:ext cx="8507288" cy="1371600"/>
          </a:xfrm>
        </p:spPr>
        <p:txBody>
          <a:bodyPr>
            <a:normAutofit/>
          </a:bodyPr>
          <a:lstStyle/>
          <a:p>
            <a:pPr algn="ctr"/>
            <a:r>
              <a:rPr lang="en-IN" sz="4000" b="1" u="sng" dirty="0">
                <a:latin typeface="Tw Cen MT" pitchFamily="34" charset="0"/>
                <a:cs typeface="Times New Roman" panose="02020603050405020304" pitchFamily="18" charset="0"/>
              </a:rPr>
              <a:t>FACTORS AFFECTING CREDIT SPREADS</a:t>
            </a:r>
            <a:endParaRPr lang="en-IN" sz="4000"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709346258"/>
              </p:ext>
            </p:extLst>
          </p:nvPr>
        </p:nvGraphicFramePr>
        <p:xfrm>
          <a:off x="179512" y="1556792"/>
          <a:ext cx="8712968"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4" name="Straight Arrow Connector 13"/>
          <p:cNvCxnSpPr/>
          <p:nvPr/>
        </p:nvCxnSpPr>
        <p:spPr>
          <a:xfrm flipV="1">
            <a:off x="2955193" y="2461469"/>
            <a:ext cx="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flipV="1">
            <a:off x="4309120" y="2821509"/>
            <a:ext cx="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flipV="1">
            <a:off x="6063704" y="3284984"/>
            <a:ext cx="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flipV="1">
            <a:off x="5652120" y="3964483"/>
            <a:ext cx="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flipV="1">
            <a:off x="3419872" y="4309515"/>
            <a:ext cx="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rot="10800000" flipV="1">
            <a:off x="2627784" y="4006551"/>
            <a:ext cx="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8203"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5199" y="3284991"/>
            <a:ext cx="274637"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Arrow Connector 30"/>
          <p:cNvCxnSpPr/>
          <p:nvPr/>
        </p:nvCxnSpPr>
        <p:spPr>
          <a:xfrm rot="10800000" flipV="1">
            <a:off x="6372200" y="4309515"/>
            <a:ext cx="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rot="10800000" flipV="1">
            <a:off x="7308304" y="2852936"/>
            <a:ext cx="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rot="10800000" flipV="1">
            <a:off x="6043711" y="2461469"/>
            <a:ext cx="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83070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19256" cy="723528"/>
          </a:xfrm>
        </p:spPr>
        <p:txBody>
          <a:bodyPr>
            <a:normAutofit/>
          </a:bodyPr>
          <a:lstStyle/>
          <a:p>
            <a:pPr algn="ctr"/>
            <a:r>
              <a:rPr lang="en-IN" sz="4000" b="1" u="sng" dirty="0" smtClean="0">
                <a:latin typeface="Tw Cen MT" pitchFamily="34" charset="0"/>
                <a:cs typeface="Times New Roman" panose="02020603050405020304" pitchFamily="18" charset="0"/>
              </a:rPr>
              <a:t>RISKS IN THE DEBT MARKET</a:t>
            </a:r>
            <a:endParaRPr lang="en-IN" sz="4000" dirty="0">
              <a:latin typeface="Tw Cen MT" pitchFamily="34" charset="0"/>
            </a:endParaRPr>
          </a:p>
        </p:txBody>
      </p:sp>
      <p:grpSp>
        <p:nvGrpSpPr>
          <p:cNvPr id="57" name="Group 56"/>
          <p:cNvGrpSpPr/>
          <p:nvPr/>
        </p:nvGrpSpPr>
        <p:grpSpPr>
          <a:xfrm>
            <a:off x="1691102" y="1188016"/>
            <a:ext cx="5284629" cy="1353902"/>
            <a:chOff x="1691102" y="1188016"/>
            <a:chExt cx="5284629" cy="1353902"/>
          </a:xfrm>
        </p:grpSpPr>
        <p:sp>
          <p:nvSpPr>
            <p:cNvPr id="24" name="Freeform 23"/>
            <p:cNvSpPr/>
            <p:nvPr/>
          </p:nvSpPr>
          <p:spPr>
            <a:xfrm>
              <a:off x="1691102" y="1188016"/>
              <a:ext cx="4903769" cy="445797"/>
            </a:xfrm>
            <a:custGeom>
              <a:avLst/>
              <a:gdLst>
                <a:gd name="connsiteX0" fmla="*/ 0 w 4903769"/>
                <a:gd name="connsiteY0" fmla="*/ 0 h 445797"/>
                <a:gd name="connsiteX1" fmla="*/ 4903769 w 4903769"/>
                <a:gd name="connsiteY1" fmla="*/ 0 h 445797"/>
                <a:gd name="connsiteX2" fmla="*/ 4903769 w 4903769"/>
                <a:gd name="connsiteY2" fmla="*/ 445797 h 445797"/>
                <a:gd name="connsiteX3" fmla="*/ 0 w 4903769"/>
                <a:gd name="connsiteY3" fmla="*/ 445797 h 445797"/>
                <a:gd name="connsiteX4" fmla="*/ 0 w 4903769"/>
                <a:gd name="connsiteY4" fmla="*/ 0 h 445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3769" h="445797">
                  <a:moveTo>
                    <a:pt x="0" y="0"/>
                  </a:moveTo>
                  <a:lnTo>
                    <a:pt x="4903769" y="0"/>
                  </a:lnTo>
                  <a:lnTo>
                    <a:pt x="4903769" y="445797"/>
                  </a:lnTo>
                  <a:lnTo>
                    <a:pt x="0" y="44579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b" anchorCtr="0">
              <a:noAutofit/>
            </a:bodyPr>
            <a:lstStyle/>
            <a:p>
              <a:pPr lvl="0" defTabSz="933450">
                <a:lnSpc>
                  <a:spcPct val="90000"/>
                </a:lnSpc>
                <a:spcBef>
                  <a:spcPct val="0"/>
                </a:spcBef>
                <a:spcAft>
                  <a:spcPct val="35000"/>
                </a:spcAft>
              </a:pPr>
              <a:r>
                <a:rPr lang="en-IN" sz="2100" b="1" kern="1200" dirty="0" smtClean="0">
                  <a:solidFill>
                    <a:schemeClr val="tx2"/>
                  </a:solidFill>
                  <a:latin typeface="Tw Cen MT" pitchFamily="34" charset="0"/>
                </a:rPr>
                <a:t>CREDIT RISK</a:t>
              </a:r>
              <a:endParaRPr lang="en-IN" sz="2100" b="1" kern="1200" dirty="0">
                <a:solidFill>
                  <a:schemeClr val="tx2"/>
                </a:solidFill>
                <a:latin typeface="Tw Cen MT" pitchFamily="34" charset="0"/>
              </a:endParaRPr>
            </a:p>
          </p:txBody>
        </p:sp>
        <p:grpSp>
          <p:nvGrpSpPr>
            <p:cNvPr id="52" name="Group 51"/>
            <p:cNvGrpSpPr/>
            <p:nvPr/>
          </p:nvGrpSpPr>
          <p:grpSpPr>
            <a:xfrm>
              <a:off x="1691102" y="1633813"/>
              <a:ext cx="5284629" cy="908105"/>
              <a:chOff x="1691102" y="1633813"/>
              <a:chExt cx="5284629" cy="908105"/>
            </a:xfrm>
          </p:grpSpPr>
          <p:sp>
            <p:nvSpPr>
              <p:cNvPr id="25" name="Chevron 24"/>
              <p:cNvSpPr/>
              <p:nvPr/>
            </p:nvSpPr>
            <p:spPr>
              <a:xfrm>
                <a:off x="1691102" y="1633813"/>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Chevron 25"/>
              <p:cNvSpPr/>
              <p:nvPr/>
            </p:nvSpPr>
            <p:spPr>
              <a:xfrm>
                <a:off x="2380354" y="1633813"/>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Chevron 26"/>
              <p:cNvSpPr/>
              <p:nvPr/>
            </p:nvSpPr>
            <p:spPr>
              <a:xfrm>
                <a:off x="3070151" y="1633813"/>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Chevron 27"/>
              <p:cNvSpPr/>
              <p:nvPr/>
            </p:nvSpPr>
            <p:spPr>
              <a:xfrm>
                <a:off x="3759403" y="1633813"/>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Chevron 28"/>
              <p:cNvSpPr/>
              <p:nvPr/>
            </p:nvSpPr>
            <p:spPr>
              <a:xfrm>
                <a:off x="4449200" y="1633813"/>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Chevron 29"/>
              <p:cNvSpPr/>
              <p:nvPr/>
            </p:nvSpPr>
            <p:spPr>
              <a:xfrm>
                <a:off x="5138452" y="1633813"/>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Chevron 30"/>
              <p:cNvSpPr/>
              <p:nvPr/>
            </p:nvSpPr>
            <p:spPr>
              <a:xfrm>
                <a:off x="5828249" y="1633813"/>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Freeform 31"/>
              <p:cNvSpPr/>
              <p:nvPr/>
            </p:nvSpPr>
            <p:spPr>
              <a:xfrm>
                <a:off x="1691102" y="1724624"/>
                <a:ext cx="4967518" cy="726484"/>
              </a:xfrm>
              <a:custGeom>
                <a:avLst/>
                <a:gdLst>
                  <a:gd name="connsiteX0" fmla="*/ 0 w 4967518"/>
                  <a:gd name="connsiteY0" fmla="*/ 0 h 726484"/>
                  <a:gd name="connsiteX1" fmla="*/ 4967518 w 4967518"/>
                  <a:gd name="connsiteY1" fmla="*/ 0 h 726484"/>
                  <a:gd name="connsiteX2" fmla="*/ 4967518 w 4967518"/>
                  <a:gd name="connsiteY2" fmla="*/ 726484 h 726484"/>
                  <a:gd name="connsiteX3" fmla="*/ 0 w 4967518"/>
                  <a:gd name="connsiteY3" fmla="*/ 726484 h 726484"/>
                  <a:gd name="connsiteX4" fmla="*/ 0 w 4967518"/>
                  <a:gd name="connsiteY4" fmla="*/ 0 h 726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7518" h="726484">
                    <a:moveTo>
                      <a:pt x="0" y="0"/>
                    </a:moveTo>
                    <a:lnTo>
                      <a:pt x="4967518" y="0"/>
                    </a:lnTo>
                    <a:lnTo>
                      <a:pt x="4967518" y="726484"/>
                    </a:lnTo>
                    <a:lnTo>
                      <a:pt x="0" y="726484"/>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640" tIns="40640" rIns="40640" bIns="40640" numCol="1" spcCol="1270" anchor="ctr" anchorCtr="0">
                <a:noAutofit/>
              </a:bodyPr>
              <a:lstStyle/>
              <a:p>
                <a:pPr lvl="0" algn="l" defTabSz="711200">
                  <a:lnSpc>
                    <a:spcPct val="90000"/>
                  </a:lnSpc>
                  <a:spcBef>
                    <a:spcPct val="0"/>
                  </a:spcBef>
                  <a:spcAft>
                    <a:spcPct val="35000"/>
                  </a:spcAft>
                </a:pPr>
                <a:r>
                  <a:rPr lang="en-IN" b="0" kern="1200" dirty="0" smtClean="0">
                    <a:latin typeface="Tw Cen MT" pitchFamily="34" charset="0"/>
                    <a:cs typeface="Times New Roman" panose="02020603050405020304" pitchFamily="18" charset="0"/>
                  </a:rPr>
                  <a:t>The risk that the issuer will not pay the coupon income and/ or the maturity amount on the specified dates.</a:t>
                </a:r>
                <a:endParaRPr lang="en-IN" kern="1200" dirty="0">
                  <a:latin typeface="Tw Cen MT" pitchFamily="34" charset="0"/>
                </a:endParaRPr>
              </a:p>
            </p:txBody>
          </p:sp>
        </p:grpSp>
      </p:grpSp>
      <p:grpSp>
        <p:nvGrpSpPr>
          <p:cNvPr id="56" name="Group 55"/>
          <p:cNvGrpSpPr/>
          <p:nvPr/>
        </p:nvGrpSpPr>
        <p:grpSpPr>
          <a:xfrm>
            <a:off x="1691102" y="2603665"/>
            <a:ext cx="5284629" cy="1353902"/>
            <a:chOff x="1691102" y="2603665"/>
            <a:chExt cx="5284629" cy="1353902"/>
          </a:xfrm>
        </p:grpSpPr>
        <p:sp>
          <p:nvSpPr>
            <p:cNvPr id="33" name="Freeform 32"/>
            <p:cNvSpPr/>
            <p:nvPr/>
          </p:nvSpPr>
          <p:spPr>
            <a:xfrm>
              <a:off x="1691102" y="2603665"/>
              <a:ext cx="4903769" cy="445797"/>
            </a:xfrm>
            <a:custGeom>
              <a:avLst/>
              <a:gdLst>
                <a:gd name="connsiteX0" fmla="*/ 0 w 4903769"/>
                <a:gd name="connsiteY0" fmla="*/ 0 h 445797"/>
                <a:gd name="connsiteX1" fmla="*/ 4903769 w 4903769"/>
                <a:gd name="connsiteY1" fmla="*/ 0 h 445797"/>
                <a:gd name="connsiteX2" fmla="*/ 4903769 w 4903769"/>
                <a:gd name="connsiteY2" fmla="*/ 445797 h 445797"/>
                <a:gd name="connsiteX3" fmla="*/ 0 w 4903769"/>
                <a:gd name="connsiteY3" fmla="*/ 445797 h 445797"/>
                <a:gd name="connsiteX4" fmla="*/ 0 w 4903769"/>
                <a:gd name="connsiteY4" fmla="*/ 0 h 445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3769" h="445797">
                  <a:moveTo>
                    <a:pt x="0" y="0"/>
                  </a:moveTo>
                  <a:lnTo>
                    <a:pt x="4903769" y="0"/>
                  </a:lnTo>
                  <a:lnTo>
                    <a:pt x="4903769" y="445797"/>
                  </a:lnTo>
                  <a:lnTo>
                    <a:pt x="0" y="44579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IN" sz="2100" b="1" kern="1200" dirty="0" smtClean="0">
                  <a:solidFill>
                    <a:schemeClr val="tx2"/>
                  </a:solidFill>
                  <a:latin typeface="Tw Cen MT" pitchFamily="34" charset="0"/>
                </a:rPr>
                <a:t>INTEREST RATE RISK</a:t>
              </a:r>
              <a:endParaRPr lang="en-IN" sz="2100" b="1" kern="1200" dirty="0">
                <a:solidFill>
                  <a:schemeClr val="tx2"/>
                </a:solidFill>
                <a:latin typeface="Tw Cen MT" pitchFamily="34" charset="0"/>
              </a:endParaRPr>
            </a:p>
          </p:txBody>
        </p:sp>
        <p:grpSp>
          <p:nvGrpSpPr>
            <p:cNvPr id="53" name="Group 52"/>
            <p:cNvGrpSpPr/>
            <p:nvPr/>
          </p:nvGrpSpPr>
          <p:grpSpPr>
            <a:xfrm>
              <a:off x="1691102" y="3049462"/>
              <a:ext cx="5284629" cy="908105"/>
              <a:chOff x="1691102" y="3049462"/>
              <a:chExt cx="5284629" cy="908105"/>
            </a:xfrm>
          </p:grpSpPr>
          <p:sp>
            <p:nvSpPr>
              <p:cNvPr id="34" name="Chevron 33"/>
              <p:cNvSpPr/>
              <p:nvPr/>
            </p:nvSpPr>
            <p:spPr>
              <a:xfrm>
                <a:off x="1691102" y="3049462"/>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Chevron 34"/>
              <p:cNvSpPr/>
              <p:nvPr/>
            </p:nvSpPr>
            <p:spPr>
              <a:xfrm>
                <a:off x="2380354" y="3049462"/>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Chevron 35"/>
              <p:cNvSpPr/>
              <p:nvPr/>
            </p:nvSpPr>
            <p:spPr>
              <a:xfrm>
                <a:off x="3070151" y="3049462"/>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Chevron 36"/>
              <p:cNvSpPr/>
              <p:nvPr/>
            </p:nvSpPr>
            <p:spPr>
              <a:xfrm>
                <a:off x="3759403" y="3049462"/>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Chevron 37"/>
              <p:cNvSpPr/>
              <p:nvPr/>
            </p:nvSpPr>
            <p:spPr>
              <a:xfrm>
                <a:off x="4449200" y="3049462"/>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Chevron 38"/>
              <p:cNvSpPr/>
              <p:nvPr/>
            </p:nvSpPr>
            <p:spPr>
              <a:xfrm>
                <a:off x="5138452" y="3049462"/>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Chevron 39"/>
              <p:cNvSpPr/>
              <p:nvPr/>
            </p:nvSpPr>
            <p:spPr>
              <a:xfrm>
                <a:off x="5828249" y="3049462"/>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Freeform 40"/>
              <p:cNvSpPr/>
              <p:nvPr/>
            </p:nvSpPr>
            <p:spPr>
              <a:xfrm>
                <a:off x="1691102" y="3140273"/>
                <a:ext cx="4967518" cy="726484"/>
              </a:xfrm>
              <a:custGeom>
                <a:avLst/>
                <a:gdLst>
                  <a:gd name="connsiteX0" fmla="*/ 0 w 4967518"/>
                  <a:gd name="connsiteY0" fmla="*/ 0 h 726484"/>
                  <a:gd name="connsiteX1" fmla="*/ 4967518 w 4967518"/>
                  <a:gd name="connsiteY1" fmla="*/ 0 h 726484"/>
                  <a:gd name="connsiteX2" fmla="*/ 4967518 w 4967518"/>
                  <a:gd name="connsiteY2" fmla="*/ 726484 h 726484"/>
                  <a:gd name="connsiteX3" fmla="*/ 0 w 4967518"/>
                  <a:gd name="connsiteY3" fmla="*/ 726484 h 726484"/>
                  <a:gd name="connsiteX4" fmla="*/ 0 w 4967518"/>
                  <a:gd name="connsiteY4" fmla="*/ 0 h 726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7518" h="726484">
                    <a:moveTo>
                      <a:pt x="0" y="0"/>
                    </a:moveTo>
                    <a:lnTo>
                      <a:pt x="4967518" y="0"/>
                    </a:lnTo>
                    <a:lnTo>
                      <a:pt x="4967518" y="726484"/>
                    </a:lnTo>
                    <a:lnTo>
                      <a:pt x="0" y="726484"/>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640" tIns="40640" rIns="40640" bIns="40640" numCol="1" spcCol="1270" anchor="ctr" anchorCtr="0">
                <a:noAutofit/>
              </a:bodyPr>
              <a:lstStyle/>
              <a:p>
                <a:pPr lvl="0" algn="l" defTabSz="711200">
                  <a:lnSpc>
                    <a:spcPct val="90000"/>
                  </a:lnSpc>
                  <a:spcBef>
                    <a:spcPct val="0"/>
                  </a:spcBef>
                  <a:spcAft>
                    <a:spcPct val="35000"/>
                  </a:spcAft>
                </a:pPr>
                <a:r>
                  <a:rPr lang="en-IN" kern="1200" dirty="0" smtClean="0">
                    <a:latin typeface="Tw Cen MT" pitchFamily="34" charset="0"/>
                    <a:cs typeface="Times New Roman" pitchFamily="18" charset="0"/>
                  </a:rPr>
                  <a:t>The risk that interest rates may rise, causing a fall in value of traded debt instruments.</a:t>
                </a:r>
                <a:endParaRPr lang="en-IN" kern="1200" dirty="0">
                  <a:latin typeface="Tw Cen MT" pitchFamily="34" charset="0"/>
                </a:endParaRPr>
              </a:p>
            </p:txBody>
          </p:sp>
        </p:grpSp>
      </p:grpSp>
      <p:grpSp>
        <p:nvGrpSpPr>
          <p:cNvPr id="55" name="Group 54"/>
          <p:cNvGrpSpPr/>
          <p:nvPr/>
        </p:nvGrpSpPr>
        <p:grpSpPr>
          <a:xfrm>
            <a:off x="1691102" y="4019314"/>
            <a:ext cx="5284629" cy="1353902"/>
            <a:chOff x="1691102" y="4019314"/>
            <a:chExt cx="5284629" cy="1353902"/>
          </a:xfrm>
        </p:grpSpPr>
        <p:sp>
          <p:nvSpPr>
            <p:cNvPr id="42" name="Freeform 41"/>
            <p:cNvSpPr/>
            <p:nvPr/>
          </p:nvSpPr>
          <p:spPr>
            <a:xfrm>
              <a:off x="1691102" y="4019314"/>
              <a:ext cx="4903769" cy="445797"/>
            </a:xfrm>
            <a:custGeom>
              <a:avLst/>
              <a:gdLst>
                <a:gd name="connsiteX0" fmla="*/ 0 w 4903769"/>
                <a:gd name="connsiteY0" fmla="*/ 0 h 445797"/>
                <a:gd name="connsiteX1" fmla="*/ 4903769 w 4903769"/>
                <a:gd name="connsiteY1" fmla="*/ 0 h 445797"/>
                <a:gd name="connsiteX2" fmla="*/ 4903769 w 4903769"/>
                <a:gd name="connsiteY2" fmla="*/ 445797 h 445797"/>
                <a:gd name="connsiteX3" fmla="*/ 0 w 4903769"/>
                <a:gd name="connsiteY3" fmla="*/ 445797 h 445797"/>
                <a:gd name="connsiteX4" fmla="*/ 0 w 4903769"/>
                <a:gd name="connsiteY4" fmla="*/ 0 h 4457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3769" h="445797">
                  <a:moveTo>
                    <a:pt x="0" y="0"/>
                  </a:moveTo>
                  <a:lnTo>
                    <a:pt x="4903769" y="0"/>
                  </a:lnTo>
                  <a:lnTo>
                    <a:pt x="4903769" y="445797"/>
                  </a:lnTo>
                  <a:lnTo>
                    <a:pt x="0" y="44579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0010" tIns="80010" rIns="80010" bIns="80010" numCol="1" spcCol="1270" anchor="b" anchorCtr="0">
              <a:noAutofit/>
            </a:bodyPr>
            <a:lstStyle/>
            <a:p>
              <a:pPr lvl="0" algn="l" defTabSz="933450">
                <a:lnSpc>
                  <a:spcPct val="90000"/>
                </a:lnSpc>
                <a:spcBef>
                  <a:spcPct val="0"/>
                </a:spcBef>
                <a:spcAft>
                  <a:spcPct val="35000"/>
                </a:spcAft>
              </a:pPr>
              <a:r>
                <a:rPr lang="en-IN" sz="2100" b="1" kern="1200" dirty="0" smtClean="0">
                  <a:solidFill>
                    <a:schemeClr val="tx2"/>
                  </a:solidFill>
                  <a:latin typeface="Tw Cen MT" pitchFamily="34" charset="0"/>
                </a:rPr>
                <a:t>SETTLEMENT RISK</a:t>
              </a:r>
              <a:endParaRPr lang="en-IN" sz="2100" b="1" kern="1200" dirty="0">
                <a:solidFill>
                  <a:schemeClr val="tx2"/>
                </a:solidFill>
                <a:latin typeface="Tw Cen MT" pitchFamily="34" charset="0"/>
              </a:endParaRPr>
            </a:p>
          </p:txBody>
        </p:sp>
        <p:grpSp>
          <p:nvGrpSpPr>
            <p:cNvPr id="54" name="Group 53"/>
            <p:cNvGrpSpPr/>
            <p:nvPr/>
          </p:nvGrpSpPr>
          <p:grpSpPr>
            <a:xfrm>
              <a:off x="1691102" y="4465111"/>
              <a:ext cx="5284629" cy="908105"/>
              <a:chOff x="1691102" y="4465111"/>
              <a:chExt cx="5284629" cy="908105"/>
            </a:xfrm>
          </p:grpSpPr>
          <p:sp>
            <p:nvSpPr>
              <p:cNvPr id="43" name="Chevron 42"/>
              <p:cNvSpPr/>
              <p:nvPr/>
            </p:nvSpPr>
            <p:spPr>
              <a:xfrm>
                <a:off x="1691102" y="4465111"/>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Chevron 43"/>
              <p:cNvSpPr/>
              <p:nvPr/>
            </p:nvSpPr>
            <p:spPr>
              <a:xfrm>
                <a:off x="2380354" y="4465111"/>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Chevron 44"/>
              <p:cNvSpPr/>
              <p:nvPr/>
            </p:nvSpPr>
            <p:spPr>
              <a:xfrm>
                <a:off x="3070151" y="4465111"/>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Chevron 45"/>
              <p:cNvSpPr/>
              <p:nvPr/>
            </p:nvSpPr>
            <p:spPr>
              <a:xfrm>
                <a:off x="3759403" y="4465111"/>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Chevron 46"/>
              <p:cNvSpPr/>
              <p:nvPr/>
            </p:nvSpPr>
            <p:spPr>
              <a:xfrm>
                <a:off x="4449200" y="4465111"/>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Chevron 47"/>
              <p:cNvSpPr/>
              <p:nvPr/>
            </p:nvSpPr>
            <p:spPr>
              <a:xfrm>
                <a:off x="5138452" y="4465111"/>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Chevron 48"/>
              <p:cNvSpPr/>
              <p:nvPr/>
            </p:nvSpPr>
            <p:spPr>
              <a:xfrm>
                <a:off x="5828249" y="4465111"/>
                <a:ext cx="1147482" cy="908105"/>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Freeform 49"/>
              <p:cNvSpPr/>
              <p:nvPr/>
            </p:nvSpPr>
            <p:spPr>
              <a:xfrm>
                <a:off x="1691102" y="4555922"/>
                <a:ext cx="4967518" cy="726484"/>
              </a:xfrm>
              <a:custGeom>
                <a:avLst/>
                <a:gdLst>
                  <a:gd name="connsiteX0" fmla="*/ 0 w 4967518"/>
                  <a:gd name="connsiteY0" fmla="*/ 0 h 726484"/>
                  <a:gd name="connsiteX1" fmla="*/ 4967518 w 4967518"/>
                  <a:gd name="connsiteY1" fmla="*/ 0 h 726484"/>
                  <a:gd name="connsiteX2" fmla="*/ 4967518 w 4967518"/>
                  <a:gd name="connsiteY2" fmla="*/ 726484 h 726484"/>
                  <a:gd name="connsiteX3" fmla="*/ 0 w 4967518"/>
                  <a:gd name="connsiteY3" fmla="*/ 726484 h 726484"/>
                  <a:gd name="connsiteX4" fmla="*/ 0 w 4967518"/>
                  <a:gd name="connsiteY4" fmla="*/ 0 h 726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7518" h="726484">
                    <a:moveTo>
                      <a:pt x="0" y="0"/>
                    </a:moveTo>
                    <a:lnTo>
                      <a:pt x="4967518" y="0"/>
                    </a:lnTo>
                    <a:lnTo>
                      <a:pt x="4967518" y="726484"/>
                    </a:lnTo>
                    <a:lnTo>
                      <a:pt x="0" y="726484"/>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640" tIns="40640" rIns="40640" bIns="40640" numCol="1" spcCol="1270" anchor="ctr" anchorCtr="0">
                <a:noAutofit/>
              </a:bodyPr>
              <a:lstStyle/>
              <a:p>
                <a:pPr lvl="0" algn="l" defTabSz="711200">
                  <a:lnSpc>
                    <a:spcPct val="90000"/>
                  </a:lnSpc>
                  <a:spcBef>
                    <a:spcPct val="0"/>
                  </a:spcBef>
                  <a:spcAft>
                    <a:spcPct val="35000"/>
                  </a:spcAft>
                </a:pPr>
                <a:r>
                  <a:rPr lang="en-IN" b="0" kern="1200" dirty="0" smtClean="0">
                    <a:latin typeface="Tw Cen MT" pitchFamily="34" charset="0"/>
                    <a:cs typeface="Times New Roman" panose="02020603050405020304" pitchFamily="18" charset="0"/>
                  </a:rPr>
                  <a:t>The risk that one party will fail to deliver the terms of a contract with another party at the time of settlement is called settlement risk.</a:t>
                </a:r>
                <a:endParaRPr lang="en-IN" kern="1200" dirty="0">
                  <a:latin typeface="Tw Cen MT" pitchFamily="34" charset="0"/>
                </a:endParaRPr>
              </a:p>
            </p:txBody>
          </p:sp>
        </p:grpSp>
      </p:grpSp>
      <p:grpSp>
        <p:nvGrpSpPr>
          <p:cNvPr id="51" name="Group 50"/>
          <p:cNvGrpSpPr/>
          <p:nvPr/>
        </p:nvGrpSpPr>
        <p:grpSpPr>
          <a:xfrm>
            <a:off x="1646498" y="5373228"/>
            <a:ext cx="5301765" cy="1379587"/>
            <a:chOff x="1646498" y="5373216"/>
            <a:chExt cx="5301765" cy="1379587"/>
          </a:xfrm>
        </p:grpSpPr>
        <p:grpSp>
          <p:nvGrpSpPr>
            <p:cNvPr id="19" name="Group 18"/>
            <p:cNvGrpSpPr/>
            <p:nvPr/>
          </p:nvGrpSpPr>
          <p:grpSpPr>
            <a:xfrm>
              <a:off x="1672750" y="5805264"/>
              <a:ext cx="5275513" cy="947539"/>
              <a:chOff x="1646498" y="5577805"/>
              <a:chExt cx="5390887" cy="947539"/>
            </a:xfrm>
          </p:grpSpPr>
          <p:sp>
            <p:nvSpPr>
              <p:cNvPr id="14" name="Chevron 13"/>
              <p:cNvSpPr/>
              <p:nvPr/>
            </p:nvSpPr>
            <p:spPr>
              <a:xfrm>
                <a:off x="4442002" y="5577805"/>
                <a:ext cx="1197310" cy="947539"/>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Chevron 4"/>
              <p:cNvSpPr/>
              <p:nvPr/>
            </p:nvSpPr>
            <p:spPr>
              <a:xfrm>
                <a:off x="1646498" y="5577805"/>
                <a:ext cx="1197310" cy="947539"/>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Chevron 5"/>
              <p:cNvSpPr/>
              <p:nvPr/>
            </p:nvSpPr>
            <p:spPr>
              <a:xfrm>
                <a:off x="2328087" y="5577805"/>
                <a:ext cx="1197310" cy="947539"/>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Chevron 6"/>
              <p:cNvSpPr/>
              <p:nvPr/>
            </p:nvSpPr>
            <p:spPr>
              <a:xfrm>
                <a:off x="3043929" y="5577805"/>
                <a:ext cx="1197310" cy="947539"/>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Chevron 7"/>
              <p:cNvSpPr/>
              <p:nvPr/>
            </p:nvSpPr>
            <p:spPr>
              <a:xfrm>
                <a:off x="3779757" y="5577805"/>
                <a:ext cx="1197310" cy="947539"/>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hevron 8"/>
              <p:cNvSpPr/>
              <p:nvPr/>
            </p:nvSpPr>
            <p:spPr>
              <a:xfrm>
                <a:off x="5124233" y="5577805"/>
                <a:ext cx="1197310" cy="947539"/>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Chevron 9"/>
              <p:cNvSpPr/>
              <p:nvPr/>
            </p:nvSpPr>
            <p:spPr>
              <a:xfrm>
                <a:off x="5840074" y="5577805"/>
                <a:ext cx="1197311" cy="947539"/>
              </a:xfrm>
              <a:prstGeom prst="chevron">
                <a:avLst>
                  <a:gd name="adj" fmla="val 70610"/>
                </a:avLst>
              </a:prstGeom>
              <a:solidFill>
                <a:schemeClr val="accent6">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1" name="Group 10"/>
            <p:cNvGrpSpPr/>
            <p:nvPr/>
          </p:nvGrpSpPr>
          <p:grpSpPr>
            <a:xfrm>
              <a:off x="1646498" y="5911329"/>
              <a:ext cx="5003150" cy="758031"/>
              <a:chOff x="1052945" y="3518300"/>
              <a:chExt cx="5183228" cy="758031"/>
            </a:xfrm>
          </p:grpSpPr>
          <p:sp>
            <p:nvSpPr>
              <p:cNvPr id="12" name="Rectangle 11"/>
              <p:cNvSpPr/>
              <p:nvPr/>
            </p:nvSpPr>
            <p:spPr>
              <a:xfrm>
                <a:off x="1052945" y="3518300"/>
                <a:ext cx="5183228" cy="758031"/>
              </a:xfrm>
              <a:prstGeom prst="re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r>
                  <a:rPr lang="en-IN" sz="1600" dirty="0">
                    <a:solidFill>
                      <a:srgbClr val="4B4B4B"/>
                    </a:solidFill>
                    <a:latin typeface="Tw Cen MT" pitchFamily="34" charset="0"/>
                    <a:cs typeface="Times New Roman" panose="02020603050405020304" pitchFamily="18" charset="0"/>
                  </a:rPr>
                  <a:t>The risk arising from the lack of possibility to either buy or sell a security quickly as per one’s requirement is called liquidity risk</a:t>
                </a:r>
                <a:r>
                  <a:rPr lang="en-IN" sz="1600" dirty="0" smtClean="0">
                    <a:solidFill>
                      <a:srgbClr val="4B4B4B"/>
                    </a:solidFill>
                    <a:latin typeface="Tw Cen MT" pitchFamily="34" charset="0"/>
                    <a:cs typeface="Times New Roman" panose="02020603050405020304" pitchFamily="18" charset="0"/>
                  </a:rPr>
                  <a:t>.</a:t>
                </a:r>
                <a:endParaRPr lang="en-IN" sz="1600" dirty="0">
                  <a:solidFill>
                    <a:srgbClr val="4B4B4B"/>
                  </a:solidFill>
                  <a:latin typeface="Tw Cen MT" pitchFamily="34" charset="0"/>
                  <a:cs typeface="Times New Roman" panose="02020603050405020304" pitchFamily="18" charset="0"/>
                </a:endParaRPr>
              </a:p>
            </p:txBody>
          </p:sp>
          <p:sp>
            <p:nvSpPr>
              <p:cNvPr id="13" name="Rectangle 12"/>
              <p:cNvSpPr/>
              <p:nvPr/>
            </p:nvSpPr>
            <p:spPr>
              <a:xfrm>
                <a:off x="1052945" y="3518300"/>
                <a:ext cx="5183228" cy="75803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l" defTabSz="1600200">
                  <a:lnSpc>
                    <a:spcPct val="90000"/>
                  </a:lnSpc>
                  <a:spcBef>
                    <a:spcPct val="0"/>
                  </a:spcBef>
                  <a:spcAft>
                    <a:spcPct val="35000"/>
                  </a:spcAft>
                </a:pPr>
                <a:endParaRPr lang="en-IN" sz="3600" kern="1200"/>
              </a:p>
            </p:txBody>
          </p:sp>
        </p:grpSp>
        <p:sp>
          <p:nvSpPr>
            <p:cNvPr id="20" name="TextBox 19"/>
            <p:cNvSpPr txBox="1"/>
            <p:nvPr/>
          </p:nvSpPr>
          <p:spPr>
            <a:xfrm>
              <a:off x="1787432" y="5373216"/>
              <a:ext cx="4368948" cy="415498"/>
            </a:xfrm>
            <a:prstGeom prst="rect">
              <a:avLst/>
            </a:prstGeom>
            <a:noFill/>
          </p:spPr>
          <p:txBody>
            <a:bodyPr wrap="square" rtlCol="0">
              <a:spAutoFit/>
            </a:bodyPr>
            <a:lstStyle/>
            <a:p>
              <a:r>
                <a:rPr lang="en-IN" sz="2100" b="1" dirty="0" smtClean="0">
                  <a:solidFill>
                    <a:schemeClr val="tx2"/>
                  </a:solidFill>
                  <a:latin typeface="Tw Cen MT" pitchFamily="34" charset="0"/>
                </a:rPr>
                <a:t>LIQUIDITY RISK</a:t>
              </a:r>
              <a:endParaRPr lang="en-IN" sz="2100" b="1" dirty="0">
                <a:solidFill>
                  <a:schemeClr val="tx2"/>
                </a:solidFill>
                <a:latin typeface="Tw Cen MT" pitchFamily="34" charset="0"/>
              </a:endParaRPr>
            </a:p>
          </p:txBody>
        </p:sp>
      </p:grpSp>
      <p:sp>
        <p:nvSpPr>
          <p:cNvPr id="58" name="AutoShape 4" descr="Risk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 name="AutoShape 6" descr="Risk free icon"/>
          <p:cNvSpPr>
            <a:spLocks noChangeAspect="1" noChangeArrowheads="1"/>
          </p:cNvSpPr>
          <p:nvPr/>
        </p:nvSpPr>
        <p:spPr bwMode="auto">
          <a:xfrm>
            <a:off x="307975" y="794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0" name="Picture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116632"/>
            <a:ext cx="822846" cy="822846"/>
          </a:xfrm>
          <a:prstGeom prst="rect">
            <a:avLst/>
          </a:prstGeom>
        </p:spPr>
      </p:pic>
    </p:spTree>
    <p:extLst>
      <p:ext uri="{BB962C8B-B14F-4D97-AF65-F5344CB8AC3E}">
        <p14:creationId xmlns:p14="http://schemas.microsoft.com/office/powerpoint/2010/main" val="73013835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0-#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additive="base">
                                        <p:cTn id="12" dur="500" fill="hold"/>
                                        <p:tgtEl>
                                          <p:spTgt spid="56"/>
                                        </p:tgtEl>
                                        <p:attrNameLst>
                                          <p:attrName>ppt_x</p:attrName>
                                        </p:attrNameLst>
                                      </p:cBhvr>
                                      <p:tavLst>
                                        <p:tav tm="0">
                                          <p:val>
                                            <p:strVal val="0-#ppt_w/2"/>
                                          </p:val>
                                        </p:tav>
                                        <p:tav tm="100000">
                                          <p:val>
                                            <p:strVal val="#ppt_x"/>
                                          </p:val>
                                        </p:tav>
                                      </p:tavLst>
                                    </p:anim>
                                    <p:anim calcmode="lin" valueType="num">
                                      <p:cBhvr additive="base">
                                        <p:cTn id="13" dur="500" fill="hold"/>
                                        <p:tgtEl>
                                          <p:spTgt spid="5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0-#ppt_w/2"/>
                                          </p:val>
                                        </p:tav>
                                        <p:tav tm="100000">
                                          <p:val>
                                            <p:strVal val="#ppt_x"/>
                                          </p:val>
                                        </p:tav>
                                      </p:tavLst>
                                    </p:anim>
                                    <p:anim calcmode="lin" valueType="num">
                                      <p:cBhvr additive="base">
                                        <p:cTn id="18" dur="500" fill="hold"/>
                                        <p:tgtEl>
                                          <p:spTgt spid="5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1"/>
                                        </p:tgtEl>
                                        <p:attrNameLst>
                                          <p:attrName>style.visibility</p:attrName>
                                        </p:attrNameLst>
                                      </p:cBhvr>
                                      <p:to>
                                        <p:strVal val="visible"/>
                                      </p:to>
                                    </p:set>
                                    <p:anim calcmode="lin" valueType="num">
                                      <p:cBhvr additive="base">
                                        <p:cTn id="22" dur="500" fill="hold"/>
                                        <p:tgtEl>
                                          <p:spTgt spid="51"/>
                                        </p:tgtEl>
                                        <p:attrNameLst>
                                          <p:attrName>ppt_x</p:attrName>
                                        </p:attrNameLst>
                                      </p:cBhvr>
                                      <p:tavLst>
                                        <p:tav tm="0">
                                          <p:val>
                                            <p:strVal val="0-#ppt_w/2"/>
                                          </p:val>
                                        </p:tav>
                                        <p:tav tm="100000">
                                          <p:val>
                                            <p:strVal val="#ppt_x"/>
                                          </p:val>
                                        </p:tav>
                                      </p:tavLst>
                                    </p:anim>
                                    <p:anim calcmode="lin" valueType="num">
                                      <p:cBhvr additive="base">
                                        <p:cTn id="23"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420888"/>
            <a:ext cx="8424936" cy="1371600"/>
          </a:xfrm>
        </p:spPr>
        <p:txBody>
          <a:bodyPr>
            <a:normAutofit/>
          </a:bodyPr>
          <a:lstStyle/>
          <a:p>
            <a:pPr algn="ctr"/>
            <a:r>
              <a:rPr lang="en-IN" sz="4000" b="1" u="sng" dirty="0">
                <a:latin typeface="Tw Cen MT" pitchFamily="34" charset="0"/>
                <a:cs typeface="Times New Roman" panose="02020603050405020304" pitchFamily="18" charset="0"/>
              </a:rPr>
              <a:t>India vs other Asian countries</a:t>
            </a:r>
            <a:br>
              <a:rPr lang="en-IN" sz="4000" b="1" u="sng" dirty="0">
                <a:latin typeface="Tw Cen MT" pitchFamily="34" charset="0"/>
                <a:cs typeface="Times New Roman" panose="02020603050405020304" pitchFamily="18" charset="0"/>
              </a:rPr>
            </a:br>
            <a:r>
              <a:rPr lang="en-IN" sz="4000" b="1" u="sng" dirty="0">
                <a:latin typeface="Tw Cen MT" pitchFamily="34" charset="0"/>
                <a:cs typeface="Times New Roman" panose="02020603050405020304" pitchFamily="18" charset="0"/>
              </a:rPr>
              <a:t>(DEVELOPED AND DEVELOPING)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336" y="44624"/>
            <a:ext cx="1296144" cy="12961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5" y="5380810"/>
            <a:ext cx="1360558" cy="1360558"/>
          </a:xfrm>
          <a:prstGeom prst="rect">
            <a:avLst/>
          </a:prstGeom>
        </p:spPr>
      </p:pic>
    </p:spTree>
    <p:extLst>
      <p:ext uri="{BB962C8B-B14F-4D97-AF65-F5344CB8AC3E}">
        <p14:creationId xmlns:p14="http://schemas.microsoft.com/office/powerpoint/2010/main" val="3520697137"/>
      </p:ext>
    </p:extLst>
  </p:cSld>
  <p:clrMapOvr>
    <a:masterClrMapping/>
  </p:clrMapOvr>
  <p:transition spd="slow">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76672"/>
            <a:ext cx="5791200" cy="795536"/>
          </a:xfrm>
        </p:spPr>
        <p:txBody>
          <a:bodyPr>
            <a:normAutofit/>
          </a:bodyPr>
          <a:lstStyle/>
          <a:p>
            <a:pPr algn="ctr"/>
            <a:r>
              <a:rPr lang="en-IN" sz="4000" b="1" u="sng" dirty="0">
                <a:latin typeface="Tw Cen MT" pitchFamily="34" charset="0"/>
                <a:cs typeface="Times New Roman" panose="02020603050405020304" pitchFamily="18" charset="0"/>
              </a:rPr>
              <a:t>INDIA VS. CHINA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257" y="1719968"/>
            <a:ext cx="6551497" cy="4913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22913611"/>
      </p:ext>
    </p:extLst>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901892681"/>
              </p:ext>
            </p:extLst>
          </p:nvPr>
        </p:nvGraphicFramePr>
        <p:xfrm>
          <a:off x="457200" y="1752602"/>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7">
            <a:extLst>
              <a:ext uri="{FF2B5EF4-FFF2-40B4-BE49-F238E27FC236}">
                <a16:creationId xmlns:a16="http://schemas.microsoft.com/office/drawing/2014/main" xmlns="" id="{346656A0-BDA2-4576-BE51-8ADC358A2E33}"/>
              </a:ext>
            </a:extLst>
          </p:cNvPr>
          <p:cNvSpPr>
            <a:spLocks noGrp="1"/>
          </p:cNvSpPr>
          <p:nvPr>
            <p:ph type="title"/>
          </p:nvPr>
        </p:nvSpPr>
        <p:spPr>
          <a:xfrm>
            <a:off x="1733128" y="394211"/>
            <a:ext cx="5791200" cy="707886"/>
          </a:xfrm>
          <a:prstGeom prst="rect">
            <a:avLst/>
          </a:prstGeom>
        </p:spPr>
        <p:txBody>
          <a:bodyPr wrap="square">
            <a:spAutoFit/>
          </a:bodyPr>
          <a:lstStyle/>
          <a:p>
            <a:pPr algn="ctr"/>
            <a:r>
              <a:rPr lang="en-IN" sz="4000" b="1" u="sng" cap="all" spc="-60" dirty="0" smtClean="0">
                <a:solidFill>
                  <a:srgbClr val="00B0F0"/>
                </a:solidFill>
                <a:latin typeface="Tw Cen MT" pitchFamily="34" charset="0"/>
                <a:cs typeface="Times New Roman" panose="02020603050405020304" pitchFamily="18" charset="0"/>
              </a:rPr>
              <a:t>INDIA VS. CHINA</a:t>
            </a:r>
            <a:endParaRPr lang="en-IN" sz="4000" dirty="0">
              <a:latin typeface="Tw Cen MT" pitchFamily="34" charset="0"/>
            </a:endParaRPr>
          </a:p>
        </p:txBody>
      </p:sp>
    </p:spTree>
    <p:extLst>
      <p:ext uri="{BB962C8B-B14F-4D97-AF65-F5344CB8AC3E}">
        <p14:creationId xmlns:p14="http://schemas.microsoft.com/office/powerpoint/2010/main" val="27392704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44624"/>
            <a:ext cx="5791200" cy="1371600"/>
          </a:xfrm>
        </p:spPr>
        <p:txBody>
          <a:bodyPr>
            <a:normAutofit/>
          </a:bodyPr>
          <a:lstStyle/>
          <a:p>
            <a:pPr algn="ctr"/>
            <a:r>
              <a:rPr lang="en-IN" sz="4000" b="1" u="sng" dirty="0">
                <a:latin typeface="Tw Cen MT" pitchFamily="34" charset="0"/>
                <a:cs typeface="Times New Roman" panose="02020603050405020304" pitchFamily="18" charset="0"/>
              </a:rPr>
              <a:t>INDIA </a:t>
            </a:r>
            <a:r>
              <a:rPr lang="en-IN" sz="4000" b="1" u="sng" dirty="0" smtClean="0">
                <a:latin typeface="Tw Cen MT" pitchFamily="34" charset="0"/>
                <a:cs typeface="Times New Roman" panose="02020603050405020304" pitchFamily="18" charset="0"/>
              </a:rPr>
              <a:t>VS. </a:t>
            </a:r>
            <a:r>
              <a:rPr lang="en-IN" sz="4000" b="1" u="sng" dirty="0">
                <a:latin typeface="Tw Cen MT" pitchFamily="34" charset="0"/>
                <a:cs typeface="Times New Roman" panose="02020603050405020304" pitchFamily="18" charset="0"/>
              </a:rPr>
              <a:t>JAPAN</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0376" y="1772816"/>
            <a:ext cx="6223248" cy="46674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91047450"/>
      </p:ext>
    </p:extLst>
  </p:cSld>
  <p:clrMapOvr>
    <a:masterClrMapping/>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116469155"/>
              </p:ext>
            </p:extLst>
          </p:nvPr>
        </p:nvGraphicFramePr>
        <p:xfrm>
          <a:off x="457200" y="1752602"/>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7">
            <a:extLst>
              <a:ext uri="{FF2B5EF4-FFF2-40B4-BE49-F238E27FC236}">
                <a16:creationId xmlns:a16="http://schemas.microsoft.com/office/drawing/2014/main" xmlns="" id="{346656A0-BDA2-4576-BE51-8ADC358A2E33}"/>
              </a:ext>
            </a:extLst>
          </p:cNvPr>
          <p:cNvSpPr>
            <a:spLocks noGrp="1"/>
          </p:cNvSpPr>
          <p:nvPr>
            <p:ph type="title"/>
          </p:nvPr>
        </p:nvSpPr>
        <p:spPr>
          <a:xfrm>
            <a:off x="1733128" y="394211"/>
            <a:ext cx="5791200" cy="707886"/>
          </a:xfrm>
          <a:prstGeom prst="rect">
            <a:avLst/>
          </a:prstGeom>
        </p:spPr>
        <p:txBody>
          <a:bodyPr wrap="square">
            <a:spAutoFit/>
          </a:bodyPr>
          <a:lstStyle/>
          <a:p>
            <a:pPr algn="ctr"/>
            <a:r>
              <a:rPr lang="en-IN" sz="4000" b="1" u="sng" cap="all" spc="-60" dirty="0" smtClean="0">
                <a:solidFill>
                  <a:srgbClr val="00B0F0"/>
                </a:solidFill>
                <a:latin typeface="Tw Cen MT" pitchFamily="34" charset="0"/>
                <a:cs typeface="Times New Roman" panose="02020603050405020304" pitchFamily="18" charset="0"/>
              </a:rPr>
              <a:t>INDIA VS. </a:t>
            </a:r>
            <a:r>
              <a:rPr lang="en-IN" sz="4000" b="1" u="sng" dirty="0" smtClean="0">
                <a:solidFill>
                  <a:srgbClr val="00B0F0"/>
                </a:solidFill>
                <a:latin typeface="Tw Cen MT" pitchFamily="34" charset="0"/>
                <a:cs typeface="Times New Roman" panose="02020603050405020304" pitchFamily="18" charset="0"/>
              </a:rPr>
              <a:t>JAPAN</a:t>
            </a:r>
            <a:endParaRPr lang="en-IN" sz="3200" dirty="0">
              <a:latin typeface="Tw Cen MT" pitchFamily="34" charset="0"/>
            </a:endParaRPr>
          </a:p>
        </p:txBody>
      </p:sp>
    </p:spTree>
    <p:extLst>
      <p:ext uri="{BB962C8B-B14F-4D97-AF65-F5344CB8AC3E}">
        <p14:creationId xmlns:p14="http://schemas.microsoft.com/office/powerpoint/2010/main" val="136469002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2342"/>
            <a:ext cx="8219256" cy="867544"/>
          </a:xfrm>
        </p:spPr>
        <p:txBody>
          <a:bodyPr>
            <a:normAutofit/>
          </a:bodyPr>
          <a:lstStyle/>
          <a:p>
            <a:pPr algn="ctr"/>
            <a:r>
              <a:rPr lang="en-IN" sz="4000" b="1" u="sng" dirty="0">
                <a:latin typeface="Tw Cen MT" pitchFamily="34" charset="0"/>
                <a:cs typeface="Times New Roman" panose="02020603050405020304" pitchFamily="18" charset="0"/>
              </a:rPr>
              <a:t>CONCLUSIONS</a:t>
            </a:r>
          </a:p>
        </p:txBody>
      </p:sp>
      <p:sp>
        <p:nvSpPr>
          <p:cNvPr id="3" name="Content Placeholder 2"/>
          <p:cNvSpPr>
            <a:spLocks noGrp="1"/>
          </p:cNvSpPr>
          <p:nvPr>
            <p:ph idx="1"/>
          </p:nvPr>
        </p:nvSpPr>
        <p:spPr>
          <a:xfrm>
            <a:off x="210346" y="1700808"/>
            <a:ext cx="8712968" cy="4893096"/>
          </a:xfrm>
        </p:spPr>
        <p:txBody>
          <a:bodyPr>
            <a:noAutofit/>
          </a:bodyPr>
          <a:lstStyle/>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The credit spreads for </a:t>
            </a:r>
            <a:r>
              <a:rPr lang="en-IN" b="0" dirty="0" smtClean="0">
                <a:solidFill>
                  <a:schemeClr val="tx1">
                    <a:lumMod val="50000"/>
                  </a:schemeClr>
                </a:solidFill>
                <a:latin typeface="Tw Cen MT" pitchFamily="34" charset="0"/>
                <a:cs typeface="Times New Roman" panose="02020603050405020304" pitchFamily="18" charset="0"/>
              </a:rPr>
              <a:t>the companies considered in our study, with </a:t>
            </a:r>
            <a:r>
              <a:rPr lang="en-IN" b="0" dirty="0">
                <a:solidFill>
                  <a:schemeClr val="tx1">
                    <a:lumMod val="50000"/>
                  </a:schemeClr>
                </a:solidFill>
                <a:latin typeface="Tw Cen MT" pitchFamily="34" charset="0"/>
                <a:cs typeface="Times New Roman" panose="02020603050405020304" pitchFamily="18" charset="0"/>
              </a:rPr>
              <a:t>a tenure between 3-5 </a:t>
            </a:r>
            <a:r>
              <a:rPr lang="en-IN" b="0" dirty="0" smtClean="0">
                <a:solidFill>
                  <a:schemeClr val="tx1">
                    <a:lumMod val="50000"/>
                  </a:schemeClr>
                </a:solidFill>
                <a:latin typeface="Tw Cen MT" pitchFamily="34" charset="0"/>
                <a:cs typeface="Times New Roman" panose="02020603050405020304" pitchFamily="18" charset="0"/>
              </a:rPr>
              <a:t>years, </a:t>
            </a:r>
            <a:r>
              <a:rPr lang="en-IN" b="0" dirty="0">
                <a:solidFill>
                  <a:schemeClr val="tx1">
                    <a:lumMod val="50000"/>
                  </a:schemeClr>
                </a:solidFill>
                <a:latin typeface="Tw Cen MT" pitchFamily="34" charset="0"/>
                <a:cs typeface="Times New Roman" panose="02020603050405020304" pitchFamily="18" charset="0"/>
              </a:rPr>
              <a:t>is between 0.1% - 4%.</a:t>
            </a:r>
          </a:p>
          <a:p>
            <a:pPr marL="342900" indent="-342900">
              <a:buFont typeface="Times New Roman" panose="02020603050405020304" pitchFamily="18" charset="0"/>
              <a:buChar char="⁎"/>
            </a:pPr>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Highly stable companies like LIC Housing Finance with larger market cap have lower spreads as compared to companies like SREI Equipment and </a:t>
            </a:r>
            <a:r>
              <a:rPr lang="en-IN" b="0" dirty="0" err="1">
                <a:solidFill>
                  <a:schemeClr val="tx1">
                    <a:lumMod val="50000"/>
                  </a:schemeClr>
                </a:solidFill>
                <a:latin typeface="Tw Cen MT" pitchFamily="34" charset="0"/>
                <a:cs typeface="Times New Roman" panose="02020603050405020304" pitchFamily="18" charset="0"/>
              </a:rPr>
              <a:t>Ujjivan</a:t>
            </a:r>
            <a:r>
              <a:rPr lang="en-IN" b="0" dirty="0">
                <a:solidFill>
                  <a:schemeClr val="tx1">
                    <a:lumMod val="50000"/>
                  </a:schemeClr>
                </a:solidFill>
                <a:latin typeface="Tw Cen MT" pitchFamily="34" charset="0"/>
                <a:cs typeface="Times New Roman" panose="02020603050405020304" pitchFamily="18" charset="0"/>
              </a:rPr>
              <a:t> Financial Services with smaller market cap.</a:t>
            </a:r>
          </a:p>
          <a:p>
            <a:pPr marL="342900" indent="-342900">
              <a:buFont typeface="Times New Roman" panose="02020603050405020304" pitchFamily="18" charset="0"/>
              <a:buChar char="⁎"/>
            </a:pPr>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LIC has the lowest risk-neutral probability of default which </a:t>
            </a:r>
            <a:r>
              <a:rPr lang="en-IN" b="0" dirty="0" smtClean="0">
                <a:solidFill>
                  <a:schemeClr val="tx1">
                    <a:lumMod val="50000"/>
                  </a:schemeClr>
                </a:solidFill>
                <a:latin typeface="Tw Cen MT" pitchFamily="34" charset="0"/>
                <a:cs typeface="Times New Roman" panose="02020603050405020304" pitchFamily="18" charset="0"/>
              </a:rPr>
              <a:t>is 0.025, </a:t>
            </a:r>
            <a:r>
              <a:rPr lang="en-IN" b="0" dirty="0">
                <a:solidFill>
                  <a:schemeClr val="tx1">
                    <a:lumMod val="50000"/>
                  </a:schemeClr>
                </a:solidFill>
                <a:latin typeface="Tw Cen MT" pitchFamily="34" charset="0"/>
                <a:cs typeface="Times New Roman" panose="02020603050405020304" pitchFamily="18" charset="0"/>
              </a:rPr>
              <a:t>followed by </a:t>
            </a:r>
            <a:r>
              <a:rPr lang="en-IN" b="0" dirty="0" smtClean="0">
                <a:solidFill>
                  <a:schemeClr val="tx1">
                    <a:lumMod val="50000"/>
                  </a:schemeClr>
                </a:solidFill>
                <a:latin typeface="Tw Cen MT" pitchFamily="34" charset="0"/>
                <a:cs typeface="Times New Roman" panose="02020603050405020304" pitchFamily="18" charset="0"/>
              </a:rPr>
              <a:t>SREI(0.32) </a:t>
            </a:r>
            <a:r>
              <a:rPr lang="en-IN" b="0" dirty="0">
                <a:solidFill>
                  <a:schemeClr val="tx1">
                    <a:lumMod val="50000"/>
                  </a:schemeClr>
                </a:solidFill>
                <a:latin typeface="Tw Cen MT" pitchFamily="34" charset="0"/>
                <a:cs typeface="Times New Roman" panose="02020603050405020304" pitchFamily="18" charset="0"/>
              </a:rPr>
              <a:t>and then </a:t>
            </a:r>
            <a:r>
              <a:rPr lang="en-IN" b="0" dirty="0" err="1" smtClean="0">
                <a:solidFill>
                  <a:schemeClr val="tx1">
                    <a:lumMod val="50000"/>
                  </a:schemeClr>
                </a:solidFill>
                <a:latin typeface="Tw Cen MT" pitchFamily="34" charset="0"/>
                <a:cs typeface="Times New Roman" panose="02020603050405020304" pitchFamily="18" charset="0"/>
              </a:rPr>
              <a:t>Ujjivan</a:t>
            </a:r>
            <a:r>
              <a:rPr lang="en-IN" b="0" dirty="0" smtClean="0">
                <a:solidFill>
                  <a:schemeClr val="tx1">
                    <a:lumMod val="50000"/>
                  </a:schemeClr>
                </a:solidFill>
                <a:latin typeface="Tw Cen MT" pitchFamily="34" charset="0"/>
                <a:cs typeface="Times New Roman" panose="02020603050405020304" pitchFamily="18" charset="0"/>
              </a:rPr>
              <a:t>(0.66), </a:t>
            </a:r>
            <a:r>
              <a:rPr lang="en-IN" b="0" dirty="0">
                <a:solidFill>
                  <a:schemeClr val="tx1">
                    <a:lumMod val="50000"/>
                  </a:schemeClr>
                </a:solidFill>
                <a:latin typeface="Tw Cen MT" pitchFamily="34" charset="0"/>
                <a:cs typeface="Times New Roman" panose="02020603050405020304" pitchFamily="18" charset="0"/>
              </a:rPr>
              <a:t>which is in agreement with the credit spread values.</a:t>
            </a:r>
          </a:p>
          <a:p>
            <a:pPr marL="342900" indent="-342900">
              <a:buFont typeface="Times New Roman" panose="02020603050405020304" pitchFamily="18" charset="0"/>
              <a:buChar char="⁎"/>
            </a:pPr>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The average yield on the LIC bond is 7.17%, followed by SREI(10.08%) and </a:t>
            </a:r>
            <a:r>
              <a:rPr lang="en-IN" b="0" dirty="0" err="1">
                <a:solidFill>
                  <a:schemeClr val="tx1">
                    <a:lumMod val="50000"/>
                  </a:schemeClr>
                </a:solidFill>
                <a:latin typeface="Tw Cen MT" pitchFamily="34" charset="0"/>
                <a:cs typeface="Times New Roman" panose="02020603050405020304" pitchFamily="18" charset="0"/>
              </a:rPr>
              <a:t>Ujjivan</a:t>
            </a:r>
            <a:r>
              <a:rPr lang="en-IN" b="0" dirty="0">
                <a:solidFill>
                  <a:schemeClr val="tx1">
                    <a:lumMod val="50000"/>
                  </a:schemeClr>
                </a:solidFill>
                <a:latin typeface="Tw Cen MT" pitchFamily="34" charset="0"/>
                <a:cs typeface="Times New Roman" panose="02020603050405020304" pitchFamily="18" charset="0"/>
              </a:rPr>
              <a:t>(11.36%).</a:t>
            </a:r>
          </a:p>
          <a:p>
            <a:pPr marL="342900" indent="-342900">
              <a:buFont typeface="Times New Roman" panose="02020603050405020304" pitchFamily="18" charset="0"/>
              <a:buChar char="⁎"/>
            </a:pPr>
            <a:endParaRPr lang="en-IN" b="0" dirty="0">
              <a:solidFill>
                <a:schemeClr val="tx1">
                  <a:lumMod val="50000"/>
                </a:schemeClr>
              </a:solidFill>
              <a:latin typeface="Tw Cen MT" pitchFamily="34"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188640"/>
            <a:ext cx="1080120" cy="1080120"/>
          </a:xfrm>
          <a:prstGeom prst="rect">
            <a:avLst/>
          </a:prstGeom>
        </p:spPr>
      </p:pic>
      <p:pic>
        <p:nvPicPr>
          <p:cNvPr id="5"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18875" y="188640"/>
            <a:ext cx="909511"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328323"/>
      </p:ext>
    </p:extLst>
  </p:cSld>
  <p:clrMapOvr>
    <a:masterClrMapping/>
  </p:clrMapOvr>
  <p:transition spd="slow">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116636"/>
            <a:ext cx="4474840" cy="1393961"/>
          </a:xfrm>
        </p:spPr>
        <p:txBody>
          <a:bodyPr>
            <a:noAutofit/>
          </a:bodyPr>
          <a:lstStyle/>
          <a:p>
            <a:pPr algn="ctr"/>
            <a:r>
              <a:rPr lang="en-IN" sz="4000" b="1" u="sng" dirty="0">
                <a:latin typeface="Tw Cen MT" pitchFamily="34" charset="0"/>
                <a:cs typeface="Times New Roman" panose="02020603050405020304" pitchFamily="18" charset="0"/>
              </a:rPr>
              <a:t>CONCLUSIONS (Country-wise)</a:t>
            </a:r>
          </a:p>
        </p:txBody>
      </p:sp>
      <p:pic>
        <p:nvPicPr>
          <p:cNvPr id="3075"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99798" y="296173"/>
            <a:ext cx="909511"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a:extLst>
              <a:ext uri="{FF2B5EF4-FFF2-40B4-BE49-F238E27FC236}">
                <a16:creationId xmlns:a16="http://schemas.microsoft.com/office/drawing/2014/main" xmlns="" id="{00732AC1-74BB-4F4F-94E4-C62A63D6F185}"/>
              </a:ext>
            </a:extLst>
          </p:cNvPr>
          <p:cNvGraphicFramePr>
            <a:graphicFrameLocks noGrp="1"/>
          </p:cNvGraphicFramePr>
          <p:nvPr>
            <p:extLst>
              <p:ext uri="{D42A27DB-BD31-4B8C-83A1-F6EECF244321}">
                <p14:modId xmlns:p14="http://schemas.microsoft.com/office/powerpoint/2010/main" val="966714147"/>
              </p:ext>
            </p:extLst>
          </p:nvPr>
        </p:nvGraphicFramePr>
        <p:xfrm>
          <a:off x="917832" y="2160922"/>
          <a:ext cx="7296472" cy="2376265"/>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58729">
                  <a:extLst>
                    <a:ext uri="{9D8B030D-6E8A-4147-A177-3AD203B41FA5}">
                      <a16:colId xmlns:a16="http://schemas.microsoft.com/office/drawing/2014/main" xmlns="" val="2591720109"/>
                    </a:ext>
                  </a:extLst>
                </a:gridCol>
                <a:gridCol w="1551391">
                  <a:extLst>
                    <a:ext uri="{9D8B030D-6E8A-4147-A177-3AD203B41FA5}">
                      <a16:colId xmlns:a16="http://schemas.microsoft.com/office/drawing/2014/main" xmlns="" val="1834187897"/>
                    </a:ext>
                  </a:extLst>
                </a:gridCol>
                <a:gridCol w="1465202">
                  <a:extLst>
                    <a:ext uri="{9D8B030D-6E8A-4147-A177-3AD203B41FA5}">
                      <a16:colId xmlns:a16="http://schemas.microsoft.com/office/drawing/2014/main" xmlns="" val="725644026"/>
                    </a:ext>
                  </a:extLst>
                </a:gridCol>
                <a:gridCol w="1321150">
                  <a:extLst>
                    <a:ext uri="{9D8B030D-6E8A-4147-A177-3AD203B41FA5}">
                      <a16:colId xmlns:a16="http://schemas.microsoft.com/office/drawing/2014/main" xmlns="" val="2232785500"/>
                    </a:ext>
                  </a:extLst>
                </a:gridCol>
              </a:tblGrid>
              <a:tr h="475253">
                <a:tc>
                  <a:txBody>
                    <a:bodyPr/>
                    <a:lstStyle/>
                    <a:p>
                      <a:pPr algn="ctr"/>
                      <a:r>
                        <a:rPr lang="en-IN" sz="2400" dirty="0">
                          <a:latin typeface="Tw Cen MT" pitchFamily="34" charset="0"/>
                        </a:rPr>
                        <a:t>Comparison</a:t>
                      </a:r>
                    </a:p>
                  </a:txBody>
                  <a:tcPr>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IN" sz="2400" dirty="0">
                          <a:latin typeface="Tw Cen MT" pitchFamily="34" charset="0"/>
                        </a:rPr>
                        <a:t>India</a:t>
                      </a:r>
                    </a:p>
                  </a:txBody>
                  <a:tcPr>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IN" sz="2400" dirty="0">
                          <a:latin typeface="Tw Cen MT" pitchFamily="34" charset="0"/>
                        </a:rPr>
                        <a:t>China </a:t>
                      </a:r>
                    </a:p>
                  </a:txBody>
                  <a:tcPr>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a:r>
                        <a:rPr lang="en-IN" sz="2400" dirty="0">
                          <a:latin typeface="Tw Cen MT" pitchFamily="34" charset="0"/>
                        </a:rPr>
                        <a:t>Japan</a:t>
                      </a:r>
                    </a:p>
                  </a:txBody>
                  <a:tcPr>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xmlns="" val="1627411600"/>
                  </a:ext>
                </a:extLst>
              </a:tr>
              <a:tr h="475253">
                <a:tc>
                  <a:txBody>
                    <a:bodyPr/>
                    <a:lstStyle/>
                    <a:p>
                      <a:pPr lvl="0" algn="ctr"/>
                      <a:r>
                        <a:rPr lang="en-IN" dirty="0">
                          <a:latin typeface="Tw Cen MT" pitchFamily="34" charset="0"/>
                        </a:rPr>
                        <a:t>Yield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r>
                        <a:rPr lang="en-IN" dirty="0">
                          <a:latin typeface="Tw Cen MT" pitchFamily="34" charset="0"/>
                        </a:rPr>
                        <a:t>7.49%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r>
                        <a:rPr lang="en-IN" dirty="0">
                          <a:latin typeface="Tw Cen MT" pitchFamily="34" charset="0"/>
                        </a:rPr>
                        <a:t>3.14%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r>
                        <a:rPr lang="en-IN" dirty="0">
                          <a:latin typeface="Tw Cen MT" pitchFamily="34" charset="0"/>
                        </a:rPr>
                        <a:t>-0.07%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849065266"/>
                  </a:ext>
                </a:extLst>
              </a:tr>
              <a:tr h="475253">
                <a:tc>
                  <a:txBody>
                    <a:bodyPr/>
                    <a:lstStyle/>
                    <a:p>
                      <a:pPr lvl="0" algn="ctr"/>
                      <a:r>
                        <a:rPr lang="en-IN" dirty="0">
                          <a:latin typeface="Tw Cen MT" pitchFamily="34" charset="0"/>
                        </a:rPr>
                        <a:t>Average Spread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r>
                        <a:rPr lang="en-IN" dirty="0">
                          <a:latin typeface="Tw Cen MT" pitchFamily="34" charset="0"/>
                        </a:rPr>
                        <a:t>2.43%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r>
                        <a:rPr lang="en-IN" dirty="0">
                          <a:latin typeface="Tw Cen MT" pitchFamily="34" charset="0"/>
                        </a:rPr>
                        <a:t>1.43%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r>
                        <a:rPr lang="en-IN" dirty="0">
                          <a:latin typeface="Tw Cen MT" pitchFamily="34" charset="0"/>
                        </a:rPr>
                        <a:t>0.98%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755695816"/>
                  </a:ext>
                </a:extLst>
              </a:tr>
              <a:tr h="475253">
                <a:tc>
                  <a:txBody>
                    <a:bodyPr/>
                    <a:lstStyle/>
                    <a:p>
                      <a:pPr lvl="0" algn="ctr"/>
                      <a:r>
                        <a:rPr lang="en-IN" dirty="0">
                          <a:latin typeface="Tw Cen MT" pitchFamily="34" charset="0"/>
                        </a:rPr>
                        <a:t>Bond Turnover 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r>
                        <a:rPr lang="en-IN" dirty="0">
                          <a:latin typeface="Tw Cen MT" pitchFamily="34" charset="0"/>
                        </a:rPr>
                        <a:t>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r>
                        <a:rPr lang="en-IN" dirty="0">
                          <a:latin typeface="Tw Cen MT" pitchFamily="34" charset="0"/>
                        </a:rPr>
                        <a:t>0.39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r>
                        <a:rPr lang="en-IN" dirty="0">
                          <a:latin typeface="Tw Cen MT" pitchFamily="34" charset="0"/>
                        </a:rPr>
                        <a:t>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242257997"/>
                  </a:ext>
                </a:extLst>
              </a:tr>
              <a:tr h="475253">
                <a:tc>
                  <a:txBody>
                    <a:bodyPr/>
                    <a:lstStyle/>
                    <a:p>
                      <a:pPr lvl="0" algn="ctr"/>
                      <a:r>
                        <a:rPr lang="en-IN" dirty="0">
                          <a:latin typeface="Tw Cen MT" pitchFamily="34" charset="0"/>
                        </a:rPr>
                        <a:t>Market Depth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r>
                        <a:rPr lang="en-IN" dirty="0">
                          <a:latin typeface="Tw Cen MT" pitchFamily="34"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r>
                        <a:rPr lang="en-IN" dirty="0">
                          <a:latin typeface="Tw Cen MT" pitchFamily="34" charset="0"/>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r>
                        <a:rPr lang="en-IN" dirty="0">
                          <a:latin typeface="Tw Cen MT" pitchFamily="34"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82911037"/>
                  </a:ext>
                </a:extLst>
              </a:tr>
            </a:tbl>
          </a:graphicData>
        </a:graphic>
      </p:graphicFrame>
      <p:sp>
        <p:nvSpPr>
          <p:cNvPr id="6" name="Rectangle 5">
            <a:extLst>
              <a:ext uri="{FF2B5EF4-FFF2-40B4-BE49-F238E27FC236}">
                <a16:creationId xmlns:a16="http://schemas.microsoft.com/office/drawing/2014/main" xmlns="" id="{141C7DFF-3750-4913-B1DE-27C71815AC54}"/>
              </a:ext>
            </a:extLst>
          </p:cNvPr>
          <p:cNvSpPr/>
          <p:nvPr/>
        </p:nvSpPr>
        <p:spPr>
          <a:xfrm>
            <a:off x="1043610" y="5085188"/>
            <a:ext cx="7296472" cy="830997"/>
          </a:xfrm>
          <a:prstGeom prst="rect">
            <a:avLst/>
          </a:prstGeom>
        </p:spPr>
        <p:txBody>
          <a:bodyPr wrap="square">
            <a:spAutoFit/>
          </a:bodyPr>
          <a:lstStyle/>
          <a:p>
            <a:r>
              <a:rPr lang="en-US" sz="2400" dirty="0">
                <a:solidFill>
                  <a:srgbClr val="4B4B4B">
                    <a:lumMod val="50000"/>
                  </a:srgbClr>
                </a:solidFill>
                <a:latin typeface="Tw Cen MT" panose="020B0602020104020603" pitchFamily="34" charset="0"/>
              </a:rPr>
              <a:t>India has a fairly developed corporate bond market when compared with some of its Asian peers.</a:t>
            </a:r>
            <a:endParaRPr lang="en-IN" sz="2400" dirty="0">
              <a:solidFill>
                <a:srgbClr val="4B4B4B">
                  <a:lumMod val="50000"/>
                </a:srgbClr>
              </a:solidFill>
              <a:latin typeface="Tw Cen MT" panose="020B0602020104020603" pitchFamily="34" charset="0"/>
            </a:endParaRPr>
          </a:p>
        </p:txBody>
      </p:sp>
    </p:spTree>
    <p:extLst>
      <p:ext uri="{BB962C8B-B14F-4D97-AF65-F5344CB8AC3E}">
        <p14:creationId xmlns:p14="http://schemas.microsoft.com/office/powerpoint/2010/main" val="3962378104"/>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53643"/>
            <a:ext cx="8219256" cy="756395"/>
          </a:xfrm>
        </p:spPr>
        <p:txBody>
          <a:bodyPr>
            <a:normAutofit/>
          </a:bodyPr>
          <a:lstStyle/>
          <a:p>
            <a:pPr algn="ctr"/>
            <a:r>
              <a:rPr lang="en-IN" sz="4000" b="1" u="sng" dirty="0">
                <a:latin typeface="Tw Cen MT" pitchFamily="34" charset="0"/>
                <a:cs typeface="Times New Roman" panose="02020603050405020304" pitchFamily="18" charset="0"/>
              </a:rPr>
              <a:t>LIMITATIONS</a:t>
            </a:r>
          </a:p>
        </p:txBody>
      </p:sp>
      <p:sp>
        <p:nvSpPr>
          <p:cNvPr id="3" name="Content Placeholder 2"/>
          <p:cNvSpPr>
            <a:spLocks noGrp="1"/>
          </p:cNvSpPr>
          <p:nvPr>
            <p:ph idx="1"/>
          </p:nvPr>
        </p:nvSpPr>
        <p:spPr>
          <a:xfrm>
            <a:off x="251520" y="1463767"/>
            <a:ext cx="8640960" cy="5112568"/>
          </a:xfrm>
        </p:spPr>
        <p:txBody>
          <a:bodyPr>
            <a:normAutofit/>
          </a:bodyPr>
          <a:lstStyle/>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Tenure is </a:t>
            </a:r>
            <a:r>
              <a:rPr lang="en-IN" b="0" dirty="0" smtClean="0">
                <a:solidFill>
                  <a:schemeClr val="tx1">
                    <a:lumMod val="50000"/>
                  </a:schemeClr>
                </a:solidFill>
                <a:latin typeface="Tw Cen MT" pitchFamily="34" charset="0"/>
                <a:cs typeface="Times New Roman" panose="02020603050405020304" pitchFamily="18" charset="0"/>
              </a:rPr>
              <a:t>taken as a weighted average of the company’s bonds.</a:t>
            </a:r>
            <a:endParaRPr lang="en-IN" b="0" dirty="0">
              <a:solidFill>
                <a:schemeClr val="tx1">
                  <a:lumMod val="50000"/>
                </a:schemeClr>
              </a:solidFill>
              <a:latin typeface="Tw Cen MT" pitchFamily="34" charset="0"/>
              <a:cs typeface="Times New Roman" panose="02020603050405020304" pitchFamily="18" charset="0"/>
            </a:endParaRPr>
          </a:p>
          <a:p>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Structural models cannot be used to realistically </a:t>
            </a:r>
            <a:r>
              <a:rPr lang="en-IN" b="0" dirty="0" smtClean="0">
                <a:solidFill>
                  <a:schemeClr val="tx1">
                    <a:lumMod val="50000"/>
                  </a:schemeClr>
                </a:solidFill>
                <a:latin typeface="Tw Cen MT" pitchFamily="34" charset="0"/>
                <a:cs typeface="Times New Roman" panose="02020603050405020304" pitchFamily="18" charset="0"/>
              </a:rPr>
              <a:t>determine </a:t>
            </a:r>
            <a:r>
              <a:rPr lang="en-IN" b="0" dirty="0">
                <a:solidFill>
                  <a:schemeClr val="tx1">
                    <a:lumMod val="50000"/>
                  </a:schemeClr>
                </a:solidFill>
                <a:latin typeface="Tw Cen MT" pitchFamily="34" charset="0"/>
                <a:cs typeface="Times New Roman" panose="02020603050405020304" pitchFamily="18" charset="0"/>
              </a:rPr>
              <a:t>credit risk.</a:t>
            </a:r>
          </a:p>
          <a:p>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Due to lack of data, the Multiple Linear Regression Model could not be built for predicting Credit Spreads using the factors.</a:t>
            </a:r>
          </a:p>
          <a:p>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Credit spreads are influenced by a large number of factors which have not been considered in this analysis</a:t>
            </a:r>
            <a:r>
              <a:rPr lang="en-IN" b="0" dirty="0" smtClean="0">
                <a:solidFill>
                  <a:schemeClr val="tx1">
                    <a:lumMod val="50000"/>
                  </a:schemeClr>
                </a:solidFill>
                <a:latin typeface="Tw Cen MT" pitchFamily="34" charset="0"/>
                <a:cs typeface="Times New Roman" panose="02020603050405020304" pitchFamily="18" charset="0"/>
              </a:rPr>
              <a:t>.</a:t>
            </a:r>
          </a:p>
          <a:p>
            <a:pPr marL="342900" indent="-342900">
              <a:buFont typeface="Times New Roman" panose="02020603050405020304" pitchFamily="18" charset="0"/>
              <a:buChar char="⁎"/>
            </a:pPr>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smtClean="0">
                <a:solidFill>
                  <a:schemeClr val="tx1">
                    <a:lumMod val="50000"/>
                  </a:schemeClr>
                </a:solidFill>
                <a:latin typeface="Tw Cen MT" pitchFamily="34" charset="0"/>
                <a:cs typeface="Times New Roman" panose="02020603050405020304" pitchFamily="18" charset="0"/>
              </a:rPr>
              <a:t>The companies that are considered in this analysis are very few to draw suitable conclusions about the entire NBFC sector.</a:t>
            </a:r>
            <a:endParaRPr lang="en-IN" b="0" dirty="0">
              <a:solidFill>
                <a:schemeClr val="tx1">
                  <a:lumMod val="50000"/>
                </a:schemeClr>
              </a:solidFill>
              <a:latin typeface="Tw Cen MT" pitchFamily="34" charset="0"/>
              <a:cs typeface="Times New Roman" panose="02020603050405020304" pitchFamily="18" charset="0"/>
            </a:endParaRPr>
          </a:p>
          <a:p>
            <a:endParaRPr lang="en-IN" b="0" dirty="0">
              <a:solidFill>
                <a:schemeClr val="tx1">
                  <a:lumMod val="50000"/>
                </a:schemeClr>
              </a:solidFill>
              <a:latin typeface="Tw Cen MT" pitchFamily="34"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8" y="116636"/>
            <a:ext cx="1093997" cy="1093997"/>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0135" y="116636"/>
            <a:ext cx="1279525" cy="1093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293241"/>
      </p:ext>
    </p:extLst>
  </p:cSld>
  <p:clrMapOvr>
    <a:masterClrMapping/>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016" y="584374"/>
            <a:ext cx="8053429" cy="756395"/>
          </a:xfrm>
        </p:spPr>
        <p:txBody>
          <a:bodyPr>
            <a:normAutofit/>
          </a:bodyPr>
          <a:lstStyle/>
          <a:p>
            <a:pPr algn="ctr"/>
            <a:r>
              <a:rPr lang="en-IN" sz="4000" b="1" u="sng" dirty="0">
                <a:latin typeface="Tw Cen MT" pitchFamily="34" charset="0"/>
                <a:cs typeface="Times New Roman" panose="02020603050405020304" pitchFamily="18" charset="0"/>
              </a:rPr>
              <a:t>FUTURE SCOPE</a:t>
            </a:r>
          </a:p>
        </p:txBody>
      </p:sp>
      <p:sp>
        <p:nvSpPr>
          <p:cNvPr id="3" name="Content Placeholder 2"/>
          <p:cNvSpPr>
            <a:spLocks noGrp="1"/>
          </p:cNvSpPr>
          <p:nvPr>
            <p:ph idx="1"/>
          </p:nvPr>
        </p:nvSpPr>
        <p:spPr>
          <a:xfrm>
            <a:off x="457205" y="1772816"/>
            <a:ext cx="8075239" cy="4680520"/>
          </a:xfrm>
        </p:spPr>
        <p:txBody>
          <a:bodyPr>
            <a:noAutofit/>
          </a:bodyPr>
          <a:lstStyle/>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Study the credit spread puzzle and examine why the Merton model underperforms and generates credit spreads that are different from the observed credit spreads.</a:t>
            </a:r>
          </a:p>
          <a:p>
            <a:pPr marL="342900" indent="-342900">
              <a:buFont typeface="Times New Roman" panose="02020603050405020304" pitchFamily="18" charset="0"/>
              <a:buChar char="⁎"/>
            </a:pPr>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Perform factor analysis to identify which factors are the most significant in determining credit spreads.</a:t>
            </a:r>
          </a:p>
          <a:p>
            <a:pPr marL="342900" indent="-342900">
              <a:buFont typeface="Times New Roman" panose="02020603050405020304" pitchFamily="18" charset="0"/>
              <a:buChar char="⁎"/>
            </a:pPr>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Analyse the significance of systematic and idiosyncratic variables in predicting credit spreads.</a:t>
            </a:r>
          </a:p>
          <a:p>
            <a:pPr marL="285750" indent="-285750">
              <a:buFont typeface="Times New Roman" panose="02020603050405020304" pitchFamily="18" charset="0"/>
              <a:buChar char="⁎"/>
            </a:pPr>
            <a:endParaRPr lang="en-IN"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Calculate credit spreads for companies across various sectors and compare the risks.</a:t>
            </a:r>
          </a:p>
          <a:p>
            <a:pPr marL="285750" indent="-285750">
              <a:buFont typeface="Times New Roman" panose="02020603050405020304" pitchFamily="18" charset="0"/>
              <a:buChar char="⁎"/>
            </a:pPr>
            <a:endParaRPr lang="en-IN" b="0" dirty="0">
              <a:solidFill>
                <a:schemeClr val="tx1">
                  <a:lumMod val="50000"/>
                </a:schemeClr>
              </a:solidFill>
              <a:latin typeface="Tw Cen MT" pitchFamily="34"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8" y="404664"/>
            <a:ext cx="936104" cy="936104"/>
          </a:xfrm>
          <a:prstGeom prst="rect">
            <a:avLst/>
          </a:prstGeom>
        </p:spPr>
      </p:pic>
    </p:spTree>
    <p:extLst>
      <p:ext uri="{BB962C8B-B14F-4D97-AF65-F5344CB8AC3E}">
        <p14:creationId xmlns:p14="http://schemas.microsoft.com/office/powerpoint/2010/main" val="1269127850"/>
      </p:ext>
    </p:extLst>
  </p:cSld>
  <p:clrMapOvr>
    <a:masterClrMapping/>
  </p:clrMapOvr>
  <p:transition spd="slow">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224" y="332656"/>
            <a:ext cx="8147248" cy="867544"/>
          </a:xfrm>
        </p:spPr>
        <p:txBody>
          <a:bodyPr>
            <a:normAutofit/>
          </a:bodyPr>
          <a:lstStyle/>
          <a:p>
            <a:pPr algn="ctr"/>
            <a:r>
              <a:rPr lang="en-IN" sz="4000" b="1" u="sng" dirty="0">
                <a:latin typeface="Tw Cen MT" pitchFamily="34" charset="0"/>
                <a:cs typeface="Times New Roman" panose="02020603050405020304" pitchFamily="18" charset="0"/>
              </a:rPr>
              <a:t>ACKNOWLEDGEMENT</a:t>
            </a:r>
          </a:p>
        </p:txBody>
      </p:sp>
      <p:sp>
        <p:nvSpPr>
          <p:cNvPr id="3" name="Content Placeholder 2"/>
          <p:cNvSpPr>
            <a:spLocks noGrp="1"/>
          </p:cNvSpPr>
          <p:nvPr>
            <p:ph idx="1"/>
          </p:nvPr>
        </p:nvSpPr>
        <p:spPr>
          <a:xfrm>
            <a:off x="457201" y="1340768"/>
            <a:ext cx="8291264" cy="4340696"/>
          </a:xfrm>
        </p:spPr>
        <p:txBody>
          <a:bodyPr anchor="ctr">
            <a:normAutofit/>
          </a:bodyPr>
          <a:lstStyle/>
          <a:p>
            <a:pPr algn="just">
              <a:lnSpc>
                <a:spcPct val="150000"/>
              </a:lnSpc>
            </a:pPr>
            <a:r>
              <a:rPr lang="en-IN" b="0" dirty="0">
                <a:solidFill>
                  <a:schemeClr val="tx1">
                    <a:lumMod val="50000"/>
                  </a:schemeClr>
                </a:solidFill>
                <a:latin typeface="Times New Roman" pitchFamily="18" charset="0"/>
                <a:cs typeface="Times New Roman" pitchFamily="18" charset="0"/>
              </a:rPr>
              <a:t>We express our sincere respect and gratitude to our mentors </a:t>
            </a:r>
            <a:r>
              <a:rPr lang="en-IN" b="0" dirty="0" err="1" smtClean="0">
                <a:solidFill>
                  <a:schemeClr val="tx1">
                    <a:lumMod val="50000"/>
                  </a:schemeClr>
                </a:solidFill>
                <a:latin typeface="Times New Roman" pitchFamily="18" charset="0"/>
                <a:cs typeface="Times New Roman" pitchFamily="18" charset="0"/>
              </a:rPr>
              <a:t>Dr</a:t>
            </a:r>
            <a:r>
              <a:rPr lang="en-IN" b="0" dirty="0" err="1">
                <a:solidFill>
                  <a:schemeClr val="tx1">
                    <a:lumMod val="50000"/>
                  </a:schemeClr>
                </a:solidFill>
                <a:latin typeface="Times New Roman" pitchFamily="18" charset="0"/>
                <a:cs typeface="Times New Roman" pitchFamily="18" charset="0"/>
              </a:rPr>
              <a:t>.</a:t>
            </a:r>
            <a:r>
              <a:rPr lang="en-IN" b="0" dirty="0">
                <a:solidFill>
                  <a:schemeClr val="tx1">
                    <a:lumMod val="50000"/>
                  </a:schemeClr>
                </a:solidFill>
                <a:latin typeface="Times New Roman" pitchFamily="18" charset="0"/>
                <a:cs typeface="Times New Roman" pitchFamily="18" charset="0"/>
              </a:rPr>
              <a:t> </a:t>
            </a:r>
            <a:r>
              <a:rPr lang="en-IN" b="0" dirty="0" err="1">
                <a:solidFill>
                  <a:schemeClr val="tx1">
                    <a:lumMod val="50000"/>
                  </a:schemeClr>
                </a:solidFill>
                <a:latin typeface="Times New Roman" pitchFamily="18" charset="0"/>
                <a:cs typeface="Times New Roman" pitchFamily="18" charset="0"/>
              </a:rPr>
              <a:t>Raghunath</a:t>
            </a:r>
            <a:r>
              <a:rPr lang="en-IN" b="0" dirty="0">
                <a:solidFill>
                  <a:schemeClr val="tx1">
                    <a:lumMod val="50000"/>
                  </a:schemeClr>
                </a:solidFill>
                <a:latin typeface="Times New Roman" pitchFamily="18" charset="0"/>
                <a:cs typeface="Times New Roman" pitchFamily="18" charset="0"/>
              </a:rPr>
              <a:t> </a:t>
            </a:r>
            <a:r>
              <a:rPr lang="en-IN" b="0" dirty="0" smtClean="0">
                <a:solidFill>
                  <a:schemeClr val="tx1">
                    <a:lumMod val="50000"/>
                  </a:schemeClr>
                </a:solidFill>
                <a:latin typeface="Times New Roman" pitchFamily="18" charset="0"/>
                <a:cs typeface="Times New Roman" pitchFamily="18" charset="0"/>
              </a:rPr>
              <a:t>M. and </a:t>
            </a:r>
            <a:r>
              <a:rPr lang="en-IN" b="0" dirty="0" err="1">
                <a:solidFill>
                  <a:schemeClr val="tx1">
                    <a:lumMod val="50000"/>
                  </a:schemeClr>
                </a:solidFill>
                <a:latin typeface="Times New Roman" pitchFamily="18" charset="0"/>
                <a:cs typeface="Times New Roman" pitchFamily="18" charset="0"/>
              </a:rPr>
              <a:t>Ms.</a:t>
            </a:r>
            <a:r>
              <a:rPr lang="en-IN" b="0" dirty="0">
                <a:solidFill>
                  <a:schemeClr val="tx1">
                    <a:lumMod val="50000"/>
                  </a:schemeClr>
                </a:solidFill>
                <a:latin typeface="Times New Roman" pitchFamily="18" charset="0"/>
                <a:cs typeface="Times New Roman" pitchFamily="18" charset="0"/>
              </a:rPr>
              <a:t> </a:t>
            </a:r>
            <a:r>
              <a:rPr lang="en-IN" b="0" dirty="0" err="1">
                <a:solidFill>
                  <a:schemeClr val="tx1">
                    <a:lumMod val="50000"/>
                  </a:schemeClr>
                </a:solidFill>
                <a:latin typeface="Times New Roman" pitchFamily="18" charset="0"/>
                <a:cs typeface="Times New Roman" pitchFamily="18" charset="0"/>
              </a:rPr>
              <a:t>Ashita</a:t>
            </a:r>
            <a:r>
              <a:rPr lang="en-IN" b="0" dirty="0">
                <a:solidFill>
                  <a:schemeClr val="tx1">
                    <a:lumMod val="50000"/>
                  </a:schemeClr>
                </a:solidFill>
                <a:latin typeface="Times New Roman" pitchFamily="18" charset="0"/>
                <a:cs typeface="Times New Roman" pitchFamily="18" charset="0"/>
              </a:rPr>
              <a:t> Dara for their invaluable help, guidance and constant support which have helped us in successfully completing this project.</a:t>
            </a:r>
          </a:p>
          <a:p>
            <a:pPr algn="just">
              <a:lnSpc>
                <a:spcPct val="150000"/>
              </a:lnSpc>
            </a:pPr>
            <a:endParaRPr lang="en-IN" b="0" dirty="0">
              <a:solidFill>
                <a:schemeClr val="tx1">
                  <a:lumMod val="50000"/>
                </a:schemeClr>
              </a:solidFill>
              <a:latin typeface="Times New Roman" pitchFamily="18" charset="0"/>
              <a:cs typeface="Times New Roman" pitchFamily="18" charset="0"/>
            </a:endParaRPr>
          </a:p>
          <a:p>
            <a:pPr algn="just">
              <a:lnSpc>
                <a:spcPct val="150000"/>
              </a:lnSpc>
            </a:pPr>
            <a:r>
              <a:rPr lang="en-IN" b="0" dirty="0">
                <a:solidFill>
                  <a:schemeClr val="tx1">
                    <a:lumMod val="50000"/>
                  </a:schemeClr>
                </a:solidFill>
                <a:latin typeface="Times New Roman" pitchFamily="18" charset="0"/>
                <a:cs typeface="Times New Roman" pitchFamily="18" charset="0"/>
              </a:rPr>
              <a:t>A special thanks to </a:t>
            </a:r>
            <a:r>
              <a:rPr lang="en-IN" b="0" dirty="0" err="1">
                <a:solidFill>
                  <a:schemeClr val="tx1">
                    <a:lumMod val="50000"/>
                  </a:schemeClr>
                </a:solidFill>
                <a:latin typeface="Times New Roman" pitchFamily="18" charset="0"/>
                <a:cs typeface="Times New Roman" pitchFamily="18" charset="0"/>
              </a:rPr>
              <a:t>Mr.</a:t>
            </a:r>
            <a:r>
              <a:rPr lang="en-IN" b="0" dirty="0">
                <a:solidFill>
                  <a:schemeClr val="tx1">
                    <a:lumMod val="50000"/>
                  </a:schemeClr>
                </a:solidFill>
                <a:latin typeface="Times New Roman" pitchFamily="18" charset="0"/>
                <a:cs typeface="Times New Roman" pitchFamily="18" charset="0"/>
              </a:rPr>
              <a:t> </a:t>
            </a:r>
            <a:r>
              <a:rPr lang="en-IN" b="0" dirty="0" err="1">
                <a:solidFill>
                  <a:schemeClr val="tx1">
                    <a:lumMod val="50000"/>
                  </a:schemeClr>
                </a:solidFill>
                <a:latin typeface="Times New Roman" pitchFamily="18" charset="0"/>
                <a:cs typeface="Times New Roman" pitchFamily="18" charset="0"/>
              </a:rPr>
              <a:t>Jagabandhu</a:t>
            </a:r>
            <a:r>
              <a:rPr lang="en-IN" b="0" dirty="0">
                <a:solidFill>
                  <a:schemeClr val="tx1">
                    <a:lumMod val="50000"/>
                  </a:schemeClr>
                </a:solidFill>
                <a:latin typeface="Times New Roman" pitchFamily="18" charset="0"/>
                <a:cs typeface="Times New Roman" pitchFamily="18" charset="0"/>
              </a:rPr>
              <a:t> </a:t>
            </a:r>
            <a:r>
              <a:rPr lang="en-IN" b="0" dirty="0" err="1">
                <a:solidFill>
                  <a:schemeClr val="tx1">
                    <a:lumMod val="50000"/>
                  </a:schemeClr>
                </a:solidFill>
                <a:latin typeface="Times New Roman" pitchFamily="18" charset="0"/>
                <a:cs typeface="Times New Roman" pitchFamily="18" charset="0"/>
              </a:rPr>
              <a:t>Padhy</a:t>
            </a:r>
            <a:r>
              <a:rPr lang="en-IN" b="0" dirty="0">
                <a:solidFill>
                  <a:schemeClr val="tx1">
                    <a:lumMod val="50000"/>
                  </a:schemeClr>
                </a:solidFill>
                <a:latin typeface="Times New Roman" pitchFamily="18" charset="0"/>
                <a:cs typeface="Times New Roman" pitchFamily="18" charset="0"/>
              </a:rPr>
              <a:t> who provided us with bounteous help. </a:t>
            </a:r>
          </a:p>
        </p:txBody>
      </p:sp>
    </p:spTree>
    <p:extLst>
      <p:ext uri="{BB962C8B-B14F-4D97-AF65-F5344CB8AC3E}">
        <p14:creationId xmlns:p14="http://schemas.microsoft.com/office/powerpoint/2010/main" val="1797620657"/>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7F403166-C317-49AF-8A77-EFC8F90750C5}"/>
              </a:ext>
            </a:extLst>
          </p:cNvPr>
          <p:cNvSpPr txBox="1">
            <a:spLocks/>
          </p:cNvSpPr>
          <p:nvPr/>
        </p:nvSpPr>
        <p:spPr>
          <a:xfrm>
            <a:off x="457200" y="188640"/>
            <a:ext cx="8229600" cy="91491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r>
              <a:rPr lang="en-IN" sz="4000" b="1" u="sng" dirty="0">
                <a:latin typeface="Tw Cen MT" pitchFamily="34" charset="0"/>
                <a:cs typeface="Times New Roman" panose="02020603050405020304" pitchFamily="18" charset="0"/>
              </a:rPr>
              <a:t>CREDIT RISK</a:t>
            </a:r>
          </a:p>
        </p:txBody>
      </p:sp>
      <p:sp>
        <p:nvSpPr>
          <p:cNvPr id="9" name="Subtitle 2">
            <a:extLst>
              <a:ext uri="{FF2B5EF4-FFF2-40B4-BE49-F238E27FC236}">
                <a16:creationId xmlns:a16="http://schemas.microsoft.com/office/drawing/2014/main" xmlns="" id="{63D71BAC-591E-4C14-B779-1A98B1A2A994}"/>
              </a:ext>
            </a:extLst>
          </p:cNvPr>
          <p:cNvSpPr txBox="1">
            <a:spLocks/>
          </p:cNvSpPr>
          <p:nvPr/>
        </p:nvSpPr>
        <p:spPr>
          <a:xfrm>
            <a:off x="5148070" y="4869160"/>
            <a:ext cx="3669385" cy="1655762"/>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IN" dirty="0">
              <a:solidFill>
                <a:srgbClr val="4B4B4B"/>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457200" y="1600206"/>
            <a:ext cx="8229600" cy="4525963"/>
          </a:xfrm>
        </p:spPr>
        <p:txBody>
          <a:bodyPr>
            <a:normAutofit/>
          </a:bodyPr>
          <a:lstStyle/>
          <a:p>
            <a:pPr marL="342900" indent="-342900">
              <a:buFont typeface="Times New Roman" panose="02020603050405020304" pitchFamily="18" charset="0"/>
              <a:buChar char="⁎"/>
            </a:pPr>
            <a:r>
              <a:rPr lang="en-IN" sz="2400" dirty="0">
                <a:solidFill>
                  <a:schemeClr val="tx1">
                    <a:lumMod val="50000"/>
                  </a:schemeClr>
                </a:solidFill>
                <a:latin typeface="Tw Cen MT" pitchFamily="34" charset="0"/>
                <a:cs typeface="Times New Roman" panose="02020603050405020304" pitchFamily="18" charset="0"/>
              </a:rPr>
              <a:t>Credit risk </a:t>
            </a:r>
            <a:r>
              <a:rPr lang="en-IN" sz="2400" b="0" dirty="0">
                <a:solidFill>
                  <a:schemeClr val="tx1">
                    <a:lumMod val="50000"/>
                  </a:schemeClr>
                </a:solidFill>
                <a:latin typeface="Tw Cen MT" pitchFamily="34" charset="0"/>
                <a:cs typeface="Times New Roman" panose="02020603050405020304" pitchFamily="18" charset="0"/>
              </a:rPr>
              <a:t>is the risk that a person or organisation will fail to make a payment they have promised.</a:t>
            </a:r>
          </a:p>
          <a:p>
            <a:pPr marL="342900" indent="-342900">
              <a:buFont typeface="Times New Roman" panose="02020603050405020304" pitchFamily="18" charset="0"/>
              <a:buChar char="⁎"/>
            </a:pPr>
            <a:endParaRPr lang="en-IN" sz="2400"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A </a:t>
            </a:r>
            <a:r>
              <a:rPr lang="en-IN" sz="2400" dirty="0">
                <a:solidFill>
                  <a:schemeClr val="tx1">
                    <a:lumMod val="50000"/>
                  </a:schemeClr>
                </a:solidFill>
                <a:latin typeface="Tw Cen MT" pitchFamily="34" charset="0"/>
                <a:cs typeface="Times New Roman" panose="02020603050405020304" pitchFamily="18" charset="0"/>
              </a:rPr>
              <a:t>credit event </a:t>
            </a:r>
            <a:r>
              <a:rPr lang="en-IN" sz="2400" b="0" dirty="0">
                <a:solidFill>
                  <a:schemeClr val="tx1">
                    <a:lumMod val="50000"/>
                  </a:schemeClr>
                </a:solidFill>
                <a:latin typeface="Tw Cen MT" pitchFamily="34" charset="0"/>
                <a:cs typeface="Times New Roman" panose="02020603050405020304" pitchFamily="18" charset="0"/>
              </a:rPr>
              <a:t>is an event that will trigger the default of a bond and the borrower’s ability to pay comes into question.</a:t>
            </a:r>
          </a:p>
          <a:p>
            <a:pPr marL="342900" indent="-342900">
              <a:buFont typeface="Times New Roman" panose="02020603050405020304" pitchFamily="18" charset="0"/>
              <a:buChar char="⁎"/>
            </a:pPr>
            <a:endParaRPr lang="en-IN" sz="2400" b="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The fraction of the defaulted amount that can be recovered through bankruptcy proceedings or some other form of settlement is known as the </a:t>
            </a:r>
            <a:r>
              <a:rPr lang="en-IN" sz="2400" dirty="0">
                <a:solidFill>
                  <a:schemeClr val="tx1">
                    <a:lumMod val="50000"/>
                  </a:schemeClr>
                </a:solidFill>
                <a:latin typeface="Tw Cen MT" pitchFamily="34" charset="0"/>
                <a:cs typeface="Times New Roman" panose="02020603050405020304" pitchFamily="18" charset="0"/>
              </a:rPr>
              <a:t>recovery rate.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2481" y="38760"/>
            <a:ext cx="1302008" cy="130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8034" y="5517232"/>
            <a:ext cx="1144534" cy="1144534"/>
          </a:xfrm>
          <a:prstGeom prst="rect">
            <a:avLst/>
          </a:prstGeom>
        </p:spPr>
      </p:pic>
    </p:spTree>
    <p:extLst>
      <p:ext uri="{BB962C8B-B14F-4D97-AF65-F5344CB8AC3E}">
        <p14:creationId xmlns:p14="http://schemas.microsoft.com/office/powerpoint/2010/main" val="2741293495"/>
      </p:ext>
    </p:extLst>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147248" cy="1371600"/>
          </a:xfrm>
        </p:spPr>
        <p:txBody>
          <a:bodyPr anchor="ctr">
            <a:normAutofit/>
          </a:bodyPr>
          <a:lstStyle/>
          <a:p>
            <a:pPr algn="ctr"/>
            <a:r>
              <a:rPr lang="en-IN" sz="8000" b="1" dirty="0">
                <a:latin typeface="Tw Cen MT" pitchFamily="34" charset="0"/>
                <a:cs typeface="Times New Roman" panose="02020603050405020304" pitchFamily="18" charset="0"/>
              </a:rPr>
              <a:t>Thank you</a:t>
            </a:r>
          </a:p>
        </p:txBody>
      </p:sp>
    </p:spTree>
    <p:extLst>
      <p:ext uri="{BB962C8B-B14F-4D97-AF65-F5344CB8AC3E}">
        <p14:creationId xmlns:p14="http://schemas.microsoft.com/office/powerpoint/2010/main" val="2071407978"/>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5192"/>
            <a:ext cx="7787208" cy="1011560"/>
          </a:xfrm>
        </p:spPr>
        <p:txBody>
          <a:bodyPr>
            <a:normAutofit/>
          </a:bodyPr>
          <a:lstStyle/>
          <a:p>
            <a:pPr algn="ctr"/>
            <a:r>
              <a:rPr lang="en-IN" sz="4000" b="1" u="sng" dirty="0" smtClean="0">
                <a:latin typeface="Tw Cen MT" pitchFamily="34" charset="0"/>
                <a:cs typeface="Times New Roman" panose="02020603050405020304" pitchFamily="18" charset="0"/>
              </a:rPr>
              <a:t>MODELING </a:t>
            </a:r>
            <a:r>
              <a:rPr lang="en-IN" sz="4000" b="1" u="sng" dirty="0">
                <a:latin typeface="Tw Cen MT" pitchFamily="34" charset="0"/>
                <a:cs typeface="Times New Roman" panose="02020603050405020304" pitchFamily="18" charset="0"/>
              </a:rPr>
              <a:t>CREDIT RISK</a:t>
            </a:r>
          </a:p>
        </p:txBody>
      </p:sp>
      <p:graphicFrame>
        <p:nvGraphicFramePr>
          <p:cNvPr id="4" name="Diagram 3">
            <a:extLst>
              <a:ext uri="{FF2B5EF4-FFF2-40B4-BE49-F238E27FC236}">
                <a16:creationId xmlns:a16="http://schemas.microsoft.com/office/drawing/2014/main" xmlns="" id="{1D16394A-DC5C-450C-AE10-7788DFA94F20}"/>
              </a:ext>
            </a:extLst>
          </p:cNvPr>
          <p:cNvGraphicFramePr/>
          <p:nvPr>
            <p:extLst>
              <p:ext uri="{D42A27DB-BD31-4B8C-83A1-F6EECF244321}">
                <p14:modId xmlns:p14="http://schemas.microsoft.com/office/powerpoint/2010/main" val="1282903432"/>
              </p:ext>
            </p:extLst>
          </p:nvPr>
        </p:nvGraphicFramePr>
        <p:xfrm>
          <a:off x="1475656" y="1700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5457" y="5589252"/>
            <a:ext cx="1189037"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378618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6" y="238279"/>
            <a:ext cx="7643192" cy="1102493"/>
          </a:xfrm>
        </p:spPr>
        <p:txBody>
          <a:bodyPr>
            <a:normAutofit/>
          </a:bodyPr>
          <a:lstStyle/>
          <a:p>
            <a:pPr algn="ctr"/>
            <a:r>
              <a:rPr lang="en-IN" sz="4000" b="1" dirty="0">
                <a:latin typeface="Tw Cen MT" pitchFamily="34" charset="0"/>
                <a:cs typeface="Times New Roman" panose="02020603050405020304" pitchFamily="18" charset="0"/>
              </a:rPr>
              <a:t>	</a:t>
            </a:r>
            <a:r>
              <a:rPr lang="en-IN" sz="4000" b="1" u="sng" dirty="0">
                <a:latin typeface="Tw Cen MT" pitchFamily="34" charset="0"/>
                <a:cs typeface="Times New Roman" panose="02020603050405020304" pitchFamily="18" charset="0"/>
              </a:rPr>
              <a:t>THE BLACK-SCHOLES MODEL</a:t>
            </a:r>
          </a:p>
        </p:txBody>
      </p:sp>
      <p:sp>
        <p:nvSpPr>
          <p:cNvPr id="3" name="Content Placeholder 2"/>
          <p:cNvSpPr>
            <a:spLocks noGrp="1"/>
          </p:cNvSpPr>
          <p:nvPr>
            <p:ph idx="1"/>
          </p:nvPr>
        </p:nvSpPr>
        <p:spPr>
          <a:xfrm>
            <a:off x="457201" y="1484784"/>
            <a:ext cx="8291264" cy="4949628"/>
          </a:xfrm>
        </p:spPr>
        <p:txBody>
          <a:bodyPr>
            <a:normAutofit/>
          </a:bodyPr>
          <a:lstStyle/>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The Black-Scholes Model is a mathematical model of financial derivative markets which is used for pricing  </a:t>
            </a:r>
            <a:r>
              <a:rPr lang="en-IN" b="0" dirty="0" smtClean="0">
                <a:solidFill>
                  <a:schemeClr val="tx1">
                    <a:lumMod val="50000"/>
                  </a:schemeClr>
                </a:solidFill>
                <a:latin typeface="Tw Cen MT" pitchFamily="34" charset="0"/>
                <a:cs typeface="Times New Roman" panose="02020603050405020304" pitchFamily="18" charset="0"/>
              </a:rPr>
              <a:t>European call </a:t>
            </a:r>
            <a:r>
              <a:rPr lang="en-IN" b="0" dirty="0" err="1" smtClean="0">
                <a:solidFill>
                  <a:schemeClr val="tx1">
                    <a:lumMod val="50000"/>
                  </a:schemeClr>
                </a:solidFill>
                <a:latin typeface="Tw Cen MT" pitchFamily="34" charset="0"/>
                <a:cs typeface="Times New Roman" panose="02020603050405020304" pitchFamily="18" charset="0"/>
              </a:rPr>
              <a:t>options.s</a:t>
            </a:r>
            <a:endParaRPr lang="en-IN" b="0" dirty="0">
              <a:solidFill>
                <a:schemeClr val="tx1">
                  <a:lumMod val="50000"/>
                </a:schemeClr>
              </a:solidFill>
              <a:latin typeface="Tw Cen MT" pitchFamily="34" charset="0"/>
              <a:cs typeface="Times New Roman" panose="02020603050405020304" pitchFamily="18" charset="0"/>
            </a:endParaRPr>
          </a:p>
          <a:p>
            <a:endParaRPr lang="en-IN" sz="500" dirty="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b="0" dirty="0">
                <a:solidFill>
                  <a:schemeClr val="tx1">
                    <a:lumMod val="50000"/>
                  </a:schemeClr>
                </a:solidFill>
                <a:latin typeface="Tw Cen MT" pitchFamily="34" charset="0"/>
                <a:cs typeface="Times New Roman" panose="02020603050405020304" pitchFamily="18" charset="0"/>
              </a:rPr>
              <a:t>It is used to calculate the theoretical value of European-style options by taking the following variables into consideration: </a:t>
            </a:r>
            <a:r>
              <a:rPr lang="en-IN" dirty="0">
                <a:solidFill>
                  <a:schemeClr val="tx1">
                    <a:lumMod val="50000"/>
                  </a:schemeClr>
                </a:solidFill>
                <a:latin typeface="Tw Cen MT" pitchFamily="34" charset="0"/>
                <a:cs typeface="Times New Roman" panose="02020603050405020304" pitchFamily="18" charset="0"/>
              </a:rPr>
              <a:t>current stock prices(S)</a:t>
            </a:r>
            <a:r>
              <a:rPr lang="en-IN" b="0" dirty="0">
                <a:solidFill>
                  <a:schemeClr val="tx1">
                    <a:lumMod val="50000"/>
                  </a:schemeClr>
                </a:solidFill>
                <a:latin typeface="Tw Cen MT" pitchFamily="34" charset="0"/>
                <a:cs typeface="Times New Roman" panose="02020603050405020304" pitchFamily="18" charset="0"/>
              </a:rPr>
              <a:t>, </a:t>
            </a:r>
            <a:r>
              <a:rPr lang="en-IN" dirty="0">
                <a:solidFill>
                  <a:schemeClr val="tx1">
                    <a:lumMod val="50000"/>
                  </a:schemeClr>
                </a:solidFill>
                <a:latin typeface="Tw Cen MT" pitchFamily="34" charset="0"/>
                <a:cs typeface="Times New Roman" panose="02020603050405020304" pitchFamily="18" charset="0"/>
              </a:rPr>
              <a:t>the option's strike price(K), time to expiration(t)</a:t>
            </a:r>
            <a:r>
              <a:rPr lang="en-IN" b="0" dirty="0">
                <a:solidFill>
                  <a:schemeClr val="tx1">
                    <a:lumMod val="50000"/>
                  </a:schemeClr>
                </a:solidFill>
                <a:latin typeface="Tw Cen MT" pitchFamily="34" charset="0"/>
                <a:cs typeface="Times New Roman" panose="02020603050405020304" pitchFamily="18" charset="0"/>
              </a:rPr>
              <a:t>, </a:t>
            </a:r>
            <a:r>
              <a:rPr lang="en-IN" dirty="0">
                <a:solidFill>
                  <a:schemeClr val="tx1">
                    <a:lumMod val="50000"/>
                  </a:schemeClr>
                </a:solidFill>
                <a:latin typeface="Tw Cen MT" pitchFamily="34" charset="0"/>
                <a:cs typeface="Times New Roman" panose="02020603050405020304" pitchFamily="18" charset="0"/>
              </a:rPr>
              <a:t>implied volatility(</a:t>
            </a:r>
            <a:r>
              <a:rPr lang="el-GR" dirty="0">
                <a:solidFill>
                  <a:schemeClr val="tx1">
                    <a:lumMod val="50000"/>
                  </a:schemeClr>
                </a:solidFill>
                <a:latin typeface="Times New Roman" panose="02020603050405020304" pitchFamily="18" charset="0"/>
                <a:cs typeface="Times New Roman" panose="02020603050405020304" pitchFamily="18" charset="0"/>
              </a:rPr>
              <a:t>σ</a:t>
            </a:r>
            <a:r>
              <a:rPr lang="en-IN" dirty="0">
                <a:solidFill>
                  <a:schemeClr val="tx1">
                    <a:lumMod val="50000"/>
                  </a:schemeClr>
                </a:solidFill>
                <a:latin typeface="Tw Cen MT" pitchFamily="34" charset="0"/>
                <a:cs typeface="Times New Roman" panose="02020603050405020304" pitchFamily="18" charset="0"/>
              </a:rPr>
              <a:t>), risk-free interest rates(r).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344" y="332660"/>
            <a:ext cx="1103313" cy="110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a:extLst>
              <a:ext uri="{FF2B5EF4-FFF2-40B4-BE49-F238E27FC236}">
                <a16:creationId xmlns="" xmlns:a16="http://schemas.microsoft.com/office/drawing/2014/main" id="{32820F9A-950E-47D3-B979-EA898E9B03A8}"/>
              </a:ext>
            </a:extLst>
          </p:cNvPr>
          <p:cNvGrpSpPr/>
          <p:nvPr/>
        </p:nvGrpSpPr>
        <p:grpSpPr>
          <a:xfrm>
            <a:off x="457200" y="3933060"/>
            <a:ext cx="8229600" cy="2641103"/>
            <a:chOff x="457200" y="4130155"/>
            <a:chExt cx="8229600" cy="2641103"/>
          </a:xfrm>
        </p:grpSpPr>
        <p:sp>
          <p:nvSpPr>
            <p:cNvPr id="6" name="Rectangle: Rounded Corners 5">
              <a:extLst>
                <a:ext uri="{FF2B5EF4-FFF2-40B4-BE49-F238E27FC236}">
                  <a16:creationId xmlns="" xmlns:a16="http://schemas.microsoft.com/office/drawing/2014/main" id="{0DA17C13-B0FC-42C1-A9CF-9DA08D071EDB}"/>
                </a:ext>
              </a:extLst>
            </p:cNvPr>
            <p:cNvSpPr/>
            <p:nvPr/>
          </p:nvSpPr>
          <p:spPr>
            <a:xfrm>
              <a:off x="457200" y="4130155"/>
              <a:ext cx="8229600" cy="26411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endParaRPr lang="en-IN" b="1" dirty="0">
                <a:solidFill>
                  <a:srgbClr val="4B4B4B">
                    <a:lumMod val="50000"/>
                  </a:srgb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 xmlns:a16="http://schemas.microsoft.com/office/drawing/2014/main" id="{34C2E95A-19A9-44CE-8BF7-D872A52AE107}"/>
                    </a:ext>
                  </a:extLst>
                </p:cNvPr>
                <p:cNvSpPr txBox="1"/>
                <p:nvPr/>
              </p:nvSpPr>
              <p:spPr>
                <a:xfrm>
                  <a:off x="798998" y="4256274"/>
                  <a:ext cx="4280465" cy="2514984"/>
                </a:xfrm>
                <a:prstGeom prst="rect">
                  <a:avLst/>
                </a:prstGeom>
                <a:noFill/>
              </p:spPr>
              <p:txBody>
                <a:bodyPr wrap="square" rtlCol="0">
                  <a:spAutoFit/>
                </a:bodyPr>
                <a:lstStyle/>
                <a:p>
                  <a:r>
                    <a:rPr lang="en-IN" b="1" i="1" dirty="0">
                      <a:solidFill>
                        <a:srgbClr val="4B4B4B">
                          <a:lumMod val="50000"/>
                        </a:srgbClr>
                      </a:solidFill>
                      <a:latin typeface="Times New Roman" panose="02020603050405020304" pitchFamily="18" charset="0"/>
                      <a:cs typeface="Times New Roman" panose="02020603050405020304" pitchFamily="18" charset="0"/>
                    </a:rPr>
                    <a:t>Formula:</a:t>
                  </a:r>
                </a:p>
                <a:p>
                  <a:pPr/>
                  <a14:m>
                    <m:oMathPara xmlns:m="http://schemas.openxmlformats.org/officeDocument/2006/math">
                      <m:oMathParaPr>
                        <m:jc m:val="centerGroup"/>
                      </m:oMathParaPr>
                      <m:oMath xmlns:m="http://schemas.openxmlformats.org/officeDocument/2006/math">
                        <m:r>
                          <a:rPr lang="en-IN" b="1" i="1">
                            <a:solidFill>
                              <a:srgbClr val="4B4B4B">
                                <a:lumMod val="50000"/>
                              </a:srgbClr>
                            </a:solidFill>
                            <a:latin typeface="Cambria Math" panose="02040503050406030204" pitchFamily="18" charset="0"/>
                          </a:rPr>
                          <m:t>𝑪</m:t>
                        </m:r>
                        <m:r>
                          <a:rPr lang="en-IN" b="1" i="1">
                            <a:solidFill>
                              <a:srgbClr val="4B4B4B">
                                <a:lumMod val="50000"/>
                              </a:srgbClr>
                            </a:solidFill>
                            <a:latin typeface="Cambria Math" panose="02040503050406030204" pitchFamily="18" charset="0"/>
                          </a:rPr>
                          <m:t>=</m:t>
                        </m:r>
                        <m:r>
                          <a:rPr lang="en-IN" b="1" i="1" smtClean="0">
                            <a:solidFill>
                              <a:srgbClr val="4B4B4B">
                                <a:lumMod val="50000"/>
                              </a:srgbClr>
                            </a:solidFill>
                            <a:latin typeface="Cambria Math" panose="02040503050406030204" pitchFamily="18" charset="0"/>
                          </a:rPr>
                          <m:t>𝑺</m:t>
                        </m:r>
                        <m:r>
                          <a:rPr lang="az-Cyrl-AZ" b="1" i="1">
                            <a:solidFill>
                              <a:srgbClr val="4B4B4B">
                                <a:lumMod val="50000"/>
                              </a:srgbClr>
                            </a:solidFill>
                            <a:latin typeface="Cambria Math" panose="02040503050406030204" pitchFamily="18" charset="0"/>
                            <a:ea typeface="Cambria Math" panose="02040503050406030204" pitchFamily="18" charset="0"/>
                          </a:rPr>
                          <m:t>Ф</m:t>
                        </m:r>
                        <m:d>
                          <m:dPr>
                            <m:ctrlPr>
                              <a:rPr lang="en-IN" b="1" i="1">
                                <a:solidFill>
                                  <a:srgbClr val="4B4B4B">
                                    <a:lumMod val="50000"/>
                                  </a:srgbClr>
                                </a:solidFill>
                                <a:latin typeface="Cambria Math"/>
                              </a:rPr>
                            </m:ctrlPr>
                          </m:dPr>
                          <m:e>
                            <m:r>
                              <a:rPr lang="en-IN" b="1" i="1">
                                <a:solidFill>
                                  <a:srgbClr val="4B4B4B">
                                    <a:lumMod val="50000"/>
                                  </a:srgbClr>
                                </a:solidFill>
                                <a:latin typeface="Cambria Math" panose="02040503050406030204" pitchFamily="18" charset="0"/>
                              </a:rPr>
                              <m:t>𝒅</m:t>
                            </m:r>
                            <m:r>
                              <a:rPr lang="en-IN" b="1" i="1" baseline="-25000">
                                <a:solidFill>
                                  <a:srgbClr val="4B4B4B">
                                    <a:lumMod val="50000"/>
                                  </a:srgbClr>
                                </a:solidFill>
                                <a:latin typeface="Cambria Math" panose="02040503050406030204" pitchFamily="18" charset="0"/>
                              </a:rPr>
                              <m:t>𝟏</m:t>
                            </m:r>
                          </m:e>
                        </m:d>
                        <m:r>
                          <a:rPr lang="en-IN" b="1" i="1">
                            <a:solidFill>
                              <a:srgbClr val="4B4B4B">
                                <a:lumMod val="50000"/>
                              </a:srgbClr>
                            </a:solidFill>
                            <a:latin typeface="Cambria Math" panose="02040503050406030204" pitchFamily="18" charset="0"/>
                          </a:rPr>
                          <m:t>−</m:t>
                        </m:r>
                        <m:r>
                          <a:rPr lang="en-IN" b="1" i="1">
                            <a:solidFill>
                              <a:srgbClr val="4B4B4B">
                                <a:lumMod val="50000"/>
                              </a:srgbClr>
                            </a:solidFill>
                            <a:latin typeface="Cambria Math" panose="02040503050406030204" pitchFamily="18" charset="0"/>
                          </a:rPr>
                          <m:t>𝑲</m:t>
                        </m:r>
                        <m:sSup>
                          <m:sSupPr>
                            <m:ctrlPr>
                              <a:rPr lang="en-IN" b="1" i="1">
                                <a:solidFill>
                                  <a:srgbClr val="4B4B4B">
                                    <a:lumMod val="50000"/>
                                  </a:srgbClr>
                                </a:solidFill>
                                <a:latin typeface="Cambria Math"/>
                              </a:rPr>
                            </m:ctrlPr>
                          </m:sSupPr>
                          <m:e>
                            <m:r>
                              <a:rPr lang="en-IN" b="1" i="1">
                                <a:solidFill>
                                  <a:srgbClr val="4B4B4B">
                                    <a:lumMod val="50000"/>
                                  </a:srgbClr>
                                </a:solidFill>
                                <a:latin typeface="Cambria Math" panose="02040503050406030204" pitchFamily="18" charset="0"/>
                              </a:rPr>
                              <m:t>𝒆</m:t>
                            </m:r>
                          </m:e>
                          <m:sup>
                            <m:r>
                              <a:rPr lang="en-IN" b="1" i="1">
                                <a:solidFill>
                                  <a:srgbClr val="4B4B4B">
                                    <a:lumMod val="50000"/>
                                  </a:srgbClr>
                                </a:solidFill>
                                <a:latin typeface="Cambria Math" panose="02040503050406030204" pitchFamily="18" charset="0"/>
                              </a:rPr>
                              <m:t>−</m:t>
                            </m:r>
                            <m:r>
                              <a:rPr lang="en-IN" b="1" i="1">
                                <a:solidFill>
                                  <a:srgbClr val="4B4B4B">
                                    <a:lumMod val="50000"/>
                                  </a:srgbClr>
                                </a:solidFill>
                                <a:latin typeface="Cambria Math" panose="02040503050406030204" pitchFamily="18" charset="0"/>
                              </a:rPr>
                              <m:t>𝒓𝒕</m:t>
                            </m:r>
                          </m:sup>
                        </m:sSup>
                        <m:r>
                          <a:rPr lang="az-Cyrl-AZ" b="1" i="1">
                            <a:solidFill>
                              <a:srgbClr val="4B4B4B">
                                <a:lumMod val="50000"/>
                              </a:srgbClr>
                            </a:solidFill>
                            <a:latin typeface="Cambria Math" panose="02040503050406030204" pitchFamily="18" charset="0"/>
                            <a:ea typeface="Cambria Math" panose="02040503050406030204" pitchFamily="18" charset="0"/>
                          </a:rPr>
                          <m:t>Ф</m:t>
                        </m:r>
                        <m:r>
                          <a:rPr lang="en-IN" b="1" i="1">
                            <a:solidFill>
                              <a:srgbClr val="4B4B4B">
                                <a:lumMod val="50000"/>
                              </a:srgbClr>
                            </a:solidFill>
                            <a:latin typeface="Cambria Math" panose="02040503050406030204" pitchFamily="18" charset="0"/>
                          </a:rPr>
                          <m:t>(</m:t>
                        </m:r>
                        <m:r>
                          <a:rPr lang="en-IN" b="1" i="1">
                            <a:solidFill>
                              <a:srgbClr val="4B4B4B">
                                <a:lumMod val="50000"/>
                              </a:srgbClr>
                            </a:solidFill>
                            <a:latin typeface="Cambria Math" panose="02040503050406030204" pitchFamily="18" charset="0"/>
                          </a:rPr>
                          <m:t>𝒅</m:t>
                        </m:r>
                        <m:r>
                          <a:rPr lang="en-IN" b="1" i="1" baseline="-25000">
                            <a:solidFill>
                              <a:srgbClr val="4B4B4B">
                                <a:lumMod val="50000"/>
                              </a:srgbClr>
                            </a:solidFill>
                            <a:latin typeface="Cambria Math" panose="02040503050406030204" pitchFamily="18" charset="0"/>
                          </a:rPr>
                          <m:t>𝟐</m:t>
                        </m:r>
                        <m:r>
                          <a:rPr lang="en-IN" b="1" i="1">
                            <a:solidFill>
                              <a:srgbClr val="4B4B4B">
                                <a:lumMod val="50000"/>
                              </a:srgbClr>
                            </a:solidFill>
                            <a:latin typeface="Cambria Math" panose="02040503050406030204" pitchFamily="18" charset="0"/>
                          </a:rPr>
                          <m:t>)</m:t>
                        </m:r>
                      </m:oMath>
                    </m:oMathPara>
                  </a14:m>
                  <a:endParaRPr lang="en-IN" b="1" i="1" dirty="0">
                    <a:solidFill>
                      <a:srgbClr val="4B4B4B">
                        <a:lumMod val="50000"/>
                      </a:srgbClr>
                    </a:solidFill>
                    <a:latin typeface="Times New Roman" panose="02020603050405020304" pitchFamily="18" charset="0"/>
                    <a:cs typeface="Times New Roman" panose="02020603050405020304" pitchFamily="18" charset="0"/>
                  </a:endParaRPr>
                </a:p>
                <a:p>
                  <a:endParaRPr lang="en-IN" b="1" i="1" dirty="0">
                    <a:solidFill>
                      <a:srgbClr val="4B4B4B">
                        <a:lumMod val="50000"/>
                      </a:srgbClr>
                    </a:solidFill>
                    <a:latin typeface="Times New Roman" panose="02020603050405020304" pitchFamily="18" charset="0"/>
                    <a:cs typeface="Times New Roman" panose="02020603050405020304" pitchFamily="18" charset="0"/>
                  </a:endParaRPr>
                </a:p>
                <a:p>
                  <a:r>
                    <a:rPr lang="en-IN" b="1" i="1" dirty="0">
                      <a:solidFill>
                        <a:srgbClr val="4B4B4B">
                          <a:lumMod val="50000"/>
                        </a:srgbClr>
                      </a:solidFill>
                      <a:latin typeface="Times New Roman" panose="02020603050405020304" pitchFamily="18" charset="0"/>
                      <a:cs typeface="Times New Roman" panose="02020603050405020304" pitchFamily="18" charset="0"/>
                    </a:rPr>
                    <a:t>where,</a:t>
                  </a:r>
                </a:p>
                <a:p>
                  <a:pPr/>
                  <a14:m>
                    <m:oMathPara xmlns:m="http://schemas.openxmlformats.org/officeDocument/2006/math">
                      <m:oMathParaPr>
                        <m:jc m:val="centerGroup"/>
                      </m:oMathParaPr>
                      <m:oMath xmlns:m="http://schemas.openxmlformats.org/officeDocument/2006/math">
                        <m:r>
                          <a:rPr lang="en-IN" b="1" i="1">
                            <a:solidFill>
                              <a:srgbClr val="4B4B4B">
                                <a:lumMod val="50000"/>
                              </a:srgbClr>
                            </a:solidFill>
                            <a:latin typeface="Cambria Math" panose="02040503050406030204" pitchFamily="18" charset="0"/>
                          </a:rPr>
                          <m:t>𝒅</m:t>
                        </m:r>
                        <m:r>
                          <a:rPr lang="en-IN" b="1" i="1" baseline="-25000">
                            <a:solidFill>
                              <a:srgbClr val="4B4B4B">
                                <a:lumMod val="50000"/>
                              </a:srgbClr>
                            </a:solidFill>
                            <a:latin typeface="Cambria Math" panose="02040503050406030204" pitchFamily="18" charset="0"/>
                          </a:rPr>
                          <m:t>𝟏</m:t>
                        </m:r>
                        <m:r>
                          <a:rPr lang="en-IN" b="1" i="1">
                            <a:solidFill>
                              <a:srgbClr val="4B4B4B">
                                <a:lumMod val="50000"/>
                              </a:srgbClr>
                            </a:solidFill>
                            <a:latin typeface="Cambria Math" panose="02040503050406030204" pitchFamily="18" charset="0"/>
                          </a:rPr>
                          <m:t>=</m:t>
                        </m:r>
                        <m:f>
                          <m:fPr>
                            <m:ctrlPr>
                              <a:rPr lang="en-IN" b="1" i="1">
                                <a:solidFill>
                                  <a:srgbClr val="4B4B4B">
                                    <a:lumMod val="50000"/>
                                  </a:srgbClr>
                                </a:solidFill>
                                <a:latin typeface="Cambria Math"/>
                              </a:rPr>
                            </m:ctrlPr>
                          </m:fPr>
                          <m:num>
                            <m:func>
                              <m:funcPr>
                                <m:ctrlPr>
                                  <a:rPr lang="en-IN" b="1" i="1">
                                    <a:solidFill>
                                      <a:srgbClr val="4B4B4B">
                                        <a:lumMod val="50000"/>
                                      </a:srgbClr>
                                    </a:solidFill>
                                    <a:latin typeface="Cambria Math"/>
                                  </a:rPr>
                                </m:ctrlPr>
                              </m:funcPr>
                              <m:fName>
                                <m:r>
                                  <a:rPr lang="en-IN" b="1">
                                    <a:solidFill>
                                      <a:srgbClr val="4B4B4B">
                                        <a:lumMod val="50000"/>
                                      </a:srgbClr>
                                    </a:solidFill>
                                    <a:latin typeface="Cambria Math" panose="02040503050406030204" pitchFamily="18" charset="0"/>
                                  </a:rPr>
                                  <m:t>𝐥𝐧</m:t>
                                </m:r>
                              </m:fName>
                              <m:e>
                                <m:d>
                                  <m:dPr>
                                    <m:ctrlPr>
                                      <a:rPr lang="en-IN" b="1" i="1">
                                        <a:solidFill>
                                          <a:srgbClr val="4B4B4B">
                                            <a:lumMod val="50000"/>
                                          </a:srgbClr>
                                        </a:solidFill>
                                        <a:latin typeface="Cambria Math"/>
                                      </a:rPr>
                                    </m:ctrlPr>
                                  </m:dPr>
                                  <m:e>
                                    <m:f>
                                      <m:fPr>
                                        <m:type m:val="skw"/>
                                        <m:ctrlPr>
                                          <a:rPr lang="en-IN" b="1" i="1">
                                            <a:solidFill>
                                              <a:srgbClr val="4B4B4B">
                                                <a:lumMod val="50000"/>
                                              </a:srgbClr>
                                            </a:solidFill>
                                            <a:latin typeface="Cambria Math"/>
                                          </a:rPr>
                                        </m:ctrlPr>
                                      </m:fPr>
                                      <m:num>
                                        <m:r>
                                          <a:rPr lang="en-IN" b="1" i="1">
                                            <a:solidFill>
                                              <a:srgbClr val="4B4B4B">
                                                <a:lumMod val="50000"/>
                                              </a:srgbClr>
                                            </a:solidFill>
                                            <a:latin typeface="Cambria Math" panose="02040503050406030204" pitchFamily="18" charset="0"/>
                                          </a:rPr>
                                          <m:t>𝑺</m:t>
                                        </m:r>
                                      </m:num>
                                      <m:den>
                                        <m:r>
                                          <a:rPr lang="en-IN" b="1" i="1">
                                            <a:solidFill>
                                              <a:srgbClr val="4B4B4B">
                                                <a:lumMod val="50000"/>
                                              </a:srgbClr>
                                            </a:solidFill>
                                            <a:latin typeface="Cambria Math" panose="02040503050406030204" pitchFamily="18" charset="0"/>
                                          </a:rPr>
                                          <m:t>𝑲</m:t>
                                        </m:r>
                                      </m:den>
                                    </m:f>
                                  </m:e>
                                </m:d>
                              </m:e>
                            </m:func>
                            <m:r>
                              <a:rPr lang="en-IN" b="1" i="1">
                                <a:solidFill>
                                  <a:srgbClr val="4B4B4B">
                                    <a:lumMod val="50000"/>
                                  </a:srgbClr>
                                </a:solidFill>
                                <a:latin typeface="Cambria Math" panose="02040503050406030204" pitchFamily="18" charset="0"/>
                              </a:rPr>
                              <m:t>+</m:t>
                            </m:r>
                            <m:d>
                              <m:dPr>
                                <m:ctrlPr>
                                  <a:rPr lang="en-IN" b="1" i="1">
                                    <a:solidFill>
                                      <a:srgbClr val="4B4B4B">
                                        <a:lumMod val="50000"/>
                                      </a:srgbClr>
                                    </a:solidFill>
                                    <a:latin typeface="Cambria Math"/>
                                  </a:rPr>
                                </m:ctrlPr>
                              </m:dPr>
                              <m:e>
                                <m:r>
                                  <a:rPr lang="en-IN" b="1" i="1">
                                    <a:solidFill>
                                      <a:srgbClr val="4B4B4B">
                                        <a:lumMod val="50000"/>
                                      </a:srgbClr>
                                    </a:solidFill>
                                    <a:latin typeface="Cambria Math" panose="02040503050406030204" pitchFamily="18" charset="0"/>
                                  </a:rPr>
                                  <m:t>𝒓</m:t>
                                </m:r>
                                <m:r>
                                  <a:rPr lang="en-IN" b="1" i="1">
                                    <a:solidFill>
                                      <a:srgbClr val="4B4B4B">
                                        <a:lumMod val="50000"/>
                                      </a:srgbClr>
                                    </a:solidFill>
                                    <a:latin typeface="Cambria Math" panose="02040503050406030204" pitchFamily="18" charset="0"/>
                                  </a:rPr>
                                  <m:t>+</m:t>
                                </m:r>
                                <m:f>
                                  <m:fPr>
                                    <m:type m:val="skw"/>
                                    <m:ctrlPr>
                                      <a:rPr lang="en-IN" b="1" i="1">
                                        <a:solidFill>
                                          <a:srgbClr val="4B4B4B">
                                            <a:lumMod val="50000"/>
                                          </a:srgbClr>
                                        </a:solidFill>
                                        <a:latin typeface="Cambria Math"/>
                                      </a:rPr>
                                    </m:ctrlPr>
                                  </m:fPr>
                                  <m:num>
                                    <m:sSup>
                                      <m:sSupPr>
                                        <m:ctrlPr>
                                          <a:rPr lang="en-IN" b="1" i="1">
                                            <a:solidFill>
                                              <a:srgbClr val="4B4B4B">
                                                <a:lumMod val="50000"/>
                                              </a:srgbClr>
                                            </a:solidFill>
                                            <a:latin typeface="Cambria Math"/>
                                          </a:rPr>
                                        </m:ctrlPr>
                                      </m:sSupPr>
                                      <m:e>
                                        <m:r>
                                          <m:rPr>
                                            <m:nor/>
                                          </m:rPr>
                                          <a:rPr lang="el-GR" dirty="0">
                                            <a:solidFill>
                                              <a:srgbClr val="4B4B4B">
                                                <a:lumMod val="50000"/>
                                              </a:srgbClr>
                                            </a:solidFill>
                                            <a:latin typeface="Times New Roman" panose="02020603050405020304" pitchFamily="18" charset="0"/>
                                            <a:cs typeface="Times New Roman" panose="02020603050405020304" pitchFamily="18" charset="0"/>
                                          </a:rPr>
                                          <m:t>σ</m:t>
                                        </m:r>
                                      </m:e>
                                      <m:sup>
                                        <m:r>
                                          <a:rPr lang="en-IN" b="1" i="1">
                                            <a:solidFill>
                                              <a:srgbClr val="4B4B4B">
                                                <a:lumMod val="50000"/>
                                              </a:srgbClr>
                                            </a:solidFill>
                                            <a:latin typeface="Cambria Math" panose="02040503050406030204" pitchFamily="18" charset="0"/>
                                          </a:rPr>
                                          <m:t>𝟐</m:t>
                                        </m:r>
                                      </m:sup>
                                    </m:sSup>
                                  </m:num>
                                  <m:den>
                                    <m:r>
                                      <a:rPr lang="en-IN" b="1" i="1">
                                        <a:solidFill>
                                          <a:srgbClr val="4B4B4B">
                                            <a:lumMod val="50000"/>
                                          </a:srgbClr>
                                        </a:solidFill>
                                        <a:latin typeface="Cambria Math" panose="02040503050406030204" pitchFamily="18" charset="0"/>
                                      </a:rPr>
                                      <m:t>𝟐</m:t>
                                    </m:r>
                                  </m:den>
                                </m:f>
                              </m:e>
                            </m:d>
                            <m:r>
                              <a:rPr lang="en-IN" b="1" i="1">
                                <a:solidFill>
                                  <a:srgbClr val="4B4B4B">
                                    <a:lumMod val="50000"/>
                                  </a:srgbClr>
                                </a:solidFill>
                                <a:latin typeface="Cambria Math" panose="02040503050406030204" pitchFamily="18" charset="0"/>
                              </a:rPr>
                              <m:t>𝒕</m:t>
                            </m:r>
                          </m:num>
                          <m:den>
                            <m:r>
                              <m:rPr>
                                <m:nor/>
                              </m:rPr>
                              <a:rPr lang="el-GR" dirty="0">
                                <a:solidFill>
                                  <a:srgbClr val="4B4B4B">
                                    <a:lumMod val="50000"/>
                                  </a:srgbClr>
                                </a:solidFill>
                                <a:latin typeface="Times New Roman" panose="02020603050405020304" pitchFamily="18" charset="0"/>
                                <a:cs typeface="Times New Roman" panose="02020603050405020304" pitchFamily="18" charset="0"/>
                              </a:rPr>
                              <m:t>σ</m:t>
                            </m:r>
                            <m:r>
                              <a:rPr lang="en-IN" b="1" i="1">
                                <a:solidFill>
                                  <a:srgbClr val="4B4B4B">
                                    <a:lumMod val="50000"/>
                                  </a:srgbClr>
                                </a:solidFill>
                                <a:latin typeface="Cambria Math" panose="02040503050406030204" pitchFamily="18" charset="0"/>
                              </a:rPr>
                              <m:t>.</m:t>
                            </m:r>
                            <m:rad>
                              <m:radPr>
                                <m:degHide m:val="on"/>
                                <m:ctrlPr>
                                  <a:rPr lang="en-IN" b="1" i="1">
                                    <a:solidFill>
                                      <a:srgbClr val="4B4B4B">
                                        <a:lumMod val="50000"/>
                                      </a:srgbClr>
                                    </a:solidFill>
                                    <a:latin typeface="Cambria Math"/>
                                  </a:rPr>
                                </m:ctrlPr>
                              </m:radPr>
                              <m:deg/>
                              <m:e>
                                <m:r>
                                  <a:rPr lang="en-IN" b="1" i="1">
                                    <a:solidFill>
                                      <a:srgbClr val="4B4B4B">
                                        <a:lumMod val="50000"/>
                                      </a:srgbClr>
                                    </a:solidFill>
                                    <a:latin typeface="Cambria Math" panose="02040503050406030204" pitchFamily="18" charset="0"/>
                                  </a:rPr>
                                  <m:t>𝒕</m:t>
                                </m:r>
                              </m:e>
                            </m:rad>
                          </m:den>
                        </m:f>
                      </m:oMath>
                    </m:oMathPara>
                  </a14:m>
                  <a:endParaRPr lang="en-IN" b="1" dirty="0">
                    <a:solidFill>
                      <a:srgbClr val="4B4B4B">
                        <a:lumMod val="50000"/>
                      </a:srgbClr>
                    </a:solidFill>
                    <a:latin typeface="Times New Roman" panose="02020603050405020304" pitchFamily="18" charset="0"/>
                    <a:cs typeface="Times New Roman" panose="02020603050405020304" pitchFamily="18" charset="0"/>
                  </a:endParaRPr>
                </a:p>
                <a:p>
                  <a:endParaRPr lang="en-IN" b="1" i="1" dirty="0">
                    <a:solidFill>
                      <a:srgbClr val="4B4B4B">
                        <a:lumMod val="50000"/>
                      </a:srgbClr>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b="1" i="1">
                            <a:solidFill>
                              <a:srgbClr val="4B4B4B">
                                <a:lumMod val="50000"/>
                              </a:srgbClr>
                            </a:solidFill>
                            <a:latin typeface="Cambria Math" panose="02040503050406030204" pitchFamily="18" charset="0"/>
                          </a:rPr>
                          <m:t>𝒅</m:t>
                        </m:r>
                        <m:r>
                          <a:rPr lang="en-IN" b="1" i="1" baseline="-25000">
                            <a:solidFill>
                              <a:srgbClr val="4B4B4B">
                                <a:lumMod val="50000"/>
                              </a:srgbClr>
                            </a:solidFill>
                            <a:latin typeface="Cambria Math" panose="02040503050406030204" pitchFamily="18" charset="0"/>
                          </a:rPr>
                          <m:t>𝟐</m:t>
                        </m:r>
                        <m:r>
                          <a:rPr lang="en-IN" b="1" i="1">
                            <a:solidFill>
                              <a:srgbClr val="4B4B4B">
                                <a:lumMod val="50000"/>
                              </a:srgbClr>
                            </a:solidFill>
                            <a:latin typeface="Cambria Math" panose="02040503050406030204" pitchFamily="18" charset="0"/>
                          </a:rPr>
                          <m:t>=</m:t>
                        </m:r>
                        <m:r>
                          <a:rPr lang="en-IN" b="1" i="1">
                            <a:solidFill>
                              <a:srgbClr val="4B4B4B">
                                <a:lumMod val="50000"/>
                              </a:srgbClr>
                            </a:solidFill>
                            <a:latin typeface="Cambria Math" panose="02040503050406030204" pitchFamily="18" charset="0"/>
                          </a:rPr>
                          <m:t>𝒅</m:t>
                        </m:r>
                        <m:r>
                          <a:rPr lang="en-IN" b="1" i="1" baseline="-25000">
                            <a:solidFill>
                              <a:srgbClr val="4B4B4B">
                                <a:lumMod val="50000"/>
                              </a:srgbClr>
                            </a:solidFill>
                            <a:latin typeface="Cambria Math" panose="02040503050406030204" pitchFamily="18" charset="0"/>
                          </a:rPr>
                          <m:t>𝟏</m:t>
                        </m:r>
                        <m:r>
                          <a:rPr lang="en-IN" b="1" i="1">
                            <a:solidFill>
                              <a:srgbClr val="4B4B4B">
                                <a:lumMod val="50000"/>
                              </a:srgbClr>
                            </a:solidFill>
                            <a:latin typeface="Cambria Math" panose="02040503050406030204" pitchFamily="18" charset="0"/>
                          </a:rPr>
                          <m:t> −</m:t>
                        </m:r>
                        <m:r>
                          <m:rPr>
                            <m:nor/>
                          </m:rPr>
                          <a:rPr lang="el-GR" dirty="0">
                            <a:solidFill>
                              <a:srgbClr val="4B4B4B">
                                <a:lumMod val="50000"/>
                              </a:srgbClr>
                            </a:solidFill>
                            <a:latin typeface="Times New Roman" panose="02020603050405020304" pitchFamily="18" charset="0"/>
                            <a:cs typeface="Times New Roman" panose="02020603050405020304" pitchFamily="18" charset="0"/>
                          </a:rPr>
                          <m:t>σ</m:t>
                        </m:r>
                        <m:r>
                          <a:rPr lang="en-IN" b="1" i="1">
                            <a:solidFill>
                              <a:srgbClr val="4B4B4B">
                                <a:lumMod val="50000"/>
                              </a:srgbClr>
                            </a:solidFill>
                            <a:latin typeface="Cambria Math" panose="02040503050406030204" pitchFamily="18" charset="0"/>
                          </a:rPr>
                          <m:t>.</m:t>
                        </m:r>
                        <m:rad>
                          <m:radPr>
                            <m:degHide m:val="on"/>
                            <m:ctrlPr>
                              <a:rPr lang="en-IN" b="1" i="1">
                                <a:solidFill>
                                  <a:srgbClr val="4B4B4B">
                                    <a:lumMod val="50000"/>
                                  </a:srgbClr>
                                </a:solidFill>
                                <a:latin typeface="Cambria Math"/>
                              </a:rPr>
                            </m:ctrlPr>
                          </m:radPr>
                          <m:deg/>
                          <m:e>
                            <m:r>
                              <a:rPr lang="en-IN" b="1" i="1">
                                <a:solidFill>
                                  <a:srgbClr val="4B4B4B">
                                    <a:lumMod val="50000"/>
                                  </a:srgbClr>
                                </a:solidFill>
                                <a:latin typeface="Cambria Math" panose="02040503050406030204" pitchFamily="18" charset="0"/>
                              </a:rPr>
                              <m:t>𝒕</m:t>
                            </m:r>
                          </m:e>
                        </m:rad>
                      </m:oMath>
                    </m:oMathPara>
                  </a14:m>
                  <a:endParaRPr lang="en-IN" b="1" dirty="0">
                    <a:solidFill>
                      <a:srgbClr val="4B4B4B">
                        <a:lumMod val="50000"/>
                      </a:srgbClr>
                    </a:solidFill>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 xmlns:a16="http://schemas.microsoft.com/office/drawing/2014/main" xmlns:a14="http://schemas.microsoft.com/office/drawing/2010/main" id="{34C2E95A-19A9-44CE-8BF7-D872A52AE107}"/>
                    </a:ext>
                  </a:extLst>
                </p:cNvPr>
                <p:cNvSpPr txBox="1">
                  <a:spLocks noRot="1" noChangeAspect="1" noMove="1" noResize="1" noEditPoints="1" noAdjustHandles="1" noChangeArrowheads="1" noChangeShapeType="1" noTextEdit="1"/>
                </p:cNvSpPr>
                <p:nvPr/>
              </p:nvSpPr>
              <p:spPr>
                <a:xfrm>
                  <a:off x="798998" y="4256274"/>
                  <a:ext cx="4280465" cy="2514984"/>
                </a:xfrm>
                <a:prstGeom prst="rect">
                  <a:avLst/>
                </a:prstGeom>
                <a:blipFill rotWithShape="1">
                  <a:blip r:embed="rId3"/>
                  <a:stretch>
                    <a:fillRect l="-1140" t="-1214" b="-31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A2162AD9-351C-4EA0-8BC8-BCE3CACD0A0A}"/>
                    </a:ext>
                  </a:extLst>
                </p:cNvPr>
                <p:cNvSpPr txBox="1"/>
                <p:nvPr/>
              </p:nvSpPr>
              <p:spPr>
                <a:xfrm>
                  <a:off x="5421260" y="4296544"/>
                  <a:ext cx="2880320" cy="2308324"/>
                </a:xfrm>
                <a:prstGeom prst="rect">
                  <a:avLst/>
                </a:prstGeom>
                <a:noFill/>
              </p:spPr>
              <p:txBody>
                <a:bodyPr wrap="square" rtlCol="0">
                  <a:spAutoFit/>
                </a:bodyPr>
                <a:lstStyle/>
                <a:p>
                  <a:r>
                    <a:rPr lang="en-IN" dirty="0">
                      <a:solidFill>
                        <a:srgbClr val="4B4B4B">
                          <a:lumMod val="50000"/>
                        </a:srgbClr>
                      </a:solidFill>
                      <a:latin typeface="Tw Cen MT" pitchFamily="34" charset="0"/>
                      <a:cs typeface="Times New Roman" panose="02020603050405020304" pitchFamily="18" charset="0"/>
                    </a:rPr>
                    <a:t>C = Call Premium</a:t>
                  </a:r>
                </a:p>
                <a:p>
                  <a:r>
                    <a:rPr lang="en-IN" dirty="0">
                      <a:solidFill>
                        <a:srgbClr val="4B4B4B">
                          <a:lumMod val="50000"/>
                        </a:srgbClr>
                      </a:solidFill>
                      <a:latin typeface="Tw Cen MT" pitchFamily="34" charset="0"/>
                      <a:cs typeface="Times New Roman" panose="02020603050405020304" pitchFamily="18" charset="0"/>
                    </a:rPr>
                    <a:t>S = Current Stock Price</a:t>
                  </a:r>
                </a:p>
                <a:p>
                  <a:r>
                    <a:rPr lang="en-IN" dirty="0">
                      <a:solidFill>
                        <a:srgbClr val="4B4B4B">
                          <a:lumMod val="50000"/>
                        </a:srgbClr>
                      </a:solidFill>
                      <a:latin typeface="Tw Cen MT" pitchFamily="34" charset="0"/>
                      <a:cs typeface="Times New Roman" panose="02020603050405020304" pitchFamily="18" charset="0"/>
                    </a:rPr>
                    <a:t>t = Time to Maturity</a:t>
                  </a:r>
                </a:p>
                <a:p>
                  <a:r>
                    <a:rPr lang="en-IN" dirty="0">
                      <a:solidFill>
                        <a:srgbClr val="4B4B4B">
                          <a:lumMod val="50000"/>
                        </a:srgbClr>
                      </a:solidFill>
                      <a:latin typeface="Tw Cen MT" pitchFamily="34" charset="0"/>
                      <a:cs typeface="Times New Roman" panose="02020603050405020304" pitchFamily="18" charset="0"/>
                    </a:rPr>
                    <a:t>K = Strike Price</a:t>
                  </a:r>
                </a:p>
                <a:p>
                  <a:r>
                    <a:rPr lang="en-IN" dirty="0">
                      <a:solidFill>
                        <a:srgbClr val="4B4B4B">
                          <a:lumMod val="50000"/>
                        </a:srgbClr>
                      </a:solidFill>
                      <a:latin typeface="Tw Cen MT" pitchFamily="34" charset="0"/>
                      <a:cs typeface="Times New Roman" panose="02020603050405020304" pitchFamily="18" charset="0"/>
                    </a:rPr>
                    <a:t>r = Risk-free Rate</a:t>
                  </a:r>
                </a:p>
                <a:p>
                  <a14:m>
                    <m:oMath xmlns:m="http://schemas.openxmlformats.org/officeDocument/2006/math">
                      <m:r>
                        <a:rPr lang="az-Cyrl-AZ" b="1" i="1">
                          <a:solidFill>
                            <a:srgbClr val="4B4B4B">
                              <a:lumMod val="50000"/>
                            </a:srgbClr>
                          </a:solidFill>
                          <a:latin typeface="Cambria Math" panose="02040503050406030204" pitchFamily="18" charset="0"/>
                          <a:ea typeface="Cambria Math" panose="02040503050406030204" pitchFamily="18" charset="0"/>
                        </a:rPr>
                        <m:t>Ф</m:t>
                      </m:r>
                    </m:oMath>
                  </a14:m>
                  <a:r>
                    <a:rPr lang="en-IN" dirty="0" smtClean="0">
                      <a:solidFill>
                        <a:srgbClr val="4B4B4B">
                          <a:lumMod val="50000"/>
                        </a:srgbClr>
                      </a:solidFill>
                      <a:latin typeface="Tw Cen MT" pitchFamily="34" charset="0"/>
                      <a:cs typeface="Times New Roman" panose="02020603050405020304" pitchFamily="18" charset="0"/>
                    </a:rPr>
                    <a:t> </a:t>
                  </a:r>
                  <a:r>
                    <a:rPr lang="en-IN" dirty="0">
                      <a:solidFill>
                        <a:srgbClr val="4B4B4B">
                          <a:lumMod val="50000"/>
                        </a:srgbClr>
                      </a:solidFill>
                      <a:latin typeface="Tw Cen MT" pitchFamily="34" charset="0"/>
                      <a:cs typeface="Times New Roman" panose="02020603050405020304" pitchFamily="18" charset="0"/>
                    </a:rPr>
                    <a:t>= Cumulative Standard Normal Distribution</a:t>
                  </a:r>
                </a:p>
                <a:p>
                  <a:r>
                    <a:rPr lang="el-GR" dirty="0">
                      <a:solidFill>
                        <a:srgbClr val="4B4B4B">
                          <a:lumMod val="50000"/>
                        </a:srgbClr>
                      </a:solidFill>
                      <a:latin typeface="Times New Roman" panose="02020603050405020304" pitchFamily="18" charset="0"/>
                      <a:cs typeface="Times New Roman" panose="02020603050405020304" pitchFamily="18" charset="0"/>
                    </a:rPr>
                    <a:t>σ</a:t>
                  </a:r>
                  <a:r>
                    <a:rPr lang="en-IN" dirty="0">
                      <a:solidFill>
                        <a:srgbClr val="4B4B4B">
                          <a:lumMod val="50000"/>
                        </a:srgbClr>
                      </a:solidFill>
                      <a:latin typeface="Tw Cen MT" pitchFamily="34" charset="0"/>
                      <a:cs typeface="Times New Roman" panose="02020603050405020304" pitchFamily="18" charset="0"/>
                    </a:rPr>
                    <a:t> = Standard Deviation</a:t>
                  </a:r>
                </a:p>
              </p:txBody>
            </p:sp>
          </mc:Choice>
          <mc:Fallback xmlns="">
            <p:sp>
              <p:nvSpPr>
                <p:cNvPr id="7" name="TextBox 6">
                  <a:extLst>
                    <a:ext uri="{FF2B5EF4-FFF2-40B4-BE49-F238E27FC236}">
                      <a16:creationId xmlns="" xmlns:a16="http://schemas.microsoft.com/office/drawing/2014/main" id="{A2162AD9-351C-4EA0-8BC8-BCE3CACD0A0A}"/>
                    </a:ext>
                  </a:extLst>
                </p:cNvPr>
                <p:cNvSpPr txBox="1">
                  <a:spLocks noRot="1" noChangeAspect="1" noMove="1" noResize="1" noEditPoints="1" noAdjustHandles="1" noChangeArrowheads="1" noChangeShapeType="1" noTextEdit="1"/>
                </p:cNvSpPr>
                <p:nvPr/>
              </p:nvSpPr>
              <p:spPr>
                <a:xfrm>
                  <a:off x="5421260" y="4296544"/>
                  <a:ext cx="2880320" cy="2308324"/>
                </a:xfrm>
                <a:prstGeom prst="rect">
                  <a:avLst/>
                </a:prstGeom>
                <a:blipFill rotWithShape="1">
                  <a:blip r:embed="rId4"/>
                  <a:stretch>
                    <a:fillRect l="-1691" t="-1319" b="-3430"/>
                  </a:stretch>
                </a:blipFill>
              </p:spPr>
              <p:txBody>
                <a:bodyPr/>
                <a:lstStyle/>
                <a:p>
                  <a:r>
                    <a:rPr lang="en-IN">
                      <a:noFill/>
                    </a:rPr>
                    <a:t> </a:t>
                  </a:r>
                </a:p>
              </p:txBody>
            </p:sp>
          </mc:Fallback>
        </mc:AlternateContent>
      </p:grpSp>
    </p:spTree>
    <p:extLst>
      <p:ext uri="{BB962C8B-B14F-4D97-AF65-F5344CB8AC3E}">
        <p14:creationId xmlns:p14="http://schemas.microsoft.com/office/powerpoint/2010/main" val="325240485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4" y="44624"/>
            <a:ext cx="6922945" cy="1371600"/>
          </a:xfrm>
        </p:spPr>
        <p:txBody>
          <a:bodyPr>
            <a:normAutofit/>
          </a:bodyPr>
          <a:lstStyle/>
          <a:p>
            <a:pPr algn="ctr"/>
            <a:r>
              <a:rPr lang="en-IN" sz="4000" b="1" u="sng" dirty="0">
                <a:latin typeface="Tw Cen MT" pitchFamily="34" charset="0"/>
                <a:cs typeface="Times New Roman" panose="02020603050405020304" pitchFamily="18" charset="0"/>
              </a:rPr>
              <a:t>ASSUMPTIONS OF BLACK SCHOLES MODEL</a:t>
            </a:r>
          </a:p>
        </p:txBody>
      </p:sp>
      <p:sp>
        <p:nvSpPr>
          <p:cNvPr id="3" name="Content Placeholder 2"/>
          <p:cNvSpPr>
            <a:spLocks noGrp="1"/>
          </p:cNvSpPr>
          <p:nvPr>
            <p:ph idx="1"/>
          </p:nvPr>
        </p:nvSpPr>
        <p:spPr>
          <a:xfrm>
            <a:off x="251521" y="2110725"/>
            <a:ext cx="8496944" cy="4320480"/>
          </a:xfrm>
        </p:spPr>
        <p:txBody>
          <a:bodyPr>
            <a:normAutofit/>
          </a:bodyPr>
          <a:lstStyle/>
          <a:p>
            <a:pPr marL="457200" indent="-4572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The price of the underlying share follows a Geometric Brownian Motion.</a:t>
            </a:r>
          </a:p>
          <a:p>
            <a:pPr marL="457200" indent="-4572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There are no risk-free arbitrage opportunities.</a:t>
            </a:r>
          </a:p>
          <a:p>
            <a:pPr marL="457200" indent="-4572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The risk-free rate of interest and volatility of the underlying are known and constant.</a:t>
            </a:r>
          </a:p>
          <a:p>
            <a:pPr marL="457200" indent="-4572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Unlimited short selling (i.e. negative holdings) is allowed.</a:t>
            </a:r>
          </a:p>
          <a:p>
            <a:pPr marL="457200" indent="-4572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There are no taxes or transaction costs.</a:t>
            </a:r>
          </a:p>
          <a:p>
            <a:pPr marL="457200" indent="-4572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The underlying asset can be traded continuously and in infinitesimally small numbers of units.</a:t>
            </a:r>
          </a:p>
        </p:txBody>
      </p:sp>
    </p:spTree>
    <p:extLst>
      <p:ext uri="{BB962C8B-B14F-4D97-AF65-F5344CB8AC3E}">
        <p14:creationId xmlns:p14="http://schemas.microsoft.com/office/powerpoint/2010/main" val="2665695071"/>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4" y="282784"/>
            <a:ext cx="7555012" cy="900411"/>
          </a:xfrm>
        </p:spPr>
        <p:txBody>
          <a:bodyPr anchor="ctr">
            <a:normAutofit/>
          </a:bodyPr>
          <a:lstStyle/>
          <a:p>
            <a:r>
              <a:rPr lang="en-IN" sz="4000" b="1" dirty="0">
                <a:latin typeface="Tw Cen MT" pitchFamily="34" charset="0"/>
                <a:cs typeface="Times New Roman" panose="02020603050405020304" pitchFamily="18" charset="0"/>
              </a:rPr>
              <a:t>	</a:t>
            </a:r>
            <a:r>
              <a:rPr lang="en-IN" sz="4000" b="1" u="sng" dirty="0">
                <a:latin typeface="Tw Cen MT" pitchFamily="34" charset="0"/>
                <a:cs typeface="Times New Roman" panose="02020603050405020304" pitchFamily="18" charset="0"/>
              </a:rPr>
              <a:t>THE MERTON MODEL</a:t>
            </a:r>
          </a:p>
        </p:txBody>
      </p:sp>
      <p:sp>
        <p:nvSpPr>
          <p:cNvPr id="3" name="Content Placeholder 2"/>
          <p:cNvSpPr>
            <a:spLocks noGrp="1"/>
          </p:cNvSpPr>
          <p:nvPr>
            <p:ph idx="1"/>
          </p:nvPr>
        </p:nvSpPr>
        <p:spPr>
          <a:xfrm>
            <a:off x="179512" y="1451538"/>
            <a:ext cx="8640960" cy="5165651"/>
          </a:xfrm>
        </p:spPr>
        <p:txBody>
          <a:bodyPr>
            <a:normAutofit/>
          </a:bodyPr>
          <a:lstStyle/>
          <a:p>
            <a:pPr marL="342900" indent="-342900">
              <a:buFont typeface="Times New Roman" panose="02020603050405020304" pitchFamily="18" charset="0"/>
              <a:buChar char="⁎"/>
            </a:pPr>
            <a:r>
              <a:rPr lang="en-IN" sz="2200" b="0" dirty="0">
                <a:solidFill>
                  <a:schemeClr val="tx1">
                    <a:lumMod val="50000"/>
                  </a:schemeClr>
                </a:solidFill>
                <a:latin typeface="Tw Cen MT" pitchFamily="34" charset="0"/>
                <a:cs typeface="Times New Roman" panose="02020603050405020304" pitchFamily="18" charset="0"/>
              </a:rPr>
              <a:t>The Merton model is an structural model used to calculate the company’s </a:t>
            </a:r>
            <a:r>
              <a:rPr lang="en-IN" sz="2200" b="0" dirty="0" smtClean="0">
                <a:solidFill>
                  <a:schemeClr val="tx1">
                    <a:lumMod val="50000"/>
                  </a:schemeClr>
                </a:solidFill>
                <a:latin typeface="Tw Cen MT" pitchFamily="34" charset="0"/>
                <a:cs typeface="Times New Roman" panose="02020603050405020304" pitchFamily="18" charset="0"/>
              </a:rPr>
              <a:t>equity.</a:t>
            </a:r>
            <a:endParaRPr lang="en-IN" sz="500" b="0" dirty="0" smtClean="0">
              <a:solidFill>
                <a:schemeClr val="tx1">
                  <a:lumMod val="50000"/>
                </a:schemeClr>
              </a:solidFill>
              <a:latin typeface="Tw Cen MT" pitchFamily="34" charset="0"/>
              <a:cs typeface="Times New Roman" panose="02020603050405020304" pitchFamily="18" charset="0"/>
            </a:endParaRPr>
          </a:p>
          <a:p>
            <a:pPr marL="342900" indent="-342900">
              <a:buFont typeface="Times New Roman" panose="02020603050405020304" pitchFamily="18" charset="0"/>
              <a:buChar char="⁎"/>
            </a:pPr>
            <a:r>
              <a:rPr lang="en-IN" sz="2200" b="0" dirty="0" smtClean="0">
                <a:solidFill>
                  <a:schemeClr val="tx1">
                    <a:lumMod val="50000"/>
                  </a:schemeClr>
                </a:solidFill>
                <a:latin typeface="Tw Cen MT" pitchFamily="34" charset="0"/>
                <a:cs typeface="Times New Roman" panose="02020603050405020304" pitchFamily="18" charset="0"/>
              </a:rPr>
              <a:t>Investors and analysts use this model to understand if the companies can meet their financial obligations and not run into a credit default.</a:t>
            </a:r>
            <a:endParaRPr lang="en-IN" sz="1800" b="0" dirty="0" smtClean="0">
              <a:solidFill>
                <a:schemeClr val="tx1">
                  <a:lumMod val="50000"/>
                </a:schemeClr>
              </a:solidFill>
              <a:latin typeface="Tw Cen MT" pitchFamily="34" charset="0"/>
              <a:cs typeface="Times New Roman" panose="02020603050405020304" pitchFamily="18" charset="0"/>
            </a:endParaRPr>
          </a:p>
          <a:p>
            <a:endParaRPr lang="en-IN" sz="1800" dirty="0">
              <a:solidFill>
                <a:schemeClr val="tx1">
                  <a:lumMod val="50000"/>
                </a:schemeClr>
              </a:solidFill>
              <a:latin typeface="Tw Cen MT" pitchFamily="34" charset="0"/>
              <a:cs typeface="Times New Roman" panose="02020603050405020304" pitchFamily="18" charset="0"/>
            </a:endParaRPr>
          </a:p>
        </p:txBody>
      </p:sp>
      <p:pic>
        <p:nvPicPr>
          <p:cNvPr id="7" name="Picture 6">
            <a:extLst>
              <a:ext uri="{FF2B5EF4-FFF2-40B4-BE49-F238E27FC236}">
                <a16:creationId xmlns="" xmlns:a16="http://schemas.microsoft.com/office/drawing/2014/main" id="{119D12E0-CF73-45B9-8C85-6F66BBF9D9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6257" y="117507"/>
            <a:ext cx="1223265" cy="1223265"/>
          </a:xfrm>
          <a:prstGeom prst="rect">
            <a:avLst/>
          </a:prstGeom>
        </p:spPr>
      </p:pic>
      <p:grpSp>
        <p:nvGrpSpPr>
          <p:cNvPr id="21" name="Group 20">
            <a:extLst>
              <a:ext uri="{FF2B5EF4-FFF2-40B4-BE49-F238E27FC236}">
                <a16:creationId xmlns="" xmlns:a16="http://schemas.microsoft.com/office/drawing/2014/main" id="{0B2D51EF-4E2A-45A7-9860-5BE9B4D37CA9}"/>
              </a:ext>
            </a:extLst>
          </p:cNvPr>
          <p:cNvGrpSpPr/>
          <p:nvPr/>
        </p:nvGrpSpPr>
        <p:grpSpPr>
          <a:xfrm>
            <a:off x="179514" y="3429004"/>
            <a:ext cx="8635132" cy="3408693"/>
            <a:chOff x="179512" y="3429000"/>
            <a:chExt cx="8635132" cy="3408693"/>
          </a:xfrm>
        </p:grpSpPr>
        <p:sp>
          <p:nvSpPr>
            <p:cNvPr id="22" name="Rectangle: Rounded Corners 21">
              <a:extLst>
                <a:ext uri="{FF2B5EF4-FFF2-40B4-BE49-F238E27FC236}">
                  <a16:creationId xmlns="" xmlns:a16="http://schemas.microsoft.com/office/drawing/2014/main" id="{7D7BF8CC-D194-4766-B1F0-93F0E9300914}"/>
                </a:ext>
              </a:extLst>
            </p:cNvPr>
            <p:cNvSpPr/>
            <p:nvPr/>
          </p:nvSpPr>
          <p:spPr>
            <a:xfrm>
              <a:off x="179512" y="3429000"/>
              <a:ext cx="8635132" cy="322143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solidFill>
                  <a:srgbClr val="4B4B4B"/>
                </a:solidFill>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 xmlns:a16="http://schemas.microsoft.com/office/drawing/2014/main" id="{8889D581-F529-4D02-BD3F-88894ED011CA}"/>
                    </a:ext>
                  </a:extLst>
                </p:cNvPr>
                <p:cNvSpPr txBox="1"/>
                <p:nvPr/>
              </p:nvSpPr>
              <p:spPr>
                <a:xfrm>
                  <a:off x="460326" y="3645024"/>
                  <a:ext cx="3895114" cy="3192669"/>
                </a:xfrm>
                <a:prstGeom prst="rect">
                  <a:avLst/>
                </a:prstGeom>
                <a:noFill/>
              </p:spPr>
              <p:txBody>
                <a:bodyPr wrap="square" rtlCol="0">
                  <a:spAutoFit/>
                </a:bodyPr>
                <a:lstStyle/>
                <a:p>
                  <a:r>
                    <a:rPr lang="en-IN" sz="2000" b="1" i="1" dirty="0">
                      <a:solidFill>
                        <a:srgbClr val="4B4B4B">
                          <a:lumMod val="50000"/>
                        </a:srgbClr>
                      </a:solidFill>
                      <a:latin typeface="Cambria Math" panose="02040503050406030204" pitchFamily="18" charset="0"/>
                      <a:ea typeface="Cambria Math" panose="02040503050406030204" pitchFamily="18" charset="0"/>
                      <a:cs typeface="Times New Roman" panose="02020603050405020304" pitchFamily="18" charset="0"/>
                    </a:rPr>
                    <a:t>Formula:</a:t>
                  </a:r>
                </a:p>
                <a:p>
                  <a14:m>
                    <m:oMath xmlns:m="http://schemas.openxmlformats.org/officeDocument/2006/math">
                      <m:r>
                        <a:rPr lang="en-IN" sz="2000" b="1" i="1" smtClean="0">
                          <a:solidFill>
                            <a:srgbClr val="4B4B4B">
                              <a:lumMod val="50000"/>
                            </a:srgbClr>
                          </a:solidFill>
                          <a:latin typeface="Cambria Math" panose="02040503050406030204" pitchFamily="18" charset="0"/>
                          <a:ea typeface="Cambria Math" panose="02040503050406030204" pitchFamily="18" charset="0"/>
                        </a:rPr>
                        <m:t>𝑬</m:t>
                      </m:r>
                      <m:r>
                        <a:rPr lang="en-IN" sz="2000" b="1" i="1" smtClean="0">
                          <a:solidFill>
                            <a:srgbClr val="4B4B4B">
                              <a:lumMod val="50000"/>
                            </a:srgbClr>
                          </a:solidFill>
                          <a:latin typeface="Cambria Math" panose="02040503050406030204" pitchFamily="18" charset="0"/>
                          <a:ea typeface="Cambria Math" panose="02040503050406030204" pitchFamily="18" charset="0"/>
                        </a:rPr>
                        <m:t>=</m:t>
                      </m:r>
                      <m:r>
                        <a:rPr lang="en-IN" sz="2000" b="1" i="1" smtClean="0">
                          <a:solidFill>
                            <a:srgbClr val="4B4B4B">
                              <a:lumMod val="50000"/>
                            </a:srgbClr>
                          </a:solidFill>
                          <a:latin typeface="Cambria Math" panose="02040503050406030204" pitchFamily="18" charset="0"/>
                          <a:ea typeface="Cambria Math" panose="02040503050406030204" pitchFamily="18" charset="0"/>
                        </a:rPr>
                        <m:t>𝑭</m:t>
                      </m:r>
                      <m:d>
                        <m:dPr>
                          <m:ctrlPr>
                            <a:rPr lang="en-IN" sz="2000" b="1" i="1" smtClean="0">
                              <a:solidFill>
                                <a:srgbClr val="4B4B4B">
                                  <a:lumMod val="50000"/>
                                </a:srgbClr>
                              </a:solidFill>
                              <a:latin typeface="Cambria Math"/>
                              <a:ea typeface="Cambria Math" panose="02040503050406030204" pitchFamily="18" charset="0"/>
                            </a:rPr>
                          </m:ctrlPr>
                        </m:dPr>
                        <m:e>
                          <m:r>
                            <a:rPr lang="en-IN" sz="2000" b="1" i="1" smtClean="0">
                              <a:solidFill>
                                <a:srgbClr val="4B4B4B">
                                  <a:lumMod val="50000"/>
                                </a:srgbClr>
                              </a:solidFill>
                              <a:latin typeface="Cambria Math" panose="02040503050406030204" pitchFamily="18" charset="0"/>
                              <a:ea typeface="Cambria Math" panose="02040503050406030204" pitchFamily="18" charset="0"/>
                            </a:rPr>
                            <m:t>𝒕</m:t>
                          </m:r>
                        </m:e>
                      </m:d>
                      <m:r>
                        <a:rPr lang="az-Cyrl-AZ" sz="2000" b="1" i="1">
                          <a:solidFill>
                            <a:srgbClr val="4B4B4B">
                              <a:lumMod val="50000"/>
                            </a:srgbClr>
                          </a:solidFill>
                          <a:latin typeface="Cambria Math" panose="02040503050406030204" pitchFamily="18" charset="0"/>
                          <a:ea typeface="Cambria Math" panose="02040503050406030204" pitchFamily="18" charset="0"/>
                        </a:rPr>
                        <m:t>Ф</m:t>
                      </m:r>
                      <m:d>
                        <m:dPr>
                          <m:ctrlPr>
                            <a:rPr lang="en-IN" sz="2000" b="1" i="1" smtClean="0">
                              <a:solidFill>
                                <a:srgbClr val="4B4B4B">
                                  <a:lumMod val="50000"/>
                                </a:srgbClr>
                              </a:solidFill>
                              <a:latin typeface="Cambria Math"/>
                              <a:ea typeface="Cambria Math" panose="02040503050406030204" pitchFamily="18" charset="0"/>
                              <a:cs typeface="Times New Roman" panose="02020603050405020304" pitchFamily="18" charset="0"/>
                            </a:rPr>
                          </m:ctrlPr>
                        </m:dPr>
                        <m:e>
                          <m:r>
                            <a:rPr lang="en-IN" sz="2000" b="1" i="1" smtClean="0">
                              <a:solidFill>
                                <a:srgbClr val="4B4B4B">
                                  <a:lumMod val="50000"/>
                                </a:srgbClr>
                              </a:solidFill>
                              <a:latin typeface="Cambria Math" panose="02040503050406030204" pitchFamily="18" charset="0"/>
                              <a:ea typeface="Cambria Math" panose="02040503050406030204" pitchFamily="18" charset="0"/>
                            </a:rPr>
                            <m:t>𝒅</m:t>
                          </m:r>
                          <m:r>
                            <a:rPr lang="en-IN" sz="2000" b="1" i="1" baseline="-25000" smtClean="0">
                              <a:solidFill>
                                <a:srgbClr val="4B4B4B">
                                  <a:lumMod val="50000"/>
                                </a:srgbClr>
                              </a:solidFill>
                              <a:latin typeface="Cambria Math" panose="02040503050406030204" pitchFamily="18" charset="0"/>
                              <a:ea typeface="Cambria Math" panose="02040503050406030204" pitchFamily="18" charset="0"/>
                            </a:rPr>
                            <m:t>𝟏</m:t>
                          </m:r>
                        </m:e>
                      </m:d>
                      <m:r>
                        <a:rPr lang="en-IN" sz="2000" b="1" i="1" smtClean="0">
                          <a:solidFill>
                            <a:srgbClr val="4B4B4B">
                              <a:lumMod val="50000"/>
                            </a:srgbClr>
                          </a:solidFill>
                          <a:latin typeface="Cambria Math" panose="02040503050406030204" pitchFamily="18" charset="0"/>
                          <a:ea typeface="Cambria Math" panose="02040503050406030204" pitchFamily="18" charset="0"/>
                        </a:rPr>
                        <m:t>−</m:t>
                      </m:r>
                      <m:r>
                        <a:rPr lang="en-IN" sz="2000" b="1" i="1" smtClean="0">
                          <a:solidFill>
                            <a:srgbClr val="4B4B4B">
                              <a:lumMod val="50000"/>
                            </a:srgbClr>
                          </a:solidFill>
                          <a:latin typeface="Cambria Math" panose="02040503050406030204" pitchFamily="18" charset="0"/>
                          <a:ea typeface="Cambria Math" panose="02040503050406030204" pitchFamily="18" charset="0"/>
                        </a:rPr>
                        <m:t>𝑳</m:t>
                      </m:r>
                      <m:sSup>
                        <m:sSupPr>
                          <m:ctrlPr>
                            <a:rPr lang="en-IN" sz="2000" b="1" i="1" smtClean="0">
                              <a:solidFill>
                                <a:srgbClr val="4B4B4B">
                                  <a:lumMod val="50000"/>
                                </a:srgbClr>
                              </a:solidFill>
                              <a:latin typeface="Cambria Math"/>
                              <a:ea typeface="Cambria Math" panose="02040503050406030204" pitchFamily="18" charset="0"/>
                            </a:rPr>
                          </m:ctrlPr>
                        </m:sSupPr>
                        <m:e>
                          <m:r>
                            <a:rPr lang="en-IN" sz="2000" b="1" i="1" smtClean="0">
                              <a:solidFill>
                                <a:srgbClr val="4B4B4B">
                                  <a:lumMod val="50000"/>
                                </a:srgbClr>
                              </a:solidFill>
                              <a:latin typeface="Cambria Math" panose="02040503050406030204" pitchFamily="18" charset="0"/>
                              <a:ea typeface="Cambria Math" panose="02040503050406030204" pitchFamily="18" charset="0"/>
                            </a:rPr>
                            <m:t>𝒆</m:t>
                          </m:r>
                        </m:e>
                        <m:sup>
                          <m:r>
                            <a:rPr lang="en-IN" sz="2000" b="1" i="1" smtClean="0">
                              <a:solidFill>
                                <a:srgbClr val="4B4B4B">
                                  <a:lumMod val="50000"/>
                                </a:srgbClr>
                              </a:solidFill>
                              <a:latin typeface="Cambria Math" panose="02040503050406030204" pitchFamily="18" charset="0"/>
                              <a:ea typeface="Cambria Math" panose="02040503050406030204" pitchFamily="18" charset="0"/>
                            </a:rPr>
                            <m:t>−</m:t>
                          </m:r>
                          <m:r>
                            <a:rPr lang="en-IN" sz="2000" b="1" i="1" smtClean="0">
                              <a:solidFill>
                                <a:srgbClr val="4B4B4B">
                                  <a:lumMod val="50000"/>
                                </a:srgbClr>
                              </a:solidFill>
                              <a:latin typeface="Cambria Math" panose="02040503050406030204" pitchFamily="18" charset="0"/>
                              <a:ea typeface="Cambria Math" panose="02040503050406030204" pitchFamily="18" charset="0"/>
                            </a:rPr>
                            <m:t>𝒓</m:t>
                          </m:r>
                          <m:r>
                            <a:rPr lang="en-IN" sz="2000" b="1" i="1" smtClean="0">
                              <a:solidFill>
                                <a:srgbClr val="4B4B4B">
                                  <a:lumMod val="50000"/>
                                </a:srgbClr>
                              </a:solidFill>
                              <a:latin typeface="Cambria Math" panose="02040503050406030204" pitchFamily="18" charset="0"/>
                              <a:ea typeface="Cambria Math" panose="02040503050406030204" pitchFamily="18" charset="0"/>
                            </a:rPr>
                            <m:t>(</m:t>
                          </m:r>
                          <m:r>
                            <a:rPr lang="en-IN" sz="2000" b="1" i="1" smtClean="0">
                              <a:solidFill>
                                <a:srgbClr val="4B4B4B">
                                  <a:lumMod val="50000"/>
                                </a:srgbClr>
                              </a:solidFill>
                              <a:latin typeface="Cambria Math" panose="02040503050406030204" pitchFamily="18" charset="0"/>
                              <a:ea typeface="Cambria Math" panose="02040503050406030204" pitchFamily="18" charset="0"/>
                            </a:rPr>
                            <m:t>𝒕</m:t>
                          </m:r>
                          <m:r>
                            <a:rPr lang="en-IN" sz="2000" b="1" i="1" smtClean="0">
                              <a:solidFill>
                                <a:srgbClr val="4B4B4B">
                                  <a:lumMod val="50000"/>
                                </a:srgbClr>
                              </a:solidFill>
                              <a:latin typeface="Cambria Math" panose="02040503050406030204" pitchFamily="18" charset="0"/>
                              <a:ea typeface="Cambria Math" panose="02040503050406030204" pitchFamily="18" charset="0"/>
                            </a:rPr>
                            <m:t>)</m:t>
                          </m:r>
                        </m:sup>
                      </m:sSup>
                      <m:r>
                        <a:rPr lang="az-Cyrl-AZ" sz="2000" b="1" i="1">
                          <a:solidFill>
                            <a:srgbClr val="4B4B4B">
                              <a:lumMod val="50000"/>
                            </a:srgbClr>
                          </a:solidFill>
                          <a:latin typeface="Cambria Math" panose="02040503050406030204" pitchFamily="18" charset="0"/>
                          <a:ea typeface="Cambria Math" panose="02040503050406030204" pitchFamily="18" charset="0"/>
                        </a:rPr>
                        <m:t>Ф</m:t>
                      </m:r>
                    </m:oMath>
                  </a14:m>
                  <a:r>
                    <a:rPr lang="en-IN" sz="2000" b="1" dirty="0">
                      <a:solidFill>
                        <a:srgbClr val="4B4B4B">
                          <a:lumMod val="50000"/>
                        </a:srgbClr>
                      </a:solidFill>
                      <a:latin typeface="Cambria Math" panose="02040503050406030204" pitchFamily="18" charset="0"/>
                      <a:ea typeface="Cambria Math" panose="02040503050406030204" pitchFamily="18" charset="0"/>
                      <a:cs typeface="Times New Roman" panose="02020603050405020304" pitchFamily="18" charset="0"/>
                    </a:rPr>
                    <a:t>(d</a:t>
                  </a:r>
                  <a:r>
                    <a:rPr lang="en-IN" sz="2000" b="1" baseline="-25000" dirty="0">
                      <a:solidFill>
                        <a:srgbClr val="4B4B4B">
                          <a:lumMod val="50000"/>
                        </a:srgbClr>
                      </a:solidFill>
                      <a:latin typeface="Cambria Math" panose="02040503050406030204" pitchFamily="18" charset="0"/>
                      <a:ea typeface="Cambria Math" panose="02040503050406030204" pitchFamily="18" charset="0"/>
                      <a:cs typeface="Times New Roman" panose="02020603050405020304" pitchFamily="18" charset="0"/>
                    </a:rPr>
                    <a:t>2</a:t>
                  </a:r>
                  <a:r>
                    <a:rPr lang="en-IN" sz="2000" b="1" dirty="0">
                      <a:solidFill>
                        <a:srgbClr val="4B4B4B">
                          <a:lumMod val="50000"/>
                        </a:srgbClr>
                      </a:solidFill>
                      <a:latin typeface="Cambria Math" panose="02040503050406030204" pitchFamily="18" charset="0"/>
                      <a:ea typeface="Cambria Math" panose="02040503050406030204" pitchFamily="18" charset="0"/>
                      <a:cs typeface="Times New Roman" panose="02020603050405020304" pitchFamily="18" charset="0"/>
                    </a:rPr>
                    <a:t>)</a:t>
                  </a:r>
                </a:p>
                <a:p>
                  <a:endParaRPr lang="en-IN" sz="2000" b="1" dirty="0">
                    <a:solidFill>
                      <a:srgbClr val="4B4B4B">
                        <a:lumMod val="50000"/>
                      </a:srgbClr>
                    </a:solidFill>
                    <a:latin typeface="Cambria Math" panose="02040503050406030204" pitchFamily="18" charset="0"/>
                    <a:ea typeface="Cambria Math" panose="02040503050406030204" pitchFamily="18" charset="0"/>
                    <a:cs typeface="Times New Roman" panose="02020603050405020304" pitchFamily="18" charset="0"/>
                  </a:endParaRPr>
                </a:p>
                <a:p>
                  <a:r>
                    <a:rPr lang="en-IN" sz="2000" b="1" i="1" dirty="0">
                      <a:solidFill>
                        <a:srgbClr val="4B4B4B">
                          <a:lumMod val="50000"/>
                        </a:srgbClr>
                      </a:solidFill>
                      <a:latin typeface="Cambria Math" panose="02040503050406030204" pitchFamily="18" charset="0"/>
                      <a:ea typeface="Cambria Math" panose="02040503050406030204" pitchFamily="18" charset="0"/>
                      <a:cs typeface="Times New Roman" panose="02020603050405020304" pitchFamily="18" charset="0"/>
                    </a:rPr>
                    <a:t>where,</a:t>
                  </a:r>
                </a:p>
                <a:p>
                  <a:pPr/>
                  <a14:m>
                    <m:oMathPara xmlns:m="http://schemas.openxmlformats.org/officeDocument/2006/math">
                      <m:oMathParaPr>
                        <m:jc m:val="centerGroup"/>
                      </m:oMathParaPr>
                      <m:oMath xmlns:m="http://schemas.openxmlformats.org/officeDocument/2006/math">
                        <m:r>
                          <a:rPr lang="en-IN" sz="2000" b="1" i="1" smtClean="0">
                            <a:solidFill>
                              <a:srgbClr val="4B4B4B">
                                <a:lumMod val="50000"/>
                              </a:srgbClr>
                            </a:solidFill>
                            <a:latin typeface="Cambria Math" panose="02040503050406030204" pitchFamily="18" charset="0"/>
                            <a:ea typeface="Cambria Math" panose="02040503050406030204" pitchFamily="18" charset="0"/>
                          </a:rPr>
                          <m:t>𝒅</m:t>
                        </m:r>
                        <m:r>
                          <a:rPr lang="en-IN" sz="2000" b="1" i="1" baseline="-25000" smtClean="0">
                            <a:solidFill>
                              <a:srgbClr val="4B4B4B">
                                <a:lumMod val="50000"/>
                              </a:srgbClr>
                            </a:solidFill>
                            <a:latin typeface="Cambria Math" panose="02040503050406030204" pitchFamily="18" charset="0"/>
                            <a:ea typeface="Cambria Math" panose="02040503050406030204" pitchFamily="18" charset="0"/>
                          </a:rPr>
                          <m:t>𝟏</m:t>
                        </m:r>
                        <m:r>
                          <a:rPr lang="en-IN" sz="2000" b="1" i="1" smtClean="0">
                            <a:solidFill>
                              <a:srgbClr val="4B4B4B">
                                <a:lumMod val="50000"/>
                              </a:srgbClr>
                            </a:solidFill>
                            <a:latin typeface="Cambria Math" panose="02040503050406030204" pitchFamily="18" charset="0"/>
                            <a:ea typeface="Cambria Math" panose="02040503050406030204" pitchFamily="18" charset="0"/>
                          </a:rPr>
                          <m:t>=</m:t>
                        </m:r>
                        <m:f>
                          <m:fPr>
                            <m:ctrlPr>
                              <a:rPr lang="en-IN" sz="2000" b="1" i="1">
                                <a:solidFill>
                                  <a:srgbClr val="4B4B4B">
                                    <a:lumMod val="50000"/>
                                  </a:srgbClr>
                                </a:solidFill>
                                <a:latin typeface="Cambria Math"/>
                                <a:ea typeface="Cambria Math" panose="02040503050406030204" pitchFamily="18" charset="0"/>
                              </a:rPr>
                            </m:ctrlPr>
                          </m:fPr>
                          <m:num>
                            <m:func>
                              <m:funcPr>
                                <m:ctrlPr>
                                  <a:rPr lang="en-IN" sz="2000" b="1" i="1">
                                    <a:solidFill>
                                      <a:srgbClr val="4B4B4B">
                                        <a:lumMod val="50000"/>
                                      </a:srgbClr>
                                    </a:solidFill>
                                    <a:latin typeface="Cambria Math"/>
                                    <a:ea typeface="Cambria Math" panose="02040503050406030204" pitchFamily="18" charset="0"/>
                                  </a:rPr>
                                </m:ctrlPr>
                              </m:funcPr>
                              <m:fName>
                                <m:r>
                                  <a:rPr lang="en-IN" sz="2000" b="1" smtClean="0">
                                    <a:solidFill>
                                      <a:srgbClr val="4B4B4B">
                                        <a:lumMod val="50000"/>
                                      </a:srgbClr>
                                    </a:solidFill>
                                    <a:latin typeface="Cambria Math" panose="02040503050406030204" pitchFamily="18" charset="0"/>
                                    <a:ea typeface="Cambria Math" panose="02040503050406030204" pitchFamily="18" charset="0"/>
                                  </a:rPr>
                                  <m:t>𝐥𝐧</m:t>
                                </m:r>
                              </m:fName>
                              <m:e>
                                <m:d>
                                  <m:dPr>
                                    <m:ctrlPr>
                                      <a:rPr lang="en-IN" sz="2000" b="1" i="1">
                                        <a:solidFill>
                                          <a:srgbClr val="4B4B4B">
                                            <a:lumMod val="50000"/>
                                          </a:srgbClr>
                                        </a:solidFill>
                                        <a:latin typeface="Cambria Math"/>
                                        <a:ea typeface="Cambria Math" panose="02040503050406030204" pitchFamily="18" charset="0"/>
                                      </a:rPr>
                                    </m:ctrlPr>
                                  </m:dPr>
                                  <m:e>
                                    <m:f>
                                      <m:fPr>
                                        <m:type m:val="skw"/>
                                        <m:ctrlPr>
                                          <a:rPr lang="en-IN" sz="2000" b="1" i="1">
                                            <a:solidFill>
                                              <a:srgbClr val="4B4B4B">
                                                <a:lumMod val="50000"/>
                                              </a:srgbClr>
                                            </a:solidFill>
                                            <a:latin typeface="Cambria Math"/>
                                            <a:ea typeface="Cambria Math" panose="02040503050406030204" pitchFamily="18" charset="0"/>
                                          </a:rPr>
                                        </m:ctrlPr>
                                      </m:fPr>
                                      <m:num>
                                        <m:r>
                                          <a:rPr lang="en-IN" sz="2000" b="1" i="1" smtClean="0">
                                            <a:solidFill>
                                              <a:srgbClr val="4B4B4B">
                                                <a:lumMod val="50000"/>
                                              </a:srgbClr>
                                            </a:solidFill>
                                            <a:latin typeface="Cambria Math" panose="02040503050406030204" pitchFamily="18" charset="0"/>
                                            <a:ea typeface="Cambria Math" panose="02040503050406030204" pitchFamily="18" charset="0"/>
                                          </a:rPr>
                                          <m:t>𝑭</m:t>
                                        </m:r>
                                      </m:num>
                                      <m:den>
                                        <m:r>
                                          <a:rPr lang="en-IN" sz="2000" b="1" i="1" smtClean="0">
                                            <a:solidFill>
                                              <a:srgbClr val="4B4B4B">
                                                <a:lumMod val="50000"/>
                                              </a:srgbClr>
                                            </a:solidFill>
                                            <a:latin typeface="Cambria Math" panose="02040503050406030204" pitchFamily="18" charset="0"/>
                                            <a:ea typeface="Cambria Math" panose="02040503050406030204" pitchFamily="18" charset="0"/>
                                          </a:rPr>
                                          <m:t>𝑳</m:t>
                                        </m:r>
                                      </m:den>
                                    </m:f>
                                  </m:e>
                                </m:d>
                              </m:e>
                            </m:func>
                            <m:r>
                              <a:rPr lang="en-IN" sz="2000" b="1" i="1" smtClean="0">
                                <a:solidFill>
                                  <a:srgbClr val="4B4B4B">
                                    <a:lumMod val="50000"/>
                                  </a:srgbClr>
                                </a:solidFill>
                                <a:latin typeface="Cambria Math" panose="02040503050406030204" pitchFamily="18" charset="0"/>
                                <a:ea typeface="Cambria Math" panose="02040503050406030204" pitchFamily="18" charset="0"/>
                              </a:rPr>
                              <m:t>+</m:t>
                            </m:r>
                            <m:d>
                              <m:dPr>
                                <m:ctrlPr>
                                  <a:rPr lang="en-IN" sz="2000" b="1" i="1">
                                    <a:solidFill>
                                      <a:srgbClr val="4B4B4B">
                                        <a:lumMod val="50000"/>
                                      </a:srgbClr>
                                    </a:solidFill>
                                    <a:latin typeface="Cambria Math"/>
                                    <a:ea typeface="Cambria Math" panose="02040503050406030204" pitchFamily="18" charset="0"/>
                                  </a:rPr>
                                </m:ctrlPr>
                              </m:dPr>
                              <m:e>
                                <m:r>
                                  <a:rPr lang="en-IN" sz="2000" b="1" i="1" smtClean="0">
                                    <a:solidFill>
                                      <a:srgbClr val="4B4B4B">
                                        <a:lumMod val="50000"/>
                                      </a:srgbClr>
                                    </a:solidFill>
                                    <a:latin typeface="Cambria Math" panose="02040503050406030204" pitchFamily="18" charset="0"/>
                                    <a:ea typeface="Cambria Math" panose="02040503050406030204" pitchFamily="18" charset="0"/>
                                  </a:rPr>
                                  <m:t>𝒓</m:t>
                                </m:r>
                                <m:r>
                                  <a:rPr lang="en-IN" sz="2000" b="1" i="1" smtClean="0">
                                    <a:solidFill>
                                      <a:srgbClr val="4B4B4B">
                                        <a:lumMod val="50000"/>
                                      </a:srgbClr>
                                    </a:solidFill>
                                    <a:latin typeface="Cambria Math" panose="02040503050406030204" pitchFamily="18" charset="0"/>
                                    <a:ea typeface="Cambria Math" panose="02040503050406030204" pitchFamily="18" charset="0"/>
                                  </a:rPr>
                                  <m:t>+</m:t>
                                </m:r>
                                <m:f>
                                  <m:fPr>
                                    <m:type m:val="skw"/>
                                    <m:ctrlPr>
                                      <a:rPr lang="en-IN" sz="2000" b="1" i="1">
                                        <a:solidFill>
                                          <a:srgbClr val="4B4B4B">
                                            <a:lumMod val="50000"/>
                                          </a:srgbClr>
                                        </a:solidFill>
                                        <a:latin typeface="Cambria Math"/>
                                        <a:ea typeface="Cambria Math" panose="02040503050406030204" pitchFamily="18" charset="0"/>
                                      </a:rPr>
                                    </m:ctrlPr>
                                  </m:fPr>
                                  <m:num>
                                    <m:sSup>
                                      <m:sSupPr>
                                        <m:ctrlPr>
                                          <a:rPr lang="en-IN" sz="2000" b="1" i="1">
                                            <a:solidFill>
                                              <a:srgbClr val="4B4B4B">
                                                <a:lumMod val="50000"/>
                                              </a:srgbClr>
                                            </a:solidFill>
                                            <a:latin typeface="Cambria Math"/>
                                            <a:ea typeface="Cambria Math" panose="02040503050406030204" pitchFamily="18" charset="0"/>
                                          </a:rPr>
                                        </m:ctrlPr>
                                      </m:sSupPr>
                                      <m:e>
                                        <m:r>
                                          <m:rPr>
                                            <m:nor/>
                                          </m:rPr>
                                          <a:rPr lang="el-GR" sz="2000" dirty="0">
                                            <a:solidFill>
                                              <a:srgbClr val="4B4B4B">
                                                <a:lumMod val="50000"/>
                                              </a:srgbClr>
                                            </a:solidFill>
                                            <a:latin typeface="Times New Roman" panose="02020603050405020304" pitchFamily="18" charset="0"/>
                                            <a:cs typeface="Times New Roman" panose="02020603050405020304" pitchFamily="18" charset="0"/>
                                          </a:rPr>
                                          <m:t>σ</m:t>
                                        </m:r>
                                      </m:e>
                                      <m:sup>
                                        <m:r>
                                          <a:rPr lang="en-IN" sz="2000" b="1" i="1" smtClean="0">
                                            <a:solidFill>
                                              <a:srgbClr val="4B4B4B">
                                                <a:lumMod val="50000"/>
                                              </a:srgbClr>
                                            </a:solidFill>
                                            <a:latin typeface="Cambria Math" panose="02040503050406030204" pitchFamily="18" charset="0"/>
                                            <a:ea typeface="Cambria Math" panose="02040503050406030204" pitchFamily="18" charset="0"/>
                                          </a:rPr>
                                          <m:t>𝟐</m:t>
                                        </m:r>
                                      </m:sup>
                                    </m:sSup>
                                  </m:num>
                                  <m:den>
                                    <m:r>
                                      <a:rPr lang="en-IN" sz="2000" b="1" i="1" smtClean="0">
                                        <a:solidFill>
                                          <a:srgbClr val="4B4B4B">
                                            <a:lumMod val="50000"/>
                                          </a:srgbClr>
                                        </a:solidFill>
                                        <a:latin typeface="Cambria Math" panose="02040503050406030204" pitchFamily="18" charset="0"/>
                                        <a:ea typeface="Cambria Math" panose="02040503050406030204" pitchFamily="18" charset="0"/>
                                      </a:rPr>
                                      <m:t>𝟐</m:t>
                                    </m:r>
                                  </m:den>
                                </m:f>
                              </m:e>
                            </m:d>
                            <m:r>
                              <a:rPr lang="en-IN" sz="2000" b="1" i="1" smtClean="0">
                                <a:solidFill>
                                  <a:srgbClr val="4B4B4B">
                                    <a:lumMod val="50000"/>
                                  </a:srgbClr>
                                </a:solidFill>
                                <a:latin typeface="Cambria Math" panose="02040503050406030204" pitchFamily="18" charset="0"/>
                                <a:ea typeface="Cambria Math" panose="02040503050406030204" pitchFamily="18" charset="0"/>
                              </a:rPr>
                              <m:t>𝒕</m:t>
                            </m:r>
                          </m:num>
                          <m:den>
                            <m:r>
                              <m:rPr>
                                <m:nor/>
                              </m:rPr>
                              <a:rPr lang="en-IN" sz="2000" dirty="0">
                                <a:solidFill>
                                  <a:srgbClr val="4B4B4B">
                                    <a:lumMod val="50000"/>
                                  </a:srgbClr>
                                </a:solidFill>
                                <a:latin typeface="Times New Roman" panose="02020603050405020304" pitchFamily="18" charset="0"/>
                                <a:ea typeface="Times New Roman" panose="02020603050405020304" pitchFamily="18" charset="0"/>
                                <a:cs typeface="Times New Roman" panose="02020603050405020304" pitchFamily="18" charset="0"/>
                              </a:rPr>
                              <m:t>σ</m:t>
                            </m:r>
                            <m:r>
                              <a:rPr lang="en-IN" sz="2000" b="1" i="1" smtClean="0">
                                <a:solidFill>
                                  <a:srgbClr val="4B4B4B">
                                    <a:lumMod val="50000"/>
                                  </a:srgbClr>
                                </a:solidFill>
                                <a:latin typeface="Cambria Math" panose="02040503050406030204" pitchFamily="18" charset="0"/>
                                <a:ea typeface="Cambria Math" panose="02040503050406030204" pitchFamily="18" charset="0"/>
                              </a:rPr>
                              <m:t>.</m:t>
                            </m:r>
                            <m:rad>
                              <m:radPr>
                                <m:degHide m:val="on"/>
                                <m:ctrlPr>
                                  <a:rPr lang="en-IN" sz="2000" b="1" i="1">
                                    <a:solidFill>
                                      <a:srgbClr val="4B4B4B">
                                        <a:lumMod val="50000"/>
                                      </a:srgbClr>
                                    </a:solidFill>
                                    <a:latin typeface="Cambria Math"/>
                                    <a:ea typeface="Cambria Math" panose="02040503050406030204" pitchFamily="18" charset="0"/>
                                  </a:rPr>
                                </m:ctrlPr>
                              </m:radPr>
                              <m:deg/>
                              <m:e>
                                <m:r>
                                  <a:rPr lang="en-IN" sz="2000" b="1" i="1" smtClean="0">
                                    <a:solidFill>
                                      <a:srgbClr val="4B4B4B">
                                        <a:lumMod val="50000"/>
                                      </a:srgbClr>
                                    </a:solidFill>
                                    <a:latin typeface="Cambria Math" panose="02040503050406030204" pitchFamily="18" charset="0"/>
                                    <a:ea typeface="Cambria Math" panose="02040503050406030204" pitchFamily="18" charset="0"/>
                                  </a:rPr>
                                  <m:t>𝒕</m:t>
                                </m:r>
                              </m:e>
                            </m:rad>
                          </m:den>
                        </m:f>
                      </m:oMath>
                    </m:oMathPara>
                  </a14:m>
                  <a:endParaRPr lang="en-IN" sz="2000" b="1" dirty="0">
                    <a:solidFill>
                      <a:srgbClr val="4B4B4B">
                        <a:lumMod val="50000"/>
                      </a:srgbClr>
                    </a:solidFill>
                    <a:latin typeface="Cambria Math" panose="02040503050406030204" pitchFamily="18" charset="0"/>
                    <a:ea typeface="Cambria Math" panose="02040503050406030204" pitchFamily="18" charset="0"/>
                    <a:cs typeface="Times New Roman" panose="02020603050405020304" pitchFamily="18" charset="0"/>
                  </a:endParaRPr>
                </a:p>
                <a:p>
                  <a:endParaRPr lang="en-IN" sz="2000" b="1" i="1" dirty="0">
                    <a:solidFill>
                      <a:srgbClr val="4B4B4B">
                        <a:lumMod val="50000"/>
                      </a:srgbClr>
                    </a:solidFill>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000" b="1" i="1" smtClean="0">
                            <a:solidFill>
                              <a:srgbClr val="4B4B4B">
                                <a:lumMod val="50000"/>
                              </a:srgbClr>
                            </a:solidFill>
                            <a:latin typeface="Cambria Math" panose="02040503050406030204" pitchFamily="18" charset="0"/>
                            <a:ea typeface="Cambria Math" panose="02040503050406030204" pitchFamily="18" charset="0"/>
                          </a:rPr>
                          <m:t>𝒅</m:t>
                        </m:r>
                        <m:r>
                          <a:rPr lang="en-IN" sz="2000" b="1" i="1" baseline="-25000" smtClean="0">
                            <a:solidFill>
                              <a:srgbClr val="4B4B4B">
                                <a:lumMod val="50000"/>
                              </a:srgbClr>
                            </a:solidFill>
                            <a:latin typeface="Cambria Math" panose="02040503050406030204" pitchFamily="18" charset="0"/>
                            <a:ea typeface="Cambria Math" panose="02040503050406030204" pitchFamily="18" charset="0"/>
                          </a:rPr>
                          <m:t>𝟐</m:t>
                        </m:r>
                        <m:r>
                          <a:rPr lang="en-IN" sz="2000" b="1" i="1" smtClean="0">
                            <a:solidFill>
                              <a:srgbClr val="4B4B4B">
                                <a:lumMod val="50000"/>
                              </a:srgbClr>
                            </a:solidFill>
                            <a:latin typeface="Cambria Math" panose="02040503050406030204" pitchFamily="18" charset="0"/>
                            <a:ea typeface="Cambria Math" panose="02040503050406030204" pitchFamily="18" charset="0"/>
                          </a:rPr>
                          <m:t>=</m:t>
                        </m:r>
                        <m:r>
                          <a:rPr lang="en-IN" sz="2000" b="1" i="1" smtClean="0">
                            <a:solidFill>
                              <a:srgbClr val="4B4B4B">
                                <a:lumMod val="50000"/>
                              </a:srgbClr>
                            </a:solidFill>
                            <a:latin typeface="Cambria Math" panose="02040503050406030204" pitchFamily="18" charset="0"/>
                            <a:ea typeface="Cambria Math" panose="02040503050406030204" pitchFamily="18" charset="0"/>
                          </a:rPr>
                          <m:t>𝒅</m:t>
                        </m:r>
                        <m:r>
                          <a:rPr lang="en-IN" sz="2000" b="1" i="1" baseline="-25000" smtClean="0">
                            <a:solidFill>
                              <a:srgbClr val="4B4B4B">
                                <a:lumMod val="50000"/>
                              </a:srgbClr>
                            </a:solidFill>
                            <a:latin typeface="Cambria Math" panose="02040503050406030204" pitchFamily="18" charset="0"/>
                            <a:ea typeface="Cambria Math" panose="02040503050406030204" pitchFamily="18" charset="0"/>
                          </a:rPr>
                          <m:t>𝟏</m:t>
                        </m:r>
                        <m:r>
                          <a:rPr lang="en-IN" sz="2000" b="1" i="1" smtClean="0">
                            <a:solidFill>
                              <a:srgbClr val="4B4B4B">
                                <a:lumMod val="50000"/>
                              </a:srgbClr>
                            </a:solidFill>
                            <a:latin typeface="Cambria Math" panose="02040503050406030204" pitchFamily="18" charset="0"/>
                            <a:ea typeface="Cambria Math" panose="02040503050406030204" pitchFamily="18" charset="0"/>
                          </a:rPr>
                          <m:t> −</m:t>
                        </m:r>
                        <m:r>
                          <m:rPr>
                            <m:nor/>
                          </m:rPr>
                          <a:rPr lang="en-IN" sz="2000" dirty="0">
                            <a:solidFill>
                              <a:srgbClr val="4B4B4B">
                                <a:lumMod val="50000"/>
                              </a:srgbClr>
                            </a:solidFill>
                            <a:latin typeface="Times New Roman" panose="02020603050405020304" pitchFamily="18" charset="0"/>
                            <a:ea typeface="Times New Roman" panose="02020603050405020304" pitchFamily="18" charset="0"/>
                            <a:cs typeface="Times New Roman" panose="02020603050405020304" pitchFamily="18" charset="0"/>
                          </a:rPr>
                          <m:t>σ</m:t>
                        </m:r>
                        <m:r>
                          <a:rPr lang="en-IN" sz="2000" b="1" i="1" smtClean="0">
                            <a:solidFill>
                              <a:srgbClr val="4B4B4B">
                                <a:lumMod val="50000"/>
                              </a:srgbClr>
                            </a:solidFill>
                            <a:latin typeface="Cambria Math" panose="02040503050406030204" pitchFamily="18" charset="0"/>
                            <a:ea typeface="Cambria Math" panose="02040503050406030204" pitchFamily="18" charset="0"/>
                          </a:rPr>
                          <m:t>.</m:t>
                        </m:r>
                        <m:rad>
                          <m:radPr>
                            <m:degHide m:val="on"/>
                            <m:ctrlPr>
                              <a:rPr lang="en-IN" sz="2000" b="1" i="1">
                                <a:solidFill>
                                  <a:srgbClr val="4B4B4B">
                                    <a:lumMod val="50000"/>
                                  </a:srgbClr>
                                </a:solidFill>
                                <a:latin typeface="Cambria Math"/>
                                <a:ea typeface="Cambria Math" panose="02040503050406030204" pitchFamily="18" charset="0"/>
                              </a:rPr>
                            </m:ctrlPr>
                          </m:radPr>
                          <m:deg/>
                          <m:e>
                            <m:r>
                              <a:rPr lang="en-IN" sz="2000" b="1" i="1" smtClean="0">
                                <a:solidFill>
                                  <a:srgbClr val="4B4B4B">
                                    <a:lumMod val="50000"/>
                                  </a:srgbClr>
                                </a:solidFill>
                                <a:latin typeface="Cambria Math" panose="02040503050406030204" pitchFamily="18" charset="0"/>
                                <a:ea typeface="Cambria Math" panose="02040503050406030204" pitchFamily="18" charset="0"/>
                              </a:rPr>
                              <m:t>𝒕</m:t>
                            </m:r>
                          </m:e>
                        </m:rad>
                      </m:oMath>
                    </m:oMathPara>
                  </a14:m>
                  <a:endParaRPr lang="en-IN" sz="2000" b="1" dirty="0">
                    <a:solidFill>
                      <a:srgbClr val="4B4B4B">
                        <a:lumMod val="50000"/>
                      </a:srgbClr>
                    </a:solidFill>
                    <a:latin typeface="Cambria Math" panose="02040503050406030204" pitchFamily="18" charset="0"/>
                    <a:ea typeface="Cambria Math" panose="02040503050406030204" pitchFamily="18" charset="0"/>
                    <a:cs typeface="Times New Roman" panose="02020603050405020304" pitchFamily="18" charset="0"/>
                  </a:endParaRPr>
                </a:p>
                <a:p>
                  <a:endParaRPr lang="en-IN" sz="2000" b="1" dirty="0">
                    <a:solidFill>
                      <a:srgbClr val="4B4B4B">
                        <a:lumMod val="50000"/>
                      </a:srgbClr>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8889D581-F529-4D02-BD3F-88894ED011CA}"/>
                    </a:ext>
                  </a:extLst>
                </p:cNvPr>
                <p:cNvSpPr txBox="1">
                  <a:spLocks noRot="1" noChangeAspect="1" noMove="1" noResize="1" noEditPoints="1" noAdjustHandles="1" noChangeArrowheads="1" noChangeShapeType="1" noTextEdit="1"/>
                </p:cNvSpPr>
                <p:nvPr/>
              </p:nvSpPr>
              <p:spPr>
                <a:xfrm>
                  <a:off x="460326" y="3645024"/>
                  <a:ext cx="3895114" cy="3192669"/>
                </a:xfrm>
                <a:prstGeom prst="rect">
                  <a:avLst/>
                </a:prstGeom>
                <a:blipFill>
                  <a:blip r:embed="rId3"/>
                  <a:stretch>
                    <a:fillRect l="-1724" t="-11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 xmlns:a16="http://schemas.microsoft.com/office/drawing/2014/main" id="{4B97972A-314B-47C2-8CD2-E26C632B4D5F}"/>
                    </a:ext>
                  </a:extLst>
                </p:cNvPr>
                <p:cNvSpPr/>
                <p:nvPr/>
              </p:nvSpPr>
              <p:spPr>
                <a:xfrm>
                  <a:off x="4283968" y="3674856"/>
                  <a:ext cx="4431781" cy="2729722"/>
                </a:xfrm>
                <a:prstGeom prst="rect">
                  <a:avLst/>
                </a:prstGeom>
              </p:spPr>
              <p:txBody>
                <a:bodyPr wrap="square">
                  <a:spAutoFit/>
                </a:bodyPr>
                <a:lstStyle/>
                <a:p>
                  <a:pPr>
                    <a:lnSpc>
                      <a:spcPct val="107000"/>
                    </a:lnSpc>
                    <a:spcAft>
                      <a:spcPts val="600"/>
                    </a:spcAft>
                    <a:buSzPts val="1000"/>
                    <a:tabLst>
                      <a:tab pos="342900" algn="l"/>
                    </a:tabLst>
                  </a:pPr>
                  <a:r>
                    <a:rPr lang="en-IN" sz="1900" dirty="0">
                      <a:solidFill>
                        <a:srgbClr val="111111"/>
                      </a:solidFill>
                      <a:latin typeface="Tw Cen MT" panose="020B0602020104020603" pitchFamily="34" charset="0"/>
                      <a:ea typeface="Times New Roman" panose="02020603050405020304" pitchFamily="18" charset="0"/>
                      <a:cs typeface="Times New Roman" panose="02020603050405020304" pitchFamily="18" charset="0"/>
                    </a:rPr>
                    <a:t>E = Theoretical value of a company's equity</a:t>
                  </a:r>
                  <a:endParaRPr lang="en-IN" sz="1900" dirty="0">
                    <a:solidFill>
                      <a:srgbClr val="111111"/>
                    </a:solidFill>
                    <a:latin typeface="Tw Cen MT" panose="020B0602020104020603" pitchFamily="34" charset="0"/>
                    <a:ea typeface="Calibri" panose="020F0502020204030204" pitchFamily="34" charset="0"/>
                    <a:cs typeface="Times New Roman" panose="02020603050405020304" pitchFamily="18" charset="0"/>
                  </a:endParaRPr>
                </a:p>
                <a:p>
                  <a:pPr>
                    <a:lnSpc>
                      <a:spcPct val="107000"/>
                    </a:lnSpc>
                    <a:spcAft>
                      <a:spcPts val="600"/>
                    </a:spcAft>
                    <a:buSzPts val="1000"/>
                    <a:tabLst>
                      <a:tab pos="342900" algn="l"/>
                    </a:tabLst>
                  </a:pPr>
                  <a:r>
                    <a:rPr lang="en-IN" sz="1900" dirty="0">
                      <a:solidFill>
                        <a:srgbClr val="111111"/>
                      </a:solidFill>
                      <a:latin typeface="Tw Cen MT" panose="020B0602020104020603" pitchFamily="34" charset="0"/>
                      <a:ea typeface="Times New Roman" panose="02020603050405020304" pitchFamily="18" charset="0"/>
                      <a:cs typeface="Times New Roman" panose="02020603050405020304" pitchFamily="18" charset="0"/>
                    </a:rPr>
                    <a:t>F(t) = Value of company's assets in period t</a:t>
                  </a:r>
                  <a:endParaRPr lang="en-IN" sz="1900" dirty="0">
                    <a:solidFill>
                      <a:srgbClr val="111111"/>
                    </a:solidFill>
                    <a:latin typeface="Tw Cen MT" panose="020B0602020104020603" pitchFamily="34" charset="0"/>
                    <a:ea typeface="Calibri" panose="020F0502020204030204" pitchFamily="34" charset="0"/>
                    <a:cs typeface="Times New Roman" panose="02020603050405020304" pitchFamily="18" charset="0"/>
                  </a:endParaRPr>
                </a:p>
                <a:p>
                  <a:pPr>
                    <a:lnSpc>
                      <a:spcPct val="107000"/>
                    </a:lnSpc>
                    <a:spcAft>
                      <a:spcPts val="600"/>
                    </a:spcAft>
                    <a:buSzPts val="1000"/>
                    <a:tabLst>
                      <a:tab pos="342900" algn="l"/>
                    </a:tabLst>
                  </a:pPr>
                  <a:r>
                    <a:rPr lang="en-IN" sz="1900" dirty="0">
                      <a:solidFill>
                        <a:srgbClr val="111111"/>
                      </a:solidFill>
                      <a:latin typeface="Tw Cen MT" panose="020B0602020104020603" pitchFamily="34" charset="0"/>
                      <a:ea typeface="Times New Roman" panose="02020603050405020304" pitchFamily="18" charset="0"/>
                      <a:cs typeface="Times New Roman" panose="02020603050405020304" pitchFamily="18" charset="0"/>
                    </a:rPr>
                    <a:t>L = Value of company's debt</a:t>
                  </a:r>
                  <a:endParaRPr lang="en-IN" sz="1900" dirty="0">
                    <a:solidFill>
                      <a:srgbClr val="111111"/>
                    </a:solidFill>
                    <a:latin typeface="Tw Cen MT" panose="020B0602020104020603" pitchFamily="34" charset="0"/>
                    <a:ea typeface="Calibri" panose="020F0502020204030204" pitchFamily="34" charset="0"/>
                    <a:cs typeface="Times New Roman" panose="02020603050405020304" pitchFamily="18" charset="0"/>
                  </a:endParaRPr>
                </a:p>
                <a:p>
                  <a:pPr>
                    <a:lnSpc>
                      <a:spcPct val="107000"/>
                    </a:lnSpc>
                    <a:spcAft>
                      <a:spcPts val="600"/>
                    </a:spcAft>
                    <a:buSzPts val="1000"/>
                    <a:tabLst>
                      <a:tab pos="342900" algn="l"/>
                    </a:tabLst>
                  </a:pPr>
                  <a:r>
                    <a:rPr lang="en-IN" sz="1900" dirty="0">
                      <a:solidFill>
                        <a:srgbClr val="111111"/>
                      </a:solidFill>
                      <a:latin typeface="Tw Cen MT" pitchFamily="34" charset="0"/>
                      <a:ea typeface="Times New Roman" panose="02020603050405020304" pitchFamily="18" charset="0"/>
                      <a:cs typeface="Times New Roman" panose="02020603050405020304" pitchFamily="18" charset="0"/>
                    </a:rPr>
                    <a:t>t = Time to maturity</a:t>
                  </a:r>
                </a:p>
                <a:p>
                  <a:pPr>
                    <a:lnSpc>
                      <a:spcPct val="107000"/>
                    </a:lnSpc>
                    <a:spcAft>
                      <a:spcPts val="600"/>
                    </a:spcAft>
                    <a:buSzPts val="1000"/>
                    <a:tabLst>
                      <a:tab pos="342900" algn="l"/>
                    </a:tabLst>
                  </a:pPr>
                  <a:r>
                    <a:rPr lang="en-IN" sz="1900" dirty="0">
                      <a:solidFill>
                        <a:srgbClr val="111111"/>
                      </a:solidFill>
                      <a:latin typeface="Tw Cen MT" pitchFamily="34" charset="0"/>
                      <a:ea typeface="Times New Roman" panose="02020603050405020304" pitchFamily="18" charset="0"/>
                      <a:cs typeface="Times New Roman" panose="02020603050405020304" pitchFamily="18" charset="0"/>
                    </a:rPr>
                    <a:t>r = Risk free interest rate</a:t>
                  </a:r>
                  <a:endParaRPr lang="en-IN" sz="1900" dirty="0">
                    <a:solidFill>
                      <a:srgbClr val="111111"/>
                    </a:solidFill>
                    <a:latin typeface="Tw Cen MT" panose="020B0602020104020603" pitchFamily="34" charset="0"/>
                    <a:ea typeface="Calibri" panose="020F0502020204030204" pitchFamily="34" charset="0"/>
                    <a:cs typeface="Times New Roman" panose="02020603050405020304" pitchFamily="18" charset="0"/>
                  </a:endParaRPr>
                </a:p>
                <a:p>
                  <a:pPr>
                    <a:lnSpc>
                      <a:spcPct val="107000"/>
                    </a:lnSpc>
                    <a:spcAft>
                      <a:spcPts val="600"/>
                    </a:spcAft>
                    <a:buSzPts val="1000"/>
                    <a:tabLst>
                      <a:tab pos="342900" algn="l"/>
                    </a:tabLst>
                  </a:pPr>
                  <a14:m>
                    <m:oMath xmlns:m="http://schemas.openxmlformats.org/officeDocument/2006/math">
                      <m:r>
                        <m:rPr>
                          <m:nor/>
                        </m:rPr>
                        <a:rPr lang="el-GR" sz="1900" dirty="0">
                          <a:solidFill>
                            <a:srgbClr val="4B4B4B">
                              <a:lumMod val="50000"/>
                            </a:srgbClr>
                          </a:solidFill>
                          <a:latin typeface="Times New Roman" panose="02020603050405020304" pitchFamily="18" charset="0"/>
                          <a:ea typeface="Cambria Math" panose="02040503050406030204" pitchFamily="18" charset="0"/>
                          <a:cs typeface="Times New Roman" panose="02020603050405020304" pitchFamily="18" charset="0"/>
                        </a:rPr>
                        <m:t>ϕ</m:t>
                      </m:r>
                    </m:oMath>
                  </a14:m>
                  <a:r>
                    <a:rPr lang="en-IN" sz="1900" dirty="0">
                      <a:solidFill>
                        <a:srgbClr val="111111"/>
                      </a:solidFill>
                      <a:latin typeface="Tw Cen MT" panose="020B0602020104020603" pitchFamily="34" charset="0"/>
                      <a:ea typeface="Times New Roman" panose="02020603050405020304" pitchFamily="18" charset="0"/>
                      <a:cs typeface="Times New Roman" panose="02020603050405020304" pitchFamily="18" charset="0"/>
                    </a:rPr>
                    <a:t> = Cumulative standard normal distribution</a:t>
                  </a:r>
                  <a:endParaRPr lang="en-IN" sz="1900" dirty="0">
                    <a:solidFill>
                      <a:srgbClr val="111111"/>
                    </a:solidFill>
                    <a:latin typeface="Tw Cen MT" panose="020B0602020104020603" pitchFamily="34" charset="0"/>
                    <a:ea typeface="Calibri" panose="020F0502020204030204" pitchFamily="34" charset="0"/>
                    <a:cs typeface="Times New Roman" panose="02020603050405020304" pitchFamily="18" charset="0"/>
                  </a:endParaRPr>
                </a:p>
                <a:p>
                  <a:pPr>
                    <a:lnSpc>
                      <a:spcPct val="107000"/>
                    </a:lnSpc>
                    <a:spcAft>
                      <a:spcPts val="600"/>
                    </a:spcAft>
                    <a:buSzPts val="1000"/>
                    <a:tabLst>
                      <a:tab pos="342900" algn="l"/>
                    </a:tabLst>
                  </a:pPr>
                  <a:r>
                    <a:rPr lang="en-IN" sz="1900" dirty="0">
                      <a:solidFill>
                        <a:srgbClr val="111111"/>
                      </a:solidFill>
                      <a:latin typeface="Tw Cen MT" panose="020B0602020104020603" pitchFamily="34" charset="0"/>
                      <a:ea typeface="Times New Roman" panose="02020603050405020304" pitchFamily="18" charset="0"/>
                      <a:cs typeface="Times New Roman" panose="02020603050405020304" pitchFamily="18" charset="0"/>
                    </a:rPr>
                    <a:t>σ = Standard deviation of stock returns.</a:t>
                  </a:r>
                  <a:endParaRPr lang="en-IN" sz="1900" dirty="0">
                    <a:solidFill>
                      <a:srgbClr val="111111"/>
                    </a:solidFill>
                    <a:latin typeface="Tw Cen MT" panose="020B0602020104020603" pitchFamily="34" charset="0"/>
                    <a:ea typeface="Calibri" panose="020F0502020204030204" pitchFamily="34" charset="0"/>
                    <a:cs typeface="Times New Roman" panose="02020603050405020304" pitchFamily="18" charset="0"/>
                  </a:endParaRPr>
                </a:p>
              </p:txBody>
            </p:sp>
          </mc:Choice>
          <mc:Fallback xmlns="">
            <p:sp>
              <p:nvSpPr>
                <p:cNvPr id="24" name="Rectangle 23">
                  <a:extLst>
                    <a:ext uri="{FF2B5EF4-FFF2-40B4-BE49-F238E27FC236}">
                      <a16:creationId xmlns:a16="http://schemas.microsoft.com/office/drawing/2014/main" id="{4B97972A-314B-47C2-8CD2-E26C632B4D5F}"/>
                    </a:ext>
                  </a:extLst>
                </p:cNvPr>
                <p:cNvSpPr>
                  <a:spLocks noRot="1" noChangeAspect="1" noMove="1" noResize="1" noEditPoints="1" noAdjustHandles="1" noChangeArrowheads="1" noChangeShapeType="1" noTextEdit="1"/>
                </p:cNvSpPr>
                <p:nvPr/>
              </p:nvSpPr>
              <p:spPr>
                <a:xfrm>
                  <a:off x="4283968" y="3674856"/>
                  <a:ext cx="4431781" cy="2729722"/>
                </a:xfrm>
                <a:prstGeom prst="rect">
                  <a:avLst/>
                </a:prstGeom>
                <a:blipFill>
                  <a:blip r:embed="rId4"/>
                  <a:stretch>
                    <a:fillRect l="-1376" t="-1116" r="-1238" b="-2902"/>
                  </a:stretch>
                </a:blipFill>
              </p:spPr>
              <p:txBody>
                <a:bodyPr/>
                <a:lstStyle/>
                <a:p>
                  <a:r>
                    <a:rPr lang="en-IN">
                      <a:noFill/>
                    </a:rPr>
                    <a:t> </a:t>
                  </a:r>
                </a:p>
              </p:txBody>
            </p:sp>
          </mc:Fallback>
        </mc:AlternateContent>
      </p:grpSp>
    </p:spTree>
    <p:extLst>
      <p:ext uri="{BB962C8B-B14F-4D97-AF65-F5344CB8AC3E}">
        <p14:creationId xmlns:p14="http://schemas.microsoft.com/office/powerpoint/2010/main" val="31909678"/>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722" y="44624"/>
            <a:ext cx="6414646" cy="1371600"/>
          </a:xfrm>
        </p:spPr>
        <p:txBody>
          <a:bodyPr>
            <a:normAutofit/>
          </a:bodyPr>
          <a:lstStyle/>
          <a:p>
            <a:pPr algn="ctr"/>
            <a:r>
              <a:rPr lang="en-IN" sz="4000" b="1" u="sng" dirty="0">
                <a:latin typeface="Tw Cen MT" pitchFamily="34" charset="0"/>
                <a:cs typeface="Times New Roman" panose="02020603050405020304" pitchFamily="18" charset="0"/>
              </a:rPr>
              <a:t>ASSUMPTIONS of the </a:t>
            </a:r>
            <a:r>
              <a:rPr lang="en-IN" sz="4000" b="1" u="sng" dirty="0" err="1">
                <a:latin typeface="Tw Cen MT" pitchFamily="34" charset="0"/>
                <a:cs typeface="Times New Roman" panose="02020603050405020304" pitchFamily="18" charset="0"/>
              </a:rPr>
              <a:t>merton</a:t>
            </a:r>
            <a:r>
              <a:rPr lang="en-IN" sz="4000" b="1" u="sng" dirty="0">
                <a:latin typeface="Tw Cen MT" pitchFamily="34" charset="0"/>
                <a:cs typeface="Times New Roman" panose="02020603050405020304" pitchFamily="18" charset="0"/>
              </a:rPr>
              <a:t> model</a:t>
            </a:r>
          </a:p>
        </p:txBody>
      </p:sp>
      <p:sp>
        <p:nvSpPr>
          <p:cNvPr id="3" name="Content Placeholder 2"/>
          <p:cNvSpPr>
            <a:spLocks noGrp="1"/>
          </p:cNvSpPr>
          <p:nvPr>
            <p:ph idx="1"/>
          </p:nvPr>
        </p:nvSpPr>
        <p:spPr>
          <a:xfrm>
            <a:off x="457200" y="2348884"/>
            <a:ext cx="8147248" cy="4373563"/>
          </a:xfrm>
        </p:spPr>
        <p:txBody>
          <a:bodyPr>
            <a:normAutofit/>
          </a:bodyPr>
          <a:lstStyle/>
          <a:p>
            <a:pPr marL="342900" indent="-3429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All options are European and are exercised only at the time of expiration.</a:t>
            </a:r>
          </a:p>
          <a:p>
            <a:pPr marL="342900" indent="-3429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No dividends are paid out.</a:t>
            </a:r>
          </a:p>
          <a:p>
            <a:pPr marL="342900" indent="-3429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Market movements are unpredictable (efficient markets).</a:t>
            </a:r>
          </a:p>
          <a:p>
            <a:pPr marL="342900" indent="-3429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No commissions are included.</a:t>
            </a:r>
          </a:p>
          <a:p>
            <a:pPr marL="342900" indent="-3429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Underlying stocks' volatility and risk-free rates are constant.</a:t>
            </a:r>
          </a:p>
          <a:p>
            <a:pPr marL="342900" indent="-342900">
              <a:buFont typeface="Times New Roman" panose="02020603050405020304" pitchFamily="18" charset="0"/>
              <a:buChar char="⁎"/>
            </a:pPr>
            <a:r>
              <a:rPr lang="en-IN" sz="2400" b="0" dirty="0">
                <a:solidFill>
                  <a:schemeClr val="tx1">
                    <a:lumMod val="50000"/>
                  </a:schemeClr>
                </a:solidFill>
                <a:latin typeface="Tw Cen MT" pitchFamily="34" charset="0"/>
                <a:cs typeface="Times New Roman" panose="02020603050405020304" pitchFamily="18" charset="0"/>
              </a:rPr>
              <a:t>Returns on underlying stocks are regularly distributed.</a:t>
            </a:r>
          </a:p>
        </p:txBody>
      </p:sp>
    </p:spTree>
    <p:extLst>
      <p:ext uri="{BB962C8B-B14F-4D97-AF65-F5344CB8AC3E}">
        <p14:creationId xmlns:p14="http://schemas.microsoft.com/office/powerpoint/2010/main" val="3621687298"/>
      </p:ext>
    </p:extLst>
  </p:cSld>
  <p:clrMapOvr>
    <a:masterClrMapping/>
  </p:clrMapOvr>
  <p:transition spd="slow">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Custom 5">
      <a:dk1>
        <a:srgbClr val="4B4B4B"/>
      </a:dk1>
      <a:lt1>
        <a:srgbClr val="FFFFFF"/>
      </a:lt1>
      <a:dk2>
        <a:srgbClr val="00B0F0"/>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Essential">
  <a:themeElements>
    <a:clrScheme name="Custom 5">
      <a:dk1>
        <a:srgbClr val="4B4B4B"/>
      </a:dk1>
      <a:lt1>
        <a:srgbClr val="FFFFFF"/>
      </a:lt1>
      <a:dk2>
        <a:srgbClr val="00B0F0"/>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2130</Words>
  <Application>Microsoft Office PowerPoint</Application>
  <PresentationFormat>On-screen Show (4:3)</PresentationFormat>
  <Paragraphs>402</Paragraphs>
  <Slides>40</Slides>
  <Notes>14</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Essential</vt:lpstr>
      <vt:lpstr>1_Essential</vt:lpstr>
      <vt:lpstr>CREDIT SPREADS IN THE NBFC SECTOR OF INDIA</vt:lpstr>
      <vt:lpstr>DEBT MARKET</vt:lpstr>
      <vt:lpstr>RISKS IN THE DEBT MARKET</vt:lpstr>
      <vt:lpstr>PowerPoint Presentation</vt:lpstr>
      <vt:lpstr>MODELING CREDIT RISK</vt:lpstr>
      <vt:lpstr> THE BLACK-SCHOLES MODEL</vt:lpstr>
      <vt:lpstr>ASSUMPTIONS OF BLACK SCHOLES MODEL</vt:lpstr>
      <vt:lpstr> THE MERTON MODEL</vt:lpstr>
      <vt:lpstr>ASSUMPTIONS of the merton model</vt:lpstr>
      <vt:lpstr>The black-Scholes-Merton model</vt:lpstr>
      <vt:lpstr>THE BLACK-SCHOLES-MERTON MODEL</vt:lpstr>
      <vt:lpstr>CREDIT SPREADs</vt:lpstr>
      <vt:lpstr>OBJECTIVES</vt:lpstr>
      <vt:lpstr>DATA</vt:lpstr>
      <vt:lpstr>SREI INFRASTRUCTURE FINANCE LTD.</vt:lpstr>
      <vt:lpstr>PowerPoint Presentation</vt:lpstr>
      <vt:lpstr>LIC HOUSING FINANCE LTD.</vt:lpstr>
      <vt:lpstr>PowerPoint Presentation</vt:lpstr>
      <vt:lpstr>UJJIVAN FINANCIAL SERVICES LTD.</vt:lpstr>
      <vt:lpstr>PowerPoint Presentation</vt:lpstr>
      <vt:lpstr>RISK-NEUTRAL PROBABILITY OF DEFAULT</vt:lpstr>
      <vt:lpstr>ACTUAL VS. CALCULATED</vt:lpstr>
      <vt:lpstr>FINANCES: LIC Housing Finance</vt:lpstr>
      <vt:lpstr>FINANCES: SREI INFRASTUCTURE FINANCE Ltd. </vt:lpstr>
      <vt:lpstr>FINANCES: SREI INFRASTUCTURE FINANCE Ltd. </vt:lpstr>
      <vt:lpstr>FINANCES: Ujjivan housing finance</vt:lpstr>
      <vt:lpstr>FINANCES: Ujjivan housing finance</vt:lpstr>
      <vt:lpstr>FACTORS AFFECTING CREDIT SPREADS</vt:lpstr>
      <vt:lpstr>FACTORS AFFECTING CREDIT SPREADS</vt:lpstr>
      <vt:lpstr>India vs other Asian countries (DEVELOPED AND DEVELOPING)</vt:lpstr>
      <vt:lpstr>INDIA VS. CHINA</vt:lpstr>
      <vt:lpstr>INDIA VS. CHINA</vt:lpstr>
      <vt:lpstr>INDIA VS. JAPAN</vt:lpstr>
      <vt:lpstr>INDIA VS. JAPAN</vt:lpstr>
      <vt:lpstr>CONCLUSIONS</vt:lpstr>
      <vt:lpstr>CONCLUSIONS (Country-wise)</vt:lpstr>
      <vt:lpstr>LIMITATIONS</vt:lpstr>
      <vt:lpstr>FUTURE SCOPE</vt:lpstr>
      <vt:lpstr>ACKNOWLEDGEMENT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SPREADS IN THE NBFC SECTOR OF INDIA</dc:title>
  <dc:creator>Rhea Mirchandani</dc:creator>
  <cp:lastModifiedBy>Rhea Mirchandani</cp:lastModifiedBy>
  <cp:revision>235</cp:revision>
  <dcterms:created xsi:type="dcterms:W3CDTF">2019-03-19T19:34:47Z</dcterms:created>
  <dcterms:modified xsi:type="dcterms:W3CDTF">2019-03-28T05:38:30Z</dcterms:modified>
</cp:coreProperties>
</file>