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4"/>
  </p:notesMasterIdLst>
  <p:sldIdLst>
    <p:sldId id="307" r:id="rId2"/>
    <p:sldId id="310" r:id="rId3"/>
    <p:sldId id="311" r:id="rId4"/>
    <p:sldId id="313" r:id="rId5"/>
    <p:sldId id="314" r:id="rId6"/>
    <p:sldId id="358" r:id="rId7"/>
    <p:sldId id="318" r:id="rId8"/>
    <p:sldId id="324" r:id="rId9"/>
    <p:sldId id="325" r:id="rId10"/>
    <p:sldId id="359" r:id="rId11"/>
    <p:sldId id="328" r:id="rId12"/>
    <p:sldId id="329" r:id="rId13"/>
    <p:sldId id="330" r:id="rId14"/>
    <p:sldId id="332" r:id="rId15"/>
    <p:sldId id="331" r:id="rId16"/>
    <p:sldId id="352" r:id="rId17"/>
    <p:sldId id="338" r:id="rId18"/>
    <p:sldId id="362" r:id="rId19"/>
    <p:sldId id="345" r:id="rId20"/>
    <p:sldId id="353" r:id="rId21"/>
    <p:sldId id="354" r:id="rId22"/>
    <p:sldId id="35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705"/>
    <a:srgbClr val="C9FAFF"/>
    <a:srgbClr val="5D9EA1"/>
    <a:srgbClr val="B50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8"/>
  </p:normalViewPr>
  <p:slideViewPr>
    <p:cSldViewPr>
      <p:cViewPr>
        <p:scale>
          <a:sx n="140" d="100"/>
          <a:sy n="140" d="100"/>
        </p:scale>
        <p:origin x="1080"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1"/>
          <c:order val="0"/>
          <c:tx>
            <c:v>CAUSES OF WAITING TIME</c:v>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12D-44F2-BE65-91A5466A1CCE}"/>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012D-44F2-BE65-91A5466A1CC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12D-44F2-BE65-91A5466A1CCE}"/>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012D-44F2-BE65-91A5466A1CCE}"/>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012D-44F2-BE65-91A5466A1CCE}"/>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012D-44F2-BE65-91A5466A1CCE}"/>
              </c:ext>
            </c:extLst>
          </c:dPt>
          <c:dLbls>
            <c:dLbl>
              <c:idx val="0"/>
              <c:layout>
                <c:manualLayout>
                  <c:x val="8.6111111111111013E-2"/>
                  <c:y val="2.03703718555243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12D-44F2-BE65-91A5466A1CCE}"/>
                </c:ext>
              </c:extLst>
            </c:dLbl>
            <c:dLbl>
              <c:idx val="1"/>
              <c:layout>
                <c:manualLayout>
                  <c:x val="6.1219093195338262E-2"/>
                  <c:y val="9.2994717758632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2D-44F2-BE65-91A5466A1CCE}"/>
                </c:ext>
              </c:extLst>
            </c:dLbl>
            <c:dLbl>
              <c:idx val="2"/>
              <c:layout>
                <c:manualLayout>
                  <c:x val="3.8525333732431933E-3"/>
                  <c:y val="0.107135318297966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2D-44F2-BE65-91A5466A1CCE}"/>
                </c:ext>
              </c:extLst>
            </c:dLbl>
            <c:dLbl>
              <c:idx val="3"/>
              <c:layout>
                <c:manualLayout>
                  <c:x val="-4.7222222222222249E-2"/>
                  <c:y val="8.65740803859784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12D-44F2-BE65-91A5466A1CCE}"/>
                </c:ext>
              </c:extLst>
            </c:dLbl>
            <c:dLbl>
              <c:idx val="4"/>
              <c:layout>
                <c:manualLayout>
                  <c:x val="-8.0555555555555561E-2"/>
                  <c:y val="3.05555577832864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12D-44F2-BE65-91A5466A1CCE}"/>
                </c:ext>
              </c:extLst>
            </c:dLbl>
            <c:dLbl>
              <c:idx val="5"/>
              <c:layout>
                <c:manualLayout>
                  <c:x val="-1.1111111111111112E-2"/>
                  <c:y val="-9.16666733498595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12D-44F2-BE65-91A5466A1CCE}"/>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'CAUSES OF WAITING TIME'!$M$1:$M$6</c:f>
              <c:strCache>
                <c:ptCount val="6"/>
                <c:pt idx="0">
                  <c:v>Case Sheet Analysis</c:v>
                </c:pt>
                <c:pt idx="1">
                  <c:v>Arranging Equipment</c:v>
                </c:pt>
                <c:pt idx="2">
                  <c:v>Change in Doctor</c:v>
                </c:pt>
                <c:pt idx="3">
                  <c:v>Come In Together </c:v>
                </c:pt>
                <c:pt idx="4">
                  <c:v>Setting Up of the Room</c:v>
                </c:pt>
                <c:pt idx="5">
                  <c:v>Visiting Doctor Arriving Late</c:v>
                </c:pt>
              </c:strCache>
            </c:strRef>
          </c:cat>
          <c:val>
            <c:numRef>
              <c:f>'CAUSES OF WAITING TIME'!$L$1:$L$6</c:f>
              <c:numCache>
                <c:formatCode>General</c:formatCode>
                <c:ptCount val="6"/>
                <c:pt idx="0">
                  <c:v>38</c:v>
                </c:pt>
                <c:pt idx="1">
                  <c:v>1</c:v>
                </c:pt>
                <c:pt idx="2">
                  <c:v>13.27</c:v>
                </c:pt>
                <c:pt idx="3">
                  <c:v>2.6</c:v>
                </c:pt>
                <c:pt idx="4">
                  <c:v>36.28</c:v>
                </c:pt>
                <c:pt idx="5">
                  <c:v>3.98</c:v>
                </c:pt>
              </c:numCache>
            </c:numRef>
          </c:val>
          <c:extLst>
            <c:ext xmlns:c16="http://schemas.microsoft.com/office/drawing/2014/chart" uri="{C3380CC4-5D6E-409C-BE32-E72D297353CC}">
              <c16:uniqueId val="{0000000C-012D-44F2-BE65-91A5466A1CC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5037729320273674"/>
          <c:y val="5.4107119410974541E-2"/>
          <c:w val="0.33876309281806127"/>
          <c:h val="0.87254547474523036"/>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E1BC8-4261-439C-8D58-F1F8350E3817}" type="datetimeFigureOut">
              <a:rPr lang="en-IN" smtClean="0"/>
              <a:t>13/04/23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C9680-A24A-4D61-9AFF-D9F719F6AE4D}" type="slidenum">
              <a:rPr lang="en-IN" smtClean="0"/>
              <a:t>‹#›</a:t>
            </a:fld>
            <a:endParaRPr lang="en-IN" dirty="0"/>
          </a:p>
        </p:txBody>
      </p:sp>
    </p:spTree>
    <p:extLst>
      <p:ext uri="{BB962C8B-B14F-4D97-AF65-F5344CB8AC3E}">
        <p14:creationId xmlns:p14="http://schemas.microsoft.com/office/powerpoint/2010/main" val="313368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itchFamily="18" charset="0"/>
                <a:cs typeface="Times New Roman" pitchFamily="18" charset="0"/>
              </a:rPr>
              <a:t>However, the number of observations for Sunday are too few to draw a conclusion.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Friday-busiest</a:t>
            </a:r>
            <a:r>
              <a:rPr lang="en-IN" baseline="0" dirty="0"/>
              <a:t> day-</a:t>
            </a:r>
            <a:r>
              <a:rPr lang="en-IN" sz="1200" dirty="0">
                <a:latin typeface="Times New Roman" pitchFamily="18" charset="0"/>
                <a:cs typeface="Times New Roman" pitchFamily="18" charset="0"/>
              </a:rPr>
              <a:t>in terms of the number of appointments.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itchFamily="18" charset="0"/>
                <a:cs typeface="Times New Roman" pitchFamily="18" charset="0"/>
              </a:rPr>
              <a:t>They should be scheduled with maximum buffer in order to avoid making the patients wait.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12</a:t>
            </a:fld>
            <a:endParaRPr lang="en-IN" dirty="0"/>
          </a:p>
        </p:txBody>
      </p:sp>
    </p:spTree>
    <p:extLst>
      <p:ext uri="{BB962C8B-B14F-4D97-AF65-F5344CB8AC3E}">
        <p14:creationId xmlns:p14="http://schemas.microsoft.com/office/powerpoint/2010/main" val="1692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itchFamily="18" charset="0"/>
                <a:cs typeface="Times New Roman" pitchFamily="18" charset="0"/>
              </a:rPr>
              <a:t>The CV for crown cementation and root canal should be significantly reduced to around 50% in order to decrease the waiting time for the next patient in line.</a:t>
            </a:r>
          </a:p>
        </p:txBody>
      </p:sp>
      <p:sp>
        <p:nvSpPr>
          <p:cNvPr id="4" name="Slide Number Placeholder 3"/>
          <p:cNvSpPr>
            <a:spLocks noGrp="1"/>
          </p:cNvSpPr>
          <p:nvPr>
            <p:ph type="sldNum" sz="quarter" idx="5"/>
          </p:nvPr>
        </p:nvSpPr>
        <p:spPr/>
        <p:txBody>
          <a:bodyPr/>
          <a:lstStyle/>
          <a:p>
            <a:fld id="{99DC9680-A24A-4D61-9AFF-D9F719F6AE4D}" type="slidenum">
              <a:rPr lang="en-IN" smtClean="0"/>
              <a:t>13</a:t>
            </a:fld>
            <a:endParaRPr lang="en-IN" dirty="0"/>
          </a:p>
        </p:txBody>
      </p:sp>
    </p:spTree>
    <p:extLst>
      <p:ext uri="{BB962C8B-B14F-4D97-AF65-F5344CB8AC3E}">
        <p14:creationId xmlns:p14="http://schemas.microsoft.com/office/powerpoint/2010/main" val="3818196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dk1"/>
                </a:solidFill>
                <a:latin typeface="Times New Roman" pitchFamily="18" charset="0"/>
                <a:cs typeface="Times New Roman" pitchFamily="18" charset="0"/>
              </a:rPr>
              <a:t>Sunday is predominantly for major treatments that requires high service times and therefore the average number of appointments are 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Times New Roman" pitchFamily="18" charset="0"/>
                <a:cs typeface="Times New Roman" pitchFamily="18" charset="0"/>
              </a:rPr>
              <a:t>Even though Saturdays are relatively light, appointments on Saturdays and Sundays should be discouraged to let the doctors have the weekend off, thereby increasing employee satisfaction.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Times New Roman" pitchFamily="18" charset="0"/>
                <a:cs typeface="Times New Roman" pitchFamily="18" charset="0"/>
              </a:rPr>
              <a:t>To encourage appointments on Mondays and Wednesdays, patients should be given promotional treatments, as the data indicates that most patients prefer the latter half of the week to come in for treatments. </a:t>
            </a:r>
          </a:p>
        </p:txBody>
      </p:sp>
      <p:sp>
        <p:nvSpPr>
          <p:cNvPr id="4" name="Slide Number Placeholder 3"/>
          <p:cNvSpPr>
            <a:spLocks noGrp="1"/>
          </p:cNvSpPr>
          <p:nvPr>
            <p:ph type="sldNum" sz="quarter" idx="5"/>
          </p:nvPr>
        </p:nvSpPr>
        <p:spPr/>
        <p:txBody>
          <a:bodyPr/>
          <a:lstStyle/>
          <a:p>
            <a:fld id="{99DC9680-A24A-4D61-9AFF-D9F719F6AE4D}" type="slidenum">
              <a:rPr lang="en-IN" smtClean="0"/>
              <a:t>15</a:t>
            </a:fld>
            <a:endParaRPr lang="en-IN" dirty="0"/>
          </a:p>
        </p:txBody>
      </p:sp>
    </p:spTree>
    <p:extLst>
      <p:ext uri="{BB962C8B-B14F-4D97-AF65-F5344CB8AC3E}">
        <p14:creationId xmlns:p14="http://schemas.microsoft.com/office/powerpoint/2010/main" val="97683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IN" sz="1200" dirty="0">
                <a:solidFill>
                  <a:prstClr val="black"/>
                </a:solidFill>
                <a:latin typeface="Times New Roman" pitchFamily="18" charset="0"/>
                <a:cs typeface="Times New Roman" pitchFamily="18" charset="0"/>
              </a:rPr>
              <a:t>For consultation, the correlation turns out to be 0.4713. This indicates that older patients take longer for consultation.</a:t>
            </a:r>
          </a:p>
          <a:p>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Similarly, for crown cementation, the correlation turns out to be 0.4697.</a:t>
            </a:r>
          </a:p>
          <a:p>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There is no significant linear relationship between age and service time for check-ups and root canals.</a:t>
            </a:r>
          </a:p>
          <a:p>
            <a:pPr marL="285750" indent="-285750">
              <a:buFont typeface="Arial" pitchFamily="34" charset="0"/>
              <a:buChar char="•"/>
            </a:pPr>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For scaling, there is a weak negative linear relationship between the two variables.</a:t>
            </a:r>
          </a:p>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17</a:t>
            </a:fld>
            <a:endParaRPr lang="en-IN" dirty="0"/>
          </a:p>
        </p:txBody>
      </p:sp>
    </p:spTree>
    <p:extLst>
      <p:ext uri="{BB962C8B-B14F-4D97-AF65-F5344CB8AC3E}">
        <p14:creationId xmlns:p14="http://schemas.microsoft.com/office/powerpoint/2010/main" val="166951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IN" sz="1200" dirty="0">
                <a:solidFill>
                  <a:prstClr val="black"/>
                </a:solidFill>
                <a:latin typeface="Times New Roman" pitchFamily="18" charset="0"/>
                <a:cs typeface="Times New Roman" pitchFamily="18" charset="0"/>
              </a:rPr>
              <a:t>For consultation, the correlation turns out to be 0.4713. This indicates that older patients take longer for consultation.</a:t>
            </a:r>
          </a:p>
          <a:p>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Similarly, for crown cementation, the correlation turns out to be 0.4697.</a:t>
            </a:r>
          </a:p>
          <a:p>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There is no significant linear relationship between age and service time for check-ups and root canals.</a:t>
            </a:r>
          </a:p>
          <a:p>
            <a:pPr marL="285750" indent="-285750">
              <a:buFont typeface="Arial" pitchFamily="34" charset="0"/>
              <a:buChar char="•"/>
            </a:pPr>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For scaling, there is a weak negative linear relationship between the two variables.</a:t>
            </a:r>
          </a:p>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18</a:t>
            </a:fld>
            <a:endParaRPr lang="en-IN" dirty="0"/>
          </a:p>
        </p:txBody>
      </p:sp>
    </p:spTree>
    <p:extLst>
      <p:ext uri="{BB962C8B-B14F-4D97-AF65-F5344CB8AC3E}">
        <p14:creationId xmlns:p14="http://schemas.microsoft.com/office/powerpoint/2010/main" val="4018729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IN" sz="1200" dirty="0">
                <a:solidFill>
                  <a:prstClr val="black"/>
                </a:solidFill>
                <a:latin typeface="Times New Roman" pitchFamily="18" charset="0"/>
                <a:cs typeface="Times New Roman" pitchFamily="18" charset="0"/>
              </a:rPr>
              <a:t>For consultation, the correlation turns out to be 0.4713. This indicates that older patients take longer for consultation.</a:t>
            </a:r>
          </a:p>
          <a:p>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Similarly, for crown cementation, the correlation turns out to be 0.4697.</a:t>
            </a:r>
          </a:p>
          <a:p>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There is no significant linear relationship between age and service time for check-ups and root canals.</a:t>
            </a:r>
          </a:p>
          <a:p>
            <a:pPr marL="285750" indent="-285750">
              <a:buFont typeface="Arial" pitchFamily="34" charset="0"/>
              <a:buChar char="•"/>
            </a:pPr>
            <a:endParaRPr lang="en-IN" sz="1200" dirty="0">
              <a:solidFill>
                <a:prstClr val="black"/>
              </a:solidFill>
              <a:latin typeface="Times New Roman" pitchFamily="18" charset="0"/>
              <a:cs typeface="Times New Roman" pitchFamily="18" charset="0"/>
            </a:endParaRPr>
          </a:p>
          <a:p>
            <a:pPr marL="285750" indent="-285750">
              <a:buFont typeface="Arial" pitchFamily="34" charset="0"/>
              <a:buChar char="•"/>
            </a:pPr>
            <a:r>
              <a:rPr lang="en-IN" sz="1200" dirty="0">
                <a:solidFill>
                  <a:prstClr val="black"/>
                </a:solidFill>
                <a:latin typeface="Times New Roman" pitchFamily="18" charset="0"/>
                <a:cs typeface="Times New Roman" pitchFamily="18" charset="0"/>
              </a:rPr>
              <a:t>For scaling, there is a weak negative linear relationship between the two variables.</a:t>
            </a:r>
          </a:p>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19</a:t>
            </a:fld>
            <a:endParaRPr lang="en-IN" dirty="0"/>
          </a:p>
        </p:txBody>
      </p:sp>
    </p:spTree>
    <p:extLst>
      <p:ext uri="{BB962C8B-B14F-4D97-AF65-F5344CB8AC3E}">
        <p14:creationId xmlns:p14="http://schemas.microsoft.com/office/powerpoint/2010/main" val="1438153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20</a:t>
            </a:fld>
            <a:endParaRPr lang="en-IN" dirty="0"/>
          </a:p>
        </p:txBody>
      </p:sp>
    </p:spTree>
    <p:extLst>
      <p:ext uri="{BB962C8B-B14F-4D97-AF65-F5344CB8AC3E}">
        <p14:creationId xmlns:p14="http://schemas.microsoft.com/office/powerpoint/2010/main" val="146611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21</a:t>
            </a:fld>
            <a:endParaRPr lang="en-IN" dirty="0"/>
          </a:p>
        </p:txBody>
      </p:sp>
    </p:spTree>
    <p:extLst>
      <p:ext uri="{BB962C8B-B14F-4D97-AF65-F5344CB8AC3E}">
        <p14:creationId xmlns:p14="http://schemas.microsoft.com/office/powerpoint/2010/main" val="296640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DC9680-A24A-4D61-9AFF-D9F719F6AE4D}" type="slidenum">
              <a:rPr lang="en-IN" smtClean="0"/>
              <a:t>22</a:t>
            </a:fld>
            <a:endParaRPr lang="en-IN" dirty="0"/>
          </a:p>
        </p:txBody>
      </p:sp>
    </p:spTree>
    <p:extLst>
      <p:ext uri="{BB962C8B-B14F-4D97-AF65-F5344CB8AC3E}">
        <p14:creationId xmlns:p14="http://schemas.microsoft.com/office/powerpoint/2010/main" val="1410116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000000"/>
                </a:solidFill>
              </a:rPr>
              <a:pPr/>
              <a:t>‹#›</a:t>
            </a:fld>
            <a:endParaRPr lang="en-IN" dirty="0">
              <a:solidFill>
                <a:srgbClr val="000000"/>
              </a:solidFill>
            </a:endParaRPr>
          </a:p>
        </p:txBody>
      </p:sp>
    </p:spTree>
    <p:extLst>
      <p:ext uri="{BB962C8B-B14F-4D97-AF65-F5344CB8AC3E}">
        <p14:creationId xmlns:p14="http://schemas.microsoft.com/office/powerpoint/2010/main" val="49724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41624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78515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368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101872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4" name="Footer Placeholder 3"/>
          <p:cNvSpPr>
            <a:spLocks noGrp="1"/>
          </p:cNvSpPr>
          <p:nvPr>
            <p:ph type="ftr" sz="quarter" idx="11"/>
          </p:nvPr>
        </p:nvSpPr>
        <p:spPr/>
        <p:txBody>
          <a:bodyPr/>
          <a:lstStyle/>
          <a:p>
            <a:endParaRPr lang="en-IN" dirty="0">
              <a:solidFill>
                <a:srgbClr val="000000"/>
              </a:solidFill>
            </a:endParaRPr>
          </a:p>
        </p:txBody>
      </p:sp>
      <p:sp>
        <p:nvSpPr>
          <p:cNvPr id="5" name="Slide Number Placeholder 4"/>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664754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4" name="Footer Placeholder 3"/>
          <p:cNvSpPr>
            <a:spLocks noGrp="1"/>
          </p:cNvSpPr>
          <p:nvPr>
            <p:ph type="ftr" sz="quarter" idx="11"/>
          </p:nvPr>
        </p:nvSpPr>
        <p:spPr/>
        <p:txBody>
          <a:bodyPr/>
          <a:lstStyle/>
          <a:p>
            <a:endParaRPr lang="en-IN" dirty="0">
              <a:solidFill>
                <a:srgbClr val="000000"/>
              </a:solidFill>
            </a:endParaRPr>
          </a:p>
        </p:txBody>
      </p:sp>
      <p:sp>
        <p:nvSpPr>
          <p:cNvPr id="5" name="Slide Number Placeholder 4"/>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704366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01423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4538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57038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8812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14148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47683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8" name="Footer Placeholder 7"/>
          <p:cNvSpPr>
            <a:spLocks noGrp="1"/>
          </p:cNvSpPr>
          <p:nvPr>
            <p:ph type="ftr" sz="quarter" idx="11"/>
          </p:nvPr>
        </p:nvSpPr>
        <p:spPr/>
        <p:txBody>
          <a:bodyPr/>
          <a:lstStyle/>
          <a:p>
            <a:endParaRPr lang="en-IN" dirty="0">
              <a:solidFill>
                <a:srgbClr val="000000"/>
              </a:solidFill>
            </a:endParaRPr>
          </a:p>
        </p:txBody>
      </p:sp>
      <p:sp>
        <p:nvSpPr>
          <p:cNvPr id="9" name="Slide Number Placeholder 8"/>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32213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4" name="Footer Placeholder 3"/>
          <p:cNvSpPr>
            <a:spLocks noGrp="1"/>
          </p:cNvSpPr>
          <p:nvPr>
            <p:ph type="ftr" sz="quarter" idx="11"/>
          </p:nvPr>
        </p:nvSpPr>
        <p:spPr/>
        <p:txBody>
          <a:bodyPr/>
          <a:lstStyle/>
          <a:p>
            <a:endParaRPr lang="en-IN" dirty="0">
              <a:solidFill>
                <a:srgbClr val="000000"/>
              </a:solidFill>
            </a:endParaRPr>
          </a:p>
        </p:txBody>
      </p:sp>
      <p:sp>
        <p:nvSpPr>
          <p:cNvPr id="5" name="Slide Number Placeholder 4"/>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80807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3" name="Footer Placeholder 2"/>
          <p:cNvSpPr>
            <a:spLocks noGrp="1"/>
          </p:cNvSpPr>
          <p:nvPr>
            <p:ph type="ftr" sz="quarter" idx="11"/>
          </p:nvPr>
        </p:nvSpPr>
        <p:spPr/>
        <p:txBody>
          <a:bodyPr/>
          <a:lstStyle/>
          <a:p>
            <a:endParaRPr lang="en-IN" dirty="0">
              <a:solidFill>
                <a:srgbClr val="000000"/>
              </a:solidFill>
            </a:endParaRPr>
          </a:p>
        </p:txBody>
      </p:sp>
      <p:sp>
        <p:nvSpPr>
          <p:cNvPr id="4" name="Slide Number Placeholder 3"/>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66199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99403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000000"/>
                </a:solidFill>
              </a:rPr>
              <a:pPr/>
              <a:t>‹#›</a:t>
            </a:fld>
            <a:endParaRPr lang="en-IN" dirty="0">
              <a:solidFill>
                <a:srgbClr val="000000"/>
              </a:solidFill>
            </a:endParaRPr>
          </a:p>
        </p:txBody>
      </p:sp>
    </p:spTree>
    <p:extLst>
      <p:ext uri="{BB962C8B-B14F-4D97-AF65-F5344CB8AC3E}">
        <p14:creationId xmlns:p14="http://schemas.microsoft.com/office/powerpoint/2010/main" val="361572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0A5EF8C4-FAA6-45D5-BD9A-CA2F2DB590C3}" type="datetimeFigureOut">
              <a:rPr lang="en-IN" smtClean="0">
                <a:solidFill>
                  <a:srgbClr val="000000"/>
                </a:solidFill>
              </a:rPr>
              <a:pPr/>
              <a:t>13/04/23</a:t>
            </a:fld>
            <a:endParaRPr lang="en-IN" dirty="0">
              <a:solidFill>
                <a:srgbClr val="000000"/>
              </a:solidFill>
            </a:endParaRPr>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solidFill>
                <a:srgbClr val="000000"/>
              </a:solidFill>
            </a:endParaRP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83763056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324D-B031-4D49-8C4D-DEE628DEAADC}"/>
              </a:ext>
            </a:extLst>
          </p:cNvPr>
          <p:cNvSpPr>
            <a:spLocks noGrp="1"/>
          </p:cNvSpPr>
          <p:nvPr>
            <p:ph type="title"/>
          </p:nvPr>
        </p:nvSpPr>
        <p:spPr>
          <a:xfrm>
            <a:off x="390364" y="2132856"/>
            <a:ext cx="8363272" cy="1368152"/>
          </a:xfrm>
        </p:spPr>
        <p:txBody>
          <a:bodyPr>
            <a:normAutofit/>
          </a:bodyPr>
          <a:lstStyle/>
          <a:p>
            <a:pPr algn="ctr"/>
            <a:r>
              <a:rPr lang="en-IN" sz="4500" u="sng" cap="small" dirty="0">
                <a:solidFill>
                  <a:schemeClr val="tx1"/>
                </a:solidFill>
                <a:latin typeface="Times New Roman" pitchFamily="18" charset="0"/>
                <a:cs typeface="Times New Roman" pitchFamily="18" charset="0"/>
              </a:rPr>
              <a:t>SIX SIGMA IN DENTISTRY</a:t>
            </a:r>
            <a:br>
              <a:rPr lang="en-IN" cap="small" dirty="0">
                <a:solidFill>
                  <a:schemeClr val="tx1"/>
                </a:solidFill>
                <a:latin typeface="Times New Roman" pitchFamily="18" charset="0"/>
                <a:cs typeface="Times New Roman" pitchFamily="18" charset="0"/>
              </a:rPr>
            </a:br>
            <a:endParaRPr lang="en-IN" sz="3000" dirty="0">
              <a:solidFill>
                <a:schemeClr val="tx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9EAE78B7-9D0C-45B4-9360-EC4B6130D069}"/>
              </a:ext>
            </a:extLst>
          </p:cNvPr>
          <p:cNvSpPr txBox="1"/>
          <p:nvPr/>
        </p:nvSpPr>
        <p:spPr>
          <a:xfrm>
            <a:off x="625292" y="3503910"/>
            <a:ext cx="8070068" cy="954107"/>
          </a:xfrm>
          <a:prstGeom prst="rect">
            <a:avLst/>
          </a:prstGeom>
          <a:noFill/>
        </p:spPr>
        <p:txBody>
          <a:bodyPr wrap="square" rtlCol="0">
            <a:spAutoFit/>
          </a:bodyPr>
          <a:lstStyle/>
          <a:p>
            <a:pPr algn="ctr"/>
            <a:r>
              <a:rPr lang="en-IN" sz="2800" cap="small" dirty="0">
                <a:solidFill>
                  <a:schemeClr val="tx2">
                    <a:lumMod val="50000"/>
                  </a:schemeClr>
                </a:solidFill>
                <a:latin typeface="Constantia" panose="02030602050306030303" pitchFamily="18" charset="0"/>
                <a:cs typeface="Times New Roman" pitchFamily="18" charset="0"/>
              </a:rPr>
              <a:t>A Vision To Improve Quality Standards For A Multispecialty Dental Clinic</a:t>
            </a:r>
            <a:endParaRPr lang="en-IN" sz="2800" dirty="0">
              <a:solidFill>
                <a:schemeClr val="tx2">
                  <a:lumMod val="50000"/>
                </a:schemeClr>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8202" y="476673"/>
            <a:ext cx="3564278"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12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F8D426-D3CE-4DF0-B18E-77EF6A68A96A}"/>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u="sng" dirty="0">
                <a:latin typeface="Times New Roman" pitchFamily="18" charset="0"/>
                <a:cs typeface="Times New Roman" pitchFamily="18" charset="0"/>
              </a:rPr>
              <a:t>t- test</a:t>
            </a:r>
          </a:p>
        </p:txBody>
      </p:sp>
      <p:graphicFrame>
        <p:nvGraphicFramePr>
          <p:cNvPr id="6" name="Content Placeholder 4">
            <a:extLst>
              <a:ext uri="{FF2B5EF4-FFF2-40B4-BE49-F238E27FC236}">
                <a16:creationId xmlns:a16="http://schemas.microsoft.com/office/drawing/2014/main" id="{1C0E2FB2-0750-40C0-BF2E-698522A8654A}"/>
              </a:ext>
            </a:extLst>
          </p:cNvPr>
          <p:cNvGraphicFramePr>
            <a:graphicFrameLocks noGrp="1"/>
          </p:cNvGraphicFramePr>
          <p:nvPr>
            <p:ph idx="1"/>
            <p:extLst>
              <p:ext uri="{D42A27DB-BD31-4B8C-83A1-F6EECF244321}">
                <p14:modId xmlns:p14="http://schemas.microsoft.com/office/powerpoint/2010/main" val="3147094171"/>
              </p:ext>
            </p:extLst>
          </p:nvPr>
        </p:nvGraphicFramePr>
        <p:xfrm>
          <a:off x="539552" y="1700808"/>
          <a:ext cx="8064896" cy="4464494"/>
        </p:xfrm>
        <a:graphic>
          <a:graphicData uri="http://schemas.openxmlformats.org/drawingml/2006/table">
            <a:tbl>
              <a:tblPr/>
              <a:tblGrid>
                <a:gridCol w="2932689">
                  <a:extLst>
                    <a:ext uri="{9D8B030D-6E8A-4147-A177-3AD203B41FA5}">
                      <a16:colId xmlns:a16="http://schemas.microsoft.com/office/drawing/2014/main" val="20000"/>
                    </a:ext>
                  </a:extLst>
                </a:gridCol>
                <a:gridCol w="1407691">
                  <a:extLst>
                    <a:ext uri="{9D8B030D-6E8A-4147-A177-3AD203B41FA5}">
                      <a16:colId xmlns:a16="http://schemas.microsoft.com/office/drawing/2014/main" val="20001"/>
                    </a:ext>
                  </a:extLst>
                </a:gridCol>
                <a:gridCol w="1407691">
                  <a:extLst>
                    <a:ext uri="{9D8B030D-6E8A-4147-A177-3AD203B41FA5}">
                      <a16:colId xmlns:a16="http://schemas.microsoft.com/office/drawing/2014/main" val="20002"/>
                    </a:ext>
                  </a:extLst>
                </a:gridCol>
                <a:gridCol w="2316825">
                  <a:extLst>
                    <a:ext uri="{9D8B030D-6E8A-4147-A177-3AD203B41FA5}">
                      <a16:colId xmlns:a16="http://schemas.microsoft.com/office/drawing/2014/main" val="20003"/>
                    </a:ext>
                  </a:extLst>
                </a:gridCol>
              </a:tblGrid>
              <a:tr h="879864">
                <a:tc>
                  <a:txBody>
                    <a:bodyPr/>
                    <a:lstStyle/>
                    <a:p>
                      <a:pPr algn="ctr" fontAlgn="b"/>
                      <a:r>
                        <a:rPr lang="en-IN" sz="2000" b="1" i="0" u="none" strike="noStrike" dirty="0">
                          <a:solidFill>
                            <a:schemeClr val="tx1"/>
                          </a:solidFill>
                          <a:effectLst/>
                          <a:latin typeface="Times New Roman"/>
                        </a:rPr>
                        <a:t>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2000" b="1" i="0" u="none" strike="noStrike" dirty="0">
                          <a:solidFill>
                            <a:schemeClr val="tx1"/>
                          </a:solidFill>
                          <a:effectLst/>
                          <a:latin typeface="Times New Roman"/>
                        </a:rPr>
                        <a:t>t</a:t>
                      </a:r>
                      <a:r>
                        <a:rPr lang="en-IN" sz="2000" b="1" i="0" u="none" strike="noStrike" baseline="-25000" dirty="0">
                          <a:solidFill>
                            <a:schemeClr val="tx1"/>
                          </a:solidFill>
                          <a:effectLst/>
                          <a:latin typeface="Times New Roman"/>
                        </a:rPr>
                        <a:t>cal</a:t>
                      </a:r>
                      <a:endParaRPr lang="en-IN" sz="2000" b="1" i="0" u="none" strike="noStrike" dirty="0">
                        <a:solidFill>
                          <a:schemeClr val="tx1"/>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2000" b="1" i="0" u="none" strike="noStrike" dirty="0">
                          <a:solidFill>
                            <a:schemeClr val="tx1"/>
                          </a:solidFill>
                          <a:effectLst/>
                          <a:latin typeface="Times New Roman"/>
                        </a:rPr>
                        <a:t>t</a:t>
                      </a:r>
                      <a:r>
                        <a:rPr lang="en-IN" sz="2000" b="1" i="0" u="none" strike="noStrike" baseline="-25000" dirty="0">
                          <a:solidFill>
                            <a:schemeClr val="tx1"/>
                          </a:solidFill>
                          <a:effectLst/>
                          <a:latin typeface="Times New Roman"/>
                        </a:rPr>
                        <a:t>tab</a:t>
                      </a:r>
                      <a:endParaRPr lang="en-IN" sz="2000" b="1" i="0" u="none" strike="noStrike" dirty="0">
                        <a:solidFill>
                          <a:schemeClr val="tx1"/>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2000" b="1" i="0" u="none" strike="noStrike" dirty="0">
                          <a:solidFill>
                            <a:schemeClr val="tx1"/>
                          </a:solidFill>
                          <a:effectLst/>
                          <a:latin typeface="Times New Roman"/>
                        </a:rPr>
                        <a:t>DECISION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716926">
                <a:tc>
                  <a:txBody>
                    <a:bodyPr/>
                    <a:lstStyle/>
                    <a:p>
                      <a:pPr algn="ctr" fontAlgn="b"/>
                      <a:r>
                        <a:rPr lang="en-IN" sz="1800" b="0" i="0" u="none" strike="noStrike" dirty="0">
                          <a:solidFill>
                            <a:schemeClr val="tx1"/>
                          </a:solidFill>
                          <a:effectLst/>
                          <a:latin typeface="Times New Roman"/>
                        </a:rPr>
                        <a:t>Check-up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-1.0398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1.717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Accept H</a:t>
                      </a:r>
                      <a:r>
                        <a:rPr lang="en-IN" sz="1800" b="0" i="0" u="none" strike="noStrike" baseline="-25000" dirty="0">
                          <a:solidFill>
                            <a:schemeClr val="tx1"/>
                          </a:solidFill>
                          <a:effectLst/>
                          <a:latin typeface="Times New Roman"/>
                        </a:rPr>
                        <a:t>0</a:t>
                      </a:r>
                      <a:endParaRPr lang="en-IN" sz="1800" b="0" i="0" u="none" strike="noStrike" dirty="0">
                        <a:solidFill>
                          <a:schemeClr val="tx1"/>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6926">
                <a:tc>
                  <a:txBody>
                    <a:bodyPr/>
                    <a:lstStyle/>
                    <a:p>
                      <a:pPr algn="ctr" fontAlgn="b"/>
                      <a:r>
                        <a:rPr lang="en-IN" sz="1800" b="0" i="0" u="none" strike="noStrike" dirty="0">
                          <a:solidFill>
                            <a:schemeClr val="tx1"/>
                          </a:solidFill>
                          <a:effectLst/>
                          <a:latin typeface="Times New Roman"/>
                        </a:rPr>
                        <a:t>Consultation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1.6211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1.796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Accept H</a:t>
                      </a:r>
                      <a:r>
                        <a:rPr lang="en-IN" sz="1800" b="0" i="0" u="none" strike="noStrike" baseline="-25000" dirty="0">
                          <a:solidFill>
                            <a:schemeClr val="tx1"/>
                          </a:solidFill>
                          <a:effectLst/>
                          <a:latin typeface="Times New Roman"/>
                        </a:rPr>
                        <a:t>0</a:t>
                      </a:r>
                      <a:endParaRPr lang="en-IN" sz="1800" b="0" i="0" u="none" strike="noStrike" dirty="0">
                        <a:solidFill>
                          <a:schemeClr val="tx1"/>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6926">
                <a:tc>
                  <a:txBody>
                    <a:bodyPr/>
                    <a:lstStyle/>
                    <a:p>
                      <a:pPr algn="ctr" fontAlgn="b"/>
                      <a:r>
                        <a:rPr lang="en-IN" sz="1800" b="0" i="0" u="none" strike="noStrike" dirty="0">
                          <a:solidFill>
                            <a:schemeClr val="tx1"/>
                          </a:solidFill>
                          <a:effectLst/>
                          <a:latin typeface="Times New Roman"/>
                        </a:rPr>
                        <a:t>Crown Cementation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0.6864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1.729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Accept H</a:t>
                      </a:r>
                      <a:r>
                        <a:rPr lang="en-IN" sz="1800" b="0" i="0" u="none" strike="noStrike" baseline="-25000" dirty="0">
                          <a:solidFill>
                            <a:schemeClr val="tx1"/>
                          </a:solidFill>
                          <a:effectLst/>
                          <a:latin typeface="Times New Roman"/>
                        </a:rPr>
                        <a:t>0</a:t>
                      </a:r>
                      <a:endParaRPr lang="en-IN" sz="1800" b="0" i="0" u="none" strike="noStrike" dirty="0">
                        <a:solidFill>
                          <a:schemeClr val="tx1"/>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6926">
                <a:tc>
                  <a:txBody>
                    <a:bodyPr/>
                    <a:lstStyle/>
                    <a:p>
                      <a:pPr marL="0" algn="ctr" defTabSz="914400" rtl="0" eaLnBrk="1" fontAlgn="b" latinLnBrk="0" hangingPunct="1"/>
                      <a:r>
                        <a:rPr lang="en-IN" sz="1800" b="0" i="0" u="none" strike="noStrike" kern="1200" dirty="0">
                          <a:solidFill>
                            <a:schemeClr val="tx1"/>
                          </a:solidFill>
                          <a:effectLst/>
                          <a:latin typeface="Times New Roman"/>
                          <a:ea typeface="+mn-ea"/>
                          <a:cs typeface="+mn-cs"/>
                        </a:rPr>
                        <a:t>Scaling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chemeClr val="tx1"/>
                          </a:solidFill>
                          <a:effectLst/>
                          <a:latin typeface="Times New Roman"/>
                          <a:ea typeface="+mn-ea"/>
                          <a:cs typeface="+mn-cs"/>
                        </a:rPr>
                        <a:t>2.0609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chemeClr val="tx1"/>
                          </a:solidFill>
                          <a:effectLst/>
                          <a:latin typeface="Times New Roman"/>
                          <a:ea typeface="+mn-ea"/>
                          <a:cs typeface="+mn-cs"/>
                        </a:rPr>
                        <a:t>1.782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chemeClr val="tx1"/>
                          </a:solidFill>
                          <a:effectLst/>
                          <a:latin typeface="Times New Roman"/>
                          <a:ea typeface="+mn-ea"/>
                          <a:cs typeface="+mn-cs"/>
                        </a:rPr>
                        <a:t>Reject </a:t>
                      </a:r>
                      <a:r>
                        <a:rPr lang="en-IN" sz="1800" b="0" i="0" u="none" strike="noStrike" dirty="0">
                          <a:solidFill>
                            <a:schemeClr val="tx1"/>
                          </a:solidFill>
                          <a:effectLst/>
                          <a:latin typeface="Times New Roman"/>
                        </a:rPr>
                        <a:t>H</a:t>
                      </a:r>
                      <a:r>
                        <a:rPr lang="en-IN" sz="1800" b="0" i="0" u="none" strike="noStrike" baseline="-25000" dirty="0">
                          <a:solidFill>
                            <a:schemeClr val="tx1"/>
                          </a:solidFill>
                          <a:effectLst/>
                          <a:latin typeface="Times New Roman"/>
                        </a:rPr>
                        <a:t>0</a:t>
                      </a:r>
                      <a:endParaRPr lang="en-IN" sz="1800" b="0" i="0" u="none" strike="noStrike" kern="1200" dirty="0">
                        <a:solidFill>
                          <a:schemeClr val="tx1"/>
                        </a:solidFill>
                        <a:effectLst/>
                        <a:latin typeface="Times New Roman"/>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6926">
                <a:tc>
                  <a:txBody>
                    <a:bodyPr/>
                    <a:lstStyle/>
                    <a:p>
                      <a:pPr algn="ctr" fontAlgn="b"/>
                      <a:r>
                        <a:rPr lang="en-IN" sz="1800" b="0" i="0" u="none" strike="noStrike" dirty="0">
                          <a:solidFill>
                            <a:schemeClr val="tx1"/>
                          </a:solidFill>
                          <a:effectLst/>
                          <a:latin typeface="Times New Roman"/>
                        </a:rPr>
                        <a:t>Root Canal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0.615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1.734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chemeClr val="tx1"/>
                          </a:solidFill>
                          <a:effectLst/>
                          <a:latin typeface="Times New Roman"/>
                        </a:rPr>
                        <a:t>Accept H</a:t>
                      </a:r>
                      <a:r>
                        <a:rPr lang="en-IN" sz="1800" b="0" i="0" u="none" strike="noStrike" baseline="-25000" dirty="0">
                          <a:solidFill>
                            <a:schemeClr val="tx1"/>
                          </a:solidFill>
                          <a:effectLst/>
                          <a:latin typeface="Times New Roman"/>
                        </a:rPr>
                        <a:t>0</a:t>
                      </a:r>
                      <a:endParaRPr lang="en-IN" sz="1800" b="0" i="0" u="none" strike="noStrike" dirty="0">
                        <a:solidFill>
                          <a:schemeClr val="tx1"/>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566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659D47-9A5F-449E-B7E3-B93579FB8E03}"/>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DDFEC07-26C3-4C3F-A43E-886945B89FE1}"/>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B03418B9-40C6-4522-B882-77BCC5B56588}"/>
              </a:ext>
            </a:extLst>
          </p:cNvPr>
          <p:cNvSpPr/>
          <p:nvPr/>
        </p:nvSpPr>
        <p:spPr>
          <a:xfrm>
            <a:off x="287524" y="2459504"/>
            <a:ext cx="8568952" cy="1938992"/>
          </a:xfrm>
          <a:prstGeom prst="rect">
            <a:avLst/>
          </a:prstGeom>
        </p:spPr>
        <p:txBody>
          <a:bodyPr wrap="square">
            <a:spAutoFit/>
          </a:bodyPr>
          <a:lstStyle/>
          <a:p>
            <a:pPr algn="ctr"/>
            <a:r>
              <a:rPr lang="en-IN" sz="6000" u="sng" dirty="0">
                <a:latin typeface="Times New Roman" panose="02020603050405020304" pitchFamily="18" charset="0"/>
                <a:cs typeface="Times New Roman" panose="02020603050405020304" pitchFamily="18" charset="0"/>
              </a:rPr>
              <a:t>ANALYSE &amp; IMPROVE PHASE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96" y="5301208"/>
            <a:ext cx="1469579" cy="1368152"/>
          </a:xfrm>
          <a:prstGeom prst="rect">
            <a:avLst/>
          </a:prstGeom>
        </p:spPr>
      </p:pic>
    </p:spTree>
    <p:extLst>
      <p:ext uri="{BB962C8B-B14F-4D97-AF65-F5344CB8AC3E}">
        <p14:creationId xmlns:p14="http://schemas.microsoft.com/office/powerpoint/2010/main" val="150450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659D47-9A5F-449E-B7E3-B93579FB8E03}"/>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DDFEC07-26C3-4C3F-A43E-886945B89FE1}"/>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10" name="Content Placeholder 8">
            <a:extLst>
              <a:ext uri="{FF2B5EF4-FFF2-40B4-BE49-F238E27FC236}">
                <a16:creationId xmlns:a16="http://schemas.microsoft.com/office/drawing/2014/main" id="{3D8548E1-8FA2-4FDA-80CA-B2B361186804}"/>
              </a:ext>
            </a:extLst>
          </p:cNvPr>
          <p:cNvGraphicFramePr>
            <a:graphicFrameLocks/>
          </p:cNvGraphicFramePr>
          <p:nvPr>
            <p:extLst>
              <p:ext uri="{D42A27DB-BD31-4B8C-83A1-F6EECF244321}">
                <p14:modId xmlns:p14="http://schemas.microsoft.com/office/powerpoint/2010/main" val="4172956044"/>
              </p:ext>
            </p:extLst>
          </p:nvPr>
        </p:nvGraphicFramePr>
        <p:xfrm>
          <a:off x="482759" y="1532563"/>
          <a:ext cx="8208909" cy="2398864"/>
        </p:xfrm>
        <a:graphic>
          <a:graphicData uri="http://schemas.openxmlformats.org/drawingml/2006/table">
            <a:tbl>
              <a:tblPr/>
              <a:tblGrid>
                <a:gridCol w="1238293">
                  <a:extLst>
                    <a:ext uri="{9D8B030D-6E8A-4147-A177-3AD203B41FA5}">
                      <a16:colId xmlns:a16="http://schemas.microsoft.com/office/drawing/2014/main" val="20000"/>
                    </a:ext>
                  </a:extLst>
                </a:gridCol>
                <a:gridCol w="1321773">
                  <a:extLst>
                    <a:ext uri="{9D8B030D-6E8A-4147-A177-3AD203B41FA5}">
                      <a16:colId xmlns:a16="http://schemas.microsoft.com/office/drawing/2014/main" val="20001"/>
                    </a:ext>
                  </a:extLst>
                </a:gridCol>
                <a:gridCol w="1321773">
                  <a:extLst>
                    <a:ext uri="{9D8B030D-6E8A-4147-A177-3AD203B41FA5}">
                      <a16:colId xmlns:a16="http://schemas.microsoft.com/office/drawing/2014/main" val="20002"/>
                    </a:ext>
                  </a:extLst>
                </a:gridCol>
                <a:gridCol w="1446995">
                  <a:extLst>
                    <a:ext uri="{9D8B030D-6E8A-4147-A177-3AD203B41FA5}">
                      <a16:colId xmlns:a16="http://schemas.microsoft.com/office/drawing/2014/main" val="20003"/>
                    </a:ext>
                  </a:extLst>
                </a:gridCol>
                <a:gridCol w="1446995">
                  <a:extLst>
                    <a:ext uri="{9D8B030D-6E8A-4147-A177-3AD203B41FA5}">
                      <a16:colId xmlns:a16="http://schemas.microsoft.com/office/drawing/2014/main" val="20004"/>
                    </a:ext>
                  </a:extLst>
                </a:gridCol>
                <a:gridCol w="1433080">
                  <a:extLst>
                    <a:ext uri="{9D8B030D-6E8A-4147-A177-3AD203B41FA5}">
                      <a16:colId xmlns:a16="http://schemas.microsoft.com/office/drawing/2014/main" val="20005"/>
                    </a:ext>
                  </a:extLst>
                </a:gridCol>
              </a:tblGrid>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MEAN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S.D.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VARIANCE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C.V.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0001"/>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Monday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117.98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94.91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Tuesday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103.13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88.42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Wednesday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9.95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7.31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53.38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73.39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Thursday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7.60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57.75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83.21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Friday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13.07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170.83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102.27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Saturday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10.66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113.54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93.16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98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Sunday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37.25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30.08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904.79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80.75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kern="1200" dirty="0">
                          <a:solidFill>
                            <a:schemeClr val="tx1"/>
                          </a:solidFill>
                          <a:effectLst/>
                          <a:latin typeface="Times New Roman"/>
                          <a:ea typeface="+mn-ea"/>
                          <a:cs typeface="+mn-cs"/>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1" name="TextBox 10">
            <a:extLst>
              <a:ext uri="{FF2B5EF4-FFF2-40B4-BE49-F238E27FC236}">
                <a16:creationId xmlns:a16="http://schemas.microsoft.com/office/drawing/2014/main" id="{0370BDFB-5599-4DCF-9C90-9CF39498A15E}"/>
              </a:ext>
            </a:extLst>
          </p:cNvPr>
          <p:cNvSpPr txBox="1"/>
          <p:nvPr/>
        </p:nvSpPr>
        <p:spPr>
          <a:xfrm>
            <a:off x="575556" y="4437112"/>
            <a:ext cx="7992888" cy="2031325"/>
          </a:xfrm>
          <a:prstGeom prst="rect">
            <a:avLst/>
          </a:prstGeom>
          <a:noFill/>
        </p:spPr>
        <p:txBody>
          <a:bodyPr wrap="square" rtlCol="0">
            <a:spAutoFit/>
          </a:bodyPr>
          <a:lstStyle/>
          <a:p>
            <a:pPr marL="285750" indent="-285750">
              <a:buFont typeface="Arial" pitchFamily="34" charset="0"/>
              <a:buChar char="•"/>
            </a:pPr>
            <a:r>
              <a:rPr lang="en-IN" dirty="0">
                <a:latin typeface="Times New Roman" pitchFamily="18" charset="0"/>
                <a:cs typeface="Times New Roman" pitchFamily="18" charset="0"/>
              </a:rPr>
              <a:t>The mean waiting time is the highest for Sunday and the lowest for Thursday.</a:t>
            </a:r>
          </a:p>
          <a:p>
            <a:endParaRPr lang="en-IN" dirty="0">
              <a:latin typeface="Times New Roman" pitchFamily="18" charset="0"/>
              <a:cs typeface="Times New Roman" pitchFamily="18" charset="0"/>
            </a:endParaRPr>
          </a:p>
          <a:p>
            <a:pPr marL="285750" indent="-285750">
              <a:buFont typeface="Arial" pitchFamily="34" charset="0"/>
              <a:buChar char="•"/>
            </a:pPr>
            <a:r>
              <a:rPr lang="en-IN" dirty="0">
                <a:latin typeface="Times New Roman" pitchFamily="18" charset="0"/>
                <a:cs typeface="Times New Roman" pitchFamily="18" charset="0"/>
              </a:rPr>
              <a:t>Friday  has the highest mean waiting time (barring Sunday) as well as the highest coefficient of variation.</a:t>
            </a:r>
          </a:p>
          <a:p>
            <a:endParaRPr lang="en-IN" dirty="0">
              <a:latin typeface="Times New Roman" pitchFamily="18" charset="0"/>
              <a:cs typeface="Times New Roman" pitchFamily="18" charset="0"/>
            </a:endParaRPr>
          </a:p>
          <a:p>
            <a:pPr marL="285750" indent="-285750">
              <a:buFont typeface="Arial" pitchFamily="34" charset="0"/>
              <a:buChar char="•"/>
            </a:pPr>
            <a:r>
              <a:rPr lang="en-IN" dirty="0">
                <a:latin typeface="Times New Roman" pitchFamily="18" charset="0"/>
                <a:cs typeface="Times New Roman" pitchFamily="18" charset="0"/>
              </a:rPr>
              <a:t>Since Friday has the highest coefficient of variation, it is integral to manage the appointments on Friday efficiently. </a:t>
            </a:r>
          </a:p>
        </p:txBody>
      </p:sp>
      <p:sp>
        <p:nvSpPr>
          <p:cNvPr id="3" name="TextBox 2">
            <a:extLst>
              <a:ext uri="{FF2B5EF4-FFF2-40B4-BE49-F238E27FC236}">
                <a16:creationId xmlns:a16="http://schemas.microsoft.com/office/drawing/2014/main" id="{0359EAA2-79F1-4802-4430-45824C5ED3E7}"/>
              </a:ext>
            </a:extLst>
          </p:cNvPr>
          <p:cNvSpPr txBox="1"/>
          <p:nvPr/>
        </p:nvSpPr>
        <p:spPr>
          <a:xfrm>
            <a:off x="1583666" y="389563"/>
            <a:ext cx="5976664" cy="584775"/>
          </a:xfrm>
          <a:prstGeom prst="rect">
            <a:avLst/>
          </a:prstGeom>
          <a:noFill/>
        </p:spPr>
        <p:txBody>
          <a:bodyPr wrap="square">
            <a:spAutoFit/>
          </a:bodyPr>
          <a:lstStyle/>
          <a:p>
            <a:pPr algn="ctr" fontAlgn="ctr"/>
            <a:r>
              <a:rPr lang="en-IN" sz="3200" b="1" i="0" u="none" strike="noStrike" dirty="0">
                <a:solidFill>
                  <a:schemeClr val="tx1"/>
                </a:solidFill>
                <a:effectLst/>
                <a:latin typeface="Times New Roman"/>
              </a:rPr>
              <a:t>WAITING TIME VARIATIONS</a:t>
            </a:r>
          </a:p>
        </p:txBody>
      </p:sp>
    </p:spTree>
    <p:extLst>
      <p:ext uri="{BB962C8B-B14F-4D97-AF65-F5344CB8AC3E}">
        <p14:creationId xmlns:p14="http://schemas.microsoft.com/office/powerpoint/2010/main" val="258200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3">
            <a:extLst>
              <a:ext uri="{FF2B5EF4-FFF2-40B4-BE49-F238E27FC236}">
                <a16:creationId xmlns:a16="http://schemas.microsoft.com/office/drawing/2014/main" id="{7DE1F6AF-C643-4162-8291-EE105FDFA67B}"/>
              </a:ext>
            </a:extLst>
          </p:cNvPr>
          <p:cNvGraphicFramePr>
            <a:graphicFrameLocks/>
          </p:cNvGraphicFramePr>
          <p:nvPr>
            <p:extLst>
              <p:ext uri="{D42A27DB-BD31-4B8C-83A1-F6EECF244321}">
                <p14:modId xmlns:p14="http://schemas.microsoft.com/office/powerpoint/2010/main" val="347467464"/>
              </p:ext>
            </p:extLst>
          </p:nvPr>
        </p:nvGraphicFramePr>
        <p:xfrm>
          <a:off x="395536" y="1340768"/>
          <a:ext cx="8327172" cy="2345406"/>
        </p:xfrm>
        <a:graphic>
          <a:graphicData uri="http://schemas.openxmlformats.org/drawingml/2006/table">
            <a:tbl>
              <a:tblPr/>
              <a:tblGrid>
                <a:gridCol w="2073630">
                  <a:extLst>
                    <a:ext uri="{9D8B030D-6E8A-4147-A177-3AD203B41FA5}">
                      <a16:colId xmlns:a16="http://schemas.microsoft.com/office/drawing/2014/main" val="20000"/>
                    </a:ext>
                  </a:extLst>
                </a:gridCol>
                <a:gridCol w="1044978">
                  <a:extLst>
                    <a:ext uri="{9D8B030D-6E8A-4147-A177-3AD203B41FA5}">
                      <a16:colId xmlns:a16="http://schemas.microsoft.com/office/drawing/2014/main" val="20001"/>
                    </a:ext>
                  </a:extLst>
                </a:gridCol>
                <a:gridCol w="1044978">
                  <a:extLst>
                    <a:ext uri="{9D8B030D-6E8A-4147-A177-3AD203B41FA5}">
                      <a16:colId xmlns:a16="http://schemas.microsoft.com/office/drawing/2014/main" val="20002"/>
                    </a:ext>
                  </a:extLst>
                </a:gridCol>
                <a:gridCol w="1436845">
                  <a:extLst>
                    <a:ext uri="{9D8B030D-6E8A-4147-A177-3AD203B41FA5}">
                      <a16:colId xmlns:a16="http://schemas.microsoft.com/office/drawing/2014/main" val="20003"/>
                    </a:ext>
                  </a:extLst>
                </a:gridCol>
                <a:gridCol w="1044978">
                  <a:extLst>
                    <a:ext uri="{9D8B030D-6E8A-4147-A177-3AD203B41FA5}">
                      <a16:colId xmlns:a16="http://schemas.microsoft.com/office/drawing/2014/main" val="20004"/>
                    </a:ext>
                  </a:extLst>
                </a:gridCol>
                <a:gridCol w="1681763">
                  <a:extLst>
                    <a:ext uri="{9D8B030D-6E8A-4147-A177-3AD203B41FA5}">
                      <a16:colId xmlns:a16="http://schemas.microsoft.com/office/drawing/2014/main" val="20005"/>
                    </a:ext>
                  </a:extLst>
                </a:gridCol>
              </a:tblGrid>
              <a:tr h="3909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MEAN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S.D.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VARIANCE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C.V.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500" b="1" i="0" u="none" strike="noStrike" dirty="0">
                          <a:solidFill>
                            <a:schemeClr val="tx1"/>
                          </a:solidFill>
                          <a:effectLst/>
                          <a:latin typeface="Times New Roman"/>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0001"/>
                  </a:ext>
                </a:extLst>
              </a:tr>
              <a:tr h="3909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Consultation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31.40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128.93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36.16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09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Check 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26.71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12.80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163.78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47.92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09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Scaling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37.23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12.65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160.03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33.98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09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Crown Cementation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70.55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68.74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4724.79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97.43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09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Root Canal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51.58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46.63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2174.15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90.40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IN" sz="1600" b="0" i="0" u="none" strike="noStrike" dirty="0">
                          <a:solidFill>
                            <a:schemeClr val="tx1"/>
                          </a:solidFill>
                          <a:effectLst/>
                          <a:latin typeface="Times New Roman"/>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15" name="TextBox 14">
            <a:extLst>
              <a:ext uri="{FF2B5EF4-FFF2-40B4-BE49-F238E27FC236}">
                <a16:creationId xmlns:a16="http://schemas.microsoft.com/office/drawing/2014/main" id="{B719E2D0-3693-4E65-BAEB-3F2F75DF0E5D}"/>
              </a:ext>
            </a:extLst>
          </p:cNvPr>
          <p:cNvSpPr txBox="1"/>
          <p:nvPr/>
        </p:nvSpPr>
        <p:spPr>
          <a:xfrm>
            <a:off x="683568" y="4778568"/>
            <a:ext cx="7776864" cy="1477328"/>
          </a:xfrm>
          <a:prstGeom prst="rect">
            <a:avLst/>
          </a:prstGeom>
          <a:noFill/>
        </p:spPr>
        <p:txBody>
          <a:bodyPr wrap="square" rtlCol="0">
            <a:spAutoFit/>
          </a:bodyPr>
          <a:lstStyle/>
          <a:p>
            <a:pPr marL="285750" indent="-285750">
              <a:buFont typeface="Arial" pitchFamily="34" charset="0"/>
              <a:buChar char="•"/>
            </a:pPr>
            <a:r>
              <a:rPr lang="en-IN" dirty="0">
                <a:latin typeface="Times New Roman" pitchFamily="18" charset="0"/>
                <a:cs typeface="Times New Roman" pitchFamily="18" charset="0"/>
              </a:rPr>
              <a:t>The mean service time is the highest for crown cementation and the lowest for check-ups.</a:t>
            </a:r>
          </a:p>
          <a:p>
            <a:endParaRPr lang="en-IN" dirty="0">
              <a:latin typeface="Times New Roman" pitchFamily="18" charset="0"/>
              <a:cs typeface="Times New Roman" pitchFamily="18" charset="0"/>
            </a:endParaRPr>
          </a:p>
          <a:p>
            <a:pPr marL="285750" indent="-285750">
              <a:buFont typeface="Arial" pitchFamily="34" charset="0"/>
              <a:buChar char="•"/>
            </a:pPr>
            <a:r>
              <a:rPr lang="en-IN" dirty="0">
                <a:latin typeface="Times New Roman" pitchFamily="18" charset="0"/>
                <a:cs typeface="Times New Roman" pitchFamily="18" charset="0"/>
              </a:rPr>
              <a:t>Crown cementation and root canals have the highest coefficient of variation for service times.</a:t>
            </a:r>
          </a:p>
        </p:txBody>
      </p:sp>
      <p:sp>
        <p:nvSpPr>
          <p:cNvPr id="3" name="TextBox 2">
            <a:extLst>
              <a:ext uri="{FF2B5EF4-FFF2-40B4-BE49-F238E27FC236}">
                <a16:creationId xmlns:a16="http://schemas.microsoft.com/office/drawing/2014/main" id="{A943FA77-B7CF-6832-4EF7-4BFB6F812D1F}"/>
              </a:ext>
            </a:extLst>
          </p:cNvPr>
          <p:cNvSpPr txBox="1"/>
          <p:nvPr/>
        </p:nvSpPr>
        <p:spPr>
          <a:xfrm>
            <a:off x="1763688" y="476672"/>
            <a:ext cx="5760640" cy="523220"/>
          </a:xfrm>
          <a:prstGeom prst="rect">
            <a:avLst/>
          </a:prstGeom>
          <a:noFill/>
        </p:spPr>
        <p:txBody>
          <a:bodyPr wrap="square">
            <a:spAutoFit/>
          </a:bodyPr>
          <a:lstStyle/>
          <a:p>
            <a:pPr algn="ctr" fontAlgn="ctr"/>
            <a:r>
              <a:rPr lang="en-IN" sz="2800" b="1" i="0" u="none" strike="noStrike" dirty="0">
                <a:solidFill>
                  <a:schemeClr val="tx1"/>
                </a:solidFill>
                <a:effectLst/>
                <a:latin typeface="Times New Roman"/>
              </a:rPr>
              <a:t>SERVICE TIME VARIATIONS</a:t>
            </a:r>
          </a:p>
        </p:txBody>
      </p:sp>
    </p:spTree>
    <p:extLst>
      <p:ext uri="{BB962C8B-B14F-4D97-AF65-F5344CB8AC3E}">
        <p14:creationId xmlns:p14="http://schemas.microsoft.com/office/powerpoint/2010/main" val="354719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38E685A-09DA-481C-88B1-90EFB35FF43C}"/>
              </a:ext>
            </a:extLst>
          </p:cNvPr>
          <p:cNvSpPr txBox="1">
            <a:spLocks/>
          </p:cNvSpPr>
          <p:nvPr/>
        </p:nvSpPr>
        <p:spPr>
          <a:xfrm>
            <a:off x="457200" y="55780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REVENUE BREAKDOWN</a:t>
            </a:r>
          </a:p>
        </p:txBody>
      </p:sp>
      <p:graphicFrame>
        <p:nvGraphicFramePr>
          <p:cNvPr id="13" name="Content Placeholder 3">
            <a:extLst>
              <a:ext uri="{FF2B5EF4-FFF2-40B4-BE49-F238E27FC236}">
                <a16:creationId xmlns:a16="http://schemas.microsoft.com/office/drawing/2014/main" id="{7A061D40-22A7-40B0-8897-C2F10E4A3853}"/>
              </a:ext>
            </a:extLst>
          </p:cNvPr>
          <p:cNvGraphicFramePr>
            <a:graphicFrameLocks/>
          </p:cNvGraphicFramePr>
          <p:nvPr>
            <p:extLst>
              <p:ext uri="{D42A27DB-BD31-4B8C-83A1-F6EECF244321}">
                <p14:modId xmlns:p14="http://schemas.microsoft.com/office/powerpoint/2010/main" val="3872727592"/>
              </p:ext>
            </p:extLst>
          </p:nvPr>
        </p:nvGraphicFramePr>
        <p:xfrm>
          <a:off x="539552" y="1556792"/>
          <a:ext cx="4176464" cy="1944216"/>
        </p:xfrm>
        <a:graphic>
          <a:graphicData uri="http://schemas.openxmlformats.org/drawingml/2006/table">
            <a:tbl>
              <a:tblPr/>
              <a:tblGrid>
                <a:gridCol w="2880320">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3027">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1" i="0" u="none" strike="noStrike" dirty="0">
                          <a:solidFill>
                            <a:schemeClr val="tx1"/>
                          </a:solidFill>
                          <a:effectLst/>
                          <a:latin typeface="Times New Roman"/>
                        </a:rPr>
                        <a:t>TOP REVENUE GENERATING TREATMENTS</a:t>
                      </a:r>
                    </a:p>
                  </a:txBody>
                  <a:tcPr marL="83127" marR="8312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endParaRPr lang="en-IN"/>
                    </a:p>
                  </a:txBody>
                  <a:tcPr/>
                </a:tc>
                <a:extLst>
                  <a:ext uri="{0D108BD9-81ED-4DB2-BD59-A6C34878D82A}">
                    <a16:rowId xmlns:a16="http://schemas.microsoft.com/office/drawing/2014/main" val="10000"/>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Implant Surgery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3,51,000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Root Canal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1,73,500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Crown related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1,71,129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Ortho treatment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43,500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Scaling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43,433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Consultation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37,000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302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Check up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IN" sz="1400" b="0" i="0" u="none" strike="noStrike" dirty="0">
                          <a:solidFill>
                            <a:srgbClr val="000000"/>
                          </a:solidFill>
                          <a:effectLst/>
                          <a:latin typeface="Times New Roman"/>
                        </a:rPr>
                        <a:t>14,100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5" name="TextBox 14">
            <a:extLst>
              <a:ext uri="{FF2B5EF4-FFF2-40B4-BE49-F238E27FC236}">
                <a16:creationId xmlns:a16="http://schemas.microsoft.com/office/drawing/2014/main" id="{318AF6A3-83EB-48CD-8AB3-FBB5ABDD3A07}"/>
              </a:ext>
            </a:extLst>
          </p:cNvPr>
          <p:cNvSpPr txBox="1"/>
          <p:nvPr/>
        </p:nvSpPr>
        <p:spPr>
          <a:xfrm>
            <a:off x="539552" y="4221088"/>
            <a:ext cx="7848872" cy="1938992"/>
          </a:xfrm>
          <a:prstGeom prst="rect">
            <a:avLst/>
          </a:prstGeom>
          <a:noFill/>
        </p:spPr>
        <p:txBody>
          <a:bodyPr wrap="square" rtlCol="0">
            <a:spAutoFit/>
          </a:bodyPr>
          <a:lstStyle/>
          <a:p>
            <a:pPr marL="285750" indent="-285750">
              <a:buFont typeface="Arial" pitchFamily="34" charset="0"/>
              <a:buChar char="•"/>
            </a:pPr>
            <a:r>
              <a:rPr lang="en-IN" sz="2000" dirty="0">
                <a:latin typeface="Times New Roman" pitchFamily="18" charset="0"/>
                <a:cs typeface="Times New Roman" pitchFamily="18" charset="0"/>
              </a:rPr>
              <a:t>Females are 1.45 times the number of males. However, the revenue generated by females is 1.97 times that of males. </a:t>
            </a:r>
          </a:p>
          <a:p>
            <a:endParaRPr lang="en-IN" sz="2000" dirty="0">
              <a:latin typeface="Times New Roman" pitchFamily="18" charset="0"/>
              <a:cs typeface="Times New Roman" pitchFamily="18" charset="0"/>
            </a:endParaRPr>
          </a:p>
          <a:p>
            <a:pPr marL="285750" indent="-285750">
              <a:buFont typeface="Arial" pitchFamily="34" charset="0"/>
              <a:buChar char="•"/>
            </a:pPr>
            <a:r>
              <a:rPr lang="en-IN" sz="2000" dirty="0">
                <a:latin typeface="Times New Roman" pitchFamily="18" charset="0"/>
                <a:cs typeface="Times New Roman" pitchFamily="18" charset="0"/>
              </a:rPr>
              <a:t>The treatments females do are on an average 35.86% more expensive than those done by males.</a:t>
            </a:r>
          </a:p>
          <a:p>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1240754841"/>
              </p:ext>
            </p:extLst>
          </p:nvPr>
        </p:nvGraphicFramePr>
        <p:xfrm>
          <a:off x="5004048" y="1628800"/>
          <a:ext cx="3240360" cy="1951079"/>
        </p:xfrm>
        <a:graphic>
          <a:graphicData uri="http://schemas.openxmlformats.org/drawingml/2006/table">
            <a:tbl>
              <a:tblPr/>
              <a:tblGrid>
                <a:gridCol w="1395847">
                  <a:extLst>
                    <a:ext uri="{9D8B030D-6E8A-4147-A177-3AD203B41FA5}">
                      <a16:colId xmlns:a16="http://schemas.microsoft.com/office/drawing/2014/main" val="20000"/>
                    </a:ext>
                  </a:extLst>
                </a:gridCol>
                <a:gridCol w="810090">
                  <a:extLst>
                    <a:ext uri="{9D8B030D-6E8A-4147-A177-3AD203B41FA5}">
                      <a16:colId xmlns:a16="http://schemas.microsoft.com/office/drawing/2014/main" val="20001"/>
                    </a:ext>
                  </a:extLst>
                </a:gridCol>
                <a:gridCol w="1034423">
                  <a:extLst>
                    <a:ext uri="{9D8B030D-6E8A-4147-A177-3AD203B41FA5}">
                      <a16:colId xmlns:a16="http://schemas.microsoft.com/office/drawing/2014/main" val="20002"/>
                    </a:ext>
                  </a:extLst>
                </a:gridCol>
              </a:tblGrid>
              <a:tr h="195450">
                <a:tc gridSpan="2">
                  <a:txBody>
                    <a:bodyPr/>
                    <a:lstStyle/>
                    <a:p>
                      <a:pPr algn="ctr" fontAlgn="b"/>
                      <a:r>
                        <a:rPr lang="en-IN" sz="1400" b="1" i="0" u="none" strike="noStrike" dirty="0">
                          <a:solidFill>
                            <a:srgbClr val="000000"/>
                          </a:solidFill>
                          <a:effectLst/>
                          <a:latin typeface="Times New Roman"/>
                        </a:rPr>
                        <a:t>TOTAL REVENUE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hMerge="1">
                  <a:txBody>
                    <a:bodyPr/>
                    <a:lstStyle/>
                    <a:p>
                      <a:endParaRPr lang="en-IN"/>
                    </a:p>
                  </a:txBody>
                  <a:tcPr/>
                </a:tc>
                <a:tc>
                  <a:txBody>
                    <a:bodyPr/>
                    <a:lstStyle/>
                    <a:p>
                      <a:pPr algn="r" fontAlgn="b"/>
                      <a:r>
                        <a:rPr lang="en-IN" sz="1400" b="1" i="0" u="none" strike="noStrike" dirty="0">
                          <a:solidFill>
                            <a:srgbClr val="000000"/>
                          </a:solidFill>
                          <a:effectLst/>
                          <a:latin typeface="Times New Roman"/>
                        </a:rPr>
                        <a:t>9,98,429.12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267458">
                <a:tc>
                  <a:txBody>
                    <a:bodyPr/>
                    <a:lstStyle/>
                    <a:p>
                      <a:pPr algn="l" fontAlgn="b"/>
                      <a:endParaRPr lang="en-IN" sz="1400" b="0" i="0" u="none" strike="noStrike">
                        <a:solidFill>
                          <a:srgbClr val="000000"/>
                        </a:solidFill>
                        <a:effectLst/>
                        <a:latin typeface="Times New Roman"/>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Times New Roman"/>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Times New Roman"/>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7458">
                <a:tc rowSpan="2">
                  <a:txBody>
                    <a:bodyPr/>
                    <a:lstStyle/>
                    <a:p>
                      <a:pPr algn="ctr" fontAlgn="ctr"/>
                      <a:r>
                        <a:rPr lang="en-IN" sz="1400" b="1" i="0" u="none" strike="noStrike">
                          <a:solidFill>
                            <a:srgbClr val="000000"/>
                          </a:solidFill>
                          <a:effectLst/>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IN" sz="1400" b="1" i="0" u="none" strike="noStrike" dirty="0">
                          <a:solidFill>
                            <a:srgbClr val="000000"/>
                          </a:solidFill>
                          <a:effectLst/>
                          <a:latin typeface="Times New Roman"/>
                        </a:rPr>
                        <a:t>GENDER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2"/>
                  </a:ext>
                </a:extLst>
              </a:tr>
              <a:tr h="267458">
                <a:tc vMerge="1">
                  <a:txBody>
                    <a:bodyPr/>
                    <a:lstStyle/>
                    <a:p>
                      <a:endParaRPr lang="en-IN"/>
                    </a:p>
                  </a:txBody>
                  <a:tcPr/>
                </a:tc>
                <a:tc>
                  <a:txBody>
                    <a:bodyPr/>
                    <a:lstStyle/>
                    <a:p>
                      <a:pPr algn="ctr" fontAlgn="ctr"/>
                      <a:r>
                        <a:rPr lang="en-IN" sz="1400" b="1" i="0" u="none" strike="noStrike">
                          <a:solidFill>
                            <a:srgbClr val="000000"/>
                          </a:solidFill>
                          <a:effectLst/>
                          <a:latin typeface="Times New Roman"/>
                        </a:rPr>
                        <a:t>MALE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Times New Roman"/>
                        </a:rPr>
                        <a:t>FEMALE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267458">
                <a:tc>
                  <a:txBody>
                    <a:bodyPr/>
                    <a:lstStyle/>
                    <a:p>
                      <a:pPr algn="ctr" fontAlgn="ctr"/>
                      <a:r>
                        <a:rPr lang="en-IN" sz="1400" b="1" i="0" u="none" strike="noStrike" dirty="0">
                          <a:solidFill>
                            <a:srgbClr val="000000"/>
                          </a:solidFill>
                          <a:effectLst/>
                          <a:latin typeface="Times New Roman"/>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Times New Roman"/>
                        </a:rPr>
                        <a:t>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Times New Roman"/>
                        </a:rPr>
                        <a:t>134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18894">
                <a:tc>
                  <a:txBody>
                    <a:bodyPr/>
                    <a:lstStyle/>
                    <a:p>
                      <a:pPr algn="ctr" fontAlgn="ctr"/>
                      <a:r>
                        <a:rPr lang="en-IN" sz="1400" b="1" i="0" u="none" strike="noStrike" dirty="0">
                          <a:solidFill>
                            <a:srgbClr val="000000"/>
                          </a:solidFill>
                          <a:effectLst/>
                          <a:latin typeface="Times New Roman"/>
                        </a:rPr>
                        <a:t>REVENUE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Times New Roman"/>
                        </a:rPr>
                        <a:t>3,35,597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Times New Roman"/>
                        </a:rPr>
                        <a:t>6,62,831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39468">
                <a:tc>
                  <a:txBody>
                    <a:bodyPr/>
                    <a:lstStyle/>
                    <a:p>
                      <a:pPr algn="ctr" fontAlgn="ctr"/>
                      <a:r>
                        <a:rPr lang="en-IN" sz="1400" b="1" i="0" u="none" strike="noStrike" dirty="0">
                          <a:solidFill>
                            <a:srgbClr val="000000"/>
                          </a:solidFill>
                          <a:effectLst/>
                          <a:latin typeface="Times New Roman"/>
                        </a:rPr>
                        <a:t>PERCENTAGE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Times New Roman"/>
                        </a:rPr>
                        <a:t>40.71%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Times New Roman"/>
                        </a:rPr>
                        <a:t>59.29%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2547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74E9CFF-71EB-4E69-8AD9-34D4075A44CA}"/>
              </a:ext>
            </a:extLst>
          </p:cNvPr>
          <p:cNvSpPr txBox="1">
            <a:spLocks/>
          </p:cNvSpPr>
          <p:nvPr/>
        </p:nvSpPr>
        <p:spPr>
          <a:xfrm>
            <a:off x="457200" y="1538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u="sng" cap="small" dirty="0">
                <a:latin typeface="Times New Roman" panose="02020603050405020304" pitchFamily="18" charset="0"/>
                <a:cs typeface="Times New Roman" panose="02020603050405020304" pitchFamily="18" charset="0"/>
              </a:rPr>
              <a:t>DAILY SUMMARY</a:t>
            </a:r>
            <a:endParaRPr kumimoji="0" lang="en-IN" sz="4000" b="0" i="0" u="sng" strike="noStrike" kern="1200" cap="small"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576CDBC-F768-4B95-A537-4D632E705850}"/>
              </a:ext>
            </a:extLst>
          </p:cNvPr>
          <p:cNvSpPr txBox="1"/>
          <p:nvPr/>
        </p:nvSpPr>
        <p:spPr>
          <a:xfrm>
            <a:off x="241814" y="4437112"/>
            <a:ext cx="8424935" cy="2062103"/>
          </a:xfrm>
          <a:prstGeom prst="rect">
            <a:avLst/>
          </a:prstGeom>
          <a:noFill/>
        </p:spPr>
        <p:txBody>
          <a:bodyPr wrap="square" rtlCol="0">
            <a:spAutoFit/>
          </a:bodyPr>
          <a:lstStyle/>
          <a:p>
            <a:pPr marL="342900" indent="-342900">
              <a:buFont typeface="Arial" pitchFamily="34" charset="0"/>
              <a:buChar char="•"/>
            </a:pPr>
            <a:r>
              <a:rPr lang="en-IN" dirty="0">
                <a:latin typeface="Times New Roman" pitchFamily="18" charset="0"/>
                <a:cs typeface="Times New Roman" pitchFamily="18" charset="0"/>
              </a:rPr>
              <a:t>The average number of appointments is the highest for Monday and the lowest for Sunday. </a:t>
            </a:r>
          </a:p>
          <a:p>
            <a:endParaRPr lang="en-IN" dirty="0">
              <a:latin typeface="Times New Roman" pitchFamily="18" charset="0"/>
              <a:cs typeface="Times New Roman" pitchFamily="18" charset="0"/>
            </a:endParaRPr>
          </a:p>
          <a:p>
            <a:pPr marL="342900" indent="-342900">
              <a:buFont typeface="Arial" pitchFamily="34" charset="0"/>
              <a:buChar char="•"/>
            </a:pPr>
            <a:r>
              <a:rPr lang="en-IN" dirty="0">
                <a:latin typeface="Times New Roman" pitchFamily="18" charset="0"/>
                <a:cs typeface="Times New Roman" pitchFamily="18" charset="0"/>
              </a:rPr>
              <a:t>Monday is the busiest day. However, earns the least average revenue per customer.</a:t>
            </a:r>
          </a:p>
          <a:p>
            <a:endParaRPr lang="en-IN" dirty="0">
              <a:latin typeface="Times New Roman" pitchFamily="18" charset="0"/>
              <a:cs typeface="Times New Roman" pitchFamily="18" charset="0"/>
            </a:endParaRPr>
          </a:p>
          <a:p>
            <a:pPr marL="342900" indent="-342900">
              <a:buFont typeface="Arial" pitchFamily="34" charset="0"/>
              <a:buChar char="•"/>
            </a:pPr>
            <a:r>
              <a:rPr lang="en-IN" dirty="0">
                <a:latin typeface="Times New Roman" pitchFamily="18" charset="0"/>
                <a:cs typeface="Times New Roman" pitchFamily="18" charset="0"/>
              </a:rPr>
              <a:t>Friday is the second busiest day with the highest average revenue.</a:t>
            </a:r>
          </a:p>
          <a:p>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19476323"/>
              </p:ext>
            </p:extLst>
          </p:nvPr>
        </p:nvGraphicFramePr>
        <p:xfrm>
          <a:off x="241814" y="1368840"/>
          <a:ext cx="8578659" cy="2996264"/>
        </p:xfrm>
        <a:graphic>
          <a:graphicData uri="http://schemas.openxmlformats.org/drawingml/2006/table">
            <a:tbl>
              <a:tblPr/>
              <a:tblGrid>
                <a:gridCol w="1161834">
                  <a:extLst>
                    <a:ext uri="{9D8B030D-6E8A-4147-A177-3AD203B41FA5}">
                      <a16:colId xmlns:a16="http://schemas.microsoft.com/office/drawing/2014/main" val="20000"/>
                    </a:ext>
                  </a:extLst>
                </a:gridCol>
                <a:gridCol w="2015952">
                  <a:extLst>
                    <a:ext uri="{9D8B030D-6E8A-4147-A177-3AD203B41FA5}">
                      <a16:colId xmlns:a16="http://schemas.microsoft.com/office/drawing/2014/main" val="20001"/>
                    </a:ext>
                  </a:extLst>
                </a:gridCol>
                <a:gridCol w="2495858">
                  <a:extLst>
                    <a:ext uri="{9D8B030D-6E8A-4147-A177-3AD203B41FA5}">
                      <a16:colId xmlns:a16="http://schemas.microsoft.com/office/drawing/2014/main" val="20002"/>
                    </a:ext>
                  </a:extLst>
                </a:gridCol>
                <a:gridCol w="2905015">
                  <a:extLst>
                    <a:ext uri="{9D8B030D-6E8A-4147-A177-3AD203B41FA5}">
                      <a16:colId xmlns:a16="http://schemas.microsoft.com/office/drawing/2014/main" val="20003"/>
                    </a:ext>
                  </a:extLst>
                </a:gridCol>
              </a:tblGrid>
              <a:tr h="453101">
                <a:tc>
                  <a:txBody>
                    <a:bodyPr/>
                    <a:lstStyle/>
                    <a:p>
                      <a:pPr algn="ctr" fontAlgn="b"/>
                      <a:r>
                        <a:rPr lang="en-IN" sz="1600" b="1" i="0" u="none" strike="noStrike" dirty="0">
                          <a:solidFill>
                            <a:srgbClr val="000000"/>
                          </a:solidFill>
                          <a:effectLst/>
                          <a:latin typeface="Times New Roman"/>
                        </a:rPr>
                        <a:t>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algn="ctr" fontAlgn="b"/>
                      <a:r>
                        <a:rPr lang="en-IN" sz="1600" b="1" i="0" u="none" strike="noStrike" dirty="0">
                          <a:solidFill>
                            <a:srgbClr val="000000"/>
                          </a:solidFill>
                          <a:effectLst/>
                          <a:latin typeface="Times New Roman"/>
                        </a:rPr>
                        <a:t>AVG. NO. OF APPOINTMENTS</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algn="ctr" fontAlgn="b"/>
                      <a:r>
                        <a:rPr lang="en-IN" sz="1600" b="1" i="0" u="none" strike="noStrike" dirty="0">
                          <a:solidFill>
                            <a:srgbClr val="000000"/>
                          </a:solidFill>
                          <a:effectLst/>
                          <a:latin typeface="Times New Roman"/>
                        </a:rPr>
                        <a:t>AVG. APPROXIMATE REVENUE</a:t>
                      </a:r>
                      <a:r>
                        <a:rPr lang="en-IN" sz="1600" b="1" i="0" u="none" strike="noStrike" dirty="0">
                          <a:solidFill>
                            <a:srgbClr val="000000"/>
                          </a:solidFill>
                          <a:effectLst/>
                          <a:latin typeface="Times New Roman" pitchFamily="18" charset="0"/>
                          <a:cs typeface="Times New Roman" pitchFamily="18" charset="0"/>
                        </a:rPr>
                        <a:t>(</a:t>
                      </a:r>
                      <a:r>
                        <a:rPr lang="en-IN" sz="1600" b="1" i="0" kern="1200" dirty="0">
                          <a:solidFill>
                            <a:schemeClr val="tx1"/>
                          </a:solidFill>
                          <a:effectLst/>
                          <a:latin typeface="Times New Roman" pitchFamily="18" charset="0"/>
                          <a:ea typeface="+mn-ea"/>
                          <a:cs typeface="Times New Roman" pitchFamily="18" charset="0"/>
                        </a:rPr>
                        <a:t>₹)</a:t>
                      </a:r>
                      <a:endParaRPr lang="en-IN" sz="1600" b="1" i="0" u="none" strike="noStrike" dirty="0">
                        <a:solidFill>
                          <a:srgbClr val="000000"/>
                        </a:solidFill>
                        <a:effectLst/>
                        <a:latin typeface="Times New Roman" pitchFamily="18" charset="0"/>
                        <a:cs typeface="Times New Roman" pitchFamily="18" charset="0"/>
                      </a:endParaRP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600" b="1" i="0" u="none" strike="noStrike" dirty="0">
                          <a:solidFill>
                            <a:srgbClr val="000000"/>
                          </a:solidFill>
                          <a:effectLst/>
                          <a:latin typeface="Times New Roman"/>
                        </a:rPr>
                        <a:t>AVG. REVENUE PER CUSTOMER</a:t>
                      </a:r>
                      <a:r>
                        <a:rPr lang="en-IN" sz="1600" b="1" i="0" u="none" strike="noStrike" dirty="0">
                          <a:solidFill>
                            <a:srgbClr val="000000"/>
                          </a:solidFill>
                          <a:effectLst/>
                          <a:latin typeface="Times New Roman" pitchFamily="18" charset="0"/>
                          <a:cs typeface="Times New Roman" pitchFamily="18" charset="0"/>
                        </a:rPr>
                        <a:t>(</a:t>
                      </a:r>
                      <a:r>
                        <a:rPr lang="en-IN" sz="1600" b="1" i="0" kern="1200" dirty="0">
                          <a:solidFill>
                            <a:schemeClr val="tx1"/>
                          </a:solidFill>
                          <a:effectLst/>
                          <a:latin typeface="Times New Roman" pitchFamily="18" charset="0"/>
                          <a:ea typeface="+mn-ea"/>
                          <a:cs typeface="Times New Roman" pitchFamily="18" charset="0"/>
                        </a:rPr>
                        <a:t>₹)</a:t>
                      </a:r>
                      <a:endParaRPr lang="en-IN" sz="1600" b="1" i="0" u="none" strike="noStrike" dirty="0">
                        <a:solidFill>
                          <a:srgbClr val="000000"/>
                        </a:solidFill>
                        <a:effectLst/>
                        <a:latin typeface="Times New Roman" pitchFamily="18" charset="0"/>
                        <a:cs typeface="Times New Roman" pitchFamily="18" charset="0"/>
                      </a:endParaRP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353022">
                <a:tc>
                  <a:txBody>
                    <a:bodyPr/>
                    <a:lstStyle/>
                    <a:p>
                      <a:pPr algn="ctr" fontAlgn="b"/>
                      <a:r>
                        <a:rPr lang="en-IN" sz="1600" b="0" i="0" u="none" strike="noStrike">
                          <a:solidFill>
                            <a:srgbClr val="000000"/>
                          </a:solidFill>
                          <a:effectLst/>
                          <a:latin typeface="Times New Roman"/>
                        </a:rPr>
                        <a:t>Monday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11.25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31591.45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702.0322222</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53022">
                <a:tc>
                  <a:txBody>
                    <a:bodyPr/>
                    <a:lstStyle/>
                    <a:p>
                      <a:pPr algn="ctr" fontAlgn="b"/>
                      <a:r>
                        <a:rPr lang="en-IN" sz="1600" b="0" i="0" u="none" strike="noStrike">
                          <a:solidFill>
                            <a:srgbClr val="000000"/>
                          </a:solidFill>
                          <a:effectLst/>
                          <a:latin typeface="Times New Roman"/>
                        </a:rPr>
                        <a:t>Tuesday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8.25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47158.2</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1429.036364</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81366">
                <a:tc>
                  <a:txBody>
                    <a:bodyPr/>
                    <a:lstStyle/>
                    <a:p>
                      <a:pPr algn="ctr" fontAlgn="b"/>
                      <a:r>
                        <a:rPr lang="en-IN" sz="1600" b="0" i="0" u="none" strike="noStrike">
                          <a:solidFill>
                            <a:srgbClr val="000000"/>
                          </a:solidFill>
                          <a:effectLst/>
                          <a:latin typeface="Times New Roman"/>
                        </a:rPr>
                        <a:t>Wednesday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5.5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28083.23</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1276.510455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53022">
                <a:tc>
                  <a:txBody>
                    <a:bodyPr/>
                    <a:lstStyle/>
                    <a:p>
                      <a:pPr algn="ctr" fontAlgn="b"/>
                      <a:r>
                        <a:rPr lang="en-IN" sz="1600" b="0" i="0" u="none" strike="noStrike">
                          <a:solidFill>
                            <a:srgbClr val="000000"/>
                          </a:solidFill>
                          <a:effectLst/>
                          <a:latin typeface="Times New Roman"/>
                        </a:rPr>
                        <a:t>Thursday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9</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38286.56</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850.8124444</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53022">
                <a:tc>
                  <a:txBody>
                    <a:bodyPr/>
                    <a:lstStyle/>
                    <a:p>
                      <a:pPr algn="ctr" fontAlgn="b"/>
                      <a:r>
                        <a:rPr lang="en-IN" sz="1600" b="0" i="0" u="none" strike="noStrike">
                          <a:solidFill>
                            <a:srgbClr val="000000"/>
                          </a:solidFill>
                          <a:effectLst/>
                          <a:latin typeface="Times New Roman"/>
                        </a:rPr>
                        <a:t>Friday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10.25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56008.05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1366.05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53022">
                <a:tc>
                  <a:txBody>
                    <a:bodyPr/>
                    <a:lstStyle/>
                    <a:p>
                      <a:pPr algn="ctr" fontAlgn="b"/>
                      <a:r>
                        <a:rPr lang="en-IN" sz="1600" b="0" i="0" u="none" strike="noStrike">
                          <a:solidFill>
                            <a:srgbClr val="000000"/>
                          </a:solidFill>
                          <a:effectLst/>
                          <a:latin typeface="Times New Roman"/>
                        </a:rPr>
                        <a:t>Saturday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8</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26874.85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839.8390625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353022">
                <a:tc>
                  <a:txBody>
                    <a:bodyPr/>
                    <a:lstStyle/>
                    <a:p>
                      <a:pPr algn="ctr" fontAlgn="b"/>
                      <a:r>
                        <a:rPr lang="en-IN" sz="1600" b="0" i="0" u="none" strike="noStrike">
                          <a:solidFill>
                            <a:srgbClr val="000000"/>
                          </a:solidFill>
                          <a:effectLst/>
                          <a:latin typeface="Times New Roman"/>
                        </a:rPr>
                        <a:t>Sunday</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Times New Roman"/>
                        </a:rPr>
                        <a:t>4</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24066.6</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Times New Roman"/>
                        </a:rPr>
                        <a:t>3008.325</a:t>
                      </a:r>
                    </a:p>
                  </a:txBody>
                  <a:tcPr marL="9086" marR="9086" marT="9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2412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E3915-F984-4E5C-8FE0-A97E0AD88F24}"/>
              </a:ext>
            </a:extLst>
          </p:cNvPr>
          <p:cNvSpPr txBox="1"/>
          <p:nvPr/>
        </p:nvSpPr>
        <p:spPr>
          <a:xfrm>
            <a:off x="971600" y="5157192"/>
            <a:ext cx="7200799"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50% of the patients arrive before 1PM.</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Busiest hours of the day are 10AM to 11AM and 12PM to 2PM.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0942912"/>
              </p:ext>
            </p:extLst>
          </p:nvPr>
        </p:nvGraphicFramePr>
        <p:xfrm>
          <a:off x="539552" y="1311962"/>
          <a:ext cx="8064896" cy="3629206"/>
        </p:xfrm>
        <a:graphic>
          <a:graphicData uri="http://schemas.openxmlformats.org/drawingml/2006/table">
            <a:tbl>
              <a:tblPr/>
              <a:tblGrid>
                <a:gridCol w="2087147">
                  <a:extLst>
                    <a:ext uri="{9D8B030D-6E8A-4147-A177-3AD203B41FA5}">
                      <a16:colId xmlns:a16="http://schemas.microsoft.com/office/drawing/2014/main" val="20000"/>
                    </a:ext>
                  </a:extLst>
                </a:gridCol>
                <a:gridCol w="1458976">
                  <a:extLst>
                    <a:ext uri="{9D8B030D-6E8A-4147-A177-3AD203B41FA5}">
                      <a16:colId xmlns:a16="http://schemas.microsoft.com/office/drawing/2014/main" val="20001"/>
                    </a:ext>
                  </a:extLst>
                </a:gridCol>
                <a:gridCol w="1566445">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259229">
                <a:tc>
                  <a:txBody>
                    <a:bodyPr/>
                    <a:lstStyle/>
                    <a:p>
                      <a:pPr algn="ctr" fontAlgn="b"/>
                      <a:r>
                        <a:rPr lang="en-IN" sz="1600" b="1" i="0" u="none" strike="noStrike" dirty="0">
                          <a:solidFill>
                            <a:schemeClr val="tx1"/>
                          </a:solidFill>
                          <a:effectLst/>
                          <a:latin typeface="Times New Roman"/>
                        </a:rPr>
                        <a:t>BUSIEST</a:t>
                      </a:r>
                      <a:r>
                        <a:rPr lang="en-IN" sz="1600" b="1" i="0" u="none" strike="noStrike" baseline="0" dirty="0">
                          <a:solidFill>
                            <a:schemeClr val="tx1"/>
                          </a:solidFill>
                          <a:effectLst/>
                          <a:latin typeface="Times New Roman"/>
                        </a:rPr>
                        <a:t> HOUR</a:t>
                      </a:r>
                      <a:endParaRPr lang="en-IN" sz="1600" b="1" i="0" u="none" strike="noStrike" dirty="0">
                        <a:solidFill>
                          <a:schemeClr val="tx1"/>
                        </a:solidFill>
                        <a:effectLst/>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600" b="1" i="0" u="none" strike="noStrike" dirty="0">
                          <a:solidFill>
                            <a:schemeClr val="tx1"/>
                          </a:solidFill>
                          <a:effectLst/>
                          <a:latin typeface="Times New Roman"/>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600" b="1" i="0" u="none" strike="noStrike" dirty="0">
                          <a:solidFill>
                            <a:schemeClr val="tx1"/>
                          </a:solidFill>
                          <a:effectLst/>
                          <a:latin typeface="Times New Roman"/>
                        </a:rPr>
                        <a:t>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IN" sz="1600" b="1" i="0" u="none" strike="noStrike" dirty="0">
                          <a:solidFill>
                            <a:schemeClr val="tx1"/>
                          </a:solidFill>
                          <a:effectLst/>
                          <a:latin typeface="Times New Roman"/>
                        </a:rPr>
                        <a:t>CUMULATIVE 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259229">
                <a:tc>
                  <a:txBody>
                    <a:bodyPr/>
                    <a:lstStyle/>
                    <a:p>
                      <a:pPr algn="ctr" fontAlgn="b"/>
                      <a:r>
                        <a:rPr lang="en-IN" sz="1400" b="0" i="0" u="none" strike="noStrike" dirty="0">
                          <a:solidFill>
                            <a:schemeClr val="tx1"/>
                          </a:solidFill>
                          <a:effectLst/>
                          <a:latin typeface="Times New Roman"/>
                        </a:rPr>
                        <a:t>7AM to 8AM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chemeClr val="tx1"/>
                          </a:solidFill>
                          <a:effectLst/>
                          <a:latin typeface="Times New Roman"/>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chemeClr val="tx1"/>
                          </a:solidFill>
                          <a:effectLst/>
                          <a:latin typeface="Times New Roman"/>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229">
                <a:tc>
                  <a:txBody>
                    <a:bodyPr/>
                    <a:lstStyle/>
                    <a:p>
                      <a:pPr algn="ctr" fontAlgn="b"/>
                      <a:r>
                        <a:rPr lang="en-IN" sz="1400" b="0" i="0" u="none" strike="noStrike" dirty="0">
                          <a:solidFill>
                            <a:schemeClr val="tx1"/>
                          </a:solidFill>
                          <a:effectLst/>
                          <a:latin typeface="Times New Roman"/>
                        </a:rPr>
                        <a:t>8AM to 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229">
                <a:tc>
                  <a:txBody>
                    <a:bodyPr/>
                    <a:lstStyle/>
                    <a:p>
                      <a:pPr algn="ctr" fontAlgn="b"/>
                      <a:r>
                        <a:rPr lang="en-IN" sz="1400" b="0" i="0" u="none" strike="noStrike" dirty="0">
                          <a:solidFill>
                            <a:schemeClr val="tx1"/>
                          </a:solidFill>
                          <a:effectLst/>
                          <a:latin typeface="Times New Roman"/>
                        </a:rPr>
                        <a:t>9AM to 10AM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7.96%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10.62%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229">
                <a:tc>
                  <a:txBody>
                    <a:bodyPr/>
                    <a:lstStyle/>
                    <a:p>
                      <a:pPr algn="ctr" fontAlgn="b"/>
                      <a:r>
                        <a:rPr lang="en-IN" sz="1400" b="0" i="0" u="none" strike="noStrike">
                          <a:solidFill>
                            <a:schemeClr val="tx1"/>
                          </a:solidFill>
                          <a:effectLst/>
                          <a:latin typeface="Times New Roman"/>
                        </a:rPr>
                        <a:t>10AM to 11AM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15.04%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25.66%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9229">
                <a:tc>
                  <a:txBody>
                    <a:bodyPr/>
                    <a:lstStyle/>
                    <a:p>
                      <a:pPr algn="ctr" fontAlgn="b"/>
                      <a:r>
                        <a:rPr lang="en-IN" sz="1400" b="0" i="0" u="none" strike="noStrike" dirty="0">
                          <a:solidFill>
                            <a:schemeClr val="tx1"/>
                          </a:solidFill>
                          <a:effectLst/>
                          <a:latin typeface="Times New Roman"/>
                        </a:rPr>
                        <a:t>11AM to 12PM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34.96%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9229">
                <a:tc>
                  <a:txBody>
                    <a:bodyPr/>
                    <a:lstStyle/>
                    <a:p>
                      <a:pPr algn="ctr" fontAlgn="b"/>
                      <a:r>
                        <a:rPr lang="en-IN" sz="1400" b="0" i="0" u="none" strike="noStrike">
                          <a:solidFill>
                            <a:schemeClr val="tx1"/>
                          </a:solidFill>
                          <a:effectLst/>
                          <a:latin typeface="Times New Roman"/>
                        </a:rPr>
                        <a:t>12PM to 1PM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15.04%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9229">
                <a:tc>
                  <a:txBody>
                    <a:bodyPr/>
                    <a:lstStyle/>
                    <a:p>
                      <a:pPr algn="ctr" fontAlgn="b"/>
                      <a:r>
                        <a:rPr lang="en-IN" sz="1400" b="0" i="0" u="none" strike="noStrike">
                          <a:solidFill>
                            <a:schemeClr val="tx1"/>
                          </a:solidFill>
                          <a:effectLst/>
                          <a:latin typeface="Times New Roman"/>
                        </a:rPr>
                        <a:t>1PM to 2PM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16.81%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66.81%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229">
                <a:tc>
                  <a:txBody>
                    <a:bodyPr/>
                    <a:lstStyle/>
                    <a:p>
                      <a:pPr algn="ctr" fontAlgn="b"/>
                      <a:r>
                        <a:rPr lang="en-IN" sz="1400" b="0" i="0" u="none" strike="noStrike">
                          <a:solidFill>
                            <a:schemeClr val="tx1"/>
                          </a:solidFill>
                          <a:effectLst/>
                          <a:latin typeface="Times New Roman"/>
                        </a:rPr>
                        <a:t>2PM to 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7.52%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74.34%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9229">
                <a:tc>
                  <a:txBody>
                    <a:bodyPr/>
                    <a:lstStyle/>
                    <a:p>
                      <a:pPr algn="ctr" fontAlgn="b"/>
                      <a:r>
                        <a:rPr lang="en-IN" sz="1400" b="0" i="0" u="none" strike="noStrike">
                          <a:solidFill>
                            <a:schemeClr val="tx1"/>
                          </a:solidFill>
                          <a:effectLst/>
                          <a:latin typeface="Times New Roman"/>
                        </a:rPr>
                        <a:t>3PM to 4PM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7.96%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82.30%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9229">
                <a:tc>
                  <a:txBody>
                    <a:bodyPr/>
                    <a:lstStyle/>
                    <a:p>
                      <a:pPr algn="ctr" fontAlgn="b"/>
                      <a:r>
                        <a:rPr lang="en-IN" sz="1400" b="0" i="0" u="none" strike="noStrike">
                          <a:solidFill>
                            <a:schemeClr val="tx1"/>
                          </a:solidFill>
                          <a:effectLst/>
                          <a:latin typeface="Times New Roman"/>
                        </a:rPr>
                        <a:t>4PM to 5PM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91.15%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9229">
                <a:tc>
                  <a:txBody>
                    <a:bodyPr/>
                    <a:lstStyle/>
                    <a:p>
                      <a:pPr algn="ctr" fontAlgn="b"/>
                      <a:r>
                        <a:rPr lang="en-IN" sz="1400" b="0" i="0" u="none" strike="noStrike">
                          <a:solidFill>
                            <a:schemeClr val="tx1"/>
                          </a:solidFill>
                          <a:effectLst/>
                          <a:latin typeface="Times New Roman"/>
                        </a:rPr>
                        <a:t>5PM to 6PM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dirty="0">
                          <a:solidFill>
                            <a:schemeClr val="tx1"/>
                          </a:solidFill>
                          <a:effectLst/>
                          <a:latin typeface="Times New Roman"/>
                        </a:rPr>
                        <a:t>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96.46%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9229">
                <a:tc>
                  <a:txBody>
                    <a:bodyPr/>
                    <a:lstStyle/>
                    <a:p>
                      <a:pPr algn="ctr" fontAlgn="b"/>
                      <a:r>
                        <a:rPr lang="en-IN" sz="1400" b="0" i="0" u="none" strike="noStrike">
                          <a:solidFill>
                            <a:schemeClr val="tx1"/>
                          </a:solidFill>
                          <a:effectLst/>
                          <a:latin typeface="Times New Roman"/>
                        </a:rPr>
                        <a:t>6PM to 7PM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chemeClr val="tx1"/>
                          </a:solidFill>
                          <a:effectLst/>
                          <a:latin typeface="Times New Roman"/>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chemeClr val="tx1"/>
                          </a:solidFill>
                          <a:effectLst/>
                          <a:latin typeface="Times New Roman"/>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chemeClr val="tx1"/>
                          </a:solidFill>
                          <a:effectLst/>
                          <a:latin typeface="Times New Roman"/>
                        </a:rPr>
                        <a:t>99.12%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9229">
                <a:tc>
                  <a:txBody>
                    <a:bodyPr/>
                    <a:lstStyle/>
                    <a:p>
                      <a:pPr algn="ctr" fontAlgn="b"/>
                      <a:r>
                        <a:rPr lang="en-IN" sz="1400" b="0" i="0" u="none" strike="noStrike">
                          <a:solidFill>
                            <a:schemeClr val="tx1"/>
                          </a:solidFill>
                          <a:effectLst/>
                          <a:latin typeface="Times New Roman"/>
                        </a:rPr>
                        <a:t>7PM to 8PM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chemeClr val="tx1"/>
                          </a:solidFill>
                          <a:effectLst/>
                          <a:latin typeface="Times New Roman"/>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400" b="0" i="0" u="none" strike="noStrike">
                          <a:solidFill>
                            <a:schemeClr val="tx1"/>
                          </a:solidFill>
                          <a:effectLst/>
                          <a:latin typeface="Times New Roman"/>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chemeClr val="tx1"/>
                          </a:solidFill>
                          <a:effectLst/>
                          <a:latin typeface="Times New Roman"/>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Title 1">
            <a:extLst>
              <a:ext uri="{FF2B5EF4-FFF2-40B4-BE49-F238E27FC236}">
                <a16:creationId xmlns:a16="http://schemas.microsoft.com/office/drawing/2014/main" id="{CA674912-988E-8100-0991-85C9E653ED3E}"/>
              </a:ext>
            </a:extLst>
          </p:cNvPr>
          <p:cNvSpPr txBox="1">
            <a:spLocks/>
          </p:cNvSpPr>
          <p:nvPr/>
        </p:nvSpPr>
        <p:spPr>
          <a:xfrm>
            <a:off x="457199" y="15000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BUSIEST HOUR OF THE DAY</a:t>
            </a:r>
          </a:p>
        </p:txBody>
      </p:sp>
    </p:spTree>
    <p:extLst>
      <p:ext uri="{BB962C8B-B14F-4D97-AF65-F5344CB8AC3E}">
        <p14:creationId xmlns:p14="http://schemas.microsoft.com/office/powerpoint/2010/main" val="372856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C9DC53-3867-4CEC-A1F0-9B59A18DEDC8}"/>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CAUSES OF WAITING TIME</a:t>
            </a:r>
          </a:p>
        </p:txBody>
      </p:sp>
      <p:graphicFrame>
        <p:nvGraphicFramePr>
          <p:cNvPr id="10" name="Chart 9">
            <a:extLst>
              <a:ext uri="{FF2B5EF4-FFF2-40B4-BE49-F238E27FC236}">
                <a16:creationId xmlns:a16="http://schemas.microsoft.com/office/drawing/2014/main" id="{E6697CF8-33C2-47B4-9F35-81F029596DDD}"/>
              </a:ext>
            </a:extLst>
          </p:cNvPr>
          <p:cNvGraphicFramePr>
            <a:graphicFrameLocks/>
          </p:cNvGraphicFramePr>
          <p:nvPr>
            <p:extLst>
              <p:ext uri="{D42A27DB-BD31-4B8C-83A1-F6EECF244321}">
                <p14:modId xmlns:p14="http://schemas.microsoft.com/office/powerpoint/2010/main" val="2091375817"/>
              </p:ext>
            </p:extLst>
          </p:nvPr>
        </p:nvGraphicFramePr>
        <p:xfrm>
          <a:off x="107504" y="1916832"/>
          <a:ext cx="8712968"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739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E40C21E-40F7-4C77-A34D-1455CD49F1C7}"/>
              </a:ext>
            </a:extLst>
          </p:cNvPr>
          <p:cNvSpPr txBox="1">
            <a:spLocks/>
          </p:cNvSpPr>
          <p:nvPr/>
        </p:nvSpPr>
        <p:spPr>
          <a:xfrm>
            <a:off x="457200" y="116632"/>
            <a:ext cx="82296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ANOVA</a:t>
            </a:r>
          </a:p>
        </p:txBody>
      </p:sp>
      <p:graphicFrame>
        <p:nvGraphicFramePr>
          <p:cNvPr id="5" name="Table 4"/>
          <p:cNvGraphicFramePr>
            <a:graphicFrameLocks noGrp="1"/>
          </p:cNvGraphicFramePr>
          <p:nvPr>
            <p:extLst>
              <p:ext uri="{D42A27DB-BD31-4B8C-83A1-F6EECF244321}">
                <p14:modId xmlns:p14="http://schemas.microsoft.com/office/powerpoint/2010/main" val="3029217466"/>
              </p:ext>
            </p:extLst>
          </p:nvPr>
        </p:nvGraphicFramePr>
        <p:xfrm>
          <a:off x="786408" y="1556076"/>
          <a:ext cx="7602016" cy="4465210"/>
        </p:xfrm>
        <a:graphic>
          <a:graphicData uri="http://schemas.openxmlformats.org/drawingml/2006/table">
            <a:tbl>
              <a:tblPr>
                <a:tableStyleId>{5C22544A-7EE6-4342-B048-85BDC9FD1C3A}</a:tableStyleId>
              </a:tblPr>
              <a:tblGrid>
                <a:gridCol w="2955107">
                  <a:extLst>
                    <a:ext uri="{9D8B030D-6E8A-4147-A177-3AD203B41FA5}">
                      <a16:colId xmlns:a16="http://schemas.microsoft.com/office/drawing/2014/main" val="3198527065"/>
                    </a:ext>
                  </a:extLst>
                </a:gridCol>
                <a:gridCol w="1396290">
                  <a:extLst>
                    <a:ext uri="{9D8B030D-6E8A-4147-A177-3AD203B41FA5}">
                      <a16:colId xmlns:a16="http://schemas.microsoft.com/office/drawing/2014/main" val="500700307"/>
                    </a:ext>
                  </a:extLst>
                </a:gridCol>
                <a:gridCol w="1418452">
                  <a:extLst>
                    <a:ext uri="{9D8B030D-6E8A-4147-A177-3AD203B41FA5}">
                      <a16:colId xmlns:a16="http://schemas.microsoft.com/office/drawing/2014/main" val="2679434873"/>
                    </a:ext>
                  </a:extLst>
                </a:gridCol>
                <a:gridCol w="1832167">
                  <a:extLst>
                    <a:ext uri="{9D8B030D-6E8A-4147-A177-3AD203B41FA5}">
                      <a16:colId xmlns:a16="http://schemas.microsoft.com/office/drawing/2014/main" val="925654165"/>
                    </a:ext>
                  </a:extLst>
                </a:gridCol>
              </a:tblGrid>
              <a:tr h="811490">
                <a:tc>
                  <a:txBody>
                    <a:bodyPr/>
                    <a:lstStyle/>
                    <a:p>
                      <a:pPr algn="ctr" fontAlgn="b"/>
                      <a:r>
                        <a:rPr lang="en-IN" sz="1800" b="1" i="0" u="none" strike="noStrike" dirty="0">
                          <a:solidFill>
                            <a:schemeClr val="tx1"/>
                          </a:solidFill>
                          <a:effectLst/>
                          <a:latin typeface="Times New Roman" panose="02020603050405020304" pitchFamily="18" charset="0"/>
                          <a:cs typeface="Times New Roman" panose="02020603050405020304" pitchFamily="18" charset="0"/>
                        </a:rPr>
                        <a:t>TREATMENT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chemeClr val="tx1"/>
                          </a:solidFill>
                          <a:effectLst/>
                          <a:latin typeface="Times New Roman" panose="02020603050405020304" pitchFamily="18" charset="0"/>
                          <a:cs typeface="Times New Roman" panose="02020603050405020304" pitchFamily="18" charset="0"/>
                        </a:rPr>
                        <a:t>F</a:t>
                      </a:r>
                      <a:endParaRPr lang="en-IN"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chemeClr val="tx1"/>
                          </a:solidFill>
                          <a:effectLst/>
                          <a:latin typeface="Times New Roman" panose="02020603050405020304" pitchFamily="18" charset="0"/>
                          <a:cs typeface="Times New Roman" panose="02020603050405020304" pitchFamily="18" charset="0"/>
                        </a:rPr>
                        <a:t>F critical</a:t>
                      </a:r>
                      <a:endParaRPr lang="en-IN"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chemeClr val="tx1"/>
                          </a:solidFill>
                          <a:effectLst/>
                          <a:latin typeface="Times New Roman" panose="02020603050405020304" pitchFamily="18" charset="0"/>
                          <a:cs typeface="Times New Roman" panose="02020603050405020304" pitchFamily="18" charset="0"/>
                        </a:rPr>
                        <a:t>DECISION</a:t>
                      </a:r>
                      <a:endParaRPr lang="en-IN"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54934767"/>
                  </a:ext>
                </a:extLst>
              </a:tr>
              <a:tr h="730744">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Check Up</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0.030073</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4.102821</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Accept H</a:t>
                      </a:r>
                      <a:r>
                        <a:rPr lang="en-IN" sz="1800" u="none" strike="noStrike" baseline="-25000" dirty="0">
                          <a:solidFill>
                            <a:schemeClr val="tx1"/>
                          </a:solidFill>
                          <a:effectLst/>
                          <a:latin typeface="Times New Roman" panose="02020603050405020304" pitchFamily="18" charset="0"/>
                          <a:cs typeface="Times New Roman" panose="02020603050405020304" pitchFamily="18" charset="0"/>
                        </a:rPr>
                        <a:t>0</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4592277"/>
                  </a:ext>
                </a:extLst>
              </a:tr>
              <a:tr h="730744">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Consultation</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0.528296</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4.45897</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Accept H</a:t>
                      </a:r>
                      <a:r>
                        <a:rPr lang="en-IN" sz="1800" u="none" strike="noStrike" baseline="-25000" dirty="0">
                          <a:solidFill>
                            <a:schemeClr val="tx1"/>
                          </a:solidFill>
                          <a:effectLst/>
                          <a:latin typeface="Times New Roman" panose="02020603050405020304" pitchFamily="18" charset="0"/>
                          <a:cs typeface="Times New Roman" panose="02020603050405020304" pitchFamily="18" charset="0"/>
                        </a:rPr>
                        <a:t>0</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9897796"/>
                  </a:ext>
                </a:extLst>
              </a:tr>
              <a:tr h="730744">
                <a:tc>
                  <a:txBody>
                    <a:bodyPr/>
                    <a:lstStyle/>
                    <a:p>
                      <a:pPr marL="0" algn="ctr" defTabSz="914400" rtl="0" eaLnBrk="1" fontAlgn="b" latinLnBrk="0" hangingPunct="1"/>
                      <a:r>
                        <a:rPr lang="en-IN" sz="1800" u="none" strike="noStrike" kern="1200" dirty="0">
                          <a:solidFill>
                            <a:schemeClr val="tx1"/>
                          </a:solidFill>
                          <a:effectLst/>
                          <a:latin typeface="Times New Roman" panose="02020603050405020304" pitchFamily="18" charset="0"/>
                          <a:ea typeface="+mn-ea"/>
                          <a:cs typeface="Times New Roman" panose="02020603050405020304" pitchFamily="18" charset="0"/>
                        </a:rPr>
                        <a:t>Trial of Crown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IN"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24.47616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IN" sz="1800" u="none" strike="noStrike" kern="1200" dirty="0">
                          <a:solidFill>
                            <a:schemeClr val="tx1"/>
                          </a:solidFill>
                          <a:effectLst/>
                          <a:latin typeface="Times New Roman" panose="02020603050405020304" pitchFamily="18" charset="0"/>
                          <a:ea typeface="+mn-ea"/>
                          <a:cs typeface="Times New Roman" panose="02020603050405020304" pitchFamily="18" charset="0"/>
                        </a:rPr>
                        <a:t>4.45897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IN" sz="1800" u="none" strike="noStrike" kern="1200" dirty="0">
                          <a:solidFill>
                            <a:schemeClr val="tx1"/>
                          </a:solidFill>
                          <a:effectLst/>
                          <a:latin typeface="Times New Roman" panose="02020603050405020304" pitchFamily="18" charset="0"/>
                          <a:ea typeface="+mn-ea"/>
                          <a:cs typeface="Times New Roman" panose="02020603050405020304" pitchFamily="18" charset="0"/>
                        </a:rPr>
                        <a:t>Reject </a:t>
                      </a:r>
                      <a:r>
                        <a:rPr lang="en-IN" sz="1800" u="none" strike="noStrike" dirty="0">
                          <a:solidFill>
                            <a:schemeClr val="tx1"/>
                          </a:solidFill>
                          <a:effectLst/>
                          <a:latin typeface="Times New Roman" panose="02020603050405020304" pitchFamily="18" charset="0"/>
                          <a:cs typeface="Times New Roman" panose="02020603050405020304" pitchFamily="18" charset="0"/>
                        </a:rPr>
                        <a:t>H</a:t>
                      </a:r>
                      <a:r>
                        <a:rPr lang="en-IN" sz="1800" u="none" strike="noStrike" baseline="-25000" dirty="0">
                          <a:solidFill>
                            <a:schemeClr val="tx1"/>
                          </a:solidFill>
                          <a:effectLst/>
                          <a:latin typeface="Times New Roman" panose="02020603050405020304" pitchFamily="18" charset="0"/>
                          <a:cs typeface="Times New Roman" panose="02020603050405020304" pitchFamily="18" charset="0"/>
                        </a:rPr>
                        <a:t>0</a:t>
                      </a:r>
                      <a:endParaRPr lang="en-IN" sz="18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901255"/>
                  </a:ext>
                </a:extLst>
              </a:tr>
              <a:tr h="730744">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Crown Cementation</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0.638305</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3.591531</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Accept H</a:t>
                      </a:r>
                      <a:r>
                        <a:rPr lang="en-IN" sz="1800" u="none" strike="noStrike" baseline="-25000" dirty="0">
                          <a:solidFill>
                            <a:schemeClr val="tx1"/>
                          </a:solidFill>
                          <a:effectLst/>
                          <a:latin typeface="Times New Roman" panose="02020603050405020304" pitchFamily="18" charset="0"/>
                          <a:cs typeface="Times New Roman" panose="02020603050405020304" pitchFamily="18" charset="0"/>
                        </a:rPr>
                        <a:t>0</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6530255"/>
                  </a:ext>
                </a:extLst>
              </a:tr>
              <a:tr h="730744">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Scaling</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0.398282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4.102821</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Accept H</a:t>
                      </a:r>
                      <a:r>
                        <a:rPr lang="en-IN" sz="1800" u="none" strike="noStrike" baseline="-25000" dirty="0">
                          <a:solidFill>
                            <a:schemeClr val="tx1"/>
                          </a:solidFill>
                          <a:effectLst/>
                          <a:latin typeface="Times New Roman" panose="02020603050405020304" pitchFamily="18" charset="0"/>
                          <a:cs typeface="Times New Roman" panose="02020603050405020304" pitchFamily="18" charset="0"/>
                        </a:rPr>
                        <a:t>0</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054080"/>
                  </a:ext>
                </a:extLst>
              </a:tr>
            </a:tbl>
          </a:graphicData>
        </a:graphic>
      </p:graphicFrame>
    </p:spTree>
    <p:extLst>
      <p:ext uri="{BB962C8B-B14F-4D97-AF65-F5344CB8AC3E}">
        <p14:creationId xmlns:p14="http://schemas.microsoft.com/office/powerpoint/2010/main" val="107211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23CC57-2F88-4F81-851A-9B9C2E50F58A}"/>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pic>
        <p:nvPicPr>
          <p:cNvPr id="7" name="Picture 2">
            <a:extLst>
              <a:ext uri="{FF2B5EF4-FFF2-40B4-BE49-F238E27FC236}">
                <a16:creationId xmlns:a16="http://schemas.microsoft.com/office/drawing/2014/main" id="{3EEDCBDD-B078-4DD7-93EE-95CB20F81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32825"/>
            <a:ext cx="8229600" cy="4060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20E3C73-B261-4921-B40B-ABD73DDA543B}"/>
              </a:ext>
            </a:extLst>
          </p:cNvPr>
          <p:cNvSpPr txBox="1"/>
          <p:nvPr/>
        </p:nvSpPr>
        <p:spPr>
          <a:xfrm>
            <a:off x="323528" y="476672"/>
            <a:ext cx="8363272" cy="630942"/>
          </a:xfrm>
          <a:prstGeom prst="rect">
            <a:avLst/>
          </a:prstGeom>
          <a:noFill/>
        </p:spPr>
        <p:txBody>
          <a:bodyPr wrap="square" rtlCol="0">
            <a:spAutoFit/>
          </a:bodyPr>
          <a:lstStyle/>
          <a:p>
            <a:pPr algn="ctr"/>
            <a:r>
              <a:rPr lang="en-IN" sz="3500" u="sng" dirty="0">
                <a:latin typeface="Times New Roman" panose="02020603050405020304" pitchFamily="18" charset="0"/>
                <a:cs typeface="Times New Roman" panose="02020603050405020304" pitchFamily="18" charset="0"/>
              </a:rPr>
              <a:t>WEEKLY NUMBER OF APPOINTMENTS</a:t>
            </a:r>
          </a:p>
        </p:txBody>
      </p:sp>
    </p:spTree>
    <p:extLst>
      <p:ext uri="{BB962C8B-B14F-4D97-AF65-F5344CB8AC3E}">
        <p14:creationId xmlns:p14="http://schemas.microsoft.com/office/powerpoint/2010/main" val="231108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BE9A84A-FC96-488D-8B7A-585CBD7A75A0}"/>
              </a:ext>
            </a:extLst>
          </p:cNvPr>
          <p:cNvSpPr txBox="1">
            <a:spLocks/>
          </p:cNvSpPr>
          <p:nvPr/>
        </p:nvSpPr>
        <p:spPr>
          <a:xfrm>
            <a:off x="457200" y="19776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u="sng" dirty="0">
                <a:latin typeface="Times New Roman" pitchFamily="18" charset="0"/>
                <a:cs typeface="Times New Roman" pitchFamily="18" charset="0"/>
              </a:rPr>
              <a:t>SIX SIGMA</a:t>
            </a:r>
          </a:p>
        </p:txBody>
      </p:sp>
      <p:sp>
        <p:nvSpPr>
          <p:cNvPr id="8" name="Content Placeholder 2">
            <a:extLst>
              <a:ext uri="{FF2B5EF4-FFF2-40B4-BE49-F238E27FC236}">
                <a16:creationId xmlns:a16="http://schemas.microsoft.com/office/drawing/2014/main" id="{57CC278F-1983-4439-B849-35D560E97469}"/>
              </a:ext>
            </a:extLst>
          </p:cNvPr>
          <p:cNvSpPr txBox="1">
            <a:spLocks/>
          </p:cNvSpPr>
          <p:nvPr/>
        </p:nvSpPr>
        <p:spPr>
          <a:xfrm>
            <a:off x="215516" y="1383901"/>
            <a:ext cx="8712968" cy="24771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2100" dirty="0">
                <a:latin typeface="Times New Roman" pitchFamily="18" charset="0"/>
                <a:cs typeface="Times New Roman" pitchFamily="18" charset="0"/>
              </a:rPr>
              <a:t>Six Sigma is a disciplined, statistical-based, data-driven approach and continuous improvement methodology for eliminating defects in a product, process or service.</a:t>
            </a:r>
          </a:p>
          <a:p>
            <a:pPr marL="0" indent="0" algn="just">
              <a:buNone/>
            </a:pPr>
            <a:endParaRPr lang="en-IN" sz="2100" dirty="0">
              <a:latin typeface="Times New Roman" pitchFamily="18" charset="0"/>
              <a:cs typeface="Times New Roman" pitchFamily="18" charset="0"/>
            </a:endParaRPr>
          </a:p>
          <a:p>
            <a:pPr algn="just"/>
            <a:r>
              <a:rPr lang="en-IN" sz="2100" dirty="0">
                <a:latin typeface="Times New Roman" pitchFamily="18" charset="0"/>
                <a:cs typeface="Times New Roman" pitchFamily="18" charset="0"/>
              </a:rPr>
              <a:t>A six sigma level of performance has 3.4 defects per million opportunities (3.4 DPMO)</a:t>
            </a:r>
          </a:p>
          <a:p>
            <a:endParaRPr lang="en-IN" sz="2000" dirty="0">
              <a:latin typeface="Times New Roman" pitchFamily="18" charset="0"/>
              <a:cs typeface="Times New Roman" pitchFamily="18" charset="0"/>
            </a:endParaRPr>
          </a:p>
        </p:txBody>
      </p:sp>
      <p:pic>
        <p:nvPicPr>
          <p:cNvPr id="2050" name="Picture 2" descr="Image result for 6 sigma">
            <a:extLst>
              <a:ext uri="{FF2B5EF4-FFF2-40B4-BE49-F238E27FC236}">
                <a16:creationId xmlns:a16="http://schemas.microsoft.com/office/drawing/2014/main" id="{D5586187-C6A9-462C-AEC1-1AB24B64913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852"/>
          <a:stretch/>
        </p:blipFill>
        <p:spPr bwMode="auto">
          <a:xfrm>
            <a:off x="3059832" y="4005064"/>
            <a:ext cx="2107465" cy="185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472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3D4080-20B0-4462-B3E5-B166DEAAC77C}"/>
              </a:ext>
            </a:extLst>
          </p:cNvPr>
          <p:cNvSpPr txBox="1">
            <a:spLocks/>
          </p:cNvSpPr>
          <p:nvPr/>
        </p:nvSpPr>
        <p:spPr>
          <a:xfrm>
            <a:off x="457200" y="45966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BRAINSTORMING </a:t>
            </a:r>
          </a:p>
        </p:txBody>
      </p:sp>
      <p:sp>
        <p:nvSpPr>
          <p:cNvPr id="14" name="Content Placeholder 2">
            <a:extLst>
              <a:ext uri="{FF2B5EF4-FFF2-40B4-BE49-F238E27FC236}">
                <a16:creationId xmlns:a16="http://schemas.microsoft.com/office/drawing/2014/main" id="{253C6A4E-0DCB-45DC-A614-A30D92EAB7E1}"/>
              </a:ext>
            </a:extLst>
          </p:cNvPr>
          <p:cNvSpPr txBox="1">
            <a:spLocks/>
          </p:cNvSpPr>
          <p:nvPr/>
        </p:nvSpPr>
        <p:spPr>
          <a:xfrm>
            <a:off x="457200" y="1600200"/>
            <a:ext cx="8229600" cy="48531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000" dirty="0">
                <a:latin typeface="Times New Roman" pitchFamily="18" charset="0"/>
                <a:cs typeface="Times New Roman" pitchFamily="18" charset="0"/>
              </a:rPr>
              <a:t>The null hypothesis for scaling is rejected.</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scaling procedure involves removing stains, plaque, tartar and tobacco marks from the patient's teeth.</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Setting up the room involves getting a new set of instruments.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patients could  gag during the treatment when the scaling tip is inserted in their mouth. Some patients even feel like vomiting.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Additionally, the scaling tip needs to be changed often if the patient's mouth is very dirty. </a:t>
            </a:r>
            <a:endParaRPr lang="en-IN" sz="2000" dirty="0"/>
          </a:p>
        </p:txBody>
      </p:sp>
    </p:spTree>
    <p:extLst>
      <p:ext uri="{BB962C8B-B14F-4D97-AF65-F5344CB8AC3E}">
        <p14:creationId xmlns:p14="http://schemas.microsoft.com/office/powerpoint/2010/main" val="338160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36BDE8-D51D-4F6E-ABEA-8408674398C2}"/>
              </a:ext>
            </a:extLst>
          </p:cNvPr>
          <p:cNvSpPr txBox="1">
            <a:spLocks/>
          </p:cNvSpPr>
          <p:nvPr/>
        </p:nvSpPr>
        <p:spPr>
          <a:xfrm>
            <a:off x="428905" y="90383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CONCLUSION/RECOMMENDATIONS</a:t>
            </a:r>
          </a:p>
        </p:txBody>
      </p:sp>
      <p:sp>
        <p:nvSpPr>
          <p:cNvPr id="7" name="Content Placeholder 2">
            <a:extLst>
              <a:ext uri="{FF2B5EF4-FFF2-40B4-BE49-F238E27FC236}">
                <a16:creationId xmlns:a16="http://schemas.microsoft.com/office/drawing/2014/main" id="{A175A82C-77BC-4D88-94D3-427255208B95}"/>
              </a:ext>
            </a:extLst>
          </p:cNvPr>
          <p:cNvSpPr txBox="1">
            <a:spLocks/>
          </p:cNvSpPr>
          <p:nvPr/>
        </p:nvSpPr>
        <p:spPr>
          <a:xfrm>
            <a:off x="452162" y="2060848"/>
            <a:ext cx="8229600" cy="4637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dirty="0">
                <a:latin typeface="Times New Roman" pitchFamily="18" charset="0"/>
                <a:cs typeface="Times New Roman" pitchFamily="18" charset="0"/>
              </a:rPr>
              <a:t>In order to reduce waiting time, appointments succeeding those with larger variations, should be scheduled with a larger buffer time.</a:t>
            </a:r>
          </a:p>
          <a:p>
            <a:r>
              <a:rPr lang="en-IN" sz="1800" dirty="0">
                <a:latin typeface="Times New Roman" pitchFamily="18" charset="0"/>
                <a:cs typeface="Times New Roman" pitchFamily="18" charset="0"/>
              </a:rPr>
              <a:t>Patients should be informed on how much time their treatment will take approximately, and how much could be their waiting time.</a:t>
            </a:r>
          </a:p>
          <a:p>
            <a:r>
              <a:rPr lang="en-IN" sz="1800" dirty="0">
                <a:latin typeface="Times New Roman" pitchFamily="18" charset="0"/>
                <a:cs typeface="Times New Roman" pitchFamily="18" charset="0"/>
              </a:rPr>
              <a:t>Specialists should be called in on Wednesdays in order to efficiently utilise time.</a:t>
            </a:r>
          </a:p>
          <a:p>
            <a:r>
              <a:rPr lang="en-IN" sz="1800" dirty="0">
                <a:latin typeface="Times New Roman" pitchFamily="18" charset="0"/>
                <a:cs typeface="Times New Roman" pitchFamily="18" charset="0"/>
              </a:rPr>
              <a:t>Promotional offers and packages should be designed to encourage patient re visits.</a:t>
            </a:r>
          </a:p>
          <a:p>
            <a:r>
              <a:rPr lang="en-IN" sz="1800" dirty="0">
                <a:latin typeface="Times New Roman" pitchFamily="18" charset="0"/>
                <a:cs typeface="Times New Roman" pitchFamily="18" charset="0"/>
              </a:rPr>
              <a:t>Patients coming in for scaling should be informed about the procedure and the next appointment should be scheduled with adequate buffer.</a:t>
            </a:r>
          </a:p>
          <a:p>
            <a:r>
              <a:rPr lang="en-IN" sz="1800" dirty="0" err="1">
                <a:latin typeface="Times New Roman" pitchFamily="18" charset="0"/>
                <a:cs typeface="Times New Roman" pitchFamily="18" charset="0"/>
              </a:rPr>
              <a:t>Dr.</a:t>
            </a:r>
            <a:r>
              <a:rPr lang="en-IN" sz="1800" dirty="0">
                <a:latin typeface="Times New Roman" pitchFamily="18" charset="0"/>
                <a:cs typeface="Times New Roman" pitchFamily="18" charset="0"/>
              </a:rPr>
              <a:t> Sandeep Khanna’s absence is the most critical to the company and should be avoided.</a:t>
            </a:r>
          </a:p>
          <a:p>
            <a:r>
              <a:rPr lang="en-IN" sz="1800" dirty="0">
                <a:latin typeface="Times New Roman" pitchFamily="18" charset="0"/>
                <a:cs typeface="Times New Roman" pitchFamily="18" charset="0"/>
              </a:rPr>
              <a:t>The receptionist should appoint the same doctor for each follow-up treatment.</a:t>
            </a:r>
          </a:p>
          <a:p>
            <a:r>
              <a:rPr lang="en-IN" sz="1800" dirty="0">
                <a:latin typeface="Times New Roman" pitchFamily="18" charset="0"/>
                <a:cs typeface="Times New Roman" pitchFamily="18" charset="0"/>
              </a:rPr>
              <a:t>Doctors should educate their patients on dental hygiene.</a:t>
            </a:r>
          </a:p>
        </p:txBody>
      </p:sp>
    </p:spTree>
    <p:extLst>
      <p:ext uri="{BB962C8B-B14F-4D97-AF65-F5344CB8AC3E}">
        <p14:creationId xmlns:p14="http://schemas.microsoft.com/office/powerpoint/2010/main" val="101853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175A82C-77BC-4D88-94D3-427255208B95}"/>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400" dirty="0">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id="{86FA774B-365B-401C-8071-14A42C639B14}"/>
              </a:ext>
            </a:extLst>
          </p:cNvPr>
          <p:cNvSpPr txBox="1">
            <a:spLocks/>
          </p:cNvSpPr>
          <p:nvPr/>
        </p:nvSpPr>
        <p:spPr>
          <a:xfrm>
            <a:off x="609600" y="4447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FUTURE SCOPE</a:t>
            </a:r>
          </a:p>
        </p:txBody>
      </p:sp>
      <p:sp>
        <p:nvSpPr>
          <p:cNvPr id="9" name="Content Placeholder 2">
            <a:extLst>
              <a:ext uri="{FF2B5EF4-FFF2-40B4-BE49-F238E27FC236}">
                <a16:creationId xmlns:a16="http://schemas.microsoft.com/office/drawing/2014/main" id="{6BADA1BD-2229-48BB-9846-F9B0A4B2A8BC}"/>
              </a:ext>
            </a:extLst>
          </p:cNvPr>
          <p:cNvSpPr txBox="1">
            <a:spLocks/>
          </p:cNvSpPr>
          <p:nvPr/>
        </p:nvSpPr>
        <p:spPr>
          <a:xfrm>
            <a:off x="251520" y="1650429"/>
            <a:ext cx="8587680" cy="458688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IN" sz="2400" dirty="0">
                <a:latin typeface="Times New Roman" panose="02020603050405020304" pitchFamily="18" charset="0"/>
                <a:cs typeface="Times New Roman" panose="02020603050405020304" pitchFamily="18" charset="0"/>
              </a:rPr>
              <a:t>Working with cost data to give more specific and beneficial recommendations.</a:t>
            </a:r>
          </a:p>
          <a:p>
            <a:pPr marL="0" lvl="0" indent="0">
              <a:buNone/>
              <a:defRPr/>
            </a:pPr>
            <a:endParaRPr lang="en-IN" sz="2400" dirty="0">
              <a:latin typeface="Times New Roman" panose="02020603050405020304" pitchFamily="18" charset="0"/>
              <a:cs typeface="Times New Roman" panose="02020603050405020304" pitchFamily="18" charset="0"/>
            </a:endParaRPr>
          </a:p>
          <a:p>
            <a:pPr lvl="0">
              <a:defRPr/>
            </a:pPr>
            <a:r>
              <a:rPr lang="en-IN" sz="2400" dirty="0">
                <a:latin typeface="Times New Roman" panose="02020603050405020304" pitchFamily="18" charset="0"/>
                <a:cs typeface="Times New Roman" panose="02020603050405020304" pitchFamily="18" charset="0"/>
              </a:rPr>
              <a:t>The data could be collected for a longer period.</a:t>
            </a:r>
          </a:p>
          <a:p>
            <a:pPr marL="0" lvl="0" indent="0">
              <a:buNone/>
              <a:defRPr/>
            </a:pPr>
            <a:endParaRPr lang="en-IN" sz="2400" dirty="0">
              <a:latin typeface="Times New Roman" panose="02020603050405020304" pitchFamily="18" charset="0"/>
              <a:cs typeface="Times New Roman" panose="02020603050405020304" pitchFamily="18" charset="0"/>
            </a:endParaRPr>
          </a:p>
          <a:p>
            <a:pPr lvl="0">
              <a:defRPr/>
            </a:pPr>
            <a:r>
              <a:rPr lang="en-IN" sz="2400" dirty="0">
                <a:latin typeface="Times New Roman" panose="02020603050405020304" pitchFamily="18" charset="0"/>
                <a:cs typeface="Times New Roman" panose="02020603050405020304" pitchFamily="18" charset="0"/>
              </a:rPr>
              <a:t>Getting supplier side data to obtain the lead times for various equipments.</a:t>
            </a:r>
          </a:p>
          <a:p>
            <a:pPr marL="0" lvl="0" indent="0">
              <a:buNone/>
              <a:defRPr/>
            </a:pPr>
            <a:endParaRPr lang="en-IN" sz="2400" dirty="0">
              <a:latin typeface="Times New Roman" panose="02020603050405020304" pitchFamily="18" charset="0"/>
              <a:cs typeface="Times New Roman" panose="02020603050405020304" pitchFamily="18" charset="0"/>
            </a:endParaRPr>
          </a:p>
          <a:p>
            <a:pPr lvl="0">
              <a:defRPr/>
            </a:pPr>
            <a:r>
              <a:rPr lang="en-IN" sz="2400" dirty="0">
                <a:latin typeface="Times New Roman" panose="02020603050405020304" pitchFamily="18" charset="0"/>
                <a:cs typeface="Times New Roman" panose="02020603050405020304" pitchFamily="18" charset="0"/>
              </a:rPr>
              <a:t>Data for the other signature smiles branches could be collected for analysis.</a:t>
            </a:r>
          </a:p>
          <a:p>
            <a:pPr lvl="0">
              <a:defRPr/>
            </a:pPr>
            <a:endParaRPr lang="en-IN" sz="2400" dirty="0">
              <a:latin typeface="Times New Roman" panose="02020603050405020304" pitchFamily="18" charset="0"/>
              <a:cs typeface="Times New Roman" panose="02020603050405020304" pitchFamily="18" charset="0"/>
            </a:endParaRPr>
          </a:p>
          <a:p>
            <a:pPr lvl="0">
              <a:defRPr/>
            </a:pPr>
            <a:r>
              <a:rPr lang="en-IN" sz="2400" dirty="0">
                <a:latin typeface="Times New Roman" panose="02020603050405020304" pitchFamily="18" charset="0"/>
                <a:cs typeface="Times New Roman" panose="02020603050405020304" pitchFamily="18" charset="0"/>
              </a:rPr>
              <a:t>Further analysis into all the treatments.</a:t>
            </a:r>
          </a:p>
        </p:txBody>
      </p:sp>
    </p:spTree>
    <p:extLst>
      <p:ext uri="{BB962C8B-B14F-4D97-AF65-F5344CB8AC3E}">
        <p14:creationId xmlns:p14="http://schemas.microsoft.com/office/powerpoint/2010/main" val="95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B8E5891-6DF4-4955-B8E5-078EA835BC9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u="sng" dirty="0">
                <a:latin typeface="Times New Roman" panose="02020603050405020304" pitchFamily="18" charset="0"/>
                <a:cs typeface="Times New Roman" panose="02020603050405020304" pitchFamily="18" charset="0"/>
              </a:rPr>
              <a:t>DMAIC PROCESS</a:t>
            </a:r>
          </a:p>
        </p:txBody>
      </p:sp>
      <p:sp>
        <p:nvSpPr>
          <p:cNvPr id="19" name="Content Placeholder 4">
            <a:extLst>
              <a:ext uri="{FF2B5EF4-FFF2-40B4-BE49-F238E27FC236}">
                <a16:creationId xmlns:a16="http://schemas.microsoft.com/office/drawing/2014/main" id="{DB5F46CF-2C61-460E-B314-8B5F6E60DC26}"/>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2800" dirty="0">
                <a:latin typeface="Times New Roman" panose="02020603050405020304" pitchFamily="18" charset="0"/>
                <a:cs typeface="Times New Roman" panose="02020603050405020304" pitchFamily="18" charset="0"/>
              </a:rPr>
              <a:t>DMAIC(Define, Measure, Analyse, Improve and Control) refers to a data driven quality strategy for improving, optimising and stabilising business processes and designs.</a:t>
            </a:r>
          </a:p>
          <a:p>
            <a:pPr algn="ctr"/>
            <a:endParaRPr lang="en-IN" sz="2800" dirty="0">
              <a:latin typeface="Times New Roman" panose="02020603050405020304" pitchFamily="18" charset="0"/>
              <a:cs typeface="Times New Roman" panose="02020603050405020304" pitchFamily="18" charset="0"/>
            </a:endParaRPr>
          </a:p>
        </p:txBody>
      </p:sp>
      <p:pic>
        <p:nvPicPr>
          <p:cNvPr id="20" name="Picture 19" descr="Image result for DMAIC">
            <a:extLst>
              <a:ext uri="{FF2B5EF4-FFF2-40B4-BE49-F238E27FC236}">
                <a16:creationId xmlns:a16="http://schemas.microsoft.com/office/drawing/2014/main" id="{E0E69CE9-BF4B-492C-B84D-AF4AA3C64E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495"/>
          <a:stretch/>
        </p:blipFill>
        <p:spPr bwMode="auto">
          <a:xfrm>
            <a:off x="522243" y="4509125"/>
            <a:ext cx="1601485"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DMAIC">
            <a:extLst>
              <a:ext uri="{FF2B5EF4-FFF2-40B4-BE49-F238E27FC236}">
                <a16:creationId xmlns:a16="http://schemas.microsoft.com/office/drawing/2014/main" id="{E4F649F4-6E8C-4E35-BE9B-598296726E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58" r="59737"/>
          <a:stretch/>
        </p:blipFill>
        <p:spPr bwMode="auto">
          <a:xfrm>
            <a:off x="2188771" y="4509120"/>
            <a:ext cx="1601485"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DMAIC">
            <a:extLst>
              <a:ext uri="{FF2B5EF4-FFF2-40B4-BE49-F238E27FC236}">
                <a16:creationId xmlns:a16="http://schemas.microsoft.com/office/drawing/2014/main" id="{55F5E9BF-F80D-499B-B537-0BB6DCB7B7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263" r="40263"/>
          <a:stretch/>
        </p:blipFill>
        <p:spPr bwMode="auto">
          <a:xfrm>
            <a:off x="3754746" y="4509120"/>
            <a:ext cx="1599000"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DMAIC">
            <a:extLst>
              <a:ext uri="{FF2B5EF4-FFF2-40B4-BE49-F238E27FC236}">
                <a16:creationId xmlns:a16="http://schemas.microsoft.com/office/drawing/2014/main" id="{FC720F22-D65B-423B-A62E-826BEFCD29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763" r="19762"/>
          <a:stretch/>
        </p:blipFill>
        <p:spPr bwMode="auto">
          <a:xfrm>
            <a:off x="5400586" y="4509120"/>
            <a:ext cx="1599000"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DMAIC">
            <a:extLst>
              <a:ext uri="{FF2B5EF4-FFF2-40B4-BE49-F238E27FC236}">
                <a16:creationId xmlns:a16="http://schemas.microsoft.com/office/drawing/2014/main" id="{5758C863-4B1C-4798-AB66-6B53E1CAEB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526"/>
          <a:stretch/>
        </p:blipFill>
        <p:spPr bwMode="auto">
          <a:xfrm>
            <a:off x="6987192" y="4509120"/>
            <a:ext cx="1599000"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2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23AD7E3-3AE0-4F27-ACF0-978219142FE0}"/>
              </a:ext>
            </a:extLst>
          </p:cNvPr>
          <p:cNvSpPr txBox="1">
            <a:spLocks/>
          </p:cNvSpPr>
          <p:nvPr/>
        </p:nvSpPr>
        <p:spPr>
          <a:xfrm>
            <a:off x="457200" y="2448767"/>
            <a:ext cx="8229600" cy="39325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Signature Smiles is a modern, hi-tech and ISO certified chain of multi-specialty dental clinics in Mumbai, India.</a:t>
            </a:r>
          </a:p>
          <a:p>
            <a:pPr marL="0" indent="0">
              <a:buFont typeface="Arial" pitchFamily="34" charse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Their focus is to provide quality and comfortable dental care services to all patients based in Mumbai or from abroad.</a:t>
            </a:r>
          </a:p>
          <a:p>
            <a:pPr marL="0" indent="0">
              <a:buFont typeface="Arial" pitchFamily="34" charse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Headed by Dr. Sandeep Khanna (BDS, MDS), Signature Smiles has a team of super specialists that is dedicated towards delivering all dental treatments under one roof.</a:t>
            </a:r>
          </a:p>
        </p:txBody>
      </p:sp>
      <p:pic>
        <p:nvPicPr>
          <p:cNvPr id="9" name="Picture 2" descr="Image result for signature smiles">
            <a:extLst>
              <a:ext uri="{FF2B5EF4-FFF2-40B4-BE49-F238E27FC236}">
                <a16:creationId xmlns:a16="http://schemas.microsoft.com/office/drawing/2014/main" id="{BA13E5EE-2E06-431B-90AA-C51E9C71F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500" y="620688"/>
            <a:ext cx="3469000" cy="112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00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DC2BDA-B378-4F46-8978-6A6C1CC96FF7}"/>
              </a:ext>
            </a:extLst>
          </p:cNvPr>
          <p:cNvSpPr txBox="1"/>
          <p:nvPr/>
        </p:nvSpPr>
        <p:spPr>
          <a:xfrm>
            <a:off x="1090008" y="2636912"/>
            <a:ext cx="6984776" cy="1015663"/>
          </a:xfrm>
          <a:prstGeom prst="rect">
            <a:avLst/>
          </a:prstGeom>
          <a:noFill/>
        </p:spPr>
        <p:txBody>
          <a:bodyPr wrap="square" rtlCol="0">
            <a:spAutoFit/>
          </a:bodyPr>
          <a:lstStyle/>
          <a:p>
            <a:pPr algn="ctr"/>
            <a:r>
              <a:rPr lang="en-IN" sz="6000" u="sng" dirty="0">
                <a:latin typeface="Times New Roman" panose="02020603050405020304" pitchFamily="18" charset="0"/>
                <a:cs typeface="Times New Roman" panose="02020603050405020304" pitchFamily="18" charset="0"/>
              </a:rPr>
              <a:t>DEFINE PHASE</a:t>
            </a:r>
          </a:p>
        </p:txBody>
      </p:sp>
      <p:pic>
        <p:nvPicPr>
          <p:cNvPr id="6" name="Picture 5">
            <a:extLst>
              <a:ext uri="{FF2B5EF4-FFF2-40B4-BE49-F238E27FC236}">
                <a16:creationId xmlns:a16="http://schemas.microsoft.com/office/drawing/2014/main" id="{ACE3A526-498E-4952-8B8F-D56684E2CC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4725144"/>
            <a:ext cx="1939128" cy="1939128"/>
          </a:xfrm>
          <a:prstGeom prst="rect">
            <a:avLst/>
          </a:prstGeom>
        </p:spPr>
      </p:pic>
    </p:spTree>
    <p:extLst>
      <p:ext uri="{BB962C8B-B14F-4D97-AF65-F5344CB8AC3E}">
        <p14:creationId xmlns:p14="http://schemas.microsoft.com/office/powerpoint/2010/main" val="170120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C607FC-66B3-4E58-98AA-1794A2312E2A}"/>
              </a:ext>
            </a:extLst>
          </p:cNvPr>
          <p:cNvSpPr txBox="1">
            <a:spLocks/>
          </p:cNvSpPr>
          <p:nvPr/>
        </p:nvSpPr>
        <p:spPr>
          <a:xfrm>
            <a:off x="1655676" y="476672"/>
            <a:ext cx="583264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u="sng" dirty="0">
                <a:latin typeface="Times New Roman" pitchFamily="18" charset="0"/>
                <a:cs typeface="Times New Roman" pitchFamily="18" charset="0"/>
              </a:rPr>
              <a:t>VALUE STREAM PROCESS</a:t>
            </a:r>
          </a:p>
        </p:txBody>
      </p:sp>
      <p:graphicFrame>
        <p:nvGraphicFramePr>
          <p:cNvPr id="2" name="Table 1">
            <a:extLst>
              <a:ext uri="{FF2B5EF4-FFF2-40B4-BE49-F238E27FC236}">
                <a16:creationId xmlns:a16="http://schemas.microsoft.com/office/drawing/2014/main" id="{77F95825-FDC0-307E-8DD2-3A8C92239A13}"/>
              </a:ext>
            </a:extLst>
          </p:cNvPr>
          <p:cNvGraphicFramePr>
            <a:graphicFrameLocks noGrp="1"/>
          </p:cNvGraphicFramePr>
          <p:nvPr>
            <p:extLst>
              <p:ext uri="{D42A27DB-BD31-4B8C-83A1-F6EECF244321}">
                <p14:modId xmlns:p14="http://schemas.microsoft.com/office/powerpoint/2010/main" val="1374089382"/>
              </p:ext>
            </p:extLst>
          </p:nvPr>
        </p:nvGraphicFramePr>
        <p:xfrm>
          <a:off x="318356" y="2492896"/>
          <a:ext cx="8507287" cy="1941631"/>
        </p:xfrm>
        <a:graphic>
          <a:graphicData uri="http://schemas.openxmlformats.org/drawingml/2006/table">
            <a:tbl>
              <a:tblPr/>
              <a:tblGrid>
                <a:gridCol w="2193357">
                  <a:extLst>
                    <a:ext uri="{9D8B030D-6E8A-4147-A177-3AD203B41FA5}">
                      <a16:colId xmlns:a16="http://schemas.microsoft.com/office/drawing/2014/main" val="1172695101"/>
                    </a:ext>
                  </a:extLst>
                </a:gridCol>
                <a:gridCol w="3156965">
                  <a:extLst>
                    <a:ext uri="{9D8B030D-6E8A-4147-A177-3AD203B41FA5}">
                      <a16:colId xmlns:a16="http://schemas.microsoft.com/office/drawing/2014/main" val="4187496720"/>
                    </a:ext>
                  </a:extLst>
                </a:gridCol>
                <a:gridCol w="3156965">
                  <a:extLst>
                    <a:ext uri="{9D8B030D-6E8A-4147-A177-3AD203B41FA5}">
                      <a16:colId xmlns:a16="http://schemas.microsoft.com/office/drawing/2014/main" val="1318394116"/>
                    </a:ext>
                  </a:extLst>
                </a:gridCol>
              </a:tblGrid>
              <a:tr h="321488">
                <a:tc>
                  <a:txBody>
                    <a:bodyPr/>
                    <a:lstStyle/>
                    <a:p>
                      <a:pPr algn="ctr" fontAlgn="ctr"/>
                      <a:r>
                        <a:rPr lang="en-IN" sz="1400" b="1" i="0" u="none" strike="noStrike" dirty="0">
                          <a:solidFill>
                            <a:srgbClr val="000000"/>
                          </a:solidFill>
                          <a:effectLst/>
                          <a:latin typeface="Times New Roman" panose="02020603050405020304" pitchFamily="18" charset="0"/>
                        </a:rPr>
                        <a:t>Business Non Value Added</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IN" sz="1400" b="1" i="0" u="none" strike="noStrike" dirty="0">
                          <a:solidFill>
                            <a:srgbClr val="FFFFFF"/>
                          </a:solidFill>
                          <a:effectLst/>
                          <a:latin typeface="Times New Roman" panose="02020603050405020304" pitchFamily="18" charset="0"/>
                        </a:rPr>
                        <a:t>Value Added</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IN" sz="1400" b="1" i="0" u="none" strike="noStrike" dirty="0">
                          <a:solidFill>
                            <a:srgbClr val="FFFFFF"/>
                          </a:solidFill>
                          <a:effectLst/>
                          <a:latin typeface="Times New Roman" panose="02020603050405020304" pitchFamily="18" charset="0"/>
                        </a:rPr>
                        <a:t>Non Value Added</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936906986"/>
                  </a:ext>
                </a:extLst>
              </a:tr>
              <a:tr h="321488">
                <a:tc>
                  <a:txBody>
                    <a:bodyPr/>
                    <a:lstStyle/>
                    <a:p>
                      <a:pPr algn="ctr" fontAlgn="ctr"/>
                      <a:r>
                        <a:rPr lang="en-US" sz="1400" b="0" i="0" u="none" strike="noStrike" dirty="0">
                          <a:solidFill>
                            <a:srgbClr val="000000"/>
                          </a:solidFill>
                          <a:effectLst/>
                          <a:latin typeface="Times New Roman" panose="02020603050405020304" pitchFamily="18" charset="0"/>
                        </a:rPr>
                        <a:t>Patient is greeted by the receptionist </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Patient is called inside the doctor's room</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Patient arrives at the clinic</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101542"/>
                  </a:ext>
                </a:extLst>
              </a:tr>
              <a:tr h="321488">
                <a:tc>
                  <a:txBody>
                    <a:bodyPr/>
                    <a:lstStyle/>
                    <a:p>
                      <a:pPr algn="ctr" fontAlgn="ctr"/>
                      <a:r>
                        <a:rPr lang="en-US" sz="1400" b="0" i="0" u="none" strike="noStrike">
                          <a:solidFill>
                            <a:srgbClr val="000000"/>
                          </a:solidFill>
                          <a:effectLst/>
                          <a:latin typeface="Times New Roman" panose="02020603050405020304" pitchFamily="18" charset="0"/>
                        </a:rPr>
                        <a:t>Patient is offered tea/coffee</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Doctor examines the patient and begins/continues treatment</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Patient sits in the waiting area and fills case sheet</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8891370"/>
                  </a:ext>
                </a:extLst>
              </a:tr>
              <a:tr h="321488">
                <a:tc>
                  <a:txBody>
                    <a:bodyPr/>
                    <a:lstStyle/>
                    <a:p>
                      <a:pPr algn="ctr" fontAlgn="ctr"/>
                      <a:r>
                        <a:rPr lang="en-US" sz="1400" b="0" i="0" u="none" strike="noStrike">
                          <a:solidFill>
                            <a:srgbClr val="000000"/>
                          </a:solidFill>
                          <a:effectLst/>
                          <a:latin typeface="Times New Roman" panose="02020603050405020304" pitchFamily="18" charset="0"/>
                        </a:rPr>
                        <a:t>International patients are provided drop-off facilities</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Times New Roman" panose="02020603050405020304" pitchFamily="18" charset="0"/>
                        </a:rPr>
                        <a:t>Receptionist informs patient about payment details, medication, dosage etc.</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After treatment, patient speaks to the receptionist</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8374822"/>
                  </a:ext>
                </a:extLst>
              </a:tr>
              <a:tr h="321488">
                <a:tc>
                  <a:txBody>
                    <a:bodyPr/>
                    <a:lstStyle/>
                    <a:p>
                      <a:pPr algn="ctr" fontAlgn="ctr"/>
                      <a:r>
                        <a:rPr lang="en-IN" sz="1400" b="0" i="0" u="none" strike="noStrike">
                          <a:solidFill>
                            <a:srgbClr val="000000"/>
                          </a:solidFill>
                          <a:effectLst/>
                          <a:latin typeface="Times New Roman" panose="02020603050405020304" pitchFamily="18" charset="0"/>
                        </a:rPr>
                        <a:t> </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Times New Roman" panose="02020603050405020304" pitchFamily="18" charset="0"/>
                        </a:rPr>
                        <a:t> </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Times New Roman" panose="02020603050405020304" pitchFamily="18" charset="0"/>
                        </a:rPr>
                        <a:t>Patient leaves the clinic</a:t>
                      </a:r>
                    </a:p>
                  </a:txBody>
                  <a:tcPr marL="6165" marR="6165" marT="61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857954"/>
                  </a:ext>
                </a:extLst>
              </a:tr>
            </a:tbl>
          </a:graphicData>
        </a:graphic>
      </p:graphicFrame>
    </p:spTree>
    <p:extLst>
      <p:ext uri="{BB962C8B-B14F-4D97-AF65-F5344CB8AC3E}">
        <p14:creationId xmlns:p14="http://schemas.microsoft.com/office/powerpoint/2010/main" val="378924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8D8AC7-26AB-44D4-854E-277D0984B5BD}"/>
              </a:ext>
            </a:extLst>
          </p:cNvPr>
          <p:cNvSpPr txBox="1">
            <a:spLocks/>
          </p:cNvSpPr>
          <p:nvPr/>
        </p:nvSpPr>
        <p:spPr>
          <a:xfrm>
            <a:off x="440345"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u="sng" dirty="0">
                <a:latin typeface="Times New Roman" pitchFamily="18" charset="0"/>
                <a:cs typeface="Times New Roman" pitchFamily="18" charset="0"/>
              </a:rPr>
              <a:t>GOAL STATEMENT</a:t>
            </a:r>
          </a:p>
        </p:txBody>
      </p:sp>
      <p:sp>
        <p:nvSpPr>
          <p:cNvPr id="7" name="Content Placeholder 2">
            <a:extLst>
              <a:ext uri="{FF2B5EF4-FFF2-40B4-BE49-F238E27FC236}">
                <a16:creationId xmlns:a16="http://schemas.microsoft.com/office/drawing/2014/main" id="{4D8F3BAF-D7A4-40F7-B8B0-760A5AAC0181}"/>
              </a:ext>
            </a:extLst>
          </p:cNvPr>
          <p:cNvSpPr txBox="1">
            <a:spLocks/>
          </p:cNvSpPr>
          <p:nvPr/>
        </p:nvSpPr>
        <p:spPr>
          <a:xfrm>
            <a:off x="457200" y="1268760"/>
            <a:ext cx="8229600" cy="55446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1800" dirty="0">
                <a:latin typeface="Times New Roman" pitchFamily="18" charset="0"/>
                <a:cs typeface="Times New Roman" pitchFamily="18" charset="0"/>
              </a:rPr>
              <a:t>Give recommendations to reduce waiting time in the “Signature Smiles” Juhu clinic by </a:t>
            </a:r>
            <a:r>
              <a:rPr lang="en-US" sz="1800" b="1" dirty="0">
                <a:latin typeface="Times New Roman" pitchFamily="18" charset="0"/>
                <a:cs typeface="Times New Roman" pitchFamily="18" charset="0"/>
              </a:rPr>
              <a:t>2.5 minutes</a:t>
            </a:r>
            <a:r>
              <a:rPr lang="en-US" sz="1800" dirty="0">
                <a:latin typeface="Times New Roman" pitchFamily="18" charset="0"/>
                <a:cs typeface="Times New Roman" pitchFamily="18" charset="0"/>
              </a:rPr>
              <a:t> to average </a:t>
            </a:r>
            <a:r>
              <a:rPr lang="en-US" sz="1800" b="1" dirty="0">
                <a:latin typeface="Times New Roman" pitchFamily="18" charset="0"/>
                <a:cs typeface="Times New Roman" pitchFamily="18" charset="0"/>
              </a:rPr>
              <a:t>9.5 minutes</a:t>
            </a:r>
            <a:r>
              <a:rPr lang="en-US" sz="1800" dirty="0">
                <a:latin typeface="Times New Roman" pitchFamily="18" charset="0"/>
                <a:cs typeface="Times New Roman" pitchFamily="18" charset="0"/>
              </a:rPr>
              <a:t> with a maximum waiting time of </a:t>
            </a:r>
            <a:r>
              <a:rPr lang="en-US" sz="1800" b="1" dirty="0">
                <a:latin typeface="Times New Roman" pitchFamily="18" charset="0"/>
                <a:cs typeface="Times New Roman" pitchFamily="18" charset="0"/>
              </a:rPr>
              <a:t>10 minutes</a:t>
            </a:r>
            <a:r>
              <a:rPr lang="en-US" sz="1800" dirty="0">
                <a:latin typeface="Times New Roman" pitchFamily="18" charset="0"/>
                <a:cs typeface="Times New Roman" pitchFamily="18" charset="0"/>
              </a:rPr>
              <a:t>. </a:t>
            </a:r>
          </a:p>
          <a:p>
            <a:pPr marL="0" indent="0" algn="just">
              <a:buFont typeface="Arial" pitchFamily="34" charset="0"/>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Font typeface="Arial" pitchFamily="34" charset="0"/>
              <a:buNone/>
            </a:pPr>
            <a:r>
              <a:rPr lang="en-IN" sz="1800" dirty="0">
                <a:latin typeface="Times New Roman" pitchFamily="18" charset="0"/>
                <a:cs typeface="Times New Roman" pitchFamily="18" charset="0"/>
              </a:rPr>
              <a:t>To inform patients on how much time their treatment will take approximately and how much could be their waiting time. </a:t>
            </a:r>
          </a:p>
          <a:p>
            <a:pPr marL="0" indent="0" algn="just">
              <a:buFont typeface="Arial" pitchFamily="34" charset="0"/>
              <a:buNone/>
            </a:pPr>
            <a:endParaRPr lang="en-IN" sz="1800" dirty="0">
              <a:latin typeface="Times New Roman" pitchFamily="18" charset="0"/>
              <a:cs typeface="Times New Roman" pitchFamily="18" charset="0"/>
            </a:endParaRPr>
          </a:p>
          <a:p>
            <a:pPr marL="0" indent="0" algn="just">
              <a:buFont typeface="Arial" pitchFamily="34" charset="0"/>
              <a:buNone/>
            </a:pPr>
            <a:r>
              <a:rPr lang="en-IN" sz="1800" dirty="0">
                <a:latin typeface="Times New Roman" pitchFamily="18" charset="0"/>
                <a:cs typeface="Times New Roman" pitchFamily="18" charset="0"/>
              </a:rPr>
              <a:t>To recommend promotional offers to cater to their customer base that finds the services relatively expensive.</a:t>
            </a:r>
          </a:p>
          <a:p>
            <a:pPr marL="0" indent="0" algn="just">
              <a:buFont typeface="Arial" pitchFamily="34" charset="0"/>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Font typeface="Arial" pitchFamily="34" charset="0"/>
              <a:buNone/>
            </a:pPr>
            <a:r>
              <a:rPr lang="en-US" sz="1800" dirty="0">
                <a:latin typeface="Times New Roman" pitchFamily="18" charset="0"/>
                <a:cs typeface="Times New Roman" pitchFamily="18" charset="0"/>
              </a:rPr>
              <a:t>To increase patient satisfaction by ensuring that patients are treated by the same doctor every time. Doctors should educate their patients on dental hygiene.</a:t>
            </a:r>
          </a:p>
          <a:p>
            <a:pPr marL="0" indent="0" algn="just">
              <a:buFont typeface="Arial" pitchFamily="34" charset="0"/>
              <a:buNone/>
            </a:pPr>
            <a:endParaRPr lang="en-US" sz="1800" dirty="0">
              <a:latin typeface="Times New Roman" pitchFamily="18" charset="0"/>
              <a:cs typeface="Times New Roman" pitchFamily="18" charset="0"/>
            </a:endParaRPr>
          </a:p>
          <a:p>
            <a:pPr marL="0" lvl="0" indent="0">
              <a:buNone/>
            </a:pPr>
            <a:r>
              <a:rPr lang="en-US" sz="1800" dirty="0">
                <a:latin typeface="Times New Roman" pitchFamily="18" charset="0"/>
                <a:cs typeface="Times New Roman" pitchFamily="18" charset="0"/>
              </a:rPr>
              <a:t>To incentivize staff  in order to increase employee satisfaction and reduce staff attrition.</a:t>
            </a:r>
            <a:endParaRPr lang="en-IN" sz="1800" dirty="0">
              <a:latin typeface="Times New Roman" pitchFamily="18" charset="0"/>
              <a:cs typeface="Times New Roman" pitchFamily="18" charset="0"/>
            </a:endParaRPr>
          </a:p>
          <a:p>
            <a:pPr marL="0" indent="0" algn="just">
              <a:buFont typeface="Arial" pitchFamily="34" charset="0"/>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Font typeface="Arial" pitchFamily="34" charset="0"/>
              <a:buNone/>
            </a:pPr>
            <a:r>
              <a:rPr lang="en-US" sz="1800" dirty="0">
                <a:latin typeface="Times New Roman" pitchFamily="18" charset="0"/>
                <a:cs typeface="Times New Roman" pitchFamily="18" charset="0"/>
              </a:rPr>
              <a:t>These measures will help in bringing about a significant improvement in service quality and thereby increase customer revisits.</a:t>
            </a:r>
            <a:endParaRPr lang="en-IN" sz="1800" dirty="0">
              <a:latin typeface="Times New Roman" pitchFamily="18" charset="0"/>
              <a:cs typeface="Times New Roman" pitchFamily="18" charset="0"/>
            </a:endParaRPr>
          </a:p>
          <a:p>
            <a:pPr marL="0" indent="0" algn="just">
              <a:buFont typeface="Arial" pitchFamily="34" charse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166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B4F913-054D-46AB-888B-3314C21471B7}"/>
              </a:ext>
            </a:extLst>
          </p:cNvPr>
          <p:cNvSpPr/>
          <p:nvPr/>
        </p:nvSpPr>
        <p:spPr>
          <a:xfrm>
            <a:off x="1325758" y="2780928"/>
            <a:ext cx="6492483" cy="1015663"/>
          </a:xfrm>
          <a:prstGeom prst="rect">
            <a:avLst/>
          </a:prstGeom>
        </p:spPr>
        <p:txBody>
          <a:bodyPr wrap="none">
            <a:spAutoFit/>
          </a:bodyPr>
          <a:lstStyle/>
          <a:p>
            <a:pPr algn="ctr"/>
            <a:r>
              <a:rPr lang="en-IN" sz="6000" u="sng" dirty="0">
                <a:latin typeface="Times New Roman" panose="02020603050405020304" pitchFamily="18" charset="0"/>
                <a:cs typeface="Times New Roman" panose="02020603050405020304" pitchFamily="18" charset="0"/>
              </a:rPr>
              <a:t>MEASURE PHASE</a:t>
            </a:r>
          </a:p>
        </p:txBody>
      </p:sp>
      <p:pic>
        <p:nvPicPr>
          <p:cNvPr id="11" name="Picture 10">
            <a:extLst>
              <a:ext uri="{FF2B5EF4-FFF2-40B4-BE49-F238E27FC236}">
                <a16:creationId xmlns:a16="http://schemas.microsoft.com/office/drawing/2014/main" id="{BE63B0C7-2F73-45FF-955F-C261B765F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69190"/>
            <a:ext cx="1315594" cy="1315594"/>
          </a:xfrm>
          <a:prstGeom prst="rect">
            <a:avLst/>
          </a:prstGeom>
        </p:spPr>
      </p:pic>
      <p:pic>
        <p:nvPicPr>
          <p:cNvPr id="13" name="Picture 12">
            <a:extLst>
              <a:ext uri="{FF2B5EF4-FFF2-40B4-BE49-F238E27FC236}">
                <a16:creationId xmlns:a16="http://schemas.microsoft.com/office/drawing/2014/main" id="{8C1CBFA3-F90F-4AC3-AEA7-B2F7B87DE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88" y="5229200"/>
            <a:ext cx="1556792" cy="1556792"/>
          </a:xfrm>
          <a:prstGeom prst="rect">
            <a:avLst/>
          </a:prstGeom>
        </p:spPr>
      </p:pic>
    </p:spTree>
    <p:extLst>
      <p:ext uri="{BB962C8B-B14F-4D97-AF65-F5344CB8AC3E}">
        <p14:creationId xmlns:p14="http://schemas.microsoft.com/office/powerpoint/2010/main" val="27214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6F1065-54D0-471B-A63E-DB62F78ED2F7}"/>
              </a:ext>
            </a:extLst>
          </p:cNvPr>
          <p:cNvSpPr txBox="1">
            <a:spLocks/>
          </p:cNvSpPr>
          <p:nvPr/>
        </p:nvSpPr>
        <p:spPr>
          <a:xfrm>
            <a:off x="444889" y="3326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0"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DATA COLLECTION</a:t>
            </a:r>
          </a:p>
        </p:txBody>
      </p:sp>
      <p:sp>
        <p:nvSpPr>
          <p:cNvPr id="5" name="Content Placeholder 2">
            <a:extLst>
              <a:ext uri="{FF2B5EF4-FFF2-40B4-BE49-F238E27FC236}">
                <a16:creationId xmlns:a16="http://schemas.microsoft.com/office/drawing/2014/main" id="{273D28F4-C40D-457C-A161-F7EEE6FB895D}"/>
              </a:ext>
            </a:extLst>
          </p:cNvPr>
          <p:cNvSpPr txBox="1">
            <a:spLocks/>
          </p:cNvSpPr>
          <p:nvPr/>
        </p:nvSpPr>
        <p:spPr>
          <a:xfrm>
            <a:off x="457200" y="134058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We collected primary data from the Signature Smiles Juhu branch. </a:t>
            </a:r>
          </a:p>
          <a:p>
            <a:pPr marL="0" marR="0" lvl="0" indent="0" algn="just" defTabSz="914400" rtl="0" eaLnBrk="1" fontAlgn="auto" latinLnBrk="0" hangingPunct="1">
              <a:lnSpc>
                <a:spcPct val="100000"/>
              </a:lnSpc>
              <a:spcBef>
                <a:spcPct val="20000"/>
              </a:spcBef>
              <a:spcAft>
                <a:spcPts val="0"/>
              </a:spcAft>
              <a:buClrTx/>
              <a:buSzTx/>
              <a:buNone/>
              <a:tabLst/>
              <a:defRPr/>
            </a:pPr>
            <a:endPar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100" dirty="0">
                <a:latin typeface="Times New Roman" panose="02020603050405020304" pitchFamily="18" charset="0"/>
                <a:cs typeface="Times New Roman" panose="02020603050405020304" pitchFamily="18" charset="0"/>
              </a:rPr>
              <a:t>T</a:t>
            </a:r>
            <a:r>
              <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he in-time, waiting time, service time and some basic patient information for the month of August</a:t>
            </a:r>
            <a:r>
              <a:rPr lang="en-IN" sz="2100" dirty="0">
                <a:latin typeface="Times New Roman" panose="02020603050405020304" pitchFamily="18" charset="0"/>
                <a:cs typeface="Times New Roman" panose="02020603050405020304" pitchFamily="18" charset="0"/>
              </a:rPr>
              <a:t> was recorded.</a:t>
            </a:r>
            <a:endPar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None/>
              <a:tabLst/>
              <a:defRPr/>
            </a:pPr>
            <a:endPar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100" dirty="0">
                <a:latin typeface="Times New Roman" panose="02020603050405020304" pitchFamily="18" charset="0"/>
                <a:cs typeface="Times New Roman" panose="02020603050405020304" pitchFamily="18" charset="0"/>
              </a:rPr>
              <a:t>Customer</a:t>
            </a:r>
            <a:r>
              <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interviews were conducted in which the customers gave us feedback on their experience with Signature Smiles.</a:t>
            </a:r>
          </a:p>
          <a:p>
            <a:pPr marL="0" marR="0" lvl="0" indent="0" algn="just" defTabSz="914400" rtl="0" eaLnBrk="1" fontAlgn="auto" latinLnBrk="0" hangingPunct="1">
              <a:lnSpc>
                <a:spcPct val="100000"/>
              </a:lnSpc>
              <a:spcBef>
                <a:spcPct val="20000"/>
              </a:spcBef>
              <a:spcAft>
                <a:spcPts val="0"/>
              </a:spcAft>
              <a:buClrTx/>
              <a:buSzTx/>
              <a:buNone/>
              <a:tabLst/>
              <a:defRPr/>
            </a:pPr>
            <a:endPar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1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Additionally, we received secondary data regarding shift timings, qualifications of the employees, their attendance, patients’ ages etc. from the backend office.</a:t>
            </a:r>
          </a:p>
        </p:txBody>
      </p:sp>
      <p:pic>
        <p:nvPicPr>
          <p:cNvPr id="2" name="Picture 1"/>
          <p:cNvPicPr>
            <a:picLocks noChangeAspect="1"/>
          </p:cNvPicPr>
          <p:nvPr/>
        </p:nvPicPr>
        <p:blipFill>
          <a:blip r:embed="rId2"/>
          <a:stretch>
            <a:fillRect/>
          </a:stretch>
        </p:blipFill>
        <p:spPr>
          <a:xfrm>
            <a:off x="7369030" y="5229199"/>
            <a:ext cx="1595458" cy="1489721"/>
          </a:xfrm>
          <a:prstGeom prst="rect">
            <a:avLst/>
          </a:prstGeom>
        </p:spPr>
      </p:pic>
    </p:spTree>
    <p:extLst>
      <p:ext uri="{BB962C8B-B14F-4D97-AF65-F5344CB8AC3E}">
        <p14:creationId xmlns:p14="http://schemas.microsoft.com/office/powerpoint/2010/main" val="11702719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{3D055E3A-DFC3-D745-AAC0-0DC68FB7A99B}tf10001073</Template>
  <TotalTime>444</TotalTime>
  <Words>1696</Words>
  <Application>Microsoft Macintosh PowerPoint</Application>
  <PresentationFormat>On-screen Show (4:3)</PresentationFormat>
  <Paragraphs>396</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Constantia</vt:lpstr>
      <vt:lpstr>Times New Roman</vt:lpstr>
      <vt:lpstr>Tw Cen MT</vt:lpstr>
      <vt:lpstr>Droplet</vt:lpstr>
      <vt:lpstr>SIX SIGMA IN DENTISTRY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SIGMA IN DENTISTRY</dc:title>
  <dc:creator>Rhea Mirchandani</dc:creator>
  <cp:lastModifiedBy>Aanchal Kishore Dusija</cp:lastModifiedBy>
  <cp:revision>230</cp:revision>
  <dcterms:created xsi:type="dcterms:W3CDTF">2018-09-25T18:35:31Z</dcterms:created>
  <dcterms:modified xsi:type="dcterms:W3CDTF">2023-04-13T18:46:05Z</dcterms:modified>
</cp:coreProperties>
</file>