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tjSdvirhCLEXTKfsD8+sRTFbo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7" Type="http://customschemas.google.com/relationships/presentationmetadata" Target="meta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b91ea61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90b91ea61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b91ea610_0_2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90b91ea610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b91ea610_0_24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90b91ea610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b91ea610_0_2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90b91ea61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b91ea610_0_25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0b91ea610_0_2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b91ea610_0_2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90b91ea610_0_2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b91ea610_0_238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90b91ea610_0_238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90b91ea610_0_23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0b91ea610_0_242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90b91ea610_0_242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90b91ea610_0_24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0b91ea610_0_24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b91ea610_0_24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90b91ea610_0_24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90b91ea610_0_24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90b91ea610_0_24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90b91ea610_0_24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b91ea610_0_239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90b91ea610_0_23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0b91ea610_0_23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90b91ea610_0_239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90b91ea610_0_23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0b91ea610_0_23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90b91ea610_0_239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90b91ea610_0_239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90b91ea610_0_23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0b91ea610_0_240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90b91ea610_0_24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0b91ea610_0_240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90b91ea610_0_240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90b91ea610_0_24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0b91ea610_0_241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90b91ea610_0_24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0b91ea610_0_241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90b91ea610_0_241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90b91ea610_0_241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90b91ea610_0_241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90b91ea610_0_24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0b91ea610_0_241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90b91ea610_0_24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0b91ea610_0_23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90b91ea610_0_23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90b91ea610_0_23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sh1811.github.io/SepsisDetectionWebsit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b91ea610_0_101"/>
          <p:cNvSpPr txBox="1"/>
          <p:nvPr/>
        </p:nvSpPr>
        <p:spPr>
          <a:xfrm>
            <a:off x="98700" y="431475"/>
            <a:ext cx="11994600" cy="6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n-US" sz="4100" u="sng">
                <a:latin typeface="Average"/>
                <a:ea typeface="Average"/>
                <a:cs typeface="Average"/>
                <a:sym typeface="Average"/>
              </a:rPr>
              <a:t>PROJECT TITLE</a:t>
            </a:r>
            <a:r>
              <a:rPr b="1" i="0" lang="en-US" sz="41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b="1" i="0" lang="en-US" sz="4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Early Detection and Spreading                                                Awareness Regarding Sepsis</a:t>
            </a:r>
            <a:endParaRPr b="1" i="0" sz="39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TEAM NAME</a:t>
            </a:r>
            <a:r>
              <a:rPr b="1" i="0" lang="en-US" sz="39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 </a:t>
            </a:r>
            <a: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Estrella</a:t>
            </a:r>
            <a:endParaRPr b="1" i="0" sz="39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TEAM MEMBERS</a:t>
            </a:r>
            <a:r>
              <a:rPr b="1" i="0" lang="en-US" sz="39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Aanchal Singh [Leader]</a:t>
            </a:r>
            <a:endParaRPr b="1" i="0" sz="39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Namrata Gupta</a:t>
            </a:r>
            <a:b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1" i="0" lang="en-US" sz="39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Aditi Shreya</a:t>
            </a:r>
            <a:endParaRPr b="1" i="0" sz="39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sz="3900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b="1" lang="en-US" sz="39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DEMO LINK</a:t>
            </a:r>
            <a:r>
              <a:rPr b="1" lang="en-US" sz="3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 </a:t>
            </a:r>
            <a:r>
              <a:rPr b="1" lang="en-US" sz="39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Website Link</a:t>
            </a:r>
            <a:r>
              <a:rPr b="1" lang="en-US" sz="3900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1" i="0" sz="3900" u="sng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28250" y="-12"/>
            <a:ext cx="12013199" cy="8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</a:pPr>
            <a:r>
              <a:rPr b="1" lang="en-US" sz="3700" u="sng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Early Detection and  Spreading Awareness Regarding Sepsis</a:t>
            </a:r>
            <a:endParaRPr b="1" sz="4800" u="sng">
              <a:solidFill>
                <a:srgbClr val="351C7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78700" y="974350"/>
            <a:ext cx="11712300" cy="579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IDEA STATEMENT:</a:t>
            </a:r>
            <a:endParaRPr b="1" i="0" sz="2800" u="sng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Char char="●"/>
            </a:pP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The main idea  is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“ early detection of sepsis using physiological data in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real time using ML model “.</a:t>
            </a:r>
            <a:endParaRPr b="1" i="0" sz="24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Develop a </a:t>
            </a: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digital solution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that uses </a:t>
            </a: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artificial intelligence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to detect patient deterioration before it’s too late and </a:t>
            </a: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trigger notifications</a:t>
            </a:r>
            <a:r>
              <a:rPr b="1" i="0" lang="en-US" sz="2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to clinicians and care teams. </a:t>
            </a:r>
            <a:endParaRPr b="1" i="0" sz="2400" u="none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Average"/>
              <a:buChar char="●"/>
            </a:pP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Front-end interface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developed as a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website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telegram chatbot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,a tool for spreading awareness regarding sepsis.</a:t>
            </a:r>
            <a:endParaRPr b="1" i="0" sz="3300" u="none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Educate preventing infections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in health care settings and in the community so that infections that can lead to sepsis can be stopped before they happen. </a:t>
            </a:r>
            <a:endParaRPr b="1" i="0" sz="3300" u="none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Provide guidelines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 to follow infection control requirements </a:t>
            </a:r>
            <a:r>
              <a:rPr b="1" i="0" lang="en-US" sz="2400" u="none" cap="none" strike="noStrike">
                <a:solidFill>
                  <a:srgbClr val="351C75"/>
                </a:solidFill>
                <a:latin typeface="Average"/>
                <a:ea typeface="Average"/>
                <a:cs typeface="Average"/>
                <a:sym typeface="Average"/>
              </a:rPr>
              <a:t>(e.g., Hand hygiene)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and ensure one to receive recommended vaccines</a:t>
            </a:r>
            <a:endParaRPr b="1" i="0" sz="2400" u="none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Average"/>
              <a:buChar char="●"/>
            </a:pP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Trained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machine learning model and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integrated </a:t>
            </a:r>
            <a:r>
              <a:rPr b="1" i="0" lang="en-US" sz="2400" u="none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it with our website through a portal.</a:t>
            </a:r>
            <a:endParaRPr b="1" i="0" sz="2400" u="none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b91ea610_0_2033"/>
          <p:cNvSpPr txBox="1"/>
          <p:nvPr/>
        </p:nvSpPr>
        <p:spPr>
          <a:xfrm>
            <a:off x="139375" y="0"/>
            <a:ext cx="117534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TECHOLOGY  STACK:</a:t>
            </a:r>
            <a:endParaRPr b="1" i="0" sz="39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Machine Learning Model:</a:t>
            </a:r>
            <a:endParaRPr b="1" i="0" sz="2600" u="none" cap="none" strike="noStrike">
              <a:solidFill>
                <a:srgbClr val="7F6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Scikit Learn and xgboost.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Logistic Regression and Gradient Boosting Algorithm.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Jupyter Notebook.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MatPlot, Pandas, NumPy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Web Scraping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Website</a:t>
            </a:r>
            <a:endParaRPr b="1" i="0" sz="2800" u="sng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HTML5,CSS, Bootstrap 4, JavaScript, jQuery.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Python in combination with Flask.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Telegram Chatbot</a:t>
            </a:r>
            <a:endParaRPr b="1" i="0" sz="2800" u="sng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Python, PHP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600"/>
              <a:buFont typeface="Average"/>
              <a:buChar char="●"/>
            </a:pPr>
            <a:r>
              <a:rPr b="1" i="0" lang="en-US" sz="2600" u="none" cap="none" strike="noStrike">
                <a:solidFill>
                  <a:srgbClr val="0B5394"/>
                </a:solidFill>
                <a:latin typeface="Average"/>
                <a:ea typeface="Average"/>
                <a:cs typeface="Average"/>
                <a:sym typeface="Average"/>
              </a:rPr>
              <a:t>Telegram API</a:t>
            </a:r>
            <a:endParaRPr b="1" i="0" sz="2600" u="none" cap="none" strike="noStrike">
              <a:solidFill>
                <a:srgbClr val="0B539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b91ea610_0_2434"/>
          <p:cNvSpPr txBox="1"/>
          <p:nvPr/>
        </p:nvSpPr>
        <p:spPr>
          <a:xfrm>
            <a:off x="0" y="49325"/>
            <a:ext cx="100995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959"/>
              <a:buFont typeface="Libre Franklin"/>
              <a:buNone/>
            </a:pPr>
            <a:r>
              <a:rPr b="1" i="0" lang="en-US" sz="3959" u="sng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How Detection Model Works ?</a:t>
            </a:r>
            <a:endParaRPr b="1" i="0" sz="3959" u="sng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g90b91ea610_0_2434"/>
          <p:cNvGrpSpPr/>
          <p:nvPr/>
        </p:nvGrpSpPr>
        <p:grpSpPr>
          <a:xfrm>
            <a:off x="2098624" y="705074"/>
            <a:ext cx="9612445" cy="5738634"/>
            <a:chOff x="50106" y="29341"/>
            <a:chExt cx="5986824" cy="4327452"/>
          </a:xfrm>
        </p:grpSpPr>
        <p:sp>
          <p:nvSpPr>
            <p:cNvPr id="78" name="Google Shape;78;g90b91ea610_0_2434"/>
            <p:cNvSpPr/>
            <p:nvPr/>
          </p:nvSpPr>
          <p:spPr>
            <a:xfrm rot="5400000">
              <a:off x="269346" y="629265"/>
              <a:ext cx="551400" cy="6276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FD0CD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0b91ea610_0_2434"/>
            <p:cNvSpPr/>
            <p:nvPr/>
          </p:nvSpPr>
          <p:spPr>
            <a:xfrm>
              <a:off x="50106" y="29341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0b91ea610_0_2434"/>
            <p:cNvSpPr txBox="1"/>
            <p:nvPr/>
          </p:nvSpPr>
          <p:spPr>
            <a:xfrm>
              <a:off x="81823" y="61058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Raw Data</a:t>
              </a:r>
              <a:endParaRPr b="1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g90b91ea610_0_2434"/>
            <p:cNvSpPr/>
            <p:nvPr/>
          </p:nvSpPr>
          <p:spPr>
            <a:xfrm>
              <a:off x="3814492" y="200646"/>
              <a:ext cx="6624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0b91ea610_0_2434"/>
            <p:cNvSpPr/>
            <p:nvPr/>
          </p:nvSpPr>
          <p:spPr>
            <a:xfrm rot="5400000">
              <a:off x="1030163" y="1404043"/>
              <a:ext cx="551400" cy="6276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FD0CD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90b91ea610_0_2434"/>
            <p:cNvSpPr/>
            <p:nvPr/>
          </p:nvSpPr>
          <p:spPr>
            <a:xfrm>
              <a:off x="816558" y="821016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90b91ea610_0_2434"/>
            <p:cNvSpPr txBox="1"/>
            <p:nvPr/>
          </p:nvSpPr>
          <p:spPr>
            <a:xfrm>
              <a:off x="848275" y="852733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Combine Data</a:t>
              </a:r>
              <a:endParaRPr b="1" i="0" sz="15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g90b91ea610_0_2434"/>
            <p:cNvSpPr/>
            <p:nvPr/>
          </p:nvSpPr>
          <p:spPr>
            <a:xfrm>
              <a:off x="1806563" y="812685"/>
              <a:ext cx="675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0b91ea610_0_2434"/>
            <p:cNvSpPr/>
            <p:nvPr/>
          </p:nvSpPr>
          <p:spPr>
            <a:xfrm rot="5400000">
              <a:off x="1824777" y="2190091"/>
              <a:ext cx="551400" cy="6276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FD0CD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0b91ea610_0_2434"/>
            <p:cNvSpPr/>
            <p:nvPr/>
          </p:nvSpPr>
          <p:spPr>
            <a:xfrm>
              <a:off x="1594276" y="1601433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0b91ea610_0_2434"/>
            <p:cNvSpPr txBox="1"/>
            <p:nvPr/>
          </p:nvSpPr>
          <p:spPr>
            <a:xfrm>
              <a:off x="1625993" y="1633150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Handling </a:t>
              </a:r>
              <a:endPara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Missing </a:t>
              </a:r>
              <a:endPara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Values</a:t>
              </a:r>
              <a:endParaRPr b="1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g90b91ea610_0_2434"/>
            <p:cNvSpPr/>
            <p:nvPr/>
          </p:nvSpPr>
          <p:spPr>
            <a:xfrm>
              <a:off x="2594439" y="1618328"/>
              <a:ext cx="675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0b91ea610_0_2434"/>
            <p:cNvSpPr/>
            <p:nvPr/>
          </p:nvSpPr>
          <p:spPr>
            <a:xfrm rot="5400000">
              <a:off x="2580509" y="2914726"/>
              <a:ext cx="551400" cy="6276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FD0CD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0b91ea610_0_2434"/>
            <p:cNvSpPr/>
            <p:nvPr/>
          </p:nvSpPr>
          <p:spPr>
            <a:xfrm>
              <a:off x="2314029" y="2324796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0b91ea610_0_2434"/>
            <p:cNvSpPr txBox="1"/>
            <p:nvPr/>
          </p:nvSpPr>
          <p:spPr>
            <a:xfrm>
              <a:off x="2345746" y="2356513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Feature Engineering   </a:t>
              </a:r>
              <a:endParaRPr b="1" i="0" sz="17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3" name="Google Shape;93;g90b91ea610_0_2434"/>
            <p:cNvSpPr/>
            <p:nvPr/>
          </p:nvSpPr>
          <p:spPr>
            <a:xfrm>
              <a:off x="4595478" y="2280462"/>
              <a:ext cx="675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0b91ea610_0_2434"/>
            <p:cNvSpPr/>
            <p:nvPr/>
          </p:nvSpPr>
          <p:spPr>
            <a:xfrm rot="5400000">
              <a:off x="3394698" y="3585052"/>
              <a:ext cx="551400" cy="6276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FD0CD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0b91ea610_0_2434"/>
            <p:cNvSpPr/>
            <p:nvPr/>
          </p:nvSpPr>
          <p:spPr>
            <a:xfrm>
              <a:off x="3103905" y="2991831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90b91ea610_0_2434"/>
            <p:cNvSpPr txBox="1"/>
            <p:nvPr/>
          </p:nvSpPr>
          <p:spPr>
            <a:xfrm>
              <a:off x="3135622" y="3023548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Data Imbalance</a:t>
              </a:r>
              <a:endParaRPr b="1" i="0" sz="17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7" name="Google Shape;97;g90b91ea610_0_2434"/>
            <p:cNvSpPr/>
            <p:nvPr/>
          </p:nvSpPr>
          <p:spPr>
            <a:xfrm>
              <a:off x="5361930" y="3010185"/>
              <a:ext cx="6750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90b91ea610_0_2434"/>
            <p:cNvSpPr/>
            <p:nvPr/>
          </p:nvSpPr>
          <p:spPr>
            <a:xfrm>
              <a:off x="3918680" y="3707293"/>
              <a:ext cx="928200" cy="649500"/>
            </a:xfrm>
            <a:prstGeom prst="roundRect">
              <a:avLst>
                <a:gd fmla="val 16670" name="adj"/>
              </a:avLst>
            </a:prstGeom>
            <a:solidFill>
              <a:srgbClr val="8C8D85"/>
            </a:solidFill>
            <a:ln cap="flat" cmpd="sng" w="349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0b91ea610_0_2434"/>
            <p:cNvSpPr txBox="1"/>
            <p:nvPr/>
          </p:nvSpPr>
          <p:spPr>
            <a:xfrm>
              <a:off x="3950397" y="3739010"/>
              <a:ext cx="8646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Libre Franklin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Processed Data and Baseline Prediction</a:t>
              </a:r>
              <a:endParaRPr b="1" i="0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0" name="Google Shape;100;g90b91ea610_0_2434"/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g90b91ea610_0_2434"/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g90b91ea610_0_2434"/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g90b91ea610_0_2434"/>
          <p:cNvSpPr txBox="1"/>
          <p:nvPr/>
        </p:nvSpPr>
        <p:spPr>
          <a:xfrm>
            <a:off x="5637327" y="297401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g90b91ea610_0_2434"/>
          <p:cNvSpPr txBox="1"/>
          <p:nvPr/>
        </p:nvSpPr>
        <p:spPr>
          <a:xfrm flipH="1">
            <a:off x="8543700" y="4629875"/>
            <a:ext cx="3648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For imbalanced dataset, aspects such as over-sampling &amp; under-sampling were considered to eliminate this problem.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Finally Decision-tree algorithm was used. 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g90b91ea610_0_2434"/>
          <p:cNvSpPr txBox="1"/>
          <p:nvPr/>
        </p:nvSpPr>
        <p:spPr>
          <a:xfrm>
            <a:off x="3568763" y="837900"/>
            <a:ext cx="579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•"/>
            </a:pPr>
            <a:r>
              <a:rPr b="1" i="0" lang="en-US" sz="16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Raw dataset collected from the </a:t>
            </a:r>
            <a:r>
              <a:rPr b="1" i="0" lang="en-US" sz="165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physionet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website.</a:t>
            </a:r>
            <a:endParaRPr b="1" i="0" sz="20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verage"/>
              <a:buChar char="•"/>
            </a:pPr>
            <a:r>
              <a:rPr b="1" i="0" lang="en-US" sz="16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42 physiological features have been selected initially.</a:t>
            </a:r>
            <a:endParaRPr b="1" i="0" sz="165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g90b91ea610_0_2434"/>
          <p:cNvSpPr txBox="1"/>
          <p:nvPr/>
        </p:nvSpPr>
        <p:spPr>
          <a:xfrm>
            <a:off x="4850375" y="1642013"/>
            <a:ext cx="5948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verage"/>
              <a:buChar char="•"/>
            </a:pPr>
            <a:r>
              <a:rPr b="1" i="0" lang="en-US" sz="15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 data has been combined in </a:t>
            </a:r>
            <a:r>
              <a:rPr b="1" i="0" lang="en-US" sz="155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non-temporal way</a:t>
            </a:r>
            <a:r>
              <a:rPr b="1" i="0" lang="en-US" sz="15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i.e. the hourly instance has been converted in independent and identical </a:t>
            </a:r>
            <a:endParaRPr b="1" i="0" sz="19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verage"/>
              <a:buChar char="•"/>
            </a:pPr>
            <a:r>
              <a:rPr b="1" i="0" lang="en-US" sz="15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Prediction now can be made with or without patient past data.</a:t>
            </a:r>
            <a:endParaRPr b="1" i="0" sz="155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g90b91ea610_0_2434"/>
          <p:cNvSpPr txBox="1"/>
          <p:nvPr/>
        </p:nvSpPr>
        <p:spPr>
          <a:xfrm>
            <a:off x="6121900" y="2607848"/>
            <a:ext cx="5791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Many features have missing values in various instances 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Imputation with mean values was excluded.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Features with more than 92% missing values were removed.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Others were encoded with a particular  label.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g90b91ea610_0_2434"/>
          <p:cNvSpPr txBox="1"/>
          <p:nvPr/>
        </p:nvSpPr>
        <p:spPr>
          <a:xfrm>
            <a:off x="7120325" y="3686825"/>
            <a:ext cx="51531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Correlation of features contributing to Sepsis was checked.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Major indicators foundain research journals were selected.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New features to </a:t>
            </a:r>
            <a:r>
              <a:rPr b="1" i="0" lang="en-US" sz="145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generalize</a:t>
            </a: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prediction were introduced.</a:t>
            </a:r>
            <a:endParaRPr b="1" i="0" sz="145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g90b91ea610_0_2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900" y="4384626"/>
            <a:ext cx="2512318" cy="22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90b91ea610_0_2434"/>
          <p:cNvSpPr txBox="1"/>
          <p:nvPr/>
        </p:nvSpPr>
        <p:spPr>
          <a:xfrm>
            <a:off x="5210100" y="5975225"/>
            <a:ext cx="22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Data Imbalance</a:t>
            </a:r>
            <a:endParaRPr b="1" i="0" sz="17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g90b91ea610_0_2434"/>
          <p:cNvSpPr txBox="1"/>
          <p:nvPr/>
        </p:nvSpPr>
        <p:spPr>
          <a:xfrm>
            <a:off x="9456350" y="5678800"/>
            <a:ext cx="2904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Tested and trained model on 2 algorithms on the processed data obtained.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verage"/>
              <a:buChar char="•"/>
            </a:pPr>
            <a:r>
              <a:rPr b="1" i="0" lang="en-US" sz="145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Working on 2 more training algorithm.</a:t>
            </a:r>
            <a:endParaRPr b="1" i="0" sz="145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A close up of a map&#10;&#10;Description automatically generated" id="112" name="Google Shape;112;g90b91ea610_0_24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50" y="4629875"/>
            <a:ext cx="2904300" cy="17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90b91ea610_0_2434"/>
          <p:cNvSpPr txBox="1"/>
          <p:nvPr/>
        </p:nvSpPr>
        <p:spPr>
          <a:xfrm>
            <a:off x="307150" y="6357150"/>
            <a:ext cx="2607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Correlation Diagram</a:t>
            </a:r>
            <a:endParaRPr b="1" i="0" sz="17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g90b91ea610_0_24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00" y="2124951"/>
            <a:ext cx="3156900" cy="20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90b91ea610_0_2434"/>
          <p:cNvSpPr txBox="1"/>
          <p:nvPr/>
        </p:nvSpPr>
        <p:spPr>
          <a:xfrm>
            <a:off x="142300" y="4146425"/>
            <a:ext cx="323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Handling Missing Values</a:t>
            </a:r>
            <a:endParaRPr b="1" i="0" sz="17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C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b91ea610_0_2480"/>
          <p:cNvSpPr txBox="1"/>
          <p:nvPr/>
        </p:nvSpPr>
        <p:spPr>
          <a:xfrm>
            <a:off x="149900" y="112525"/>
            <a:ext cx="11655000" cy="6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sng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Use Case Diagram</a:t>
            </a:r>
            <a:endParaRPr b="1" i="0" sz="2900" u="sng" cap="none" strike="noStrike">
              <a:solidFill>
                <a:srgbClr val="191B0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                                                       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                                           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                                P                   </a:t>
            </a:r>
            <a:r>
              <a:rPr b="1" i="0" lang="en-US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Predicts SOFA score</a:t>
            </a:r>
            <a:endParaRPr b="1" i="0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                    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rgbClr val="191B0E"/>
                </a:solidFill>
                <a:latin typeface="Average"/>
                <a:ea typeface="Average"/>
                <a:cs typeface="Average"/>
                <a:sym typeface="Average"/>
              </a:rPr>
              <a:t>Training      </a:t>
            </a:r>
            <a:r>
              <a:rPr b="0" i="0" lang="en-US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g90b91ea610_0_2480"/>
          <p:cNvSpPr/>
          <p:nvPr/>
        </p:nvSpPr>
        <p:spPr>
          <a:xfrm>
            <a:off x="1057270" y="897796"/>
            <a:ext cx="607200" cy="556500"/>
          </a:xfrm>
          <a:prstGeom prst="ellipse">
            <a:avLst/>
          </a:prstGeom>
          <a:solidFill>
            <a:srgbClr val="8C8D8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g90b91ea610_0_2480"/>
          <p:cNvSpPr/>
          <p:nvPr/>
        </p:nvSpPr>
        <p:spPr>
          <a:xfrm>
            <a:off x="1313252" y="1454348"/>
            <a:ext cx="95400" cy="1056000"/>
          </a:xfrm>
          <a:prstGeom prst="rect">
            <a:avLst/>
          </a:prstGeom>
          <a:solidFill>
            <a:srgbClr val="8C8D8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3" name="Google Shape;123;g90b91ea610_0_2480"/>
          <p:cNvCxnSpPr/>
          <p:nvPr/>
        </p:nvCxnSpPr>
        <p:spPr>
          <a:xfrm flipH="1" rot="10800000">
            <a:off x="1370404" y="1570357"/>
            <a:ext cx="314400" cy="2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90b91ea610_0_2480"/>
          <p:cNvCxnSpPr/>
          <p:nvPr/>
        </p:nvCxnSpPr>
        <p:spPr>
          <a:xfrm rot="10800000">
            <a:off x="1008374" y="1615297"/>
            <a:ext cx="314400" cy="1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90b91ea610_0_2480"/>
          <p:cNvCxnSpPr/>
          <p:nvPr/>
        </p:nvCxnSpPr>
        <p:spPr>
          <a:xfrm flipH="1">
            <a:off x="826442" y="2453689"/>
            <a:ext cx="514200" cy="28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90b91ea610_0_2480"/>
          <p:cNvCxnSpPr/>
          <p:nvPr/>
        </p:nvCxnSpPr>
        <p:spPr>
          <a:xfrm>
            <a:off x="1366234" y="2455628"/>
            <a:ext cx="500100" cy="28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90b91ea610_0_2480"/>
          <p:cNvCxnSpPr/>
          <p:nvPr/>
        </p:nvCxnSpPr>
        <p:spPr>
          <a:xfrm>
            <a:off x="1408503" y="2089852"/>
            <a:ext cx="157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90b91ea610_0_2480"/>
          <p:cNvSpPr/>
          <p:nvPr/>
        </p:nvSpPr>
        <p:spPr>
          <a:xfrm>
            <a:off x="2995600" y="1143200"/>
            <a:ext cx="1866900" cy="1410000"/>
          </a:xfrm>
          <a:prstGeom prst="roundRect">
            <a:avLst>
              <a:gd fmla="val 16667" name="adj"/>
            </a:avLst>
          </a:prstGeom>
          <a:solidFill>
            <a:srgbClr val="77A2BB"/>
          </a:solidFill>
          <a:ln cap="flat" cmpd="sng" w="34925">
            <a:solidFill>
              <a:srgbClr val="567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HR,BP,RR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Etc.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g90b91ea610_0_2480"/>
          <p:cNvSpPr/>
          <p:nvPr/>
        </p:nvSpPr>
        <p:spPr>
          <a:xfrm>
            <a:off x="5774500" y="1100100"/>
            <a:ext cx="2189100" cy="645000"/>
          </a:xfrm>
          <a:prstGeom prst="roundRect">
            <a:avLst>
              <a:gd fmla="val 16667" name="adj"/>
            </a:avLst>
          </a:prstGeom>
          <a:solidFill>
            <a:srgbClr val="E6C069"/>
          </a:solidFill>
          <a:ln cap="flat" cmpd="sng" w="34925">
            <a:solidFill>
              <a:srgbClr val="A78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Trained Model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0" name="Google Shape;130;g90b91ea610_0_2480"/>
          <p:cNvCxnSpPr/>
          <p:nvPr/>
        </p:nvCxnSpPr>
        <p:spPr>
          <a:xfrm flipH="1">
            <a:off x="4835068" y="1690282"/>
            <a:ext cx="921000" cy="8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g90b91ea610_0_2480"/>
          <p:cNvCxnSpPr/>
          <p:nvPr/>
        </p:nvCxnSpPr>
        <p:spPr>
          <a:xfrm>
            <a:off x="4263993" y="2535388"/>
            <a:ext cx="1709700" cy="5811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90b91ea610_0_2480"/>
          <p:cNvSpPr/>
          <p:nvPr/>
        </p:nvSpPr>
        <p:spPr>
          <a:xfrm>
            <a:off x="5973694" y="2852599"/>
            <a:ext cx="1790700" cy="704700"/>
          </a:xfrm>
          <a:prstGeom prst="roundRect">
            <a:avLst>
              <a:gd fmla="val 16667" name="adj"/>
            </a:avLst>
          </a:prstGeom>
          <a:solidFill>
            <a:srgbClr val="8DAB8E"/>
          </a:solidFill>
          <a:ln cap="flat" cmpd="sng" w="349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Risk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Risk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3" name="Google Shape;133;g90b91ea610_0_2480"/>
          <p:cNvCxnSpPr/>
          <p:nvPr/>
        </p:nvCxnSpPr>
        <p:spPr>
          <a:xfrm>
            <a:off x="4826791" y="1264656"/>
            <a:ext cx="947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g90b91ea610_0_2480"/>
          <p:cNvSpPr/>
          <p:nvPr/>
        </p:nvSpPr>
        <p:spPr>
          <a:xfrm>
            <a:off x="1378734" y="4699681"/>
            <a:ext cx="1000200" cy="852000"/>
          </a:xfrm>
          <a:prstGeom prst="rect">
            <a:avLst/>
          </a:prstGeom>
          <a:solidFill>
            <a:srgbClr val="8C8D8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g90b91ea610_0_2480"/>
          <p:cNvSpPr/>
          <p:nvPr/>
        </p:nvSpPr>
        <p:spPr>
          <a:xfrm>
            <a:off x="1370404" y="4485939"/>
            <a:ext cx="1000200" cy="414300"/>
          </a:xfrm>
          <a:prstGeom prst="ellipse">
            <a:avLst/>
          </a:prstGeom>
          <a:solidFill>
            <a:srgbClr val="8C8D86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6" name="Google Shape;136;g90b91ea610_0_2480"/>
          <p:cNvCxnSpPr/>
          <p:nvPr/>
        </p:nvCxnSpPr>
        <p:spPr>
          <a:xfrm flipH="1" rot="10800000">
            <a:off x="2364576" y="4530041"/>
            <a:ext cx="990600" cy="64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90b91ea610_0_2480"/>
          <p:cNvCxnSpPr/>
          <p:nvPr/>
        </p:nvCxnSpPr>
        <p:spPr>
          <a:xfrm>
            <a:off x="2350296" y="5156779"/>
            <a:ext cx="990600" cy="42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90b91ea610_0_2480"/>
          <p:cNvSpPr/>
          <p:nvPr/>
        </p:nvSpPr>
        <p:spPr>
          <a:xfrm>
            <a:off x="3334337" y="4387254"/>
            <a:ext cx="1866900" cy="397500"/>
          </a:xfrm>
          <a:prstGeom prst="rect">
            <a:avLst/>
          </a:prstGeom>
          <a:gradFill>
            <a:gsLst>
              <a:gs pos="0">
                <a:srgbClr val="99B39A"/>
              </a:gs>
              <a:gs pos="50000">
                <a:srgbClr val="8BAB8C"/>
              </a:gs>
              <a:gs pos="100000">
                <a:srgbClr val="78987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g90b91ea610_0_2480"/>
          <p:cNvSpPr/>
          <p:nvPr/>
        </p:nvSpPr>
        <p:spPr>
          <a:xfrm>
            <a:off x="3350422" y="5419687"/>
            <a:ext cx="1876500" cy="405600"/>
          </a:xfrm>
          <a:prstGeom prst="rect">
            <a:avLst/>
          </a:prstGeom>
          <a:solidFill>
            <a:srgbClr val="E28394"/>
          </a:solidFill>
          <a:ln cap="flat" cmpd="sng" w="34925">
            <a:solidFill>
              <a:srgbClr val="A45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Testing Data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0" name="Google Shape;140;g90b91ea610_0_2480"/>
          <p:cNvCxnSpPr>
            <a:stCxn id="138" idx="3"/>
          </p:cNvCxnSpPr>
          <p:nvPr/>
        </p:nvCxnSpPr>
        <p:spPr>
          <a:xfrm flipH="1" rot="10800000">
            <a:off x="5201237" y="4078404"/>
            <a:ext cx="1109700" cy="5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g90b91ea610_0_2480"/>
          <p:cNvSpPr/>
          <p:nvPr/>
        </p:nvSpPr>
        <p:spPr>
          <a:xfrm>
            <a:off x="6332927" y="3719147"/>
            <a:ext cx="3819600" cy="1655400"/>
          </a:xfrm>
          <a:prstGeom prst="rect">
            <a:avLst/>
          </a:prstGeom>
          <a:solidFill>
            <a:srgbClr val="77A2BB"/>
          </a:solidFill>
          <a:ln cap="flat" cmpd="sng" w="34925">
            <a:solidFill>
              <a:srgbClr val="567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2" name="Google Shape;142;g90b91ea610_0_2480"/>
          <p:cNvCxnSpPr>
            <a:stCxn id="141" idx="1"/>
          </p:cNvCxnSpPr>
          <p:nvPr/>
        </p:nvCxnSpPr>
        <p:spPr>
          <a:xfrm flipH="1" rot="10800000">
            <a:off x="6332927" y="4532447"/>
            <a:ext cx="447600" cy="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90b91ea610_0_2480"/>
          <p:cNvSpPr/>
          <p:nvPr/>
        </p:nvSpPr>
        <p:spPr>
          <a:xfrm>
            <a:off x="6765129" y="4106217"/>
            <a:ext cx="1354800" cy="1104600"/>
          </a:xfrm>
          <a:prstGeom prst="rect">
            <a:avLst/>
          </a:prstGeom>
          <a:solidFill>
            <a:srgbClr val="E6C069"/>
          </a:solidFill>
          <a:ln cap="flat" cmpd="sng" w="34925">
            <a:solidFill>
              <a:srgbClr val="A78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g90b91ea610_0_2480"/>
          <p:cNvSpPr/>
          <p:nvPr/>
        </p:nvSpPr>
        <p:spPr>
          <a:xfrm>
            <a:off x="8574284" y="4104872"/>
            <a:ext cx="1354800" cy="1091400"/>
          </a:xfrm>
          <a:prstGeom prst="rect">
            <a:avLst/>
          </a:prstGeom>
          <a:solidFill>
            <a:srgbClr val="E6C069"/>
          </a:solidFill>
          <a:ln cap="flat" cmpd="sng" w="34925">
            <a:solidFill>
              <a:srgbClr val="A78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Break Dataset into smaller subset.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90b91ea610_0_2480"/>
          <p:cNvCxnSpPr>
            <a:stCxn id="143" idx="3"/>
            <a:endCxn id="144" idx="1"/>
          </p:cNvCxnSpPr>
          <p:nvPr/>
        </p:nvCxnSpPr>
        <p:spPr>
          <a:xfrm flipH="1" rot="10800000">
            <a:off x="8119929" y="4650717"/>
            <a:ext cx="4545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g90b91ea610_0_2480"/>
          <p:cNvCxnSpPr>
            <a:endCxn id="147" idx="0"/>
          </p:cNvCxnSpPr>
          <p:nvPr/>
        </p:nvCxnSpPr>
        <p:spPr>
          <a:xfrm>
            <a:off x="7330727" y="5232202"/>
            <a:ext cx="0" cy="30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90b91ea610_0_2480"/>
          <p:cNvCxnSpPr/>
          <p:nvPr/>
        </p:nvCxnSpPr>
        <p:spPr>
          <a:xfrm>
            <a:off x="5203619" y="5618037"/>
            <a:ext cx="1104900" cy="48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g90b91ea610_0_2480"/>
          <p:cNvSpPr/>
          <p:nvPr/>
        </p:nvSpPr>
        <p:spPr>
          <a:xfrm>
            <a:off x="6332927" y="5536402"/>
            <a:ext cx="1995600" cy="1285500"/>
          </a:xfrm>
          <a:prstGeom prst="roundRect">
            <a:avLst>
              <a:gd fmla="val 16667" name="adj"/>
            </a:avLst>
          </a:prstGeom>
          <a:solidFill>
            <a:srgbClr val="8DAB8E"/>
          </a:solidFill>
          <a:ln cap="flat" cmpd="sng" w="34925">
            <a:solidFill>
              <a:srgbClr val="667C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Evaluation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9" name="Google Shape;149;g90b91ea610_0_2480"/>
          <p:cNvCxnSpPr>
            <a:stCxn id="147" idx="3"/>
          </p:cNvCxnSpPr>
          <p:nvPr/>
        </p:nvCxnSpPr>
        <p:spPr>
          <a:xfrm>
            <a:off x="8328527" y="6179152"/>
            <a:ext cx="54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g90b91ea610_0_2480"/>
          <p:cNvSpPr/>
          <p:nvPr/>
        </p:nvSpPr>
        <p:spPr>
          <a:xfrm>
            <a:off x="8886826" y="5433400"/>
            <a:ext cx="2562000" cy="1410000"/>
          </a:xfrm>
          <a:prstGeom prst="rect">
            <a:avLst/>
          </a:prstGeom>
          <a:gradFill>
            <a:gsLst>
              <a:gs pos="0">
                <a:srgbClr val="E692A1"/>
              </a:gs>
              <a:gs pos="50000">
                <a:srgbClr val="E67D90"/>
              </a:gs>
              <a:gs pos="100000">
                <a:srgbClr val="D0697B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Evaluation means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Libre Franklin"/>
              <a:buAutoNum type="arabicPeriod"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Libre Franklin"/>
              <a:buAutoNum type="arabicPeriod"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Precision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Libre Franklin"/>
              <a:buAutoNum type="arabicPeriod"/>
            </a:pPr>
            <a:r>
              <a:rPr b="1" i="0" lang="en-US" sz="1800" u="none" cap="none" strike="noStrike">
                <a:solidFill>
                  <a:srgbClr val="0C0C0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Recall </a:t>
            </a:r>
            <a:endParaRPr b="1" i="0" sz="1800" u="none" cap="none" strike="noStrike">
              <a:solidFill>
                <a:srgbClr val="0C0C0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g90b91ea610_0_2480"/>
          <p:cNvSpPr txBox="1"/>
          <p:nvPr/>
        </p:nvSpPr>
        <p:spPr>
          <a:xfrm>
            <a:off x="298947" y="2736003"/>
            <a:ext cx="1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g90b91ea610_0_2480"/>
          <p:cNvSpPr txBox="1"/>
          <p:nvPr/>
        </p:nvSpPr>
        <p:spPr>
          <a:xfrm>
            <a:off x="1459696" y="1730045"/>
            <a:ext cx="15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Provides Data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g90b91ea610_0_2480"/>
          <p:cNvSpPr txBox="1"/>
          <p:nvPr/>
        </p:nvSpPr>
        <p:spPr>
          <a:xfrm>
            <a:off x="3126545" y="730793"/>
            <a:ext cx="16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90b91ea610_0_2480"/>
          <p:cNvSpPr txBox="1"/>
          <p:nvPr/>
        </p:nvSpPr>
        <p:spPr>
          <a:xfrm>
            <a:off x="4451955" y="2963988"/>
            <a:ext cx="1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g90b91ea610_0_2480"/>
          <p:cNvSpPr txBox="1"/>
          <p:nvPr/>
        </p:nvSpPr>
        <p:spPr>
          <a:xfrm>
            <a:off x="926300" y="5559436"/>
            <a:ext cx="1828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Processed Data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g90b91ea610_0_2480"/>
          <p:cNvSpPr txBox="1"/>
          <p:nvPr/>
        </p:nvSpPr>
        <p:spPr>
          <a:xfrm>
            <a:off x="6614218" y="3719126"/>
            <a:ext cx="29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Tree Generation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g90b91ea610_0_2480"/>
          <p:cNvSpPr txBox="1"/>
          <p:nvPr/>
        </p:nvSpPr>
        <p:spPr>
          <a:xfrm>
            <a:off x="6749937" y="4111969"/>
            <a:ext cx="146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best using features ASM like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Gain Ratio</a:t>
            </a:r>
            <a:endParaRPr b="1" i="0" sz="1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g90b91ea610_0_2480"/>
          <p:cNvSpPr txBox="1"/>
          <p:nvPr/>
        </p:nvSpPr>
        <p:spPr>
          <a:xfrm>
            <a:off x="10174525" y="3803300"/>
            <a:ext cx="21891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Recursively Repeat Each Process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0b91ea610_0_2526"/>
          <p:cNvSpPr txBox="1"/>
          <p:nvPr/>
        </p:nvSpPr>
        <p:spPr>
          <a:xfrm>
            <a:off x="282375" y="299825"/>
            <a:ext cx="10942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 DO WE SPREAD AWARENESS ?</a:t>
            </a:r>
            <a:endParaRPr b="1" i="0" sz="38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g90b91ea610_0_2526"/>
          <p:cNvSpPr txBox="1"/>
          <p:nvPr/>
        </p:nvSpPr>
        <p:spPr>
          <a:xfrm>
            <a:off x="338625" y="3529675"/>
            <a:ext cx="117285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sng" cap="none" strike="noStrike">
                <a:solidFill>
                  <a:srgbClr val="D13A55"/>
                </a:solidFill>
                <a:latin typeface="Average"/>
                <a:ea typeface="Average"/>
                <a:cs typeface="Average"/>
                <a:sym typeface="Average"/>
              </a:rPr>
              <a:t>Telegram Bot</a:t>
            </a:r>
            <a:endParaRPr b="1" i="0" sz="25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Telegram chatbot </a:t>
            </a: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will be included as a tool to spread awareness.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Real-time assistance </a:t>
            </a: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along with </a:t>
            </a: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better interaction </a:t>
            </a: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will be provided once the chatbot gets trained enough.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More people can be handled as </a:t>
            </a: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24/7 service </a:t>
            </a:r>
            <a:r>
              <a:rPr b="1" i="0" lang="en-US" sz="2300" u="none" cap="none" strike="noStrike">
                <a:solidFill>
                  <a:srgbClr val="0C0C0C"/>
                </a:solidFill>
                <a:latin typeface="Average"/>
                <a:ea typeface="Average"/>
                <a:cs typeface="Average"/>
                <a:sym typeface="Average"/>
              </a:rPr>
              <a:t>will be provided and only necessary queries will be forwarded to a real-person.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g90b91ea610_0_2526"/>
          <p:cNvSpPr txBox="1"/>
          <p:nvPr/>
        </p:nvSpPr>
        <p:spPr>
          <a:xfrm>
            <a:off x="282375" y="1109875"/>
            <a:ext cx="118410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sng" cap="none" strike="noStrike">
                <a:solidFill>
                  <a:srgbClr val="D13A55"/>
                </a:solidFill>
                <a:latin typeface="Average"/>
                <a:ea typeface="Average"/>
                <a:cs typeface="Average"/>
                <a:sym typeface="Average"/>
              </a:rPr>
              <a:t>Website</a:t>
            </a:r>
            <a:endParaRPr b="1" i="0" sz="3100" u="sng" cap="none" strike="noStrike">
              <a:solidFill>
                <a:srgbClr val="D13A5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Covers all the aspects regarding </a:t>
            </a: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prevention and symptoms</a:t>
            </a: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ML prediction model </a:t>
            </a: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integrated with it that will do the task of early detection through </a:t>
            </a: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SOFA score</a:t>
            </a: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8F6B17"/>
                </a:solidFill>
                <a:latin typeface="Average"/>
                <a:ea typeface="Average"/>
                <a:cs typeface="Average"/>
                <a:sym typeface="Average"/>
              </a:rPr>
              <a:t>Training modules</a:t>
            </a:r>
            <a:r>
              <a:rPr b="1" i="0" lang="en-US" sz="23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have been also included.</a:t>
            </a:r>
            <a:endParaRPr b="1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70C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b91ea610_0_2538"/>
          <p:cNvSpPr txBox="1"/>
          <p:nvPr/>
        </p:nvSpPr>
        <p:spPr>
          <a:xfrm>
            <a:off x="555187" y="172699"/>
            <a:ext cx="10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Notification to Clinicians and care-teams</a:t>
            </a:r>
            <a:endParaRPr b="1" i="0" sz="27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g90b91ea610_0_2538"/>
          <p:cNvSpPr txBox="1"/>
          <p:nvPr/>
        </p:nvSpPr>
        <p:spPr>
          <a:xfrm>
            <a:off x="461475" y="2189525"/>
            <a:ext cx="109872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1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en-US" sz="3300" u="sng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Training of the Front-line Staff</a:t>
            </a:r>
            <a:endParaRPr b="1" i="0" sz="2700" u="sng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 aim to design training program with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different learning styles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Materials that appeals to various techniques: verbal, visual, hands-on, etc.</a:t>
            </a:r>
            <a:endParaRPr b="1" i="0" sz="16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Make programs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more interactive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through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quizzes and games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to reduce lecture-based implementation.</a:t>
            </a:r>
            <a:endParaRPr b="1" i="0" sz="16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Embrace computer based training modules for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completing training courses online.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They can be remotely accessed and would be more convenient for the participants.</a:t>
            </a:r>
            <a:endParaRPr b="1" i="0" sz="16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Evaluation program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after training to ensure it has been effective. As there is no purpose of training if certain outcomes are not attained.</a:t>
            </a:r>
            <a:endParaRPr b="1" i="0" sz="22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g90b91ea610_0_2538"/>
          <p:cNvSpPr txBox="1"/>
          <p:nvPr/>
        </p:nvSpPr>
        <p:spPr>
          <a:xfrm>
            <a:off x="461475" y="925732"/>
            <a:ext cx="107490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rage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Our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website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has a notification section to</a:t>
            </a:r>
            <a:r>
              <a:rPr b="1" i="0" lang="en-US" sz="22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express alerts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if the prediction for sepsis label is positive.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verage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b="1" i="0" lang="en-US" sz="22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separate user-interface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will be designed using</a:t>
            </a:r>
            <a:r>
              <a:rPr b="1" i="0" lang="en-US" sz="2200" u="none" cap="none" strike="noStrike">
                <a:solidFill>
                  <a:srgbClr val="C00000"/>
                </a:solidFill>
                <a:latin typeface="Average"/>
                <a:ea typeface="Average"/>
                <a:cs typeface="Average"/>
                <a:sym typeface="Average"/>
              </a:rPr>
              <a:t> Python library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for triggering alerts to the hospital staff.</a:t>
            </a:r>
            <a:endParaRPr b="1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2020-02-16T05:46:45Z</dcterms:created>
  <dc:creator>DELL</dc:creator>
</cp:coreProperties>
</file>