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5" r:id="rId7"/>
    <p:sldId id="266" r:id="rId8"/>
    <p:sldId id="267" r:id="rId9"/>
    <p:sldId id="268" r:id="rId10"/>
    <p:sldId id="262" r:id="rId11"/>
    <p:sldId id="269"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66" d="100"/>
          <a:sy n="66" d="100"/>
        </p:scale>
        <p:origin x="-81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F10FBC32-D063-4337-BC46-4617A6541B75}" type="datetimeFigureOut">
              <a:rPr lang="en-GB" smtClean="0"/>
              <a:pPr/>
              <a:t>01/06/2024</a:t>
            </a:fld>
            <a:endParaRPr lang="en-GB"/>
          </a:p>
        </p:txBody>
      </p:sp>
      <p:sp>
        <p:nvSpPr>
          <p:cNvPr id="17" name="Footer Placeholder 16"/>
          <p:cNvSpPr>
            <a:spLocks noGrp="1"/>
          </p:cNvSpPr>
          <p:nvPr>
            <p:ph type="ftr" sz="quarter" idx="11"/>
          </p:nvPr>
        </p:nvSpPr>
        <p:spPr>
          <a:xfrm>
            <a:off x="7213600" y="4205288"/>
            <a:ext cx="1727200" cy="457200"/>
          </a:xfrm>
        </p:spPr>
        <p:txBody>
          <a:bodyPr/>
          <a:lstStyle/>
          <a:p>
            <a:endParaRPr lang="en-GB"/>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5E624E6E-A5BE-4FD9-8152-44A64DE28EF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10FBC32-D063-4337-BC46-4617A6541B75}" type="datetimeFigureOut">
              <a:rPr lang="en-GB" smtClean="0"/>
              <a:pPr/>
              <a:t>01/06/2024</a:t>
            </a:fld>
            <a:endParaRPr lang="en-GB"/>
          </a:p>
        </p:txBody>
      </p:sp>
      <p:sp>
        <p:nvSpPr>
          <p:cNvPr id="27" name="Slide Number Placeholder 26"/>
          <p:cNvSpPr>
            <a:spLocks noGrp="1"/>
          </p:cNvSpPr>
          <p:nvPr>
            <p:ph type="sldNum" sz="quarter" idx="11"/>
          </p:nvPr>
        </p:nvSpPr>
        <p:spPr/>
        <p:txBody>
          <a:bodyPr rtlCol="0"/>
          <a:lstStyle/>
          <a:p>
            <a:fld id="{5E624E6E-A5BE-4FD9-8152-44A64DE28EFF}"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F10FBC32-D063-4337-BC46-4617A6541B75}" type="datetimeFigureOut">
              <a:rPr lang="en-GB" smtClean="0"/>
              <a:pPr/>
              <a:t>01/06/2024</a:t>
            </a:fld>
            <a:endParaRPr lang="en-GB"/>
          </a:p>
        </p:txBody>
      </p:sp>
      <p:sp>
        <p:nvSpPr>
          <p:cNvPr id="4" name="Footer Placeholder 3"/>
          <p:cNvSpPr>
            <a:spLocks noGrp="1"/>
          </p:cNvSpPr>
          <p:nvPr>
            <p:ph type="ftr" sz="quarter" idx="11"/>
          </p:nvPr>
        </p:nvSpPr>
        <p:spPr>
          <a:xfrm>
            <a:off x="7010400" y="612648"/>
            <a:ext cx="1767840" cy="457200"/>
          </a:xfrm>
        </p:spPr>
        <p:txBody>
          <a:bodyPr/>
          <a:lstStyle/>
          <a:p>
            <a:endParaRPr lang="en-GB"/>
          </a:p>
        </p:txBody>
      </p:sp>
      <p:sp>
        <p:nvSpPr>
          <p:cNvPr id="5" name="Slide Number Placeholder 4"/>
          <p:cNvSpPr>
            <a:spLocks noGrp="1"/>
          </p:cNvSpPr>
          <p:nvPr>
            <p:ph type="sldNum" sz="quarter" idx="12"/>
          </p:nvPr>
        </p:nvSpPr>
        <p:spPr>
          <a:xfrm>
            <a:off x="10899648" y="2272"/>
            <a:ext cx="1016000" cy="365760"/>
          </a:xfrm>
        </p:spPr>
        <p:txBody>
          <a:bodyPr/>
          <a:lstStyle/>
          <a:p>
            <a:fld id="{5E624E6E-A5BE-4FD9-8152-44A64DE28EF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0FBC32-D063-4337-BC46-4617A6541B75}" type="datetimeFigureOut">
              <a:rPr lang="en-GB" smtClean="0"/>
              <a:pPr/>
              <a:t>01/06/2024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24E6E-A5BE-4FD9-8152-44A64DE28EF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F10FBC32-D063-4337-BC46-4617A6541B75}" type="datetimeFigureOut">
              <a:rPr lang="en-GB" smtClean="0"/>
              <a:pPr/>
              <a:t>01/06/2024</a:t>
            </a:fld>
            <a:endParaRPr lang="en-GB"/>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5E624E6E-A5BE-4FD9-8152-44A64DE28EF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FE0D827-5F2E-9612-ADF3-AE2B1A5BCB0C}"/>
              </a:ext>
            </a:extLst>
          </p:cNvPr>
          <p:cNvSpPr txBox="1"/>
          <p:nvPr/>
        </p:nvSpPr>
        <p:spPr>
          <a:xfrm>
            <a:off x="1930545" y="2219524"/>
            <a:ext cx="8360083" cy="584775"/>
          </a:xfrm>
          <a:prstGeom prst="rect">
            <a:avLst/>
          </a:prstGeom>
          <a:noFill/>
        </p:spPr>
        <p:txBody>
          <a:bodyPr wrap="square" rtlCol="0">
            <a:spAutoFit/>
          </a:bodyPr>
          <a:lstStyle/>
          <a:p>
            <a:pPr algn="ctr"/>
            <a:r>
              <a:rPr lang="en-US" sz="3200" dirty="0" smtClean="0"/>
              <a:t>E-Commerce and Retail B2B Case Study</a:t>
            </a:r>
            <a:endParaRPr lang="en-GB" sz="3200" dirty="0"/>
          </a:p>
        </p:txBody>
      </p:sp>
      <p:cxnSp>
        <p:nvCxnSpPr>
          <p:cNvPr id="7" name="Straight Connector 6">
            <a:extLst>
              <a:ext uri="{FF2B5EF4-FFF2-40B4-BE49-F238E27FC236}">
                <a16:creationId xmlns="" xmlns:a16="http://schemas.microsoft.com/office/drawing/2014/main" id="{96F85E5F-2959-C3D2-635E-00C916EFE425}"/>
              </a:ext>
            </a:extLst>
          </p:cNvPr>
          <p:cNvCxnSpPr>
            <a:cxnSpLocks/>
          </p:cNvCxnSpPr>
          <p:nvPr/>
        </p:nvCxnSpPr>
        <p:spPr>
          <a:xfrm>
            <a:off x="5559552" y="5532120"/>
            <a:ext cx="6153912"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 xmlns:a16="http://schemas.microsoft.com/office/drawing/2014/main" id="{CF3027F1-8955-16A9-CF98-80AD39D763A4}"/>
              </a:ext>
            </a:extLst>
          </p:cNvPr>
          <p:cNvSpPr txBox="1"/>
          <p:nvPr/>
        </p:nvSpPr>
        <p:spPr>
          <a:xfrm>
            <a:off x="5687568" y="5559553"/>
            <a:ext cx="6153912" cy="400110"/>
          </a:xfrm>
          <a:prstGeom prst="rect">
            <a:avLst/>
          </a:prstGeom>
          <a:noFill/>
        </p:spPr>
        <p:txBody>
          <a:bodyPr wrap="square" rtlCol="0">
            <a:spAutoFit/>
          </a:bodyPr>
          <a:lstStyle/>
          <a:p>
            <a:r>
              <a:rPr lang="en-US" sz="2000" dirty="0"/>
              <a:t>Aanchal Saxena, </a:t>
            </a:r>
            <a:r>
              <a:rPr lang="en-US" sz="2000" dirty="0" smtClean="0"/>
              <a:t> </a:t>
            </a:r>
            <a:r>
              <a:rPr lang="en-US" sz="2000" dirty="0" err="1" smtClean="0"/>
              <a:t>Aniket</a:t>
            </a:r>
            <a:r>
              <a:rPr lang="en-US" sz="2000" dirty="0" smtClean="0"/>
              <a:t> </a:t>
            </a:r>
            <a:r>
              <a:rPr lang="en-US" sz="2000" dirty="0" err="1" smtClean="0"/>
              <a:t>Shambharkar</a:t>
            </a:r>
            <a:endParaRPr lang="en-GB" sz="2000" dirty="0"/>
          </a:p>
        </p:txBody>
      </p:sp>
    </p:spTree>
    <p:extLst>
      <p:ext uri="{BB962C8B-B14F-4D97-AF65-F5344CB8AC3E}">
        <p14:creationId xmlns="" xmlns:p14="http://schemas.microsoft.com/office/powerpoint/2010/main" val="250003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A37C66A-78EE-EEF5-15B6-F83A9548FA64}"/>
              </a:ext>
            </a:extLst>
          </p:cNvPr>
          <p:cNvSpPr txBox="1"/>
          <p:nvPr/>
        </p:nvSpPr>
        <p:spPr>
          <a:xfrm>
            <a:off x="3468913" y="640677"/>
            <a:ext cx="5152571" cy="584775"/>
          </a:xfrm>
          <a:prstGeom prst="rect">
            <a:avLst/>
          </a:prstGeom>
          <a:noFill/>
        </p:spPr>
        <p:txBody>
          <a:bodyPr wrap="square" rtlCol="0">
            <a:spAutoFit/>
          </a:bodyPr>
          <a:lstStyle/>
          <a:p>
            <a:pPr algn="ctr"/>
            <a:r>
              <a:rPr lang="en-US" sz="3200" dirty="0"/>
              <a:t>Model </a:t>
            </a:r>
            <a:r>
              <a:rPr lang="en-US" sz="3200" dirty="0" smtClean="0"/>
              <a:t>Building - I</a:t>
            </a:r>
            <a:endParaRPr lang="en-GB" sz="3200" dirty="0"/>
          </a:p>
        </p:txBody>
      </p:sp>
      <p:sp>
        <p:nvSpPr>
          <p:cNvPr id="6" name="TextBox 5">
            <a:extLst>
              <a:ext uri="{FF2B5EF4-FFF2-40B4-BE49-F238E27FC236}">
                <a16:creationId xmlns="" xmlns:a16="http://schemas.microsoft.com/office/drawing/2014/main" id="{AFBA7BB7-0FAA-EA1C-A533-C2A7A38BBE86}"/>
              </a:ext>
            </a:extLst>
          </p:cNvPr>
          <p:cNvSpPr txBox="1"/>
          <p:nvPr/>
        </p:nvSpPr>
        <p:spPr>
          <a:xfrm>
            <a:off x="1461588" y="1753570"/>
            <a:ext cx="9281160" cy="1107996"/>
          </a:xfrm>
          <a:prstGeom prst="rect">
            <a:avLst/>
          </a:prstGeom>
          <a:noFill/>
        </p:spPr>
        <p:txBody>
          <a:bodyPr wrap="square" rtlCol="0">
            <a:spAutoFit/>
          </a:bodyPr>
          <a:lstStyle/>
          <a:p>
            <a:pPr algn="just"/>
            <a:r>
              <a:rPr lang="en-US" sz="1600" dirty="0"/>
              <a:t>First, we will split the data randomly into train and test set where train_size = 0.7 and test _size = 0.3.</a:t>
            </a:r>
          </a:p>
          <a:p>
            <a:pPr algn="just"/>
            <a:endParaRPr lang="en-US" sz="1600" dirty="0"/>
          </a:p>
          <a:p>
            <a:pPr algn="just"/>
            <a:r>
              <a:rPr lang="en-US" sz="1600" dirty="0"/>
              <a:t>Then we scale the variables in the train set and build the first </a:t>
            </a:r>
            <a:r>
              <a:rPr lang="en-US" sz="1600" dirty="0" smtClean="0"/>
              <a:t>model which is Random Forest Classifier Model</a:t>
            </a:r>
            <a:endParaRPr lang="en-US" sz="1600" dirty="0"/>
          </a:p>
          <a:p>
            <a:pPr algn="just"/>
            <a:endParaRPr lang="en-US" sz="1600" dirty="0"/>
          </a:p>
        </p:txBody>
      </p:sp>
      <p:sp>
        <p:nvSpPr>
          <p:cNvPr id="7" name="TextBox 6">
            <a:extLst>
              <a:ext uri="{FF2B5EF4-FFF2-40B4-BE49-F238E27FC236}">
                <a16:creationId xmlns="" xmlns:a16="http://schemas.microsoft.com/office/drawing/2014/main" id="{841053BE-DDF1-F850-AB81-0873B59F6EA7}"/>
              </a:ext>
            </a:extLst>
          </p:cNvPr>
          <p:cNvSpPr txBox="1"/>
          <p:nvPr/>
        </p:nvSpPr>
        <p:spPr>
          <a:xfrm>
            <a:off x="1461587" y="3312943"/>
            <a:ext cx="9627327" cy="584775"/>
          </a:xfrm>
          <a:prstGeom prst="rect">
            <a:avLst/>
          </a:prstGeom>
          <a:noFill/>
        </p:spPr>
        <p:txBody>
          <a:bodyPr wrap="square" rtlCol="0">
            <a:spAutoFit/>
          </a:bodyPr>
          <a:lstStyle/>
          <a:p>
            <a:pPr algn="just"/>
            <a:r>
              <a:rPr lang="en-US" sz="1600" dirty="0" smtClean="0"/>
              <a:t>We then used </a:t>
            </a:r>
            <a:r>
              <a:rPr lang="en-US" sz="1600" dirty="0" err="1" smtClean="0"/>
              <a:t>GridSearchCV</a:t>
            </a:r>
            <a:r>
              <a:rPr lang="en-US" sz="1600" dirty="0" smtClean="0"/>
              <a:t>() function and finally calculated the accuracy of the model to build it and test it on the testing set. </a:t>
            </a:r>
            <a:endParaRPr lang="en-US" sz="1600" dirty="0"/>
          </a:p>
        </p:txBody>
      </p:sp>
      <p:sp>
        <p:nvSpPr>
          <p:cNvPr id="9" name="TextBox 8">
            <a:extLst>
              <a:ext uri="{FF2B5EF4-FFF2-40B4-BE49-F238E27FC236}">
                <a16:creationId xmlns="" xmlns:a16="http://schemas.microsoft.com/office/drawing/2014/main" id="{EF6C1675-04EA-F788-8323-FFD80A6E6EBB}"/>
              </a:ext>
            </a:extLst>
          </p:cNvPr>
          <p:cNvSpPr txBox="1"/>
          <p:nvPr/>
        </p:nvSpPr>
        <p:spPr>
          <a:xfrm>
            <a:off x="1418047" y="4451560"/>
            <a:ext cx="7827554" cy="338554"/>
          </a:xfrm>
          <a:prstGeom prst="rect">
            <a:avLst/>
          </a:prstGeom>
          <a:noFill/>
        </p:spPr>
        <p:txBody>
          <a:bodyPr wrap="square">
            <a:spAutoFit/>
          </a:bodyPr>
          <a:lstStyle/>
          <a:p>
            <a:pPr algn="just"/>
            <a:r>
              <a:rPr lang="en-US" sz="1600" dirty="0" smtClean="0"/>
              <a:t>In the end, we built the confusion metrics. Refer below</a:t>
            </a:r>
            <a:r>
              <a:rPr lang="en-US" sz="1600" dirty="0" smtClean="0"/>
              <a:t>:</a:t>
            </a:r>
            <a:endParaRPr lang="en-US" sz="1600" dirty="0"/>
          </a:p>
        </p:txBody>
      </p:sp>
      <p:pic>
        <p:nvPicPr>
          <p:cNvPr id="7170" name="Picture 2"/>
          <p:cNvPicPr>
            <a:picLocks noChangeAspect="1" noChangeArrowheads="1"/>
          </p:cNvPicPr>
          <p:nvPr/>
        </p:nvPicPr>
        <p:blipFill>
          <a:blip r:embed="rId2" cstate="print"/>
          <a:srcRect/>
          <a:stretch>
            <a:fillRect/>
          </a:stretch>
        </p:blipFill>
        <p:spPr bwMode="auto">
          <a:xfrm>
            <a:off x="1357313" y="4905826"/>
            <a:ext cx="7365773" cy="1077261"/>
          </a:xfrm>
          <a:prstGeom prst="rect">
            <a:avLst/>
          </a:prstGeom>
          <a:noFill/>
          <a:ln w="9525">
            <a:noFill/>
            <a:miter lim="800000"/>
            <a:headEnd/>
            <a:tailEnd/>
          </a:ln>
        </p:spPr>
      </p:pic>
      <p:sp>
        <p:nvSpPr>
          <p:cNvPr id="10" name="TextBox 9">
            <a:extLst>
              <a:ext uri="{FF2B5EF4-FFF2-40B4-BE49-F238E27FC236}">
                <a16:creationId xmlns="" xmlns:a16="http://schemas.microsoft.com/office/drawing/2014/main" id="{EF6C1675-04EA-F788-8323-FFD80A6E6EBB}"/>
              </a:ext>
            </a:extLst>
          </p:cNvPr>
          <p:cNvSpPr txBox="1"/>
          <p:nvPr/>
        </p:nvSpPr>
        <p:spPr>
          <a:xfrm>
            <a:off x="1454330" y="4037901"/>
            <a:ext cx="7827554" cy="338554"/>
          </a:xfrm>
          <a:prstGeom prst="rect">
            <a:avLst/>
          </a:prstGeom>
          <a:noFill/>
        </p:spPr>
        <p:txBody>
          <a:bodyPr wrap="square">
            <a:spAutoFit/>
          </a:bodyPr>
          <a:lstStyle/>
          <a:p>
            <a:pPr algn="just"/>
            <a:r>
              <a:rPr lang="en-US" sz="1600" dirty="0" smtClean="0"/>
              <a:t>Accuracy: 83%</a:t>
            </a:r>
            <a:endParaRPr lang="en-US" sz="1600" dirty="0"/>
          </a:p>
        </p:txBody>
      </p:sp>
      <p:sp>
        <p:nvSpPr>
          <p:cNvPr id="11" name="TextBox 10">
            <a:extLst>
              <a:ext uri="{FF2B5EF4-FFF2-40B4-BE49-F238E27FC236}">
                <a16:creationId xmlns="" xmlns:a16="http://schemas.microsoft.com/office/drawing/2014/main" id="{EF6C1675-04EA-F788-8323-FFD80A6E6EBB}"/>
              </a:ext>
            </a:extLst>
          </p:cNvPr>
          <p:cNvSpPr txBox="1"/>
          <p:nvPr/>
        </p:nvSpPr>
        <p:spPr>
          <a:xfrm>
            <a:off x="1323703" y="6316645"/>
            <a:ext cx="7827554" cy="338554"/>
          </a:xfrm>
          <a:prstGeom prst="rect">
            <a:avLst/>
          </a:prstGeom>
          <a:noFill/>
        </p:spPr>
        <p:txBody>
          <a:bodyPr wrap="square">
            <a:spAutoFit/>
          </a:bodyPr>
          <a:lstStyle/>
          <a:p>
            <a:pPr algn="just"/>
            <a:r>
              <a:rPr lang="en-US" sz="1600" dirty="0" smtClean="0"/>
              <a:t>Finally we made the predictions on Open Invoice dataset using this model</a:t>
            </a:r>
            <a:endParaRPr lang="en-US" sz="1600" dirty="0"/>
          </a:p>
        </p:txBody>
      </p:sp>
    </p:spTree>
    <p:extLst>
      <p:ext uri="{BB962C8B-B14F-4D97-AF65-F5344CB8AC3E}">
        <p14:creationId xmlns="" xmlns:p14="http://schemas.microsoft.com/office/powerpoint/2010/main" val="816006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A37C66A-78EE-EEF5-15B6-F83A9548FA64}"/>
              </a:ext>
            </a:extLst>
          </p:cNvPr>
          <p:cNvSpPr txBox="1"/>
          <p:nvPr/>
        </p:nvSpPr>
        <p:spPr>
          <a:xfrm>
            <a:off x="2452915" y="495533"/>
            <a:ext cx="6807200" cy="584775"/>
          </a:xfrm>
          <a:prstGeom prst="rect">
            <a:avLst/>
          </a:prstGeom>
          <a:noFill/>
        </p:spPr>
        <p:txBody>
          <a:bodyPr wrap="square" rtlCol="0">
            <a:spAutoFit/>
          </a:bodyPr>
          <a:lstStyle/>
          <a:p>
            <a:pPr algn="ctr"/>
            <a:r>
              <a:rPr lang="en-US" sz="3200" dirty="0"/>
              <a:t>Model </a:t>
            </a:r>
            <a:r>
              <a:rPr lang="en-US" sz="3200" dirty="0" smtClean="0"/>
              <a:t>Building - II</a:t>
            </a:r>
            <a:endParaRPr lang="en-GB" sz="3200" dirty="0"/>
          </a:p>
        </p:txBody>
      </p:sp>
      <p:sp>
        <p:nvSpPr>
          <p:cNvPr id="6" name="TextBox 5">
            <a:extLst>
              <a:ext uri="{FF2B5EF4-FFF2-40B4-BE49-F238E27FC236}">
                <a16:creationId xmlns="" xmlns:a16="http://schemas.microsoft.com/office/drawing/2014/main" id="{AFBA7BB7-0FAA-EA1C-A533-C2A7A38BBE86}"/>
              </a:ext>
            </a:extLst>
          </p:cNvPr>
          <p:cNvSpPr txBox="1"/>
          <p:nvPr/>
        </p:nvSpPr>
        <p:spPr>
          <a:xfrm>
            <a:off x="619758" y="1245569"/>
            <a:ext cx="11064241" cy="1107996"/>
          </a:xfrm>
          <a:prstGeom prst="rect">
            <a:avLst/>
          </a:prstGeom>
          <a:noFill/>
        </p:spPr>
        <p:txBody>
          <a:bodyPr wrap="square" rtlCol="0">
            <a:spAutoFit/>
          </a:bodyPr>
          <a:lstStyle/>
          <a:p>
            <a:pPr algn="just"/>
            <a:r>
              <a:rPr lang="en-US" sz="1600" dirty="0"/>
              <a:t>First, we will split the data randomly into train and test set where train_size = 0.7 and test _size = 0.3.</a:t>
            </a:r>
          </a:p>
          <a:p>
            <a:pPr algn="just"/>
            <a:endParaRPr lang="en-US" sz="1600" dirty="0"/>
          </a:p>
          <a:p>
            <a:pPr algn="just"/>
            <a:r>
              <a:rPr lang="en-US" sz="1600" dirty="0"/>
              <a:t>Then we scale the variables in the train set and build the </a:t>
            </a:r>
            <a:r>
              <a:rPr lang="en-US" sz="1600" dirty="0" smtClean="0"/>
              <a:t>second model which is Logistic Regression Model</a:t>
            </a:r>
            <a:endParaRPr lang="en-US" sz="1600" dirty="0"/>
          </a:p>
          <a:p>
            <a:pPr algn="just"/>
            <a:endParaRPr lang="en-US" sz="1600" dirty="0"/>
          </a:p>
        </p:txBody>
      </p:sp>
      <p:sp>
        <p:nvSpPr>
          <p:cNvPr id="12" name="TextBox 11">
            <a:extLst>
              <a:ext uri="{FF2B5EF4-FFF2-40B4-BE49-F238E27FC236}">
                <a16:creationId xmlns="" xmlns:a16="http://schemas.microsoft.com/office/drawing/2014/main" id="{AFBA7BB7-0FAA-EA1C-A533-C2A7A38BBE86}"/>
              </a:ext>
            </a:extLst>
          </p:cNvPr>
          <p:cNvSpPr txBox="1"/>
          <p:nvPr/>
        </p:nvSpPr>
        <p:spPr>
          <a:xfrm>
            <a:off x="554445" y="2413970"/>
            <a:ext cx="6775269" cy="830997"/>
          </a:xfrm>
          <a:prstGeom prst="rect">
            <a:avLst/>
          </a:prstGeom>
          <a:noFill/>
        </p:spPr>
        <p:txBody>
          <a:bodyPr wrap="square" rtlCol="0">
            <a:spAutoFit/>
          </a:bodyPr>
          <a:lstStyle/>
          <a:p>
            <a:pPr algn="just"/>
            <a:r>
              <a:rPr lang="en-US" sz="1600" dirty="0" smtClean="0"/>
              <a:t>We then did a RFE by fitting the model, looking at p-value of features and eliminating them with consideration of their VIF  to avoid </a:t>
            </a:r>
            <a:r>
              <a:rPr lang="en-US" sz="1600" dirty="0" err="1" smtClean="0"/>
              <a:t>overfitting</a:t>
            </a:r>
            <a:r>
              <a:rPr lang="en-US" sz="1600" dirty="0" smtClean="0"/>
              <a:t>/</a:t>
            </a:r>
            <a:r>
              <a:rPr lang="en-US" sz="1600" dirty="0" err="1" smtClean="0"/>
              <a:t>multicollinearity</a:t>
            </a:r>
            <a:r>
              <a:rPr lang="en-US" sz="1600" dirty="0" smtClean="0"/>
              <a:t>.</a:t>
            </a:r>
            <a:endParaRPr lang="en-US" sz="1600" dirty="0"/>
          </a:p>
        </p:txBody>
      </p:sp>
      <p:pic>
        <p:nvPicPr>
          <p:cNvPr id="8195" name="Picture 3"/>
          <p:cNvPicPr>
            <a:picLocks noChangeAspect="1" noChangeArrowheads="1"/>
          </p:cNvPicPr>
          <p:nvPr/>
        </p:nvPicPr>
        <p:blipFill>
          <a:blip r:embed="rId2" cstate="print"/>
          <a:srcRect/>
          <a:stretch>
            <a:fillRect/>
          </a:stretch>
        </p:blipFill>
        <p:spPr bwMode="auto">
          <a:xfrm>
            <a:off x="7691199" y="2913971"/>
            <a:ext cx="3220690" cy="3123973"/>
          </a:xfrm>
          <a:prstGeom prst="rect">
            <a:avLst/>
          </a:prstGeom>
          <a:noFill/>
          <a:ln w="9525">
            <a:noFill/>
            <a:miter lim="800000"/>
            <a:headEnd/>
            <a:tailEnd/>
          </a:ln>
        </p:spPr>
      </p:pic>
      <p:sp>
        <p:nvSpPr>
          <p:cNvPr id="13" name="TextBox 12">
            <a:extLst>
              <a:ext uri="{FF2B5EF4-FFF2-40B4-BE49-F238E27FC236}">
                <a16:creationId xmlns="" xmlns:a16="http://schemas.microsoft.com/office/drawing/2014/main" id="{AFBA7BB7-0FAA-EA1C-A533-C2A7A38BBE86}"/>
              </a:ext>
            </a:extLst>
          </p:cNvPr>
          <p:cNvSpPr txBox="1"/>
          <p:nvPr/>
        </p:nvSpPr>
        <p:spPr>
          <a:xfrm>
            <a:off x="518158" y="3437228"/>
            <a:ext cx="5635899" cy="584775"/>
          </a:xfrm>
          <a:prstGeom prst="rect">
            <a:avLst/>
          </a:prstGeom>
          <a:noFill/>
        </p:spPr>
        <p:txBody>
          <a:bodyPr wrap="square" rtlCol="0">
            <a:spAutoFit/>
          </a:bodyPr>
          <a:lstStyle/>
          <a:p>
            <a:pPr algn="just"/>
            <a:r>
              <a:rPr lang="en-US" sz="1600" dirty="0" smtClean="0"/>
              <a:t>After n number of iterations, we finally selected 2 best features  for the model: </a:t>
            </a:r>
            <a:r>
              <a:rPr lang="en-US" sz="1600" dirty="0" err="1" smtClean="0"/>
              <a:t>USD_Amount</a:t>
            </a:r>
            <a:r>
              <a:rPr lang="en-US" sz="1600" dirty="0" smtClean="0"/>
              <a:t> and </a:t>
            </a:r>
            <a:r>
              <a:rPr lang="en-US" sz="1600" dirty="0" err="1" smtClean="0"/>
              <a:t>Payment_term</a:t>
            </a:r>
            <a:r>
              <a:rPr lang="en-US" sz="1600" dirty="0" smtClean="0"/>
              <a:t>.</a:t>
            </a:r>
            <a:endParaRPr lang="en-US" sz="1600" dirty="0"/>
          </a:p>
        </p:txBody>
      </p:sp>
      <p:sp>
        <p:nvSpPr>
          <p:cNvPr id="15" name="TextBox 14">
            <a:extLst>
              <a:ext uri="{FF2B5EF4-FFF2-40B4-BE49-F238E27FC236}">
                <a16:creationId xmlns="" xmlns:a16="http://schemas.microsoft.com/office/drawing/2014/main" id="{AFBA7BB7-0FAA-EA1C-A533-C2A7A38BBE86}"/>
              </a:ext>
            </a:extLst>
          </p:cNvPr>
          <p:cNvSpPr txBox="1"/>
          <p:nvPr/>
        </p:nvSpPr>
        <p:spPr>
          <a:xfrm>
            <a:off x="539929" y="5055569"/>
            <a:ext cx="3843383" cy="338554"/>
          </a:xfrm>
          <a:prstGeom prst="rect">
            <a:avLst/>
          </a:prstGeom>
          <a:noFill/>
        </p:spPr>
        <p:txBody>
          <a:bodyPr wrap="square" rtlCol="0">
            <a:spAutoFit/>
          </a:bodyPr>
          <a:lstStyle/>
          <a:p>
            <a:pPr algn="just"/>
            <a:r>
              <a:rPr lang="en-US" sz="1600" dirty="0" smtClean="0"/>
              <a:t>Accuracy: 66% </a:t>
            </a:r>
            <a:endParaRPr lang="en-US" sz="1600" dirty="0"/>
          </a:p>
        </p:txBody>
      </p:sp>
      <p:pic>
        <p:nvPicPr>
          <p:cNvPr id="8197" name="Picture 5"/>
          <p:cNvPicPr>
            <a:picLocks noChangeAspect="1" noChangeArrowheads="1"/>
          </p:cNvPicPr>
          <p:nvPr/>
        </p:nvPicPr>
        <p:blipFill>
          <a:blip r:embed="rId3" cstate="print"/>
          <a:srcRect/>
          <a:stretch>
            <a:fillRect/>
          </a:stretch>
        </p:blipFill>
        <p:spPr bwMode="auto">
          <a:xfrm>
            <a:off x="3178628" y="4314968"/>
            <a:ext cx="2714172" cy="2543032"/>
          </a:xfrm>
          <a:prstGeom prst="rect">
            <a:avLst/>
          </a:prstGeom>
          <a:noFill/>
          <a:ln w="9525">
            <a:noFill/>
            <a:miter lim="800000"/>
            <a:headEnd/>
            <a:tailEnd/>
          </a:ln>
        </p:spPr>
      </p:pic>
      <p:sp>
        <p:nvSpPr>
          <p:cNvPr id="18" name="TextBox 17">
            <a:extLst>
              <a:ext uri="{FF2B5EF4-FFF2-40B4-BE49-F238E27FC236}">
                <a16:creationId xmlns="" xmlns:a16="http://schemas.microsoft.com/office/drawing/2014/main" id="{AFBA7BB7-0FAA-EA1C-A533-C2A7A38BBE86}"/>
              </a:ext>
            </a:extLst>
          </p:cNvPr>
          <p:cNvSpPr txBox="1"/>
          <p:nvPr/>
        </p:nvSpPr>
        <p:spPr>
          <a:xfrm>
            <a:off x="576216" y="5614370"/>
            <a:ext cx="3843383" cy="338554"/>
          </a:xfrm>
          <a:prstGeom prst="rect">
            <a:avLst/>
          </a:prstGeom>
          <a:noFill/>
        </p:spPr>
        <p:txBody>
          <a:bodyPr wrap="square" rtlCol="0">
            <a:spAutoFit/>
          </a:bodyPr>
          <a:lstStyle/>
          <a:p>
            <a:pPr algn="just"/>
            <a:r>
              <a:rPr lang="en-US" sz="1600" dirty="0" smtClean="0"/>
              <a:t>ROC Curve:</a:t>
            </a:r>
            <a:endParaRPr lang="en-US" sz="1600" dirty="0"/>
          </a:p>
        </p:txBody>
      </p:sp>
    </p:spTree>
    <p:extLst>
      <p:ext uri="{BB962C8B-B14F-4D97-AF65-F5344CB8AC3E}">
        <p14:creationId xmlns="" xmlns:p14="http://schemas.microsoft.com/office/powerpoint/2010/main" val="816006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A37C66A-78EE-EEF5-15B6-F83A9548FA64}"/>
              </a:ext>
            </a:extLst>
          </p:cNvPr>
          <p:cNvSpPr txBox="1"/>
          <p:nvPr/>
        </p:nvSpPr>
        <p:spPr>
          <a:xfrm>
            <a:off x="2207376" y="523798"/>
            <a:ext cx="7865537" cy="523220"/>
          </a:xfrm>
          <a:prstGeom prst="rect">
            <a:avLst/>
          </a:prstGeom>
          <a:noFill/>
        </p:spPr>
        <p:txBody>
          <a:bodyPr wrap="square" rtlCol="0">
            <a:spAutoFit/>
          </a:bodyPr>
          <a:lstStyle/>
          <a:p>
            <a:pPr algn="ctr"/>
            <a:r>
              <a:rPr lang="en-US" sz="2800" dirty="0"/>
              <a:t>Model Evaluation </a:t>
            </a:r>
            <a:r>
              <a:rPr lang="en-US" sz="2800" dirty="0" smtClean="0"/>
              <a:t>– Logistic Regression</a:t>
            </a:r>
            <a:endParaRPr lang="en-GB" sz="2800" dirty="0"/>
          </a:p>
        </p:txBody>
      </p:sp>
      <p:sp>
        <p:nvSpPr>
          <p:cNvPr id="2" name="TextBox 1">
            <a:extLst>
              <a:ext uri="{FF2B5EF4-FFF2-40B4-BE49-F238E27FC236}">
                <a16:creationId xmlns="" xmlns:a16="http://schemas.microsoft.com/office/drawing/2014/main" id="{569B8CFD-8B8C-D5E0-9E1A-15185BE87456}"/>
              </a:ext>
            </a:extLst>
          </p:cNvPr>
          <p:cNvSpPr txBox="1"/>
          <p:nvPr/>
        </p:nvSpPr>
        <p:spPr>
          <a:xfrm>
            <a:off x="4739066" y="1587546"/>
            <a:ext cx="4542623" cy="338554"/>
          </a:xfrm>
          <a:prstGeom prst="rect">
            <a:avLst/>
          </a:prstGeom>
          <a:noFill/>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ACCURACY, SENSITIVITY </a:t>
            </a:r>
            <a:r>
              <a:rPr lang="en-US" sz="1600" b="1" dirty="0" smtClean="0">
                <a:latin typeface="Calibri" panose="020F0502020204030204" pitchFamily="34" charset="0"/>
                <a:ea typeface="Calibri" panose="020F0502020204030204" pitchFamily="34" charset="0"/>
                <a:cs typeface="Calibri" panose="020F0502020204030204" pitchFamily="34" charset="0"/>
              </a:rPr>
              <a:t>(</a:t>
            </a:r>
            <a:r>
              <a:rPr lang="en-US" sz="1600" b="1" dirty="0">
                <a:latin typeface="Calibri" panose="020F0502020204030204" pitchFamily="34" charset="0"/>
                <a:ea typeface="Calibri" panose="020F0502020204030204" pitchFamily="34" charset="0"/>
                <a:cs typeface="Calibri" panose="020F0502020204030204" pitchFamily="34" charset="0"/>
              </a:rPr>
              <a:t>TRAIN)</a:t>
            </a:r>
            <a:endParaRPr lang="en-GB"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 xmlns:a16="http://schemas.microsoft.com/office/drawing/2014/main" id="{6A31D27A-FA34-E0D8-5D18-DF7D23291531}"/>
              </a:ext>
            </a:extLst>
          </p:cNvPr>
          <p:cNvSpPr txBox="1"/>
          <p:nvPr/>
        </p:nvSpPr>
        <p:spPr>
          <a:xfrm>
            <a:off x="4823843" y="2068687"/>
            <a:ext cx="6186616" cy="17081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Accuracy </a:t>
            </a:r>
            <a:r>
              <a:rPr lang="en-US" sz="1400" dirty="0" smtClean="0"/>
              <a:t>– 66.3%</a:t>
            </a:r>
            <a:endParaRPr lang="en-US" sz="1400" dirty="0"/>
          </a:p>
          <a:p>
            <a:pPr marL="285750" indent="-285750">
              <a:lnSpc>
                <a:spcPct val="150000"/>
              </a:lnSpc>
              <a:buFont typeface="Arial" panose="020B0604020202020204" pitchFamily="34" charset="0"/>
              <a:buChar char="•"/>
            </a:pPr>
            <a:r>
              <a:rPr lang="en-US" sz="1400" dirty="0"/>
              <a:t>Sensitivity </a:t>
            </a:r>
            <a:r>
              <a:rPr lang="en-US" sz="1400" dirty="0" smtClean="0"/>
              <a:t>– 90.6%</a:t>
            </a:r>
          </a:p>
          <a:p>
            <a:pPr marL="285750" indent="-285750">
              <a:lnSpc>
                <a:spcPct val="150000"/>
              </a:lnSpc>
            </a:pPr>
            <a:endParaRPr lang="en-US" sz="1400" dirty="0"/>
          </a:p>
          <a:p>
            <a:pPr>
              <a:lnSpc>
                <a:spcPct val="150000"/>
              </a:lnSpc>
            </a:pPr>
            <a:r>
              <a:rPr lang="en-US" sz="1400" dirty="0"/>
              <a:t>We can see the optimal cutoff point is coming around </a:t>
            </a:r>
            <a:r>
              <a:rPr lang="en-US" sz="1400" dirty="0" smtClean="0"/>
              <a:t>0.5, </a:t>
            </a:r>
            <a:r>
              <a:rPr lang="en-US" sz="1400" dirty="0"/>
              <a:t>lets see values for other metrics with cutoff point as </a:t>
            </a:r>
            <a:r>
              <a:rPr lang="en-US" sz="1400" dirty="0" smtClean="0"/>
              <a:t>0.5.</a:t>
            </a:r>
            <a:endParaRPr lang="en-GB" sz="1400" dirty="0"/>
          </a:p>
        </p:txBody>
      </p:sp>
      <p:sp>
        <p:nvSpPr>
          <p:cNvPr id="6" name="TextBox 5">
            <a:extLst>
              <a:ext uri="{FF2B5EF4-FFF2-40B4-BE49-F238E27FC236}">
                <a16:creationId xmlns="" xmlns:a16="http://schemas.microsoft.com/office/drawing/2014/main" id="{D883EAA3-A0B3-4A63-DFA5-6D69417C177B}"/>
              </a:ext>
            </a:extLst>
          </p:cNvPr>
          <p:cNvSpPr txBox="1"/>
          <p:nvPr/>
        </p:nvSpPr>
        <p:spPr>
          <a:xfrm>
            <a:off x="552748" y="4384291"/>
            <a:ext cx="4542623" cy="338554"/>
          </a:xfrm>
          <a:prstGeom prst="rect">
            <a:avLst/>
          </a:prstGeom>
          <a:noFill/>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ACCURACY, SENSITIVITY </a:t>
            </a:r>
            <a:r>
              <a:rPr lang="en-US" sz="1600" b="1" dirty="0" smtClean="0">
                <a:latin typeface="Calibri" panose="020F0502020204030204" pitchFamily="34" charset="0"/>
                <a:ea typeface="Calibri" panose="020F0502020204030204" pitchFamily="34" charset="0"/>
                <a:cs typeface="Calibri" panose="020F0502020204030204" pitchFamily="34" charset="0"/>
              </a:rPr>
              <a:t>(</a:t>
            </a:r>
            <a:r>
              <a:rPr lang="en-US" sz="1600" b="1" dirty="0">
                <a:latin typeface="Calibri" panose="020F0502020204030204" pitchFamily="34" charset="0"/>
                <a:ea typeface="Calibri" panose="020F0502020204030204" pitchFamily="34" charset="0"/>
                <a:cs typeface="Calibri" panose="020F0502020204030204" pitchFamily="34" charset="0"/>
              </a:rPr>
              <a:t>TEST)</a:t>
            </a:r>
            <a:endParaRPr lang="en-GB" sz="16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9EC589F2-9740-90E5-C18A-429717D246B6}"/>
              </a:ext>
            </a:extLst>
          </p:cNvPr>
          <p:cNvSpPr txBox="1"/>
          <p:nvPr/>
        </p:nvSpPr>
        <p:spPr>
          <a:xfrm>
            <a:off x="518960" y="4856425"/>
            <a:ext cx="9726555"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Accuracy – </a:t>
            </a:r>
            <a:r>
              <a:rPr lang="en-US" sz="1400" dirty="0" smtClean="0"/>
              <a:t>65.98%</a:t>
            </a:r>
            <a:endParaRPr lang="en-US" sz="1400" dirty="0"/>
          </a:p>
          <a:p>
            <a:pPr marL="285750" indent="-285750">
              <a:lnSpc>
                <a:spcPct val="150000"/>
              </a:lnSpc>
              <a:buFont typeface="Arial" panose="020B0604020202020204" pitchFamily="34" charset="0"/>
              <a:buChar char="•"/>
            </a:pPr>
            <a:r>
              <a:rPr lang="en-US" sz="1400" dirty="0"/>
              <a:t>Sensitivity – </a:t>
            </a:r>
            <a:r>
              <a:rPr lang="en-US" sz="1400" dirty="0" smtClean="0"/>
              <a:t>90.52%</a:t>
            </a:r>
            <a:endParaRPr lang="en-US" sz="1400" dirty="0"/>
          </a:p>
          <a:p>
            <a:pPr>
              <a:lnSpc>
                <a:spcPct val="150000"/>
              </a:lnSpc>
            </a:pPr>
            <a:endParaRPr lang="en-US" sz="1400" dirty="0"/>
          </a:p>
          <a:p>
            <a:pPr>
              <a:lnSpc>
                <a:spcPct val="150000"/>
              </a:lnSpc>
            </a:pPr>
            <a:r>
              <a:rPr lang="en-US" sz="1400" dirty="0"/>
              <a:t>For the above observations the metric values are very close for Train and Test data so we </a:t>
            </a:r>
            <a:r>
              <a:rPr lang="en-US" sz="1400" b="1" dirty="0"/>
              <a:t>can accept this model</a:t>
            </a:r>
            <a:r>
              <a:rPr lang="en-US" sz="1400" dirty="0"/>
              <a:t>.</a:t>
            </a:r>
          </a:p>
        </p:txBody>
      </p:sp>
      <p:pic>
        <p:nvPicPr>
          <p:cNvPr id="9218" name="Picture 2"/>
          <p:cNvPicPr>
            <a:picLocks noChangeAspect="1" noChangeArrowheads="1"/>
          </p:cNvPicPr>
          <p:nvPr/>
        </p:nvPicPr>
        <p:blipFill>
          <a:blip r:embed="rId2" cstate="print"/>
          <a:srcRect/>
          <a:stretch>
            <a:fillRect/>
          </a:stretch>
        </p:blipFill>
        <p:spPr bwMode="auto">
          <a:xfrm>
            <a:off x="435428" y="1194781"/>
            <a:ext cx="4109357" cy="2804358"/>
          </a:xfrm>
          <a:prstGeom prst="rect">
            <a:avLst/>
          </a:prstGeom>
          <a:noFill/>
          <a:ln w="9525">
            <a:noFill/>
            <a:miter lim="800000"/>
            <a:headEnd/>
            <a:tailEnd/>
          </a:ln>
        </p:spPr>
      </p:pic>
    </p:spTree>
    <p:extLst>
      <p:ext uri="{BB962C8B-B14F-4D97-AF65-F5344CB8AC3E}">
        <p14:creationId xmlns="" xmlns:p14="http://schemas.microsoft.com/office/powerpoint/2010/main" val="17871587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DDBBF2A-237B-8BCE-F681-60DA3E520D85}"/>
              </a:ext>
            </a:extLst>
          </p:cNvPr>
          <p:cNvSpPr txBox="1"/>
          <p:nvPr/>
        </p:nvSpPr>
        <p:spPr>
          <a:xfrm>
            <a:off x="377398" y="529648"/>
            <a:ext cx="3529584" cy="584775"/>
          </a:xfrm>
          <a:prstGeom prst="rect">
            <a:avLst/>
          </a:prstGeom>
          <a:noFill/>
        </p:spPr>
        <p:txBody>
          <a:bodyPr wrap="square" rtlCol="0">
            <a:spAutoFit/>
          </a:bodyPr>
          <a:lstStyle/>
          <a:p>
            <a:r>
              <a:rPr lang="en-US" sz="3200" dirty="0"/>
              <a:t>Conclusion</a:t>
            </a:r>
          </a:p>
        </p:txBody>
      </p:sp>
      <p:sp>
        <p:nvSpPr>
          <p:cNvPr id="6" name="TextBox 5">
            <a:extLst>
              <a:ext uri="{FF2B5EF4-FFF2-40B4-BE49-F238E27FC236}">
                <a16:creationId xmlns="" xmlns:a16="http://schemas.microsoft.com/office/drawing/2014/main" id="{5A615345-93EC-BF82-0FE0-B6A97E1AF6A6}"/>
              </a:ext>
            </a:extLst>
          </p:cNvPr>
          <p:cNvSpPr txBox="1"/>
          <p:nvPr/>
        </p:nvSpPr>
        <p:spPr>
          <a:xfrm>
            <a:off x="377398" y="1494322"/>
            <a:ext cx="11323370" cy="5016758"/>
          </a:xfrm>
          <a:prstGeom prst="rect">
            <a:avLst/>
          </a:prstGeom>
          <a:noFill/>
        </p:spPr>
        <p:txBody>
          <a:bodyPr wrap="square" rtlCol="0">
            <a:spAutoFit/>
          </a:bodyPr>
          <a:lstStyle/>
          <a:p>
            <a:pPr algn="just"/>
            <a:r>
              <a:rPr lang="en-US" sz="1600" dirty="0" smtClean="0"/>
              <a:t>With the help of different models, we tried to find the potential customers for late payments on the basis of their late payment behaviors etc. </a:t>
            </a:r>
            <a:r>
              <a:rPr lang="en-US" sz="1600" dirty="0" err="1" smtClean="0"/>
              <a:t>againts</a:t>
            </a:r>
            <a:r>
              <a:rPr lang="en-US" sz="1600" dirty="0" smtClean="0"/>
              <a:t> Open Invoices. </a:t>
            </a:r>
          </a:p>
          <a:p>
            <a:pPr algn="just"/>
            <a:endParaRPr lang="en-US" sz="1600" dirty="0" smtClean="0"/>
          </a:p>
          <a:p>
            <a:pPr algn="just"/>
            <a:r>
              <a:rPr lang="en-US" sz="1600" dirty="0" smtClean="0"/>
              <a:t>Considering the overall scenario, it would be more advantageous to choose the Random Forest Model. This model can effectively handle large datasets with higher dimensionality and is robust against </a:t>
            </a:r>
            <a:r>
              <a:rPr lang="en-US" sz="1600" dirty="0" err="1" smtClean="0"/>
              <a:t>overfitting</a:t>
            </a:r>
            <a:r>
              <a:rPr lang="en-US" sz="1600" dirty="0" smtClean="0"/>
              <a:t>.  </a:t>
            </a:r>
          </a:p>
          <a:p>
            <a:pPr algn="just"/>
            <a:endParaRPr lang="en-US" sz="1600" dirty="0" smtClean="0"/>
          </a:p>
          <a:p>
            <a:pPr algn="just"/>
            <a:r>
              <a:rPr lang="en-US" sz="1600" dirty="0" smtClean="0"/>
              <a:t>Additionally, Random Forest provides important insights through feature importance metrics, aiding in better decision-making.</a:t>
            </a:r>
          </a:p>
          <a:p>
            <a:pPr algn="just"/>
            <a:endParaRPr lang="en-US" sz="1600" dirty="0" smtClean="0"/>
          </a:p>
          <a:p>
            <a:pPr algn="just"/>
            <a:r>
              <a:rPr lang="en-US" sz="1600" dirty="0" smtClean="0"/>
              <a:t>Hence, keeping in mind the advantages, predictions and accuracy scores of different models, we have finalized the Random Forest Classifier Model to be the accurate one to be used for predictions by Schuster. </a:t>
            </a:r>
          </a:p>
          <a:p>
            <a:pPr algn="just"/>
            <a:endParaRPr lang="en-US" sz="1600" dirty="0" smtClean="0"/>
          </a:p>
          <a:p>
            <a:pPr algn="just"/>
            <a:r>
              <a:rPr lang="en-US" sz="1600" dirty="0" smtClean="0"/>
              <a:t>Within the code we have selected the list of potential customers, some of them are listed here:</a:t>
            </a:r>
          </a:p>
          <a:p>
            <a:pPr algn="just"/>
            <a:r>
              <a:rPr lang="en-US" sz="1600" dirty="0" smtClean="0"/>
              <a:t>AL J Corp, ALLI Corp, MIDD Corp, SAUD CORP etc, along with their account number and transaction number.</a:t>
            </a:r>
          </a:p>
          <a:p>
            <a:pPr algn="just"/>
            <a:endParaRPr lang="en-US" sz="1600" dirty="0"/>
          </a:p>
          <a:p>
            <a:pPr algn="just"/>
            <a:endParaRPr lang="en-US" sz="1600" dirty="0"/>
          </a:p>
          <a:p>
            <a:pPr algn="just"/>
            <a:r>
              <a:rPr lang="en-US" sz="1600" dirty="0"/>
              <a:t>The </a:t>
            </a:r>
            <a:r>
              <a:rPr lang="en-US" sz="1600" dirty="0" smtClean="0"/>
              <a:t>built Random Forest Classifier </a:t>
            </a:r>
            <a:r>
              <a:rPr lang="en-US" sz="1600" dirty="0"/>
              <a:t>model shows </a:t>
            </a:r>
            <a:r>
              <a:rPr lang="en-US" sz="1600" dirty="0" smtClean="0"/>
              <a:t>~</a:t>
            </a:r>
            <a:r>
              <a:rPr lang="en-US" sz="1600" b="1" dirty="0" smtClean="0"/>
              <a:t>83% </a:t>
            </a:r>
            <a:r>
              <a:rPr lang="en-US" sz="1600" b="1" dirty="0"/>
              <a:t>accuracy</a:t>
            </a:r>
            <a:r>
              <a:rPr lang="en-US" sz="1600" dirty="0" smtClean="0"/>
              <a:t>.</a:t>
            </a:r>
          </a:p>
          <a:p>
            <a:pPr algn="just"/>
            <a:endParaRPr lang="en-US" sz="1600" dirty="0" smtClean="0"/>
          </a:p>
          <a:p>
            <a:pPr algn="just"/>
            <a:r>
              <a:rPr lang="en-US" sz="1600" dirty="0" smtClean="0"/>
              <a:t> With </a:t>
            </a:r>
            <a:r>
              <a:rPr lang="en-US" sz="1600" dirty="0"/>
              <a:t>this, the model finds correct </a:t>
            </a:r>
            <a:r>
              <a:rPr lang="en-US" sz="1600" dirty="0" smtClean="0"/>
              <a:t>potential customers</a:t>
            </a:r>
          </a:p>
          <a:p>
            <a:pPr algn="just"/>
            <a:endParaRPr lang="en-US" sz="1600" dirty="0"/>
          </a:p>
          <a:p>
            <a:pPr algn="just"/>
            <a:r>
              <a:rPr lang="en-US" sz="1600" dirty="0"/>
              <a:t>Hence, we can say that the overall model built is accurate and hence one can achieve desired results with the same. </a:t>
            </a:r>
          </a:p>
        </p:txBody>
      </p:sp>
    </p:spTree>
    <p:extLst>
      <p:ext uri="{BB962C8B-B14F-4D97-AF65-F5344CB8AC3E}">
        <p14:creationId xmlns="" xmlns:p14="http://schemas.microsoft.com/office/powerpoint/2010/main" val="2939662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A37C66A-78EE-EEF5-15B6-F83A9548FA64}"/>
              </a:ext>
            </a:extLst>
          </p:cNvPr>
          <p:cNvSpPr txBox="1"/>
          <p:nvPr/>
        </p:nvSpPr>
        <p:spPr>
          <a:xfrm>
            <a:off x="128016" y="2890391"/>
            <a:ext cx="2157984" cy="1077218"/>
          </a:xfrm>
          <a:prstGeom prst="rect">
            <a:avLst/>
          </a:prstGeom>
          <a:noFill/>
        </p:spPr>
        <p:txBody>
          <a:bodyPr wrap="square" rtlCol="0">
            <a:spAutoFit/>
          </a:bodyPr>
          <a:lstStyle/>
          <a:p>
            <a:r>
              <a:rPr lang="en-US" sz="3200" dirty="0"/>
              <a:t>Problem </a:t>
            </a:r>
          </a:p>
          <a:p>
            <a:r>
              <a:rPr lang="en-US" sz="3200" dirty="0"/>
              <a:t>Statement</a:t>
            </a:r>
            <a:endParaRPr lang="en-GB" sz="3200" dirty="0"/>
          </a:p>
        </p:txBody>
      </p:sp>
      <p:sp>
        <p:nvSpPr>
          <p:cNvPr id="6" name="TextBox 5">
            <a:extLst>
              <a:ext uri="{FF2B5EF4-FFF2-40B4-BE49-F238E27FC236}">
                <a16:creationId xmlns="" xmlns:a16="http://schemas.microsoft.com/office/drawing/2014/main" id="{AFBA7BB7-0FAA-EA1C-A533-C2A7A38BBE86}"/>
              </a:ext>
            </a:extLst>
          </p:cNvPr>
          <p:cNvSpPr txBox="1"/>
          <p:nvPr/>
        </p:nvSpPr>
        <p:spPr>
          <a:xfrm>
            <a:off x="2651760" y="840884"/>
            <a:ext cx="9281160" cy="5355312"/>
          </a:xfrm>
          <a:prstGeom prst="rect">
            <a:avLst/>
          </a:prstGeom>
          <a:noFill/>
        </p:spPr>
        <p:txBody>
          <a:bodyPr wrap="square" rtlCol="0">
            <a:spAutoFit/>
          </a:bodyPr>
          <a:lstStyle/>
          <a:p>
            <a:pPr algn="just"/>
            <a:r>
              <a:rPr lang="en-US" dirty="0" smtClean="0"/>
              <a:t>Schuster is a multinational retail company dealing in sports goods and accessories. Schuster conducts significant business with hundreds of its vendors, with whom it has credit arrangements. Unfortunately, not all vendors respect credit terms and some of them tend to make payments late. Schuster levies heavy late payment fees, although this procedure is not beneficial to either party in a long-term business relationship. The company has some employees who keep chasing vendors to get the payment on time; this procedure nevertheless also results in non-value-added activities, loss of time and financial impact. Schuster would thus try to understand its customers’ payment </a:t>
            </a:r>
            <a:r>
              <a:rPr lang="en-US" dirty="0" err="1" smtClean="0"/>
              <a:t>behaviour</a:t>
            </a:r>
            <a:r>
              <a:rPr lang="en-US" dirty="0" smtClean="0"/>
              <a:t> and predict the likelihood of late payments against open invoices.</a:t>
            </a:r>
          </a:p>
          <a:p>
            <a:pPr algn="just"/>
            <a:endParaRPr lang="en-US" dirty="0" smtClean="0"/>
          </a:p>
          <a:p>
            <a:pPr algn="just"/>
            <a:r>
              <a:rPr lang="en-US" dirty="0" smtClean="0"/>
              <a:t>To understand how to approach this problem using data science, let’s first understand the payment process at Schuster now. Every time a transaction of goods takes place with a vendor, the accounting team raises an invoice and shares it with the vendor. This invoice contains the details of the goods, the invoice value, the creation date and the payment due date based on the credit terms as per the contract. Business with these vendors occurs quite frequently. Hence, there are always multiple invoices associated with each vendor at any given time. </a:t>
            </a:r>
            <a:endParaRPr lang="en-US" dirty="0"/>
          </a:p>
        </p:txBody>
      </p:sp>
    </p:spTree>
    <p:extLst>
      <p:ext uri="{BB962C8B-B14F-4D97-AF65-F5344CB8AC3E}">
        <p14:creationId xmlns="" xmlns:p14="http://schemas.microsoft.com/office/powerpoint/2010/main" val="1133533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DDBBF2A-237B-8BCE-F681-60DA3E520D85}"/>
              </a:ext>
            </a:extLst>
          </p:cNvPr>
          <p:cNvSpPr txBox="1"/>
          <p:nvPr/>
        </p:nvSpPr>
        <p:spPr>
          <a:xfrm>
            <a:off x="4267227" y="921533"/>
            <a:ext cx="3529584" cy="584775"/>
          </a:xfrm>
          <a:prstGeom prst="rect">
            <a:avLst/>
          </a:prstGeom>
          <a:noFill/>
        </p:spPr>
        <p:txBody>
          <a:bodyPr wrap="square" rtlCol="0">
            <a:spAutoFit/>
          </a:bodyPr>
          <a:lstStyle/>
          <a:p>
            <a:pPr algn="ctr"/>
            <a:r>
              <a:rPr lang="en-US" sz="3200" dirty="0"/>
              <a:t>Business Goals</a:t>
            </a:r>
          </a:p>
        </p:txBody>
      </p:sp>
      <p:sp>
        <p:nvSpPr>
          <p:cNvPr id="6" name="TextBox 5">
            <a:extLst>
              <a:ext uri="{FF2B5EF4-FFF2-40B4-BE49-F238E27FC236}">
                <a16:creationId xmlns="" xmlns:a16="http://schemas.microsoft.com/office/drawing/2014/main" id="{5A615345-93EC-BF82-0FE0-B6A97E1AF6A6}"/>
              </a:ext>
            </a:extLst>
          </p:cNvPr>
          <p:cNvSpPr txBox="1"/>
          <p:nvPr/>
        </p:nvSpPr>
        <p:spPr>
          <a:xfrm>
            <a:off x="1455420" y="2339814"/>
            <a:ext cx="9281160" cy="3139321"/>
          </a:xfrm>
          <a:prstGeom prst="rect">
            <a:avLst/>
          </a:prstGeom>
          <a:noFill/>
        </p:spPr>
        <p:txBody>
          <a:bodyPr wrap="square" rtlCol="0">
            <a:spAutoFit/>
          </a:bodyPr>
          <a:lstStyle/>
          <a:p>
            <a:pPr algn="just"/>
            <a:r>
              <a:rPr lang="en-US" dirty="0"/>
              <a:t>A </a:t>
            </a:r>
            <a:r>
              <a:rPr lang="en-US" dirty="0" smtClean="0"/>
              <a:t>classification </a:t>
            </a:r>
            <a:r>
              <a:rPr lang="en-US" dirty="0"/>
              <a:t>model is to be built for the company </a:t>
            </a:r>
            <a:r>
              <a:rPr lang="en-US" dirty="0" smtClean="0"/>
              <a:t>which </a:t>
            </a:r>
            <a:r>
              <a:rPr lang="en-US" dirty="0"/>
              <a:t>can be used by the company to target the potential </a:t>
            </a:r>
            <a:r>
              <a:rPr lang="en-US" dirty="0" smtClean="0"/>
              <a:t>customers.</a:t>
            </a:r>
          </a:p>
          <a:p>
            <a:pPr algn="just"/>
            <a:endParaRPr lang="en-US" dirty="0" smtClean="0"/>
          </a:p>
          <a:p>
            <a:pPr algn="just"/>
            <a:r>
              <a:rPr lang="en-US" dirty="0" smtClean="0"/>
              <a:t>Goals: </a:t>
            </a:r>
            <a:endParaRPr lang="en-US" dirty="0"/>
          </a:p>
          <a:p>
            <a:pPr algn="just"/>
            <a:endParaRPr lang="en-US" dirty="0"/>
          </a:p>
          <a:p>
            <a:pPr algn="just"/>
            <a:r>
              <a:rPr lang="en-US" dirty="0" smtClean="0"/>
              <a:t>1) Schuster would like to better understand the customers’ payment </a:t>
            </a:r>
            <a:r>
              <a:rPr lang="en-US" dirty="0" err="1" smtClean="0"/>
              <a:t>behaviour</a:t>
            </a:r>
            <a:r>
              <a:rPr lang="en-US" dirty="0" smtClean="0"/>
              <a:t> based on their past payment patterns (customer segmentation). </a:t>
            </a:r>
          </a:p>
          <a:p>
            <a:pPr algn="just"/>
            <a:r>
              <a:rPr lang="en-US" dirty="0" smtClean="0"/>
              <a:t>2) Using historical information, it wants to be able to predict the likelihood of delayed payment against open invoices from its customers. </a:t>
            </a:r>
          </a:p>
          <a:p>
            <a:pPr algn="just"/>
            <a:r>
              <a:rPr lang="en-US" dirty="0" smtClean="0"/>
              <a:t>3) It wants to use this information so that collectors can </a:t>
            </a:r>
            <a:r>
              <a:rPr lang="en-US" dirty="0" err="1" smtClean="0"/>
              <a:t>prioritise</a:t>
            </a:r>
            <a:r>
              <a:rPr lang="en-US" dirty="0" smtClean="0"/>
              <a:t> their work in following up with customers beforehand to get the payments on time.</a:t>
            </a:r>
            <a:endParaRPr lang="en-US" dirty="0"/>
          </a:p>
        </p:txBody>
      </p:sp>
    </p:spTree>
    <p:extLst>
      <p:ext uri="{BB962C8B-B14F-4D97-AF65-F5344CB8AC3E}">
        <p14:creationId xmlns="" xmlns:p14="http://schemas.microsoft.com/office/powerpoint/2010/main" val="400702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8F17830-07ED-FCAF-E0DD-9E57B9AE41AE}"/>
              </a:ext>
            </a:extLst>
          </p:cNvPr>
          <p:cNvSpPr txBox="1"/>
          <p:nvPr/>
        </p:nvSpPr>
        <p:spPr>
          <a:xfrm>
            <a:off x="3496765" y="522514"/>
            <a:ext cx="4818043" cy="523220"/>
          </a:xfrm>
          <a:prstGeom prst="rect">
            <a:avLst/>
          </a:prstGeom>
          <a:noFill/>
        </p:spPr>
        <p:txBody>
          <a:bodyPr wrap="square" rtlCol="0">
            <a:spAutoFit/>
          </a:bodyPr>
          <a:lstStyle/>
          <a:p>
            <a:pPr algn="ctr"/>
            <a:r>
              <a:rPr lang="en-US" sz="2800" dirty="0"/>
              <a:t>Exploratory Data Analysis</a:t>
            </a:r>
          </a:p>
        </p:txBody>
      </p:sp>
      <p:pic>
        <p:nvPicPr>
          <p:cNvPr id="2" name="Picture 2"/>
          <p:cNvPicPr>
            <a:picLocks noChangeAspect="1" noChangeArrowheads="1"/>
          </p:cNvPicPr>
          <p:nvPr/>
        </p:nvPicPr>
        <p:blipFill>
          <a:blip r:embed="rId2" cstate="print"/>
          <a:srcRect/>
          <a:stretch>
            <a:fillRect/>
          </a:stretch>
        </p:blipFill>
        <p:spPr bwMode="auto">
          <a:xfrm>
            <a:off x="2649992" y="1650775"/>
            <a:ext cx="6566580" cy="4559328"/>
          </a:xfrm>
          <a:prstGeom prst="rect">
            <a:avLst/>
          </a:prstGeom>
          <a:noFill/>
          <a:ln w="9525">
            <a:noFill/>
            <a:miter lim="800000"/>
            <a:headEnd/>
            <a:tailEnd/>
          </a:ln>
        </p:spPr>
      </p:pic>
      <p:sp>
        <p:nvSpPr>
          <p:cNvPr id="12" name="TextBox 11">
            <a:extLst>
              <a:ext uri="{FF2B5EF4-FFF2-40B4-BE49-F238E27FC236}">
                <a16:creationId xmlns="" xmlns:a16="http://schemas.microsoft.com/office/drawing/2014/main" id="{78F17830-07ED-FCAF-E0DD-9E57B9AE41AE}"/>
              </a:ext>
            </a:extLst>
          </p:cNvPr>
          <p:cNvSpPr txBox="1"/>
          <p:nvPr/>
        </p:nvSpPr>
        <p:spPr>
          <a:xfrm>
            <a:off x="3112137" y="1095829"/>
            <a:ext cx="5698035" cy="400110"/>
          </a:xfrm>
          <a:prstGeom prst="rect">
            <a:avLst/>
          </a:prstGeom>
          <a:noFill/>
        </p:spPr>
        <p:txBody>
          <a:bodyPr wrap="square" rtlCol="0">
            <a:spAutoFit/>
          </a:bodyPr>
          <a:lstStyle/>
          <a:p>
            <a:pPr algn="ctr"/>
            <a:r>
              <a:rPr lang="en-US" sz="2000" dirty="0" smtClean="0"/>
              <a:t>Distribution of Categorical Variables</a:t>
            </a:r>
            <a:endParaRPr lang="en-US" sz="2000" dirty="0"/>
          </a:p>
        </p:txBody>
      </p:sp>
    </p:spTree>
    <p:extLst>
      <p:ext uri="{BB962C8B-B14F-4D97-AF65-F5344CB8AC3E}">
        <p14:creationId xmlns="" xmlns:p14="http://schemas.microsoft.com/office/powerpoint/2010/main" val="1372541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8" name="Straight Connector 1047">
            <a:extLst>
              <a:ext uri="{FF2B5EF4-FFF2-40B4-BE49-F238E27FC236}">
                <a16:creationId xmlns="" xmlns:a16="http://schemas.microsoft.com/office/drawing/2014/main" id="{8C730EAB-A532-4295-A302-FB4B90DB9F5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3543306A-4035-B99A-DE75-D76A94DE74E3}"/>
              </a:ext>
            </a:extLst>
          </p:cNvPr>
          <p:cNvSpPr txBox="1"/>
          <p:nvPr/>
        </p:nvSpPr>
        <p:spPr>
          <a:xfrm>
            <a:off x="808854" y="5066894"/>
            <a:ext cx="5116102" cy="1323439"/>
          </a:xfrm>
          <a:prstGeom prst="rect">
            <a:avLst/>
          </a:prstGeom>
          <a:noFill/>
        </p:spPr>
        <p:txBody>
          <a:bodyPr wrap="square" rtlCol="0">
            <a:spAutoFit/>
          </a:bodyPr>
          <a:lstStyle/>
          <a:p>
            <a:pPr algn="just"/>
            <a:r>
              <a:rPr lang="en-US" sz="1600" dirty="0" smtClean="0"/>
              <a:t>Distribution of Local Amount</a:t>
            </a:r>
          </a:p>
          <a:p>
            <a:pPr algn="just"/>
            <a:endParaRPr lang="en-US" sz="1600" dirty="0" smtClean="0"/>
          </a:p>
          <a:p>
            <a:pPr algn="just"/>
            <a:r>
              <a:rPr lang="en-US" sz="1600" dirty="0" smtClean="0"/>
              <a:t>As seen from above, we can see potential outliers in the dataset which are then further removed</a:t>
            </a:r>
          </a:p>
        </p:txBody>
      </p:sp>
      <p:pic>
        <p:nvPicPr>
          <p:cNvPr id="2050" name="Picture 2"/>
          <p:cNvPicPr>
            <a:picLocks noChangeAspect="1" noChangeArrowheads="1"/>
          </p:cNvPicPr>
          <p:nvPr/>
        </p:nvPicPr>
        <p:blipFill>
          <a:blip r:embed="rId2" cstate="print"/>
          <a:srcRect/>
          <a:stretch>
            <a:fillRect/>
          </a:stretch>
        </p:blipFill>
        <p:spPr bwMode="auto">
          <a:xfrm>
            <a:off x="1961243" y="604612"/>
            <a:ext cx="2667000" cy="44005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466239" y="729797"/>
            <a:ext cx="2571750" cy="4324350"/>
          </a:xfrm>
          <a:prstGeom prst="rect">
            <a:avLst/>
          </a:prstGeom>
          <a:noFill/>
          <a:ln w="9525">
            <a:noFill/>
            <a:miter lim="800000"/>
            <a:headEnd/>
            <a:tailEnd/>
          </a:ln>
        </p:spPr>
      </p:pic>
      <p:sp>
        <p:nvSpPr>
          <p:cNvPr id="11" name="TextBox 10">
            <a:extLst>
              <a:ext uri="{FF2B5EF4-FFF2-40B4-BE49-F238E27FC236}">
                <a16:creationId xmlns="" xmlns:a16="http://schemas.microsoft.com/office/drawing/2014/main" id="{3543306A-4035-B99A-DE75-D76A94DE74E3}"/>
              </a:ext>
            </a:extLst>
          </p:cNvPr>
          <p:cNvSpPr txBox="1"/>
          <p:nvPr/>
        </p:nvSpPr>
        <p:spPr>
          <a:xfrm>
            <a:off x="6273482" y="5030608"/>
            <a:ext cx="5116102" cy="1323439"/>
          </a:xfrm>
          <a:prstGeom prst="rect">
            <a:avLst/>
          </a:prstGeom>
          <a:noFill/>
        </p:spPr>
        <p:txBody>
          <a:bodyPr wrap="square" rtlCol="0">
            <a:spAutoFit/>
          </a:bodyPr>
          <a:lstStyle/>
          <a:p>
            <a:pPr algn="just"/>
            <a:r>
              <a:rPr lang="en-US" sz="1600" dirty="0" smtClean="0"/>
              <a:t>Distribution of USD Amount</a:t>
            </a:r>
          </a:p>
          <a:p>
            <a:pPr algn="just"/>
            <a:endParaRPr lang="en-US" sz="1600" dirty="0" smtClean="0"/>
          </a:p>
          <a:p>
            <a:pPr algn="just"/>
            <a:r>
              <a:rPr lang="en-US" sz="1600" dirty="0" smtClean="0"/>
              <a:t>As seen from above, we can see potential outliers in the dataset which are then further removed</a:t>
            </a:r>
          </a:p>
        </p:txBody>
      </p:sp>
    </p:spTree>
    <p:extLst>
      <p:ext uri="{BB962C8B-B14F-4D97-AF65-F5344CB8AC3E}">
        <p14:creationId xmlns="" xmlns:p14="http://schemas.microsoft.com/office/powerpoint/2010/main" val="236901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ectangle 1045">
            <a:extLst>
              <a:ext uri="{FF2B5EF4-FFF2-40B4-BE49-F238E27FC236}">
                <a16:creationId xmlns="" xmlns:a16="http://schemas.microsoft.com/office/drawing/2014/main" id="{20586029-32A0-47E5-9AEC-AE3ABA6B9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3543306A-4035-B99A-DE75-D76A94DE74E3}"/>
              </a:ext>
            </a:extLst>
          </p:cNvPr>
          <p:cNvSpPr txBox="1"/>
          <p:nvPr/>
        </p:nvSpPr>
        <p:spPr>
          <a:xfrm>
            <a:off x="856343" y="5480552"/>
            <a:ext cx="10533241" cy="584775"/>
          </a:xfrm>
          <a:prstGeom prst="rect">
            <a:avLst/>
          </a:prstGeom>
          <a:noFill/>
        </p:spPr>
        <p:txBody>
          <a:bodyPr wrap="square" rtlCol="0">
            <a:spAutoFit/>
          </a:bodyPr>
          <a:lstStyle/>
          <a:p>
            <a:pPr algn="ctr"/>
            <a:r>
              <a:rPr lang="en-US" sz="1600" dirty="0" smtClean="0"/>
              <a:t>Target Variable Distribution basis different categorical columns. As seen above, it gives us clear indication about the target variables among the different data variables. </a:t>
            </a:r>
          </a:p>
        </p:txBody>
      </p:sp>
      <p:pic>
        <p:nvPicPr>
          <p:cNvPr id="3077" name="Picture 5"/>
          <p:cNvPicPr>
            <a:picLocks noChangeAspect="1" noChangeArrowheads="1"/>
          </p:cNvPicPr>
          <p:nvPr/>
        </p:nvPicPr>
        <p:blipFill>
          <a:blip r:embed="rId2" cstate="print"/>
          <a:srcRect/>
          <a:stretch>
            <a:fillRect/>
          </a:stretch>
        </p:blipFill>
        <p:spPr bwMode="auto">
          <a:xfrm>
            <a:off x="1171348" y="722767"/>
            <a:ext cx="3114675" cy="4657725"/>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343173" y="662442"/>
            <a:ext cx="3049207" cy="4649787"/>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7642452" y="591910"/>
            <a:ext cx="3011034" cy="4927147"/>
          </a:xfrm>
          <a:prstGeom prst="rect">
            <a:avLst/>
          </a:prstGeom>
          <a:noFill/>
          <a:ln w="9525">
            <a:noFill/>
            <a:miter lim="800000"/>
            <a:headEnd/>
            <a:tailEnd/>
          </a:ln>
        </p:spPr>
      </p:pic>
    </p:spTree>
    <p:extLst>
      <p:ext uri="{BB962C8B-B14F-4D97-AF65-F5344CB8AC3E}">
        <p14:creationId xmlns="" xmlns:p14="http://schemas.microsoft.com/office/powerpoint/2010/main" val="236901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543306A-4035-B99A-DE75-D76A94DE74E3}"/>
              </a:ext>
            </a:extLst>
          </p:cNvPr>
          <p:cNvSpPr txBox="1"/>
          <p:nvPr/>
        </p:nvSpPr>
        <p:spPr>
          <a:xfrm>
            <a:off x="3319824" y="667657"/>
            <a:ext cx="5533889" cy="707886"/>
          </a:xfrm>
          <a:prstGeom prst="rect">
            <a:avLst/>
          </a:prstGeom>
          <a:noFill/>
        </p:spPr>
        <p:txBody>
          <a:bodyPr wrap="square" rtlCol="0">
            <a:spAutoFit/>
          </a:bodyPr>
          <a:lstStyle/>
          <a:p>
            <a:pPr algn="ctr"/>
            <a:r>
              <a:rPr lang="en-US" sz="2000" dirty="0" smtClean="0"/>
              <a:t>Customer Segmentation basis Customer Behavior and Analysis</a:t>
            </a:r>
          </a:p>
        </p:txBody>
      </p:sp>
      <p:pic>
        <p:nvPicPr>
          <p:cNvPr id="4098" name="Picture 2"/>
          <p:cNvPicPr>
            <a:picLocks noChangeAspect="1" noChangeArrowheads="1"/>
          </p:cNvPicPr>
          <p:nvPr/>
        </p:nvPicPr>
        <p:blipFill>
          <a:blip r:embed="rId2" cstate="print"/>
          <a:srcRect/>
          <a:stretch>
            <a:fillRect/>
          </a:stretch>
        </p:blipFill>
        <p:spPr bwMode="auto">
          <a:xfrm>
            <a:off x="1289731" y="1580924"/>
            <a:ext cx="4196669" cy="368103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568619" y="1589769"/>
            <a:ext cx="4520295" cy="3706642"/>
          </a:xfrm>
          <a:prstGeom prst="rect">
            <a:avLst/>
          </a:prstGeom>
          <a:noFill/>
          <a:ln w="9525">
            <a:noFill/>
            <a:miter lim="800000"/>
            <a:headEnd/>
            <a:tailEnd/>
          </a:ln>
        </p:spPr>
      </p:pic>
    </p:spTree>
    <p:extLst>
      <p:ext uri="{BB962C8B-B14F-4D97-AF65-F5344CB8AC3E}">
        <p14:creationId xmlns="" xmlns:p14="http://schemas.microsoft.com/office/powerpoint/2010/main" val="236901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A37C66A-78EE-EEF5-15B6-F83A9548FA64}"/>
              </a:ext>
            </a:extLst>
          </p:cNvPr>
          <p:cNvSpPr txBox="1"/>
          <p:nvPr/>
        </p:nvSpPr>
        <p:spPr>
          <a:xfrm>
            <a:off x="0" y="756791"/>
            <a:ext cx="2426498" cy="1077218"/>
          </a:xfrm>
          <a:prstGeom prst="rect">
            <a:avLst/>
          </a:prstGeom>
          <a:noFill/>
        </p:spPr>
        <p:txBody>
          <a:bodyPr wrap="square" rtlCol="0">
            <a:spAutoFit/>
          </a:bodyPr>
          <a:lstStyle/>
          <a:p>
            <a:r>
              <a:rPr lang="en-US" sz="3200" dirty="0" smtClean="0"/>
              <a:t>K Means </a:t>
            </a:r>
            <a:r>
              <a:rPr lang="en-US" sz="3200" dirty="0" smtClean="0"/>
              <a:t>Clustering</a:t>
            </a:r>
            <a:endParaRPr lang="en-GB" sz="3200" dirty="0"/>
          </a:p>
        </p:txBody>
      </p:sp>
      <p:sp>
        <p:nvSpPr>
          <p:cNvPr id="6" name="TextBox 5">
            <a:extLst>
              <a:ext uri="{FF2B5EF4-FFF2-40B4-BE49-F238E27FC236}">
                <a16:creationId xmlns="" xmlns:a16="http://schemas.microsoft.com/office/drawing/2014/main" id="{AFBA7BB7-0FAA-EA1C-A533-C2A7A38BBE86}"/>
              </a:ext>
            </a:extLst>
          </p:cNvPr>
          <p:cNvSpPr txBox="1"/>
          <p:nvPr/>
        </p:nvSpPr>
        <p:spPr>
          <a:xfrm>
            <a:off x="2390503" y="1042369"/>
            <a:ext cx="9281160" cy="830997"/>
          </a:xfrm>
          <a:prstGeom prst="rect">
            <a:avLst/>
          </a:prstGeom>
          <a:noFill/>
        </p:spPr>
        <p:txBody>
          <a:bodyPr wrap="square" rtlCol="0">
            <a:spAutoFit/>
          </a:bodyPr>
          <a:lstStyle/>
          <a:p>
            <a:pPr algn="just"/>
            <a:r>
              <a:rPr lang="en-US" sz="1600" dirty="0"/>
              <a:t>First, </a:t>
            </a:r>
            <a:r>
              <a:rPr lang="en-US" sz="1600" dirty="0" smtClean="0"/>
              <a:t>we </a:t>
            </a:r>
            <a:r>
              <a:rPr lang="en-US" sz="1600" dirty="0"/>
              <a:t>scale </a:t>
            </a:r>
            <a:r>
              <a:rPr lang="en-US" sz="1600" dirty="0" smtClean="0"/>
              <a:t>the variables of the customer segmented columns (</a:t>
            </a:r>
            <a:r>
              <a:rPr lang="en-US" sz="1600" dirty="0" err="1" smtClean="0"/>
              <a:t>Avg_late_payment</a:t>
            </a:r>
            <a:r>
              <a:rPr lang="en-US" sz="1600" dirty="0" smtClean="0"/>
              <a:t>, </a:t>
            </a:r>
            <a:r>
              <a:rPr lang="en-US" sz="1600" dirty="0" err="1" smtClean="0"/>
              <a:t>Std_late_payment</a:t>
            </a:r>
            <a:r>
              <a:rPr lang="en-US" sz="1600" dirty="0" smtClean="0"/>
              <a:t>)  using Standard </a:t>
            </a:r>
            <a:r>
              <a:rPr lang="en-US" sz="1600" dirty="0" err="1" smtClean="0"/>
              <a:t>Scaler</a:t>
            </a:r>
            <a:r>
              <a:rPr lang="en-US" sz="1600" dirty="0" smtClean="0"/>
              <a:t> and then fit transform the data. </a:t>
            </a:r>
            <a:endParaRPr lang="en-US" sz="1600" dirty="0"/>
          </a:p>
          <a:p>
            <a:pPr algn="just"/>
            <a:endParaRPr lang="en-US" sz="1600" dirty="0"/>
          </a:p>
        </p:txBody>
      </p:sp>
      <p:sp>
        <p:nvSpPr>
          <p:cNvPr id="7" name="TextBox 6">
            <a:extLst>
              <a:ext uri="{FF2B5EF4-FFF2-40B4-BE49-F238E27FC236}">
                <a16:creationId xmlns="" xmlns:a16="http://schemas.microsoft.com/office/drawing/2014/main" id="{841053BE-DDF1-F850-AB81-0873B59F6EA7}"/>
              </a:ext>
            </a:extLst>
          </p:cNvPr>
          <p:cNvSpPr txBox="1"/>
          <p:nvPr/>
        </p:nvSpPr>
        <p:spPr>
          <a:xfrm>
            <a:off x="0" y="2064713"/>
            <a:ext cx="6869611" cy="338554"/>
          </a:xfrm>
          <a:prstGeom prst="rect">
            <a:avLst/>
          </a:prstGeom>
          <a:noFill/>
        </p:spPr>
        <p:txBody>
          <a:bodyPr wrap="square" rtlCol="0">
            <a:spAutoFit/>
          </a:bodyPr>
          <a:lstStyle/>
          <a:p>
            <a:pPr algn="just"/>
            <a:r>
              <a:rPr lang="en-US" sz="1600" dirty="0"/>
              <a:t>We then used </a:t>
            </a:r>
            <a:r>
              <a:rPr lang="en-US" sz="1600" dirty="0" smtClean="0"/>
              <a:t>K-Means Clustering to cluster the dataset into segments </a:t>
            </a:r>
            <a:endParaRPr lang="en-US" sz="1600" dirty="0"/>
          </a:p>
        </p:txBody>
      </p:sp>
      <p:sp>
        <p:nvSpPr>
          <p:cNvPr id="9" name="TextBox 8">
            <a:extLst>
              <a:ext uri="{FF2B5EF4-FFF2-40B4-BE49-F238E27FC236}">
                <a16:creationId xmlns="" xmlns:a16="http://schemas.microsoft.com/office/drawing/2014/main" id="{EF6C1675-04EA-F788-8323-FFD80A6E6EBB}"/>
              </a:ext>
            </a:extLst>
          </p:cNvPr>
          <p:cNvSpPr txBox="1"/>
          <p:nvPr/>
        </p:nvSpPr>
        <p:spPr>
          <a:xfrm>
            <a:off x="0" y="2767902"/>
            <a:ext cx="3985008" cy="1569660"/>
          </a:xfrm>
          <a:prstGeom prst="rect">
            <a:avLst/>
          </a:prstGeom>
          <a:noFill/>
        </p:spPr>
        <p:txBody>
          <a:bodyPr wrap="square">
            <a:spAutoFit/>
          </a:bodyPr>
          <a:lstStyle/>
          <a:p>
            <a:pPr algn="just"/>
            <a:r>
              <a:rPr lang="en-US" sz="1600" dirty="0" smtClean="0"/>
              <a:t>Here is the elbow curve: </a:t>
            </a:r>
            <a:endParaRPr lang="en-US" sz="1600" dirty="0"/>
          </a:p>
          <a:p>
            <a:pPr algn="just"/>
            <a:endParaRPr lang="en-US" sz="1600" dirty="0"/>
          </a:p>
          <a:p>
            <a:pPr algn="just"/>
            <a:r>
              <a:rPr lang="en-US" sz="1600" dirty="0" smtClean="0"/>
              <a:t>Then we did the Silhouette Analysis and finally to go ahead with building the final model we finalized k = 3 (no of clusters = 3) as per the Silhouette Score as seen below:</a:t>
            </a:r>
            <a:endParaRPr lang="en-US" sz="1600" dirty="0"/>
          </a:p>
        </p:txBody>
      </p:sp>
      <p:pic>
        <p:nvPicPr>
          <p:cNvPr id="5122" name="Picture 2"/>
          <p:cNvPicPr>
            <a:picLocks noChangeAspect="1" noChangeArrowheads="1"/>
          </p:cNvPicPr>
          <p:nvPr/>
        </p:nvPicPr>
        <p:blipFill>
          <a:blip r:embed="rId2" cstate="print"/>
          <a:srcRect/>
          <a:stretch>
            <a:fillRect/>
          </a:stretch>
        </p:blipFill>
        <p:spPr bwMode="auto">
          <a:xfrm>
            <a:off x="4391705" y="4063093"/>
            <a:ext cx="4017789" cy="259896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182756" y="1788261"/>
            <a:ext cx="4747985" cy="2268482"/>
          </a:xfrm>
          <a:prstGeom prst="rect">
            <a:avLst/>
          </a:prstGeom>
          <a:noFill/>
          <a:ln w="9525">
            <a:noFill/>
            <a:miter lim="800000"/>
            <a:headEnd/>
            <a:tailEnd/>
          </a:ln>
        </p:spPr>
      </p:pic>
    </p:spTree>
    <p:extLst>
      <p:ext uri="{BB962C8B-B14F-4D97-AF65-F5344CB8AC3E}">
        <p14:creationId xmlns="" xmlns:p14="http://schemas.microsoft.com/office/powerpoint/2010/main" val="816006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ectangle 1045">
            <a:extLst>
              <a:ext uri="{FF2B5EF4-FFF2-40B4-BE49-F238E27FC236}">
                <a16:creationId xmlns="" xmlns:a16="http://schemas.microsoft.com/office/drawing/2014/main" id="{20586029-32A0-47E5-9AEC-AE3ABA6B9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 xmlns:a16="http://schemas.microsoft.com/office/drawing/2014/main" id="{3543306A-4035-B99A-DE75-D76A94DE74E3}"/>
              </a:ext>
            </a:extLst>
          </p:cNvPr>
          <p:cNvSpPr txBox="1"/>
          <p:nvPr/>
        </p:nvSpPr>
        <p:spPr>
          <a:xfrm>
            <a:off x="3319824" y="624113"/>
            <a:ext cx="5533889" cy="461665"/>
          </a:xfrm>
          <a:prstGeom prst="rect">
            <a:avLst/>
          </a:prstGeom>
          <a:noFill/>
        </p:spPr>
        <p:txBody>
          <a:bodyPr wrap="square" rtlCol="0">
            <a:spAutoFit/>
          </a:bodyPr>
          <a:lstStyle/>
          <a:p>
            <a:pPr algn="ctr"/>
            <a:r>
              <a:rPr lang="en-US" sz="2400" dirty="0" smtClean="0"/>
              <a:t>Visualizing Late Payments across Clusters</a:t>
            </a:r>
          </a:p>
        </p:txBody>
      </p:sp>
      <p:pic>
        <p:nvPicPr>
          <p:cNvPr id="6147" name="Picture 3"/>
          <p:cNvPicPr>
            <a:picLocks noChangeAspect="1" noChangeArrowheads="1"/>
          </p:cNvPicPr>
          <p:nvPr/>
        </p:nvPicPr>
        <p:blipFill>
          <a:blip r:embed="rId2" cstate="print"/>
          <a:srcRect/>
          <a:stretch>
            <a:fillRect/>
          </a:stretch>
        </p:blipFill>
        <p:spPr bwMode="auto">
          <a:xfrm>
            <a:off x="765629" y="1812698"/>
            <a:ext cx="4929292" cy="3093131"/>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6363155" y="1841499"/>
            <a:ext cx="4894460" cy="3049814"/>
          </a:xfrm>
          <a:prstGeom prst="rect">
            <a:avLst/>
          </a:prstGeom>
          <a:noFill/>
          <a:ln w="9525">
            <a:noFill/>
            <a:miter lim="800000"/>
            <a:headEnd/>
            <a:tailEnd/>
          </a:ln>
        </p:spPr>
      </p:pic>
      <p:sp>
        <p:nvSpPr>
          <p:cNvPr id="11" name="TextBox 10">
            <a:extLst>
              <a:ext uri="{FF2B5EF4-FFF2-40B4-BE49-F238E27FC236}">
                <a16:creationId xmlns="" xmlns:a16="http://schemas.microsoft.com/office/drawing/2014/main" id="{3543306A-4035-B99A-DE75-D76A94DE74E3}"/>
              </a:ext>
            </a:extLst>
          </p:cNvPr>
          <p:cNvSpPr txBox="1"/>
          <p:nvPr/>
        </p:nvSpPr>
        <p:spPr>
          <a:xfrm>
            <a:off x="740231" y="5754914"/>
            <a:ext cx="10827656" cy="523220"/>
          </a:xfrm>
          <a:prstGeom prst="rect">
            <a:avLst/>
          </a:prstGeom>
          <a:noFill/>
        </p:spPr>
        <p:txBody>
          <a:bodyPr wrap="square" rtlCol="0">
            <a:spAutoFit/>
          </a:bodyPr>
          <a:lstStyle/>
          <a:p>
            <a:pPr algn="ctr"/>
            <a:r>
              <a:rPr lang="en-US" sz="1400" dirty="0" smtClean="0"/>
              <a:t>Customers belonging to Cluster Id 2 exhibit a higher likelihood of making late payments based on our analysis. It is crucial to prioritize collecting payments from these customers to mitigate the risk of delayed or outstanding payments.</a:t>
            </a:r>
          </a:p>
        </p:txBody>
      </p:sp>
    </p:spTree>
    <p:extLst>
      <p:ext uri="{BB962C8B-B14F-4D97-AF65-F5344CB8AC3E}">
        <p14:creationId xmlns="" xmlns:p14="http://schemas.microsoft.com/office/powerpoint/2010/main" val="236901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1876</TotalTime>
  <Words>1041</Words>
  <Application>Microsoft Office PowerPoint</Application>
  <PresentationFormat>Custom</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Jaydip Mehta</dc:creator>
  <cp:lastModifiedBy>rajkumar saxena</cp:lastModifiedBy>
  <cp:revision>18</cp:revision>
  <dcterms:created xsi:type="dcterms:W3CDTF">2024-04-13T18:33:33Z</dcterms:created>
  <dcterms:modified xsi:type="dcterms:W3CDTF">2024-06-01T07:56:14Z</dcterms:modified>
</cp:coreProperties>
</file>