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79" r:id="rId8"/>
    <p:sldId id="280" r:id="rId9"/>
    <p:sldId id="281" r:id="rId10"/>
    <p:sldId id="282" r:id="rId11"/>
    <p:sldId id="267" r:id="rId12"/>
    <p:sldId id="283" r:id="rId13"/>
    <p:sldId id="259" r:id="rId14"/>
    <p:sldId id="270" r:id="rId15"/>
    <p:sldId id="284" r:id="rId16"/>
    <p:sldId id="285" r:id="rId17"/>
    <p:sldId id="286" r:id="rId18"/>
    <p:sldId id="271" r:id="rId19"/>
    <p:sldId id="260" r:id="rId20"/>
    <p:sldId id="272" r:id="rId21"/>
    <p:sldId id="261" r:id="rId22"/>
    <p:sldId id="273" r:id="rId23"/>
    <p:sldId id="274" r:id="rId24"/>
    <p:sldId id="262" r:id="rId25"/>
    <p:sldId id="275" r:id="rId26"/>
    <p:sldId id="289" r:id="rId27"/>
    <p:sldId id="263" r:id="rId28"/>
    <p:sldId id="276" r:id="rId29"/>
    <p:sldId id="277" r:id="rId30"/>
    <p:sldId id="287" r:id="rId31"/>
    <p:sldId id="288" r:id="rId32"/>
    <p:sldId id="264" r:id="rId33"/>
    <p:sldId id="265" r:id="rId34"/>
    <p:sldId id="278"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3" d="100"/>
          <a:sy n="93" d="100"/>
        </p:scale>
        <p:origin x="381"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My City Information App</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G-17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64444444"/>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20211LCS0004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solidFill>
                            <a:schemeClr val="tx1"/>
                          </a:solidFill>
                        </a:rPr>
                        <a:t>Aanchal</a:t>
                      </a:r>
                      <a:r>
                        <a:rPr lang="en-GB" dirty="0">
                          <a:solidFill>
                            <a:schemeClr val="tx1"/>
                          </a:solidFill>
                        </a:rPr>
                        <a:t> Pandey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20211LCS0003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solidFill>
                            <a:schemeClr val="tx1"/>
                          </a:solidFill>
                        </a:rPr>
                        <a:t>Sohit</a:t>
                      </a:r>
                      <a:r>
                        <a:rPr lang="en-GB" dirty="0">
                          <a:solidFill>
                            <a:schemeClr val="tx1"/>
                          </a:solidFill>
                        </a:rPr>
                        <a:t> Kumar </a:t>
                      </a:r>
                      <a:r>
                        <a:rPr lang="en-GB" dirty="0" err="1">
                          <a:solidFill>
                            <a:schemeClr val="tx1"/>
                          </a:solidFill>
                        </a:rPr>
                        <a:t>Mahato</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20201CSE0153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solidFill>
                            <a:schemeClr val="tx1"/>
                          </a:solidFill>
                        </a:rPr>
                        <a:t>Aishvary</a:t>
                      </a:r>
                      <a:r>
                        <a:rPr lang="en-GB" dirty="0">
                          <a:solidFill>
                            <a:schemeClr val="tx1"/>
                          </a:solidFill>
                        </a:rPr>
                        <a:t> Pratap Singh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Manish M Goswami</a:t>
            </a:r>
          </a:p>
          <a:p>
            <a:pPr algn="l"/>
            <a:r>
              <a:rPr lang="en-GB" sz="1700" dirty="0">
                <a:solidFill>
                  <a:schemeClr val="tx1"/>
                </a:solidFill>
              </a:rPr>
              <a:t>Associate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42714"/>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690688"/>
            <a:ext cx="10515600" cy="4351338"/>
          </a:xfrm>
        </p:spPr>
        <p:txBody>
          <a:bodyPr>
            <a:noAutofit/>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rPr>
              <a:t>Requirement Analysis:</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Begin by engaging with local communities and potential users to identify the specific information needs. Understand the nuances of the selected city in India, taking into account the diverse requirements of residents and visitors alike. Analyze feedback from community forums, government authorities, and surveys to determine key categories of information essential for inclusion in the app.</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API Integration: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Integrate reliable APIs for real-time data on attractions, accommodations, healthcare, education, law enforcement, public representatives, senior citizen services, and transportation. Implement features like search, geolocation, and emergency contacts through APIs.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5695-8425-1E89-6C2A-51AD024081F4}"/>
              </a:ext>
            </a:extLst>
          </p:cNvPr>
          <p:cNvSpPr>
            <a:spLocks noGrp="1"/>
          </p:cNvSpPr>
          <p:nvPr>
            <p:ph type="title"/>
          </p:nvPr>
        </p:nvSpPr>
        <p:spPr/>
        <p:txBody>
          <a:bodyPr/>
          <a:lstStyle/>
          <a:p>
            <a:r>
              <a:rPr kumimoji="0" lang="en-GB" sz="4400" b="1" i="0" u="none" strike="noStrike" kern="1200" cap="none" spc="0" normalizeH="0" baseline="0" noProof="0" dirty="0">
                <a:ln>
                  <a:noFill/>
                </a:ln>
                <a:solidFill>
                  <a:prstClr val="black"/>
                </a:solidFill>
                <a:effectLst/>
                <a:uLnTx/>
                <a:uFillTx/>
                <a:latin typeface="Calibri Light" panose="020F0302020204030204"/>
                <a:ea typeface="+mj-ea"/>
                <a:cs typeface="+mj-cs"/>
              </a:rPr>
              <a:t>Proposed Methodology</a:t>
            </a:r>
            <a:endParaRPr lang="en-IN" dirty="0"/>
          </a:p>
        </p:txBody>
      </p:sp>
      <p:sp>
        <p:nvSpPr>
          <p:cNvPr id="3" name="Content Placeholder 2">
            <a:extLst>
              <a:ext uri="{FF2B5EF4-FFF2-40B4-BE49-F238E27FC236}">
                <a16:creationId xmlns:a16="http://schemas.microsoft.com/office/drawing/2014/main" id="{A7AACD11-0516-95C6-3D69-EC2A4CB2C38A}"/>
              </a:ext>
            </a:extLst>
          </p:cNvPr>
          <p:cNvSpPr>
            <a:spLocks noGrp="1"/>
          </p:cNvSpPr>
          <p:nvPr>
            <p:ph idx="1"/>
          </p:nvPr>
        </p:nvSpPr>
        <p:spPr>
          <a:xfrm>
            <a:off x="838200" y="1690688"/>
            <a:ext cx="10515600" cy="4351338"/>
          </a:xfrm>
        </p:spPr>
        <p:txBody>
          <a:bodyPr>
            <a:normAutofit/>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rPr>
              <a:t> Geo-Location Integration:</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Implement geolocation services using GPS technology to enhance user experience. Enable the app to determine the user's location and provide tailored information based on their proximity to relevant points of interest. This integration ensures that users can quickly access critical information relevant to their current location.</a:t>
            </a:r>
          </a:p>
          <a:p>
            <a:pPr marL="457200" algn="just">
              <a:lnSpc>
                <a:spcPct val="150000"/>
              </a:lnSpc>
            </a:pPr>
            <a:r>
              <a:rPr lang="en-US" sz="1800" b="1" dirty="0">
                <a:effectLst/>
                <a:latin typeface="Times New Roman" panose="02020603050405020304" pitchFamily="18" charset="0"/>
                <a:ea typeface="Times New Roman" panose="02020603050405020304" pitchFamily="18" charset="0"/>
              </a:rPr>
              <a:t>Database Design and Management:</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Design a robust database structure with a relational model to efficiently organize and store diverse information. Utilize a well-defined schema to facilitate quick retrieval of data and ensure seamless integration with the app's functionality. Regularly update the database to maintain data accuracy and relevance.</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8068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0FC78-6670-F569-CE2B-77A224D774F5}"/>
              </a:ext>
            </a:extLst>
          </p:cNvPr>
          <p:cNvSpPr>
            <a:spLocks noGrp="1"/>
          </p:cNvSpPr>
          <p:nvPr>
            <p:ph idx="1"/>
          </p:nvPr>
        </p:nvSpPr>
        <p:spPr>
          <a:xfrm>
            <a:off x="760562" y="514410"/>
            <a:ext cx="10515600" cy="4351338"/>
          </a:xfrm>
        </p:spPr>
        <p:txBody>
          <a:bodyPr>
            <a:normAutofit fontScale="85000" lnSpcReduction="20000"/>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rPr>
              <a:t>User Interface (UI) Design:</a:t>
            </a:r>
            <a:endParaRPr lang="en-IN" sz="1800" dirty="0">
              <a:effectLst/>
              <a:latin typeface="Times New Roman" panose="02020603050405020304" pitchFamily="18" charset="0"/>
              <a:ea typeface="Times New Roman" panose="02020603050405020304" pitchFamily="18" charset="0"/>
            </a:endParaRPr>
          </a:p>
          <a:p>
            <a:pPr marL="0" indent="0">
              <a:lnSpc>
                <a:spcPct val="170000"/>
              </a:lnSpc>
              <a:buNone/>
            </a:pPr>
            <a:r>
              <a:rPr lang="en-US" sz="1700" dirty="0">
                <a:effectLst/>
                <a:latin typeface="Times New Roman" panose="02020603050405020304" pitchFamily="18" charset="0"/>
                <a:ea typeface="Times New Roman" panose="02020603050405020304" pitchFamily="18" charset="0"/>
              </a:rPr>
              <a:t>Focus on creating an intuitive and visually appealing UI. Develop wireframes and prototypes to </a:t>
            </a:r>
            <a:r>
              <a:rPr lang="en-US" sz="1700" dirty="0" err="1">
                <a:effectLst/>
                <a:latin typeface="Times New Roman" panose="02020603050405020304" pitchFamily="18" charset="0"/>
                <a:ea typeface="Times New Roman" panose="02020603050405020304" pitchFamily="18" charset="0"/>
              </a:rPr>
              <a:t>mapout</a:t>
            </a:r>
            <a:r>
              <a:rPr lang="en-US" sz="1700" dirty="0">
                <a:effectLst/>
                <a:latin typeface="Times New Roman" panose="02020603050405020304" pitchFamily="18" charset="0"/>
                <a:ea typeface="Times New Roman" panose="02020603050405020304" pitchFamily="18" charset="0"/>
              </a:rPr>
              <a:t> the app's layout and navigation. Prioritize simplicity and clarity in design to accommodate users of varying technical expertise and linguistic backgrounds.</a:t>
            </a:r>
          </a:p>
          <a:p>
            <a:pPr marL="457200" algn="just">
              <a:lnSpc>
                <a:spcPct val="150000"/>
              </a:lnSpc>
            </a:pPr>
            <a:r>
              <a:rPr lang="en-US" sz="1800" b="1" dirty="0">
                <a:effectLst/>
                <a:latin typeface="Times New Roman" panose="02020603050405020304" pitchFamily="18" charset="0"/>
                <a:ea typeface="Times New Roman" panose="02020603050405020304" pitchFamily="18" charset="0"/>
              </a:rPr>
              <a:t>Mobile App Development:</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900" dirty="0">
                <a:effectLst/>
                <a:latin typeface="Times New Roman" panose="02020603050405020304" pitchFamily="18" charset="0"/>
                <a:ea typeface="Times New Roman" panose="02020603050405020304" pitchFamily="18" charset="0"/>
              </a:rPr>
              <a:t>Select a suitable development platform, considering the user base and development resources available. </a:t>
            </a:r>
            <a:r>
              <a:rPr lang="en-US" sz="1900" dirty="0" err="1">
                <a:effectLst/>
                <a:latin typeface="Times New Roman" panose="02020603050405020304" pitchFamily="18" charset="0"/>
                <a:ea typeface="Times New Roman" panose="02020603050405020304" pitchFamily="18" charset="0"/>
              </a:rPr>
              <a:t>Opt</a:t>
            </a:r>
            <a:r>
              <a:rPr lang="en-US" sz="1900" dirty="0">
                <a:effectLst/>
                <a:latin typeface="Times New Roman" panose="02020603050405020304" pitchFamily="18" charset="0"/>
                <a:ea typeface="Times New Roman" panose="02020603050405020304" pitchFamily="18" charset="0"/>
              </a:rPr>
              <a:t> for cross-platform frameworks like React Native or Flutter to ensure compatibility with both Android and iOS devices. Leverage native development tools for Android to enhance performance and user experience.</a:t>
            </a:r>
          </a:p>
          <a:p>
            <a:pPr marL="457200" algn="just">
              <a:lnSpc>
                <a:spcPct val="150000"/>
              </a:lnSpc>
            </a:pPr>
            <a:r>
              <a:rPr lang="en-US" sz="1800" b="1" dirty="0">
                <a:effectLst/>
                <a:latin typeface="Times New Roman" panose="02020603050405020304" pitchFamily="18" charset="0"/>
                <a:ea typeface="Times New Roman" panose="02020603050405020304" pitchFamily="18" charset="0"/>
              </a:rPr>
              <a:t>Integration of External APIs:</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900" dirty="0">
                <a:effectLst/>
                <a:latin typeface="Times New Roman" panose="02020603050405020304" pitchFamily="18" charset="0"/>
                <a:ea typeface="Times New Roman" panose="02020603050405020304" pitchFamily="18" charset="0"/>
              </a:rPr>
              <a:t>Enhance the app's functionality by integrating external APIs for real-time information. Leverage APIs provided by government agencies, weather services, and transportation authorities to ensure users receive accurate and up-to-date details on weather conditions, local transportation options, and emergency services.</a:t>
            </a:r>
            <a:endParaRPr lang="en-IN" sz="1900" dirty="0">
              <a:effectLst/>
              <a:latin typeface="Times New Roman" panose="02020603050405020304" pitchFamily="18" charset="0"/>
              <a:ea typeface="Times New Roman" panose="02020603050405020304" pitchFamily="18" charset="0"/>
            </a:endParaRPr>
          </a:p>
          <a:p>
            <a:pPr indent="0" algn="just">
              <a:lnSpc>
                <a:spcPct val="150000"/>
              </a:lnSpc>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173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84399-179C-BC32-1677-F2909C209702}"/>
              </a:ext>
            </a:extLst>
          </p:cNvPr>
          <p:cNvSpPr>
            <a:spLocks noGrp="1"/>
          </p:cNvSpPr>
          <p:nvPr>
            <p:ph idx="1"/>
          </p:nvPr>
        </p:nvSpPr>
        <p:spPr>
          <a:xfrm>
            <a:off x="639792" y="428146"/>
            <a:ext cx="10515600" cy="4351338"/>
          </a:xfrm>
        </p:spPr>
        <p:txBody>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rPr>
              <a:t>Testing and Quality Assurance:</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600" dirty="0">
                <a:effectLst/>
                <a:latin typeface="Times New Roman" panose="02020603050405020304" pitchFamily="18" charset="0"/>
                <a:ea typeface="Times New Roman" panose="02020603050405020304" pitchFamily="18" charset="0"/>
              </a:rPr>
              <a:t>Conduct thorough testing across various devices, screen sizes, and operating systems. Employ functional, usability, and security testing to identify and address potential issues. Ensure the app meets high-quality standards and provides a seamless user experience.</a:t>
            </a:r>
          </a:p>
          <a:p>
            <a:pPr marL="457200" algn="just">
              <a:lnSpc>
                <a:spcPct val="150000"/>
              </a:lnSpc>
            </a:pPr>
            <a:r>
              <a:rPr lang="en-US" sz="1800" b="1" dirty="0">
                <a:effectLst/>
                <a:latin typeface="Times New Roman" panose="02020603050405020304" pitchFamily="18" charset="0"/>
                <a:ea typeface="Times New Roman" panose="02020603050405020304" pitchFamily="18" charset="0"/>
              </a:rPr>
              <a:t>User Feedback and Iterative Development:</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600" dirty="0">
                <a:effectLst/>
                <a:latin typeface="Times New Roman" panose="02020603050405020304" pitchFamily="18" charset="0"/>
                <a:ea typeface="Times New Roman" panose="02020603050405020304" pitchFamily="18" charset="0"/>
              </a:rPr>
              <a:t>Release the app to a limited audience for initial feedback. Collect user reviews, suggestions, and identify areas for improvement. Implement iterative development cycles to refine features, address identified issues, and enhance the overall user interface based on user input.</a:t>
            </a:r>
            <a:endParaRPr lang="en-IN" sz="1600" dirty="0">
              <a:effectLst/>
              <a:latin typeface="Times New Roman" panose="02020603050405020304" pitchFamily="18" charset="0"/>
              <a:ea typeface="Times New Roman" panose="02020603050405020304" pitchFamily="18" charset="0"/>
            </a:endParaRPr>
          </a:p>
          <a:p>
            <a:pPr indent="0" algn="just">
              <a:lnSpc>
                <a:spcPct val="150000"/>
              </a:lnSpc>
              <a:buNone/>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3822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83217-599D-FF1C-88C3-A92978FC8120}"/>
              </a:ext>
            </a:extLst>
          </p:cNvPr>
          <p:cNvSpPr>
            <a:spLocks noGrp="1"/>
          </p:cNvSpPr>
          <p:nvPr>
            <p:ph idx="1"/>
          </p:nvPr>
        </p:nvSpPr>
        <p:spPr>
          <a:xfrm>
            <a:off x="838200" y="574795"/>
            <a:ext cx="10515600" cy="4351338"/>
          </a:xfrm>
        </p:spPr>
        <p:txBody>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rPr>
              <a:t>Deployment and Maintenance:</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600" dirty="0">
                <a:effectLst/>
                <a:latin typeface="Times New Roman" panose="02020603050405020304" pitchFamily="18" charset="0"/>
                <a:ea typeface="Times New Roman" panose="02020603050405020304" pitchFamily="18" charset="0"/>
              </a:rPr>
              <a:t> Deploy the app on relevant app stores after comprehensive testing and refinement. Establish a systematic approach for regular updates and maintenance to address emerging issues, introduce new features, and ensure the app remains current and effective in meeting user needs over time.</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33705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50B8F4B0-2877-F485-4D9E-C0B927BF5AEA}"/>
              </a:ext>
            </a:extLst>
          </p:cNvPr>
          <p:cNvPicPr>
            <a:picLocks noGrp="1" noChangeAspect="1"/>
          </p:cNvPicPr>
          <p:nvPr>
            <p:ph idx="1"/>
          </p:nvPr>
        </p:nvPicPr>
        <p:blipFill>
          <a:blip r:embed="rId2"/>
          <a:stretch>
            <a:fillRect/>
          </a:stretch>
        </p:blipFill>
        <p:spPr>
          <a:xfrm>
            <a:off x="3597295" y="428145"/>
            <a:ext cx="4468402" cy="4606347"/>
          </a:xfrm>
        </p:spPr>
      </p:pic>
    </p:spTree>
    <p:extLst>
      <p:ext uri="{BB962C8B-B14F-4D97-AF65-F5344CB8AC3E}">
        <p14:creationId xmlns:p14="http://schemas.microsoft.com/office/powerpoint/2010/main" val="148485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7" name="Content Placeholder 6">
            <a:extLst>
              <a:ext uri="{FF2B5EF4-FFF2-40B4-BE49-F238E27FC236}">
                <a16:creationId xmlns:a16="http://schemas.microsoft.com/office/drawing/2014/main" id="{A0E5E985-E5FD-4CB7-3901-B1B8C77C2150}"/>
              </a:ext>
            </a:extLst>
          </p:cNvPr>
          <p:cNvSpPr>
            <a:spLocks noGrp="1"/>
          </p:cNvSpPr>
          <p:nvPr>
            <p:ph idx="1"/>
          </p:nvPr>
        </p:nvSpPr>
        <p:spPr/>
        <p:txBody>
          <a:bodyPr>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main goal is to create an interface that is easy to use and intuitive that links people to local amenities. For the convenience of users, the platform attempts to provide detailed information on frequently sought-after locations, including ATMs, banks, bus stops, and more. The platform seeks to improve connectivity by effortlessly integrating with users' Facebook and Twitter profiles, making it simple to share experiences and discoveries. In order to give users, access to a range of options catered to their preferences, this interface makes an effort to provide a diverse array of choices within each category of places. Users will find it easy to navigate the platform and find nearby establishments thanks to its intuitive design and functionality, which will facilitate their daily activities and improve their overall community experience. The focus is on integrating location-based data with social media to create a smooth, user-centered experience. </a:t>
            </a:r>
            <a:br>
              <a:rPr lang="en-US" sz="1800" b="1" dirty="0">
                <a:effectLst/>
                <a:latin typeface="Times New Roman" panose="02020603050405020304" pitchFamily="18" charset="0"/>
                <a:ea typeface="Times New Roman" panose="02020603050405020304" pitchFamily="18" charset="0"/>
              </a:rPr>
            </a:br>
            <a:endParaRPr lang="en-IN" sz="1800" dirty="0"/>
          </a:p>
        </p:txBody>
      </p:sp>
    </p:spTree>
    <p:extLst>
      <p:ext uri="{BB962C8B-B14F-4D97-AF65-F5344CB8AC3E}">
        <p14:creationId xmlns:p14="http://schemas.microsoft.com/office/powerpoint/2010/main" val="26667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6C1E-7495-6FF8-2AE8-A2C5BDEBE5C1}"/>
              </a:ext>
            </a:extLst>
          </p:cNvPr>
          <p:cNvSpPr>
            <a:spLocks noGrp="1"/>
          </p:cNvSpPr>
          <p:nvPr>
            <p:ph type="title"/>
          </p:nvPr>
        </p:nvSpPr>
        <p:spPr/>
        <p:txBody>
          <a:bodyPr/>
          <a:lstStyle/>
          <a:p>
            <a:r>
              <a:rPr kumimoji="0" lang="en-GB" sz="4400" b="1" i="0" u="none" strike="noStrike" kern="1200" cap="none" spc="0" normalizeH="0" baseline="0" noProof="0" dirty="0">
                <a:ln>
                  <a:noFill/>
                </a:ln>
                <a:solidFill>
                  <a:prstClr val="black"/>
                </a:solidFill>
                <a:effectLst/>
                <a:uLnTx/>
                <a:uFillTx/>
                <a:latin typeface="Calibri Light" panose="020F0302020204030204"/>
                <a:ea typeface="+mj-ea"/>
                <a:cs typeface="+mj-cs"/>
              </a:rPr>
              <a:t>Objectives</a:t>
            </a:r>
            <a:endParaRPr lang="en-IN" dirty="0"/>
          </a:p>
        </p:txBody>
      </p:sp>
      <p:sp>
        <p:nvSpPr>
          <p:cNvPr id="3" name="Content Placeholder 2">
            <a:extLst>
              <a:ext uri="{FF2B5EF4-FFF2-40B4-BE49-F238E27FC236}">
                <a16:creationId xmlns:a16="http://schemas.microsoft.com/office/drawing/2014/main" id="{59C2FB3B-33F4-9176-F7C5-411F47581F57}"/>
              </a:ext>
            </a:extLst>
          </p:cNvPr>
          <p:cNvSpPr>
            <a:spLocks noGrp="1"/>
          </p:cNvSpPr>
          <p:nvPr>
            <p:ph idx="1"/>
          </p:nvPr>
        </p:nvSpPr>
        <p:spPr/>
        <p:txBody>
          <a:bodyPr/>
          <a:lstStyle/>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Through social media integration, the platform hopes to become a valuable resource for anyone looking for easy access to necessities while also promoting relationships and interactions. The ultimate objective is to empower users by giving them a single point of contact for local information and encouraging social interaction in their community.</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endParaRPr lang="en-IN" dirty="0"/>
          </a:p>
        </p:txBody>
      </p:sp>
    </p:spTree>
    <p:extLst>
      <p:ext uri="{BB962C8B-B14F-4D97-AF65-F5344CB8AC3E}">
        <p14:creationId xmlns:p14="http://schemas.microsoft.com/office/powerpoint/2010/main" val="3243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806"/>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394304"/>
            <a:ext cx="10515600" cy="4351338"/>
          </a:xfrm>
        </p:spPr>
        <p:txBody>
          <a:bodyPr>
            <a:noAutofit/>
          </a:bodyPr>
          <a:lstStyle/>
          <a:p>
            <a:pPr marL="0" indent="0" algn="just">
              <a:lnSpc>
                <a:spcPct val="150000"/>
              </a:lnSpc>
              <a:buNone/>
            </a:pPr>
            <a:r>
              <a:rPr lang="en-IN" sz="1800" b="1" dirty="0">
                <a:effectLst/>
                <a:latin typeface="Times New Roman" panose="02020603050405020304" pitchFamily="18" charset="0"/>
                <a:ea typeface="Times New Roman" panose="02020603050405020304" pitchFamily="18" charset="0"/>
              </a:rPr>
              <a:t>1. Platform and Technology:</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SzPts val="1000"/>
              <a:buNone/>
              <a:tabLst>
                <a:tab pos="457200" algn="l"/>
              </a:tabLst>
            </a:pPr>
            <a:r>
              <a:rPr lang="en-IN" sz="1600" dirty="0">
                <a:effectLst/>
                <a:latin typeface="Times New Roman" panose="02020603050405020304" pitchFamily="18" charset="0"/>
                <a:ea typeface="Times New Roman" panose="02020603050405020304" pitchFamily="18" charset="0"/>
              </a:rPr>
              <a:t>	Platform: Develop the app exclusively for the Android platform using Java for native development.</a:t>
            </a:r>
          </a:p>
          <a:p>
            <a:pPr marL="0" lvl="0" indent="0" algn="just">
              <a:lnSpc>
                <a:spcPct val="150000"/>
              </a:lnSpc>
              <a:buSzPts val="1000"/>
              <a:buNone/>
              <a:tabLst>
                <a:tab pos="457200" algn="l"/>
              </a:tabLst>
            </a:pPr>
            <a:r>
              <a:rPr lang="en-IN" sz="1600" dirty="0">
                <a:effectLst/>
                <a:latin typeface="Times New Roman" panose="02020603050405020304" pitchFamily="18" charset="0"/>
                <a:ea typeface="Times New Roman" panose="02020603050405020304" pitchFamily="18" charset="0"/>
              </a:rPr>
              <a:t>	Technology Stack: Utilize Android Studio as the official Integrated Development Environment (IDE) for 	Android 	development. Java, being the primary language for Android, will serve as the core programming language.</a:t>
            </a:r>
          </a:p>
          <a:p>
            <a:pPr marL="0" indent="0" algn="just">
              <a:lnSpc>
                <a:spcPct val="150000"/>
              </a:lnSpc>
              <a:buNone/>
            </a:pPr>
            <a:r>
              <a:rPr lang="en-IN" sz="1800" b="1" dirty="0">
                <a:effectLst/>
                <a:latin typeface="Times New Roman" panose="02020603050405020304" pitchFamily="18" charset="0"/>
                <a:ea typeface="Times New Roman" panose="02020603050405020304" pitchFamily="18" charset="0"/>
              </a:rPr>
              <a:t>2. User Interface (UI) and User Experience (UX):</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SzPts val="1000"/>
              <a:buNone/>
              <a:tabLst>
                <a:tab pos="457200" algn="l"/>
              </a:tabLst>
            </a:pPr>
            <a:r>
              <a:rPr lang="en-IN" sz="1800" dirty="0">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XML Layouts: Design the UI using XML layout files to create intuitive and user-friendly interfaces.</a:t>
            </a:r>
          </a:p>
          <a:p>
            <a:pPr marL="0" lvl="0" indent="0" algn="just">
              <a:lnSpc>
                <a:spcPct val="150000"/>
              </a:lnSpc>
              <a:buSzPts val="1000"/>
              <a:buNone/>
              <a:tabLst>
                <a:tab pos="457200" algn="l"/>
              </a:tabLst>
            </a:pPr>
            <a:r>
              <a:rPr lang="en-IN" sz="1600" dirty="0">
                <a:effectLst/>
                <a:latin typeface="Times New Roman" panose="02020603050405020304" pitchFamily="18" charset="0"/>
                <a:ea typeface="Times New Roman" panose="02020603050405020304" pitchFamily="18" charset="0"/>
              </a:rPr>
              <a:t>	Activities and Fragments: Leverage Java to handle activities and fragments for managing different screens 	and components.</a:t>
            </a:r>
          </a:p>
        </p:txBody>
      </p:sp>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2D3B-4DE8-C28E-A6BD-DED1541175CF}"/>
              </a:ext>
            </a:extLst>
          </p:cNvPr>
          <p:cNvSpPr>
            <a:spLocks noGrp="1"/>
          </p:cNvSpPr>
          <p:nvPr>
            <p:ph type="title"/>
          </p:nvPr>
        </p:nvSpPr>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B0DF78E1-3239-4E55-283E-A20B8B57C783}"/>
              </a:ext>
            </a:extLst>
          </p:cNvPr>
          <p:cNvSpPr>
            <a:spLocks noGrp="1"/>
          </p:cNvSpPr>
          <p:nvPr>
            <p:ph idx="1"/>
          </p:nvPr>
        </p:nvSpPr>
        <p:spPr>
          <a:xfrm>
            <a:off x="838200" y="1578544"/>
            <a:ext cx="10515600" cy="4351338"/>
          </a:xfrm>
        </p:spPr>
        <p:txBody>
          <a:bodyPr>
            <a:normAutofit fontScale="77500" lnSpcReduction="20000"/>
          </a:bodyPr>
          <a:lstStyle/>
          <a:p>
            <a:pPr marL="0" marR="0" lvl="0" indent="0" algn="just" defTabSz="914400" rtl="0" eaLnBrk="1" fontAlgn="auto" latinLnBrk="0" hangingPunct="1">
              <a:lnSpc>
                <a:spcPct val="150000"/>
              </a:lnSpc>
              <a:spcBef>
                <a:spcPts val="1000"/>
              </a:spcBef>
              <a:spcAft>
                <a:spcPts val="0"/>
              </a:spcAft>
              <a:buClrTx/>
              <a:buSz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 Core Features: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Google Maps API: Integrate the Google Maps API to incorporate interactive maps and location services.</a:t>
            </a: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Distance Calculation: Implement algorithms in Java for calculating distances between locations using 	</a:t>
            </a:r>
            <a:r>
              <a:rPr kumimoji="0" lang="en-IN" sz="19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latitudeand</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longitude 	coordinates.</a:t>
            </a: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HTTP Requests: Use Java libraries like </a:t>
            </a:r>
            <a:r>
              <a:rPr kumimoji="0" lang="en-IN" sz="19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HttpURLConnection</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or third-party libraries like Retrofit for 	making API requests </a:t>
            </a: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to fetch information about tourist spots.</a:t>
            </a:r>
          </a:p>
          <a:p>
            <a:pPr marL="0" marR="0" lvl="0" indent="0" algn="just" defTabSz="914400" rtl="0" eaLnBrk="1" fontAlgn="auto" latinLnBrk="0" hangingPunct="1">
              <a:lnSpc>
                <a:spcPct val="150000"/>
              </a:lnSpc>
              <a:spcBef>
                <a:spcPts val="1000"/>
              </a:spcBef>
              <a:spcAft>
                <a:spcPts val="0"/>
              </a:spcAft>
              <a:buClrTx/>
              <a:buSz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4. Data Management: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lang="en-IN" sz="1800" dirty="0">
                <a:solidFill>
                  <a:prstClr val="black"/>
                </a:solidFill>
                <a:latin typeface="Times New Roman" panose="02020603050405020304" pitchFamily="18" charset="0"/>
                <a:ea typeface="Times New Roman" panose="02020603050405020304" pitchFamily="18" charset="0"/>
              </a:rPr>
              <a:t>	</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SQLite Database: Implement an SQLite database to store and manage information about tourist spots locally on the 	device.</a:t>
            </a: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Content Providers: Use Content Providers to facilitate the interaction between the app and the SQLite database.</a:t>
            </a:r>
          </a:p>
          <a:p>
            <a:pPr algn="just"/>
            <a:endParaRPr lang="en-IN" dirty="0"/>
          </a:p>
        </p:txBody>
      </p:sp>
    </p:spTree>
    <p:extLst>
      <p:ext uri="{BB962C8B-B14F-4D97-AF65-F5344CB8AC3E}">
        <p14:creationId xmlns:p14="http://schemas.microsoft.com/office/powerpoint/2010/main" val="35191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751936" y="1506447"/>
            <a:ext cx="10515600" cy="4351338"/>
          </a:xfrm>
        </p:spPr>
        <p:txBody>
          <a:bodyPr>
            <a:normAutofit fontScale="92500" lnSpcReduction="20000"/>
          </a:bodyPr>
          <a:lstStyle/>
          <a:p>
            <a:pPr marL="0" indent="0">
              <a:lnSpc>
                <a:spcPct val="150000"/>
              </a:lnSpc>
              <a:buNone/>
            </a:pPr>
            <a:r>
              <a:rPr lang="en-US" sz="1700" dirty="0">
                <a:effectLst/>
                <a:latin typeface="Times New Roman" panose="02020603050405020304" pitchFamily="18" charset="0"/>
                <a:ea typeface="Times New Roman" panose="02020603050405020304" pitchFamily="18" charset="0"/>
              </a:rPr>
              <a:t>Creating a complete mobile app for exploring Indian cities aims to offer a wide range of info for travelers, both local and international. Right now, tourists face problems when they can't find trustworthy guides, making their trips more difficult. Hiring guides can be costly, straining many travelers financially. Also, these guides might not always be experts, working only part-time and sometimes struggling to give accurate details because they work seasonally. This proposed mobile app aims to address these issues by offering a cost-effective and easily accessible alternative. By leveraging an Android-based smartphone platform, the app intends to act as a virtual guide, providing essential information about various tourist spots. Its functionalities will include displaying maps of desired locations, calculating distances between places, and offering fundamental details about each tourist attraction. This convenient tool will be readily available for tourists, allowing them to access information crucial for decision-making, such as temperature, altitude, weather conditions, historical significance, and dates related to these spots. The objective is to ensure that tourists have access to accurate and reliable information whenever they need it, eliminating the dependence on potentially unreliable or unavailable guides. This initiative aims to enhance the overall tourist experience by providing a free and accessible solution that caters to their informational needs while exploring cities in India.</a:t>
            </a:r>
            <a:endParaRPr lang="en-IN" sz="1700" dirty="0">
              <a:effectLst/>
              <a:latin typeface="Times New Roman" panose="02020603050405020304" pitchFamily="18" charset="0"/>
              <a:ea typeface="Times New Roman" panose="02020603050405020304" pitchFamily="18" charset="0"/>
            </a:endParaRPr>
          </a:p>
          <a:p>
            <a:pPr>
              <a:lnSpc>
                <a:spcPct val="150000"/>
              </a:lnSpc>
            </a:pP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4821-6844-D12F-ACF3-741ACDD6A0E6}"/>
              </a:ext>
            </a:extLst>
          </p:cNvPr>
          <p:cNvSpPr>
            <a:spLocks noGrp="1"/>
          </p:cNvSpPr>
          <p:nvPr>
            <p:ph type="title"/>
          </p:nvPr>
        </p:nvSpPr>
        <p:spPr>
          <a:xfrm>
            <a:off x="838200" y="244355"/>
            <a:ext cx="10515600" cy="1325563"/>
          </a:xfrm>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System Design &amp; Implementation</a:t>
            </a:r>
            <a:endParaRPr lang="en-IN" dirty="0"/>
          </a:p>
        </p:txBody>
      </p:sp>
      <p:sp>
        <p:nvSpPr>
          <p:cNvPr id="3" name="Content Placeholder 2">
            <a:extLst>
              <a:ext uri="{FF2B5EF4-FFF2-40B4-BE49-F238E27FC236}">
                <a16:creationId xmlns:a16="http://schemas.microsoft.com/office/drawing/2014/main" id="{7B44069E-AAAF-C1B9-7B7B-3DCEB33B43DD}"/>
              </a:ext>
            </a:extLst>
          </p:cNvPr>
          <p:cNvSpPr>
            <a:spLocks noGrp="1"/>
          </p:cNvSpPr>
          <p:nvPr>
            <p:ph idx="1"/>
          </p:nvPr>
        </p:nvSpPr>
        <p:spPr>
          <a:xfrm>
            <a:off x="838200" y="1253331"/>
            <a:ext cx="11353800" cy="4351338"/>
          </a:xfrm>
        </p:spPr>
        <p:txBody>
          <a:bodyPr>
            <a:noAutofit/>
          </a:bodyPr>
          <a:lstStyle/>
          <a:p>
            <a:pPr marL="0" marR="0" lvl="0" indent="0" algn="just" defTabSz="914400" rtl="0" eaLnBrk="1" fontAlgn="auto" latinLnBrk="0" hangingPunct="1">
              <a:lnSpc>
                <a:spcPct val="150000"/>
              </a:lnSpc>
              <a:spcBef>
                <a:spcPts val="1000"/>
              </a:spcBef>
              <a:spcAft>
                <a:spcPts val="0"/>
              </a:spcAft>
              <a:buClrTx/>
              <a:buSz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5. Accessibility:</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Implement a caching mechanism to store essential data locally, enabling users to access information offline.</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6. Testing:</a:t>
            </a:r>
            <a:endParaRPr lang="en-IN" sz="1800" noProof="0" dirty="0">
              <a:solidFill>
                <a:prstClr val="black"/>
              </a:solidFill>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None/>
              <a:tabLst/>
              <a:defRPr/>
            </a:pPr>
            <a:r>
              <a:rPr lang="en-IN" sz="1600" dirty="0">
                <a:solidFill>
                  <a:prstClr val="black"/>
                </a:solidFill>
                <a:latin typeface="Times New Roman" panose="02020603050405020304" pitchFamily="18" charset="0"/>
                <a:ea typeface="Times New Roman" panose="02020603050405020304" pitchFamily="18" charset="0"/>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JUnit and Espresso: Employ JUnit for unit testing and Espresso for UI testing to ensure the reliability </a:t>
            </a:r>
          </a:p>
          <a:p>
            <a:pPr marL="0" marR="0" lvl="0" indent="0" algn="just" defTabSz="914400" rtl="0" eaLnBrk="1" fontAlgn="auto" latinLnBrk="0" hangingPunct="1">
              <a:lnSpc>
                <a:spcPct val="150000"/>
              </a:lnSpc>
              <a:spcBef>
                <a:spcPts val="1000"/>
              </a:spcBef>
              <a:spcAft>
                <a:spcPts val="0"/>
              </a:spcAft>
              <a:buClrTx/>
              <a:buSzTx/>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of your Java code.</a:t>
            </a: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Device Emulators: Utilize Android emulators for testing the app on different devices and screen sizes.</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7. Security:</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1000"/>
              </a:spcBef>
              <a:spcAft>
                <a:spcPts val="0"/>
              </a:spcAft>
              <a:buClrTx/>
              <a:buSzPts val="1000"/>
              <a:buNone/>
              <a:tabLst>
                <a:tab pos="457200" algn="l"/>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HTTPS: Ensure secure communication by using HTTPS for any data transmission between the app &amp; external </a:t>
            </a:r>
            <a:r>
              <a:rPr lang="en-IN" sz="1600" dirty="0">
                <a:solidFill>
                  <a:prstClr val="black"/>
                </a:solidFill>
                <a:latin typeface="Times New Roman" panose="02020603050405020304" pitchFamily="18" charset="0"/>
                <a:ea typeface="Times New Roman" panose="02020603050405020304" pitchFamily="18" charset="0"/>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APIs.</a:t>
            </a:r>
          </a:p>
          <a:p>
            <a:pPr marL="0" indent="0">
              <a:buNone/>
            </a:pPr>
            <a:endParaRPr lang="en-IN" sz="1800" dirty="0"/>
          </a:p>
        </p:txBody>
      </p:sp>
    </p:spTree>
    <p:extLst>
      <p:ext uri="{BB962C8B-B14F-4D97-AF65-F5344CB8AC3E}">
        <p14:creationId xmlns:p14="http://schemas.microsoft.com/office/powerpoint/2010/main" val="375236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a:xfrm>
            <a:off x="838200" y="1690688"/>
            <a:ext cx="10515600" cy="4351338"/>
          </a:xfrm>
        </p:spPr>
        <p:txBody>
          <a:bodyPr>
            <a:normAutofit/>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Project Initiation (Week 1):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Define goals and objectives</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Research and Requirement Analysis (Week 2):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Conduct market research and gather requirements</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System Design and Architecture (Week 3-4):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Develop wireframes and prototype</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Design user interface (UI) and user experience (UX)</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FB95-31A4-4088-F187-CBD7F913D33A}"/>
              </a:ext>
            </a:extLst>
          </p:cNvPr>
          <p:cNvSpPr>
            <a:spLocks noGrp="1"/>
          </p:cNvSpPr>
          <p:nvPr>
            <p:ph type="title"/>
          </p:nvPr>
        </p:nvSpPr>
        <p:spPr>
          <a:xfrm>
            <a:off x="838200" y="89080"/>
            <a:ext cx="10515600" cy="1325563"/>
          </a:xfrm>
        </p:spPr>
        <p:txBody>
          <a:bodyPr/>
          <a:lstStyle/>
          <a:p>
            <a:r>
              <a:rPr lang="en-GB" b="1" dirty="0"/>
              <a:t>Timeline of Project</a:t>
            </a:r>
            <a:endParaRPr lang="en-IN" dirty="0"/>
          </a:p>
        </p:txBody>
      </p:sp>
      <p:sp>
        <p:nvSpPr>
          <p:cNvPr id="3" name="Content Placeholder 2">
            <a:extLst>
              <a:ext uri="{FF2B5EF4-FFF2-40B4-BE49-F238E27FC236}">
                <a16:creationId xmlns:a16="http://schemas.microsoft.com/office/drawing/2014/main" id="{42B31FD2-514B-1B1A-1E60-89F03E70DE43}"/>
              </a:ext>
            </a:extLst>
          </p:cNvPr>
          <p:cNvSpPr>
            <a:spLocks noGrp="1"/>
          </p:cNvSpPr>
          <p:nvPr>
            <p:ph idx="1"/>
          </p:nvPr>
        </p:nvSpPr>
        <p:spPr>
          <a:xfrm>
            <a:off x="838200" y="1164566"/>
            <a:ext cx="10377576" cy="4804913"/>
          </a:xfrm>
        </p:spPr>
        <p:txBody>
          <a:bodyPr>
            <a:noAutofit/>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Development Phase (Week 5-6): </a:t>
            </a:r>
            <a:endParaRPr lang="en-IN" sz="1800" b="1" dirty="0">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Front-end development (coding the app's interface)</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Back-end development (building the app's functionality)</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Testing and Quality Assurance (Week 8):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Testing (debugging, performance, and usability testing)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Final System Integration (Week 9):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Monitor and address initial testing feedback</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Documentation (Week 10):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Launch the app in app stores (Google Play Store, Apple App Store)</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1293222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80FF-D013-C609-8743-E38171222C36}"/>
              </a:ext>
            </a:extLst>
          </p:cNvPr>
          <p:cNvSpPr>
            <a:spLocks noGrp="1"/>
          </p:cNvSpPr>
          <p:nvPr>
            <p:ph type="title"/>
          </p:nvPr>
        </p:nvSpPr>
        <p:spPr/>
        <p:txBody>
          <a:bodyPr/>
          <a:lstStyle/>
          <a:p>
            <a:r>
              <a:rPr lang="en-US" dirty="0"/>
              <a:t>Gantt Chart</a:t>
            </a:r>
            <a:endParaRPr lang="en-IN" dirty="0"/>
          </a:p>
        </p:txBody>
      </p:sp>
      <p:pic>
        <p:nvPicPr>
          <p:cNvPr id="8" name="Content Placeholder 7">
            <a:extLst>
              <a:ext uri="{FF2B5EF4-FFF2-40B4-BE49-F238E27FC236}">
                <a16:creationId xmlns:a16="http://schemas.microsoft.com/office/drawing/2014/main" id="{57A28547-2E46-4255-E7C4-1D087F6EC7E6}"/>
              </a:ext>
            </a:extLst>
          </p:cNvPr>
          <p:cNvPicPr>
            <a:picLocks noGrp="1" noChangeAspect="1"/>
          </p:cNvPicPr>
          <p:nvPr>
            <p:ph idx="1"/>
          </p:nvPr>
        </p:nvPicPr>
        <p:blipFill>
          <a:blip r:embed="rId2"/>
          <a:stretch>
            <a:fillRect/>
          </a:stretch>
        </p:blipFill>
        <p:spPr>
          <a:xfrm>
            <a:off x="1803232" y="1897003"/>
            <a:ext cx="7529104" cy="2968295"/>
          </a:xfrm>
        </p:spPr>
      </p:pic>
    </p:spTree>
    <p:extLst>
      <p:ext uri="{BB962C8B-B14F-4D97-AF65-F5344CB8AC3E}">
        <p14:creationId xmlns:p14="http://schemas.microsoft.com/office/powerpoint/2010/main" val="90491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609965"/>
            <a:ext cx="10515600" cy="4351338"/>
          </a:xfrm>
        </p:spPr>
        <p:txBody>
          <a:bodyPr>
            <a:noAutofit/>
          </a:bodyPr>
          <a:lstStyle/>
          <a:p>
            <a:pPr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Enhanced Accessibility: The app ensures easy access to important city info for both locals and tourists, making them feel more secure while exploring the city.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619125" algn="l"/>
              </a:tabLst>
            </a:pPr>
            <a:r>
              <a:rPr lang="en-US" sz="1800" b="1" dirty="0">
                <a:effectLst/>
                <a:latin typeface="Times New Roman" panose="02020603050405020304" pitchFamily="18" charset="0"/>
                <a:ea typeface="Times New Roman" panose="02020603050405020304" pitchFamily="18" charset="0"/>
              </a:rPr>
              <a:t>Improved Safety and Emergency Assistance: </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It provides accurate details about police stations, hospitals, and emergency contacts, boosting public safety and enabling quick responses during emergencies, potentially saving lives.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619125" algn="l"/>
              </a:tabLst>
            </a:pPr>
            <a:r>
              <a:rPr lang="en-US" sz="1800" b="1" dirty="0">
                <a:effectLst/>
                <a:latin typeface="Times New Roman" panose="02020603050405020304" pitchFamily="18" charset="0"/>
                <a:ea typeface="Times New Roman" panose="02020603050405020304" pitchFamily="18" charset="0"/>
              </a:rPr>
              <a:t>Tourism Boost:</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By highlighting city attractions, hotels, and local events, the app encourages more people to visit, creating positive experiences that benefit the city’s reputation and economy.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57F8-1912-6E98-1BD8-29B5BF54967A}"/>
              </a:ext>
            </a:extLst>
          </p:cNvPr>
          <p:cNvSpPr>
            <a:spLocks noGrp="1"/>
          </p:cNvSpPr>
          <p:nvPr>
            <p:ph type="title"/>
          </p:nvPr>
        </p:nvSpPr>
        <p:spPr/>
        <p:txBody>
          <a:bodyPr/>
          <a:lstStyle/>
          <a:p>
            <a:r>
              <a:rPr lang="en-GB" b="1" dirty="0"/>
              <a:t>Outcomes / Results Obtained</a:t>
            </a:r>
            <a:endParaRPr lang="en-IN" dirty="0"/>
          </a:p>
        </p:txBody>
      </p:sp>
      <p:sp>
        <p:nvSpPr>
          <p:cNvPr id="3" name="Content Placeholder 2">
            <a:extLst>
              <a:ext uri="{FF2B5EF4-FFF2-40B4-BE49-F238E27FC236}">
                <a16:creationId xmlns:a16="http://schemas.microsoft.com/office/drawing/2014/main" id="{5C6EC65D-BA57-5D68-89CF-17B71BB27895}"/>
              </a:ext>
            </a:extLst>
          </p:cNvPr>
          <p:cNvSpPr>
            <a:spLocks noGrp="1"/>
          </p:cNvSpPr>
          <p:nvPr>
            <p:ph idx="1"/>
          </p:nvPr>
        </p:nvSpPr>
        <p:spPr>
          <a:xfrm>
            <a:off x="838200" y="1690688"/>
            <a:ext cx="10515600" cy="4351338"/>
          </a:xfrm>
        </p:spPr>
        <p:txBody>
          <a:bodyPr>
            <a:normAutofit/>
          </a:bodyPr>
          <a:lstStyle/>
          <a:p>
            <a:pPr marL="342900" lvl="0" indent="-342900" algn="just">
              <a:lnSpc>
                <a:spcPct val="150000"/>
              </a:lnSpc>
              <a:buFont typeface="Symbol" panose="05050102010706020507" pitchFamily="18" charset="2"/>
              <a:buChar char=""/>
              <a:tabLst>
                <a:tab pos="619125" algn="l"/>
              </a:tabLst>
            </a:pPr>
            <a:r>
              <a:rPr lang="en-US" sz="1800" b="1" dirty="0">
                <a:effectLst/>
                <a:latin typeface="Times New Roman" panose="02020603050405020304" pitchFamily="18" charset="0"/>
                <a:ea typeface="Times New Roman" panose="02020603050405020304" pitchFamily="18" charset="0"/>
              </a:rPr>
              <a:t>Local Insights and Recommendations: </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The app offers insider tips and recommendations from locals, providing unique insights into hidden gems, local eateries, and cultural experiences, enhancing the overall travel experience.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619125" algn="l"/>
              </a:tabLst>
            </a:pPr>
            <a:r>
              <a:rPr lang="en-US" sz="1800" b="1" dirty="0">
                <a:effectLst/>
                <a:latin typeface="Times New Roman" panose="02020603050405020304" pitchFamily="18" charset="0"/>
                <a:ea typeface="Times New Roman" panose="02020603050405020304" pitchFamily="18" charset="0"/>
              </a:rPr>
              <a:t>Cultural Exchange and Understanding: </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Facilitating connections between travelers and locals fosters cultural exchange, allowing tourists to immerse themselves in the local way of life, promoting mutual understanding and appreciation.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511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9CDA-058F-83FE-CBF4-44A482D38116}"/>
              </a:ext>
            </a:extLst>
          </p:cNvPr>
          <p:cNvSpPr>
            <a:spLocks noGrp="1"/>
          </p:cNvSpPr>
          <p:nvPr>
            <p:ph type="title"/>
          </p:nvPr>
        </p:nvSpPr>
        <p:spPr/>
        <p:txBody>
          <a:bodyPr/>
          <a:lstStyle/>
          <a:p>
            <a:r>
              <a:rPr lang="en-GB" b="1" dirty="0"/>
              <a:t>Outcomes / Results Obtained</a:t>
            </a:r>
            <a:endParaRPr lang="en-IN" dirty="0"/>
          </a:p>
        </p:txBody>
      </p:sp>
      <p:sp>
        <p:nvSpPr>
          <p:cNvPr id="3" name="Content Placeholder 2">
            <a:extLst>
              <a:ext uri="{FF2B5EF4-FFF2-40B4-BE49-F238E27FC236}">
                <a16:creationId xmlns:a16="http://schemas.microsoft.com/office/drawing/2014/main" id="{A08A4798-FB93-455F-7788-E4E539FBD4BE}"/>
              </a:ext>
            </a:extLst>
          </p:cNvPr>
          <p:cNvSpPr>
            <a:spLocks noGrp="1"/>
          </p:cNvSpPr>
          <p:nvPr>
            <p:ph idx="1"/>
          </p:nvPr>
        </p:nvSpPr>
        <p:spPr>
          <a:xfrm>
            <a:off x="838200" y="1489195"/>
            <a:ext cx="10515600" cy="4351338"/>
          </a:xfrm>
        </p:spPr>
        <p:txBody>
          <a:bodyPr>
            <a:normAutofit/>
          </a:bodyPr>
          <a:lstStyle/>
          <a:p>
            <a:pPr marL="0" indent="0" algn="just">
              <a:lnSpc>
                <a:spcPct val="150000"/>
              </a:lnSpc>
              <a:buNone/>
              <a:tabLst>
                <a:tab pos="619125" algn="l"/>
              </a:tabLst>
            </a:pPr>
            <a:r>
              <a:rPr lang="en-US" sz="2200" b="1" dirty="0">
                <a:effectLst/>
                <a:latin typeface="Times New Roman" panose="02020603050405020304" pitchFamily="18" charset="0"/>
                <a:ea typeface="Times New Roman" panose="02020603050405020304" pitchFamily="18" charset="0"/>
              </a:rPr>
              <a:t>Result:</a:t>
            </a: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software goes above and beyond the utilitarian features by exploring the historical significance of popular tourist destinations. In addition to pertinent dates and events, users are provided with insights into the cultural legacy of each area, which enhances their overall comprehension and appreciation of the locations they visit.</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379238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BE1E-C851-85DD-1F52-970466139EA0}"/>
              </a:ext>
            </a:extLst>
          </p:cNvPr>
          <p:cNvSpPr>
            <a:spLocks noGrp="1"/>
          </p:cNvSpPr>
          <p:nvPr>
            <p:ph type="title"/>
          </p:nvPr>
        </p:nvSpPr>
        <p:spPr/>
        <p:txBody>
          <a:bodyPr/>
          <a:lstStyle/>
          <a:p>
            <a:r>
              <a:rPr lang="en-US" dirty="0"/>
              <a:t>Screenshots</a:t>
            </a:r>
            <a:endParaRPr lang="en-IN" dirty="0"/>
          </a:p>
        </p:txBody>
      </p:sp>
      <p:pic>
        <p:nvPicPr>
          <p:cNvPr id="21" name="Picture 20">
            <a:extLst>
              <a:ext uri="{FF2B5EF4-FFF2-40B4-BE49-F238E27FC236}">
                <a16:creationId xmlns:a16="http://schemas.microsoft.com/office/drawing/2014/main" id="{D265E73F-9610-F5F4-C040-B21537382D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3452" y="1359802"/>
            <a:ext cx="2008311" cy="4351338"/>
          </a:xfrm>
          <a:prstGeom prst="rect">
            <a:avLst/>
          </a:prstGeom>
        </p:spPr>
      </p:pic>
      <p:pic>
        <p:nvPicPr>
          <p:cNvPr id="23" name="Picture 22">
            <a:extLst>
              <a:ext uri="{FF2B5EF4-FFF2-40B4-BE49-F238E27FC236}">
                <a16:creationId xmlns:a16="http://schemas.microsoft.com/office/drawing/2014/main" id="{253EEAD3-9DC3-82F2-A118-F0BA83C50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0436" y="1359798"/>
            <a:ext cx="2008312" cy="4351343"/>
          </a:xfrm>
          <a:prstGeom prst="rect">
            <a:avLst/>
          </a:prstGeom>
        </p:spPr>
      </p:pic>
      <p:pic>
        <p:nvPicPr>
          <p:cNvPr id="27" name="Content Placeholder 26">
            <a:extLst>
              <a:ext uri="{FF2B5EF4-FFF2-40B4-BE49-F238E27FC236}">
                <a16:creationId xmlns:a16="http://schemas.microsoft.com/office/drawing/2014/main" id="{DC3E83CB-C776-E402-F46E-37C85B52ABC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41672" y="1359798"/>
            <a:ext cx="2008311" cy="4351342"/>
          </a:xfrm>
        </p:spPr>
      </p:pic>
    </p:spTree>
    <p:extLst>
      <p:ext uri="{BB962C8B-B14F-4D97-AF65-F5344CB8AC3E}">
        <p14:creationId xmlns:p14="http://schemas.microsoft.com/office/powerpoint/2010/main" val="231273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456D8A-A47D-1381-E343-5015484619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12878" y="850990"/>
            <a:ext cx="2008309" cy="4351337"/>
          </a:xfrm>
        </p:spPr>
      </p:pic>
      <p:pic>
        <p:nvPicPr>
          <p:cNvPr id="7" name="Picture 6">
            <a:extLst>
              <a:ext uri="{FF2B5EF4-FFF2-40B4-BE49-F238E27FC236}">
                <a16:creationId xmlns:a16="http://schemas.microsoft.com/office/drawing/2014/main" id="{2281E7F9-67E6-A64C-3A0C-F8478647B4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9794" y="850989"/>
            <a:ext cx="2008310" cy="4351338"/>
          </a:xfrm>
          <a:prstGeom prst="rect">
            <a:avLst/>
          </a:prstGeom>
        </p:spPr>
      </p:pic>
    </p:spTree>
    <p:extLst>
      <p:ext uri="{BB962C8B-B14F-4D97-AF65-F5344CB8AC3E}">
        <p14:creationId xmlns:p14="http://schemas.microsoft.com/office/powerpoint/2010/main" val="324670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lstStyle/>
          <a:p>
            <a:pPr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The development of a comprehensive city information mobile app holds the potential to transform urban living in India. By seamlessly integrating essential services, local attractions, and emergency resources, the app not only enhances accessibility and safety but also promotes tourism and community engagement.</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Through meticulous planning, robust technology, and continuous user feedback, this initiative stands poised to create more informed, connected, and secure cities. Benefits the residents and visitors but also paves the way for smarter, more efficient urban environments, reflecting the progressive spirit of India's digital future.</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Literature Review</a:t>
            </a:r>
          </a:p>
        </p:txBody>
      </p:sp>
      <p:sp>
        <p:nvSpPr>
          <p:cNvPr id="5" name="Content Placeholder 4">
            <a:extLst>
              <a:ext uri="{FF2B5EF4-FFF2-40B4-BE49-F238E27FC236}">
                <a16:creationId xmlns:a16="http://schemas.microsoft.com/office/drawing/2014/main" id="{90D63B9F-9A7B-9087-B02F-E859E4C4E027}"/>
              </a:ext>
            </a:extLst>
          </p:cNvPr>
          <p:cNvSpPr>
            <a:spLocks noGrp="1"/>
          </p:cNvSpPr>
          <p:nvPr>
            <p:ph idx="1"/>
          </p:nvPr>
        </p:nvSpPr>
        <p:spPr>
          <a:xfrm>
            <a:off x="838200" y="1437436"/>
            <a:ext cx="10515600" cy="4351338"/>
          </a:xfrm>
        </p:spPr>
        <p:txBody>
          <a:bodyPr>
            <a:normAutofit fontScale="62500" lnSpcReduction="20000"/>
          </a:bodyPr>
          <a:lstStyle/>
          <a:p>
            <a:pPr marL="0" indent="0">
              <a:lnSpc>
                <a:spcPct val="160000"/>
              </a:lnSpc>
              <a:buNone/>
            </a:pPr>
            <a:r>
              <a:rPr lang="en-US" sz="2300" dirty="0">
                <a:latin typeface="Times New Roman" panose="02020603050405020304" pitchFamily="18" charset="0"/>
                <a:cs typeface="Times New Roman" panose="02020603050405020304" pitchFamily="18" charset="0"/>
              </a:rPr>
              <a:t>[1] This paper explores the creative use of mashup technology in the creation of a mobile tourist guide system. The writers are aware of the increasing demand for cutting-edge technical solutions to improve tourists' travel experiences. They suggest a mobile tourist guide system that makes use of mashup technology in answer to this need. Using mashup technology, several web services and data sources are integrated to provide a single, dynamic application. Within the framework of this research, the authors investigate how mashups might be used to give tourists up-to-date, complete information. The goal of integrating many data sources is to provide visitors traveling to new places with a rich and engaging experience.</a:t>
            </a:r>
          </a:p>
          <a:p>
            <a:pPr>
              <a:lnSpc>
                <a:spcPct val="160000"/>
              </a:lnSpc>
            </a:pPr>
            <a:endParaRPr lang="en-US" sz="2100" dirty="0">
              <a:latin typeface="Times New Roman" panose="02020603050405020304" pitchFamily="18" charset="0"/>
              <a:cs typeface="Times New Roman" panose="02020603050405020304" pitchFamily="18" charset="0"/>
            </a:endParaRPr>
          </a:p>
          <a:p>
            <a:pPr marL="0" indent="0">
              <a:lnSpc>
                <a:spcPct val="160000"/>
              </a:lnSpc>
              <a:buNone/>
            </a:pPr>
            <a:r>
              <a:rPr lang="en-US" sz="2300" dirty="0">
                <a:latin typeface="Times New Roman" panose="02020603050405020304" pitchFamily="18" charset="0"/>
                <a:cs typeface="Times New Roman" panose="02020603050405020304" pitchFamily="18" charset="0"/>
              </a:rPr>
              <a:t>Examples of these sources include maps, location-based services, and tourist attractions. The suggested mobile tourist guide system's architectural design, execution, and assessment are probably covered in this article. One may investigate how mashup technology enhances the tourist guide system's usability, accessibility, and overall efficacy. Through referencing this work, scholars and industry professionals get significant insights into the convergence of mobile technology and tourism, particularly concerning the inventive application of mashup technology to generate a more knowledgeable and captivating trip encounter.</a:t>
            </a:r>
          </a:p>
          <a:p>
            <a:endParaRPr lang="en-IN" dirty="0"/>
          </a:p>
        </p:txBody>
      </p:sp>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a:bodyPr>
          <a:lstStyle/>
          <a:p>
            <a:pPr marL="0" lvl="0" indent="0" algn="just">
              <a:lnSpc>
                <a:spcPct val="150000"/>
              </a:lnSpc>
              <a:buSzPts val="1200"/>
              <a:buNone/>
              <a:tabLst>
                <a:tab pos="457200" algn="l"/>
              </a:tabLst>
            </a:pPr>
            <a:r>
              <a:rPr lang="en-US" sz="1800" dirty="0">
                <a:effectLst/>
                <a:latin typeface="Times New Roman" panose="02020603050405020304" pitchFamily="18" charset="0"/>
                <a:ea typeface="Times New Roman" panose="02020603050405020304" pitchFamily="18" charset="0"/>
              </a:rPr>
              <a:t>[1] Meng, J., &amp; Xu, N. (2010, December). A mobile tourist guide system based on mashup technology. In The 2nd International Conference on Information Science and Engineering (pp. 1716-1719). IEEE. </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SzPts val="1200"/>
              <a:buNone/>
              <a:tabLst>
                <a:tab pos="457200" algn="l"/>
              </a:tabLst>
            </a:pPr>
            <a:r>
              <a:rPr lang="en-US" sz="1800" dirty="0">
                <a:effectLst/>
                <a:latin typeface="Times New Roman" panose="02020603050405020304" pitchFamily="18" charset="0"/>
                <a:ea typeface="Times New Roman" panose="02020603050405020304" pitchFamily="18" charset="0"/>
              </a:rPr>
              <a:t>[2] Shi, X., Sun, T., Shen, Y., Li, K., &amp; Qu, W. (2010, June). Tour-guide: Providing location-based tourist information on mobile phones. In 2010 10th IEEE International Conference on Computer and Information Technology (pp. 2397-2401). IEEE. </a:t>
            </a:r>
          </a:p>
          <a:p>
            <a:pPr marL="0" lvl="0" indent="0" algn="just">
              <a:lnSpc>
                <a:spcPct val="150000"/>
              </a:lnSpc>
              <a:buSzPts val="1200"/>
              <a:buNone/>
              <a:tabLst>
                <a:tab pos="457200" algn="l"/>
              </a:tabLst>
            </a:pPr>
            <a:r>
              <a:rPr lang="en-US" sz="1800" dirty="0">
                <a:latin typeface="Times New Roman" panose="02020603050405020304" pitchFamily="18" charset="0"/>
                <a:ea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rPr>
              <a:t>Jordan, I. (2013). Building mobile tourist guide applications using different development mobile platforms. International Journal of Advanced Science and Technology, 54, 13-22.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457200" algn="l"/>
              </a:tabLst>
            </a:pPr>
            <a:endParaRPr lang="en-IN" sz="1800" dirty="0">
              <a:effectLst/>
              <a:latin typeface="Times New Roman" panose="02020603050405020304" pitchFamily="18" charset="0"/>
              <a:ea typeface="Times New Roman" panose="02020603050405020304" pitchFamily="18" charset="0"/>
            </a:endParaRPr>
          </a:p>
          <a:p>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D80A-ED4B-F9D4-098E-064C16A8C657}"/>
              </a:ext>
            </a:extLst>
          </p:cNvPr>
          <p:cNvSpPr>
            <a:spLocks noGrp="1"/>
          </p:cNvSpPr>
          <p:nvPr>
            <p:ph type="title"/>
          </p:nvPr>
        </p:nvSpPr>
        <p:spPr/>
        <p:txBody>
          <a:bodyPr/>
          <a:lstStyle/>
          <a:p>
            <a:r>
              <a:rPr lang="en-GB" b="1" dirty="0"/>
              <a:t>References</a:t>
            </a:r>
            <a:endParaRPr lang="en-IN" dirty="0"/>
          </a:p>
        </p:txBody>
      </p:sp>
      <p:sp>
        <p:nvSpPr>
          <p:cNvPr id="3" name="Content Placeholder 2">
            <a:extLst>
              <a:ext uri="{FF2B5EF4-FFF2-40B4-BE49-F238E27FC236}">
                <a16:creationId xmlns:a16="http://schemas.microsoft.com/office/drawing/2014/main" id="{3529C3CE-EBDD-55D6-2EA6-C7683E7B4000}"/>
              </a:ext>
            </a:extLst>
          </p:cNvPr>
          <p:cNvSpPr>
            <a:spLocks noGrp="1"/>
          </p:cNvSpPr>
          <p:nvPr>
            <p:ph idx="1"/>
          </p:nvPr>
        </p:nvSpPr>
        <p:spPr/>
        <p:txBody>
          <a:bodyPr>
            <a:normAutofit/>
          </a:bodyPr>
          <a:lstStyle/>
          <a:p>
            <a:pPr marL="0" indent="0" algn="just">
              <a:lnSpc>
                <a:spcPct val="150000"/>
              </a:lnSpc>
              <a:buNone/>
              <a:tabLst>
                <a:tab pos="457200" algn="l"/>
              </a:tabLst>
            </a:pPr>
            <a:r>
              <a:rPr lang="en-US" sz="1800" dirty="0">
                <a:latin typeface="Times New Roman" panose="02020603050405020304" pitchFamily="18" charset="0"/>
                <a:ea typeface="Times New Roman" panose="02020603050405020304" pitchFamily="18" charset="0"/>
              </a:rPr>
              <a:t>[4]</a:t>
            </a:r>
            <a:r>
              <a:rPr lang="en-US" sz="1800" dirty="0" err="1">
                <a:effectLst/>
                <a:latin typeface="Times New Roman" panose="02020603050405020304" pitchFamily="18" charset="0"/>
                <a:ea typeface="Times New Roman" panose="02020603050405020304" pitchFamily="18" charset="0"/>
              </a:rPr>
              <a:t>Kenteris</a:t>
            </a:r>
            <a:r>
              <a:rPr lang="en-US" sz="1800" dirty="0">
                <a:effectLst/>
                <a:latin typeface="Times New Roman" panose="02020603050405020304" pitchFamily="18" charset="0"/>
                <a:ea typeface="Times New Roman" panose="02020603050405020304" pitchFamily="18" charset="0"/>
              </a:rPr>
              <a:t>, Michael &amp; </a:t>
            </a:r>
            <a:r>
              <a:rPr lang="en-US" sz="1800" dirty="0" err="1">
                <a:effectLst/>
                <a:latin typeface="Times New Roman" panose="02020603050405020304" pitchFamily="18" charset="0"/>
                <a:ea typeface="Times New Roman" panose="02020603050405020304" pitchFamily="18" charset="0"/>
              </a:rPr>
              <a:t>Gavalas</a:t>
            </a:r>
            <a:r>
              <a:rPr lang="en-US" sz="1800" dirty="0">
                <a:effectLst/>
                <a:latin typeface="Times New Roman" panose="02020603050405020304" pitchFamily="18" charset="0"/>
                <a:ea typeface="Times New Roman" panose="02020603050405020304" pitchFamily="18" charset="0"/>
              </a:rPr>
              <a:t>, Damianos &amp; Economou, Daphne, “A novel method for the development of personalized mobile tourist applications”, International Conference on Communication Systems and Networks, August 2006, 28-30.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457200" algn="l"/>
              </a:tabLst>
            </a:pPr>
            <a:r>
              <a:rPr lang="en-US" sz="1800" dirty="0">
                <a:latin typeface="Times New Roman" panose="02020603050405020304" pitchFamily="18" charset="0"/>
                <a:ea typeface="Times New Roman" panose="02020603050405020304" pitchFamily="18" charset="0"/>
              </a:rPr>
              <a:t>[5]</a:t>
            </a:r>
            <a:r>
              <a:rPr lang="en-US" sz="1800" dirty="0" err="1">
                <a:effectLst/>
                <a:latin typeface="Times New Roman" panose="02020603050405020304" pitchFamily="18" charset="0"/>
                <a:ea typeface="Times New Roman" panose="02020603050405020304" pitchFamily="18" charset="0"/>
              </a:rPr>
              <a:t>Jinendra</a:t>
            </a:r>
            <a:r>
              <a:rPr lang="en-US" sz="1800" dirty="0">
                <a:effectLst/>
                <a:latin typeface="Times New Roman" panose="02020603050405020304" pitchFamily="18" charset="0"/>
                <a:ea typeface="Times New Roman" panose="02020603050405020304" pitchFamily="18" charset="0"/>
              </a:rPr>
              <a:t>, D. R., </a:t>
            </a:r>
            <a:r>
              <a:rPr lang="en-US" sz="1800" dirty="0" err="1">
                <a:effectLst/>
                <a:latin typeface="Times New Roman" panose="02020603050405020304" pitchFamily="18" charset="0"/>
                <a:ea typeface="Times New Roman" panose="02020603050405020304" pitchFamily="18" charset="0"/>
              </a:rPr>
              <a:t>Bhagyashri</a:t>
            </a:r>
            <a:r>
              <a:rPr lang="en-US" sz="1800" dirty="0">
                <a:effectLst/>
                <a:latin typeface="Times New Roman" panose="02020603050405020304" pitchFamily="18" charset="0"/>
                <a:ea typeface="Times New Roman" panose="02020603050405020304" pitchFamily="18" charset="0"/>
              </a:rPr>
              <a:t>, J. R., Pranav, G. Y., Seema, V. U., &amp; Parag, A. N. (2012). Smart travel guide: Application for android mobile. International Journal of Electronics, Communication and Soft Computing Science &amp; Engineering (IJECSCSE), 2, 115.</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SzPts val="1200"/>
              <a:buNone/>
              <a:tabLst>
                <a:tab pos="457200" algn="l"/>
              </a:tabLst>
            </a:pP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189872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ACF68-3983-154B-526A-38403D44755D}"/>
              </a:ext>
            </a:extLst>
          </p:cNvPr>
          <p:cNvSpPr>
            <a:spLocks noGrp="1"/>
          </p:cNvSpPr>
          <p:nvPr>
            <p:ph idx="1"/>
          </p:nvPr>
        </p:nvSpPr>
        <p:spPr>
          <a:xfrm>
            <a:off x="622539" y="410893"/>
            <a:ext cx="10515600" cy="4351338"/>
          </a:xfrm>
        </p:spPr>
        <p:txBody>
          <a:bodyPr>
            <a:normAutofit fontScale="92500" lnSpcReduction="20000"/>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[2] The paper examines the use of mobile phones as a platform for providing location-based tourism information in response to the increasing demand for such services.</a:t>
            </a:r>
          </a:p>
          <a:p>
            <a:pPr marL="0" indent="0">
              <a:lnSpc>
                <a:spcPct val="150000"/>
              </a:lnSpc>
              <a:buNone/>
            </a:pPr>
            <a:r>
              <a:rPr lang="en-US" sz="1600" dirty="0">
                <a:latin typeface="Times New Roman" panose="02020603050405020304" pitchFamily="18" charset="0"/>
                <a:cs typeface="Times New Roman" panose="02020603050405020304" pitchFamily="18" charset="0"/>
              </a:rPr>
              <a:t>In the rapidly changing field of information technology, the writers explore how mobile phones might be used as an instrument to improve </a:t>
            </a:r>
            <a:r>
              <a:rPr lang="en-US" sz="1600" dirty="0" err="1">
                <a:latin typeface="Times New Roman" panose="02020603050405020304" pitchFamily="18" charset="0"/>
                <a:cs typeface="Times New Roman" panose="02020603050405020304" pitchFamily="18" charset="0"/>
              </a:rPr>
              <a:t>traveller</a:t>
            </a:r>
            <a:r>
              <a:rPr lang="en-US" sz="1600" dirty="0">
                <a:latin typeface="Times New Roman" panose="02020603050405020304" pitchFamily="18" charset="0"/>
                <a:cs typeface="Times New Roman" panose="02020603050405020304" pitchFamily="18" charset="0"/>
              </a:rPr>
              <a:t> experiences. Acknowledging the difficulties </a:t>
            </a:r>
            <a:r>
              <a:rPr lang="en-US" sz="1600" dirty="0" err="1">
                <a:latin typeface="Times New Roman" panose="02020603050405020304" pitchFamily="18" charset="0"/>
                <a:cs typeface="Times New Roman" panose="02020603050405020304" pitchFamily="18" charset="0"/>
              </a:rPr>
              <a:t>travellers</a:t>
            </a:r>
            <a:r>
              <a:rPr lang="en-US" sz="1600" dirty="0">
                <a:latin typeface="Times New Roman" panose="02020603050405020304" pitchFamily="18" charset="0"/>
                <a:cs typeface="Times New Roman" panose="02020603050405020304" pitchFamily="18" charset="0"/>
              </a:rPr>
              <a:t> encounter in obtaining precise and up-to-date information about their environment, the paper presents a novel solution known as "Tour-guide." By utilizing location-based services, this solution aims to give customers up-to-date, pertinent information on </a:t>
            </a:r>
            <a:r>
              <a:rPr lang="en-US" sz="1600" dirty="0" err="1">
                <a:latin typeface="Times New Roman" panose="02020603050405020304" pitchFamily="18" charset="0"/>
                <a:cs typeface="Times New Roman" panose="02020603050405020304" pitchFamily="18" charset="0"/>
              </a:rPr>
              <a:t>neighbouring</a:t>
            </a:r>
            <a:r>
              <a:rPr lang="en-US" sz="1600" dirty="0">
                <a:latin typeface="Times New Roman" panose="02020603050405020304" pitchFamily="18" charset="0"/>
                <a:cs typeface="Times New Roman" panose="02020603050405020304" pitchFamily="18" charset="0"/>
              </a:rPr>
              <a:t> tourism destinations.</a:t>
            </a:r>
          </a:p>
          <a:p>
            <a:pPr>
              <a:lnSpc>
                <a:spcPct val="150000"/>
              </a:lnSpc>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The technical aspects of creating the Tour-guide system are probably covered by the authors, who also highlight the system's usefulness in providing information on local amenities, areas of interest, and other pertinent features. </a:t>
            </a:r>
          </a:p>
          <a:p>
            <a:pPr marL="0" indent="0">
              <a:lnSpc>
                <a:spcPct val="150000"/>
              </a:lnSpc>
              <a:buNone/>
            </a:pPr>
            <a:r>
              <a:rPr lang="en-US" sz="1600" dirty="0">
                <a:latin typeface="Times New Roman" panose="02020603050405020304" pitchFamily="18" charset="0"/>
                <a:cs typeface="Times New Roman" panose="02020603050405020304" pitchFamily="18" charset="0"/>
              </a:rPr>
              <a:t>The user interface, interaction methods, and general architecture of the Tour-guide system may also be covered in detail in this paper. Given how ubiquitous mobile technology is in contemporary society, this paper offers insightful information about how to use mobile devices as a platform to improve the </a:t>
            </a:r>
            <a:r>
              <a:rPr lang="en-US" sz="1600" dirty="0" err="1">
                <a:latin typeface="Times New Roman" panose="02020603050405020304" pitchFamily="18" charset="0"/>
                <a:cs typeface="Times New Roman" panose="02020603050405020304" pitchFamily="18" charset="0"/>
              </a:rPr>
              <a:t>traveller</a:t>
            </a:r>
            <a:r>
              <a:rPr lang="en-US" sz="1600" dirty="0">
                <a:latin typeface="Times New Roman" panose="02020603050405020304" pitchFamily="18" charset="0"/>
                <a:cs typeface="Times New Roman" panose="02020603050405020304" pitchFamily="18" charset="0"/>
              </a:rPr>
              <a:t> experience by utilizing location-based information 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41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EA604-CA81-7010-BD3C-57C20C8B921D}"/>
              </a:ext>
            </a:extLst>
          </p:cNvPr>
          <p:cNvSpPr>
            <a:spLocks noGrp="1"/>
          </p:cNvSpPr>
          <p:nvPr>
            <p:ph idx="1"/>
          </p:nvPr>
        </p:nvSpPr>
        <p:spPr>
          <a:xfrm>
            <a:off x="639792" y="367761"/>
            <a:ext cx="10515600" cy="4351338"/>
          </a:xfrm>
        </p:spPr>
        <p:txBody>
          <a:bodyPr>
            <a:norm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[3] This paper discuss about the prevalence of smartphones and the increasing reliance on mobile applications for travel-related information are acknowledged in Jordan's work. The paper's main goal is to shed light on the approaches and factors that need to be considered while creating applications for tourist guides. Through this analysis of multiple mobile development platforms, the author hopes to provide a thorough grasp of the benefits and drawbacks of each platform.</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It is likely that the research explores important areas including functionality, user interface design, and the technological nuances of developing mobile apps. It might also cover how important it is to include navigational elements, real-time data, and the user experience in general while developing successful applications for travel guides. This 2013 study is probably going to be a great resource for developers, academics, and professionals looking for a basic understanding of developing mobile applications for the tourist industry as mobile technology advances.</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25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E7B69-C1AD-2CC3-92DD-2E897C2C33A5}"/>
              </a:ext>
            </a:extLst>
          </p:cNvPr>
          <p:cNvSpPr>
            <a:spLocks noGrp="1"/>
          </p:cNvSpPr>
          <p:nvPr>
            <p:ph idx="1"/>
          </p:nvPr>
        </p:nvSpPr>
        <p:spPr>
          <a:xfrm>
            <a:off x="838200" y="393640"/>
            <a:ext cx="10515600" cy="4351338"/>
          </a:xfrm>
        </p:spPr>
        <p:txBody>
          <a:bodyPr>
            <a:no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[4] The study looks at how mobile technology is developing and how it might improve </a:t>
            </a:r>
            <a:r>
              <a:rPr lang="en-US" sz="1600" dirty="0" err="1">
                <a:latin typeface="Times New Roman" panose="02020603050405020304" pitchFamily="18" charset="0"/>
                <a:cs typeface="Times New Roman" panose="02020603050405020304" pitchFamily="18" charset="0"/>
              </a:rPr>
              <a:t>traveller</a:t>
            </a:r>
            <a:r>
              <a:rPr lang="en-US" sz="1600" dirty="0">
                <a:latin typeface="Times New Roman" panose="02020603050405020304" pitchFamily="18" charset="0"/>
                <a:cs typeface="Times New Roman" panose="02020603050405020304" pitchFamily="18" charset="0"/>
              </a:rPr>
              <a:t> experiences. The authors offer a cutting-edge technique for creating applications that are customized to each user's preferences and needs, acknowledging the revolutionary potential of mobile applications in the travel industry. The study acknowledges the dynamic and varied character of tourism activities and looks at ways to develop applications that provide tailored advice, suggestions, and information to improve the trip experience.</a:t>
            </a:r>
          </a:p>
          <a:p>
            <a:pPr>
              <a:lnSpc>
                <a:spcPct val="150000"/>
              </a:lnSpc>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It is likely that the conference paper addresses frameworks, algorithms, or methods for incorporating customization elements into mobile travel apps. This can entail making use of user information, preferences, and contextual data to provide tailored recommendations for places to visit, things to do, and lodging. The authors may also discuss the difficulties in creating these customized systems and offer suggestions for improving the usability and efficiency of these mobile apps. In general, the article adds to the expanding corpus of research on mobile technology and tourism by providing methods and insights for designing more individualized and user-focused travel experiences.</a:t>
            </a:r>
          </a:p>
          <a:p>
            <a:pPr>
              <a:lnSpc>
                <a:spcPct val="150000"/>
              </a:lnSpc>
            </a:pPr>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12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BC202-5E4F-C29B-CEBC-E888EF1DB707}"/>
              </a:ext>
            </a:extLst>
          </p:cNvPr>
          <p:cNvSpPr>
            <a:spLocks noGrp="1"/>
          </p:cNvSpPr>
          <p:nvPr>
            <p:ph idx="1"/>
          </p:nvPr>
        </p:nvSpPr>
        <p:spPr>
          <a:xfrm>
            <a:off x="648419" y="410892"/>
            <a:ext cx="10515600" cy="4351338"/>
          </a:xfrm>
        </p:spPr>
        <p:txBody>
          <a:bodyPr>
            <a:normAutofit fontScale="85000" lnSpcReduction="10000"/>
          </a:bodyPr>
          <a:lstStyle/>
          <a:p>
            <a:pPr marL="0" lvl="0" indent="0" algn="just">
              <a:lnSpc>
                <a:spcPct val="150000"/>
              </a:lnSpc>
              <a:spcAft>
                <a:spcPts val="420"/>
              </a:spcAft>
              <a:buNone/>
              <a:tabLst>
                <a:tab pos="270510" algn="l"/>
              </a:tabLst>
            </a:pPr>
            <a:r>
              <a:rPr lang="en-US" sz="1900" dirty="0">
                <a:effectLst/>
                <a:latin typeface="Times New Roman" panose="02020603050405020304" pitchFamily="18" charset="0"/>
                <a:ea typeface="Times New Roman" panose="02020603050405020304" pitchFamily="18" charset="0"/>
              </a:rPr>
              <a:t>[5] The paper's main goal is to address the difficulties that travelers encounter while trying to find accurate and useful information when traveling. To give users an all-inclusive tool for exploring and traversing different locations, the authors suggest implementing a "Smart Travel Guide" mobile application. The platform of choice, Android, emphasizes how important mobile technology is to improving the travel experience. It is possible that the paper explores the technical aspects of the program, going into features including navigation functionalities, real-time information, and user interface design. It may also address the practicality and efficacy of the suggested remedy in resolving typical problems faced by tourists, in line with the current demand for easily available and effective travel help.</a:t>
            </a:r>
            <a:endParaRPr lang="en-IN" sz="1900" dirty="0">
              <a:effectLst/>
              <a:latin typeface="Times New Roman" panose="02020603050405020304" pitchFamily="18" charset="0"/>
              <a:ea typeface="Times New Roman" panose="02020603050405020304" pitchFamily="18" charset="0"/>
            </a:endParaRPr>
          </a:p>
          <a:p>
            <a:pPr marL="0" indent="0" algn="just">
              <a:lnSpc>
                <a:spcPct val="150000"/>
              </a:lnSpc>
              <a:spcAft>
                <a:spcPts val="420"/>
              </a:spcAft>
              <a:buNone/>
            </a:pPr>
            <a:r>
              <a:rPr lang="en-US" sz="1900" dirty="0">
                <a:effectLst/>
                <a:latin typeface="Times New Roman" panose="02020603050405020304" pitchFamily="18" charset="0"/>
                <a:ea typeface="Times New Roman" panose="02020603050405020304" pitchFamily="18" charset="0"/>
              </a:rPr>
              <a:t>This study adds a great deal to the developing field of mobile applications that aim to improve traveler experiences. The study fills a vital gap in contemporary travel by acknowledging the growing dependence on cell phones for information and navigation in a variety of settings. The goal of the suggested Android app Smart Travel Guide is to provide a customized solution that will increase user accessibility and convenience while traveling.</a:t>
            </a:r>
            <a:endParaRPr lang="en-IN" sz="19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2928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690688"/>
            <a:ext cx="10515600" cy="4351338"/>
          </a:xfrm>
        </p:spPr>
        <p:txBody>
          <a:bodyPr>
            <a:normAutofit/>
          </a:bodyPr>
          <a:lstStyle/>
          <a:p>
            <a:pPr marL="0" indent="0" algn="just">
              <a:lnSpc>
                <a:spcPct val="150000"/>
              </a:lnSpc>
              <a:buNone/>
            </a:pPr>
            <a:r>
              <a:rPr lang="en-IN" sz="2200" b="1" dirty="0">
                <a:effectLst/>
                <a:latin typeface="Times New Roman" panose="02020603050405020304" pitchFamily="18" charset="0"/>
                <a:ea typeface="Times New Roman" panose="02020603050405020304" pitchFamily="18" charset="0"/>
              </a:rPr>
              <a:t>Research Gaps:</a:t>
            </a:r>
          </a:p>
          <a:p>
            <a:pPr marL="342900" lvl="0" indent="-342900" algn="just">
              <a:lnSpc>
                <a:spcPct val="150000"/>
              </a:lnSpc>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rPr>
              <a:t>Guides' Reliability: There is a gap in reliable and consistent information provided by guides, who may not always be experts and might offer inaccurate details due to part-time or seasonal work.</a:t>
            </a:r>
          </a:p>
          <a:p>
            <a:pPr marL="342900" indent="-342900" algn="just">
              <a:lnSpc>
                <a:spcPct val="150000"/>
              </a:lnSpc>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rPr>
              <a:t>Navigation: Users must visit various websites or use different apps for each service like for weather update users’ needs to visit weather update website.</a:t>
            </a:r>
          </a:p>
          <a:p>
            <a:pPr marL="342900" lvl="0" indent="-342900" algn="just">
              <a:lnSpc>
                <a:spcPct val="150000"/>
              </a:lnSpc>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rPr>
              <a:t>Cost of Hiring Guides: The financial strain of hiring guides is a challenge for many </a:t>
            </a:r>
            <a:r>
              <a:rPr lang="en-IN" sz="1600" dirty="0" err="1">
                <a:effectLst/>
                <a:latin typeface="Times New Roman" panose="02020603050405020304" pitchFamily="18" charset="0"/>
                <a:ea typeface="Times New Roman" panose="02020603050405020304" pitchFamily="18" charset="0"/>
              </a:rPr>
              <a:t>travelers</a:t>
            </a:r>
            <a:r>
              <a:rPr lang="en-IN" sz="1600" dirty="0">
                <a:effectLst/>
                <a:latin typeface="Times New Roman" panose="02020603050405020304" pitchFamily="18" charset="0"/>
                <a:ea typeface="Times New Roman" panose="02020603050405020304" pitchFamily="18" charset="0"/>
              </a:rPr>
              <a:t>, creating a need for a more cost-effective solution.</a:t>
            </a:r>
          </a:p>
          <a:p>
            <a:pPr marL="342900" lvl="0" indent="-342900" algn="just">
              <a:lnSpc>
                <a:spcPct val="150000"/>
              </a:lnSpc>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rPr>
              <a:t>Accessibility: There is a gap in easily accessible information about tourist spots, which the proposed app aims to address by leveraging smartphones.</a:t>
            </a: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9B27B-A922-E0CC-DD31-B85122553FC0}"/>
              </a:ext>
            </a:extLst>
          </p:cNvPr>
          <p:cNvSpPr>
            <a:spLocks noGrp="1"/>
          </p:cNvSpPr>
          <p:nvPr>
            <p:ph idx="1"/>
          </p:nvPr>
        </p:nvSpPr>
        <p:spPr>
          <a:xfrm>
            <a:off x="924464" y="540290"/>
            <a:ext cx="10515600" cy="4351338"/>
          </a:xfrm>
        </p:spPr>
        <p:txBody>
          <a:bodyPr/>
          <a:lstStyle/>
          <a:p>
            <a:pPr>
              <a:lnSpc>
                <a:spcPct val="150000"/>
              </a:lnSpc>
            </a:pPr>
            <a:r>
              <a:rPr lang="en-IN" sz="1600" dirty="0">
                <a:effectLst/>
                <a:latin typeface="Times New Roman" panose="02020603050405020304" pitchFamily="18" charset="0"/>
                <a:ea typeface="Times New Roman" panose="02020603050405020304" pitchFamily="18" charset="0"/>
              </a:rPr>
              <a:t>Real time data: Many of the applications provides real time data but not all are accurate and user friendly.</a:t>
            </a:r>
          </a:p>
          <a:p>
            <a:pPr>
              <a:lnSpc>
                <a:spcPct val="150000"/>
              </a:lnSpc>
            </a:pPr>
            <a:r>
              <a:rPr lang="en-IN" sz="1600" dirty="0">
                <a:effectLst/>
                <a:latin typeface="Times New Roman" panose="02020603050405020304" pitchFamily="18" charset="0"/>
                <a:ea typeface="Times New Roman" panose="02020603050405020304" pitchFamily="18" charset="0"/>
              </a:rPr>
              <a:t>Language Barriers: Travelers often face challenges in communication due to language differences with local guides. This language barrier can hinder the overall experience and understanding of the tourist spots. The app can mitigate this by providing multilingual features, offering information in various languages to cater to a diverse user base.</a:t>
            </a:r>
          </a:p>
          <a:p>
            <a:pPr>
              <a:lnSpc>
                <a:spcPct val="150000"/>
              </a:lnSpc>
            </a:pPr>
            <a:r>
              <a:rPr lang="en-IN" sz="1600" dirty="0">
                <a:effectLst/>
                <a:latin typeface="Times New Roman" panose="02020603050405020304" pitchFamily="18" charset="0"/>
                <a:ea typeface="Times New Roman" panose="02020603050405020304" pitchFamily="18" charset="0"/>
              </a:rPr>
              <a:t>Integration of Services: The app aims to streamline the travel experience by integrating various services within a single platform. This includes combining weather updates, local transportation information, and nearby dining options to offer users a comprehensive and convenient travel solution.</a:t>
            </a:r>
          </a:p>
          <a:p>
            <a:endParaRPr lang="en-IN" dirty="0"/>
          </a:p>
        </p:txBody>
      </p:sp>
    </p:spTree>
    <p:extLst>
      <p:ext uri="{BB962C8B-B14F-4D97-AF65-F5344CB8AC3E}">
        <p14:creationId xmlns:p14="http://schemas.microsoft.com/office/powerpoint/2010/main" val="1238126421"/>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437D7D0612549AE1993A9B271E205" ma:contentTypeVersion="4" ma:contentTypeDescription="Create a new document." ma:contentTypeScope="" ma:versionID="35472eb3000f0ece99ee7c742bd3bef2">
  <xsd:schema xmlns:xsd="http://www.w3.org/2001/XMLSchema" xmlns:xs="http://www.w3.org/2001/XMLSchema" xmlns:p="http://schemas.microsoft.com/office/2006/metadata/properties" xmlns:ns3="b474621b-e9f3-4f99-90e8-f741c38de541" targetNamespace="http://schemas.microsoft.com/office/2006/metadata/properties" ma:root="true" ma:fieldsID="8813aafeb8abe7a6763f62b39df7ff9f" ns3:_="">
    <xsd:import namespace="b474621b-e9f3-4f99-90e8-f741c38de541"/>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74621b-e9f3-4f99-90e8-f741c38de5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A01C61-8AE1-451F-98F0-804B7C7BA0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74621b-e9f3-4f99-90e8-f741c38de5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B2CE4A-B3A8-4668-8FAF-EEDF7EAA624C}">
  <ds:schemaRefs>
    <ds:schemaRef ds:uri="http://schemas.microsoft.com/sharepoint/v3/contenttype/forms"/>
  </ds:schemaRefs>
</ds:datastoreItem>
</file>

<file path=customXml/itemProps3.xml><?xml version="1.0" encoding="utf-8"?>
<ds:datastoreItem xmlns:ds="http://schemas.openxmlformats.org/officeDocument/2006/customXml" ds:itemID="{ECA64FD9-7239-4EAD-9661-D3EA29A9A73C}">
  <ds:schemaRefs>
    <ds:schemaRef ds:uri="http://schemas.microsoft.com/office/2006/documentManagement/types"/>
    <ds:schemaRef ds:uri="http://purl.org/dc/elements/1.1/"/>
    <ds:schemaRef ds:uri="http://www.w3.org/XML/1998/namespace"/>
    <ds:schemaRef ds:uri="http://purl.org/dc/dcmitype/"/>
    <ds:schemaRef ds:uri="b474621b-e9f3-4f99-90e8-f741c38de541"/>
    <ds:schemaRef ds:uri="http://schemas.microsoft.com/office/infopath/2007/PartnerControls"/>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Presidency University 45 Yrs</Template>
  <TotalTime>182</TotalTime>
  <Words>3307</Words>
  <Application>Microsoft Office PowerPoint</Application>
  <PresentationFormat>Widescreen</PresentationFormat>
  <Paragraphs>142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Symbol</vt:lpstr>
      <vt:lpstr>Times New Roman</vt:lpstr>
      <vt:lpstr>Verdana</vt:lpstr>
      <vt:lpstr>Presidency University 45 Yrs</vt:lpstr>
      <vt:lpstr>My City Information App</vt:lpstr>
      <vt:lpstr>Introduction</vt:lpstr>
      <vt:lpstr>Literature Review</vt:lpstr>
      <vt:lpstr>PowerPoint Presentation</vt:lpstr>
      <vt:lpstr>PowerPoint Presentation</vt:lpstr>
      <vt:lpstr>PowerPoint Presentation</vt:lpstr>
      <vt:lpstr>PowerPoint Presentation</vt:lpstr>
      <vt:lpstr>Research Gaps Identified</vt:lpstr>
      <vt:lpstr>PowerPoint Presentation</vt:lpstr>
      <vt:lpstr>Proposed Methodology</vt:lpstr>
      <vt:lpstr>Proposed Methodology</vt:lpstr>
      <vt:lpstr>PowerPoint Presentation</vt:lpstr>
      <vt:lpstr>PowerPoint Presentation</vt:lpstr>
      <vt:lpstr>PowerPoint Presentation</vt:lpstr>
      <vt:lpstr>PowerPoint Presentation</vt:lpstr>
      <vt:lpstr>Objectives</vt:lpstr>
      <vt:lpstr>Objectives</vt:lpstr>
      <vt:lpstr>System Design &amp; Implementation</vt:lpstr>
      <vt:lpstr>System Design &amp; Implementation</vt:lpstr>
      <vt:lpstr>System Design &amp; Implementation</vt:lpstr>
      <vt:lpstr>Timeline of Project</vt:lpstr>
      <vt:lpstr>Timeline of Project</vt:lpstr>
      <vt:lpstr>Gantt Chart</vt:lpstr>
      <vt:lpstr>Outcomes / Results Obtained</vt:lpstr>
      <vt:lpstr>Outcomes / Results Obtained</vt:lpstr>
      <vt:lpstr>Outcomes / Results Obtained</vt:lpstr>
      <vt:lpstr>Screenshots</vt:lpstr>
      <vt:lpstr>PowerPoint Presentation</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SOHIT KUMAR MAHATO</dc:creator>
  <cp:lastModifiedBy>SOHIT KUMAR MAHATO</cp:lastModifiedBy>
  <cp:revision>26</cp:revision>
  <dcterms:created xsi:type="dcterms:W3CDTF">2023-03-16T03:26:27Z</dcterms:created>
  <dcterms:modified xsi:type="dcterms:W3CDTF">2024-01-10T22:17:28Z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0x010100F96437D7D0612549AE1993A9B271E205</vt:lpwstr>
  </property>
</Properties>
</file>