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3" r:id="rId2"/>
    <p:sldId id="264" r:id="rId3"/>
    <p:sldId id="259" r:id="rId4"/>
    <p:sldId id="262" r:id="rId5"/>
    <p:sldId id="260" r:id="rId6"/>
    <p:sldId id="257" r:id="rId7"/>
    <p:sldId id="268" r:id="rId8"/>
    <p:sldId id="258" r:id="rId9"/>
    <p:sldId id="265" r:id="rId10"/>
    <p:sldId id="267" r:id="rId11"/>
    <p:sldId id="266"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E01"/>
    <a:srgbClr val="4D4D4D"/>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6717" autoAdjust="0"/>
  </p:normalViewPr>
  <p:slideViewPr>
    <p:cSldViewPr>
      <p:cViewPr varScale="1">
        <p:scale>
          <a:sx n="57" d="100"/>
          <a:sy n="57" d="100"/>
        </p:scale>
        <p:origin x="178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CDFC0-AF45-41DB-A371-E345946471AA}" type="datetimeFigureOut">
              <a:rPr lang="en-IN" smtClean="0"/>
              <a:pPr/>
              <a:t>02-12-2015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135DF6-D0D0-4780-986B-6295E022EE9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Its logic is easy to understand</a:t>
            </a:r>
          </a:p>
          <a:p>
            <a:r>
              <a:rPr lang="en-IN" sz="1200" b="0" i="0" kern="1200" dirty="0" smtClean="0">
                <a:solidFill>
                  <a:schemeClr val="tx1"/>
                </a:solidFill>
                <a:latin typeface="+mn-lt"/>
                <a:ea typeface="+mn-ea"/>
                <a:cs typeface="+mn-cs"/>
              </a:rPr>
              <a:t>It's reasonably fast</a:t>
            </a:r>
          </a:p>
          <a:p>
            <a:r>
              <a:rPr lang="en-IN" sz="1200" b="0" i="0" kern="1200" dirty="0" smtClean="0">
                <a:solidFill>
                  <a:schemeClr val="tx1"/>
                </a:solidFill>
                <a:latin typeface="+mn-lt"/>
                <a:ea typeface="+mn-ea"/>
                <a:cs typeface="+mn-cs"/>
              </a:rPr>
              <a:t>It's reasonably lightweight</a:t>
            </a:r>
          </a:p>
          <a:p>
            <a:r>
              <a:rPr lang="en-IN" sz="1200" b="0" i="0" kern="1200" dirty="0" smtClean="0">
                <a:solidFill>
                  <a:schemeClr val="tx1"/>
                </a:solidFill>
                <a:latin typeface="+mn-lt"/>
                <a:ea typeface="+mn-ea"/>
                <a:cs typeface="+mn-cs"/>
              </a:rPr>
              <a:t>Even a naive cache eviction policy may prove better than none</a:t>
            </a:r>
          </a:p>
          <a:p>
            <a:r>
              <a:rPr lang="en-IN" sz="1200" b="0" i="0" kern="1200" dirty="0" smtClean="0">
                <a:solidFill>
                  <a:schemeClr val="tx1"/>
                </a:solidFill>
                <a:latin typeface="+mn-lt"/>
                <a:ea typeface="+mn-ea"/>
                <a:cs typeface="+mn-cs"/>
              </a:rPr>
              <a:t>Your expensive calculations tend toward single-use</a:t>
            </a:r>
          </a:p>
          <a:p>
            <a:r>
              <a:rPr lang="en-IN" sz="1200" b="0" i="0" kern="1200" dirty="0" smtClean="0">
                <a:solidFill>
                  <a:schemeClr val="tx1"/>
                </a:solidFill>
                <a:latin typeface="+mn-lt"/>
                <a:ea typeface="+mn-ea"/>
                <a:cs typeface="+mn-cs"/>
              </a:rPr>
              <a:t>It works well for data subject to sequentiality</a:t>
            </a:r>
          </a:p>
          <a:p>
            <a:endParaRPr lang="en-IN" dirty="0"/>
          </a:p>
        </p:txBody>
      </p:sp>
      <p:sp>
        <p:nvSpPr>
          <p:cNvPr id="4" name="Slide Number Placeholder 3"/>
          <p:cNvSpPr>
            <a:spLocks noGrp="1"/>
          </p:cNvSpPr>
          <p:nvPr>
            <p:ph type="sldNum" sz="quarter" idx="10"/>
          </p:nvPr>
        </p:nvSpPr>
        <p:spPr/>
        <p:txBody>
          <a:bodyPr/>
          <a:lstStyle/>
          <a:p>
            <a:fld id="{5E135DF6-D0D0-4780-986B-6295E022EE93}"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CA4A540-5DED-404F-B1FA-F0E41869C913}" type="datetimeFigureOut">
              <a:rPr lang="en-IN" smtClean="0"/>
              <a:pPr/>
              <a:t>02-12-2015</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AF03B97-590C-4D6A-95C3-6957BD6CD36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A4A540-5DED-404F-B1FA-F0E41869C913}" type="datetimeFigureOut">
              <a:rPr lang="en-IN" smtClean="0"/>
              <a:pPr/>
              <a:t>02-12-2015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03B97-590C-4D6A-95C3-6957BD6CD36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A4A540-5DED-404F-B1FA-F0E41869C913}" type="datetimeFigureOut">
              <a:rPr lang="en-IN" smtClean="0"/>
              <a:pPr/>
              <a:t>02-12-2015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03B97-590C-4D6A-95C3-6957BD6CD36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CA4A540-5DED-404F-B1FA-F0E41869C913}" type="datetimeFigureOut">
              <a:rPr lang="en-IN" smtClean="0"/>
              <a:pPr/>
              <a:t>02-12-2015</a:t>
            </a:fld>
            <a:endParaRPr lang="en-IN"/>
          </a:p>
        </p:txBody>
      </p:sp>
      <p:sp>
        <p:nvSpPr>
          <p:cNvPr id="9" name="Slide Number Placeholder 8"/>
          <p:cNvSpPr>
            <a:spLocks noGrp="1"/>
          </p:cNvSpPr>
          <p:nvPr>
            <p:ph type="sldNum" sz="quarter" idx="15"/>
          </p:nvPr>
        </p:nvSpPr>
        <p:spPr/>
        <p:txBody>
          <a:bodyPr rtlCol="0"/>
          <a:lstStyle/>
          <a:p>
            <a:fld id="{EAF03B97-590C-4D6A-95C3-6957BD6CD361}"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CA4A540-5DED-404F-B1FA-F0E41869C913}" type="datetimeFigureOut">
              <a:rPr lang="en-IN" smtClean="0"/>
              <a:pPr/>
              <a:t>02-12-2015</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AF03B97-590C-4D6A-95C3-6957BD6CD36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CA4A540-5DED-404F-B1FA-F0E41869C913}" type="datetimeFigureOut">
              <a:rPr lang="en-IN" smtClean="0"/>
              <a:pPr/>
              <a:t>02-12-2015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03B97-590C-4D6A-95C3-6957BD6CD361}"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CA4A540-5DED-404F-B1FA-F0E41869C913}" type="datetimeFigureOut">
              <a:rPr lang="en-IN" smtClean="0"/>
              <a:pPr/>
              <a:t>02-12-2015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F03B97-590C-4D6A-95C3-6957BD6CD361}"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CA4A540-5DED-404F-B1FA-F0E41869C913}" type="datetimeFigureOut">
              <a:rPr lang="en-IN" smtClean="0"/>
              <a:pPr/>
              <a:t>02-12-2015</a:t>
            </a:fld>
            <a:endParaRPr lang="en-IN"/>
          </a:p>
        </p:txBody>
      </p:sp>
      <p:sp>
        <p:nvSpPr>
          <p:cNvPr id="7" name="Slide Number Placeholder 6"/>
          <p:cNvSpPr>
            <a:spLocks noGrp="1"/>
          </p:cNvSpPr>
          <p:nvPr>
            <p:ph type="sldNum" sz="quarter" idx="11"/>
          </p:nvPr>
        </p:nvSpPr>
        <p:spPr/>
        <p:txBody>
          <a:bodyPr rtlCol="0"/>
          <a:lstStyle/>
          <a:p>
            <a:fld id="{EAF03B97-590C-4D6A-95C3-6957BD6CD361}"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4A540-5DED-404F-B1FA-F0E41869C913}" type="datetimeFigureOut">
              <a:rPr lang="en-IN" smtClean="0"/>
              <a:pPr/>
              <a:t>02-12-2015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F03B97-590C-4D6A-95C3-6957BD6CD36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CA4A540-5DED-404F-B1FA-F0E41869C913}" type="datetimeFigureOut">
              <a:rPr lang="en-IN" smtClean="0"/>
              <a:pPr/>
              <a:t>02-12-2015</a:t>
            </a:fld>
            <a:endParaRPr lang="en-IN"/>
          </a:p>
        </p:txBody>
      </p:sp>
      <p:sp>
        <p:nvSpPr>
          <p:cNvPr id="22" name="Slide Number Placeholder 21"/>
          <p:cNvSpPr>
            <a:spLocks noGrp="1"/>
          </p:cNvSpPr>
          <p:nvPr>
            <p:ph type="sldNum" sz="quarter" idx="15"/>
          </p:nvPr>
        </p:nvSpPr>
        <p:spPr/>
        <p:txBody>
          <a:bodyPr rtlCol="0"/>
          <a:lstStyle/>
          <a:p>
            <a:fld id="{EAF03B97-590C-4D6A-95C3-6957BD6CD361}"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CA4A540-5DED-404F-B1FA-F0E41869C913}" type="datetimeFigureOut">
              <a:rPr lang="en-IN" smtClean="0"/>
              <a:pPr/>
              <a:t>02-12-2015</a:t>
            </a:fld>
            <a:endParaRPr lang="en-IN"/>
          </a:p>
        </p:txBody>
      </p:sp>
      <p:sp>
        <p:nvSpPr>
          <p:cNvPr id="18" name="Slide Number Placeholder 17"/>
          <p:cNvSpPr>
            <a:spLocks noGrp="1"/>
          </p:cNvSpPr>
          <p:nvPr>
            <p:ph type="sldNum" sz="quarter" idx="11"/>
          </p:nvPr>
        </p:nvSpPr>
        <p:spPr/>
        <p:txBody>
          <a:bodyPr rtlCol="0"/>
          <a:lstStyle/>
          <a:p>
            <a:fld id="{EAF03B97-590C-4D6A-95C3-6957BD6CD361}"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CA4A540-5DED-404F-B1FA-F0E41869C913}" type="datetimeFigureOut">
              <a:rPr lang="en-IN" smtClean="0"/>
              <a:pPr/>
              <a:t>02-12-2015</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AF03B97-590C-4D6A-95C3-6957BD6CD36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772816"/>
            <a:ext cx="8229600" cy="1143000"/>
          </a:xfrm>
        </p:spPr>
        <p:txBody>
          <a:bodyPr>
            <a:normAutofit/>
          </a:bodyPr>
          <a:lstStyle/>
          <a:p>
            <a:pPr algn="ctr"/>
            <a:r>
              <a:rPr lang="en-US" sz="6000" dirty="0" smtClean="0">
                <a:solidFill>
                  <a:schemeClr val="accent2">
                    <a:lumMod val="75000"/>
                  </a:schemeClr>
                </a:solidFill>
                <a:latin typeface="Algerian" pitchFamily="82" charset="0"/>
              </a:rPr>
              <a:t>MSD Final Project</a:t>
            </a:r>
            <a:endParaRPr lang="en-IN" sz="6000" dirty="0">
              <a:solidFill>
                <a:schemeClr val="accent2">
                  <a:lumMod val="75000"/>
                </a:schemeClr>
              </a:solidFill>
              <a:latin typeface="Algerian" pitchFamily="82" charset="0"/>
            </a:endParaRPr>
          </a:p>
        </p:txBody>
      </p:sp>
      <p:sp>
        <p:nvSpPr>
          <p:cNvPr id="3" name="Content Placeholder 2"/>
          <p:cNvSpPr>
            <a:spLocks noGrp="1"/>
          </p:cNvSpPr>
          <p:nvPr>
            <p:ph sz="quarter" idx="1"/>
          </p:nvPr>
        </p:nvSpPr>
        <p:spPr>
          <a:xfrm>
            <a:off x="4499992" y="4509120"/>
            <a:ext cx="4186808" cy="1617043"/>
          </a:xfrm>
        </p:spPr>
        <p:txBody>
          <a:bodyPr>
            <a:normAutofit/>
          </a:bodyPr>
          <a:lstStyle/>
          <a:p>
            <a:r>
              <a:rPr lang="en-US" dirty="0" smtClean="0"/>
              <a:t>Aanchal Chobisa</a:t>
            </a:r>
          </a:p>
          <a:p>
            <a:r>
              <a:rPr lang="en-US" dirty="0" smtClean="0"/>
              <a:t>Christopher Dean</a:t>
            </a:r>
          </a:p>
          <a:p>
            <a:r>
              <a:rPr lang="en-US" dirty="0" smtClean="0"/>
              <a:t>Seth Esther</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467600" cy="724942"/>
          </a:xfrm>
        </p:spPr>
        <p:txBody>
          <a:bodyPr/>
          <a:lstStyle/>
          <a:p>
            <a:r>
              <a:rPr lang="en-US" dirty="0" smtClean="0"/>
              <a:t>Result</a:t>
            </a:r>
            <a:endParaRPr lang="en-IN" dirty="0"/>
          </a:p>
        </p:txBody>
      </p:sp>
      <p:sp>
        <p:nvSpPr>
          <p:cNvPr id="3" name="Content Placeholder 2"/>
          <p:cNvSpPr>
            <a:spLocks noGrp="1"/>
          </p:cNvSpPr>
          <p:nvPr>
            <p:ph sz="quarter" idx="1"/>
          </p:nvPr>
        </p:nvSpPr>
        <p:spPr/>
        <p:txBody>
          <a:bodyPr/>
          <a:lstStyle/>
          <a:p>
            <a:pPr algn="ctr">
              <a:buNone/>
            </a:pPr>
            <a:r>
              <a:rPr lang="en-US" sz="2800" dirty="0" smtClean="0">
                <a:latin typeface="Castellar" pitchFamily="18" charset="0"/>
              </a:rPr>
              <a:t>The Total Latency</a:t>
            </a:r>
          </a:p>
          <a:p>
            <a:endParaRPr lang="en-US" dirty="0" smtClean="0"/>
          </a:p>
          <a:p>
            <a:r>
              <a:rPr lang="en-US" dirty="0" smtClean="0">
                <a:solidFill>
                  <a:srgbClr val="4D4D4D"/>
                </a:solidFill>
                <a:latin typeface="Candara" pitchFamily="34" charset="0"/>
              </a:rPr>
              <a:t>Traffic File 1 :  </a:t>
            </a:r>
            <a:r>
              <a:rPr lang="en-US" sz="2800" dirty="0" smtClean="0">
                <a:solidFill>
                  <a:srgbClr val="4D4D4D"/>
                </a:solidFill>
                <a:latin typeface="Candara" pitchFamily="34" charset="0"/>
              </a:rPr>
              <a:t>6.86E+9</a:t>
            </a:r>
          </a:p>
          <a:p>
            <a:endParaRPr lang="en-US" dirty="0" smtClean="0">
              <a:solidFill>
                <a:srgbClr val="4D4D4D"/>
              </a:solidFill>
              <a:latin typeface="Candara" pitchFamily="34" charset="0"/>
            </a:endParaRPr>
          </a:p>
          <a:p>
            <a:r>
              <a:rPr lang="en-US" dirty="0" smtClean="0">
                <a:solidFill>
                  <a:srgbClr val="4D4D4D"/>
                </a:solidFill>
                <a:latin typeface="Candara" pitchFamily="34" charset="0"/>
              </a:rPr>
              <a:t>Traffic File 2 : </a:t>
            </a:r>
            <a:r>
              <a:rPr lang="en-US" sz="2800" dirty="0" smtClean="0">
                <a:solidFill>
                  <a:srgbClr val="4D4D4D"/>
                </a:solidFill>
                <a:latin typeface="Candara" pitchFamily="34" charset="0"/>
              </a:rPr>
              <a:t>2.02E+6</a:t>
            </a:r>
          </a:p>
          <a:p>
            <a:endParaRPr lang="en-US" dirty="0" smtClean="0">
              <a:solidFill>
                <a:srgbClr val="4D4D4D"/>
              </a:solidFill>
              <a:latin typeface="Candara" pitchFamily="34" charset="0"/>
            </a:endParaRPr>
          </a:p>
          <a:p>
            <a:r>
              <a:rPr lang="en-US" dirty="0" smtClean="0">
                <a:solidFill>
                  <a:srgbClr val="4D4D4D"/>
                </a:solidFill>
                <a:latin typeface="Candara" pitchFamily="34" charset="0"/>
              </a:rPr>
              <a:t>Traffic File 3 : </a:t>
            </a:r>
            <a:r>
              <a:rPr lang="en-US" sz="2800" dirty="0" smtClean="0">
                <a:solidFill>
                  <a:srgbClr val="4D4D4D"/>
                </a:solidFill>
                <a:latin typeface="Candara" pitchFamily="34" charset="0"/>
              </a:rPr>
              <a:t>2.81E+10</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467600" cy="724942"/>
          </a:xfrm>
        </p:spPr>
        <p:txBody>
          <a:bodyPr/>
          <a:lstStyle/>
          <a:p>
            <a:r>
              <a:rPr lang="en-US" dirty="0" smtClean="0"/>
              <a:t>Result</a:t>
            </a:r>
            <a:endParaRPr lang="en-IN" dirty="0"/>
          </a:p>
        </p:txBody>
      </p:sp>
      <p:sp>
        <p:nvSpPr>
          <p:cNvPr id="3" name="Content Placeholder 2"/>
          <p:cNvSpPr>
            <a:spLocks noGrp="1"/>
          </p:cNvSpPr>
          <p:nvPr>
            <p:ph sz="quarter" idx="1"/>
          </p:nvPr>
        </p:nvSpPr>
        <p:spPr/>
        <p:txBody>
          <a:bodyPr/>
          <a:lstStyle/>
          <a:p>
            <a:pPr algn="ctr">
              <a:buNone/>
            </a:pPr>
            <a:r>
              <a:rPr lang="en-US" sz="2600" dirty="0" smtClean="0">
                <a:latin typeface="Castellar" pitchFamily="18" charset="0"/>
              </a:rPr>
              <a:t>The total cost of Communication</a:t>
            </a:r>
          </a:p>
          <a:p>
            <a:endParaRPr lang="en-US" dirty="0" smtClean="0"/>
          </a:p>
          <a:p>
            <a:r>
              <a:rPr lang="en-US" dirty="0" smtClean="0">
                <a:solidFill>
                  <a:schemeClr val="tx2">
                    <a:lumMod val="75000"/>
                  </a:schemeClr>
                </a:solidFill>
              </a:rPr>
              <a:t>Traffic File 1 : </a:t>
            </a:r>
            <a:r>
              <a:rPr lang="en-US" sz="2800" dirty="0" smtClean="0">
                <a:solidFill>
                  <a:schemeClr val="tx2">
                    <a:lumMod val="75000"/>
                  </a:schemeClr>
                </a:solidFill>
              </a:rPr>
              <a:t>$ 0.46</a:t>
            </a:r>
          </a:p>
          <a:p>
            <a:endParaRPr lang="en-US" dirty="0" smtClean="0">
              <a:solidFill>
                <a:schemeClr val="tx2">
                  <a:lumMod val="75000"/>
                </a:schemeClr>
              </a:solidFill>
            </a:endParaRPr>
          </a:p>
          <a:p>
            <a:r>
              <a:rPr lang="en-US" dirty="0" smtClean="0">
                <a:solidFill>
                  <a:schemeClr val="tx2">
                    <a:lumMod val="75000"/>
                  </a:schemeClr>
                </a:solidFill>
              </a:rPr>
              <a:t>Traffic File 2 : </a:t>
            </a:r>
            <a:r>
              <a:rPr lang="en-US" sz="2800" dirty="0" smtClean="0">
                <a:solidFill>
                  <a:schemeClr val="tx2">
                    <a:lumMod val="75000"/>
                  </a:schemeClr>
                </a:solidFill>
              </a:rPr>
              <a:t>$ 0</a:t>
            </a:r>
          </a:p>
          <a:p>
            <a:endParaRPr lang="en-US" dirty="0" smtClean="0">
              <a:solidFill>
                <a:schemeClr val="tx2">
                  <a:lumMod val="75000"/>
                </a:schemeClr>
              </a:solidFill>
            </a:endParaRPr>
          </a:p>
          <a:p>
            <a:r>
              <a:rPr lang="en-US" dirty="0" smtClean="0">
                <a:solidFill>
                  <a:schemeClr val="tx2">
                    <a:lumMod val="75000"/>
                  </a:schemeClr>
                </a:solidFill>
              </a:rPr>
              <a:t>Traffic File 3 :  </a:t>
            </a:r>
            <a:r>
              <a:rPr lang="en-US" sz="2800" dirty="0" smtClean="0">
                <a:solidFill>
                  <a:schemeClr val="tx2">
                    <a:lumMod val="75000"/>
                  </a:schemeClr>
                </a:solidFill>
              </a:rPr>
              <a:t>$ 0.69</a:t>
            </a:r>
          </a:p>
          <a:p>
            <a:endParaRPr lang="en-US" dirty="0" smtClean="0"/>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940966"/>
          </a:xfrm>
        </p:spPr>
        <p:txBody>
          <a:bodyPr>
            <a:normAutofit/>
          </a:bodyPr>
          <a:lstStyle/>
          <a:p>
            <a:r>
              <a:rPr lang="en-US" sz="3600" dirty="0" smtClean="0">
                <a:solidFill>
                  <a:schemeClr val="tx1">
                    <a:lumMod val="50000"/>
                    <a:lumOff val="50000"/>
                  </a:schemeClr>
                </a:solidFill>
                <a:latin typeface="Adobe Caslon Pro" pitchFamily="18" charset="0"/>
              </a:rPr>
              <a:t>Conclusion</a:t>
            </a:r>
            <a:endParaRPr lang="en-IN" sz="3600" dirty="0">
              <a:solidFill>
                <a:schemeClr val="tx1">
                  <a:lumMod val="50000"/>
                  <a:lumOff val="50000"/>
                </a:schemeClr>
              </a:solidFill>
              <a:latin typeface="Adobe Caslon Pro" pitchFamily="18" charset="0"/>
            </a:endParaRPr>
          </a:p>
        </p:txBody>
      </p:sp>
      <p:sp>
        <p:nvSpPr>
          <p:cNvPr id="3" name="Content Placeholder 2"/>
          <p:cNvSpPr>
            <a:spLocks noGrp="1"/>
          </p:cNvSpPr>
          <p:nvPr>
            <p:ph sz="quarter" idx="1"/>
          </p:nvPr>
        </p:nvSpPr>
        <p:spPr/>
        <p:txBody>
          <a:bodyPr>
            <a:noAutofit/>
          </a:bodyPr>
          <a:lstStyle/>
          <a:p>
            <a:pPr algn="just">
              <a:buNone/>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Even considering the worst case scenario that all three devices want to communicate with the hub simultaneously by either requesting data or sending it, the system transfer times in dealing with the incoming or outgoing data are quite quick.  Due to the low bandwidth of the individual device, the satellite hub has ample time to perform internal transfer operations in parallel with the communication with either the three devices connected to it, or with the satellite connected to the data center.  With regard to latency, the transfer times within the data hub become inconsequential in comparison to the latencies experienced with either the devices or the satellite hub.  With this in mind, the system was designed to minimize any communication with the satellite.</a:t>
            </a:r>
            <a:endParaRPr lang="en-IN" sz="2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4365104"/>
            <a:ext cx="1152128"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843808" y="4293096"/>
            <a:ext cx="129614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860032" y="4293096"/>
            <a:ext cx="1224136"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907704" y="2060848"/>
            <a:ext cx="2736304"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555776" y="0"/>
            <a:ext cx="1728192" cy="1196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2123728" y="2420888"/>
            <a:ext cx="2160240" cy="369332"/>
          </a:xfrm>
          <a:prstGeom prst="rect">
            <a:avLst/>
          </a:prstGeom>
          <a:noFill/>
        </p:spPr>
        <p:txBody>
          <a:bodyPr wrap="square" rtlCol="0">
            <a:spAutoFit/>
          </a:bodyPr>
          <a:lstStyle/>
          <a:p>
            <a:pPr algn="ctr"/>
            <a:r>
              <a:rPr lang="en-US" dirty="0" smtClean="0"/>
              <a:t>HUB</a:t>
            </a:r>
            <a:endParaRPr lang="en-IN" dirty="0"/>
          </a:p>
        </p:txBody>
      </p:sp>
      <p:sp>
        <p:nvSpPr>
          <p:cNvPr id="10" name="TextBox 9"/>
          <p:cNvSpPr txBox="1"/>
          <p:nvPr/>
        </p:nvSpPr>
        <p:spPr>
          <a:xfrm>
            <a:off x="2771800" y="332656"/>
            <a:ext cx="1224136" cy="400110"/>
          </a:xfrm>
          <a:prstGeom prst="rect">
            <a:avLst/>
          </a:prstGeom>
          <a:noFill/>
        </p:spPr>
        <p:txBody>
          <a:bodyPr wrap="square" rtlCol="0">
            <a:spAutoFit/>
          </a:bodyPr>
          <a:lstStyle/>
          <a:p>
            <a:r>
              <a:rPr lang="en-US" sz="2000" dirty="0" smtClean="0">
                <a:solidFill>
                  <a:schemeClr val="bg1"/>
                </a:solidFill>
              </a:rPr>
              <a:t>Satellite</a:t>
            </a:r>
            <a:endParaRPr lang="en-IN" sz="2000" dirty="0">
              <a:solidFill>
                <a:schemeClr val="bg1"/>
              </a:solidFill>
            </a:endParaRPr>
          </a:p>
        </p:txBody>
      </p:sp>
      <p:sp>
        <p:nvSpPr>
          <p:cNvPr id="11" name="TextBox 10"/>
          <p:cNvSpPr txBox="1"/>
          <p:nvPr/>
        </p:nvSpPr>
        <p:spPr>
          <a:xfrm>
            <a:off x="1187624" y="4941168"/>
            <a:ext cx="936104" cy="646331"/>
          </a:xfrm>
          <a:prstGeom prst="rect">
            <a:avLst/>
          </a:prstGeom>
          <a:noFill/>
        </p:spPr>
        <p:txBody>
          <a:bodyPr wrap="square" rtlCol="0">
            <a:spAutoFit/>
          </a:bodyPr>
          <a:lstStyle/>
          <a:p>
            <a:r>
              <a:rPr lang="en-US" dirty="0" smtClean="0">
                <a:solidFill>
                  <a:schemeClr val="bg1"/>
                </a:solidFill>
              </a:rPr>
              <a:t>Device 1</a:t>
            </a:r>
            <a:endParaRPr lang="en-IN" dirty="0">
              <a:solidFill>
                <a:schemeClr val="bg1"/>
              </a:solidFill>
            </a:endParaRPr>
          </a:p>
        </p:txBody>
      </p:sp>
      <p:sp>
        <p:nvSpPr>
          <p:cNvPr id="12" name="TextBox 11"/>
          <p:cNvSpPr txBox="1"/>
          <p:nvPr/>
        </p:nvSpPr>
        <p:spPr>
          <a:xfrm>
            <a:off x="2987824" y="4941168"/>
            <a:ext cx="1008112" cy="646331"/>
          </a:xfrm>
          <a:prstGeom prst="rect">
            <a:avLst/>
          </a:prstGeom>
          <a:noFill/>
        </p:spPr>
        <p:txBody>
          <a:bodyPr wrap="square" rtlCol="0">
            <a:spAutoFit/>
          </a:bodyPr>
          <a:lstStyle/>
          <a:p>
            <a:r>
              <a:rPr lang="en-US" dirty="0" smtClean="0">
                <a:solidFill>
                  <a:schemeClr val="bg1"/>
                </a:solidFill>
              </a:rPr>
              <a:t>Device 2</a:t>
            </a:r>
            <a:endParaRPr lang="en-IN" dirty="0">
              <a:solidFill>
                <a:schemeClr val="bg1"/>
              </a:solidFill>
            </a:endParaRPr>
          </a:p>
        </p:txBody>
      </p:sp>
      <p:sp>
        <p:nvSpPr>
          <p:cNvPr id="13" name="TextBox 12"/>
          <p:cNvSpPr txBox="1"/>
          <p:nvPr/>
        </p:nvSpPr>
        <p:spPr>
          <a:xfrm>
            <a:off x="4932040" y="4869160"/>
            <a:ext cx="1008112" cy="646331"/>
          </a:xfrm>
          <a:prstGeom prst="rect">
            <a:avLst/>
          </a:prstGeom>
          <a:noFill/>
        </p:spPr>
        <p:txBody>
          <a:bodyPr wrap="square" rtlCol="0">
            <a:spAutoFit/>
          </a:bodyPr>
          <a:lstStyle/>
          <a:p>
            <a:r>
              <a:rPr lang="en-US" dirty="0" smtClean="0">
                <a:solidFill>
                  <a:schemeClr val="bg1"/>
                </a:solidFill>
              </a:rPr>
              <a:t>Device 3</a:t>
            </a:r>
            <a:endParaRPr lang="en-IN" dirty="0">
              <a:solidFill>
                <a:schemeClr val="bg1"/>
              </a:solidFill>
            </a:endParaRPr>
          </a:p>
        </p:txBody>
      </p:sp>
      <p:sp>
        <p:nvSpPr>
          <p:cNvPr id="14" name="Up-Down Arrow 13"/>
          <p:cNvSpPr/>
          <p:nvPr/>
        </p:nvSpPr>
        <p:spPr>
          <a:xfrm rot="1227912">
            <a:off x="1691680" y="3284984"/>
            <a:ext cx="360040" cy="1008112"/>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Up-Down Arrow 14"/>
          <p:cNvSpPr/>
          <p:nvPr/>
        </p:nvSpPr>
        <p:spPr>
          <a:xfrm>
            <a:off x="3275856" y="3284984"/>
            <a:ext cx="288032" cy="1008112"/>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Up-Down Arrow 15"/>
          <p:cNvSpPr/>
          <p:nvPr/>
        </p:nvSpPr>
        <p:spPr>
          <a:xfrm rot="19003373">
            <a:off x="4697466" y="3126311"/>
            <a:ext cx="360040" cy="1242505"/>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Up-Down Arrow 16"/>
          <p:cNvSpPr/>
          <p:nvPr/>
        </p:nvSpPr>
        <p:spPr>
          <a:xfrm>
            <a:off x="3275856" y="1268760"/>
            <a:ext cx="288032" cy="792088"/>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3923928" y="1412776"/>
            <a:ext cx="3384376" cy="338554"/>
          </a:xfrm>
          <a:prstGeom prst="rect">
            <a:avLst/>
          </a:prstGeom>
          <a:noFill/>
        </p:spPr>
        <p:txBody>
          <a:bodyPr wrap="square" rtlCol="0">
            <a:spAutoFit/>
          </a:bodyPr>
          <a:lstStyle/>
          <a:p>
            <a:r>
              <a:rPr lang="en-US" sz="1600" dirty="0" smtClean="0"/>
              <a:t>Slow, Expensive, 2400bits/s</a:t>
            </a:r>
            <a:endParaRPr lang="en-IN" sz="1600" dirty="0"/>
          </a:p>
        </p:txBody>
      </p:sp>
      <p:sp>
        <p:nvSpPr>
          <p:cNvPr id="19" name="TextBox 18"/>
          <p:cNvSpPr txBox="1"/>
          <p:nvPr/>
        </p:nvSpPr>
        <p:spPr>
          <a:xfrm>
            <a:off x="5148064" y="3284984"/>
            <a:ext cx="2880320" cy="338554"/>
          </a:xfrm>
          <a:prstGeom prst="rect">
            <a:avLst/>
          </a:prstGeom>
          <a:noFill/>
        </p:spPr>
        <p:txBody>
          <a:bodyPr wrap="square" rtlCol="0">
            <a:spAutoFit/>
          </a:bodyPr>
          <a:lstStyle/>
          <a:p>
            <a:r>
              <a:rPr lang="en-US" sz="1600" dirty="0" smtClean="0"/>
              <a:t>Fast, Cheap, 11Mbits/s</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6000" i="1" dirty="0" smtClean="0">
                <a:solidFill>
                  <a:schemeClr val="tx1">
                    <a:lumMod val="50000"/>
                    <a:lumOff val="50000"/>
                  </a:schemeClr>
                </a:solidFill>
                <a:latin typeface="Adobe Caslon Pro" pitchFamily="18" charset="0"/>
                <a:cs typeface="Calibri" pitchFamily="34" charset="0"/>
              </a:rPr>
              <a:t>Assumptions</a:t>
            </a:r>
            <a:r>
              <a:rPr lang="en-US" dirty="0" smtClean="0"/>
              <a:t/>
            </a:r>
            <a:br>
              <a:rPr lang="en-US" dirty="0" smtClean="0"/>
            </a:br>
            <a:endParaRPr lang="en-IN" dirty="0"/>
          </a:p>
        </p:txBody>
      </p:sp>
      <p:sp>
        <p:nvSpPr>
          <p:cNvPr id="3" name="Content Placeholder 2"/>
          <p:cNvSpPr>
            <a:spLocks noGrp="1"/>
          </p:cNvSpPr>
          <p:nvPr>
            <p:ph sz="quarter" idx="1"/>
          </p:nvPr>
        </p:nvSpPr>
        <p:spPr>
          <a:xfrm>
            <a:off x="457200" y="908720"/>
            <a:ext cx="7467600" cy="5565232"/>
          </a:xfrm>
        </p:spPr>
        <p:txBody>
          <a:bodyPr>
            <a:normAutofit/>
          </a:bodyPr>
          <a:lstStyle/>
          <a:p>
            <a:pPr algn="just"/>
            <a:r>
              <a:rPr lang="en-US" sz="2000" dirty="0" smtClean="0">
                <a:latin typeface="Times New Roman" pitchFamily="18" charset="0"/>
                <a:cs typeface="Times New Roman" pitchFamily="18" charset="0"/>
              </a:rPr>
              <a:t>Controller makes the decision about which memory unit to store the data into, which is currently available and ready to be used.</a:t>
            </a:r>
          </a:p>
          <a:p>
            <a:pPr algn="just"/>
            <a:r>
              <a:rPr lang="en-US" sz="2000" dirty="0" smtClean="0">
                <a:latin typeface="Times New Roman" pitchFamily="18" charset="0"/>
                <a:cs typeface="Times New Roman" pitchFamily="18" charset="0"/>
              </a:rPr>
              <a:t>The M1 Unit of memory is used as the look up table which stores all the transaction details.</a:t>
            </a:r>
          </a:p>
          <a:p>
            <a:pPr algn="just"/>
            <a:r>
              <a:rPr lang="en-US" sz="2000" dirty="0" smtClean="0">
                <a:latin typeface="Times New Roman" pitchFamily="18" charset="0"/>
                <a:cs typeface="Times New Roman" pitchFamily="18" charset="0"/>
              </a:rPr>
              <a:t>The first two byte of the incoming command goes to the controller to read the address, tag and other fields , but the commands from the consecutive signals of the same data are thrown out.</a:t>
            </a:r>
          </a:p>
          <a:p>
            <a:pPr algn="just"/>
            <a:r>
              <a:rPr lang="en-US" sz="2000" dirty="0" smtClean="0">
                <a:latin typeface="Times New Roman" pitchFamily="18" charset="0"/>
                <a:cs typeface="Times New Roman" pitchFamily="18" charset="0"/>
              </a:rPr>
              <a:t>The memory and bus keeps track of every signal responses occurring using a table of memory unit M1. It manages who has access to data bus, what operations are to be performed , the control lines , etc.</a:t>
            </a:r>
          </a:p>
          <a:p>
            <a:pPr algn="just"/>
            <a:r>
              <a:rPr lang="en-US" sz="2000" dirty="0" smtClean="0">
                <a:latin typeface="Times New Roman" pitchFamily="18" charset="0"/>
                <a:cs typeface="Times New Roman" pitchFamily="18" charset="0"/>
              </a:rPr>
              <a:t>The Eviction policy Used is FIFO. We assume that this eviction policy evicts lines which are 1024b in size only , using the FIFO in those bits sequence.</a:t>
            </a:r>
          </a:p>
          <a:p>
            <a:pPr algn="just">
              <a:buNone/>
            </a:pPr>
            <a:r>
              <a:rPr lang="en-US" sz="2000" dirty="0" smtClean="0">
                <a:latin typeface="Times New Roman" pitchFamily="18" charset="0"/>
                <a:cs typeface="Times New Roman" pitchFamily="18" charset="0"/>
              </a:rPr>
              <a:t> </a:t>
            </a:r>
          </a:p>
          <a:p>
            <a:pPr algn="just"/>
            <a:endParaRPr lang="en-IN"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724942"/>
          </a:xfrm>
        </p:spPr>
        <p:txBody>
          <a:bodyPr>
            <a:normAutofit/>
          </a:bodyPr>
          <a:lstStyle/>
          <a:p>
            <a:r>
              <a:rPr lang="en-US" sz="3600" dirty="0" smtClean="0">
                <a:solidFill>
                  <a:schemeClr val="tx1">
                    <a:lumMod val="50000"/>
                    <a:lumOff val="50000"/>
                  </a:schemeClr>
                </a:solidFill>
                <a:latin typeface="Adobe Caslon Pro" pitchFamily="18" charset="0"/>
              </a:rPr>
              <a:t>Specifications</a:t>
            </a:r>
            <a:endParaRPr lang="en-IN" sz="3600" dirty="0">
              <a:solidFill>
                <a:schemeClr val="tx1">
                  <a:lumMod val="50000"/>
                  <a:lumOff val="50000"/>
                </a:schemeClr>
              </a:solidFill>
              <a:latin typeface="Adobe Caslon Pro" pitchFamily="18" charset="0"/>
            </a:endParaRPr>
          </a:p>
        </p:txBody>
      </p:sp>
      <p:sp>
        <p:nvSpPr>
          <p:cNvPr id="3" name="Content Placeholder 2"/>
          <p:cNvSpPr>
            <a:spLocks noGrp="1"/>
          </p:cNvSpPr>
          <p:nvPr>
            <p:ph sz="quarter" idx="1"/>
          </p:nvPr>
        </p:nvSpPr>
        <p:spPr>
          <a:xfrm>
            <a:off x="467544" y="908720"/>
            <a:ext cx="7467600" cy="5521824"/>
          </a:xfrm>
        </p:spPr>
        <p:txBody>
          <a:bodyPr>
            <a:normAutofit/>
          </a:bodyPr>
          <a:lstStyle/>
          <a:p>
            <a:pPr algn="just"/>
            <a:r>
              <a:rPr lang="en-US" sz="1800" dirty="0" smtClean="0">
                <a:latin typeface="Times New Roman" pitchFamily="18" charset="0"/>
                <a:cs typeface="Times New Roman" pitchFamily="18" charset="0"/>
              </a:rPr>
              <a:t>We are using 10 memory units of M3 unit.</a:t>
            </a:r>
          </a:p>
          <a:p>
            <a:pPr algn="just"/>
            <a:r>
              <a:rPr lang="en-US" sz="1800" dirty="0" smtClean="0">
                <a:latin typeface="Times New Roman" pitchFamily="18" charset="0"/>
                <a:cs typeface="Times New Roman" pitchFamily="18" charset="0"/>
              </a:rPr>
              <a:t>We are using 1 memory unit of M1 unit.</a:t>
            </a:r>
          </a:p>
          <a:p>
            <a:pPr algn="just"/>
            <a:r>
              <a:rPr lang="en-US" sz="1800" dirty="0" smtClean="0">
                <a:latin typeface="Times New Roman" pitchFamily="18" charset="0"/>
                <a:cs typeface="Times New Roman" pitchFamily="18" charset="0"/>
              </a:rPr>
              <a:t>The data would first come to the buffer and then go to the memory unit.</a:t>
            </a:r>
          </a:p>
          <a:p>
            <a:pPr algn="just"/>
            <a:r>
              <a:rPr lang="en-US" sz="1800" dirty="0" smtClean="0">
                <a:latin typeface="Times New Roman" pitchFamily="18" charset="0"/>
                <a:cs typeface="Times New Roman" pitchFamily="18" charset="0"/>
              </a:rPr>
              <a:t>The speed of data from the Hub to the device is 11Mb/s, while that of the satellite is 2400Mb/s.</a:t>
            </a:r>
          </a:p>
          <a:p>
            <a:pPr algn="just"/>
            <a:r>
              <a:rPr lang="en-US" sz="1800" dirty="0" smtClean="0">
                <a:latin typeface="Times New Roman" pitchFamily="18" charset="0"/>
                <a:cs typeface="Times New Roman" pitchFamily="18" charset="0"/>
              </a:rPr>
              <a:t>The write Through policy applied whenever an eviction occurs.</a:t>
            </a:r>
          </a:p>
          <a:p>
            <a:pPr algn="just"/>
            <a:r>
              <a:rPr lang="en-US" sz="1800" dirty="0" smtClean="0">
                <a:latin typeface="Times New Roman" pitchFamily="18" charset="0"/>
                <a:cs typeface="Times New Roman" pitchFamily="18" charset="0"/>
              </a:rPr>
              <a:t>The eviction policy considered is FIFO, i.e. First In First Out.</a:t>
            </a:r>
          </a:p>
          <a:p>
            <a:pPr algn="just"/>
            <a:r>
              <a:rPr lang="en-US" sz="1800" dirty="0" smtClean="0">
                <a:latin typeface="Times New Roman" pitchFamily="18" charset="0"/>
                <a:cs typeface="Times New Roman" pitchFamily="18" charset="0"/>
              </a:rPr>
              <a:t>The  Contents of a chunk of Data</a:t>
            </a:r>
          </a:p>
          <a:p>
            <a:endParaRPr lang="en-US" dirty="0" smtClean="0"/>
          </a:p>
          <a:p>
            <a:endParaRPr lang="en-US" dirty="0" smtClean="0"/>
          </a:p>
          <a:p>
            <a:pPr>
              <a:buNone/>
            </a:pPr>
            <a:r>
              <a:rPr lang="en-US" sz="1800" dirty="0" smtClean="0"/>
              <a:t>The Address bits tells us the address where the data has to be stored.</a:t>
            </a:r>
          </a:p>
          <a:p>
            <a:pPr>
              <a:buNone/>
            </a:pPr>
            <a:r>
              <a:rPr lang="en-US" sz="1800" dirty="0" smtClean="0"/>
              <a:t>Size bits tells us the size of the data coming in as</a:t>
            </a:r>
            <a:r>
              <a:rPr lang="en-IN" sz="1800" dirty="0" smtClean="0"/>
              <a:t> whether it is 128B, 516 or 1024b data</a:t>
            </a:r>
            <a:endParaRPr lang="en-US" sz="1800" dirty="0" smtClean="0"/>
          </a:p>
        </p:txBody>
      </p:sp>
      <p:sp>
        <p:nvSpPr>
          <p:cNvPr id="4" name="Rectangle 3"/>
          <p:cNvSpPr/>
          <p:nvPr/>
        </p:nvSpPr>
        <p:spPr>
          <a:xfrm>
            <a:off x="1331640" y="3933056"/>
            <a:ext cx="46085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a:off x="2483768" y="3933056"/>
            <a:ext cx="0" cy="57606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0"/>
            <a:endCxn id="4" idx="2"/>
          </p:cNvCxnSpPr>
          <p:nvPr/>
        </p:nvCxnSpPr>
        <p:spPr>
          <a:xfrm>
            <a:off x="3635896" y="3933056"/>
            <a:ext cx="0" cy="57606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4005064"/>
            <a:ext cx="4608512" cy="369332"/>
          </a:xfrm>
          <a:prstGeom prst="rect">
            <a:avLst/>
          </a:prstGeom>
          <a:noFill/>
        </p:spPr>
        <p:txBody>
          <a:bodyPr wrap="square" rtlCol="0">
            <a:spAutoFit/>
          </a:bodyPr>
          <a:lstStyle/>
          <a:p>
            <a:r>
              <a:rPr lang="en-US" dirty="0" smtClean="0"/>
              <a:t>Address        Size            Last Transaction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lumMod val="50000"/>
                    <a:lumOff val="50000"/>
                  </a:schemeClr>
                </a:solidFill>
                <a:latin typeface="Adobe Caslon Pro" pitchFamily="18" charset="0"/>
              </a:rPr>
              <a:t>Eviction Policy</a:t>
            </a:r>
            <a:endParaRPr lang="en-IN" sz="3600" dirty="0">
              <a:solidFill>
                <a:schemeClr val="tx1">
                  <a:lumMod val="50000"/>
                  <a:lumOff val="50000"/>
                </a:schemeClr>
              </a:solidFill>
              <a:latin typeface="Adobe Caslon Pro" pitchFamily="18" charset="0"/>
            </a:endParaRPr>
          </a:p>
        </p:txBody>
      </p:sp>
      <p:sp>
        <p:nvSpPr>
          <p:cNvPr id="3" name="Content Placeholder 2"/>
          <p:cNvSpPr>
            <a:spLocks noGrp="1"/>
          </p:cNvSpPr>
          <p:nvPr>
            <p:ph sz="quarter" idx="1"/>
          </p:nvPr>
        </p:nvSpPr>
        <p:spPr/>
        <p:txBody>
          <a:bodyPr/>
          <a:lstStyle/>
          <a:p>
            <a:pPr algn="just"/>
            <a:r>
              <a:rPr lang="en-IN" dirty="0" smtClean="0">
                <a:latin typeface="Times New Roman" pitchFamily="18" charset="0"/>
                <a:cs typeface="Times New Roman" pitchFamily="18" charset="0"/>
              </a:rPr>
              <a:t>A First-In-First-Out cache is one that uses queuing logic for its backing store, expunging the elements at the front of the queue when a predetermined threshold is exceeded.</a:t>
            </a:r>
          </a:p>
          <a:p>
            <a:pPr algn="just"/>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It is  simple to implement and understand. Because the policy requires very little information, the implementation is reasonably efficient</a:t>
            </a:r>
            <a:r>
              <a:rPr lang="en-IN"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08104" y="764704"/>
            <a:ext cx="2304256" cy="5616624"/>
          </a:xfrm>
          <a:prstGeom prst="rect">
            <a:avLst/>
          </a:prstGeom>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TextBox 4"/>
          <p:cNvSpPr txBox="1"/>
          <p:nvPr/>
        </p:nvSpPr>
        <p:spPr>
          <a:xfrm>
            <a:off x="395536" y="476672"/>
            <a:ext cx="4176464" cy="892552"/>
          </a:xfrm>
          <a:prstGeom prst="rect">
            <a:avLst/>
          </a:prstGeom>
          <a:noFill/>
        </p:spPr>
        <p:txBody>
          <a:bodyPr wrap="square" rtlCol="0">
            <a:spAutoFit/>
          </a:bodyPr>
          <a:lstStyle/>
          <a:p>
            <a:r>
              <a:rPr lang="en-US" sz="3400" i="1" dirty="0" smtClean="0">
                <a:latin typeface="Adobe Caslon Pro" pitchFamily="18" charset="0"/>
              </a:rPr>
              <a:t>Memory organization</a:t>
            </a:r>
          </a:p>
          <a:p>
            <a:endParaRPr lang="en-IN" dirty="0"/>
          </a:p>
        </p:txBody>
      </p:sp>
      <p:cxnSp>
        <p:nvCxnSpPr>
          <p:cNvPr id="7" name="Straight Connector 6"/>
          <p:cNvCxnSpPr/>
          <p:nvPr/>
        </p:nvCxnSpPr>
        <p:spPr>
          <a:xfrm>
            <a:off x="5508104" y="1340768"/>
            <a:ext cx="23762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08104" y="1844824"/>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08104" y="2348880"/>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08104" y="2852936"/>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8104" y="3356992"/>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08104" y="3861048"/>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08104" y="4365104"/>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08104" y="4797152"/>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08104" y="5301208"/>
            <a:ext cx="23762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08104" y="5805264"/>
            <a:ext cx="23042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99992" y="1124744"/>
            <a:ext cx="936104" cy="5632311"/>
          </a:xfrm>
          <a:prstGeom prst="rect">
            <a:avLst/>
          </a:prstGeom>
          <a:noFill/>
        </p:spPr>
        <p:txBody>
          <a:bodyPr wrap="square" rtlCol="0">
            <a:spAutoFit/>
          </a:bodyPr>
          <a:lstStyle/>
          <a:p>
            <a:pPr algn="r"/>
            <a:r>
              <a:rPr lang="en-US" dirty="0" smtClean="0"/>
              <a:t>1</a:t>
            </a:r>
          </a:p>
          <a:p>
            <a:pPr algn="r"/>
            <a:r>
              <a:rPr lang="en-US" dirty="0" smtClean="0"/>
              <a:t>2</a:t>
            </a:r>
          </a:p>
          <a:p>
            <a:pPr algn="r"/>
            <a:r>
              <a:rPr lang="en-US" dirty="0" smtClean="0"/>
              <a:t>3</a:t>
            </a:r>
          </a:p>
          <a:p>
            <a:pPr algn="r"/>
            <a:r>
              <a:rPr lang="en-US" dirty="0" smtClean="0"/>
              <a:t>.</a:t>
            </a:r>
          </a:p>
          <a:p>
            <a:pPr algn="r"/>
            <a:r>
              <a:rPr lang="en-US" dirty="0" smtClean="0"/>
              <a:t>.</a:t>
            </a:r>
          </a:p>
          <a:p>
            <a:pPr algn="r"/>
            <a:r>
              <a:rPr lang="en-US" dirty="0" smtClean="0"/>
              <a:t>.</a:t>
            </a:r>
          </a:p>
          <a:p>
            <a:pPr algn="r"/>
            <a:r>
              <a:rPr lang="en-US" dirty="0" smtClean="0"/>
              <a:t>1</a:t>
            </a:r>
          </a:p>
          <a:p>
            <a:pPr algn="r"/>
            <a:r>
              <a:rPr lang="en-US" dirty="0" smtClean="0"/>
              <a:t>2</a:t>
            </a:r>
          </a:p>
          <a:p>
            <a:pPr algn="r"/>
            <a:r>
              <a:rPr lang="en-US" dirty="0"/>
              <a:t>3</a:t>
            </a:r>
            <a:endParaRPr lang="en-US" dirty="0" smtClean="0"/>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1</a:t>
            </a:r>
          </a:p>
          <a:p>
            <a:pPr algn="r"/>
            <a:r>
              <a:rPr lang="en-US" dirty="0" smtClean="0"/>
              <a:t>2</a:t>
            </a:r>
          </a:p>
          <a:p>
            <a:pPr algn="r"/>
            <a:r>
              <a:rPr lang="en-US" dirty="0"/>
              <a:t>3</a:t>
            </a:r>
            <a:endParaRPr lang="en-US" dirty="0" smtClean="0"/>
          </a:p>
          <a:p>
            <a:pPr algn="r"/>
            <a:r>
              <a:rPr lang="en-US" dirty="0" smtClean="0"/>
              <a:t>.</a:t>
            </a:r>
          </a:p>
          <a:p>
            <a:pPr algn="r"/>
            <a:r>
              <a:rPr lang="en-US" dirty="0" smtClean="0"/>
              <a:t>.</a:t>
            </a:r>
          </a:p>
          <a:p>
            <a:pPr algn="r"/>
            <a:r>
              <a:rPr lang="en-US" dirty="0" smtClean="0"/>
              <a:t>.</a:t>
            </a:r>
          </a:p>
          <a:p>
            <a:pPr algn="r"/>
            <a:endParaRPr lang="en-US" dirty="0" smtClean="0"/>
          </a:p>
        </p:txBody>
      </p:sp>
      <p:sp>
        <p:nvSpPr>
          <p:cNvPr id="33" name="Left Brace 32"/>
          <p:cNvSpPr/>
          <p:nvPr/>
        </p:nvSpPr>
        <p:spPr>
          <a:xfrm>
            <a:off x="4499992" y="764704"/>
            <a:ext cx="576064" cy="20162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Left Brace 33"/>
          <p:cNvSpPr/>
          <p:nvPr/>
        </p:nvSpPr>
        <p:spPr>
          <a:xfrm>
            <a:off x="4427984" y="2852936"/>
            <a:ext cx="720080" cy="1728192"/>
          </a:xfrm>
          <a:prstGeom prst="leftBrace">
            <a:avLst>
              <a:gd name="adj1" fmla="val 8333"/>
              <a:gd name="adj2" fmla="val 5075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Box 34"/>
          <p:cNvSpPr txBox="1"/>
          <p:nvPr/>
        </p:nvSpPr>
        <p:spPr>
          <a:xfrm>
            <a:off x="2987824" y="836712"/>
            <a:ext cx="1512168" cy="5355312"/>
          </a:xfrm>
          <a:prstGeom prst="rect">
            <a:avLst/>
          </a:prstGeom>
          <a:noFill/>
        </p:spPr>
        <p:txBody>
          <a:bodyPr wrap="square" rtlCol="0">
            <a:spAutoFit/>
          </a:bodyPr>
          <a:lstStyle/>
          <a:p>
            <a:endParaRPr lang="en-US" dirty="0" smtClean="0"/>
          </a:p>
          <a:p>
            <a:pPr algn="r"/>
            <a:endParaRPr lang="en-US" dirty="0" smtClean="0"/>
          </a:p>
          <a:p>
            <a:pPr algn="r"/>
            <a:endParaRPr lang="en-US" dirty="0"/>
          </a:p>
          <a:p>
            <a:pPr algn="r"/>
            <a:r>
              <a:rPr lang="en-US" dirty="0" smtClean="0"/>
              <a:t>Memory 1</a:t>
            </a:r>
          </a:p>
          <a:p>
            <a:pPr algn="r"/>
            <a:endParaRPr lang="en-US" dirty="0"/>
          </a:p>
          <a:p>
            <a:pPr algn="r"/>
            <a:endParaRPr lang="en-US" dirty="0" smtClean="0"/>
          </a:p>
          <a:p>
            <a:pPr algn="r"/>
            <a:endParaRPr lang="en-US" dirty="0"/>
          </a:p>
          <a:p>
            <a:pPr algn="r"/>
            <a:endParaRPr lang="en-US" dirty="0" smtClean="0"/>
          </a:p>
          <a:p>
            <a:pPr algn="r"/>
            <a:endParaRPr lang="en-US" dirty="0"/>
          </a:p>
          <a:p>
            <a:pPr algn="r"/>
            <a:endParaRPr lang="en-US" dirty="0" smtClean="0"/>
          </a:p>
          <a:p>
            <a:pPr algn="r"/>
            <a:r>
              <a:rPr lang="en-US" dirty="0" smtClean="0"/>
              <a:t>Memory 2</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Memory10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467600" cy="796950"/>
          </a:xfrm>
        </p:spPr>
        <p:txBody>
          <a:bodyPr/>
          <a:lstStyle/>
          <a:p>
            <a:pPr algn="ctr"/>
            <a:r>
              <a:rPr lang="en-US" dirty="0" smtClean="0"/>
              <a:t>Components of a memory</a:t>
            </a:r>
            <a:endParaRPr lang="en-IN" dirty="0"/>
          </a:p>
        </p:txBody>
      </p:sp>
      <p:sp>
        <p:nvSpPr>
          <p:cNvPr id="3" name="Rectangle 2"/>
          <p:cNvSpPr/>
          <p:nvPr/>
        </p:nvSpPr>
        <p:spPr>
          <a:xfrm>
            <a:off x="1835696" y="1556792"/>
            <a:ext cx="4824536" cy="4968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1835696" y="2204864"/>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35696" y="2924944"/>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35696" y="3573016"/>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35696" y="4293096"/>
            <a:ext cx="48245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35696" y="4869160"/>
            <a:ext cx="482453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7544" y="1556792"/>
            <a:ext cx="1296144" cy="3139321"/>
          </a:xfrm>
          <a:prstGeom prst="rect">
            <a:avLst/>
          </a:prstGeom>
          <a:noFill/>
        </p:spPr>
        <p:txBody>
          <a:bodyPr wrap="square" rtlCol="0">
            <a:spAutoFit/>
          </a:bodyPr>
          <a:lstStyle/>
          <a:p>
            <a:pPr algn="r"/>
            <a:r>
              <a:rPr lang="en-US" dirty="0" smtClean="0"/>
              <a:t>1</a:t>
            </a:r>
          </a:p>
          <a:p>
            <a:pPr algn="r"/>
            <a:r>
              <a:rPr lang="en-US" dirty="0" smtClean="0"/>
              <a:t>2</a:t>
            </a:r>
          </a:p>
          <a:p>
            <a:pPr algn="r"/>
            <a:r>
              <a:rPr lang="en-US" dirty="0" smtClean="0"/>
              <a:t>3</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a:t>
            </a:r>
          </a:p>
          <a:p>
            <a:pPr algn="r"/>
            <a:r>
              <a:rPr lang="en-US" dirty="0" smtClean="0"/>
              <a:t>32</a:t>
            </a:r>
            <a:endParaRPr lang="en-IN" dirty="0"/>
          </a:p>
        </p:txBody>
      </p:sp>
      <p:sp>
        <p:nvSpPr>
          <p:cNvPr id="15" name="TextBox 14"/>
          <p:cNvSpPr txBox="1"/>
          <p:nvPr/>
        </p:nvSpPr>
        <p:spPr>
          <a:xfrm>
            <a:off x="2051720" y="2348880"/>
            <a:ext cx="4392488" cy="369332"/>
          </a:xfrm>
          <a:prstGeom prst="rect">
            <a:avLst/>
          </a:prstGeom>
          <a:noFill/>
        </p:spPr>
        <p:txBody>
          <a:bodyPr wrap="square" rtlCol="0">
            <a:spAutoFit/>
          </a:bodyPr>
          <a:lstStyle/>
          <a:p>
            <a:r>
              <a:rPr lang="en-US" dirty="0" smtClean="0"/>
              <a:t>Start Tag= {Address in M3 unit, Size}</a:t>
            </a:r>
            <a:endParaRPr lang="en-IN" dirty="0"/>
          </a:p>
        </p:txBody>
      </p:sp>
      <p:sp>
        <p:nvSpPr>
          <p:cNvPr id="16" name="TextBox 15"/>
          <p:cNvSpPr txBox="1"/>
          <p:nvPr/>
        </p:nvSpPr>
        <p:spPr>
          <a:xfrm>
            <a:off x="2339752" y="5445224"/>
            <a:ext cx="4104456" cy="646331"/>
          </a:xfrm>
          <a:prstGeom prst="rect">
            <a:avLst/>
          </a:prstGeom>
          <a:noFill/>
        </p:spPr>
        <p:txBody>
          <a:bodyPr wrap="square" rtlCol="0">
            <a:spAutoFit/>
          </a:bodyPr>
          <a:lstStyle/>
          <a:p>
            <a:r>
              <a:rPr lang="en-US" dirty="0" smtClean="0"/>
              <a:t>80 bits to keep a track of the free memory{0,0,0,1……..}</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cuments\PROJECT.png"/>
          <p:cNvPicPr>
            <a:picLocks noChangeAspect="1" noChangeArrowheads="1"/>
          </p:cNvPicPr>
          <p:nvPr/>
        </p:nvPicPr>
        <p:blipFill>
          <a:blip r:embed="rId2" cstate="print"/>
          <a:srcRect/>
          <a:stretch>
            <a:fillRect/>
          </a:stretch>
        </p:blipFill>
        <p:spPr bwMode="auto">
          <a:xfrm>
            <a:off x="0" y="0"/>
            <a:ext cx="9144000" cy="6237312"/>
          </a:xfrm>
          <a:prstGeom prst="rect">
            <a:avLst/>
          </a:prstGeom>
          <a:noFill/>
        </p:spPr>
      </p:pic>
      <p:cxnSp>
        <p:nvCxnSpPr>
          <p:cNvPr id="15" name="Straight Connector 14"/>
          <p:cNvCxnSpPr/>
          <p:nvPr/>
        </p:nvCxnSpPr>
        <p:spPr>
          <a:xfrm flipH="1">
            <a:off x="3779912" y="1412776"/>
            <a:ext cx="216024"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283968" y="1412776"/>
            <a:ext cx="288032"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644008" y="1124744"/>
            <a:ext cx="864096" cy="307777"/>
          </a:xfrm>
          <a:prstGeom prst="rect">
            <a:avLst/>
          </a:prstGeom>
          <a:noFill/>
        </p:spPr>
        <p:txBody>
          <a:bodyPr wrap="square" rtlCol="0">
            <a:spAutoFit/>
          </a:bodyPr>
          <a:lstStyle/>
          <a:p>
            <a:r>
              <a:rPr lang="en-US" sz="1400" dirty="0" smtClean="0"/>
              <a:t>5.5Mb/s</a:t>
            </a:r>
            <a:endParaRPr lang="en-IN" sz="1400" dirty="0"/>
          </a:p>
        </p:txBody>
      </p:sp>
      <p:sp>
        <p:nvSpPr>
          <p:cNvPr id="22" name="TextBox 21"/>
          <p:cNvSpPr txBox="1"/>
          <p:nvPr/>
        </p:nvSpPr>
        <p:spPr>
          <a:xfrm>
            <a:off x="827584" y="6237312"/>
            <a:ext cx="6624736" cy="369332"/>
          </a:xfrm>
          <a:prstGeom prst="rect">
            <a:avLst/>
          </a:prstGeom>
          <a:noFill/>
        </p:spPr>
        <p:txBody>
          <a:bodyPr wrap="square" rtlCol="0">
            <a:spAutoFit/>
          </a:bodyPr>
          <a:lstStyle/>
          <a:p>
            <a:pPr algn="ctr"/>
            <a:r>
              <a:rPr lang="en-US" b="1" dirty="0" smtClean="0"/>
              <a:t>Block diagram of the Wireless HUB</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782960"/>
          </a:xfrm>
        </p:spPr>
        <p:txBody>
          <a:bodyPr/>
          <a:lstStyle/>
          <a:p>
            <a:r>
              <a:rPr lang="en-US" dirty="0" smtClean="0"/>
              <a:t>Result</a:t>
            </a:r>
            <a:endParaRPr lang="en-IN" dirty="0"/>
          </a:p>
        </p:txBody>
      </p:sp>
      <p:sp>
        <p:nvSpPr>
          <p:cNvPr id="3" name="Content Placeholder 2"/>
          <p:cNvSpPr>
            <a:spLocks noGrp="1"/>
          </p:cNvSpPr>
          <p:nvPr>
            <p:ph sz="quarter" idx="1"/>
          </p:nvPr>
        </p:nvSpPr>
        <p:spPr/>
        <p:txBody>
          <a:bodyPr/>
          <a:lstStyle/>
          <a:p>
            <a:pPr algn="ctr">
              <a:buNone/>
            </a:pPr>
            <a:r>
              <a:rPr lang="en-US" sz="2800" dirty="0" smtClean="0">
                <a:latin typeface="Castellar" pitchFamily="18" charset="0"/>
              </a:rPr>
              <a:t>The total Unit cost</a:t>
            </a:r>
          </a:p>
          <a:p>
            <a:endParaRPr lang="en-US" dirty="0" smtClean="0"/>
          </a:p>
          <a:p>
            <a:r>
              <a:rPr lang="en-US" dirty="0" smtClean="0"/>
              <a:t>1 X M1 unit = 1 X $50 </a:t>
            </a:r>
          </a:p>
          <a:p>
            <a:pPr>
              <a:buNone/>
            </a:pPr>
            <a:r>
              <a:rPr lang="en-US" sz="2800" dirty="0" smtClean="0"/>
              <a:t>				</a:t>
            </a:r>
            <a:r>
              <a:rPr lang="en-US" sz="2800" dirty="0" smtClean="0">
                <a:solidFill>
                  <a:srgbClr val="990033"/>
                </a:solidFill>
              </a:rPr>
              <a:t>= $50</a:t>
            </a:r>
          </a:p>
          <a:p>
            <a:endParaRPr lang="en-US" sz="2800" dirty="0" smtClean="0"/>
          </a:p>
          <a:p>
            <a:r>
              <a:rPr lang="en-US" sz="2800" dirty="0" smtClean="0"/>
              <a:t>10 X M3 unit =  10 X $3</a:t>
            </a:r>
          </a:p>
          <a:p>
            <a:pPr>
              <a:buNone/>
            </a:pPr>
            <a:r>
              <a:rPr lang="en-US" sz="2800" dirty="0" smtClean="0"/>
              <a:t>				= </a:t>
            </a:r>
            <a:r>
              <a:rPr lang="en-US" sz="2800" dirty="0" smtClean="0">
                <a:solidFill>
                  <a:srgbClr val="990033"/>
                </a:solidFill>
              </a:rPr>
              <a:t>$ 30</a:t>
            </a:r>
          </a:p>
          <a:p>
            <a:pPr>
              <a:buNone/>
            </a:pPr>
            <a:endParaRPr lang="en-US" sz="2800" dirty="0" smtClean="0"/>
          </a:p>
          <a:p>
            <a:pPr>
              <a:buNone/>
            </a:pPr>
            <a:r>
              <a:rPr lang="en-US" sz="2800" dirty="0" smtClean="0">
                <a:solidFill>
                  <a:schemeClr val="accent6">
                    <a:lumMod val="75000"/>
                  </a:schemeClr>
                </a:solidFill>
                <a:latin typeface="Trajan Pro" pitchFamily="18" charset="0"/>
              </a:rPr>
              <a:t>The Total unit cost= </a:t>
            </a:r>
            <a:r>
              <a:rPr lang="en-US" sz="3600" dirty="0" smtClean="0">
                <a:solidFill>
                  <a:srgbClr val="F55E01"/>
                </a:solidFill>
                <a:latin typeface="Trajan Pro" pitchFamily="18" charset="0"/>
              </a:rPr>
              <a:t>$80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376</TotalTime>
  <Words>535</Words>
  <Application>Microsoft Office PowerPoint</Application>
  <PresentationFormat>On-screen Show (4:3)</PresentationFormat>
  <Paragraphs>125</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Adobe Caslon Pro</vt:lpstr>
      <vt:lpstr>Algerian</vt:lpstr>
      <vt:lpstr>Calibri</vt:lpstr>
      <vt:lpstr>Candara</vt:lpstr>
      <vt:lpstr>Castellar</vt:lpstr>
      <vt:lpstr>Century Schoolbook</vt:lpstr>
      <vt:lpstr>Times New Roman</vt:lpstr>
      <vt:lpstr>Trajan Pro</vt:lpstr>
      <vt:lpstr>Wingdings</vt:lpstr>
      <vt:lpstr>Wingdings 2</vt:lpstr>
      <vt:lpstr>Oriel</vt:lpstr>
      <vt:lpstr>MSD Final Project</vt:lpstr>
      <vt:lpstr>PowerPoint Presentation</vt:lpstr>
      <vt:lpstr> Assumptions </vt:lpstr>
      <vt:lpstr>Specifications</vt:lpstr>
      <vt:lpstr>Eviction Policy</vt:lpstr>
      <vt:lpstr>PowerPoint Presentation</vt:lpstr>
      <vt:lpstr>Components of a memory</vt:lpstr>
      <vt:lpstr>PowerPoint Presentation</vt:lpstr>
      <vt:lpstr>Result</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Seth Esther</cp:lastModifiedBy>
  <cp:revision>42</cp:revision>
  <dcterms:created xsi:type="dcterms:W3CDTF">2015-12-01T20:48:05Z</dcterms:created>
  <dcterms:modified xsi:type="dcterms:W3CDTF">2015-12-03T00:57:07Z</dcterms:modified>
</cp:coreProperties>
</file>