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Now" charset="1" panose="00000500000000000000"/>
      <p:regular r:id="rId14"/>
    </p:embeddedFont>
    <p:embeddedFont>
      <p:font typeface="Now Bold" charset="1" panose="00000800000000000000"/>
      <p:regular r:id="rId15"/>
    </p:embeddedFont>
    <p:embeddedFont>
      <p:font typeface="Now Thin" charset="1" panose="00000300000000000000"/>
      <p:regular r:id="rId16"/>
    </p:embeddedFont>
    <p:embeddedFont>
      <p:font typeface="Now Light" charset="1" panose="00000400000000000000"/>
      <p:regular r:id="rId17"/>
    </p:embeddedFont>
    <p:embeddedFont>
      <p:font typeface="Now Medium" charset="1" panose="00000600000000000000"/>
      <p:regular r:id="rId18"/>
    </p:embeddedFont>
    <p:embeddedFont>
      <p:font typeface="Now Heavy" charset="1" panose="00000A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3.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4.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CFF4F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2647750" cy="2647750"/>
          </a:xfrm>
          <a:custGeom>
            <a:avLst/>
            <a:gdLst/>
            <a:ahLst/>
            <a:cxnLst/>
            <a:rect r="r" b="b" t="t" l="l"/>
            <a:pathLst>
              <a:path h="2647750" w="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824930" y="7046969"/>
            <a:ext cx="7863707" cy="2568659"/>
          </a:xfrm>
          <a:prstGeom prst="rect">
            <a:avLst/>
          </a:prstGeom>
        </p:spPr>
        <p:txBody>
          <a:bodyPr anchor="t" rtlCol="false" tIns="0" lIns="0" bIns="0" rIns="0">
            <a:spAutoFit/>
          </a:bodyPr>
          <a:lstStyle/>
          <a:p>
            <a:pPr>
              <a:lnSpc>
                <a:spcPts val="4072"/>
              </a:lnSpc>
            </a:pPr>
            <a:r>
              <a:rPr lang="en-US" sz="3311">
                <a:solidFill>
                  <a:srgbClr val="000000"/>
                </a:solidFill>
                <a:latin typeface="DM Sans Italics"/>
              </a:rPr>
              <a:t>Presented by: Aanchal Sharma</a:t>
            </a:r>
          </a:p>
          <a:p>
            <a:pPr>
              <a:lnSpc>
                <a:spcPts val="4072"/>
              </a:lnSpc>
            </a:pPr>
            <a:r>
              <a:rPr lang="en-US" sz="3311">
                <a:solidFill>
                  <a:srgbClr val="000000"/>
                </a:solidFill>
                <a:latin typeface="DM Sans Italics"/>
              </a:rPr>
              <a:t>Roll No: 2110990009</a:t>
            </a:r>
          </a:p>
          <a:p>
            <a:pPr>
              <a:lnSpc>
                <a:spcPts val="4072"/>
              </a:lnSpc>
            </a:pPr>
            <a:r>
              <a:rPr lang="en-US" sz="3311">
                <a:solidFill>
                  <a:srgbClr val="000000"/>
                </a:solidFill>
                <a:latin typeface="DM Sans Italics"/>
              </a:rPr>
              <a:t>Group No: 5</a:t>
            </a:r>
          </a:p>
          <a:p>
            <a:pPr>
              <a:lnSpc>
                <a:spcPts val="4072"/>
              </a:lnSpc>
            </a:pPr>
            <a:r>
              <a:rPr lang="en-US" sz="3311">
                <a:solidFill>
                  <a:srgbClr val="000000"/>
                </a:solidFill>
                <a:latin typeface="DM Sans Italics"/>
              </a:rPr>
              <a:t>Submitted To - Mr. Lavish Arora</a:t>
            </a:r>
          </a:p>
          <a:p>
            <a:pPr algn="l" marL="0" indent="0" lvl="0">
              <a:lnSpc>
                <a:spcPts val="4072"/>
              </a:lnSpc>
              <a:spcBef>
                <a:spcPct val="0"/>
              </a:spcBef>
            </a:pPr>
          </a:p>
        </p:txBody>
      </p:sp>
      <p:sp>
        <p:nvSpPr>
          <p:cNvPr name="TextBox 4" id="4"/>
          <p:cNvSpPr txBox="true"/>
          <p:nvPr/>
        </p:nvSpPr>
        <p:spPr>
          <a:xfrm rot="0">
            <a:off x="2824930" y="3727042"/>
            <a:ext cx="10959085" cy="1714500"/>
          </a:xfrm>
          <a:prstGeom prst="rect">
            <a:avLst/>
          </a:prstGeom>
        </p:spPr>
        <p:txBody>
          <a:bodyPr anchor="t" rtlCol="false" tIns="0" lIns="0" bIns="0" rIns="0">
            <a:spAutoFit/>
          </a:bodyPr>
          <a:lstStyle/>
          <a:p>
            <a:pPr>
              <a:lnSpc>
                <a:spcPts val="13568"/>
              </a:lnSpc>
            </a:pPr>
            <a:r>
              <a:rPr lang="en-US" sz="11306">
                <a:solidFill>
                  <a:srgbClr val="145DA0"/>
                </a:solidFill>
                <a:latin typeface="Now"/>
              </a:rPr>
              <a:t>FEE</a:t>
            </a:r>
          </a:p>
        </p:txBody>
      </p:sp>
      <p:sp>
        <p:nvSpPr>
          <p:cNvPr name="TextBox 5" id="5"/>
          <p:cNvSpPr txBox="true"/>
          <p:nvPr/>
        </p:nvSpPr>
        <p:spPr>
          <a:xfrm rot="0">
            <a:off x="7919262" y="1059882"/>
            <a:ext cx="3255291" cy="1067881"/>
          </a:xfrm>
          <a:prstGeom prst="rect">
            <a:avLst/>
          </a:prstGeom>
        </p:spPr>
        <p:txBody>
          <a:bodyPr anchor="t" rtlCol="false" tIns="0" lIns="0" bIns="0" rIns="0">
            <a:spAutoFit/>
          </a:bodyPr>
          <a:lstStyle/>
          <a:p>
            <a:pPr>
              <a:lnSpc>
                <a:spcPts val="4245"/>
              </a:lnSpc>
            </a:pPr>
            <a:r>
              <a:rPr lang="en-US" sz="3451" spc="-69">
                <a:solidFill>
                  <a:srgbClr val="000000"/>
                </a:solidFill>
                <a:latin typeface="DM Sans Italics"/>
              </a:rPr>
              <a:t>E-Commerce Website</a:t>
            </a:r>
          </a:p>
        </p:txBody>
      </p:sp>
      <p:sp>
        <p:nvSpPr>
          <p:cNvPr name="TextBox 6" id="6"/>
          <p:cNvSpPr txBox="true"/>
          <p:nvPr/>
        </p:nvSpPr>
        <p:spPr>
          <a:xfrm rot="0">
            <a:off x="2824930" y="5337186"/>
            <a:ext cx="9659937" cy="1719308"/>
          </a:xfrm>
          <a:prstGeom prst="rect">
            <a:avLst/>
          </a:prstGeom>
        </p:spPr>
        <p:txBody>
          <a:bodyPr anchor="t" rtlCol="false" tIns="0" lIns="0" bIns="0" rIns="0">
            <a:spAutoFit/>
          </a:bodyPr>
          <a:lstStyle/>
          <a:p>
            <a:pPr>
              <a:lnSpc>
                <a:spcPts val="13568"/>
              </a:lnSpc>
            </a:pPr>
            <a:r>
              <a:rPr lang="en-US" sz="11306">
                <a:solidFill>
                  <a:srgbClr val="000000"/>
                </a:solidFill>
                <a:latin typeface="Now Bold"/>
              </a:rPr>
              <a:t>PROJECT</a:t>
            </a:r>
          </a:p>
        </p:txBody>
      </p:sp>
      <p:sp>
        <p:nvSpPr>
          <p:cNvPr name="TextBox 7" id="7"/>
          <p:cNvSpPr txBox="true"/>
          <p:nvPr/>
        </p:nvSpPr>
        <p:spPr>
          <a:xfrm rot="0">
            <a:off x="3016137" y="1115632"/>
            <a:ext cx="3740646" cy="880181"/>
          </a:xfrm>
          <a:prstGeom prst="rect">
            <a:avLst/>
          </a:prstGeom>
        </p:spPr>
        <p:txBody>
          <a:bodyPr anchor="t" rtlCol="false" tIns="0" lIns="0" bIns="0" rIns="0">
            <a:spAutoFit/>
          </a:bodyPr>
          <a:lstStyle/>
          <a:p>
            <a:pPr algn="ctr">
              <a:lnSpc>
                <a:spcPts val="7240"/>
              </a:lnSpc>
              <a:spcBef>
                <a:spcPct val="0"/>
              </a:spcBef>
            </a:pPr>
            <a:r>
              <a:rPr lang="en-US" sz="5246">
                <a:solidFill>
                  <a:srgbClr val="000000"/>
                </a:solidFill>
                <a:latin typeface="DM Sans Bold"/>
              </a:rPr>
              <a:t>NOVOTECH</a:t>
            </a:r>
          </a:p>
        </p:txBody>
      </p:sp>
      <p:sp>
        <p:nvSpPr>
          <p:cNvPr name="Freeform 8" id="8"/>
          <p:cNvSpPr/>
          <p:nvPr/>
        </p:nvSpPr>
        <p:spPr>
          <a:xfrm flipH="false" flipV="false" rot="0">
            <a:off x="15640250" y="7639250"/>
            <a:ext cx="2647750" cy="2647750"/>
          </a:xfrm>
          <a:custGeom>
            <a:avLst/>
            <a:gdLst/>
            <a:ahLst/>
            <a:cxnLst/>
            <a:rect r="r" b="b" t="t" l="l"/>
            <a:pathLst>
              <a:path h="2647750" w="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FF4FF"/>
        </a:solidFill>
      </p:bgPr>
    </p:bg>
    <p:spTree>
      <p:nvGrpSpPr>
        <p:cNvPr id="1" name=""/>
        <p:cNvGrpSpPr/>
        <p:nvPr/>
      </p:nvGrpSpPr>
      <p:grpSpPr>
        <a:xfrm>
          <a:off x="0" y="0"/>
          <a:ext cx="0" cy="0"/>
          <a:chOff x="0" y="0"/>
          <a:chExt cx="0" cy="0"/>
        </a:xfrm>
      </p:grpSpPr>
      <p:sp>
        <p:nvSpPr>
          <p:cNvPr name="Freeform 2" id="2"/>
          <p:cNvSpPr/>
          <p:nvPr/>
        </p:nvSpPr>
        <p:spPr>
          <a:xfrm flipH="false" flipV="false" rot="0">
            <a:off x="12282615" y="-1915407"/>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8118317"/>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089365" y="3212472"/>
            <a:ext cx="12530617" cy="5971622"/>
          </a:xfrm>
          <a:custGeom>
            <a:avLst/>
            <a:gdLst/>
            <a:ahLst/>
            <a:cxnLst/>
            <a:rect r="r" b="b" t="t" l="l"/>
            <a:pathLst>
              <a:path h="5971622" w="12530617">
                <a:moveTo>
                  <a:pt x="0" y="0"/>
                </a:moveTo>
                <a:lnTo>
                  <a:pt x="12530616" y="0"/>
                </a:lnTo>
                <a:lnTo>
                  <a:pt x="12530616" y="5971622"/>
                </a:lnTo>
                <a:lnTo>
                  <a:pt x="0" y="5971622"/>
                </a:lnTo>
                <a:lnTo>
                  <a:pt x="0" y="0"/>
                </a:lnTo>
                <a:close/>
              </a:path>
            </a:pathLst>
          </a:custGeom>
          <a:blipFill>
            <a:blip r:embed="rId4"/>
            <a:stretch>
              <a:fillRect l="0" t="0" r="0" b="0"/>
            </a:stretch>
          </a:blipFill>
        </p:spPr>
      </p:sp>
      <p:sp>
        <p:nvSpPr>
          <p:cNvPr name="TextBox 5" id="5"/>
          <p:cNvSpPr txBox="true"/>
          <p:nvPr/>
        </p:nvSpPr>
        <p:spPr>
          <a:xfrm rot="0">
            <a:off x="1028700" y="1066172"/>
            <a:ext cx="6854946" cy="1073150"/>
          </a:xfrm>
          <a:prstGeom prst="rect">
            <a:avLst/>
          </a:prstGeom>
        </p:spPr>
        <p:txBody>
          <a:bodyPr anchor="t" rtlCol="false" tIns="0" lIns="0" bIns="0" rIns="0">
            <a:spAutoFit/>
          </a:bodyPr>
          <a:lstStyle/>
          <a:p>
            <a:pPr marL="0" indent="0" lvl="0">
              <a:lnSpc>
                <a:spcPts val="8400"/>
              </a:lnSpc>
              <a:spcBef>
                <a:spcPct val="0"/>
              </a:spcBef>
            </a:pPr>
            <a:r>
              <a:rPr lang="en-US" sz="7000">
                <a:solidFill>
                  <a:srgbClr val="000000"/>
                </a:solidFill>
                <a:latin typeface="Now Bold"/>
              </a:rPr>
              <a:t>Product Page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CFF4FF"/>
        </a:solidFill>
      </p:bgPr>
    </p:bg>
    <p:spTree>
      <p:nvGrpSpPr>
        <p:cNvPr id="1" name=""/>
        <p:cNvGrpSpPr/>
        <p:nvPr/>
      </p:nvGrpSpPr>
      <p:grpSpPr>
        <a:xfrm>
          <a:off x="0" y="0"/>
          <a:ext cx="0" cy="0"/>
          <a:chOff x="0" y="0"/>
          <a:chExt cx="0" cy="0"/>
        </a:xfrm>
      </p:grpSpPr>
      <p:sp>
        <p:nvSpPr>
          <p:cNvPr name="Freeform 2" id="2"/>
          <p:cNvSpPr/>
          <p:nvPr/>
        </p:nvSpPr>
        <p:spPr>
          <a:xfrm flipH="false" flipV="false" rot="0">
            <a:off x="12282615" y="-1915407"/>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8118317"/>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728683" y="3374784"/>
            <a:ext cx="12530617" cy="5883516"/>
          </a:xfrm>
          <a:custGeom>
            <a:avLst/>
            <a:gdLst/>
            <a:ahLst/>
            <a:cxnLst/>
            <a:rect r="r" b="b" t="t" l="l"/>
            <a:pathLst>
              <a:path h="5883516" w="12530617">
                <a:moveTo>
                  <a:pt x="0" y="0"/>
                </a:moveTo>
                <a:lnTo>
                  <a:pt x="12530617" y="0"/>
                </a:lnTo>
                <a:lnTo>
                  <a:pt x="12530617" y="5883516"/>
                </a:lnTo>
                <a:lnTo>
                  <a:pt x="0" y="5883516"/>
                </a:lnTo>
                <a:lnTo>
                  <a:pt x="0" y="0"/>
                </a:lnTo>
                <a:close/>
              </a:path>
            </a:pathLst>
          </a:custGeom>
          <a:blipFill>
            <a:blip r:embed="rId4"/>
            <a:stretch>
              <a:fillRect l="0" t="0" r="0" b="0"/>
            </a:stretch>
          </a:blipFill>
        </p:spPr>
      </p:sp>
      <p:sp>
        <p:nvSpPr>
          <p:cNvPr name="TextBox 5" id="5"/>
          <p:cNvSpPr txBox="true"/>
          <p:nvPr/>
        </p:nvSpPr>
        <p:spPr>
          <a:xfrm rot="0">
            <a:off x="1028700" y="1066172"/>
            <a:ext cx="6854946" cy="2146300"/>
          </a:xfrm>
          <a:prstGeom prst="rect">
            <a:avLst/>
          </a:prstGeom>
        </p:spPr>
        <p:txBody>
          <a:bodyPr anchor="t" rtlCol="false" tIns="0" lIns="0" bIns="0" rIns="0">
            <a:spAutoFit/>
          </a:bodyPr>
          <a:lstStyle/>
          <a:p>
            <a:pPr marL="0" indent="0" lvl="0">
              <a:lnSpc>
                <a:spcPts val="8400"/>
              </a:lnSpc>
              <a:spcBef>
                <a:spcPct val="0"/>
              </a:spcBef>
            </a:pPr>
            <a:r>
              <a:rPr lang="en-US" sz="7000">
                <a:solidFill>
                  <a:srgbClr val="000000"/>
                </a:solidFill>
                <a:latin typeface="Now Bold"/>
              </a:rPr>
              <a:t>Checkout Page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CFF4FF"/>
        </a:solidFill>
      </p:bgPr>
    </p:bg>
    <p:spTree>
      <p:nvGrpSpPr>
        <p:cNvPr id="1" name=""/>
        <p:cNvGrpSpPr/>
        <p:nvPr/>
      </p:nvGrpSpPr>
      <p:grpSpPr>
        <a:xfrm>
          <a:off x="0" y="0"/>
          <a:ext cx="0" cy="0"/>
          <a:chOff x="0" y="0"/>
          <a:chExt cx="0" cy="0"/>
        </a:xfrm>
      </p:grpSpPr>
      <p:grpSp>
        <p:nvGrpSpPr>
          <p:cNvPr name="Group 2" id="2"/>
          <p:cNvGrpSpPr/>
          <p:nvPr/>
        </p:nvGrpSpPr>
        <p:grpSpPr>
          <a:xfrm rot="0">
            <a:off x="5469223" y="2969466"/>
            <a:ext cx="1142373" cy="114237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05"/>
                </a:lnSpc>
              </a:pPr>
            </a:p>
          </p:txBody>
        </p:sp>
      </p:grpSp>
      <p:sp>
        <p:nvSpPr>
          <p:cNvPr name="TextBox 5" id="5"/>
          <p:cNvSpPr txBox="true"/>
          <p:nvPr/>
        </p:nvSpPr>
        <p:spPr>
          <a:xfrm rot="0">
            <a:off x="5715394" y="1028700"/>
            <a:ext cx="6857212" cy="1063625"/>
          </a:xfrm>
          <a:prstGeom prst="rect">
            <a:avLst/>
          </a:prstGeom>
        </p:spPr>
        <p:txBody>
          <a:bodyPr anchor="t" rtlCol="false" tIns="0" lIns="0" bIns="0" rIns="0">
            <a:spAutoFit/>
          </a:bodyPr>
          <a:lstStyle/>
          <a:p>
            <a:pPr algn="l" marL="0" indent="0" lvl="0">
              <a:lnSpc>
                <a:spcPts val="8399"/>
              </a:lnSpc>
              <a:spcBef>
                <a:spcPct val="0"/>
              </a:spcBef>
            </a:pPr>
            <a:r>
              <a:rPr lang="en-US" sz="6999">
                <a:solidFill>
                  <a:srgbClr val="000000"/>
                </a:solidFill>
                <a:latin typeface="Now Bold"/>
              </a:rPr>
              <a:t>FUTURE SCOPE</a:t>
            </a:r>
          </a:p>
        </p:txBody>
      </p:sp>
      <p:sp>
        <p:nvSpPr>
          <p:cNvPr name="TextBox 6" id="6"/>
          <p:cNvSpPr txBox="true"/>
          <p:nvPr/>
        </p:nvSpPr>
        <p:spPr>
          <a:xfrm rot="0">
            <a:off x="7139840" y="2885968"/>
            <a:ext cx="6015843" cy="1185672"/>
          </a:xfrm>
          <a:prstGeom prst="rect">
            <a:avLst/>
          </a:prstGeom>
        </p:spPr>
        <p:txBody>
          <a:bodyPr anchor="t" rtlCol="false" tIns="0" lIns="0" bIns="0" rIns="0">
            <a:spAutoFit/>
          </a:bodyPr>
          <a:lstStyle/>
          <a:p>
            <a:pPr marL="0" indent="0" lvl="0">
              <a:lnSpc>
                <a:spcPts val="3173"/>
              </a:lnSpc>
              <a:spcBef>
                <a:spcPct val="0"/>
              </a:spcBef>
            </a:pPr>
            <a:r>
              <a:rPr lang="en-US" sz="2299">
                <a:solidFill>
                  <a:srgbClr val="0D3F6D"/>
                </a:solidFill>
                <a:latin typeface="DM Sans"/>
              </a:rPr>
              <a:t>Enabling voice search and voice-assisted shopping for hands-free browsing and ordering through voice-activated devices</a:t>
            </a:r>
          </a:p>
        </p:txBody>
      </p:sp>
      <p:sp>
        <p:nvSpPr>
          <p:cNvPr name="Freeform 7" id="7"/>
          <p:cNvSpPr/>
          <p:nvPr/>
        </p:nvSpPr>
        <p:spPr>
          <a:xfrm flipH="false" flipV="false" rot="0">
            <a:off x="5673826" y="3183400"/>
            <a:ext cx="733166" cy="714504"/>
          </a:xfrm>
          <a:custGeom>
            <a:avLst/>
            <a:gdLst/>
            <a:ahLst/>
            <a:cxnLst/>
            <a:rect r="r" b="b" t="t" l="l"/>
            <a:pathLst>
              <a:path h="714504" w="733166">
                <a:moveTo>
                  <a:pt x="0" y="0"/>
                </a:moveTo>
                <a:lnTo>
                  <a:pt x="733166" y="0"/>
                </a:lnTo>
                <a:lnTo>
                  <a:pt x="733166" y="714504"/>
                </a:lnTo>
                <a:lnTo>
                  <a:pt x="0" y="7145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5469223" y="5207214"/>
            <a:ext cx="1142373" cy="114237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05"/>
                </a:lnSpc>
              </a:pPr>
            </a:p>
          </p:txBody>
        </p:sp>
      </p:grpSp>
      <p:sp>
        <p:nvSpPr>
          <p:cNvPr name="TextBox 11" id="11"/>
          <p:cNvSpPr txBox="true"/>
          <p:nvPr/>
        </p:nvSpPr>
        <p:spPr>
          <a:xfrm rot="0">
            <a:off x="7139840" y="5105400"/>
            <a:ext cx="6362596" cy="1585722"/>
          </a:xfrm>
          <a:prstGeom prst="rect">
            <a:avLst/>
          </a:prstGeom>
        </p:spPr>
        <p:txBody>
          <a:bodyPr anchor="t" rtlCol="false" tIns="0" lIns="0" bIns="0" rIns="0">
            <a:spAutoFit/>
          </a:bodyPr>
          <a:lstStyle/>
          <a:p>
            <a:pPr>
              <a:lnSpc>
                <a:spcPts val="3173"/>
              </a:lnSpc>
            </a:pPr>
            <a:r>
              <a:rPr lang="en-US" sz="2299">
                <a:solidFill>
                  <a:srgbClr val="0D3F6D"/>
                </a:solidFill>
                <a:latin typeface="DM Sans"/>
              </a:rPr>
              <a:t>·Allowing customers to visualize appliances in their own space using AR technology, which can enhance the decision-making process.</a:t>
            </a:r>
          </a:p>
          <a:p>
            <a:pPr marL="0" indent="0" lvl="0">
              <a:lnSpc>
                <a:spcPts val="3173"/>
              </a:lnSpc>
              <a:spcBef>
                <a:spcPct val="0"/>
              </a:spcBef>
            </a:pPr>
          </a:p>
        </p:txBody>
      </p:sp>
      <p:sp>
        <p:nvSpPr>
          <p:cNvPr name="Freeform 12" id="12"/>
          <p:cNvSpPr/>
          <p:nvPr/>
        </p:nvSpPr>
        <p:spPr>
          <a:xfrm flipH="false" flipV="false" rot="0">
            <a:off x="5835806" y="5424317"/>
            <a:ext cx="585607" cy="669613"/>
          </a:xfrm>
          <a:custGeom>
            <a:avLst/>
            <a:gdLst/>
            <a:ahLst/>
            <a:cxnLst/>
            <a:rect r="r" b="b" t="t" l="l"/>
            <a:pathLst>
              <a:path h="669613" w="585607">
                <a:moveTo>
                  <a:pt x="0" y="0"/>
                </a:moveTo>
                <a:lnTo>
                  <a:pt x="585607" y="0"/>
                </a:lnTo>
                <a:lnTo>
                  <a:pt x="585607" y="669614"/>
                </a:lnTo>
                <a:lnTo>
                  <a:pt x="0" y="669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5469223" y="7406410"/>
            <a:ext cx="1142373" cy="114237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05"/>
                </a:lnSpc>
              </a:pPr>
            </a:p>
          </p:txBody>
        </p:sp>
      </p:grpSp>
      <p:sp>
        <p:nvSpPr>
          <p:cNvPr name="TextBox 16" id="16"/>
          <p:cNvSpPr txBox="true"/>
          <p:nvPr/>
        </p:nvSpPr>
        <p:spPr>
          <a:xfrm rot="0">
            <a:off x="7139840" y="7368310"/>
            <a:ext cx="6015843" cy="1985772"/>
          </a:xfrm>
          <a:prstGeom prst="rect">
            <a:avLst/>
          </a:prstGeom>
        </p:spPr>
        <p:txBody>
          <a:bodyPr anchor="t" rtlCol="false" tIns="0" lIns="0" bIns="0" rIns="0">
            <a:spAutoFit/>
          </a:bodyPr>
          <a:lstStyle/>
          <a:p>
            <a:pPr>
              <a:lnSpc>
                <a:spcPts val="3173"/>
              </a:lnSpc>
            </a:pPr>
            <a:r>
              <a:rPr lang="en-US" sz="2299">
                <a:solidFill>
                  <a:srgbClr val="0D3F6D"/>
                </a:solidFill>
                <a:latin typeface="DM Sans"/>
              </a:rPr>
              <a:t>·We will consider developing a dedicated mobile application for NOVOTECH to provide a seamless and optimized shopping experience for mobile users.</a:t>
            </a:r>
          </a:p>
          <a:p>
            <a:pPr marL="0" indent="0" lvl="0">
              <a:lnSpc>
                <a:spcPts val="3173"/>
              </a:lnSpc>
              <a:spcBef>
                <a:spcPct val="0"/>
              </a:spcBef>
            </a:pPr>
          </a:p>
        </p:txBody>
      </p:sp>
      <p:sp>
        <p:nvSpPr>
          <p:cNvPr name="Freeform 17" id="17"/>
          <p:cNvSpPr/>
          <p:nvPr/>
        </p:nvSpPr>
        <p:spPr>
          <a:xfrm flipH="false" flipV="false" rot="0">
            <a:off x="5757282" y="7595702"/>
            <a:ext cx="566255" cy="720926"/>
          </a:xfrm>
          <a:custGeom>
            <a:avLst/>
            <a:gdLst/>
            <a:ahLst/>
            <a:cxnLst/>
            <a:rect r="r" b="b" t="t" l="l"/>
            <a:pathLst>
              <a:path h="720926" w="566255">
                <a:moveTo>
                  <a:pt x="0" y="0"/>
                </a:moveTo>
                <a:lnTo>
                  <a:pt x="566255" y="0"/>
                </a:lnTo>
                <a:lnTo>
                  <a:pt x="566255" y="720927"/>
                </a:lnTo>
                <a:lnTo>
                  <a:pt x="0" y="7209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CFF4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0868490" y="2826003"/>
            <a:ext cx="7650679" cy="7650679"/>
            <a:chOff x="0" y="0"/>
            <a:chExt cx="3331210" cy="3331210"/>
          </a:xfrm>
        </p:grpSpPr>
        <p:sp>
          <p:nvSpPr>
            <p:cNvPr name="Freeform 3" id="3"/>
            <p:cNvSpPr/>
            <p:nvPr/>
          </p:nvSpPr>
          <p:spPr>
            <a:xfrm flipH="false" flipV="false" rot="0">
              <a:off x="0" y="0"/>
              <a:ext cx="3331210" cy="3331210"/>
            </a:xfrm>
            <a:custGeom>
              <a:avLst/>
              <a:gdLst/>
              <a:ahLst/>
              <a:cxnLst/>
              <a:rect r="r" b="b" t="t" l="l"/>
              <a:pathLst>
                <a:path h="3331210" w="3331210">
                  <a:moveTo>
                    <a:pt x="3331210" y="3331210"/>
                  </a:moveTo>
                  <a:lnTo>
                    <a:pt x="0" y="3331210"/>
                  </a:lnTo>
                  <a:cubicBezTo>
                    <a:pt x="0" y="1490980"/>
                    <a:pt x="1490980" y="0"/>
                    <a:pt x="3331210" y="0"/>
                  </a:cubicBezTo>
                  <a:lnTo>
                    <a:pt x="3331210" y="3331210"/>
                  </a:lnTo>
                  <a:close/>
                </a:path>
              </a:pathLst>
            </a:custGeom>
            <a:blipFill>
              <a:blip r:embed="rId2"/>
              <a:stretch>
                <a:fillRect l="0" t="0" r="0" b="0"/>
              </a:stretch>
            </a:blipFill>
          </p:spPr>
        </p:sp>
      </p:grpSp>
      <p:sp>
        <p:nvSpPr>
          <p:cNvPr name="TextBox 4" id="4"/>
          <p:cNvSpPr txBox="true"/>
          <p:nvPr/>
        </p:nvSpPr>
        <p:spPr>
          <a:xfrm rot="0">
            <a:off x="1028700" y="3963416"/>
            <a:ext cx="9027976" cy="1673450"/>
          </a:xfrm>
          <a:prstGeom prst="rect">
            <a:avLst/>
          </a:prstGeom>
        </p:spPr>
        <p:txBody>
          <a:bodyPr anchor="t" rtlCol="false" tIns="0" lIns="0" bIns="0" rIns="0">
            <a:spAutoFit/>
          </a:bodyPr>
          <a:lstStyle/>
          <a:p>
            <a:pPr marL="0" indent="0" lvl="0">
              <a:lnSpc>
                <a:spcPts val="13643"/>
              </a:lnSpc>
            </a:pPr>
            <a:r>
              <a:rPr lang="en-US" sz="9745" spc="594">
                <a:solidFill>
                  <a:srgbClr val="0D3F6D"/>
                </a:solidFill>
                <a:latin typeface="Now Bold"/>
              </a:rPr>
              <a:t>Thank You!</a:t>
            </a:r>
          </a:p>
        </p:txBody>
      </p:sp>
      <p:sp>
        <p:nvSpPr>
          <p:cNvPr name="TextBox 5" id="5"/>
          <p:cNvSpPr txBox="true"/>
          <p:nvPr/>
        </p:nvSpPr>
        <p:spPr>
          <a:xfrm rot="0">
            <a:off x="7613199" y="1758122"/>
            <a:ext cx="3255291" cy="1067881"/>
          </a:xfrm>
          <a:prstGeom prst="rect">
            <a:avLst/>
          </a:prstGeom>
        </p:spPr>
        <p:txBody>
          <a:bodyPr anchor="t" rtlCol="false" tIns="0" lIns="0" bIns="0" rIns="0">
            <a:spAutoFit/>
          </a:bodyPr>
          <a:lstStyle/>
          <a:p>
            <a:pPr>
              <a:lnSpc>
                <a:spcPts val="4245"/>
              </a:lnSpc>
            </a:pPr>
            <a:r>
              <a:rPr lang="en-US" sz="3451" spc="-69">
                <a:solidFill>
                  <a:srgbClr val="000000"/>
                </a:solidFill>
                <a:latin typeface="DM Sans Italics"/>
              </a:rPr>
              <a:t>E-Commerce Website</a:t>
            </a:r>
          </a:p>
        </p:txBody>
      </p:sp>
      <p:sp>
        <p:nvSpPr>
          <p:cNvPr name="TextBox 6" id="6"/>
          <p:cNvSpPr txBox="true"/>
          <p:nvPr/>
        </p:nvSpPr>
        <p:spPr>
          <a:xfrm rot="0">
            <a:off x="2419515" y="1681922"/>
            <a:ext cx="3740646" cy="880181"/>
          </a:xfrm>
          <a:prstGeom prst="rect">
            <a:avLst/>
          </a:prstGeom>
        </p:spPr>
        <p:txBody>
          <a:bodyPr anchor="t" rtlCol="false" tIns="0" lIns="0" bIns="0" rIns="0">
            <a:spAutoFit/>
          </a:bodyPr>
          <a:lstStyle/>
          <a:p>
            <a:pPr algn="ctr">
              <a:lnSpc>
                <a:spcPts val="7240"/>
              </a:lnSpc>
              <a:spcBef>
                <a:spcPct val="0"/>
              </a:spcBef>
            </a:pPr>
            <a:r>
              <a:rPr lang="en-US" sz="5246">
                <a:solidFill>
                  <a:srgbClr val="000000"/>
                </a:solidFill>
                <a:latin typeface="DM Sans Bold"/>
              </a:rPr>
              <a:t>NOVOTECH</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CFF4FF"/>
        </a:solidFill>
      </p:bgPr>
    </p:bg>
    <p:spTree>
      <p:nvGrpSpPr>
        <p:cNvPr id="1" name=""/>
        <p:cNvGrpSpPr/>
        <p:nvPr/>
      </p:nvGrpSpPr>
      <p:grpSpPr>
        <a:xfrm>
          <a:off x="0" y="0"/>
          <a:ext cx="0" cy="0"/>
          <a:chOff x="0" y="0"/>
          <a:chExt cx="0" cy="0"/>
        </a:xfrm>
      </p:grpSpPr>
      <p:sp>
        <p:nvSpPr>
          <p:cNvPr name="TextBox 2" id="2"/>
          <p:cNvSpPr txBox="true"/>
          <p:nvPr/>
        </p:nvSpPr>
        <p:spPr>
          <a:xfrm rot="0">
            <a:off x="4433127" y="1410745"/>
            <a:ext cx="9803427" cy="1411140"/>
          </a:xfrm>
          <a:prstGeom prst="rect">
            <a:avLst/>
          </a:prstGeom>
        </p:spPr>
        <p:txBody>
          <a:bodyPr anchor="t" rtlCol="false" tIns="0" lIns="0" bIns="0" rIns="0">
            <a:spAutoFit/>
          </a:bodyPr>
          <a:lstStyle/>
          <a:p>
            <a:pPr algn="ctr" marL="0" indent="0" lvl="0">
              <a:lnSpc>
                <a:spcPts val="11183"/>
              </a:lnSpc>
              <a:spcBef>
                <a:spcPct val="0"/>
              </a:spcBef>
            </a:pPr>
            <a:r>
              <a:rPr lang="en-US" sz="9319">
                <a:solidFill>
                  <a:srgbClr val="000000"/>
                </a:solidFill>
                <a:latin typeface="Now Bold"/>
              </a:rPr>
              <a:t>OVERVIEW</a:t>
            </a:r>
          </a:p>
        </p:txBody>
      </p:sp>
      <p:sp>
        <p:nvSpPr>
          <p:cNvPr name="TextBox 3" id="3"/>
          <p:cNvSpPr txBox="true"/>
          <p:nvPr/>
        </p:nvSpPr>
        <p:spPr>
          <a:xfrm rot="0">
            <a:off x="4604273" y="4997071"/>
            <a:ext cx="2693853" cy="512445"/>
          </a:xfrm>
          <a:prstGeom prst="rect">
            <a:avLst/>
          </a:prstGeom>
        </p:spPr>
        <p:txBody>
          <a:bodyPr anchor="t" rtlCol="false" tIns="0" lIns="0" bIns="0" rIns="0">
            <a:spAutoFit/>
          </a:bodyPr>
          <a:lstStyle/>
          <a:p>
            <a:pPr algn="ctr">
              <a:lnSpc>
                <a:spcPts val="4140"/>
              </a:lnSpc>
            </a:pPr>
            <a:r>
              <a:rPr lang="en-US" sz="3000">
                <a:solidFill>
                  <a:srgbClr val="0D3F6D"/>
                </a:solidFill>
                <a:latin typeface="DM Sans Bold"/>
              </a:rPr>
              <a:t>Introduction</a:t>
            </a:r>
          </a:p>
        </p:txBody>
      </p:sp>
      <p:sp>
        <p:nvSpPr>
          <p:cNvPr name="TextBox 4" id="4"/>
          <p:cNvSpPr txBox="true"/>
          <p:nvPr/>
        </p:nvSpPr>
        <p:spPr>
          <a:xfrm rot="0">
            <a:off x="4969120" y="3202771"/>
            <a:ext cx="1964159" cy="1114500"/>
          </a:xfrm>
          <a:prstGeom prst="rect">
            <a:avLst/>
          </a:prstGeom>
        </p:spPr>
        <p:txBody>
          <a:bodyPr anchor="t" rtlCol="false" tIns="0" lIns="0" bIns="0" rIns="0">
            <a:spAutoFit/>
          </a:bodyPr>
          <a:lstStyle/>
          <a:p>
            <a:pPr algn="ctr">
              <a:lnSpc>
                <a:spcPts val="9195"/>
              </a:lnSpc>
            </a:pPr>
            <a:r>
              <a:rPr lang="en-US" sz="6663">
                <a:solidFill>
                  <a:srgbClr val="0D3F6D"/>
                </a:solidFill>
                <a:latin typeface="DM Sans Bold"/>
              </a:rPr>
              <a:t>1.</a:t>
            </a:r>
          </a:p>
        </p:txBody>
      </p:sp>
      <p:sp>
        <p:nvSpPr>
          <p:cNvPr name="TextBox 5" id="5"/>
          <p:cNvSpPr txBox="true"/>
          <p:nvPr/>
        </p:nvSpPr>
        <p:spPr>
          <a:xfrm rot="0">
            <a:off x="7924896" y="4997071"/>
            <a:ext cx="2693853" cy="1036320"/>
          </a:xfrm>
          <a:prstGeom prst="rect">
            <a:avLst/>
          </a:prstGeom>
        </p:spPr>
        <p:txBody>
          <a:bodyPr anchor="t" rtlCol="false" tIns="0" lIns="0" bIns="0" rIns="0">
            <a:spAutoFit/>
          </a:bodyPr>
          <a:lstStyle/>
          <a:p>
            <a:pPr algn="ctr">
              <a:lnSpc>
                <a:spcPts val="4140"/>
              </a:lnSpc>
            </a:pPr>
            <a:r>
              <a:rPr lang="en-US" sz="3000">
                <a:solidFill>
                  <a:srgbClr val="0D3F6D"/>
                </a:solidFill>
                <a:latin typeface="DM Sans Bold"/>
              </a:rPr>
              <a:t>Why was this name chosen</a:t>
            </a:r>
          </a:p>
        </p:txBody>
      </p:sp>
      <p:sp>
        <p:nvSpPr>
          <p:cNvPr name="TextBox 6" id="6"/>
          <p:cNvSpPr txBox="true"/>
          <p:nvPr/>
        </p:nvSpPr>
        <p:spPr>
          <a:xfrm rot="0">
            <a:off x="8289743" y="3202771"/>
            <a:ext cx="1964159" cy="1114500"/>
          </a:xfrm>
          <a:prstGeom prst="rect">
            <a:avLst/>
          </a:prstGeom>
        </p:spPr>
        <p:txBody>
          <a:bodyPr anchor="t" rtlCol="false" tIns="0" lIns="0" bIns="0" rIns="0">
            <a:spAutoFit/>
          </a:bodyPr>
          <a:lstStyle/>
          <a:p>
            <a:pPr algn="ctr">
              <a:lnSpc>
                <a:spcPts val="9195"/>
              </a:lnSpc>
            </a:pPr>
            <a:r>
              <a:rPr lang="en-US" sz="6663">
                <a:solidFill>
                  <a:srgbClr val="0D3F6D"/>
                </a:solidFill>
                <a:latin typeface="DM Sans Bold"/>
              </a:rPr>
              <a:t>2.</a:t>
            </a:r>
          </a:p>
        </p:txBody>
      </p:sp>
      <p:sp>
        <p:nvSpPr>
          <p:cNvPr name="TextBox 7" id="7"/>
          <p:cNvSpPr txBox="true"/>
          <p:nvPr/>
        </p:nvSpPr>
        <p:spPr>
          <a:xfrm rot="0">
            <a:off x="4604273" y="8234843"/>
            <a:ext cx="2693853" cy="512445"/>
          </a:xfrm>
          <a:prstGeom prst="rect">
            <a:avLst/>
          </a:prstGeom>
        </p:spPr>
        <p:txBody>
          <a:bodyPr anchor="t" rtlCol="false" tIns="0" lIns="0" bIns="0" rIns="0">
            <a:spAutoFit/>
          </a:bodyPr>
          <a:lstStyle/>
          <a:p>
            <a:pPr algn="ctr">
              <a:lnSpc>
                <a:spcPts val="4140"/>
              </a:lnSpc>
            </a:pPr>
            <a:r>
              <a:rPr lang="en-US" sz="3000">
                <a:solidFill>
                  <a:srgbClr val="0D3F6D"/>
                </a:solidFill>
                <a:latin typeface="DM Sans Bold"/>
              </a:rPr>
              <a:t>Challenges</a:t>
            </a:r>
          </a:p>
        </p:txBody>
      </p:sp>
      <p:sp>
        <p:nvSpPr>
          <p:cNvPr name="TextBox 8" id="8"/>
          <p:cNvSpPr txBox="true"/>
          <p:nvPr/>
        </p:nvSpPr>
        <p:spPr>
          <a:xfrm rot="0">
            <a:off x="4969120" y="6440542"/>
            <a:ext cx="1964159" cy="1114500"/>
          </a:xfrm>
          <a:prstGeom prst="rect">
            <a:avLst/>
          </a:prstGeom>
        </p:spPr>
        <p:txBody>
          <a:bodyPr anchor="t" rtlCol="false" tIns="0" lIns="0" bIns="0" rIns="0">
            <a:spAutoFit/>
          </a:bodyPr>
          <a:lstStyle/>
          <a:p>
            <a:pPr algn="ctr">
              <a:lnSpc>
                <a:spcPts val="9195"/>
              </a:lnSpc>
            </a:pPr>
            <a:r>
              <a:rPr lang="en-US" sz="6663">
                <a:solidFill>
                  <a:srgbClr val="0D3F6D"/>
                </a:solidFill>
                <a:latin typeface="DM Sans Bold"/>
              </a:rPr>
              <a:t>4.</a:t>
            </a:r>
          </a:p>
        </p:txBody>
      </p:sp>
      <p:sp>
        <p:nvSpPr>
          <p:cNvPr name="TextBox 9" id="9"/>
          <p:cNvSpPr txBox="true"/>
          <p:nvPr/>
        </p:nvSpPr>
        <p:spPr>
          <a:xfrm rot="0">
            <a:off x="7924896" y="8234843"/>
            <a:ext cx="2693853" cy="1036320"/>
          </a:xfrm>
          <a:prstGeom prst="rect">
            <a:avLst/>
          </a:prstGeom>
        </p:spPr>
        <p:txBody>
          <a:bodyPr anchor="t" rtlCol="false" tIns="0" lIns="0" bIns="0" rIns="0">
            <a:spAutoFit/>
          </a:bodyPr>
          <a:lstStyle/>
          <a:p>
            <a:pPr algn="ctr">
              <a:lnSpc>
                <a:spcPts val="4140"/>
              </a:lnSpc>
            </a:pPr>
            <a:r>
              <a:rPr lang="en-US" sz="3000">
                <a:solidFill>
                  <a:srgbClr val="0D3F6D"/>
                </a:solidFill>
                <a:latin typeface="DM Sans Bold"/>
              </a:rPr>
              <a:t>Project Overview</a:t>
            </a:r>
          </a:p>
        </p:txBody>
      </p:sp>
      <p:sp>
        <p:nvSpPr>
          <p:cNvPr name="TextBox 10" id="10"/>
          <p:cNvSpPr txBox="true"/>
          <p:nvPr/>
        </p:nvSpPr>
        <p:spPr>
          <a:xfrm rot="0">
            <a:off x="8289743" y="6440542"/>
            <a:ext cx="1964159" cy="1114500"/>
          </a:xfrm>
          <a:prstGeom prst="rect">
            <a:avLst/>
          </a:prstGeom>
        </p:spPr>
        <p:txBody>
          <a:bodyPr anchor="t" rtlCol="false" tIns="0" lIns="0" bIns="0" rIns="0">
            <a:spAutoFit/>
          </a:bodyPr>
          <a:lstStyle/>
          <a:p>
            <a:pPr algn="ctr">
              <a:lnSpc>
                <a:spcPts val="9195"/>
              </a:lnSpc>
            </a:pPr>
            <a:r>
              <a:rPr lang="en-US" sz="6663">
                <a:solidFill>
                  <a:srgbClr val="0D3F6D"/>
                </a:solidFill>
                <a:latin typeface="DM Sans Bold"/>
              </a:rPr>
              <a:t>5.</a:t>
            </a:r>
          </a:p>
        </p:txBody>
      </p:sp>
      <p:sp>
        <p:nvSpPr>
          <p:cNvPr name="TextBox 11" id="11"/>
          <p:cNvSpPr txBox="true"/>
          <p:nvPr/>
        </p:nvSpPr>
        <p:spPr>
          <a:xfrm rot="0">
            <a:off x="11248788" y="4997071"/>
            <a:ext cx="2693853" cy="512445"/>
          </a:xfrm>
          <a:prstGeom prst="rect">
            <a:avLst/>
          </a:prstGeom>
        </p:spPr>
        <p:txBody>
          <a:bodyPr anchor="t" rtlCol="false" tIns="0" lIns="0" bIns="0" rIns="0">
            <a:spAutoFit/>
          </a:bodyPr>
          <a:lstStyle/>
          <a:p>
            <a:pPr algn="ctr">
              <a:lnSpc>
                <a:spcPts val="4140"/>
              </a:lnSpc>
            </a:pPr>
            <a:r>
              <a:rPr lang="en-US" sz="3000">
                <a:solidFill>
                  <a:srgbClr val="0D3F6D"/>
                </a:solidFill>
                <a:latin typeface="DM Sans Bold"/>
              </a:rPr>
              <a:t>Goals</a:t>
            </a:r>
          </a:p>
        </p:txBody>
      </p:sp>
      <p:sp>
        <p:nvSpPr>
          <p:cNvPr name="TextBox 12" id="12"/>
          <p:cNvSpPr txBox="true"/>
          <p:nvPr/>
        </p:nvSpPr>
        <p:spPr>
          <a:xfrm rot="0">
            <a:off x="11613635" y="3202771"/>
            <a:ext cx="1964159" cy="1114500"/>
          </a:xfrm>
          <a:prstGeom prst="rect">
            <a:avLst/>
          </a:prstGeom>
        </p:spPr>
        <p:txBody>
          <a:bodyPr anchor="t" rtlCol="false" tIns="0" lIns="0" bIns="0" rIns="0">
            <a:spAutoFit/>
          </a:bodyPr>
          <a:lstStyle/>
          <a:p>
            <a:pPr algn="ctr">
              <a:lnSpc>
                <a:spcPts val="9195"/>
              </a:lnSpc>
            </a:pPr>
            <a:r>
              <a:rPr lang="en-US" sz="6663">
                <a:solidFill>
                  <a:srgbClr val="0D3F6D"/>
                </a:solidFill>
                <a:latin typeface="DM Sans Bold"/>
              </a:rPr>
              <a:t>3.</a:t>
            </a:r>
          </a:p>
        </p:txBody>
      </p:sp>
      <p:sp>
        <p:nvSpPr>
          <p:cNvPr name="TextBox 13" id="13"/>
          <p:cNvSpPr txBox="true"/>
          <p:nvPr/>
        </p:nvSpPr>
        <p:spPr>
          <a:xfrm rot="0">
            <a:off x="11248788" y="8234843"/>
            <a:ext cx="2693853" cy="512445"/>
          </a:xfrm>
          <a:prstGeom prst="rect">
            <a:avLst/>
          </a:prstGeom>
        </p:spPr>
        <p:txBody>
          <a:bodyPr anchor="t" rtlCol="false" tIns="0" lIns="0" bIns="0" rIns="0">
            <a:spAutoFit/>
          </a:bodyPr>
          <a:lstStyle/>
          <a:p>
            <a:pPr algn="ctr">
              <a:lnSpc>
                <a:spcPts val="4140"/>
              </a:lnSpc>
            </a:pPr>
            <a:r>
              <a:rPr lang="en-US" sz="3000">
                <a:solidFill>
                  <a:srgbClr val="0D3F6D"/>
                </a:solidFill>
                <a:latin typeface="DM Sans Bold"/>
              </a:rPr>
              <a:t>Future Scope</a:t>
            </a:r>
          </a:p>
        </p:txBody>
      </p:sp>
      <p:sp>
        <p:nvSpPr>
          <p:cNvPr name="TextBox 14" id="14"/>
          <p:cNvSpPr txBox="true"/>
          <p:nvPr/>
        </p:nvSpPr>
        <p:spPr>
          <a:xfrm rot="0">
            <a:off x="11613635" y="6440542"/>
            <a:ext cx="1964159" cy="1114500"/>
          </a:xfrm>
          <a:prstGeom prst="rect">
            <a:avLst/>
          </a:prstGeom>
        </p:spPr>
        <p:txBody>
          <a:bodyPr anchor="t" rtlCol="false" tIns="0" lIns="0" bIns="0" rIns="0">
            <a:spAutoFit/>
          </a:bodyPr>
          <a:lstStyle/>
          <a:p>
            <a:pPr algn="ctr">
              <a:lnSpc>
                <a:spcPts val="9195"/>
              </a:lnSpc>
            </a:pPr>
            <a:r>
              <a:rPr lang="en-US" sz="6663">
                <a:solidFill>
                  <a:srgbClr val="0D3F6D"/>
                </a:solidFill>
                <a:latin typeface="DM Sans Bold"/>
              </a:rPr>
              <a:t>6.</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FF4FF"/>
        </a:solidFill>
      </p:bgPr>
    </p:bg>
    <p:spTree>
      <p:nvGrpSpPr>
        <p:cNvPr id="1" name=""/>
        <p:cNvGrpSpPr/>
        <p:nvPr/>
      </p:nvGrpSpPr>
      <p:grpSpPr>
        <a:xfrm>
          <a:off x="0" y="0"/>
          <a:ext cx="0" cy="0"/>
          <a:chOff x="0" y="0"/>
          <a:chExt cx="0" cy="0"/>
        </a:xfrm>
      </p:grpSpPr>
      <p:sp>
        <p:nvSpPr>
          <p:cNvPr name="Freeform 2" id="2"/>
          <p:cNvSpPr/>
          <p:nvPr/>
        </p:nvSpPr>
        <p:spPr>
          <a:xfrm flipH="false" flipV="false" rot="6150721">
            <a:off x="6080933" y="4579544"/>
            <a:ext cx="13544802" cy="1127911"/>
          </a:xfrm>
          <a:custGeom>
            <a:avLst/>
            <a:gdLst/>
            <a:ahLst/>
            <a:cxnLst/>
            <a:rect r="r" b="b" t="t" l="l"/>
            <a:pathLst>
              <a:path h="1127911" w="13544802">
                <a:moveTo>
                  <a:pt x="0" y="0"/>
                </a:moveTo>
                <a:lnTo>
                  <a:pt x="13544801" y="0"/>
                </a:lnTo>
                <a:lnTo>
                  <a:pt x="13544801" y="1127912"/>
                </a:lnTo>
                <a:lnTo>
                  <a:pt x="0" y="1127912"/>
                </a:lnTo>
                <a:lnTo>
                  <a:pt x="0" y="0"/>
                </a:lnTo>
                <a:close/>
              </a:path>
            </a:pathLst>
          </a:custGeom>
          <a:blipFill>
            <a:blip r:embed="rId2"/>
            <a:stretch>
              <a:fillRect l="0" t="-137172" r="0" b="0"/>
            </a:stretch>
          </a:blipFill>
        </p:spPr>
      </p:sp>
      <p:grpSp>
        <p:nvGrpSpPr>
          <p:cNvPr name="Group 3" id="3"/>
          <p:cNvGrpSpPr>
            <a:grpSpLocks noChangeAspect="true"/>
          </p:cNvGrpSpPr>
          <p:nvPr/>
        </p:nvGrpSpPr>
        <p:grpSpPr>
          <a:xfrm rot="0">
            <a:off x="12033710" y="0"/>
            <a:ext cx="6254290" cy="10287000"/>
            <a:chOff x="0" y="0"/>
            <a:chExt cx="3860673" cy="6350000"/>
          </a:xfrm>
        </p:grpSpPr>
        <p:sp>
          <p:nvSpPr>
            <p:cNvPr name="Freeform 4" id="4"/>
            <p:cNvSpPr/>
            <p:nvPr/>
          </p:nvSpPr>
          <p:spPr>
            <a:xfrm flipH="false" flipV="false" rot="0">
              <a:off x="0" y="0"/>
              <a:ext cx="3860673" cy="6350000"/>
            </a:xfrm>
            <a:custGeom>
              <a:avLst/>
              <a:gdLst/>
              <a:ahLst/>
              <a:cxnLst/>
              <a:rect r="r" b="b" t="t" l="l"/>
              <a:pathLst>
                <a:path h="6350000" w="3860673">
                  <a:moveTo>
                    <a:pt x="3860673" y="0"/>
                  </a:moveTo>
                  <a:lnTo>
                    <a:pt x="2341753" y="6350000"/>
                  </a:lnTo>
                  <a:lnTo>
                    <a:pt x="0" y="6350000"/>
                  </a:lnTo>
                  <a:lnTo>
                    <a:pt x="1518920" y="0"/>
                  </a:lnTo>
                  <a:lnTo>
                    <a:pt x="3860673" y="0"/>
                  </a:lnTo>
                  <a:close/>
                </a:path>
              </a:pathLst>
            </a:custGeom>
            <a:blipFill>
              <a:blip r:embed="rId3"/>
              <a:stretch>
                <a:fillRect l="0" t="-1179" r="0" b="-1179"/>
              </a:stretch>
            </a:blipFill>
          </p:spPr>
        </p:sp>
      </p:grpSp>
      <p:sp>
        <p:nvSpPr>
          <p:cNvPr name="TextBox 5" id="5"/>
          <p:cNvSpPr txBox="true"/>
          <p:nvPr/>
        </p:nvSpPr>
        <p:spPr>
          <a:xfrm rot="0">
            <a:off x="1662935" y="2163962"/>
            <a:ext cx="8660082" cy="7366103"/>
          </a:xfrm>
          <a:prstGeom prst="rect">
            <a:avLst/>
          </a:prstGeom>
        </p:spPr>
        <p:txBody>
          <a:bodyPr anchor="t" rtlCol="false" tIns="0" lIns="0" bIns="0" rIns="0">
            <a:spAutoFit/>
          </a:bodyPr>
          <a:lstStyle/>
          <a:p>
            <a:pPr algn="just" marL="598145" indent="-299072" lvl="1">
              <a:lnSpc>
                <a:spcPts val="3878"/>
              </a:lnSpc>
              <a:buFont typeface="Arial"/>
              <a:buChar char="•"/>
            </a:pPr>
            <a:r>
              <a:rPr lang="en-US" sz="2770">
                <a:solidFill>
                  <a:srgbClr val="0D3F6D"/>
                </a:solidFill>
                <a:latin typeface="DM Sans"/>
              </a:rPr>
              <a:t>This project was created using JavaScript, HTML, and CSS to demonstrate my ability to design a user-friendly and visually appealing website. </a:t>
            </a:r>
          </a:p>
          <a:p>
            <a:pPr algn="just">
              <a:lnSpc>
                <a:spcPts val="3878"/>
              </a:lnSpc>
            </a:pPr>
          </a:p>
          <a:p>
            <a:pPr algn="just" marL="598145" indent="-299072" lvl="1">
              <a:lnSpc>
                <a:spcPts val="3878"/>
              </a:lnSpc>
              <a:buFont typeface="Arial"/>
              <a:buChar char="•"/>
            </a:pPr>
            <a:r>
              <a:rPr lang="en-US" sz="2770">
                <a:solidFill>
                  <a:srgbClr val="0D3F6D"/>
                </a:solidFill>
                <a:latin typeface="DM Sans"/>
              </a:rPr>
              <a:t>My primary focus was on delivering an exceptional user experience while applying best practices in front-end development.</a:t>
            </a:r>
          </a:p>
          <a:p>
            <a:pPr algn="just">
              <a:lnSpc>
                <a:spcPts val="3878"/>
              </a:lnSpc>
            </a:pPr>
          </a:p>
          <a:p>
            <a:pPr algn="just" marL="598145" indent="-299072" lvl="1">
              <a:lnSpc>
                <a:spcPts val="3878"/>
              </a:lnSpc>
              <a:buFont typeface="Arial"/>
              <a:buChar char="•"/>
            </a:pPr>
            <a:r>
              <a:rPr lang="en-US" sz="2770">
                <a:solidFill>
                  <a:srgbClr val="0D3F6D"/>
                </a:solidFill>
                <a:latin typeface="DM Sans"/>
              </a:rPr>
              <a:t>It reflects my dedication to web development and showcases my problem-solving skills. </a:t>
            </a:r>
          </a:p>
          <a:p>
            <a:pPr algn="just">
              <a:lnSpc>
                <a:spcPts val="3878"/>
              </a:lnSpc>
            </a:pPr>
          </a:p>
          <a:p>
            <a:pPr algn="just" marL="598145" indent="-299072" lvl="1">
              <a:lnSpc>
                <a:spcPts val="3878"/>
              </a:lnSpc>
              <a:buFont typeface="Arial"/>
              <a:buChar char="•"/>
            </a:pPr>
            <a:r>
              <a:rPr lang="en-US" sz="2770">
                <a:solidFill>
                  <a:srgbClr val="0D3F6D"/>
                </a:solidFill>
                <a:latin typeface="DM Sans"/>
              </a:rPr>
              <a:t>In the following sections, we'll delve into the project's features and technologies used to bring it to life. Thank you for joining us on this journey through our project.</a:t>
            </a:r>
          </a:p>
        </p:txBody>
      </p:sp>
      <p:sp>
        <p:nvSpPr>
          <p:cNvPr name="TextBox 6" id="6"/>
          <p:cNvSpPr txBox="true"/>
          <p:nvPr/>
        </p:nvSpPr>
        <p:spPr>
          <a:xfrm rot="0">
            <a:off x="1662935" y="444449"/>
            <a:ext cx="8025848" cy="1170516"/>
          </a:xfrm>
          <a:prstGeom prst="rect">
            <a:avLst/>
          </a:prstGeom>
        </p:spPr>
        <p:txBody>
          <a:bodyPr anchor="t" rtlCol="false" tIns="0" lIns="0" bIns="0" rIns="0">
            <a:spAutoFit/>
          </a:bodyPr>
          <a:lstStyle/>
          <a:p>
            <a:pPr algn="ctr" marL="0" indent="0" lvl="0">
              <a:lnSpc>
                <a:spcPts val="9179"/>
              </a:lnSpc>
              <a:spcBef>
                <a:spcPct val="0"/>
              </a:spcBef>
            </a:pPr>
            <a:r>
              <a:rPr lang="en-US" sz="7649">
                <a:solidFill>
                  <a:srgbClr val="000000"/>
                </a:solidFill>
                <a:latin typeface="Now Bol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FF4FF"/>
        </a:solidFill>
      </p:bgPr>
    </p:bg>
    <p:spTree>
      <p:nvGrpSpPr>
        <p:cNvPr id="1" name=""/>
        <p:cNvGrpSpPr/>
        <p:nvPr/>
      </p:nvGrpSpPr>
      <p:grpSpPr>
        <a:xfrm>
          <a:off x="0" y="0"/>
          <a:ext cx="0" cy="0"/>
          <a:chOff x="0" y="0"/>
          <a:chExt cx="0" cy="0"/>
        </a:xfrm>
      </p:grpSpPr>
      <p:grpSp>
        <p:nvGrpSpPr>
          <p:cNvPr name="Group 2" id="2"/>
          <p:cNvGrpSpPr/>
          <p:nvPr/>
        </p:nvGrpSpPr>
        <p:grpSpPr>
          <a:xfrm rot="0">
            <a:off x="11963261" y="4586506"/>
            <a:ext cx="4432959" cy="1427059"/>
            <a:chOff x="0" y="0"/>
            <a:chExt cx="4289760" cy="1380960"/>
          </a:xfrm>
        </p:grpSpPr>
        <p:sp>
          <p:nvSpPr>
            <p:cNvPr name="Freeform 3" id="3"/>
            <p:cNvSpPr/>
            <p:nvPr/>
          </p:nvSpPr>
          <p:spPr>
            <a:xfrm flipH="false" flipV="false" rot="0">
              <a:off x="0" y="0"/>
              <a:ext cx="4289806" cy="1380998"/>
            </a:xfrm>
            <a:custGeom>
              <a:avLst/>
              <a:gdLst/>
              <a:ahLst/>
              <a:cxnLst/>
              <a:rect r="r" b="b" t="t" l="l"/>
              <a:pathLst>
                <a:path h="1380998" w="4289806">
                  <a:moveTo>
                    <a:pt x="4013454" y="876173"/>
                  </a:moveTo>
                  <a:lnTo>
                    <a:pt x="3530854" y="0"/>
                  </a:lnTo>
                  <a:lnTo>
                    <a:pt x="758825" y="0"/>
                  </a:lnTo>
                  <a:lnTo>
                    <a:pt x="279400" y="876173"/>
                  </a:lnTo>
                  <a:lnTo>
                    <a:pt x="0" y="1380998"/>
                  </a:lnTo>
                  <a:lnTo>
                    <a:pt x="4289806" y="1380998"/>
                  </a:lnTo>
                  <a:lnTo>
                    <a:pt x="4013454" y="876173"/>
                  </a:lnTo>
                  <a:close/>
                </a:path>
              </a:pathLst>
            </a:custGeom>
            <a:solidFill>
              <a:srgbClr val="5562D7"/>
            </a:solidFill>
          </p:spPr>
        </p:sp>
      </p:grpSp>
      <p:grpSp>
        <p:nvGrpSpPr>
          <p:cNvPr name="Group 4" id="4"/>
          <p:cNvGrpSpPr/>
          <p:nvPr/>
        </p:nvGrpSpPr>
        <p:grpSpPr>
          <a:xfrm rot="0">
            <a:off x="12796580" y="1873011"/>
            <a:ext cx="2769297" cy="2611562"/>
            <a:chOff x="0" y="0"/>
            <a:chExt cx="2679840" cy="2527200"/>
          </a:xfrm>
        </p:grpSpPr>
        <p:sp>
          <p:nvSpPr>
            <p:cNvPr name="Freeform 5" id="5"/>
            <p:cNvSpPr/>
            <p:nvPr/>
          </p:nvSpPr>
          <p:spPr>
            <a:xfrm flipH="false" flipV="false" rot="0">
              <a:off x="0" y="0"/>
              <a:ext cx="2679827" cy="2527173"/>
            </a:xfrm>
            <a:custGeom>
              <a:avLst/>
              <a:gdLst/>
              <a:ahLst/>
              <a:cxnLst/>
              <a:rect r="r" b="b" t="t" l="l"/>
              <a:pathLst>
                <a:path h="2527173" w="2679827">
                  <a:moveTo>
                    <a:pt x="1343152" y="0"/>
                  </a:moveTo>
                  <a:lnTo>
                    <a:pt x="0" y="2527173"/>
                  </a:lnTo>
                  <a:lnTo>
                    <a:pt x="2679827" y="2527173"/>
                  </a:lnTo>
                  <a:lnTo>
                    <a:pt x="1343152" y="0"/>
                  </a:lnTo>
                  <a:close/>
                </a:path>
              </a:pathLst>
            </a:custGeom>
            <a:solidFill>
              <a:srgbClr val="56AEFF"/>
            </a:solidFill>
          </p:spPr>
        </p:sp>
      </p:grpSp>
      <p:grpSp>
        <p:nvGrpSpPr>
          <p:cNvPr name="Group 6" id="6"/>
          <p:cNvGrpSpPr/>
          <p:nvPr/>
        </p:nvGrpSpPr>
        <p:grpSpPr>
          <a:xfrm rot="0">
            <a:off x="10116567" y="7686899"/>
            <a:ext cx="8123371" cy="1571401"/>
            <a:chOff x="0" y="0"/>
            <a:chExt cx="7860960" cy="1520640"/>
          </a:xfrm>
        </p:grpSpPr>
        <p:sp>
          <p:nvSpPr>
            <p:cNvPr name="Freeform 7" id="7"/>
            <p:cNvSpPr/>
            <p:nvPr/>
          </p:nvSpPr>
          <p:spPr>
            <a:xfrm flipH="false" flipV="false" rot="0">
              <a:off x="0" y="0"/>
              <a:ext cx="7860919" cy="1520698"/>
            </a:xfrm>
            <a:custGeom>
              <a:avLst/>
              <a:gdLst/>
              <a:ahLst/>
              <a:cxnLst/>
              <a:rect r="r" b="b" t="t" l="l"/>
              <a:pathLst>
                <a:path h="1520698" w="7860919">
                  <a:moveTo>
                    <a:pt x="879475" y="0"/>
                  </a:moveTo>
                  <a:lnTo>
                    <a:pt x="0" y="1520698"/>
                  </a:lnTo>
                  <a:lnTo>
                    <a:pt x="3933698" y="1520698"/>
                  </a:lnTo>
                  <a:lnTo>
                    <a:pt x="7860919" y="1520698"/>
                  </a:lnTo>
                  <a:lnTo>
                    <a:pt x="6981571" y="0"/>
                  </a:lnTo>
                  <a:lnTo>
                    <a:pt x="879475" y="0"/>
                  </a:lnTo>
                  <a:close/>
                </a:path>
              </a:pathLst>
            </a:custGeom>
            <a:solidFill>
              <a:srgbClr val="0D3F6D"/>
            </a:solidFill>
          </p:spPr>
        </p:sp>
      </p:grpSp>
      <p:grpSp>
        <p:nvGrpSpPr>
          <p:cNvPr name="Group 8" id="8"/>
          <p:cNvGrpSpPr/>
          <p:nvPr/>
        </p:nvGrpSpPr>
        <p:grpSpPr>
          <a:xfrm rot="0">
            <a:off x="11097204" y="6131866"/>
            <a:ext cx="6168048" cy="1424082"/>
            <a:chOff x="0" y="0"/>
            <a:chExt cx="5968800" cy="1378080"/>
          </a:xfrm>
        </p:grpSpPr>
        <p:sp>
          <p:nvSpPr>
            <p:cNvPr name="Freeform 9" id="9"/>
            <p:cNvSpPr/>
            <p:nvPr/>
          </p:nvSpPr>
          <p:spPr>
            <a:xfrm flipH="false" flipV="false" rot="0">
              <a:off x="0" y="0"/>
              <a:ext cx="5968746" cy="1378077"/>
            </a:xfrm>
            <a:custGeom>
              <a:avLst/>
              <a:gdLst/>
              <a:ahLst/>
              <a:cxnLst/>
              <a:rect r="r" b="b" t="t" l="l"/>
              <a:pathLst>
                <a:path h="1378077" w="5968746">
                  <a:moveTo>
                    <a:pt x="5194173" y="0"/>
                  </a:moveTo>
                  <a:lnTo>
                    <a:pt x="774700" y="0"/>
                  </a:lnTo>
                  <a:lnTo>
                    <a:pt x="0" y="1378077"/>
                  </a:lnTo>
                  <a:lnTo>
                    <a:pt x="5968746" y="1378077"/>
                  </a:lnTo>
                  <a:lnTo>
                    <a:pt x="5194173" y="0"/>
                  </a:lnTo>
                  <a:close/>
                </a:path>
              </a:pathLst>
            </a:custGeom>
            <a:solidFill>
              <a:srgbClr val="145DA0"/>
            </a:solidFill>
          </p:spPr>
        </p:sp>
      </p:grpSp>
      <p:sp>
        <p:nvSpPr>
          <p:cNvPr name="Freeform 10" id="10"/>
          <p:cNvSpPr/>
          <p:nvPr/>
        </p:nvSpPr>
        <p:spPr>
          <a:xfrm flipH="false" flipV="false" rot="0">
            <a:off x="13537950" y="4699474"/>
            <a:ext cx="1137117" cy="1137117"/>
          </a:xfrm>
          <a:custGeom>
            <a:avLst/>
            <a:gdLst/>
            <a:ahLst/>
            <a:cxnLst/>
            <a:rect r="r" b="b" t="t" l="l"/>
            <a:pathLst>
              <a:path h="1137117" w="1137117">
                <a:moveTo>
                  <a:pt x="0" y="0"/>
                </a:moveTo>
                <a:lnTo>
                  <a:pt x="1137117" y="0"/>
                </a:lnTo>
                <a:lnTo>
                  <a:pt x="1137117" y="1137117"/>
                </a:lnTo>
                <a:lnTo>
                  <a:pt x="0" y="11371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3537950" y="6363602"/>
            <a:ext cx="1280605" cy="973260"/>
          </a:xfrm>
          <a:custGeom>
            <a:avLst/>
            <a:gdLst/>
            <a:ahLst/>
            <a:cxnLst/>
            <a:rect r="r" b="b" t="t" l="l"/>
            <a:pathLst>
              <a:path h="973260" w="1280605">
                <a:moveTo>
                  <a:pt x="0" y="0"/>
                </a:moveTo>
                <a:lnTo>
                  <a:pt x="1280605" y="0"/>
                </a:lnTo>
                <a:lnTo>
                  <a:pt x="1280605" y="973260"/>
                </a:lnTo>
                <a:lnTo>
                  <a:pt x="0" y="9732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3415561" y="7852312"/>
            <a:ext cx="1525382" cy="1240575"/>
          </a:xfrm>
          <a:custGeom>
            <a:avLst/>
            <a:gdLst/>
            <a:ahLst/>
            <a:cxnLst/>
            <a:rect r="r" b="b" t="t" l="l"/>
            <a:pathLst>
              <a:path h="1240575" w="1525382">
                <a:moveTo>
                  <a:pt x="0" y="0"/>
                </a:moveTo>
                <a:lnTo>
                  <a:pt x="1525382" y="0"/>
                </a:lnTo>
                <a:lnTo>
                  <a:pt x="1525382" y="1240575"/>
                </a:lnTo>
                <a:lnTo>
                  <a:pt x="0" y="12405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3631219" y="2884820"/>
            <a:ext cx="1187335" cy="1187335"/>
          </a:xfrm>
          <a:custGeom>
            <a:avLst/>
            <a:gdLst/>
            <a:ahLst/>
            <a:cxnLst/>
            <a:rect r="r" b="b" t="t" l="l"/>
            <a:pathLst>
              <a:path h="1187335" w="1187335">
                <a:moveTo>
                  <a:pt x="0" y="0"/>
                </a:moveTo>
                <a:lnTo>
                  <a:pt x="1187336" y="0"/>
                </a:lnTo>
                <a:lnTo>
                  <a:pt x="1187336" y="1187336"/>
                </a:lnTo>
                <a:lnTo>
                  <a:pt x="0" y="11873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2533666" y="687518"/>
            <a:ext cx="7917995" cy="1927225"/>
          </a:xfrm>
          <a:prstGeom prst="rect">
            <a:avLst/>
          </a:prstGeom>
        </p:spPr>
        <p:txBody>
          <a:bodyPr anchor="t" rtlCol="false" tIns="0" lIns="0" bIns="0" rIns="0">
            <a:spAutoFit/>
          </a:bodyPr>
          <a:lstStyle/>
          <a:p>
            <a:pPr marL="0" indent="0" lvl="0">
              <a:lnSpc>
                <a:spcPts val="7522"/>
              </a:lnSpc>
              <a:spcBef>
                <a:spcPct val="0"/>
              </a:spcBef>
            </a:pPr>
            <a:r>
              <a:rPr lang="en-US" sz="6268">
                <a:solidFill>
                  <a:srgbClr val="000000"/>
                </a:solidFill>
                <a:latin typeface="Now Bold"/>
              </a:rPr>
              <a:t>WHY WAS THIS NAME CHOSEN?</a:t>
            </a:r>
          </a:p>
        </p:txBody>
      </p:sp>
      <p:sp>
        <p:nvSpPr>
          <p:cNvPr name="TextBox 15" id="15"/>
          <p:cNvSpPr txBox="true"/>
          <p:nvPr/>
        </p:nvSpPr>
        <p:spPr>
          <a:xfrm rot="0">
            <a:off x="2533666" y="3057476"/>
            <a:ext cx="8500582" cy="1641998"/>
          </a:xfrm>
          <a:prstGeom prst="rect">
            <a:avLst/>
          </a:prstGeom>
        </p:spPr>
        <p:txBody>
          <a:bodyPr anchor="t" rtlCol="false" tIns="0" lIns="0" bIns="0" rIns="0">
            <a:spAutoFit/>
          </a:bodyPr>
          <a:lstStyle/>
          <a:p>
            <a:pPr algn="just">
              <a:lnSpc>
                <a:spcPts val="4376"/>
              </a:lnSpc>
            </a:pPr>
            <a:r>
              <a:rPr lang="en-US" sz="3171">
                <a:solidFill>
                  <a:srgbClr val="0D3F6D"/>
                </a:solidFill>
                <a:latin typeface="DM Sans"/>
              </a:rPr>
              <a:t>The choice of the name </a:t>
            </a:r>
            <a:r>
              <a:rPr lang="en-US" sz="3171">
                <a:solidFill>
                  <a:srgbClr val="0D3F6D"/>
                </a:solidFill>
                <a:latin typeface="DM Sans Italics"/>
              </a:rPr>
              <a:t>NOVOTECH</a:t>
            </a:r>
            <a:r>
              <a:rPr lang="en-US" sz="3171">
                <a:solidFill>
                  <a:srgbClr val="0D3F6D"/>
                </a:solidFill>
                <a:latin typeface="DM Sans"/>
              </a:rPr>
              <a:t> can be influenced by several factors:</a:t>
            </a:r>
          </a:p>
          <a:p>
            <a:pPr algn="just" marL="0" indent="0" lvl="0">
              <a:lnSpc>
                <a:spcPts val="4376"/>
              </a:lnSpc>
              <a:spcBef>
                <a:spcPct val="0"/>
              </a:spcBef>
            </a:pPr>
          </a:p>
        </p:txBody>
      </p:sp>
      <p:sp>
        <p:nvSpPr>
          <p:cNvPr name="TextBox 16" id="16"/>
          <p:cNvSpPr txBox="true"/>
          <p:nvPr/>
        </p:nvSpPr>
        <p:spPr>
          <a:xfrm rot="0">
            <a:off x="2168227" y="4329331"/>
            <a:ext cx="9379719" cy="5506871"/>
          </a:xfrm>
          <a:prstGeom prst="rect">
            <a:avLst/>
          </a:prstGeom>
        </p:spPr>
        <p:txBody>
          <a:bodyPr anchor="t" rtlCol="false" tIns="0" lIns="0" bIns="0" rIns="0">
            <a:spAutoFit/>
          </a:bodyPr>
          <a:lstStyle/>
          <a:p>
            <a:pPr marL="670987" indent="-335494" lvl="1">
              <a:lnSpc>
                <a:spcPts val="6308"/>
              </a:lnSpc>
              <a:buFont typeface="Arial"/>
              <a:buChar char="•"/>
            </a:pPr>
            <a:r>
              <a:rPr lang="en-US" sz="3107">
                <a:solidFill>
                  <a:srgbClr val="0D3F6D"/>
                </a:solidFill>
                <a:latin typeface="DM Sans"/>
              </a:rPr>
              <a:t>Innovation - "Novo" is a Latin word that means "new" or "innovative"</a:t>
            </a:r>
          </a:p>
          <a:p>
            <a:pPr marL="670987" indent="-335494" lvl="1">
              <a:lnSpc>
                <a:spcPts val="6308"/>
              </a:lnSpc>
              <a:buFont typeface="Arial"/>
              <a:buChar char="•"/>
            </a:pPr>
            <a:r>
              <a:rPr lang="en-US" sz="3107">
                <a:solidFill>
                  <a:srgbClr val="0D3F6D"/>
                </a:solidFill>
                <a:latin typeface="DM Sans"/>
              </a:rPr>
              <a:t>Technology</a:t>
            </a:r>
          </a:p>
          <a:p>
            <a:pPr marL="670987" indent="-335494" lvl="1">
              <a:lnSpc>
                <a:spcPts val="6308"/>
              </a:lnSpc>
              <a:buFont typeface="Arial"/>
              <a:buChar char="•"/>
            </a:pPr>
            <a:r>
              <a:rPr lang="en-US" sz="3107">
                <a:solidFill>
                  <a:srgbClr val="0D3F6D"/>
                </a:solidFill>
                <a:latin typeface="DM Sans"/>
              </a:rPr>
              <a:t>Global Appeal</a:t>
            </a:r>
          </a:p>
          <a:p>
            <a:pPr marL="670987" indent="-335494" lvl="1">
              <a:lnSpc>
                <a:spcPts val="6308"/>
              </a:lnSpc>
              <a:buFont typeface="Arial"/>
              <a:buChar char="•"/>
            </a:pPr>
            <a:r>
              <a:rPr lang="en-US" sz="3107">
                <a:solidFill>
                  <a:srgbClr val="0D3F6D"/>
                </a:solidFill>
                <a:latin typeface="DM Sans"/>
              </a:rPr>
              <a:t>Brandability</a:t>
            </a:r>
          </a:p>
          <a:p>
            <a:pPr marL="670987" indent="-335494" lvl="1">
              <a:lnSpc>
                <a:spcPts val="6308"/>
              </a:lnSpc>
              <a:buFont typeface="Arial"/>
              <a:buChar char="•"/>
            </a:pPr>
            <a:r>
              <a:rPr lang="en-US" sz="3107">
                <a:solidFill>
                  <a:srgbClr val="0D3F6D"/>
                </a:solidFill>
                <a:latin typeface="DM Sans"/>
              </a:rPr>
              <a:t>Uniqueness</a:t>
            </a:r>
          </a:p>
          <a:p>
            <a:pPr algn="l" marL="670987" indent="-335494" lvl="1">
              <a:lnSpc>
                <a:spcPts val="6308"/>
              </a:lnSpc>
              <a:buFont typeface="Arial"/>
              <a:buChar char="•"/>
            </a:pPr>
            <a:r>
              <a:rPr lang="en-US" sz="3107">
                <a:solidFill>
                  <a:srgbClr val="0D3F6D"/>
                </a:solidFill>
                <a:latin typeface="DM Sans"/>
              </a:rPr>
              <a:t>Suggestive of Expertise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FF4FF"/>
        </a:solidFill>
      </p:bgPr>
    </p:bg>
    <p:spTree>
      <p:nvGrpSpPr>
        <p:cNvPr id="1" name=""/>
        <p:cNvGrpSpPr/>
        <p:nvPr/>
      </p:nvGrpSpPr>
      <p:grpSpPr>
        <a:xfrm>
          <a:off x="0" y="0"/>
          <a:ext cx="0" cy="0"/>
          <a:chOff x="0" y="0"/>
          <a:chExt cx="0" cy="0"/>
        </a:xfrm>
      </p:grpSpPr>
      <p:grpSp>
        <p:nvGrpSpPr>
          <p:cNvPr name="Group 2" id="2"/>
          <p:cNvGrpSpPr/>
          <p:nvPr/>
        </p:nvGrpSpPr>
        <p:grpSpPr>
          <a:xfrm rot="0">
            <a:off x="2308793" y="5143500"/>
            <a:ext cx="4327767" cy="4236083"/>
            <a:chOff x="0" y="0"/>
            <a:chExt cx="1131733" cy="1107757"/>
          </a:xfrm>
        </p:grpSpPr>
        <p:sp>
          <p:nvSpPr>
            <p:cNvPr name="Freeform 3" id="3"/>
            <p:cNvSpPr/>
            <p:nvPr/>
          </p:nvSpPr>
          <p:spPr>
            <a:xfrm flipH="false" flipV="false" rot="0">
              <a:off x="0" y="0"/>
              <a:ext cx="1131733" cy="1107757"/>
            </a:xfrm>
            <a:custGeom>
              <a:avLst/>
              <a:gdLst/>
              <a:ahLst/>
              <a:cxnLst/>
              <a:rect r="r" b="b" t="t" l="l"/>
              <a:pathLst>
                <a:path h="1107757" w="1131733">
                  <a:moveTo>
                    <a:pt x="0" y="0"/>
                  </a:moveTo>
                  <a:lnTo>
                    <a:pt x="1131733" y="0"/>
                  </a:lnTo>
                  <a:lnTo>
                    <a:pt x="1131733" y="1107757"/>
                  </a:lnTo>
                  <a:lnTo>
                    <a:pt x="0" y="1107757"/>
                  </a:lnTo>
                  <a:close/>
                </a:path>
              </a:pathLst>
            </a:custGeom>
            <a:solidFill>
              <a:srgbClr val="FFFFFF"/>
            </a:solidFill>
            <a:ln w="19050" cap="sq">
              <a:solidFill>
                <a:srgbClr val="FFFFFF"/>
              </a:solidFill>
              <a:prstDash val="solid"/>
              <a:miter/>
            </a:ln>
          </p:spPr>
        </p:sp>
        <p:sp>
          <p:nvSpPr>
            <p:cNvPr name="TextBox 4" id="4"/>
            <p:cNvSpPr txBox="true"/>
            <p:nvPr/>
          </p:nvSpPr>
          <p:spPr>
            <a:xfrm>
              <a:off x="0" y="-38100"/>
              <a:ext cx="1131733" cy="1145857"/>
            </a:xfrm>
            <a:prstGeom prst="rect">
              <a:avLst/>
            </a:prstGeom>
          </p:spPr>
          <p:txBody>
            <a:bodyPr anchor="ctr" rtlCol="false" tIns="50800" lIns="50800" bIns="50800" rIns="50800"/>
            <a:lstStyle/>
            <a:p>
              <a:pPr algn="ctr">
                <a:lnSpc>
                  <a:spcPts val="2605"/>
                </a:lnSpc>
              </a:pPr>
            </a:p>
          </p:txBody>
        </p:sp>
      </p:grpSp>
      <p:grpSp>
        <p:nvGrpSpPr>
          <p:cNvPr name="Group 5" id="5"/>
          <p:cNvGrpSpPr/>
          <p:nvPr/>
        </p:nvGrpSpPr>
        <p:grpSpPr>
          <a:xfrm rot="0">
            <a:off x="7047180" y="4504539"/>
            <a:ext cx="4327767" cy="4236083"/>
            <a:chOff x="0" y="0"/>
            <a:chExt cx="1131733" cy="1107757"/>
          </a:xfrm>
        </p:grpSpPr>
        <p:sp>
          <p:nvSpPr>
            <p:cNvPr name="Freeform 6" id="6"/>
            <p:cNvSpPr/>
            <p:nvPr/>
          </p:nvSpPr>
          <p:spPr>
            <a:xfrm flipH="false" flipV="false" rot="0">
              <a:off x="0" y="0"/>
              <a:ext cx="1131733" cy="1107757"/>
            </a:xfrm>
            <a:custGeom>
              <a:avLst/>
              <a:gdLst/>
              <a:ahLst/>
              <a:cxnLst/>
              <a:rect r="r" b="b" t="t" l="l"/>
              <a:pathLst>
                <a:path h="1107757" w="1131733">
                  <a:moveTo>
                    <a:pt x="0" y="0"/>
                  </a:moveTo>
                  <a:lnTo>
                    <a:pt x="1131733" y="0"/>
                  </a:lnTo>
                  <a:lnTo>
                    <a:pt x="1131733" y="1107757"/>
                  </a:lnTo>
                  <a:lnTo>
                    <a:pt x="0" y="1107757"/>
                  </a:lnTo>
                  <a:close/>
                </a:path>
              </a:pathLst>
            </a:custGeom>
            <a:solidFill>
              <a:srgbClr val="FFFFFF"/>
            </a:solidFill>
            <a:ln w="19050" cap="sq">
              <a:solidFill>
                <a:srgbClr val="FFFFFF"/>
              </a:solidFill>
              <a:prstDash val="solid"/>
              <a:miter/>
            </a:ln>
          </p:spPr>
        </p:sp>
        <p:sp>
          <p:nvSpPr>
            <p:cNvPr name="TextBox 7" id="7"/>
            <p:cNvSpPr txBox="true"/>
            <p:nvPr/>
          </p:nvSpPr>
          <p:spPr>
            <a:xfrm>
              <a:off x="0" y="-38100"/>
              <a:ext cx="1131733" cy="1145857"/>
            </a:xfrm>
            <a:prstGeom prst="rect">
              <a:avLst/>
            </a:prstGeom>
          </p:spPr>
          <p:txBody>
            <a:bodyPr anchor="ctr" rtlCol="false" tIns="50800" lIns="50800" bIns="50800" rIns="50800"/>
            <a:lstStyle/>
            <a:p>
              <a:pPr algn="ctr">
                <a:lnSpc>
                  <a:spcPts val="2605"/>
                </a:lnSpc>
              </a:pPr>
            </a:p>
          </p:txBody>
        </p:sp>
      </p:grpSp>
      <p:grpSp>
        <p:nvGrpSpPr>
          <p:cNvPr name="Group 8" id="8"/>
          <p:cNvGrpSpPr/>
          <p:nvPr/>
        </p:nvGrpSpPr>
        <p:grpSpPr>
          <a:xfrm rot="0">
            <a:off x="11785567" y="5143500"/>
            <a:ext cx="4327767" cy="4236083"/>
            <a:chOff x="0" y="0"/>
            <a:chExt cx="1131733" cy="1107757"/>
          </a:xfrm>
        </p:grpSpPr>
        <p:sp>
          <p:nvSpPr>
            <p:cNvPr name="Freeform 9" id="9"/>
            <p:cNvSpPr/>
            <p:nvPr/>
          </p:nvSpPr>
          <p:spPr>
            <a:xfrm flipH="false" flipV="false" rot="0">
              <a:off x="0" y="0"/>
              <a:ext cx="1131733" cy="1107757"/>
            </a:xfrm>
            <a:custGeom>
              <a:avLst/>
              <a:gdLst/>
              <a:ahLst/>
              <a:cxnLst/>
              <a:rect r="r" b="b" t="t" l="l"/>
              <a:pathLst>
                <a:path h="1107757" w="1131733">
                  <a:moveTo>
                    <a:pt x="0" y="0"/>
                  </a:moveTo>
                  <a:lnTo>
                    <a:pt x="1131733" y="0"/>
                  </a:lnTo>
                  <a:lnTo>
                    <a:pt x="1131733" y="1107757"/>
                  </a:lnTo>
                  <a:lnTo>
                    <a:pt x="0" y="1107757"/>
                  </a:lnTo>
                  <a:close/>
                </a:path>
              </a:pathLst>
            </a:custGeom>
            <a:solidFill>
              <a:srgbClr val="FFFFFF"/>
            </a:solidFill>
            <a:ln w="19050" cap="sq">
              <a:solidFill>
                <a:srgbClr val="FFFFFF"/>
              </a:solidFill>
              <a:prstDash val="solid"/>
              <a:miter/>
            </a:ln>
          </p:spPr>
        </p:sp>
        <p:sp>
          <p:nvSpPr>
            <p:cNvPr name="TextBox 10" id="10"/>
            <p:cNvSpPr txBox="true"/>
            <p:nvPr/>
          </p:nvSpPr>
          <p:spPr>
            <a:xfrm>
              <a:off x="0" y="-38100"/>
              <a:ext cx="1131733" cy="1145857"/>
            </a:xfrm>
            <a:prstGeom prst="rect">
              <a:avLst/>
            </a:prstGeom>
          </p:spPr>
          <p:txBody>
            <a:bodyPr anchor="ctr" rtlCol="false" tIns="50800" lIns="50800" bIns="50800" rIns="50800"/>
            <a:lstStyle/>
            <a:p>
              <a:pPr algn="ctr">
                <a:lnSpc>
                  <a:spcPts val="2605"/>
                </a:lnSpc>
              </a:pPr>
            </a:p>
          </p:txBody>
        </p:sp>
      </p:grpSp>
      <p:sp>
        <p:nvSpPr>
          <p:cNvPr name="TextBox 11" id="11"/>
          <p:cNvSpPr txBox="true"/>
          <p:nvPr/>
        </p:nvSpPr>
        <p:spPr>
          <a:xfrm rot="0">
            <a:off x="4624001" y="476416"/>
            <a:ext cx="9039998" cy="917761"/>
          </a:xfrm>
          <a:prstGeom prst="rect">
            <a:avLst/>
          </a:prstGeom>
        </p:spPr>
        <p:txBody>
          <a:bodyPr anchor="t" rtlCol="false" tIns="0" lIns="0" bIns="0" rIns="0">
            <a:spAutoFit/>
          </a:bodyPr>
          <a:lstStyle/>
          <a:p>
            <a:pPr algn="ctr" marL="0" indent="0" lvl="0">
              <a:lnSpc>
                <a:spcPts val="7114"/>
              </a:lnSpc>
              <a:spcBef>
                <a:spcPct val="0"/>
              </a:spcBef>
            </a:pPr>
            <a:r>
              <a:rPr lang="en-US" sz="5929">
                <a:solidFill>
                  <a:srgbClr val="000000"/>
                </a:solidFill>
                <a:latin typeface="Now Bold"/>
              </a:rPr>
              <a:t>GOALS</a:t>
            </a:r>
          </a:p>
        </p:txBody>
      </p:sp>
      <p:sp>
        <p:nvSpPr>
          <p:cNvPr name="TextBox 12" id="12"/>
          <p:cNvSpPr txBox="true"/>
          <p:nvPr/>
        </p:nvSpPr>
        <p:spPr>
          <a:xfrm rot="0">
            <a:off x="12337637" y="5437694"/>
            <a:ext cx="3223627" cy="3585972"/>
          </a:xfrm>
          <a:prstGeom prst="rect">
            <a:avLst/>
          </a:prstGeom>
        </p:spPr>
        <p:txBody>
          <a:bodyPr anchor="t" rtlCol="false" tIns="0" lIns="0" bIns="0" rIns="0">
            <a:spAutoFit/>
          </a:bodyPr>
          <a:lstStyle/>
          <a:p>
            <a:pPr algn="ctr" marL="0" indent="0" lvl="0">
              <a:lnSpc>
                <a:spcPts val="3174"/>
              </a:lnSpc>
              <a:spcBef>
                <a:spcPct val="0"/>
              </a:spcBef>
            </a:pPr>
            <a:r>
              <a:rPr lang="en-US" sz="2300">
                <a:solidFill>
                  <a:srgbClr val="051D40"/>
                </a:solidFill>
                <a:latin typeface="DM Sans"/>
              </a:rPr>
              <a:t>:Implement intuitive navigation with clear categories, filters, and search functionality, enabling users to quickly find the products they are looking for without any hassle</a:t>
            </a:r>
          </a:p>
        </p:txBody>
      </p:sp>
      <p:sp>
        <p:nvSpPr>
          <p:cNvPr name="Freeform 13" id="13"/>
          <p:cNvSpPr/>
          <p:nvPr/>
        </p:nvSpPr>
        <p:spPr>
          <a:xfrm flipH="false" flipV="false" rot="0">
            <a:off x="3767890" y="3253260"/>
            <a:ext cx="1409573" cy="1409573"/>
          </a:xfrm>
          <a:custGeom>
            <a:avLst/>
            <a:gdLst/>
            <a:ahLst/>
            <a:cxnLst/>
            <a:rect r="r" b="b" t="t" l="l"/>
            <a:pathLst>
              <a:path h="1409573" w="1409573">
                <a:moveTo>
                  <a:pt x="0" y="0"/>
                </a:moveTo>
                <a:lnTo>
                  <a:pt x="1409573" y="0"/>
                </a:lnTo>
                <a:lnTo>
                  <a:pt x="1409573" y="1409573"/>
                </a:lnTo>
                <a:lnTo>
                  <a:pt x="0" y="14095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3466842" y="3286061"/>
            <a:ext cx="965217" cy="1343972"/>
          </a:xfrm>
          <a:custGeom>
            <a:avLst/>
            <a:gdLst/>
            <a:ahLst/>
            <a:cxnLst/>
            <a:rect r="r" b="b" t="t" l="l"/>
            <a:pathLst>
              <a:path h="1343972" w="965217">
                <a:moveTo>
                  <a:pt x="0" y="0"/>
                </a:moveTo>
                <a:lnTo>
                  <a:pt x="965217" y="0"/>
                </a:lnTo>
                <a:lnTo>
                  <a:pt x="965217" y="1343972"/>
                </a:lnTo>
                <a:lnTo>
                  <a:pt x="0" y="13439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8397356" y="2581274"/>
            <a:ext cx="1493289" cy="1518131"/>
          </a:xfrm>
          <a:custGeom>
            <a:avLst/>
            <a:gdLst/>
            <a:ahLst/>
            <a:cxnLst/>
            <a:rect r="r" b="b" t="t" l="l"/>
            <a:pathLst>
              <a:path h="1518131" w="1493289">
                <a:moveTo>
                  <a:pt x="0" y="0"/>
                </a:moveTo>
                <a:lnTo>
                  <a:pt x="1493288" y="0"/>
                </a:lnTo>
                <a:lnTo>
                  <a:pt x="1493288" y="1518131"/>
                </a:lnTo>
                <a:lnTo>
                  <a:pt x="0" y="15181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7450532" y="4711813"/>
            <a:ext cx="3521063" cy="3585972"/>
          </a:xfrm>
          <a:prstGeom prst="rect">
            <a:avLst/>
          </a:prstGeom>
        </p:spPr>
        <p:txBody>
          <a:bodyPr anchor="t" rtlCol="false" tIns="0" lIns="0" bIns="0" rIns="0">
            <a:spAutoFit/>
          </a:bodyPr>
          <a:lstStyle/>
          <a:p>
            <a:pPr algn="ctr" marL="0" indent="0" lvl="0">
              <a:lnSpc>
                <a:spcPts val="3173"/>
              </a:lnSpc>
              <a:spcBef>
                <a:spcPct val="0"/>
              </a:spcBef>
            </a:pPr>
            <a:r>
              <a:rPr lang="en-US" sz="2299">
                <a:solidFill>
                  <a:srgbClr val="051D40"/>
                </a:solidFill>
                <a:latin typeface="DM Sans"/>
              </a:rPr>
              <a:t>Design a streamlined and secure checkout process with multiple payment options, guest checkout feature, and real-time order tracking, minimizing cart abandonment and ensuring a smooth transaction flow</a:t>
            </a:r>
          </a:p>
        </p:txBody>
      </p:sp>
      <p:sp>
        <p:nvSpPr>
          <p:cNvPr name="TextBox 17" id="17"/>
          <p:cNvSpPr txBox="true"/>
          <p:nvPr/>
        </p:nvSpPr>
        <p:spPr>
          <a:xfrm rot="0">
            <a:off x="2691706" y="5437694"/>
            <a:ext cx="3545849" cy="3585972"/>
          </a:xfrm>
          <a:prstGeom prst="rect">
            <a:avLst/>
          </a:prstGeom>
        </p:spPr>
        <p:txBody>
          <a:bodyPr anchor="t" rtlCol="false" tIns="0" lIns="0" bIns="0" rIns="0">
            <a:spAutoFit/>
          </a:bodyPr>
          <a:lstStyle/>
          <a:p>
            <a:pPr algn="ctr">
              <a:lnSpc>
                <a:spcPts val="3174"/>
              </a:lnSpc>
            </a:pPr>
            <a:r>
              <a:rPr lang="en-US" sz="2300">
                <a:solidFill>
                  <a:srgbClr val="051D40"/>
                </a:solidFill>
                <a:latin typeface="DM Sans"/>
              </a:rPr>
              <a:t>·Integrate interactive elements such as product sliders, image zoom, and quick view options, allowing customers to engage with products before making a purchase decision.</a:t>
            </a:r>
          </a:p>
          <a:p>
            <a:pPr algn="ctr" marL="0" indent="0" lvl="0">
              <a:lnSpc>
                <a:spcPts val="3174"/>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CFF4FF"/>
        </a:solidFill>
      </p:bgPr>
    </p:bg>
    <p:spTree>
      <p:nvGrpSpPr>
        <p:cNvPr id="1" name=""/>
        <p:cNvGrpSpPr/>
        <p:nvPr/>
      </p:nvGrpSpPr>
      <p:grpSpPr>
        <a:xfrm>
          <a:off x="0" y="0"/>
          <a:ext cx="0" cy="0"/>
          <a:chOff x="0" y="0"/>
          <a:chExt cx="0" cy="0"/>
        </a:xfrm>
      </p:grpSpPr>
      <p:grpSp>
        <p:nvGrpSpPr>
          <p:cNvPr name="Group 2" id="2"/>
          <p:cNvGrpSpPr/>
          <p:nvPr/>
        </p:nvGrpSpPr>
        <p:grpSpPr>
          <a:xfrm rot="0">
            <a:off x="7060209" y="2183769"/>
            <a:ext cx="4161751" cy="1184729"/>
            <a:chOff x="0" y="0"/>
            <a:chExt cx="2565722" cy="730386"/>
          </a:xfrm>
        </p:grpSpPr>
        <p:sp>
          <p:nvSpPr>
            <p:cNvPr name="Freeform 3" id="3"/>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145DA0"/>
            </a:solidFill>
          </p:spPr>
        </p:sp>
        <p:sp>
          <p:nvSpPr>
            <p:cNvPr name="TextBox 4" id="4"/>
            <p:cNvSpPr txBox="true"/>
            <p:nvPr/>
          </p:nvSpPr>
          <p:spPr>
            <a:xfrm>
              <a:off x="177800" y="-38100"/>
              <a:ext cx="2311722" cy="768486"/>
            </a:xfrm>
            <a:prstGeom prst="rect">
              <a:avLst/>
            </a:prstGeom>
          </p:spPr>
          <p:txBody>
            <a:bodyPr anchor="ctr" rtlCol="false" tIns="50800" lIns="50800" bIns="50800" rIns="50800"/>
            <a:lstStyle/>
            <a:p>
              <a:pPr algn="ctr">
                <a:lnSpc>
                  <a:spcPts val="2605"/>
                </a:lnSpc>
              </a:pPr>
            </a:p>
          </p:txBody>
        </p:sp>
      </p:grpSp>
      <p:grpSp>
        <p:nvGrpSpPr>
          <p:cNvPr name="Group 5" id="5"/>
          <p:cNvGrpSpPr/>
          <p:nvPr/>
        </p:nvGrpSpPr>
        <p:grpSpPr>
          <a:xfrm rot="-10800000">
            <a:off x="6093797" y="3368497"/>
            <a:ext cx="4161751" cy="1184729"/>
            <a:chOff x="0" y="0"/>
            <a:chExt cx="2565722" cy="730386"/>
          </a:xfrm>
        </p:grpSpPr>
        <p:sp>
          <p:nvSpPr>
            <p:cNvPr name="Freeform 6" id="6"/>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56AEFF"/>
            </a:solidFill>
          </p:spPr>
        </p:sp>
        <p:sp>
          <p:nvSpPr>
            <p:cNvPr name="TextBox 7" id="7"/>
            <p:cNvSpPr txBox="true"/>
            <p:nvPr/>
          </p:nvSpPr>
          <p:spPr>
            <a:xfrm>
              <a:off x="177800" y="-38100"/>
              <a:ext cx="2311722" cy="768486"/>
            </a:xfrm>
            <a:prstGeom prst="rect">
              <a:avLst/>
            </a:prstGeom>
          </p:spPr>
          <p:txBody>
            <a:bodyPr anchor="ctr" rtlCol="false" tIns="50800" lIns="50800" bIns="50800" rIns="50800"/>
            <a:lstStyle/>
            <a:p>
              <a:pPr algn="ctr">
                <a:lnSpc>
                  <a:spcPts val="2605"/>
                </a:lnSpc>
              </a:pPr>
            </a:p>
          </p:txBody>
        </p:sp>
      </p:grpSp>
      <p:grpSp>
        <p:nvGrpSpPr>
          <p:cNvPr name="Group 8" id="8"/>
          <p:cNvGrpSpPr/>
          <p:nvPr/>
        </p:nvGrpSpPr>
        <p:grpSpPr>
          <a:xfrm rot="0">
            <a:off x="7724615" y="4553226"/>
            <a:ext cx="4161751" cy="1184729"/>
            <a:chOff x="0" y="0"/>
            <a:chExt cx="2565722" cy="730386"/>
          </a:xfrm>
        </p:grpSpPr>
        <p:sp>
          <p:nvSpPr>
            <p:cNvPr name="Freeform 9" id="9"/>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145DA0"/>
            </a:solidFill>
          </p:spPr>
        </p:sp>
        <p:sp>
          <p:nvSpPr>
            <p:cNvPr name="TextBox 10" id="10"/>
            <p:cNvSpPr txBox="true"/>
            <p:nvPr/>
          </p:nvSpPr>
          <p:spPr>
            <a:xfrm>
              <a:off x="177800" y="-38100"/>
              <a:ext cx="2311722" cy="768486"/>
            </a:xfrm>
            <a:prstGeom prst="rect">
              <a:avLst/>
            </a:prstGeom>
          </p:spPr>
          <p:txBody>
            <a:bodyPr anchor="ctr" rtlCol="false" tIns="50800" lIns="50800" bIns="50800" rIns="50800"/>
            <a:lstStyle/>
            <a:p>
              <a:pPr algn="ctr">
                <a:lnSpc>
                  <a:spcPts val="2605"/>
                </a:lnSpc>
              </a:pPr>
            </a:p>
          </p:txBody>
        </p:sp>
      </p:grpSp>
      <p:grpSp>
        <p:nvGrpSpPr>
          <p:cNvPr name="Group 11" id="11"/>
          <p:cNvGrpSpPr/>
          <p:nvPr/>
        </p:nvGrpSpPr>
        <p:grpSpPr>
          <a:xfrm rot="-10800000">
            <a:off x="6758203" y="5737955"/>
            <a:ext cx="4161751" cy="1184729"/>
            <a:chOff x="0" y="0"/>
            <a:chExt cx="2565722" cy="730386"/>
          </a:xfrm>
        </p:grpSpPr>
        <p:sp>
          <p:nvSpPr>
            <p:cNvPr name="Freeform 12" id="12"/>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56AEFF"/>
            </a:solidFill>
          </p:spPr>
        </p:sp>
        <p:sp>
          <p:nvSpPr>
            <p:cNvPr name="TextBox 13" id="13"/>
            <p:cNvSpPr txBox="true"/>
            <p:nvPr/>
          </p:nvSpPr>
          <p:spPr>
            <a:xfrm>
              <a:off x="177800" y="-38100"/>
              <a:ext cx="2311722" cy="768486"/>
            </a:xfrm>
            <a:prstGeom prst="rect">
              <a:avLst/>
            </a:prstGeom>
          </p:spPr>
          <p:txBody>
            <a:bodyPr anchor="ctr" rtlCol="false" tIns="50800" lIns="50800" bIns="50800" rIns="50800"/>
            <a:lstStyle/>
            <a:p>
              <a:pPr algn="ctr">
                <a:lnSpc>
                  <a:spcPts val="2605"/>
                </a:lnSpc>
              </a:pPr>
            </a:p>
          </p:txBody>
        </p:sp>
      </p:grpSp>
      <p:grpSp>
        <p:nvGrpSpPr>
          <p:cNvPr name="Group 14" id="14"/>
          <p:cNvGrpSpPr/>
          <p:nvPr/>
        </p:nvGrpSpPr>
        <p:grpSpPr>
          <a:xfrm rot="0">
            <a:off x="7724615" y="6918503"/>
            <a:ext cx="4161751" cy="1184729"/>
            <a:chOff x="0" y="0"/>
            <a:chExt cx="2565722" cy="730386"/>
          </a:xfrm>
        </p:grpSpPr>
        <p:sp>
          <p:nvSpPr>
            <p:cNvPr name="Freeform 15" id="15"/>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145DA0"/>
            </a:solidFill>
          </p:spPr>
        </p:sp>
        <p:sp>
          <p:nvSpPr>
            <p:cNvPr name="TextBox 16" id="16"/>
            <p:cNvSpPr txBox="true"/>
            <p:nvPr/>
          </p:nvSpPr>
          <p:spPr>
            <a:xfrm>
              <a:off x="177800" y="-38100"/>
              <a:ext cx="2311722" cy="768486"/>
            </a:xfrm>
            <a:prstGeom prst="rect">
              <a:avLst/>
            </a:prstGeom>
          </p:spPr>
          <p:txBody>
            <a:bodyPr anchor="ctr" rtlCol="false" tIns="50800" lIns="50800" bIns="50800" rIns="50800"/>
            <a:lstStyle/>
            <a:p>
              <a:pPr algn="ctr">
                <a:lnSpc>
                  <a:spcPts val="2605"/>
                </a:lnSpc>
              </a:pPr>
            </a:p>
          </p:txBody>
        </p:sp>
      </p:grpSp>
      <p:sp>
        <p:nvSpPr>
          <p:cNvPr name="TextBox 17" id="17"/>
          <p:cNvSpPr txBox="true"/>
          <p:nvPr/>
        </p:nvSpPr>
        <p:spPr>
          <a:xfrm rot="0">
            <a:off x="6802031" y="3618050"/>
            <a:ext cx="2745282" cy="628474"/>
          </a:xfrm>
          <a:prstGeom prst="rect">
            <a:avLst/>
          </a:prstGeom>
        </p:spPr>
        <p:txBody>
          <a:bodyPr anchor="t" rtlCol="false" tIns="0" lIns="0" bIns="0" rIns="0">
            <a:spAutoFit/>
          </a:bodyPr>
          <a:lstStyle/>
          <a:p>
            <a:pPr algn="ctr" marL="0" indent="0" lvl="0">
              <a:lnSpc>
                <a:spcPts val="5185"/>
              </a:lnSpc>
              <a:spcBef>
                <a:spcPct val="0"/>
              </a:spcBef>
            </a:pPr>
            <a:r>
              <a:rPr lang="en-US" sz="3757">
                <a:solidFill>
                  <a:srgbClr val="051D40"/>
                </a:solidFill>
                <a:latin typeface="DM Sans Bold"/>
              </a:rPr>
              <a:t>2.</a:t>
            </a:r>
          </a:p>
        </p:txBody>
      </p:sp>
      <p:sp>
        <p:nvSpPr>
          <p:cNvPr name="TextBox 18" id="18"/>
          <p:cNvSpPr txBox="true"/>
          <p:nvPr/>
        </p:nvSpPr>
        <p:spPr>
          <a:xfrm rot="0">
            <a:off x="7768443" y="2433321"/>
            <a:ext cx="2745282" cy="628474"/>
          </a:xfrm>
          <a:prstGeom prst="rect">
            <a:avLst/>
          </a:prstGeom>
        </p:spPr>
        <p:txBody>
          <a:bodyPr anchor="t" rtlCol="false" tIns="0" lIns="0" bIns="0" rIns="0">
            <a:spAutoFit/>
          </a:bodyPr>
          <a:lstStyle/>
          <a:p>
            <a:pPr algn="ctr" marL="0" indent="0" lvl="0">
              <a:lnSpc>
                <a:spcPts val="5185"/>
              </a:lnSpc>
              <a:spcBef>
                <a:spcPct val="0"/>
              </a:spcBef>
            </a:pPr>
            <a:r>
              <a:rPr lang="en-US" sz="3757">
                <a:solidFill>
                  <a:srgbClr val="FFFFFF"/>
                </a:solidFill>
                <a:latin typeface="DM Sans Bold"/>
              </a:rPr>
              <a:t>1.</a:t>
            </a:r>
          </a:p>
        </p:txBody>
      </p:sp>
      <p:sp>
        <p:nvSpPr>
          <p:cNvPr name="TextBox 19" id="19"/>
          <p:cNvSpPr txBox="true"/>
          <p:nvPr/>
        </p:nvSpPr>
        <p:spPr>
          <a:xfrm rot="0">
            <a:off x="11338617" y="1683845"/>
            <a:ext cx="4526224" cy="2525649"/>
          </a:xfrm>
          <a:prstGeom prst="rect">
            <a:avLst/>
          </a:prstGeom>
        </p:spPr>
        <p:txBody>
          <a:bodyPr anchor="t" rtlCol="false" tIns="0" lIns="0" bIns="0" rIns="0">
            <a:spAutoFit/>
          </a:bodyPr>
          <a:lstStyle/>
          <a:p>
            <a:pPr>
              <a:lnSpc>
                <a:spcPts val="2898"/>
              </a:lnSpc>
            </a:pPr>
            <a:r>
              <a:rPr lang="en-US" sz="2300">
                <a:solidFill>
                  <a:srgbClr val="0D3F6D"/>
                </a:solidFill>
                <a:latin typeface="DM Sans"/>
              </a:rPr>
              <a:t>·Handling and displaying a large volume of product data, including images, descriptions, prices, and customer reviews, while maintaining website performance can be challenging.</a:t>
            </a:r>
          </a:p>
          <a:p>
            <a:pPr marL="0" indent="0" lvl="0">
              <a:lnSpc>
                <a:spcPts val="2898"/>
              </a:lnSpc>
            </a:pPr>
          </a:p>
        </p:txBody>
      </p:sp>
      <p:sp>
        <p:nvSpPr>
          <p:cNvPr name="TextBox 20" id="20"/>
          <p:cNvSpPr txBox="true"/>
          <p:nvPr/>
        </p:nvSpPr>
        <p:spPr>
          <a:xfrm rot="0">
            <a:off x="8347593" y="4802779"/>
            <a:ext cx="2745282" cy="628474"/>
          </a:xfrm>
          <a:prstGeom prst="rect">
            <a:avLst/>
          </a:prstGeom>
        </p:spPr>
        <p:txBody>
          <a:bodyPr anchor="t" rtlCol="false" tIns="0" lIns="0" bIns="0" rIns="0">
            <a:spAutoFit/>
          </a:bodyPr>
          <a:lstStyle/>
          <a:p>
            <a:pPr algn="ctr" marL="0" indent="0" lvl="0">
              <a:lnSpc>
                <a:spcPts val="5185"/>
              </a:lnSpc>
              <a:spcBef>
                <a:spcPct val="0"/>
              </a:spcBef>
            </a:pPr>
            <a:r>
              <a:rPr lang="en-US" sz="3757">
                <a:solidFill>
                  <a:srgbClr val="FFFFFF"/>
                </a:solidFill>
                <a:latin typeface="DM Sans Bold"/>
              </a:rPr>
              <a:t>3.</a:t>
            </a:r>
          </a:p>
        </p:txBody>
      </p:sp>
      <p:sp>
        <p:nvSpPr>
          <p:cNvPr name="TextBox 21" id="21"/>
          <p:cNvSpPr txBox="true"/>
          <p:nvPr/>
        </p:nvSpPr>
        <p:spPr>
          <a:xfrm rot="60000">
            <a:off x="7381680" y="5987511"/>
            <a:ext cx="2745282" cy="628474"/>
          </a:xfrm>
          <a:prstGeom prst="rect">
            <a:avLst/>
          </a:prstGeom>
        </p:spPr>
        <p:txBody>
          <a:bodyPr anchor="t" rtlCol="false" tIns="0" lIns="0" bIns="0" rIns="0">
            <a:spAutoFit/>
          </a:bodyPr>
          <a:lstStyle/>
          <a:p>
            <a:pPr algn="ctr" marL="0" indent="0" lvl="0">
              <a:lnSpc>
                <a:spcPts val="5185"/>
              </a:lnSpc>
              <a:spcBef>
                <a:spcPct val="0"/>
              </a:spcBef>
            </a:pPr>
            <a:r>
              <a:rPr lang="en-US" sz="3757">
                <a:solidFill>
                  <a:srgbClr val="051D40"/>
                </a:solidFill>
                <a:latin typeface="DM Sans Bold"/>
              </a:rPr>
              <a:t>4.</a:t>
            </a:r>
          </a:p>
        </p:txBody>
      </p:sp>
      <p:sp>
        <p:nvSpPr>
          <p:cNvPr name="TextBox 22" id="22"/>
          <p:cNvSpPr txBox="true"/>
          <p:nvPr/>
        </p:nvSpPr>
        <p:spPr>
          <a:xfrm rot="0">
            <a:off x="8432849" y="7170333"/>
            <a:ext cx="2745282" cy="628474"/>
          </a:xfrm>
          <a:prstGeom prst="rect">
            <a:avLst/>
          </a:prstGeom>
        </p:spPr>
        <p:txBody>
          <a:bodyPr anchor="t" rtlCol="false" tIns="0" lIns="0" bIns="0" rIns="0">
            <a:spAutoFit/>
          </a:bodyPr>
          <a:lstStyle/>
          <a:p>
            <a:pPr algn="ctr" marL="0" indent="0" lvl="0">
              <a:lnSpc>
                <a:spcPts val="5185"/>
              </a:lnSpc>
              <a:spcBef>
                <a:spcPct val="0"/>
              </a:spcBef>
            </a:pPr>
            <a:r>
              <a:rPr lang="en-US" sz="3757">
                <a:solidFill>
                  <a:srgbClr val="FFFFFF"/>
                </a:solidFill>
                <a:latin typeface="DM Sans Bold"/>
              </a:rPr>
              <a:t>5.</a:t>
            </a:r>
          </a:p>
        </p:txBody>
      </p:sp>
      <p:sp>
        <p:nvSpPr>
          <p:cNvPr name="TextBox 23" id="23"/>
          <p:cNvSpPr txBox="true"/>
          <p:nvPr/>
        </p:nvSpPr>
        <p:spPr>
          <a:xfrm rot="0">
            <a:off x="1328204" y="2766608"/>
            <a:ext cx="4517943" cy="2525649"/>
          </a:xfrm>
          <a:prstGeom prst="rect">
            <a:avLst/>
          </a:prstGeom>
        </p:spPr>
        <p:txBody>
          <a:bodyPr anchor="t" rtlCol="false" tIns="0" lIns="0" bIns="0" rIns="0">
            <a:spAutoFit/>
          </a:bodyPr>
          <a:lstStyle/>
          <a:p>
            <a:pPr algn="r">
              <a:lnSpc>
                <a:spcPts val="2897"/>
              </a:lnSpc>
            </a:pPr>
            <a:r>
              <a:rPr lang="en-US" sz="2299">
                <a:solidFill>
                  <a:srgbClr val="0D3F6D"/>
                </a:solidFill>
                <a:latin typeface="DM Sans"/>
              </a:rPr>
              <a:t>Keeping the HTML, CSS, and JavaScript codebase organized, scalable, and maintainable, especially as the project grows, is crucial to facilitate future updates and additions.</a:t>
            </a:r>
          </a:p>
          <a:p>
            <a:pPr algn="r" marL="0" indent="0" lvl="0">
              <a:lnSpc>
                <a:spcPts val="2897"/>
              </a:lnSpc>
            </a:pPr>
          </a:p>
        </p:txBody>
      </p:sp>
      <p:sp>
        <p:nvSpPr>
          <p:cNvPr name="TextBox 24" id="24"/>
          <p:cNvSpPr txBox="true"/>
          <p:nvPr/>
        </p:nvSpPr>
        <p:spPr>
          <a:xfrm rot="0">
            <a:off x="12037445" y="4114244"/>
            <a:ext cx="5221855" cy="2163699"/>
          </a:xfrm>
          <a:prstGeom prst="rect">
            <a:avLst/>
          </a:prstGeom>
        </p:spPr>
        <p:txBody>
          <a:bodyPr anchor="t" rtlCol="false" tIns="0" lIns="0" bIns="0" rIns="0">
            <a:spAutoFit/>
          </a:bodyPr>
          <a:lstStyle/>
          <a:p>
            <a:pPr>
              <a:lnSpc>
                <a:spcPts val="2898"/>
              </a:lnSpc>
            </a:pPr>
            <a:r>
              <a:rPr lang="en-US" sz="2300">
                <a:solidFill>
                  <a:srgbClr val="0D3F6D"/>
                </a:solidFill>
                <a:latin typeface="DM Sans"/>
              </a:rPr>
              <a:t>·Ensuring the website is accessible to users with disabilities by adhering to web accessibility standards (WCAG) can be complex and requires careful attention to design and functionality.</a:t>
            </a:r>
          </a:p>
          <a:p>
            <a:pPr marL="0" indent="0" lvl="0">
              <a:lnSpc>
                <a:spcPts val="2898"/>
              </a:lnSpc>
            </a:pPr>
          </a:p>
        </p:txBody>
      </p:sp>
      <p:sp>
        <p:nvSpPr>
          <p:cNvPr name="TextBox 25" id="25"/>
          <p:cNvSpPr txBox="true"/>
          <p:nvPr/>
        </p:nvSpPr>
        <p:spPr>
          <a:xfrm rot="0">
            <a:off x="1104499" y="5959896"/>
            <a:ext cx="5501304" cy="2163699"/>
          </a:xfrm>
          <a:prstGeom prst="rect">
            <a:avLst/>
          </a:prstGeom>
        </p:spPr>
        <p:txBody>
          <a:bodyPr anchor="t" rtlCol="false" tIns="0" lIns="0" bIns="0" rIns="0">
            <a:spAutoFit/>
          </a:bodyPr>
          <a:lstStyle/>
          <a:p>
            <a:pPr algn="r">
              <a:lnSpc>
                <a:spcPts val="2898"/>
              </a:lnSpc>
            </a:pPr>
            <a:r>
              <a:rPr lang="en-US" sz="2300">
                <a:solidFill>
                  <a:srgbClr val="0D3F6D"/>
                </a:solidFill>
                <a:latin typeface="DM Sans"/>
              </a:rPr>
              <a:t>·Protecting against common web security threats such as SQL injection, cross-site scripting (XSS), and data breaches requires constant vigilance and proactive security measures.</a:t>
            </a:r>
          </a:p>
          <a:p>
            <a:pPr algn="r" marL="0" indent="0" lvl="0">
              <a:lnSpc>
                <a:spcPts val="2898"/>
              </a:lnSpc>
            </a:pPr>
          </a:p>
        </p:txBody>
      </p:sp>
      <p:sp>
        <p:nvSpPr>
          <p:cNvPr name="TextBox 26" id="26"/>
          <p:cNvSpPr txBox="true"/>
          <p:nvPr/>
        </p:nvSpPr>
        <p:spPr>
          <a:xfrm rot="0">
            <a:off x="11886366" y="6891268"/>
            <a:ext cx="5548835" cy="2163699"/>
          </a:xfrm>
          <a:prstGeom prst="rect">
            <a:avLst/>
          </a:prstGeom>
        </p:spPr>
        <p:txBody>
          <a:bodyPr anchor="t" rtlCol="false" tIns="0" lIns="0" bIns="0" rIns="0">
            <a:spAutoFit/>
          </a:bodyPr>
          <a:lstStyle/>
          <a:p>
            <a:pPr marL="0" indent="0" lvl="0">
              <a:lnSpc>
                <a:spcPts val="2898"/>
              </a:lnSpc>
            </a:pPr>
            <a:r>
              <a:rPr lang="en-US" sz="2300">
                <a:solidFill>
                  <a:srgbClr val="0D3F6D"/>
                </a:solidFill>
                <a:latin typeface="DM Sans"/>
              </a:rPr>
              <a:t>Continuously monitoring and optimizing the website's performance, including load times and responsiveness, to provide a smooth user experience, especially as the site's content and traffic increase.</a:t>
            </a:r>
          </a:p>
        </p:txBody>
      </p:sp>
      <p:sp>
        <p:nvSpPr>
          <p:cNvPr name="TextBox 27" id="27"/>
          <p:cNvSpPr txBox="true"/>
          <p:nvPr/>
        </p:nvSpPr>
        <p:spPr>
          <a:xfrm rot="0">
            <a:off x="6339539" y="394218"/>
            <a:ext cx="4999078" cy="1154664"/>
          </a:xfrm>
          <a:prstGeom prst="rect">
            <a:avLst/>
          </a:prstGeom>
        </p:spPr>
        <p:txBody>
          <a:bodyPr anchor="t" rtlCol="false" tIns="0" lIns="0" bIns="0" rIns="0">
            <a:spAutoFit/>
          </a:bodyPr>
          <a:lstStyle/>
          <a:p>
            <a:pPr algn="ctr" marL="0" indent="0" lvl="0">
              <a:lnSpc>
                <a:spcPts val="9442"/>
              </a:lnSpc>
              <a:spcBef>
                <a:spcPct val="0"/>
              </a:spcBef>
            </a:pPr>
            <a:r>
              <a:rPr lang="en-US" sz="6842">
                <a:solidFill>
                  <a:srgbClr val="000000"/>
                </a:solidFill>
                <a:latin typeface="DM Sans Bold"/>
              </a:rPr>
              <a:t>Challenges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FF4FF"/>
        </a:solidFill>
      </p:bgPr>
    </p:bg>
    <p:spTree>
      <p:nvGrpSpPr>
        <p:cNvPr id="1" name=""/>
        <p:cNvGrpSpPr/>
        <p:nvPr/>
      </p:nvGrpSpPr>
      <p:grpSpPr>
        <a:xfrm>
          <a:off x="0" y="0"/>
          <a:ext cx="0" cy="0"/>
          <a:chOff x="0" y="0"/>
          <a:chExt cx="0" cy="0"/>
        </a:xfrm>
      </p:grpSpPr>
      <p:sp>
        <p:nvSpPr>
          <p:cNvPr name="Freeform 2" id="2"/>
          <p:cNvSpPr/>
          <p:nvPr/>
        </p:nvSpPr>
        <p:spPr>
          <a:xfrm flipH="false" flipV="false" rot="0">
            <a:off x="8645095" y="1483485"/>
            <a:ext cx="9144000" cy="7320030"/>
          </a:xfrm>
          <a:custGeom>
            <a:avLst/>
            <a:gdLst/>
            <a:ahLst/>
            <a:cxnLst/>
            <a:rect r="r" b="b" t="t" l="l"/>
            <a:pathLst>
              <a:path h="7320030" w="9144000">
                <a:moveTo>
                  <a:pt x="0" y="0"/>
                </a:moveTo>
                <a:lnTo>
                  <a:pt x="9144000" y="0"/>
                </a:lnTo>
                <a:lnTo>
                  <a:pt x="9144000" y="7320030"/>
                </a:lnTo>
                <a:lnTo>
                  <a:pt x="0" y="7320030"/>
                </a:lnTo>
                <a:lnTo>
                  <a:pt x="0" y="0"/>
                </a:lnTo>
                <a:close/>
              </a:path>
            </a:pathLst>
          </a:custGeom>
          <a:blipFill>
            <a:blip r:embed="rId2"/>
            <a:stretch>
              <a:fillRect l="0" t="0" r="0" b="-110311"/>
            </a:stretch>
          </a:blipFill>
        </p:spPr>
      </p:sp>
      <p:sp>
        <p:nvSpPr>
          <p:cNvPr name="TextBox 3" id="3"/>
          <p:cNvSpPr txBox="true"/>
          <p:nvPr/>
        </p:nvSpPr>
        <p:spPr>
          <a:xfrm rot="0">
            <a:off x="1028700" y="1028700"/>
            <a:ext cx="4796714" cy="2127250"/>
          </a:xfrm>
          <a:prstGeom prst="rect">
            <a:avLst/>
          </a:prstGeom>
        </p:spPr>
        <p:txBody>
          <a:bodyPr anchor="t" rtlCol="false" tIns="0" lIns="0" bIns="0" rIns="0">
            <a:spAutoFit/>
          </a:bodyPr>
          <a:lstStyle/>
          <a:p>
            <a:pPr marL="0" indent="0" lvl="0">
              <a:lnSpc>
                <a:spcPts val="8399"/>
              </a:lnSpc>
              <a:spcBef>
                <a:spcPct val="0"/>
              </a:spcBef>
            </a:pPr>
            <a:r>
              <a:rPr lang="en-US" sz="6999">
                <a:solidFill>
                  <a:srgbClr val="000000"/>
                </a:solidFill>
                <a:latin typeface="Now Bold"/>
              </a:rPr>
              <a:t>Project Overview</a:t>
            </a:r>
          </a:p>
        </p:txBody>
      </p:sp>
      <p:sp>
        <p:nvSpPr>
          <p:cNvPr name="TextBox 4" id="4"/>
          <p:cNvSpPr txBox="true"/>
          <p:nvPr/>
        </p:nvSpPr>
        <p:spPr>
          <a:xfrm rot="0">
            <a:off x="1028700" y="3528789"/>
            <a:ext cx="7152789" cy="3986022"/>
          </a:xfrm>
          <a:prstGeom prst="rect">
            <a:avLst/>
          </a:prstGeom>
        </p:spPr>
        <p:txBody>
          <a:bodyPr anchor="t" rtlCol="false" tIns="0" lIns="0" bIns="0" rIns="0">
            <a:spAutoFit/>
          </a:bodyPr>
          <a:lstStyle/>
          <a:p>
            <a:pPr marL="496571" indent="-248285" lvl="1">
              <a:lnSpc>
                <a:spcPts val="3174"/>
              </a:lnSpc>
              <a:buFont typeface="Arial"/>
              <a:buChar char="•"/>
            </a:pPr>
            <a:r>
              <a:rPr lang="en-US" sz="2300">
                <a:solidFill>
                  <a:srgbClr val="051D40"/>
                </a:solidFill>
                <a:latin typeface="DM Sans"/>
              </a:rPr>
              <a:t>In the project that has been shown below, I have tried to create a website using HTML, CSS and JavaScript with a clean user interface which provides an easy shopping and exploring experience for the user.  Colour and aesthetics of site has been kept simple and minimal to further increase user appeal. Different category pages are made for easier browsing to find your favourite in a nick of a time.</a:t>
            </a:r>
          </a:p>
          <a:p>
            <a:pPr>
              <a:lnSpc>
                <a:spcPts val="3174"/>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FF4FF"/>
        </a:solidFill>
      </p:bgPr>
    </p:bg>
    <p:spTree>
      <p:nvGrpSpPr>
        <p:cNvPr id="1" name=""/>
        <p:cNvGrpSpPr/>
        <p:nvPr/>
      </p:nvGrpSpPr>
      <p:grpSpPr>
        <a:xfrm>
          <a:off x="0" y="0"/>
          <a:ext cx="0" cy="0"/>
          <a:chOff x="0" y="0"/>
          <a:chExt cx="0" cy="0"/>
        </a:xfrm>
      </p:grpSpPr>
      <p:sp>
        <p:nvSpPr>
          <p:cNvPr name="Freeform 2" id="2"/>
          <p:cNvSpPr/>
          <p:nvPr/>
        </p:nvSpPr>
        <p:spPr>
          <a:xfrm flipH="false" flipV="false" rot="0">
            <a:off x="7609830" y="514350"/>
            <a:ext cx="9321048" cy="9258300"/>
          </a:xfrm>
          <a:custGeom>
            <a:avLst/>
            <a:gdLst/>
            <a:ahLst/>
            <a:cxnLst/>
            <a:rect r="r" b="b" t="t" l="l"/>
            <a:pathLst>
              <a:path h="9258300" w="9321048">
                <a:moveTo>
                  <a:pt x="0" y="0"/>
                </a:moveTo>
                <a:lnTo>
                  <a:pt x="9321047" y="0"/>
                </a:lnTo>
                <a:lnTo>
                  <a:pt x="9321047" y="9258300"/>
                </a:lnTo>
                <a:lnTo>
                  <a:pt x="0" y="9258300"/>
                </a:lnTo>
                <a:lnTo>
                  <a:pt x="0" y="0"/>
                </a:lnTo>
                <a:close/>
              </a:path>
            </a:pathLst>
          </a:custGeom>
          <a:blipFill>
            <a:blip r:embed="rId2"/>
            <a:stretch>
              <a:fillRect l="0" t="-61598" r="0" b="-45230"/>
            </a:stretch>
          </a:blipFill>
        </p:spPr>
      </p:sp>
      <p:sp>
        <p:nvSpPr>
          <p:cNvPr name="TextBox 3" id="3"/>
          <p:cNvSpPr txBox="true"/>
          <p:nvPr/>
        </p:nvSpPr>
        <p:spPr>
          <a:xfrm rot="0">
            <a:off x="1028700" y="1066231"/>
            <a:ext cx="5317695" cy="2127250"/>
          </a:xfrm>
          <a:prstGeom prst="rect">
            <a:avLst/>
          </a:prstGeom>
        </p:spPr>
        <p:txBody>
          <a:bodyPr anchor="t" rtlCol="false" tIns="0" lIns="0" bIns="0" rIns="0">
            <a:spAutoFit/>
          </a:bodyPr>
          <a:lstStyle/>
          <a:p>
            <a:pPr marL="0" indent="0" lvl="0">
              <a:lnSpc>
                <a:spcPts val="8399"/>
              </a:lnSpc>
              <a:spcBef>
                <a:spcPct val="0"/>
              </a:spcBef>
            </a:pPr>
            <a:r>
              <a:rPr lang="en-US" sz="6999">
                <a:solidFill>
                  <a:srgbClr val="000000"/>
                </a:solidFill>
                <a:latin typeface="Now Bold"/>
              </a:rPr>
              <a:t>Category Page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FF4FF"/>
        </a:solidFill>
      </p:bgPr>
    </p:bg>
    <p:spTree>
      <p:nvGrpSpPr>
        <p:cNvPr id="1" name=""/>
        <p:cNvGrpSpPr/>
        <p:nvPr/>
      </p:nvGrpSpPr>
      <p:grpSpPr>
        <a:xfrm>
          <a:off x="0" y="0"/>
          <a:ext cx="0" cy="0"/>
          <a:chOff x="0" y="0"/>
          <a:chExt cx="0" cy="0"/>
        </a:xfrm>
      </p:grpSpPr>
      <p:sp>
        <p:nvSpPr>
          <p:cNvPr name="Freeform 2" id="2"/>
          <p:cNvSpPr/>
          <p:nvPr/>
        </p:nvSpPr>
        <p:spPr>
          <a:xfrm flipH="false" flipV="false" rot="0">
            <a:off x="15925495" y="-2217094"/>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8864" y="8118317"/>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728683" y="2356268"/>
            <a:ext cx="12530617" cy="5762049"/>
          </a:xfrm>
          <a:custGeom>
            <a:avLst/>
            <a:gdLst/>
            <a:ahLst/>
            <a:cxnLst/>
            <a:rect r="r" b="b" t="t" l="l"/>
            <a:pathLst>
              <a:path h="5762049" w="12530617">
                <a:moveTo>
                  <a:pt x="0" y="0"/>
                </a:moveTo>
                <a:lnTo>
                  <a:pt x="12530617" y="0"/>
                </a:lnTo>
                <a:lnTo>
                  <a:pt x="12530617" y="5762049"/>
                </a:lnTo>
                <a:lnTo>
                  <a:pt x="0" y="5762049"/>
                </a:lnTo>
                <a:lnTo>
                  <a:pt x="0" y="0"/>
                </a:lnTo>
                <a:close/>
              </a:path>
            </a:pathLst>
          </a:custGeom>
          <a:blipFill>
            <a:blip r:embed="rId4"/>
            <a:stretch>
              <a:fillRect l="0" t="-12790" r="0" b="-9535"/>
            </a:stretch>
          </a:blipFill>
        </p:spPr>
      </p:sp>
      <p:sp>
        <p:nvSpPr>
          <p:cNvPr name="TextBox 5" id="5"/>
          <p:cNvSpPr txBox="true"/>
          <p:nvPr/>
        </p:nvSpPr>
        <p:spPr>
          <a:xfrm rot="0">
            <a:off x="1028700" y="1056647"/>
            <a:ext cx="5317695" cy="2127250"/>
          </a:xfrm>
          <a:prstGeom prst="rect">
            <a:avLst/>
          </a:prstGeom>
        </p:spPr>
        <p:txBody>
          <a:bodyPr anchor="t" rtlCol="false" tIns="0" lIns="0" bIns="0" rIns="0">
            <a:spAutoFit/>
          </a:bodyPr>
          <a:lstStyle/>
          <a:p>
            <a:pPr marL="0" indent="0" lvl="0">
              <a:lnSpc>
                <a:spcPts val="8399"/>
              </a:lnSpc>
              <a:spcBef>
                <a:spcPct val="0"/>
              </a:spcBef>
            </a:pPr>
            <a:r>
              <a:rPr lang="en-US" sz="6999">
                <a:solidFill>
                  <a:srgbClr val="000000"/>
                </a:solidFill>
                <a:latin typeface="Now Bold"/>
              </a:rPr>
              <a:t>About us Page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DAFyLbDVjWw</dc:identifier>
  <dcterms:modified xsi:type="dcterms:W3CDTF">2011-08-01T06:04:30Z</dcterms:modified>
  <cp:revision>1</cp:revision>
  <dc:title>Electronics</dc:title>
</cp:coreProperties>
</file>