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258" r:id="rId3"/>
    <p:sldId id="264" r:id="rId4"/>
    <p:sldId id="260" r:id="rId5"/>
    <p:sldId id="261" r:id="rId6"/>
    <p:sldId id="262" r:id="rId7"/>
    <p:sldId id="263" r:id="rId8"/>
    <p:sldId id="266" r:id="rId9"/>
    <p:sldId id="267" r:id="rId10"/>
    <p:sldId id="268" r:id="rId11"/>
    <p:sldId id="269" r:id="rId12"/>
    <p:sldId id="270" r:id="rId13"/>
    <p:sldId id="271" r:id="rId14"/>
    <p:sldId id="273" r:id="rId15"/>
    <p:sldId id="274" r:id="rId16"/>
    <p:sldId id="276" r:id="rId17"/>
    <p:sldId id="277" r:id="rId18"/>
    <p:sldId id="278" r:id="rId19"/>
    <p:sldId id="280" r:id="rId20"/>
    <p:sldId id="282" r:id="rId21"/>
    <p:sldId id="283" r:id="rId22"/>
    <p:sldId id="284" r:id="rId23"/>
    <p:sldId id="272"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03" autoAdjust="0"/>
  </p:normalViewPr>
  <p:slideViewPr>
    <p:cSldViewPr>
      <p:cViewPr varScale="1">
        <p:scale>
          <a:sx n="62" d="100"/>
          <a:sy n="62" d="100"/>
        </p:scale>
        <p:origin x="-101" y="-21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9833B-25AC-4A84-8AEC-6ED22E768375}" type="datetimeFigureOut">
              <a:rPr lang="en-US" smtClean="0"/>
              <a:t>9/10/2015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07725-E6DD-407D-8940-5E5AD21490FB}" type="slidenum">
              <a:rPr lang="en-US" smtClean="0"/>
              <a:t>‹#›</a:t>
            </a:fld>
            <a:endParaRPr lang="en-US"/>
          </a:p>
        </p:txBody>
      </p:sp>
    </p:spTree>
    <p:extLst>
      <p:ext uri="{BB962C8B-B14F-4D97-AF65-F5344CB8AC3E}">
        <p14:creationId xmlns:p14="http://schemas.microsoft.com/office/powerpoint/2010/main" val="501253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This is a very</a:t>
            </a:r>
            <a:r>
              <a:rPr lang="en-US" baseline="0" dirty="0" smtClean="0"/>
              <a:t> broad topic</a:t>
            </a:r>
          </a:p>
          <a:p>
            <a:r>
              <a:rPr lang="en-US" baseline="0" dirty="0" smtClean="0"/>
              <a:t>Feel free to ask questions at any point if I forget to make something clear</a:t>
            </a:r>
            <a:endParaRPr lang="en-US" dirty="0" smtClean="0"/>
          </a:p>
        </p:txBody>
      </p:sp>
      <p:sp>
        <p:nvSpPr>
          <p:cNvPr id="78852" name="Slide Number Placeholder 3"/>
          <p:cNvSpPr>
            <a:spLocks noGrp="1"/>
          </p:cNvSpPr>
          <p:nvPr>
            <p:ph type="sldNum" sz="quarter" idx="5"/>
          </p:nvPr>
        </p:nvSpPr>
        <p:spPr bwMode="auto">
          <a:noFill/>
          <a:ln>
            <a:miter lim="800000"/>
            <a:headEnd/>
            <a:tailEnd/>
          </a:ln>
        </p:spPr>
        <p:txBody>
          <a:bodyPr/>
          <a:lstStyle/>
          <a:p>
            <a:fld id="{6B3EAAE7-8E9B-42B9-AF75-9AD9C539FAAF}"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​__import__(“</a:t>
            </a:r>
            <a:r>
              <a:rPr lang="en-US" sz="1200" b="0" i="0" kern="1200" dirty="0" err="1" smtClean="0">
                <a:solidFill>
                  <a:schemeClr val="tx1"/>
                </a:solidFill>
                <a:effectLst/>
                <a:latin typeface="+mn-lt"/>
                <a:ea typeface="+mn-ea"/>
                <a:cs typeface="+mn-cs"/>
              </a:rPr>
              <a:t>os</a:t>
            </a:r>
            <a:r>
              <a:rPr lang="en-US" sz="1200" b="0" i="0" kern="1200" dirty="0" smtClean="0">
                <a:solidFill>
                  <a:schemeClr val="tx1"/>
                </a:solidFill>
                <a:effectLst/>
                <a:latin typeface="+mn-lt"/>
                <a:ea typeface="+mn-ea"/>
                <a:cs typeface="+mn-cs"/>
              </a:rPr>
              <a:t>”).system(“/bin/bash”)</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14</a:t>
            </a:fld>
            <a:endParaRPr lang="en-US"/>
          </a:p>
        </p:txBody>
      </p:sp>
    </p:spTree>
    <p:extLst>
      <p:ext uri="{BB962C8B-B14F-4D97-AF65-F5344CB8AC3E}">
        <p14:creationId xmlns:p14="http://schemas.microsoft.com/office/powerpoint/2010/main" val="2491912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99332" name="Slide Number Placeholder 3"/>
          <p:cNvSpPr>
            <a:spLocks noGrp="1"/>
          </p:cNvSpPr>
          <p:nvPr>
            <p:ph type="sldNum" sz="quarter" idx="5"/>
          </p:nvPr>
        </p:nvSpPr>
        <p:spPr bwMode="auto">
          <a:noFill/>
          <a:ln>
            <a:miter lim="800000"/>
            <a:headEnd/>
            <a:tailEnd/>
          </a:ln>
        </p:spPr>
        <p:txBody>
          <a:bodyPr/>
          <a:lstStyle/>
          <a:p>
            <a:fld id="{4CB2FD7B-8A42-4FE1-8837-D149BB01E448}" type="slidenum">
              <a:rPr lang="en-US" altLang="en-US"/>
              <a:pPr/>
              <a:t>15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a:p>
            <a:r>
              <a:rPr lang="en-US" dirty="0" smtClean="0"/>
              <a:t>Explain </a:t>
            </a:r>
            <a:r>
              <a:rPr lang="en-US" dirty="0" err="1" smtClean="0"/>
              <a:t>tcp</a:t>
            </a:r>
            <a:r>
              <a:rPr lang="en-US" baseline="0" dirty="0" smtClean="0"/>
              <a:t> handshake</a:t>
            </a:r>
          </a:p>
          <a:p>
            <a:endParaRPr lang="en-US" dirty="0" smtClean="0"/>
          </a:p>
          <a:p>
            <a:r>
              <a:rPr lang="en-US" dirty="0" smtClean="0"/>
              <a:t>SYN -&gt; SYN/ACK,RST and ACK -&gt; RST, the port is unfiltered by any firewall type</a:t>
            </a:r>
          </a:p>
          <a:p>
            <a:r>
              <a:rPr lang="en-US" dirty="0" smtClean="0"/>
              <a:t>SYN -&gt; SYN/ACK, ACK -&gt; nothing, the port is </a:t>
            </a:r>
            <a:r>
              <a:rPr lang="en-US" dirty="0" err="1" smtClean="0"/>
              <a:t>statefully</a:t>
            </a:r>
            <a:r>
              <a:rPr lang="en-US" dirty="0" smtClean="0"/>
              <a:t> filtered.</a:t>
            </a:r>
          </a:p>
          <a:p>
            <a:r>
              <a:rPr lang="en-US" dirty="0" smtClean="0"/>
              <a:t>SYN -&gt; no SYN/ACK and no RST, ACK -&gt; RST, the port is </a:t>
            </a:r>
            <a:r>
              <a:rPr lang="en-US" dirty="0" err="1" smtClean="0"/>
              <a:t>statefully</a:t>
            </a:r>
            <a:r>
              <a:rPr lang="en-US" dirty="0" smtClean="0"/>
              <a:t> filtered</a:t>
            </a:r>
          </a:p>
          <a:p>
            <a:r>
              <a:rPr lang="en-US" dirty="0" smtClean="0"/>
              <a:t>When neither SYN nor ACK generates any response, the port is blocked by a specific firewall rule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a:t>
            </a:r>
            <a:r>
              <a:rPr lang="en-US" baseline="0" dirty="0" smtClean="0"/>
              <a:t> SYN FLOODS</a:t>
            </a:r>
            <a:endParaRPr lang="en-US" dirty="0" smtClean="0"/>
          </a:p>
        </p:txBody>
      </p:sp>
      <p:sp>
        <p:nvSpPr>
          <p:cNvPr id="100356" name="Slide Number Placeholder 3"/>
          <p:cNvSpPr>
            <a:spLocks noGrp="1"/>
          </p:cNvSpPr>
          <p:nvPr>
            <p:ph type="sldNum" sz="quarter" idx="5"/>
          </p:nvPr>
        </p:nvSpPr>
        <p:spPr bwMode="auto">
          <a:noFill/>
          <a:ln>
            <a:miter lim="800000"/>
            <a:headEnd/>
            <a:tailEnd/>
          </a:ln>
        </p:spPr>
        <p:txBody>
          <a:bodyPr/>
          <a:lstStyle/>
          <a:p>
            <a:fld id="{3E492563-BA82-4363-9B83-946931C642E2}" type="slidenum">
              <a:rPr lang="en-US" altLang="en-US"/>
              <a:pPr/>
              <a:t>16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http://nmap.org/book/idlescan.html</a:t>
            </a:r>
          </a:p>
        </p:txBody>
      </p:sp>
      <p:sp>
        <p:nvSpPr>
          <p:cNvPr id="101380" name="Slide Number Placeholder 3"/>
          <p:cNvSpPr>
            <a:spLocks noGrp="1"/>
          </p:cNvSpPr>
          <p:nvPr>
            <p:ph type="sldNum" sz="quarter" idx="5"/>
          </p:nvPr>
        </p:nvSpPr>
        <p:spPr bwMode="auto">
          <a:noFill/>
          <a:ln>
            <a:miter lim="800000"/>
            <a:headEnd/>
            <a:tailEnd/>
          </a:ln>
        </p:spPr>
        <p:txBody>
          <a:bodyPr/>
          <a:lstStyle/>
          <a:p>
            <a:fld id="{A0A6F24F-C30E-422C-8512-A87DB15B7212}" type="slidenum">
              <a:rPr lang="en-US" altLang="en-US"/>
              <a:pPr/>
              <a:t>20</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Nmap</a:t>
            </a:r>
            <a:r>
              <a:rPr lang="en-US" dirty="0" smtClean="0"/>
              <a:t> has a ton of port scanning options;</a:t>
            </a:r>
            <a:r>
              <a:rPr lang="en-US" baseline="0" dirty="0" smtClean="0"/>
              <a:t> look at man pages</a:t>
            </a:r>
            <a:endParaRPr lang="en-US" dirty="0" smtClean="0"/>
          </a:p>
        </p:txBody>
      </p:sp>
      <p:sp>
        <p:nvSpPr>
          <p:cNvPr id="4" name="Slide Number Placeholder 3"/>
          <p:cNvSpPr>
            <a:spLocks noGrp="1"/>
          </p:cNvSpPr>
          <p:nvPr>
            <p:ph type="sldNum" sz="quarter" idx="10"/>
          </p:nvPr>
        </p:nvSpPr>
        <p:spPr/>
        <p:txBody>
          <a:bodyPr/>
          <a:lstStyle/>
          <a:p>
            <a:fld id="{95A07725-E6DD-407D-8940-5E5AD21490FB}" type="slidenum">
              <a:rPr lang="en-US" smtClean="0"/>
              <a:t>21</a:t>
            </a:fld>
            <a:endParaRPr lang="en-US"/>
          </a:p>
        </p:txBody>
      </p:sp>
    </p:spTree>
    <p:extLst>
      <p:ext uri="{BB962C8B-B14F-4D97-AF65-F5344CB8AC3E}">
        <p14:creationId xmlns:p14="http://schemas.microsoft.com/office/powerpoint/2010/main" val="372761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Gauge</a:t>
            </a:r>
            <a:r>
              <a:rPr lang="en-US" baseline="0" dirty="0" smtClean="0"/>
              <a:t> of how much you guys know</a:t>
            </a:r>
          </a:p>
          <a:p>
            <a:r>
              <a:rPr lang="en-US" baseline="0" dirty="0" smtClean="0"/>
              <a:t>Lots of things in security are about understanding things at a very base level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2</a:t>
            </a:fld>
            <a:endParaRPr lang="en-US"/>
          </a:p>
        </p:txBody>
      </p:sp>
    </p:spTree>
    <p:extLst>
      <p:ext uri="{BB962C8B-B14F-4D97-AF65-F5344CB8AC3E}">
        <p14:creationId xmlns:p14="http://schemas.microsoft.com/office/powerpoint/2010/main" val="230346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talk for hours on all the intricacies in each of the layers on the OSI model</a:t>
            </a:r>
          </a:p>
          <a:p>
            <a:r>
              <a:rPr lang="en-US" baseline="0" dirty="0" smtClean="0"/>
              <a:t>A way of classifying the level of abstraction you are dealing with on a network</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4</a:t>
            </a:fld>
            <a:endParaRPr lang="en-US"/>
          </a:p>
        </p:txBody>
      </p:sp>
    </p:spTree>
    <p:extLst>
      <p:ext uri="{BB962C8B-B14F-4D97-AF65-F5344CB8AC3E}">
        <p14:creationId xmlns:p14="http://schemas.microsoft.com/office/powerpoint/2010/main" val="401125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Layer</a:t>
            </a:r>
            <a:r>
              <a:rPr lang="en-US" baseline="0" dirty="0" smtClean="0"/>
              <a:t>s 3 and 4 are what most of your focus in security will be</a:t>
            </a:r>
          </a:p>
          <a:p>
            <a:r>
              <a:rPr lang="en-US" dirty="0" smtClean="0"/>
              <a:t>Port abstraction</a:t>
            </a:r>
          </a:p>
          <a:p>
            <a:r>
              <a:rPr lang="en-US" dirty="0" smtClean="0"/>
              <a:t>Port</a:t>
            </a:r>
            <a:r>
              <a:rPr lang="en-US" baseline="0" dirty="0" smtClean="0"/>
              <a:t> forwarding, “only aware of its direct connections”</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5</a:t>
            </a:fld>
            <a:endParaRPr lang="en-US"/>
          </a:p>
        </p:txBody>
      </p:sp>
    </p:spTree>
    <p:extLst>
      <p:ext uri="{BB962C8B-B14F-4D97-AF65-F5344CB8AC3E}">
        <p14:creationId xmlns:p14="http://schemas.microsoft.com/office/powerpoint/2010/main" val="270450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Wireshark</a:t>
            </a:r>
            <a:r>
              <a:rPr lang="en-US" dirty="0" smtClean="0"/>
              <a:t> will be</a:t>
            </a:r>
            <a:r>
              <a:rPr lang="en-US" baseline="0" dirty="0" smtClean="0"/>
              <a:t> covered 9/16</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7</a:t>
            </a:fld>
            <a:endParaRPr lang="en-US"/>
          </a:p>
        </p:txBody>
      </p:sp>
    </p:spTree>
    <p:extLst>
      <p:ext uri="{BB962C8B-B14F-4D97-AF65-F5344CB8AC3E}">
        <p14:creationId xmlns:p14="http://schemas.microsoft.com/office/powerpoint/2010/main" val="188755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TCP/IP</a:t>
            </a:r>
            <a:r>
              <a:rPr lang="en-US" baseline="0" dirty="0" smtClean="0"/>
              <a:t> – TCP packets are sent “on top of” IP packets</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8</a:t>
            </a:fld>
            <a:endParaRPr lang="en-US"/>
          </a:p>
        </p:txBody>
      </p:sp>
    </p:spTree>
    <p:extLst>
      <p:ext uri="{BB962C8B-B14F-4D97-AF65-F5344CB8AC3E}">
        <p14:creationId xmlns:p14="http://schemas.microsoft.com/office/powerpoint/2010/main" val="192058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almost all networking hardware – firewalls, routers, etc. are all running some modified </a:t>
            </a:r>
            <a:r>
              <a:rPr lang="en-US" dirty="0" err="1" smtClean="0"/>
              <a:t>linux</a:t>
            </a:r>
            <a:r>
              <a:rPr lang="en-US" dirty="0" smtClean="0"/>
              <a:t> </a:t>
            </a:r>
            <a:r>
              <a:rPr lang="en-US" dirty="0" err="1" smtClean="0"/>
              <a:t>distro</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9</a:t>
            </a:fld>
            <a:endParaRPr lang="en-US"/>
          </a:p>
        </p:txBody>
      </p:sp>
    </p:spTree>
    <p:extLst>
      <p:ext uri="{BB962C8B-B14F-4D97-AF65-F5344CB8AC3E}">
        <p14:creationId xmlns:p14="http://schemas.microsoft.com/office/powerpoint/2010/main" val="145134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through </a:t>
            </a:r>
            <a:r>
              <a:rPr lang="en-US" baseline="0" dirty="0" err="1" smtClean="0"/>
              <a:t>traceroute</a:t>
            </a:r>
            <a:r>
              <a:rPr lang="en-US" baseline="0" dirty="0" smtClean="0"/>
              <a:t>/ping</a:t>
            </a:r>
          </a:p>
          <a:p>
            <a:r>
              <a:rPr lang="en-US" baseline="0" dirty="0" smtClean="0"/>
              <a:t>ARP &amp; DNS often work together to locate the destination of traffic</a:t>
            </a:r>
          </a:p>
          <a:p>
            <a:r>
              <a:rPr lang="en-US" baseline="0" dirty="0" smtClean="0"/>
              <a:t>ARP poisoning – brief overview</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10</a:t>
            </a:fld>
            <a:endParaRPr lang="en-US"/>
          </a:p>
        </p:txBody>
      </p:sp>
    </p:spTree>
    <p:extLst>
      <p:ext uri="{BB962C8B-B14F-4D97-AF65-F5344CB8AC3E}">
        <p14:creationId xmlns:p14="http://schemas.microsoft.com/office/powerpoint/2010/main" val="379727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swiss</a:t>
            </a:r>
            <a:r>
              <a:rPr lang="en-US" baseline="0" dirty="0" smtClean="0"/>
              <a:t> army knife of networking” – Phillip </a:t>
            </a:r>
            <a:r>
              <a:rPr lang="en-US" baseline="0" dirty="0" err="1" smtClean="0"/>
              <a:t>Mak</a:t>
            </a:r>
            <a:endParaRPr lang="en-US" baseline="0" dirty="0" smtClean="0"/>
          </a:p>
          <a:p>
            <a:r>
              <a:rPr lang="en-US" dirty="0" err="1" smtClean="0"/>
              <a:t>Nc</a:t>
            </a:r>
            <a:r>
              <a:rPr lang="en-US" dirty="0" smtClean="0"/>
              <a:t> 45.55.32.24</a:t>
            </a:r>
            <a:r>
              <a:rPr lang="en-US" baseline="0" dirty="0" smtClean="0"/>
              <a:t> 9001</a:t>
            </a:r>
          </a:p>
          <a:p>
            <a:r>
              <a:rPr lang="en-US" baseline="0" dirty="0" smtClean="0"/>
              <a:t>__import__(“</a:t>
            </a:r>
            <a:r>
              <a:rPr lang="en-US" baseline="0" dirty="0" err="1" smtClean="0"/>
              <a:t>os</a:t>
            </a:r>
            <a:r>
              <a:rPr lang="en-US" baseline="0" dirty="0" smtClean="0"/>
              <a:t>”).system(“/bin/bash”)</a:t>
            </a:r>
            <a:endParaRPr lang="en-US" dirty="0"/>
          </a:p>
        </p:txBody>
      </p:sp>
      <p:sp>
        <p:nvSpPr>
          <p:cNvPr id="4" name="Slide Number Placeholder 3"/>
          <p:cNvSpPr>
            <a:spLocks noGrp="1"/>
          </p:cNvSpPr>
          <p:nvPr>
            <p:ph type="sldNum" sz="quarter" idx="10"/>
          </p:nvPr>
        </p:nvSpPr>
        <p:spPr/>
        <p:txBody>
          <a:bodyPr/>
          <a:lstStyle/>
          <a:p>
            <a:fld id="{95A07725-E6DD-407D-8940-5E5AD21490FB}" type="slidenum">
              <a:rPr lang="en-US" smtClean="0"/>
              <a:t>12</a:t>
            </a:fld>
            <a:endParaRPr lang="en-US"/>
          </a:p>
        </p:txBody>
      </p:sp>
    </p:spTree>
    <p:extLst>
      <p:ext uri="{BB962C8B-B14F-4D97-AF65-F5344CB8AC3E}">
        <p14:creationId xmlns:p14="http://schemas.microsoft.com/office/powerpoint/2010/main" val="412847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5B783B4-BCF5-43EA-B40F-593A02A93094}" type="datetimeFigureOut">
              <a:rPr lang="en-US" smtClean="0"/>
              <a:t>9/10/2015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0801D2B-F393-4D26-9B51-C79C0A105728}"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B783B4-BCF5-43EA-B40F-593A02A93094}"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01D2B-F393-4D26-9B51-C79C0A1057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B783B4-BCF5-43EA-B40F-593A02A93094}"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01D2B-F393-4D26-9B51-C79C0A1057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5B783B4-BCF5-43EA-B40F-593A02A93094}"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01D2B-F393-4D26-9B51-C79C0A10572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B783B4-BCF5-43EA-B40F-593A02A93094}" type="datetimeFigureOut">
              <a:rPr lang="en-US" smtClean="0"/>
              <a:t>9/10/2015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0801D2B-F393-4D26-9B51-C79C0A1057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B783B4-BCF5-43EA-B40F-593A02A93094}"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01D2B-F393-4D26-9B51-C79C0A10572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5B783B4-BCF5-43EA-B40F-593A02A93094}" type="datetimeFigureOut">
              <a:rPr lang="en-US" smtClean="0"/>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01D2B-F393-4D26-9B51-C79C0A10572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B783B4-BCF5-43EA-B40F-593A02A93094}"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01D2B-F393-4D26-9B51-C79C0A1057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783B4-BCF5-43EA-B40F-593A02A93094}" type="datetimeFigureOut">
              <a:rPr lang="en-US" smtClean="0"/>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01D2B-F393-4D26-9B51-C79C0A1057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B783B4-BCF5-43EA-B40F-593A02A93094}"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01D2B-F393-4D26-9B51-C79C0A10572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B783B4-BCF5-43EA-B40F-593A02A93094}" type="datetimeFigureOut">
              <a:rPr lang="en-US" smtClean="0"/>
              <a:t>9/10/2015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0801D2B-F393-4D26-9B51-C79C0A10572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5B783B4-BCF5-43EA-B40F-593A02A93094}" type="datetimeFigureOut">
              <a:rPr lang="en-US" smtClean="0"/>
              <a:t>9/10/2015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801D2B-F393-4D26-9B51-C79C0A1057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5"/>
          <p:cNvSpPr>
            <a:spLocks noGrp="1" noChangeArrowheads="1"/>
          </p:cNvSpPr>
          <p:nvPr>
            <p:ph type="title"/>
          </p:nvPr>
        </p:nvSpPr>
        <p:spPr>
          <a:xfrm>
            <a:off x="470594" y="685800"/>
            <a:ext cx="8229600" cy="1143000"/>
          </a:xfrm>
        </p:spPr>
        <p:txBody>
          <a:bodyPr>
            <a:normAutofit fontScale="90000"/>
          </a:bodyPr>
          <a:lstStyle/>
          <a:p>
            <a:r>
              <a:rPr lang="en-US" altLang="en-US" dirty="0" smtClean="0">
                <a:latin typeface="Arial" pitchFamily="34" charset="0"/>
                <a:cs typeface="Arial" pitchFamily="34" charset="0"/>
                <a:sym typeface="Arial" pitchFamily="34" charset="0"/>
              </a:rPr>
              <a:t>Interacting with Computers on Networks</a:t>
            </a:r>
            <a:endParaRPr lang="en-US" altLang="en-US" dirty="0" smtClean="0">
              <a:latin typeface="Arial" pitchFamily="34" charset="0"/>
              <a:sym typeface="Arial" pitchFamily="34" charset="0"/>
            </a:endParaRPr>
          </a:p>
        </p:txBody>
      </p:sp>
      <p:sp>
        <p:nvSpPr>
          <p:cNvPr id="3077" name="Rectangle 6"/>
          <p:cNvSpPr>
            <a:spLocks noGrp="1" noChangeArrowheads="1"/>
          </p:cNvSpPr>
          <p:nvPr>
            <p:ph sz="quarter" idx="1"/>
          </p:nvPr>
        </p:nvSpPr>
        <p:spPr>
          <a:xfrm>
            <a:off x="892969" y="3536156"/>
            <a:ext cx="7358063" cy="3321844"/>
          </a:xfrm>
        </p:spPr>
        <p:txBody>
          <a:bodyPr/>
          <a:lstStyle/>
          <a:p>
            <a:pPr marL="0" indent="0"/>
            <a:r>
              <a:rPr lang="en-US" altLang="en-US" dirty="0" smtClean="0">
                <a:latin typeface="Arial" pitchFamily="34" charset="0"/>
                <a:sym typeface="Arial" pitchFamily="34" charset="0"/>
              </a:rPr>
              <a:t>How to discover devices on a network</a:t>
            </a:r>
          </a:p>
          <a:p>
            <a:pPr marL="0" indent="0"/>
            <a:r>
              <a:rPr lang="en-US" altLang="en-US" dirty="0" smtClean="0">
                <a:latin typeface="Arial" pitchFamily="34" charset="0"/>
                <a:sym typeface="Arial" pitchFamily="34" charset="0"/>
              </a:rPr>
              <a:t>What to do once you find them</a:t>
            </a:r>
            <a:endParaRPr lang="en-US" altLang="en-US" sz="1700" dirty="0"/>
          </a:p>
        </p:txBody>
      </p:sp>
    </p:spTree>
    <p:extLst>
      <p:ext uri="{BB962C8B-B14F-4D97-AF65-F5344CB8AC3E}">
        <p14:creationId xmlns:p14="http://schemas.microsoft.com/office/powerpoint/2010/main" val="3068437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DNS?</a:t>
            </a:r>
            <a:endParaRPr lang="en-US" dirty="0"/>
          </a:p>
        </p:txBody>
      </p:sp>
      <p:sp>
        <p:nvSpPr>
          <p:cNvPr id="3" name="Content Placeholder 2"/>
          <p:cNvSpPr>
            <a:spLocks noGrp="1"/>
          </p:cNvSpPr>
          <p:nvPr>
            <p:ph sz="quarter" idx="1"/>
          </p:nvPr>
        </p:nvSpPr>
        <p:spPr/>
        <p:txBody>
          <a:bodyPr/>
          <a:lstStyle/>
          <a:p>
            <a:r>
              <a:rPr lang="en-US" dirty="0" smtClean="0"/>
              <a:t>Associate IPs with URLs</a:t>
            </a:r>
          </a:p>
          <a:p>
            <a:r>
              <a:rPr lang="en-US" dirty="0" smtClean="0"/>
              <a:t>Chain of authority</a:t>
            </a:r>
          </a:p>
          <a:p>
            <a:r>
              <a:rPr lang="en-US" dirty="0" smtClean="0"/>
              <a:t>ARP</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828800"/>
            <a:ext cx="55911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971" y="3971925"/>
            <a:ext cx="55816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75463" y="6181725"/>
            <a:ext cx="3810000" cy="492443"/>
          </a:xfrm>
          <a:prstGeom prst="rect">
            <a:avLst/>
          </a:prstGeom>
          <a:noFill/>
        </p:spPr>
        <p:txBody>
          <a:bodyPr wrap="square" rtlCol="0">
            <a:spAutoFit/>
          </a:bodyPr>
          <a:lstStyle/>
          <a:p>
            <a:r>
              <a:rPr lang="en-US" sz="2600" dirty="0"/>
              <a:t>https://howdns.works/ep1/</a:t>
            </a:r>
          </a:p>
        </p:txBody>
      </p:sp>
    </p:spTree>
    <p:extLst>
      <p:ext uri="{BB962C8B-B14F-4D97-AF65-F5344CB8AC3E}">
        <p14:creationId xmlns:p14="http://schemas.microsoft.com/office/powerpoint/2010/main" val="3949517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 NETWORK</a:t>
            </a:r>
            <a:endParaRPr lang="en-US" dirty="0"/>
          </a:p>
        </p:txBody>
      </p:sp>
      <p:sp>
        <p:nvSpPr>
          <p:cNvPr id="3" name="Content Placeholder 2"/>
          <p:cNvSpPr>
            <a:spLocks noGrp="1"/>
          </p:cNvSpPr>
          <p:nvPr>
            <p:ph sz="quarter" idx="1"/>
          </p:nvPr>
        </p:nvSpPr>
        <p:spPr/>
        <p:txBody>
          <a:bodyPr/>
          <a:lstStyle/>
          <a:p>
            <a:r>
              <a:rPr lang="en-US" dirty="0" err="1"/>
              <a:t>Netcat</a:t>
            </a:r>
            <a:endParaRPr lang="en-US" dirty="0"/>
          </a:p>
          <a:p>
            <a:r>
              <a:rPr lang="en-US" dirty="0" err="1" smtClean="0"/>
              <a:t>Scapy</a:t>
            </a:r>
            <a:endParaRPr lang="en-US" dirty="0" smtClean="0"/>
          </a:p>
          <a:p>
            <a:r>
              <a:rPr lang="en-US" dirty="0" err="1" smtClean="0"/>
              <a:t>Nmap</a:t>
            </a:r>
            <a:endParaRPr lang="en-US" dirty="0"/>
          </a:p>
        </p:txBody>
      </p:sp>
    </p:spTree>
    <p:extLst>
      <p:ext uri="{BB962C8B-B14F-4D97-AF65-F5344CB8AC3E}">
        <p14:creationId xmlns:p14="http://schemas.microsoft.com/office/powerpoint/2010/main" val="251322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Netcat</a:t>
            </a:r>
            <a:endParaRPr lang="en-US" dirty="0"/>
          </a:p>
        </p:txBody>
      </p:sp>
      <p:sp>
        <p:nvSpPr>
          <p:cNvPr id="3" name="Content Placeholder 2"/>
          <p:cNvSpPr>
            <a:spLocks noGrp="1"/>
          </p:cNvSpPr>
          <p:nvPr>
            <p:ph sz="quarter" idx="1"/>
          </p:nvPr>
        </p:nvSpPr>
        <p:spPr/>
        <p:txBody>
          <a:bodyPr/>
          <a:lstStyle/>
          <a:p>
            <a:r>
              <a:rPr lang="en-US" dirty="0" smtClean="0"/>
              <a:t>Low level </a:t>
            </a:r>
            <a:r>
              <a:rPr lang="en-US" dirty="0" err="1" smtClean="0"/>
              <a:t>tcp</a:t>
            </a:r>
            <a:r>
              <a:rPr lang="en-US" dirty="0" smtClean="0"/>
              <a:t> interface</a:t>
            </a:r>
          </a:p>
          <a:p>
            <a:r>
              <a:rPr lang="en-US" dirty="0" smtClean="0"/>
              <a:t>Connects to a port &amp; sends and </a:t>
            </a:r>
            <a:r>
              <a:rPr lang="en-US" dirty="0" err="1" smtClean="0"/>
              <a:t>recieves</a:t>
            </a:r>
            <a:r>
              <a:rPr lang="en-US" dirty="0" smtClean="0"/>
              <a:t> plaintext</a:t>
            </a:r>
          </a:p>
          <a:p>
            <a:r>
              <a:rPr lang="en-US" dirty="0" smtClean="0"/>
              <a:t>Communicates with proper protocol</a:t>
            </a:r>
          </a:p>
          <a:p>
            <a:r>
              <a:rPr lang="en-US" dirty="0" smtClean="0"/>
              <a:t>Very useful for low level analysis</a:t>
            </a:r>
          </a:p>
          <a:p>
            <a:r>
              <a:rPr lang="en-US" dirty="0" smtClean="0"/>
              <a:t>Common tool for </a:t>
            </a:r>
            <a:r>
              <a:rPr lang="en-US" dirty="0" err="1" smtClean="0"/>
              <a:t>ctfs</a:t>
            </a:r>
            <a:endParaRPr lang="en-US" dirty="0" smtClean="0"/>
          </a:p>
          <a:p>
            <a:r>
              <a:rPr lang="en-US" dirty="0" err="1" smtClean="0"/>
              <a:t>Nc</a:t>
            </a:r>
            <a:r>
              <a:rPr lang="en-US" dirty="0" smtClean="0"/>
              <a:t> 8.8.8.8 23</a:t>
            </a:r>
            <a:endParaRPr lang="en-US" dirty="0"/>
          </a:p>
        </p:txBody>
      </p:sp>
    </p:spTree>
    <p:extLst>
      <p:ext uri="{BB962C8B-B14F-4D97-AF65-F5344CB8AC3E}">
        <p14:creationId xmlns:p14="http://schemas.microsoft.com/office/powerpoint/2010/main" val="3957663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Scapy</a:t>
            </a:r>
            <a:endParaRPr lang="en-US" dirty="0"/>
          </a:p>
        </p:txBody>
      </p:sp>
      <p:sp>
        <p:nvSpPr>
          <p:cNvPr id="3" name="Content Placeholder 2"/>
          <p:cNvSpPr>
            <a:spLocks noGrp="1"/>
          </p:cNvSpPr>
          <p:nvPr>
            <p:ph sz="quarter" idx="1"/>
          </p:nvPr>
        </p:nvSpPr>
        <p:spPr/>
        <p:txBody>
          <a:bodyPr/>
          <a:lstStyle/>
          <a:p>
            <a:r>
              <a:rPr lang="en-US" dirty="0" smtClean="0"/>
              <a:t>Even lower level network interface</a:t>
            </a:r>
          </a:p>
          <a:p>
            <a:r>
              <a:rPr lang="en-US" dirty="0" smtClean="0"/>
              <a:t>Runs as a module in Python</a:t>
            </a:r>
          </a:p>
          <a:p>
            <a:r>
              <a:rPr lang="en-US" dirty="0" smtClean="0"/>
              <a:t>Allows you to build packets field by field</a:t>
            </a:r>
          </a:p>
          <a:p>
            <a:r>
              <a:rPr lang="en-US" dirty="0" smtClean="0"/>
              <a:t>Useful for some challenges involving lower level exploits</a:t>
            </a:r>
          </a:p>
          <a:p>
            <a:r>
              <a:rPr lang="en-US" dirty="0" smtClean="0"/>
              <a:t>examples</a:t>
            </a:r>
            <a:endParaRPr lang="en-US" dirty="0"/>
          </a:p>
        </p:txBody>
      </p:sp>
    </p:spTree>
    <p:extLst>
      <p:ext uri="{BB962C8B-B14F-4D97-AF65-F5344CB8AC3E}">
        <p14:creationId xmlns:p14="http://schemas.microsoft.com/office/powerpoint/2010/main" val="5606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Nmap</a:t>
            </a:r>
            <a:endParaRPr lang="en-US" dirty="0"/>
          </a:p>
        </p:txBody>
      </p:sp>
      <p:sp>
        <p:nvSpPr>
          <p:cNvPr id="3" name="Content Placeholder 2"/>
          <p:cNvSpPr>
            <a:spLocks noGrp="1"/>
          </p:cNvSpPr>
          <p:nvPr>
            <p:ph sz="quarter" idx="1"/>
          </p:nvPr>
        </p:nvSpPr>
        <p:spPr/>
        <p:txBody>
          <a:bodyPr/>
          <a:lstStyle/>
          <a:p>
            <a:r>
              <a:rPr lang="en-US" dirty="0" smtClean="0"/>
              <a:t>One of the best discovery tools</a:t>
            </a:r>
          </a:p>
          <a:p>
            <a:r>
              <a:rPr lang="en-US" dirty="0" smtClean="0"/>
              <a:t>Intelligent port scanning</a:t>
            </a:r>
          </a:p>
          <a:p>
            <a:r>
              <a:rPr lang="en-US" dirty="0" smtClean="0"/>
              <a:t>Different types of scans</a:t>
            </a:r>
            <a:endParaRPr lang="en-US" dirty="0"/>
          </a:p>
        </p:txBody>
      </p:sp>
    </p:spTree>
    <p:extLst>
      <p:ext uri="{BB962C8B-B14F-4D97-AF65-F5344CB8AC3E}">
        <p14:creationId xmlns:p14="http://schemas.microsoft.com/office/powerpoint/2010/main" val="1341670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Grp="1" noChangeArrowheads="1"/>
          </p:cNvSpPr>
          <p:nvPr>
            <p:ph type="title"/>
          </p:nvPr>
        </p:nvSpPr>
        <p:spPr bwMode="auto">
          <a:xfrm>
            <a:off x="446484" y="642938"/>
            <a:ext cx="8228707" cy="475506"/>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sym typeface="Arial" pitchFamily="34" charset="0"/>
              </a:rPr>
              <a:t>NMAP – Scan Types</a:t>
            </a:r>
            <a:endParaRPr lang="en-US" altLang="en-US" sz="2200">
              <a:latin typeface="Arial" pitchFamily="34" charset="0"/>
              <a:sym typeface="Arial" pitchFamily="34" charset="0"/>
            </a:endParaRPr>
          </a:p>
        </p:txBody>
      </p:sp>
      <p:sp>
        <p:nvSpPr>
          <p:cNvPr id="57348" name="Rectangle 5"/>
          <p:cNvSpPr>
            <a:spLocks noGrp="1" noChangeArrowheads="1"/>
          </p:cNvSpPr>
          <p:nvPr>
            <p:ph sz="quarter" idx="1"/>
          </p:nvPr>
        </p:nvSpPr>
        <p:spPr bwMode="auto">
          <a:xfrm>
            <a:off x="500063" y="1232297"/>
            <a:ext cx="8228707" cy="4787503"/>
          </a:xfrm>
          <a:noFill/>
          <a:ln>
            <a:miter lim="800000"/>
            <a:headEnd/>
            <a:tailEnd/>
          </a:ln>
        </p:spPr>
        <p:txBody>
          <a:bodyPr wrap="square" lIns="64291" tIns="32146" rIns="64291" bIns="32146" numCol="1" anchor="t" anchorCtr="0" compatLnSpc="1">
            <a:prstTxWarp prst="textNoShape">
              <a:avLst/>
            </a:prstTxWarp>
            <a:normAutofit fontScale="85000" lnSpcReduction="20000"/>
          </a:bodyPr>
          <a:lstStyle/>
          <a:p>
            <a:pPr algn="l" eaLnBrk="1" hangingPunct="1"/>
            <a:r>
              <a:rPr lang="en-US" altLang="en-US" sz="1700" b="1" dirty="0">
                <a:latin typeface="Arial" pitchFamily="34" charset="0"/>
                <a:cs typeface="Arial" pitchFamily="34" charset="0"/>
                <a:sym typeface="Arial" pitchFamily="34" charset="0"/>
              </a:rPr>
              <a:t>TCP Connect scan </a:t>
            </a:r>
            <a:r>
              <a:rPr lang="en-US" altLang="en-US" sz="1700" dirty="0">
                <a:latin typeface="Arial" pitchFamily="34" charset="0"/>
                <a:cs typeface="Arial" pitchFamily="34" charset="0"/>
                <a:sym typeface="Arial" pitchFamily="34" charset="0"/>
              </a:rPr>
              <a:t>- This type of scan is the most reliable, although it is also the most detectable. It is easily logged and detected because a full connection is established. Open ports reply with a SYN/ACK, whereas closed ports respond with an RST/ACK. Uses standard connect() system call.</a:t>
            </a:r>
          </a:p>
          <a:p>
            <a:pPr algn="l" eaLnBrk="1" hangingPunct="1"/>
            <a:endParaRPr lang="en-US" altLang="en-US" sz="1700" dirty="0">
              <a:latin typeface="Arial" pitchFamily="34" charset="0"/>
              <a:sym typeface="Arial" pitchFamily="34" charset="0"/>
            </a:endParaRPr>
          </a:p>
          <a:p>
            <a:pPr algn="l" eaLnBrk="1" hangingPunct="1"/>
            <a:r>
              <a:rPr lang="en-US" altLang="en-US" sz="1700" b="1" dirty="0">
                <a:latin typeface="Arial" pitchFamily="34" charset="0"/>
                <a:cs typeface="Arial" pitchFamily="34" charset="0"/>
                <a:sym typeface="Arial" pitchFamily="34" charset="0"/>
              </a:rPr>
              <a:t>TCP SYN scan </a:t>
            </a:r>
            <a:r>
              <a:rPr lang="en-US" altLang="en-US" sz="1700" dirty="0">
                <a:latin typeface="Arial" pitchFamily="34" charset="0"/>
                <a:cs typeface="Arial" pitchFamily="34" charset="0"/>
                <a:sym typeface="Arial" pitchFamily="34" charset="0"/>
              </a:rPr>
              <a:t>- This type of scan is known as half open because a full TCP three-way connection is not established. This type of scan was originally developed to be stealthy and evade IDS systems although most now detect it. Open ports reply with a SYN/ACK, whereas closed ports respond with a RST/ACK.</a:t>
            </a:r>
          </a:p>
          <a:p>
            <a:pPr algn="l" eaLnBrk="1" hangingPunct="1"/>
            <a:endParaRPr lang="en-US" altLang="en-US" sz="1700" dirty="0">
              <a:latin typeface="Arial" pitchFamily="34" charset="0"/>
              <a:sym typeface="Arial" pitchFamily="34" charset="0"/>
            </a:endParaRPr>
          </a:p>
          <a:p>
            <a:pPr algn="l" eaLnBrk="1" hangingPunct="1"/>
            <a:r>
              <a:rPr lang="en-US" altLang="en-US" sz="1700" b="1" dirty="0">
                <a:latin typeface="Arial" pitchFamily="34" charset="0"/>
                <a:cs typeface="Arial" pitchFamily="34" charset="0"/>
                <a:sym typeface="Arial" pitchFamily="34" charset="0"/>
              </a:rPr>
              <a:t>TCP FIN scan </a:t>
            </a:r>
            <a:r>
              <a:rPr lang="en-US" altLang="en-US" sz="1700" dirty="0">
                <a:latin typeface="Arial" pitchFamily="34" charset="0"/>
                <a:cs typeface="Arial" pitchFamily="34" charset="0"/>
                <a:sym typeface="Arial" pitchFamily="34" charset="0"/>
              </a:rPr>
              <a:t>- This type of scan sends a FIN packet to the target port. Closed ports should send back an RST. This technique is usually effective only on UNIX devices.</a:t>
            </a:r>
          </a:p>
          <a:p>
            <a:pPr algn="l" eaLnBrk="1" hangingPunct="1"/>
            <a:endParaRPr lang="en-US" altLang="en-US" sz="1700" dirty="0">
              <a:latin typeface="Arial" pitchFamily="34" charset="0"/>
              <a:sym typeface="Arial" pitchFamily="34" charset="0"/>
            </a:endParaRPr>
          </a:p>
          <a:p>
            <a:pPr algn="l" eaLnBrk="1" hangingPunct="1"/>
            <a:r>
              <a:rPr lang="en-US" altLang="en-US" sz="1700" b="1" dirty="0">
                <a:latin typeface="Arial" pitchFamily="34" charset="0"/>
                <a:cs typeface="Arial" pitchFamily="34" charset="0"/>
                <a:sym typeface="Arial" pitchFamily="34" charset="0"/>
              </a:rPr>
              <a:t>TCP NULL scan </a:t>
            </a:r>
            <a:r>
              <a:rPr lang="en-US" altLang="en-US" sz="1700" dirty="0">
                <a:latin typeface="Arial" pitchFamily="34" charset="0"/>
                <a:cs typeface="Arial" pitchFamily="34" charset="0"/>
                <a:sym typeface="Arial" pitchFamily="34" charset="0"/>
              </a:rPr>
              <a:t>-  a NULL scan sends a packet with no flags set. If the OS has implemented TCP per RFC 793, closed ports will return an RST.</a:t>
            </a:r>
          </a:p>
          <a:p>
            <a:pPr algn="l" eaLnBrk="1" hangingPunct="1"/>
            <a:endParaRPr lang="en-US" altLang="en-US" sz="1700" dirty="0">
              <a:latin typeface="Arial" pitchFamily="34" charset="0"/>
              <a:sym typeface="Arial" pitchFamily="34" charset="0"/>
            </a:endParaRPr>
          </a:p>
          <a:p>
            <a:pPr algn="l" eaLnBrk="1" hangingPunct="1"/>
            <a:r>
              <a:rPr lang="en-US" altLang="en-US" sz="1700" b="1" dirty="0">
                <a:latin typeface="Arial" pitchFamily="34" charset="0"/>
                <a:cs typeface="Arial" pitchFamily="34" charset="0"/>
                <a:sym typeface="Arial" pitchFamily="34" charset="0"/>
              </a:rPr>
              <a:t>TCP ACK scan </a:t>
            </a:r>
            <a:r>
              <a:rPr lang="en-US" altLang="en-US" sz="1700" dirty="0">
                <a:latin typeface="Arial" pitchFamily="34" charset="0"/>
                <a:cs typeface="Arial" pitchFamily="34" charset="0"/>
                <a:sym typeface="Arial" pitchFamily="34" charset="0"/>
              </a:rPr>
              <a:t>- This scan attempts to determine firewall access control list (ACL) rule sets or identify if stateless inspection is being used. If an ICMP destination unreachable, communication administrative prohibited message is returned, the port is considered to be filtered.</a:t>
            </a:r>
          </a:p>
          <a:p>
            <a:pPr marL="0" indent="0">
              <a:buNone/>
            </a:pPr>
            <a:endParaRPr lang="en-US" altLang="en-US" sz="1800" dirty="0">
              <a:latin typeface="Arial" pitchFamily="34" charset="0"/>
              <a:sym typeface="Arial" pitchFamily="34" charset="0"/>
            </a:endParaRPr>
          </a:p>
          <a:p>
            <a:r>
              <a:rPr lang="en-US" altLang="en-US" sz="1800" b="1" dirty="0">
                <a:latin typeface="Arial" pitchFamily="34" charset="0"/>
                <a:cs typeface="Arial" pitchFamily="34" charset="0"/>
                <a:sym typeface="Arial" pitchFamily="34" charset="0"/>
              </a:rPr>
              <a:t>Version Scanning &amp; OS scan </a:t>
            </a:r>
            <a:r>
              <a:rPr lang="en-US" altLang="en-US" sz="1800" dirty="0">
                <a:latin typeface="Arial" pitchFamily="34" charset="0"/>
                <a:cs typeface="Arial" pitchFamily="34" charset="0"/>
                <a:sym typeface="Arial" pitchFamily="34" charset="0"/>
              </a:rPr>
              <a:t>– tries to determine the version number of the program listening on the port\</a:t>
            </a:r>
            <a:endParaRPr lang="en-US" altLang="en-US" sz="1800" dirty="0">
              <a:latin typeface="Arial" pitchFamily="34" charset="0"/>
              <a:sym typeface="Arial" pitchFamily="34" charset="0"/>
            </a:endParaRPr>
          </a:p>
          <a:p>
            <a:pPr algn="l" eaLnBrk="1" hangingPunct="1"/>
            <a:endParaRPr lang="en-US" altLang="en-US" sz="1700" dirty="0">
              <a:latin typeface="Arial" pitchFamily="34" charset="0"/>
              <a:sym typeface="Arial" pitchFamily="34" charset="0"/>
            </a:endParaRPr>
          </a:p>
        </p:txBody>
      </p:sp>
    </p:spTree>
    <p:extLst>
      <p:ext uri="{BB962C8B-B14F-4D97-AF65-F5344CB8AC3E}">
        <p14:creationId xmlns:p14="http://schemas.microsoft.com/office/powerpoint/2010/main" val="1297984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Grp="1" noChangeArrowheads="1"/>
          </p:cNvSpPr>
          <p:nvPr>
            <p:ph type="title"/>
          </p:nvPr>
        </p:nvSpPr>
        <p:spPr bwMode="auto">
          <a:xfrm>
            <a:off x="178594" y="750094"/>
            <a:ext cx="8228707" cy="475506"/>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sym typeface="Arial" pitchFamily="34" charset="0"/>
              </a:rPr>
              <a:t>TCP SYN Scan</a:t>
            </a:r>
            <a:endParaRPr lang="en-US" altLang="en-US" sz="2200">
              <a:latin typeface="Arial" pitchFamily="34" charset="0"/>
              <a:sym typeface="Arial" pitchFamily="34" charset="0"/>
            </a:endParaRPr>
          </a:p>
        </p:txBody>
      </p:sp>
      <p:sp>
        <p:nvSpPr>
          <p:cNvPr id="9" name="Rectangle 3"/>
          <p:cNvSpPr txBox="1">
            <a:spLocks noChangeArrowheads="1"/>
          </p:cNvSpPr>
          <p:nvPr/>
        </p:nvSpPr>
        <p:spPr bwMode="auto">
          <a:xfrm>
            <a:off x="339328" y="1393031"/>
            <a:ext cx="7768828" cy="1446609"/>
          </a:xfrm>
          <a:prstGeom prst="rect">
            <a:avLst/>
          </a:prstGeom>
          <a:noFill/>
          <a:ln w="9525">
            <a:noFill/>
            <a:miter lim="800000"/>
            <a:headEnd/>
            <a:tailEnd/>
          </a:ln>
          <a:effectLst/>
        </p:spPr>
        <p:txBody>
          <a:bodyPr lIns="64291" tIns="32146" rIns="64291" bIns="32146"/>
          <a:lstStyle/>
          <a:p>
            <a:pPr marL="522368" lvl="1" indent="-200911">
              <a:spcBef>
                <a:spcPct val="20000"/>
              </a:spcBef>
              <a:defRPr/>
            </a:pPr>
            <a:r>
              <a:rPr lang="en-US" sz="2200" kern="0" dirty="0">
                <a:ea typeface="ＭＳ Ｐゴシック" charset="-128"/>
              </a:rPr>
              <a:t>	</a:t>
            </a:r>
            <a:r>
              <a:rPr lang="en-US" sz="2200" kern="0" dirty="0" smtClean="0">
                <a:latin typeface="Arial"/>
                <a:ea typeface="ＭＳ Ｐゴシック" charset="-128"/>
                <a:cs typeface="Arial"/>
              </a:rPr>
              <a:t>Client</a:t>
            </a:r>
            <a:r>
              <a:rPr lang="en-US" sz="2200" kern="0" dirty="0">
                <a:latin typeface="Arial"/>
                <a:ea typeface="ＭＳ Ｐゴシック" charset="-128"/>
                <a:cs typeface="Arial"/>
              </a:rPr>
              <a:t> </a:t>
            </a:r>
            <a:r>
              <a:rPr lang="en-US" sz="2200" kern="0" dirty="0" smtClean="0">
                <a:latin typeface="Arial"/>
                <a:ea typeface="ＭＳ Ｐゴシック" charset="-128"/>
                <a:cs typeface="Arial"/>
              </a:rPr>
              <a:t>      SYN </a:t>
            </a:r>
            <a:r>
              <a:rPr lang="en-US" sz="2200" kern="0" dirty="0">
                <a:latin typeface="Arial"/>
                <a:ea typeface="ＭＳ Ｐゴシック" charset="-128"/>
                <a:cs typeface="Arial"/>
                <a:sym typeface="Wingdings" charset="2"/>
              </a:rPr>
              <a:t></a:t>
            </a:r>
            <a:r>
              <a:rPr lang="en-US" sz="2200" kern="0" dirty="0">
                <a:latin typeface="Arial"/>
                <a:ea typeface="ＭＳ Ｐゴシック" charset="-128"/>
                <a:cs typeface="Arial"/>
              </a:rPr>
              <a:t> </a:t>
            </a:r>
            <a:r>
              <a:rPr lang="en-US" sz="2200" kern="0" dirty="0" smtClean="0">
                <a:latin typeface="Arial"/>
                <a:ea typeface="ＭＳ Ｐゴシック" charset="-128"/>
                <a:cs typeface="Arial"/>
              </a:rPr>
              <a:t>    Server</a:t>
            </a:r>
            <a:endParaRPr lang="en-US" sz="2200" kern="0" dirty="0">
              <a:latin typeface="Arial"/>
              <a:ea typeface="ＭＳ Ｐゴシック" charset="-128"/>
              <a:cs typeface="Arial"/>
            </a:endParaRPr>
          </a:p>
          <a:p>
            <a:pPr marL="522368" lvl="1" indent="-200911">
              <a:spcBef>
                <a:spcPct val="20000"/>
              </a:spcBef>
              <a:defRPr/>
            </a:pPr>
            <a:r>
              <a:rPr lang="en-US" sz="2200" kern="0" dirty="0">
                <a:latin typeface="Arial"/>
                <a:ea typeface="ＭＳ Ｐゴシック" charset="-128"/>
                <a:cs typeface="Arial"/>
              </a:rPr>
              <a:t>	</a:t>
            </a:r>
            <a:r>
              <a:rPr lang="en-US" sz="2200" kern="0" dirty="0" smtClean="0">
                <a:latin typeface="Arial"/>
                <a:ea typeface="ＭＳ Ｐゴシック" charset="-128"/>
                <a:cs typeface="Arial"/>
              </a:rPr>
              <a:t>Client </a:t>
            </a:r>
            <a:r>
              <a:rPr lang="en-US" sz="2200" kern="0" dirty="0" smtClean="0">
                <a:latin typeface="Arial"/>
                <a:ea typeface="ＭＳ Ｐゴシック" charset="-128"/>
                <a:cs typeface="Arial"/>
                <a:sym typeface="Wingdings" charset="2"/>
              </a:rPr>
              <a:t> </a:t>
            </a:r>
            <a:r>
              <a:rPr lang="en-US" sz="2200" kern="0" dirty="0" smtClean="0">
                <a:latin typeface="Arial"/>
                <a:ea typeface="ＭＳ Ｐゴシック" charset="-128"/>
                <a:cs typeface="Arial"/>
              </a:rPr>
              <a:t>SYN/ACK   Server</a:t>
            </a:r>
            <a:endParaRPr lang="en-US" sz="2200" kern="0" dirty="0">
              <a:latin typeface="Arial"/>
              <a:ea typeface="ＭＳ Ｐゴシック" charset="-128"/>
              <a:cs typeface="Arial"/>
            </a:endParaRPr>
          </a:p>
          <a:p>
            <a:pPr marL="522368" lvl="1" indent="-200911">
              <a:spcBef>
                <a:spcPct val="20000"/>
              </a:spcBef>
              <a:defRPr/>
            </a:pPr>
            <a:r>
              <a:rPr lang="en-US" sz="2200" kern="0" dirty="0">
                <a:latin typeface="Arial"/>
                <a:ea typeface="ＭＳ Ｐゴシック" charset="-128"/>
                <a:cs typeface="Arial"/>
              </a:rPr>
              <a:t>	Client	 </a:t>
            </a:r>
            <a:r>
              <a:rPr lang="en-US" sz="2200" kern="0" dirty="0" smtClean="0">
                <a:latin typeface="Arial"/>
                <a:ea typeface="ＭＳ Ｐゴシック" charset="-128"/>
                <a:cs typeface="Arial"/>
              </a:rPr>
              <a:t>RST</a:t>
            </a:r>
            <a:r>
              <a:rPr lang="en-US" sz="2200" kern="0" dirty="0" smtClean="0">
                <a:latin typeface="Arial"/>
                <a:ea typeface="ＭＳ Ｐゴシック" charset="-128"/>
                <a:cs typeface="Arial"/>
                <a:sym typeface="Wingdings" charset="2"/>
              </a:rPr>
              <a:t>     </a:t>
            </a:r>
            <a:r>
              <a:rPr lang="en-US" sz="2200" kern="0" dirty="0" smtClean="0">
                <a:latin typeface="Arial"/>
                <a:ea typeface="ＭＳ Ｐゴシック" charset="-128"/>
                <a:cs typeface="Arial"/>
              </a:rPr>
              <a:t>Server</a:t>
            </a:r>
            <a:endParaRPr lang="en-US" sz="2200" kern="0" dirty="0">
              <a:latin typeface="Arial"/>
              <a:ea typeface="ＭＳ Ｐゴシック" charset="-128"/>
              <a:cs typeface="Arial"/>
            </a:endParaRPr>
          </a:p>
        </p:txBody>
      </p:sp>
      <p:pic>
        <p:nvPicPr>
          <p:cNvPr id="59398" name="Picture 4" descr="Clipboard04"/>
          <p:cNvPicPr>
            <a:picLocks noChangeAspect="1" noChangeArrowheads="1"/>
          </p:cNvPicPr>
          <p:nvPr/>
        </p:nvPicPr>
        <p:blipFill>
          <a:blip r:embed="rId3"/>
          <a:srcRect l="55141" t="15335" b="50160"/>
          <a:stretch>
            <a:fillRect/>
          </a:stretch>
        </p:blipFill>
        <p:spPr bwMode="auto">
          <a:xfrm>
            <a:off x="4839891" y="1660922"/>
            <a:ext cx="3964781" cy="743396"/>
          </a:xfrm>
          <a:prstGeom prst="rect">
            <a:avLst/>
          </a:prstGeom>
          <a:noFill/>
          <a:ln w="9525">
            <a:noFill/>
            <a:miter lim="800000"/>
            <a:headEnd/>
            <a:tailEnd/>
          </a:ln>
        </p:spPr>
      </p:pic>
      <p:sp>
        <p:nvSpPr>
          <p:cNvPr id="59399" name="TextBox 10"/>
          <p:cNvSpPr txBox="1">
            <a:spLocks noChangeArrowheads="1"/>
          </p:cNvSpPr>
          <p:nvPr/>
        </p:nvSpPr>
        <p:spPr bwMode="auto">
          <a:xfrm>
            <a:off x="285750" y="2839641"/>
            <a:ext cx="8590359" cy="3450462"/>
          </a:xfrm>
          <a:prstGeom prst="rect">
            <a:avLst/>
          </a:prstGeom>
          <a:noFill/>
          <a:ln w="9525">
            <a:noFill/>
            <a:miter lim="800000"/>
            <a:headEnd/>
            <a:tailEnd/>
          </a:ln>
        </p:spPr>
        <p:txBody>
          <a:bodyPr lIns="64291" tIns="32146" rIns="64291" bIns="32146">
            <a:spAutoFit/>
          </a:bodyPr>
          <a:lstStyle/>
          <a:p>
            <a:pPr algn="l">
              <a:buFont typeface="Arial" pitchFamily="34" charset="0"/>
              <a:buChar char="•"/>
            </a:pPr>
            <a:r>
              <a:rPr lang="en-US" altLang="en-US" sz="2200" dirty="0">
                <a:latin typeface="Arial" pitchFamily="34" charset="0"/>
                <a:cs typeface="Arial" pitchFamily="34" charset="0"/>
              </a:rPr>
              <a:t> The server is ready but the client never completes the handshake.</a:t>
            </a:r>
          </a:p>
          <a:p>
            <a:pPr algn="l">
              <a:buFont typeface="Arial" pitchFamily="34" charset="0"/>
              <a:buChar char="•"/>
            </a:pPr>
            <a:r>
              <a:rPr lang="en-US" altLang="en-US" sz="2200" dirty="0">
                <a:latin typeface="Arial" pitchFamily="34" charset="0"/>
                <a:cs typeface="Arial" pitchFamily="34" charset="0"/>
              </a:rPr>
              <a:t>Somewhat stealthy since session handshake is not completed which keeps it out of some log files</a:t>
            </a:r>
          </a:p>
          <a:p>
            <a:pPr algn="l">
              <a:buFont typeface="Arial" pitchFamily="34" charset="0"/>
              <a:buChar char="•"/>
            </a:pPr>
            <a:endParaRPr lang="en-US" altLang="en-US" sz="2200" dirty="0">
              <a:latin typeface="Arial" pitchFamily="34" charset="0"/>
              <a:cs typeface="Arial" pitchFamily="34" charset="0"/>
            </a:endParaRPr>
          </a:p>
          <a:p>
            <a:pPr algn="l">
              <a:buFont typeface="Arial" pitchFamily="34" charset="0"/>
              <a:buChar char="•"/>
            </a:pPr>
            <a:r>
              <a:rPr lang="en-US" altLang="en-US" sz="2200" dirty="0">
                <a:latin typeface="Arial" pitchFamily="34" charset="0"/>
                <a:cs typeface="Arial" pitchFamily="34" charset="0"/>
              </a:rPr>
              <a:t>Closed</a:t>
            </a:r>
          </a:p>
          <a:p>
            <a:pPr algn="l">
              <a:buFont typeface="Arial" pitchFamily="34" charset="0"/>
              <a:buChar char="•"/>
            </a:pPr>
            <a:endParaRPr lang="en-US" altLang="en-US" sz="2200" dirty="0">
              <a:latin typeface="Arial" pitchFamily="34" charset="0"/>
              <a:cs typeface="Arial" pitchFamily="34" charset="0"/>
            </a:endParaRPr>
          </a:p>
          <a:p>
            <a:pPr algn="l">
              <a:buFont typeface="Arial" pitchFamily="34" charset="0"/>
              <a:buChar char="•"/>
            </a:pPr>
            <a:r>
              <a:rPr lang="en-US" altLang="en-US" sz="2200" dirty="0">
                <a:latin typeface="Arial" pitchFamily="34" charset="0"/>
                <a:cs typeface="Arial" pitchFamily="34" charset="0"/>
              </a:rPr>
              <a:t>Open </a:t>
            </a:r>
          </a:p>
          <a:p>
            <a:pPr algn="l">
              <a:buFont typeface="Arial" pitchFamily="34" charset="0"/>
              <a:buChar char="•"/>
            </a:pPr>
            <a:endParaRPr lang="en-US" altLang="en-US" sz="2200" dirty="0">
              <a:latin typeface="Arial" pitchFamily="34" charset="0"/>
              <a:cs typeface="Arial" pitchFamily="34" charset="0"/>
            </a:endParaRPr>
          </a:p>
          <a:p>
            <a:pPr algn="l">
              <a:buFont typeface="Arial" pitchFamily="34" charset="0"/>
              <a:buChar char="•"/>
            </a:pPr>
            <a:r>
              <a:rPr lang="en-US" altLang="en-US" sz="2200" dirty="0">
                <a:latin typeface="Arial" pitchFamily="34" charset="0"/>
                <a:cs typeface="Arial" pitchFamily="34" charset="0"/>
              </a:rPr>
              <a:t>Filtered </a:t>
            </a:r>
          </a:p>
          <a:p>
            <a:endParaRPr lang="en-US" altLang="en-US" sz="2200" dirty="0"/>
          </a:p>
        </p:txBody>
      </p:sp>
      <p:pic>
        <p:nvPicPr>
          <p:cNvPr id="59400" name="Picture 5" descr="SYN-Closed"/>
          <p:cNvPicPr>
            <a:picLocks noChangeAspect="1" noChangeArrowheads="1"/>
          </p:cNvPicPr>
          <p:nvPr/>
        </p:nvPicPr>
        <p:blipFill>
          <a:blip r:embed="rId4"/>
          <a:srcRect l="61046" t="35965"/>
          <a:stretch>
            <a:fillRect/>
          </a:stretch>
        </p:blipFill>
        <p:spPr bwMode="auto">
          <a:xfrm>
            <a:off x="2053828" y="4554141"/>
            <a:ext cx="2196703" cy="406301"/>
          </a:xfrm>
          <a:prstGeom prst="rect">
            <a:avLst/>
          </a:prstGeom>
          <a:noFill/>
          <a:ln w="9525">
            <a:noFill/>
            <a:miter lim="800000"/>
            <a:headEnd/>
            <a:tailEnd/>
          </a:ln>
        </p:spPr>
      </p:pic>
      <p:pic>
        <p:nvPicPr>
          <p:cNvPr id="59401" name="Picture 4" descr="Clipboard04"/>
          <p:cNvPicPr>
            <a:picLocks noChangeAspect="1" noChangeArrowheads="1"/>
          </p:cNvPicPr>
          <p:nvPr/>
        </p:nvPicPr>
        <p:blipFill>
          <a:blip r:embed="rId3"/>
          <a:srcRect l="55141" t="15335" b="50160"/>
          <a:stretch>
            <a:fillRect/>
          </a:stretch>
        </p:blipFill>
        <p:spPr bwMode="auto">
          <a:xfrm>
            <a:off x="2053828" y="5197078"/>
            <a:ext cx="2571750" cy="482203"/>
          </a:xfrm>
          <a:prstGeom prst="rect">
            <a:avLst/>
          </a:prstGeom>
          <a:noFill/>
          <a:ln w="9525">
            <a:noFill/>
            <a:miter lim="800000"/>
            <a:headEnd/>
            <a:tailEnd/>
          </a:ln>
        </p:spPr>
      </p:pic>
      <p:pic>
        <p:nvPicPr>
          <p:cNvPr id="59402" name="Picture 6" descr="SYN-filtered"/>
          <p:cNvPicPr>
            <a:picLocks noChangeAspect="1" noChangeArrowheads="1"/>
          </p:cNvPicPr>
          <p:nvPr/>
        </p:nvPicPr>
        <p:blipFill>
          <a:blip r:embed="rId5"/>
          <a:srcRect l="14583" r="44489" b="86198"/>
          <a:stretch>
            <a:fillRect/>
          </a:stretch>
        </p:blipFill>
        <p:spPr bwMode="auto">
          <a:xfrm>
            <a:off x="2053828" y="6054329"/>
            <a:ext cx="1982391" cy="173013"/>
          </a:xfrm>
          <a:prstGeom prst="rect">
            <a:avLst/>
          </a:prstGeom>
          <a:noFill/>
          <a:ln w="9525">
            <a:noFill/>
            <a:miter lim="800000"/>
            <a:headEnd/>
            <a:tailEnd/>
          </a:ln>
        </p:spPr>
      </p:pic>
    </p:spTree>
    <p:extLst>
      <p:ext uri="{BB962C8B-B14F-4D97-AF65-F5344CB8AC3E}">
        <p14:creationId xmlns:p14="http://schemas.microsoft.com/office/powerpoint/2010/main" val="2797490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p:cNvSpPr>
            <a:spLocks noGrp="1" noChangeArrowheads="1"/>
          </p:cNvSpPr>
          <p:nvPr>
            <p:ph type="title"/>
          </p:nvPr>
        </p:nvSpPr>
        <p:spPr bwMode="auto">
          <a:xfrm>
            <a:off x="446484" y="803672"/>
            <a:ext cx="8228707" cy="421928"/>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sym typeface="Arial" pitchFamily="34" charset="0"/>
              </a:rPr>
              <a:t>NMAP – ACK Scanning</a:t>
            </a:r>
            <a:endParaRPr lang="en-US" altLang="en-US" sz="2200">
              <a:latin typeface="Arial" pitchFamily="34" charset="0"/>
              <a:sym typeface="Arial" pitchFamily="34" charset="0"/>
            </a:endParaRPr>
          </a:p>
        </p:txBody>
      </p:sp>
      <p:sp>
        <p:nvSpPr>
          <p:cNvPr id="60420" name="Rectangle 5"/>
          <p:cNvSpPr>
            <a:spLocks noGrp="1" noChangeArrowheads="1"/>
          </p:cNvSpPr>
          <p:nvPr>
            <p:ph sz="quarter" idx="1"/>
          </p:nvPr>
        </p:nvSpPr>
        <p:spPr bwMode="auto">
          <a:noFill/>
          <a:ln>
            <a:miter lim="800000"/>
            <a:headEnd/>
            <a:tailEnd/>
          </a:ln>
        </p:spPr>
        <p:txBody>
          <a:bodyPr wrap="square" lIns="64291" tIns="32146" rIns="64291" bIns="32146" numCol="1" anchor="t" anchorCtr="0" compatLnSpc="1">
            <a:prstTxWarp prst="textNoShape">
              <a:avLst/>
            </a:prstTxWarp>
            <a:normAutofit/>
          </a:bodyPr>
          <a:lstStyle/>
          <a:p>
            <a:pPr algn="l" eaLnBrk="1" hangingPunct="1"/>
            <a:r>
              <a:rPr lang="en-US" altLang="en-US" smtClean="0">
                <a:latin typeface="Arial" pitchFamily="34" charset="0"/>
                <a:cs typeface="Arial" pitchFamily="34" charset="0"/>
                <a:sym typeface="Arial" pitchFamily="34" charset="0"/>
              </a:rPr>
              <a:t>Some firewalls may allow for outgoing SYN connections and their incoming responses with the ACK bit set.</a:t>
            </a:r>
          </a:p>
          <a:p>
            <a:pPr algn="l" eaLnBrk="1" hangingPunct="1"/>
            <a:endParaRPr lang="en-US" altLang="en-US" smtClean="0">
              <a:latin typeface="Arial" pitchFamily="34" charset="0"/>
              <a:sym typeface="Arial" pitchFamily="34" charset="0"/>
            </a:endParaRPr>
          </a:p>
          <a:p>
            <a:pPr algn="l" eaLnBrk="1" hangingPunct="1"/>
            <a:r>
              <a:rPr lang="en-US" altLang="en-US" smtClean="0">
                <a:latin typeface="Arial" pitchFamily="34" charset="0"/>
                <a:cs typeface="Arial" pitchFamily="34" charset="0"/>
                <a:sym typeface="Arial" pitchFamily="34" charset="0"/>
              </a:rPr>
              <a:t>Stateful firewalls maintain the state of the SYN and ACK packets and will only allow an ACK inbound if there is an outstanding SYN packet.</a:t>
            </a:r>
          </a:p>
          <a:p>
            <a:pPr algn="l" eaLnBrk="1" hangingPunct="1"/>
            <a:endParaRPr lang="en-US" altLang="en-US" smtClean="0">
              <a:latin typeface="Arial" pitchFamily="34" charset="0"/>
              <a:sym typeface="Arial" pitchFamily="34" charset="0"/>
            </a:endParaRPr>
          </a:p>
          <a:p>
            <a:pPr algn="l" eaLnBrk="1" hangingPunct="1"/>
            <a:r>
              <a:rPr lang="en-US" altLang="en-US" smtClean="0">
                <a:latin typeface="Arial" pitchFamily="34" charset="0"/>
                <a:cs typeface="Arial" pitchFamily="34" charset="0"/>
                <a:sym typeface="Arial" pitchFamily="34" charset="0"/>
              </a:rPr>
              <a:t>Can be useful for network mapping</a:t>
            </a:r>
            <a:endParaRPr lang="en-US" altLang="en-US" smtClean="0">
              <a:latin typeface="Arial" pitchFamily="34" charset="0"/>
              <a:sym typeface="Arial" pitchFamily="34" charset="0"/>
            </a:endParaRPr>
          </a:p>
        </p:txBody>
      </p:sp>
    </p:spTree>
    <p:extLst>
      <p:ext uri="{BB962C8B-B14F-4D97-AF65-F5344CB8AC3E}">
        <p14:creationId xmlns:p14="http://schemas.microsoft.com/office/powerpoint/2010/main" val="1635464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ChangeArrowheads="1"/>
          </p:cNvSpPr>
          <p:nvPr>
            <p:ph type="title"/>
          </p:nvPr>
        </p:nvSpPr>
        <p:spPr bwMode="auto">
          <a:xfrm>
            <a:off x="446484" y="696516"/>
            <a:ext cx="8228707" cy="421928"/>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sym typeface="Arial" pitchFamily="34" charset="0"/>
              </a:rPr>
              <a:t>NMAP – FTP Bounce Scan</a:t>
            </a:r>
            <a:endParaRPr lang="en-US" altLang="en-US" sz="2200">
              <a:latin typeface="Arial" pitchFamily="34" charset="0"/>
              <a:sym typeface="Arial" pitchFamily="34" charset="0"/>
            </a:endParaRPr>
          </a:p>
        </p:txBody>
      </p:sp>
      <p:sp>
        <p:nvSpPr>
          <p:cNvPr id="61444" name="Rectangle 5"/>
          <p:cNvSpPr>
            <a:spLocks noGrp="1" noChangeArrowheads="1"/>
          </p:cNvSpPr>
          <p:nvPr>
            <p:ph sz="quarter" idx="1"/>
          </p:nvPr>
        </p:nvSpPr>
        <p:spPr bwMode="auto">
          <a:xfrm>
            <a:off x="392906" y="1446610"/>
            <a:ext cx="8527852" cy="4563070"/>
          </a:xfrm>
          <a:noFill/>
          <a:ln>
            <a:miter lim="800000"/>
            <a:headEnd/>
            <a:tailEnd/>
          </a:ln>
        </p:spPr>
        <p:txBody>
          <a:bodyPr wrap="square" lIns="64291" tIns="32146" rIns="64291" bIns="32146" numCol="1" anchor="t" anchorCtr="0" compatLnSpc="1">
            <a:prstTxWarp prst="textNoShape">
              <a:avLst/>
            </a:prstTxWarp>
            <a:normAutofit fontScale="92500" lnSpcReduction="10000"/>
          </a:bodyPr>
          <a:lstStyle/>
          <a:p>
            <a:pPr algn="l" eaLnBrk="1" hangingPunct="1"/>
            <a:r>
              <a:rPr lang="en-US" altLang="en-US" sz="1700">
                <a:latin typeface="Arial" pitchFamily="34" charset="0"/>
                <a:cs typeface="Arial" pitchFamily="34" charset="0"/>
                <a:sym typeface="Arial" pitchFamily="34" charset="0"/>
              </a:rPr>
              <a:t>RFC 959 defines a </a:t>
            </a:r>
            <a:r>
              <a:rPr lang="ja-JP" altLang="en-US" sz="1700">
                <a:latin typeface="Arial" pitchFamily="34" charset="0"/>
                <a:cs typeface="Arial" pitchFamily="34" charset="0"/>
                <a:sym typeface="Arial" pitchFamily="34" charset="0"/>
              </a:rPr>
              <a:t>“</a:t>
            </a:r>
            <a:r>
              <a:rPr lang="en-US" altLang="ja-JP" sz="1700">
                <a:latin typeface="Arial" pitchFamily="34" charset="0"/>
                <a:cs typeface="Arial" pitchFamily="34" charset="0"/>
                <a:sym typeface="Arial" pitchFamily="34" charset="0"/>
              </a:rPr>
              <a:t>feature</a:t>
            </a:r>
            <a:r>
              <a:rPr lang="ja-JP" altLang="en-US" sz="1700">
                <a:latin typeface="Arial" pitchFamily="34" charset="0"/>
                <a:cs typeface="Arial" pitchFamily="34" charset="0"/>
                <a:sym typeface="Arial" pitchFamily="34" charset="0"/>
              </a:rPr>
              <a:t>”</a:t>
            </a:r>
            <a:r>
              <a:rPr lang="en-US" altLang="ja-JP" sz="1700">
                <a:latin typeface="Arial" pitchFamily="34" charset="0"/>
                <a:cs typeface="Arial" pitchFamily="34" charset="0"/>
                <a:sym typeface="Arial" pitchFamily="34" charset="0"/>
              </a:rPr>
              <a:t> in FTP which allows for FTP proxy connections. </a:t>
            </a:r>
          </a:p>
          <a:p>
            <a:pPr algn="l" eaLnBrk="1" hangingPunct="1">
              <a:buFont typeface="Gill Sans" charset="0"/>
              <a:buNone/>
            </a:pPr>
            <a:r>
              <a:rPr lang="en-US" altLang="en-US" sz="1700">
                <a:latin typeface="Arial" pitchFamily="34" charset="0"/>
                <a:cs typeface="Arial" pitchFamily="34" charset="0"/>
                <a:sym typeface="Arial" pitchFamily="34" charset="0"/>
              </a:rPr>
              <a:t> </a:t>
            </a:r>
            <a:endParaRPr lang="en-US" altLang="en-US" sz="1700">
              <a:latin typeface="Arial" pitchFamily="34" charset="0"/>
              <a:sym typeface="Arial" pitchFamily="34" charset="0"/>
            </a:endParaRPr>
          </a:p>
          <a:p>
            <a:pPr algn="l" eaLnBrk="1" hangingPunct="1"/>
            <a:r>
              <a:rPr lang="en-US" altLang="en-US" sz="1700">
                <a:latin typeface="Arial" pitchFamily="34" charset="0"/>
                <a:cs typeface="Arial" pitchFamily="34" charset="0"/>
                <a:sym typeface="Arial" pitchFamily="34" charset="0"/>
              </a:rPr>
              <a:t>Essentially I can connect to a FTP and request the server to send a file to a client.</a:t>
            </a:r>
          </a:p>
          <a:p>
            <a:pPr algn="l" eaLnBrk="1" hangingPunct="1"/>
            <a:endParaRPr lang="en-US" altLang="en-US" sz="1700">
              <a:latin typeface="Arial" pitchFamily="34" charset="0"/>
              <a:sym typeface="Arial" pitchFamily="34" charset="0"/>
            </a:endParaRPr>
          </a:p>
          <a:p>
            <a:pPr algn="l" eaLnBrk="1" hangingPunct="1"/>
            <a:r>
              <a:rPr lang="en-US" altLang="en-US" sz="1700">
                <a:latin typeface="Arial" pitchFamily="34" charset="0"/>
                <a:cs typeface="Arial" pitchFamily="34" charset="0"/>
                <a:sym typeface="Arial" pitchFamily="34" charset="0"/>
              </a:rPr>
              <a:t>This should be disabled on properly configured FTP servers.</a:t>
            </a:r>
          </a:p>
          <a:p>
            <a:pPr algn="l" eaLnBrk="1" hangingPunct="1"/>
            <a:endParaRPr lang="en-US" altLang="en-US" sz="1700">
              <a:latin typeface="Arial" pitchFamily="34" charset="0"/>
              <a:sym typeface="Arial" pitchFamily="34" charset="0"/>
            </a:endParaRPr>
          </a:p>
          <a:p>
            <a:pPr algn="l" eaLnBrk="1" hangingPunct="1"/>
            <a:r>
              <a:rPr lang="en-US" altLang="en-US" sz="1700">
                <a:latin typeface="Arial" pitchFamily="34" charset="0"/>
                <a:cs typeface="Arial" pitchFamily="34" charset="0"/>
                <a:sym typeface="Arial" pitchFamily="34" charset="0"/>
              </a:rPr>
              <a:t>Can be used on misconfigured FTP server to bounce a scan off the server thereby hiding the attackers location.</a:t>
            </a:r>
          </a:p>
          <a:p>
            <a:pPr algn="l" eaLnBrk="1" hangingPunct="1"/>
            <a:endParaRPr lang="en-US" altLang="en-US" sz="1700">
              <a:latin typeface="Arial" pitchFamily="34" charset="0"/>
              <a:sym typeface="Arial" pitchFamily="34" charset="0"/>
            </a:endParaRPr>
          </a:p>
          <a:p>
            <a:pPr algn="l" eaLnBrk="1" hangingPunct="1"/>
            <a:r>
              <a:rPr lang="en-US" altLang="en-US" sz="1700">
                <a:latin typeface="Arial" pitchFamily="34" charset="0"/>
                <a:cs typeface="Arial" pitchFamily="34" charset="0"/>
                <a:sym typeface="Arial" pitchFamily="34" charset="0"/>
              </a:rPr>
              <a:t>Use </a:t>
            </a:r>
            <a:r>
              <a:rPr lang="ja-JP" altLang="en-US" sz="1700">
                <a:latin typeface="Arial" pitchFamily="34" charset="0"/>
                <a:cs typeface="Arial" pitchFamily="34" charset="0"/>
                <a:sym typeface="Arial" pitchFamily="34" charset="0"/>
              </a:rPr>
              <a:t>“</a:t>
            </a:r>
            <a:r>
              <a:rPr lang="en-US" altLang="ja-JP" sz="1700">
                <a:latin typeface="Arial" pitchFamily="34" charset="0"/>
                <a:cs typeface="Arial" pitchFamily="34" charset="0"/>
                <a:sym typeface="Arial" pitchFamily="34" charset="0"/>
              </a:rPr>
              <a:t>port</a:t>
            </a:r>
            <a:r>
              <a:rPr lang="ja-JP" altLang="en-US" sz="1700">
                <a:latin typeface="Arial" pitchFamily="34" charset="0"/>
                <a:cs typeface="Arial" pitchFamily="34" charset="0"/>
                <a:sym typeface="Arial" pitchFamily="34" charset="0"/>
              </a:rPr>
              <a:t>”</a:t>
            </a:r>
            <a:r>
              <a:rPr lang="en-US" altLang="ja-JP" sz="1700">
                <a:latin typeface="Arial" pitchFamily="34" charset="0"/>
                <a:cs typeface="Arial" pitchFamily="34" charset="0"/>
                <a:sym typeface="Arial" pitchFamily="34" charset="0"/>
              </a:rPr>
              <a:t> command to try and list directory.  If target is listening on the port it will respond with a 150 or 226 response</a:t>
            </a:r>
          </a:p>
          <a:p>
            <a:pPr algn="l" eaLnBrk="1" hangingPunct="1"/>
            <a:endParaRPr lang="en-US" altLang="en-US" sz="1700">
              <a:latin typeface="Arial" pitchFamily="34" charset="0"/>
              <a:sym typeface="Arial" pitchFamily="34" charset="0"/>
            </a:endParaRPr>
          </a:p>
          <a:p>
            <a:pPr algn="l" eaLnBrk="1" hangingPunct="1"/>
            <a:r>
              <a:rPr lang="en-US" altLang="en-US" sz="1700">
                <a:latin typeface="Arial" pitchFamily="34" charset="0"/>
                <a:cs typeface="Arial" pitchFamily="34" charset="0"/>
                <a:sym typeface="Arial" pitchFamily="34" charset="0"/>
              </a:rPr>
              <a:t>If the port is not listening or closed it will respond with </a:t>
            </a:r>
            <a:r>
              <a:rPr lang="ja-JP" altLang="en-US" sz="1700">
                <a:latin typeface="Arial" pitchFamily="34" charset="0"/>
                <a:cs typeface="Arial" pitchFamily="34" charset="0"/>
                <a:sym typeface="Arial" pitchFamily="34" charset="0"/>
              </a:rPr>
              <a:t>“</a:t>
            </a:r>
            <a:r>
              <a:rPr lang="en-US" altLang="ja-JP" sz="1700">
                <a:latin typeface="Arial" pitchFamily="34" charset="0"/>
                <a:cs typeface="Arial" pitchFamily="34" charset="0"/>
                <a:sym typeface="Arial" pitchFamily="34" charset="0"/>
              </a:rPr>
              <a:t>425 Can't build data connection: Connection refused.</a:t>
            </a:r>
            <a:r>
              <a:rPr lang="ja-JP" altLang="en-US" sz="1700">
                <a:latin typeface="Arial" pitchFamily="34" charset="0"/>
                <a:cs typeface="Arial" pitchFamily="34" charset="0"/>
                <a:sym typeface="Arial" pitchFamily="34" charset="0"/>
              </a:rPr>
              <a:t>”</a:t>
            </a:r>
            <a:endParaRPr lang="en-US" altLang="ja-JP" sz="1700">
              <a:latin typeface="Arial" pitchFamily="34" charset="0"/>
              <a:cs typeface="Arial" pitchFamily="34" charset="0"/>
              <a:sym typeface="Arial" pitchFamily="34" charset="0"/>
            </a:endParaRPr>
          </a:p>
          <a:p>
            <a:pPr algn="l" eaLnBrk="1" hangingPunct="1"/>
            <a:endParaRPr lang="en-US" altLang="en-US" sz="1700">
              <a:latin typeface="Arial" pitchFamily="34" charset="0"/>
              <a:sym typeface="Arial" pitchFamily="34" charset="0"/>
            </a:endParaRPr>
          </a:p>
          <a:p>
            <a:pPr algn="l" eaLnBrk="1" hangingPunct="1"/>
            <a:r>
              <a:rPr lang="en-US" altLang="en-US" sz="1700">
                <a:latin typeface="Arial" pitchFamily="34" charset="0"/>
                <a:cs typeface="Arial" pitchFamily="34" charset="0"/>
                <a:sym typeface="Arial" pitchFamily="34" charset="0"/>
              </a:rPr>
              <a:t>Useful to get around firewalls if firewall allows connection to FTP server.</a:t>
            </a:r>
            <a:endParaRPr lang="en-US" altLang="en-US" sz="1700">
              <a:latin typeface="Arial" pitchFamily="34" charset="0"/>
              <a:sym typeface="Arial" pitchFamily="34" charset="0"/>
            </a:endParaRPr>
          </a:p>
        </p:txBody>
      </p:sp>
    </p:spTree>
    <p:extLst>
      <p:ext uri="{BB962C8B-B14F-4D97-AF65-F5344CB8AC3E}">
        <p14:creationId xmlns:p14="http://schemas.microsoft.com/office/powerpoint/2010/main" val="1508905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p:cNvSpPr>
            <a:spLocks noGrp="1" noChangeArrowheads="1"/>
          </p:cNvSpPr>
          <p:nvPr>
            <p:ph type="title"/>
          </p:nvPr>
        </p:nvSpPr>
        <p:spPr bwMode="auto">
          <a:xfrm>
            <a:off x="446484" y="750094"/>
            <a:ext cx="8228707" cy="475506"/>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sym typeface="Arial" pitchFamily="34" charset="0"/>
              </a:rPr>
              <a:t>IDLE Scan (Hide the Scan Source)</a:t>
            </a:r>
            <a:endParaRPr lang="en-US" altLang="en-US" sz="2200">
              <a:latin typeface="Arial" pitchFamily="34" charset="0"/>
              <a:sym typeface="Arial" pitchFamily="34" charset="0"/>
            </a:endParaRPr>
          </a:p>
        </p:txBody>
      </p:sp>
      <p:sp>
        <p:nvSpPr>
          <p:cNvPr id="63492" name="Rectangle 5"/>
          <p:cNvSpPr>
            <a:spLocks noGrp="1" noChangeArrowheads="1"/>
          </p:cNvSpPr>
          <p:nvPr>
            <p:ph sz="quarter" idx="1"/>
          </p:nvPr>
        </p:nvSpPr>
        <p:spPr bwMode="auto">
          <a:xfrm>
            <a:off x="392906" y="1393032"/>
            <a:ext cx="8228707" cy="4525119"/>
          </a:xfrm>
          <a:noFill/>
          <a:ln>
            <a:miter lim="800000"/>
            <a:headEnd/>
            <a:tailEnd/>
          </a:ln>
        </p:spPr>
        <p:txBody>
          <a:bodyPr wrap="square" lIns="64291" tIns="32146" rIns="64291" bIns="32146" numCol="1" anchor="t" anchorCtr="0" compatLnSpc="1">
            <a:prstTxWarp prst="textNoShape">
              <a:avLst/>
            </a:prstTxWarp>
            <a:normAutofit fontScale="92500" lnSpcReduction="20000"/>
          </a:bodyPr>
          <a:lstStyle/>
          <a:p>
            <a:pPr algn="l" eaLnBrk="1" hangingPunct="1"/>
            <a:r>
              <a:rPr lang="en-US" altLang="en-US" sz="2200">
                <a:latin typeface="Arial" pitchFamily="34" charset="0"/>
                <a:cs typeface="Arial" pitchFamily="34" charset="0"/>
                <a:sym typeface="Arial" pitchFamily="34" charset="0"/>
              </a:rPr>
              <a:t>Normal port scans send TCP SYN packets to the target and wait for a SYN-ACK</a:t>
            </a:r>
          </a:p>
          <a:p>
            <a:pPr algn="l" eaLnBrk="1" hangingPunct="1"/>
            <a:endParaRPr lang="en-US" altLang="en-US" sz="2200">
              <a:latin typeface="Arial" pitchFamily="34" charset="0"/>
              <a:sym typeface="Arial" pitchFamily="34" charset="0"/>
            </a:endParaRPr>
          </a:p>
          <a:p>
            <a:pPr algn="l" eaLnBrk="1" hangingPunct="1"/>
            <a:r>
              <a:rPr lang="en-US" altLang="en-US" sz="2200">
                <a:latin typeface="Arial" pitchFamily="34" charset="0"/>
                <a:cs typeface="Arial" pitchFamily="34" charset="0"/>
                <a:sym typeface="Arial" pitchFamily="34" charset="0"/>
              </a:rPr>
              <a:t>Problem with this is that the attacker is easily identified</a:t>
            </a:r>
          </a:p>
          <a:p>
            <a:pPr algn="l" eaLnBrk="1" hangingPunct="1"/>
            <a:endParaRPr lang="en-US" altLang="en-US" sz="2200">
              <a:latin typeface="Arial" pitchFamily="34" charset="0"/>
              <a:sym typeface="Arial" pitchFamily="34" charset="0"/>
            </a:endParaRPr>
          </a:p>
          <a:p>
            <a:pPr algn="l" eaLnBrk="1" hangingPunct="1"/>
            <a:r>
              <a:rPr lang="en-US" altLang="en-US" sz="2200">
                <a:latin typeface="Arial" pitchFamily="34" charset="0"/>
                <a:cs typeface="Arial" pitchFamily="34" charset="0"/>
                <a:sym typeface="Arial" pitchFamily="34" charset="0"/>
              </a:rPr>
              <a:t>If the attacker Spoofs their source IP address then the attacker doesn't</a:t>
            </a:r>
            <a:r>
              <a:rPr lang="ja-JP" altLang="en-US" sz="2200">
                <a:latin typeface="Arial" pitchFamily="34" charset="0"/>
                <a:cs typeface="Arial" pitchFamily="34" charset="0"/>
                <a:sym typeface="Arial" pitchFamily="34" charset="0"/>
              </a:rPr>
              <a:t>’</a:t>
            </a:r>
            <a:r>
              <a:rPr lang="en-US" altLang="ja-JP" sz="2200">
                <a:latin typeface="Arial" pitchFamily="34" charset="0"/>
                <a:cs typeface="Arial" pitchFamily="34" charset="0"/>
                <a:sym typeface="Arial" pitchFamily="34" charset="0"/>
              </a:rPr>
              <a:t>t receive the results of the scan.</a:t>
            </a:r>
          </a:p>
          <a:p>
            <a:pPr algn="l" eaLnBrk="1" hangingPunct="1"/>
            <a:endParaRPr lang="en-US" altLang="en-US" sz="2200">
              <a:latin typeface="Arial" pitchFamily="34" charset="0"/>
              <a:sym typeface="Arial" pitchFamily="34" charset="0"/>
            </a:endParaRPr>
          </a:p>
          <a:p>
            <a:pPr algn="l" eaLnBrk="1" hangingPunct="1"/>
            <a:r>
              <a:rPr lang="en-US" altLang="en-US" sz="2200">
                <a:latin typeface="Arial" pitchFamily="34" charset="0"/>
                <a:cs typeface="Arial" pitchFamily="34" charset="0"/>
                <a:sym typeface="Arial" pitchFamily="34" charset="0"/>
              </a:rPr>
              <a:t>Use the IP Identification Field of the IP Header.</a:t>
            </a:r>
          </a:p>
          <a:p>
            <a:pPr algn="l" eaLnBrk="1" hangingPunct="1"/>
            <a:endParaRPr lang="en-US" altLang="en-US" sz="2200">
              <a:latin typeface="Arial" pitchFamily="34" charset="0"/>
              <a:sym typeface="Arial" pitchFamily="34" charset="0"/>
            </a:endParaRPr>
          </a:p>
          <a:p>
            <a:pPr algn="l" eaLnBrk="1" hangingPunct="1"/>
            <a:r>
              <a:rPr lang="en-US" altLang="en-US" sz="2200">
                <a:latin typeface="Arial" pitchFamily="34" charset="0"/>
                <a:cs typeface="Arial" pitchFamily="34" charset="0"/>
                <a:sym typeface="Arial" pitchFamily="34" charset="0"/>
              </a:rPr>
              <a:t>Normally used to group fragments of IP packets together</a:t>
            </a:r>
          </a:p>
          <a:p>
            <a:pPr algn="l" eaLnBrk="1" hangingPunct="1"/>
            <a:endParaRPr lang="en-US" altLang="en-US" sz="2200">
              <a:latin typeface="Arial" pitchFamily="34" charset="0"/>
              <a:sym typeface="Arial" pitchFamily="34" charset="0"/>
            </a:endParaRPr>
          </a:p>
          <a:p>
            <a:pPr algn="l" eaLnBrk="1" hangingPunct="1"/>
            <a:r>
              <a:rPr lang="en-US" altLang="en-US" sz="2200">
                <a:latin typeface="Arial" pitchFamily="34" charset="0"/>
                <a:cs typeface="Arial" pitchFamily="34" charset="0"/>
                <a:sym typeface="Arial" pitchFamily="34" charset="0"/>
              </a:rPr>
              <a:t>Most operating systems increment the IP Ident field by one for each packet sent.</a:t>
            </a:r>
            <a:endParaRPr lang="en-US" altLang="en-US" sz="2200">
              <a:latin typeface="Arial" pitchFamily="34" charset="0"/>
              <a:sym typeface="Arial" pitchFamily="34" charset="0"/>
            </a:endParaRPr>
          </a:p>
        </p:txBody>
      </p:sp>
    </p:spTree>
    <p:extLst>
      <p:ext uri="{BB962C8B-B14F-4D97-AF65-F5344CB8AC3E}">
        <p14:creationId xmlns:p14="http://schemas.microsoft.com/office/powerpoint/2010/main" val="4242955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network?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Highest level: ISPs</a:t>
            </a:r>
          </a:p>
          <a:p>
            <a:pPr lvl="1"/>
            <a:r>
              <a:rPr lang="en-US" dirty="0" smtClean="0"/>
              <a:t>P2P </a:t>
            </a:r>
            <a:r>
              <a:rPr lang="en-US" dirty="0" err="1" smtClean="0"/>
              <a:t>vs</a:t>
            </a:r>
            <a:r>
              <a:rPr lang="en-US" dirty="0" smtClean="0"/>
              <a:t> client/server</a:t>
            </a:r>
          </a:p>
          <a:p>
            <a:r>
              <a:rPr lang="en-US" dirty="0" smtClean="0"/>
              <a:t>Subnets into subnets into subnets</a:t>
            </a:r>
          </a:p>
          <a:p>
            <a:pPr lvl="1"/>
            <a:r>
              <a:rPr lang="en-US" dirty="0" smtClean="0"/>
              <a:t>What is a subnet</a:t>
            </a:r>
            <a:r>
              <a:rPr lang="en-US" dirty="0" smtClean="0"/>
              <a:t>?</a:t>
            </a:r>
          </a:p>
          <a:p>
            <a:pPr lvl="2"/>
            <a:r>
              <a:rPr lang="en-US" dirty="0" smtClean="0"/>
              <a:t>routers</a:t>
            </a:r>
            <a:endParaRPr lang="en-US" dirty="0" smtClean="0"/>
          </a:p>
          <a:p>
            <a:pPr lvl="1"/>
            <a:r>
              <a:rPr lang="en-US" dirty="0" smtClean="0"/>
              <a:t>192.168/10/172</a:t>
            </a:r>
          </a:p>
          <a:p>
            <a:pPr lvl="2"/>
            <a:r>
              <a:rPr lang="en-US" dirty="0" smtClean="0"/>
              <a:t>192.168.x.x</a:t>
            </a:r>
          </a:p>
          <a:p>
            <a:pPr lvl="2"/>
            <a:r>
              <a:rPr lang="en-US" dirty="0" smtClean="0"/>
              <a:t>10.x.x.x</a:t>
            </a:r>
          </a:p>
          <a:p>
            <a:pPr lvl="2"/>
            <a:r>
              <a:rPr lang="en-US" dirty="0" smtClean="0"/>
              <a:t>172.16-31.x.x</a:t>
            </a:r>
          </a:p>
          <a:p>
            <a:r>
              <a:rPr lang="en-US" dirty="0" smtClean="0"/>
              <a:t>Each router is only aware of its direct connections</a:t>
            </a:r>
          </a:p>
          <a:p>
            <a:r>
              <a:rPr lang="en-US" dirty="0" smtClean="0"/>
              <a:t>IPv4/IPv6</a:t>
            </a:r>
          </a:p>
          <a:p>
            <a:endParaRPr lang="en-US" dirty="0" smtClean="0"/>
          </a:p>
        </p:txBody>
      </p:sp>
    </p:spTree>
    <p:extLst>
      <p:ext uri="{BB962C8B-B14F-4D97-AF65-F5344CB8AC3E}">
        <p14:creationId xmlns:p14="http://schemas.microsoft.com/office/powerpoint/2010/main" val="1217497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bwMode="auto">
          <a:xfrm>
            <a:off x="446484" y="803672"/>
            <a:ext cx="8228707" cy="475506"/>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rPr>
              <a:t>IDLE Scan (cont)</a:t>
            </a:r>
          </a:p>
        </p:txBody>
      </p:sp>
      <p:pic>
        <p:nvPicPr>
          <p:cNvPr id="65541" name="Picture 8"/>
          <p:cNvPicPr>
            <a:picLocks noChangeAspect="1"/>
          </p:cNvPicPr>
          <p:nvPr/>
        </p:nvPicPr>
        <p:blipFill>
          <a:blip r:embed="rId3"/>
          <a:srcRect/>
          <a:stretch>
            <a:fillRect/>
          </a:stretch>
        </p:blipFill>
        <p:spPr bwMode="auto">
          <a:xfrm>
            <a:off x="1035844" y="1714500"/>
            <a:ext cx="7072313" cy="4525119"/>
          </a:xfrm>
          <a:prstGeom prst="rect">
            <a:avLst/>
          </a:prstGeom>
          <a:noFill/>
          <a:ln w="9525">
            <a:noFill/>
            <a:miter lim="800000"/>
            <a:headEnd/>
            <a:tailEnd/>
          </a:ln>
        </p:spPr>
      </p:pic>
    </p:spTree>
    <p:extLst>
      <p:ext uri="{BB962C8B-B14F-4D97-AF65-F5344CB8AC3E}">
        <p14:creationId xmlns:p14="http://schemas.microsoft.com/office/powerpoint/2010/main" val="383554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bwMode="auto">
          <a:xfrm>
            <a:off x="446484" y="857250"/>
            <a:ext cx="8228707" cy="475506"/>
          </a:xfrm>
          <a:noFill/>
          <a:ln>
            <a:miter lim="800000"/>
            <a:headEnd/>
            <a:tailEnd/>
          </a:ln>
        </p:spPr>
        <p:txBody>
          <a:bodyPr wrap="square" lIns="64291" tIns="32146" rIns="64291" bIns="32146" numCol="1" anchor="t" anchorCtr="0" compatLnSpc="1">
            <a:prstTxWarp prst="textNoShape">
              <a:avLst/>
            </a:prstTxWarp>
          </a:bodyPr>
          <a:lstStyle/>
          <a:p>
            <a:pPr algn="l" eaLnBrk="1" hangingPunct="1"/>
            <a:r>
              <a:rPr lang="en-US" altLang="en-US" sz="2200">
                <a:latin typeface="Arial" pitchFamily="34" charset="0"/>
                <a:cs typeface="Arial" pitchFamily="34" charset="0"/>
              </a:rPr>
              <a:t>Useful NMAP Command with OS Fingerprinting</a:t>
            </a:r>
          </a:p>
        </p:txBody>
      </p:sp>
      <p:sp>
        <p:nvSpPr>
          <p:cNvPr id="66563" name="Rectangle 5"/>
          <p:cNvSpPr>
            <a:spLocks noGrp="1" noChangeArrowheads="1"/>
          </p:cNvSpPr>
          <p:nvPr>
            <p:ph sz="quarter" idx="1"/>
          </p:nvPr>
        </p:nvSpPr>
        <p:spPr bwMode="auto">
          <a:xfrm>
            <a:off x="392906" y="1714500"/>
            <a:ext cx="8527852" cy="4381500"/>
          </a:xfrm>
          <a:noFill/>
          <a:ln>
            <a:miter lim="800000"/>
            <a:headEnd/>
            <a:tailEnd/>
          </a:ln>
        </p:spPr>
        <p:txBody>
          <a:bodyPr wrap="square" lIns="64291" tIns="32146" rIns="64291" bIns="32146" numCol="1" anchor="t" anchorCtr="0" compatLnSpc="1">
            <a:prstTxWarp prst="textNoShape">
              <a:avLst/>
            </a:prstTxWarp>
          </a:bodyPr>
          <a:lstStyle/>
          <a:p>
            <a:pPr algn="l" eaLnBrk="1" hangingPunct="1">
              <a:buFont typeface="Gill Sans" charset="0"/>
              <a:buNone/>
            </a:pPr>
            <a:r>
              <a:rPr lang="en-US" altLang="en-US" sz="1700" dirty="0" err="1">
                <a:latin typeface="Courier" charset="0"/>
              </a:rPr>
              <a:t>nmap</a:t>
            </a:r>
            <a:r>
              <a:rPr lang="en-US" altLang="en-US" sz="1700" dirty="0">
                <a:latin typeface="Courier" charset="0"/>
              </a:rPr>
              <a:t> -</a:t>
            </a:r>
            <a:r>
              <a:rPr lang="en-US" altLang="en-US" sz="1700" dirty="0" err="1">
                <a:latin typeface="Courier" charset="0"/>
              </a:rPr>
              <a:t>sV</a:t>
            </a:r>
            <a:r>
              <a:rPr lang="en-US" altLang="en-US" sz="1700" dirty="0">
                <a:latin typeface="Courier" charset="0"/>
              </a:rPr>
              <a:t> -O -</a:t>
            </a:r>
            <a:r>
              <a:rPr lang="en-US" altLang="en-US" sz="1700" dirty="0" err="1">
                <a:latin typeface="Courier" charset="0"/>
              </a:rPr>
              <a:t>sC</a:t>
            </a:r>
            <a:r>
              <a:rPr lang="en-US" altLang="en-US" sz="1700" dirty="0">
                <a:latin typeface="Courier" charset="0"/>
              </a:rPr>
              <a:t> --top-ports 100 -T4 -</a:t>
            </a:r>
            <a:r>
              <a:rPr lang="en-US" altLang="en-US" sz="1700" dirty="0" err="1">
                <a:latin typeface="Courier" charset="0"/>
              </a:rPr>
              <a:t>oA</a:t>
            </a:r>
            <a:r>
              <a:rPr lang="en-US" altLang="en-US" sz="1700" dirty="0">
                <a:latin typeface="Courier" charset="0"/>
              </a:rPr>
              <a:t> [file] [address]</a:t>
            </a:r>
          </a:p>
          <a:p>
            <a:pPr algn="l" eaLnBrk="1" hangingPunct="1">
              <a:buFont typeface="Gill Sans" charset="0"/>
              <a:buNone/>
            </a:pPr>
            <a:r>
              <a:rPr lang="en-US" altLang="en-US" sz="1700" dirty="0" err="1">
                <a:latin typeface="Courier" charset="0"/>
              </a:rPr>
              <a:t>nmap</a:t>
            </a:r>
            <a:r>
              <a:rPr lang="en-US" altLang="en-US" sz="1700" dirty="0">
                <a:latin typeface="Courier" charset="0"/>
              </a:rPr>
              <a:t> -</a:t>
            </a:r>
            <a:r>
              <a:rPr lang="en-US" altLang="en-US" sz="1700" dirty="0" err="1">
                <a:latin typeface="Courier" charset="0"/>
              </a:rPr>
              <a:t>sV</a:t>
            </a:r>
            <a:r>
              <a:rPr lang="en-US" altLang="en-US" sz="1700" dirty="0">
                <a:latin typeface="Courier" charset="0"/>
              </a:rPr>
              <a:t> -O -</a:t>
            </a:r>
            <a:r>
              <a:rPr lang="en-US" altLang="en-US" sz="1700" dirty="0" err="1">
                <a:latin typeface="Courier" charset="0"/>
              </a:rPr>
              <a:t>sC</a:t>
            </a:r>
            <a:r>
              <a:rPr lang="en-US" altLang="en-US" sz="1700" dirty="0">
                <a:latin typeface="Courier" charset="0"/>
              </a:rPr>
              <a:t> --top-ports 100 -T4 -</a:t>
            </a:r>
            <a:r>
              <a:rPr lang="en-US" altLang="en-US" sz="1700" dirty="0" err="1">
                <a:latin typeface="Courier" charset="0"/>
              </a:rPr>
              <a:t>oA</a:t>
            </a:r>
            <a:r>
              <a:rPr lang="en-US" altLang="en-US" sz="1700" dirty="0">
                <a:latin typeface="Courier" charset="0"/>
              </a:rPr>
              <a:t> out.txt 10.1.1.0/24</a:t>
            </a:r>
          </a:p>
          <a:p>
            <a:pPr algn="l" eaLnBrk="1" hangingPunct="1">
              <a:buFont typeface="Gill Sans" charset="0"/>
              <a:buNone/>
            </a:pPr>
            <a:endParaRPr lang="en-US" altLang="en-US" sz="1700" dirty="0">
              <a:latin typeface="Courier" charset="0"/>
            </a:endParaRPr>
          </a:p>
          <a:p>
            <a:pPr algn="l" eaLnBrk="1" hangingPunct="1">
              <a:buFont typeface="Gill Sans" charset="0"/>
              <a:buNone/>
            </a:pPr>
            <a:r>
              <a:rPr lang="en-US" altLang="en-US" sz="1700" dirty="0" smtClean="0">
                <a:latin typeface="Courier" charset="0"/>
              </a:rPr>
              <a:t>-</a:t>
            </a:r>
            <a:r>
              <a:rPr lang="en-US" altLang="en-US" sz="1700" dirty="0" err="1" smtClean="0">
                <a:latin typeface="Courier" charset="0"/>
              </a:rPr>
              <a:t>sS</a:t>
            </a:r>
            <a:r>
              <a:rPr lang="en-US" altLang="en-US" sz="1700" dirty="0" smtClean="0">
                <a:latin typeface="Courier" charset="0"/>
              </a:rPr>
              <a:t>			-</a:t>
            </a:r>
            <a:r>
              <a:rPr lang="en-US" altLang="en-US" sz="1700" dirty="0" err="1" smtClean="0">
                <a:latin typeface="Courier" charset="0"/>
              </a:rPr>
              <a:t>Syn</a:t>
            </a:r>
            <a:r>
              <a:rPr lang="en-US" altLang="en-US" sz="1700" dirty="0" smtClean="0">
                <a:latin typeface="Courier" charset="0"/>
              </a:rPr>
              <a:t> scan</a:t>
            </a:r>
          </a:p>
          <a:p>
            <a:pPr algn="l" eaLnBrk="1" hangingPunct="1">
              <a:buFont typeface="Gill Sans" charset="0"/>
              <a:buNone/>
            </a:pPr>
            <a:r>
              <a:rPr lang="en-US" altLang="en-US" sz="1700" dirty="0" smtClean="0">
                <a:latin typeface="Courier" charset="0"/>
              </a:rPr>
              <a:t>-</a:t>
            </a:r>
            <a:r>
              <a:rPr lang="en-US" altLang="en-US" sz="1700" dirty="0" err="1" smtClean="0">
                <a:latin typeface="Courier" charset="0"/>
              </a:rPr>
              <a:t>sT</a:t>
            </a:r>
            <a:r>
              <a:rPr lang="en-US" altLang="en-US" sz="1700" dirty="0" smtClean="0">
                <a:latin typeface="Courier" charset="0"/>
              </a:rPr>
              <a:t>			-Connect scan</a:t>
            </a:r>
            <a:endParaRPr lang="en-US" altLang="en-US" sz="1700" dirty="0">
              <a:latin typeface="Courier" charset="0"/>
            </a:endParaRPr>
          </a:p>
          <a:p>
            <a:pPr algn="l" eaLnBrk="1" hangingPunct="1">
              <a:buFont typeface="Gill Sans" charset="0"/>
              <a:buNone/>
            </a:pPr>
            <a:r>
              <a:rPr lang="en-US" altLang="en-US" sz="1700" dirty="0">
                <a:latin typeface="Courier" charset="0"/>
              </a:rPr>
              <a:t>-</a:t>
            </a:r>
            <a:r>
              <a:rPr lang="en-US" altLang="en-US" sz="1700" dirty="0" err="1">
                <a:latin typeface="Courier" charset="0"/>
              </a:rPr>
              <a:t>sV</a:t>
            </a:r>
            <a:r>
              <a:rPr lang="en-US" altLang="en-US" sz="1700" dirty="0">
                <a:latin typeface="Courier" charset="0"/>
              </a:rPr>
              <a:t>    		</a:t>
            </a:r>
            <a:r>
              <a:rPr lang="en-US" altLang="en-US" sz="1400" dirty="0">
                <a:latin typeface="Arial" pitchFamily="34" charset="0"/>
              </a:rPr>
              <a:t>-</a:t>
            </a:r>
            <a:r>
              <a:rPr lang="en-US" altLang="en-US" sz="1400" dirty="0">
                <a:latin typeface="Arial" pitchFamily="34" charset="0"/>
                <a:cs typeface="Arial" pitchFamily="34" charset="0"/>
              </a:rPr>
              <a:t>Probe open ports to determine service-/version info</a:t>
            </a:r>
          </a:p>
          <a:p>
            <a:pPr algn="l" eaLnBrk="1" hangingPunct="1">
              <a:buFont typeface="Gill Sans" charset="0"/>
              <a:buNone/>
            </a:pPr>
            <a:r>
              <a:rPr lang="en-US" altLang="en-US" sz="1700" dirty="0">
                <a:latin typeface="Courier" charset="0"/>
              </a:rPr>
              <a:t>-O	</a:t>
            </a:r>
            <a:r>
              <a:rPr lang="en-US" altLang="en-US" sz="1700" dirty="0"/>
              <a:t>	</a:t>
            </a:r>
            <a:r>
              <a:rPr lang="en-US" altLang="en-US" sz="1400" dirty="0">
                <a:latin typeface="Arial" pitchFamily="34" charset="0"/>
                <a:cs typeface="Arial" pitchFamily="34" charset="0"/>
              </a:rPr>
              <a:t>-Enable OS detection</a:t>
            </a:r>
          </a:p>
          <a:p>
            <a:pPr algn="l" eaLnBrk="1" hangingPunct="1">
              <a:buFont typeface="Gill Sans" charset="0"/>
              <a:buNone/>
            </a:pPr>
            <a:r>
              <a:rPr lang="en-US" altLang="en-US" sz="1700" dirty="0">
                <a:latin typeface="Courier" charset="0"/>
              </a:rPr>
              <a:t>-</a:t>
            </a:r>
            <a:r>
              <a:rPr lang="en-US" altLang="en-US" sz="1700" dirty="0" err="1">
                <a:latin typeface="Courier" charset="0"/>
              </a:rPr>
              <a:t>sC</a:t>
            </a:r>
            <a:r>
              <a:rPr lang="en-US" altLang="en-US" sz="1700" dirty="0">
                <a:latin typeface="Courier" charset="0"/>
              </a:rPr>
              <a:t> </a:t>
            </a:r>
            <a:r>
              <a:rPr lang="en-US" altLang="en-US" sz="1700" dirty="0"/>
              <a:t>		</a:t>
            </a:r>
            <a:r>
              <a:rPr lang="en-US" altLang="en-US" sz="1400" dirty="0">
                <a:latin typeface="Arial" pitchFamily="34" charset="0"/>
                <a:cs typeface="Arial" pitchFamily="34" charset="0"/>
              </a:rPr>
              <a:t>-Enable Script scanning</a:t>
            </a:r>
          </a:p>
          <a:p>
            <a:pPr algn="l" eaLnBrk="1" hangingPunct="1">
              <a:buFont typeface="Gill Sans" charset="0"/>
              <a:buNone/>
            </a:pPr>
            <a:r>
              <a:rPr lang="en-US" altLang="en-US" sz="1700" dirty="0">
                <a:latin typeface="Courier" charset="0"/>
              </a:rPr>
              <a:t>--top-ports</a:t>
            </a:r>
            <a:r>
              <a:rPr lang="en-US" altLang="en-US" sz="1700" dirty="0"/>
              <a:t>	</a:t>
            </a:r>
            <a:r>
              <a:rPr lang="en-US" altLang="en-US" sz="1400" dirty="0"/>
              <a:t>-Only scan </a:t>
            </a:r>
            <a:r>
              <a:rPr lang="ja-JP" altLang="en-US" sz="1400" dirty="0"/>
              <a:t>“</a:t>
            </a:r>
            <a:r>
              <a:rPr lang="en-US" altLang="ja-JP" sz="1400" dirty="0"/>
              <a:t>popular ports</a:t>
            </a:r>
            <a:r>
              <a:rPr lang="ja-JP" altLang="en-US" sz="1400" dirty="0"/>
              <a:t>”</a:t>
            </a:r>
            <a:endParaRPr lang="en-US" altLang="ja-JP" sz="1400" dirty="0"/>
          </a:p>
          <a:p>
            <a:pPr algn="l" eaLnBrk="1" hangingPunct="1">
              <a:buFont typeface="Gill Sans" charset="0"/>
              <a:buNone/>
            </a:pPr>
            <a:r>
              <a:rPr lang="en-US" altLang="en-US" sz="1700" dirty="0">
                <a:latin typeface="Courier" charset="0"/>
              </a:rPr>
              <a:t>-T4 </a:t>
            </a:r>
            <a:r>
              <a:rPr lang="en-US" altLang="en-US" sz="1700" dirty="0"/>
              <a:t>		</a:t>
            </a:r>
            <a:r>
              <a:rPr lang="en-US" altLang="en-US" sz="1400" dirty="0">
                <a:latin typeface="Arial" pitchFamily="34" charset="0"/>
                <a:cs typeface="Arial" pitchFamily="34" charset="0"/>
              </a:rPr>
              <a:t>-Sets template for fast scans (0 slow – 5 fast)</a:t>
            </a:r>
          </a:p>
          <a:p>
            <a:pPr algn="l" eaLnBrk="1" hangingPunct="1">
              <a:buFont typeface="Gill Sans" charset="0"/>
              <a:buNone/>
            </a:pPr>
            <a:r>
              <a:rPr lang="en-US" altLang="en-US" sz="1700" dirty="0">
                <a:latin typeface="Courier" charset="0"/>
              </a:rPr>
              <a:t>-</a:t>
            </a:r>
            <a:r>
              <a:rPr lang="en-US" altLang="en-US" sz="1700" dirty="0" err="1">
                <a:latin typeface="Courier" charset="0"/>
              </a:rPr>
              <a:t>oA</a:t>
            </a:r>
            <a:r>
              <a:rPr lang="en-US" altLang="en-US" sz="1700" dirty="0"/>
              <a:t>		</a:t>
            </a:r>
            <a:r>
              <a:rPr lang="en-US" altLang="en-US" sz="1400" dirty="0"/>
              <a:t>-Output </a:t>
            </a:r>
            <a:r>
              <a:rPr lang="en-US" altLang="en-US" sz="1400" dirty="0" smtClean="0"/>
              <a:t>file</a:t>
            </a:r>
          </a:p>
          <a:p>
            <a:pPr algn="l" eaLnBrk="1" hangingPunct="1">
              <a:buFont typeface="Gill Sans" charset="0"/>
              <a:buNone/>
            </a:pPr>
            <a:endParaRPr lang="en-US" altLang="en-US" sz="1400" dirty="0"/>
          </a:p>
          <a:p>
            <a:pPr marL="0" indent="0">
              <a:buNone/>
            </a:pPr>
            <a:r>
              <a:rPr lang="en-US" altLang="en-US" sz="1700" dirty="0"/>
              <a:t>https://nmap.org/book/man-port-scanning-techniques.html</a:t>
            </a:r>
            <a:endParaRPr lang="en-US" altLang="en-US" sz="1700" dirty="0" smtClean="0"/>
          </a:p>
          <a:p>
            <a:pPr marL="0" indent="0" algn="l" eaLnBrk="1" hangingPunct="1">
              <a:buNone/>
            </a:pPr>
            <a:endParaRPr lang="en-US" altLang="en-US" sz="1700" dirty="0"/>
          </a:p>
        </p:txBody>
      </p:sp>
    </p:spTree>
    <p:extLst>
      <p:ext uri="{BB962C8B-B14F-4D97-AF65-F5344CB8AC3E}">
        <p14:creationId xmlns:p14="http://schemas.microsoft.com/office/powerpoint/2010/main" val="2056704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smtClean="0"/>
              <a:t>USE THE MAN PAGES</a:t>
            </a:r>
            <a:endParaRPr lang="en-US" dirty="0"/>
          </a:p>
        </p:txBody>
      </p:sp>
    </p:spTree>
    <p:extLst>
      <p:ext uri="{BB962C8B-B14F-4D97-AF65-F5344CB8AC3E}">
        <p14:creationId xmlns:p14="http://schemas.microsoft.com/office/powerpoint/2010/main" val="3240537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592762"/>
          </a:xfrm>
        </p:spPr>
        <p:txBody>
          <a:bodyPr>
            <a:normAutofit/>
          </a:bodyPr>
          <a:lstStyle/>
          <a:p>
            <a:r>
              <a:rPr lang="en-US" sz="8000" dirty="0" smtClean="0"/>
              <a:t>Wireless?</a:t>
            </a:r>
            <a:endParaRPr lang="en-US" sz="8000" dirty="0"/>
          </a:p>
        </p:txBody>
      </p:sp>
    </p:spTree>
    <p:extLst>
      <p:ext uri="{BB962C8B-B14F-4D97-AF65-F5344CB8AC3E}">
        <p14:creationId xmlns:p14="http://schemas.microsoft.com/office/powerpoint/2010/main" val="2185486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lstStyle/>
          <a:p>
            <a:r>
              <a:rPr lang="en-US" dirty="0" smtClean="0"/>
              <a:t>Q&amp;A</a:t>
            </a:r>
            <a:endParaRPr lang="en-US" dirty="0"/>
          </a:p>
        </p:txBody>
      </p:sp>
    </p:spTree>
    <p:extLst>
      <p:ext uri="{BB962C8B-B14F-4D97-AF65-F5344CB8AC3E}">
        <p14:creationId xmlns:p14="http://schemas.microsoft.com/office/powerpoint/2010/main" val="679086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commands</a:t>
            </a:r>
            <a:endParaRPr lang="en-US" dirty="0"/>
          </a:p>
        </p:txBody>
      </p:sp>
      <p:sp>
        <p:nvSpPr>
          <p:cNvPr id="3" name="Content Placeholder 2"/>
          <p:cNvSpPr>
            <a:spLocks noGrp="1"/>
          </p:cNvSpPr>
          <p:nvPr>
            <p:ph sz="quarter" idx="1"/>
          </p:nvPr>
        </p:nvSpPr>
        <p:spPr/>
        <p:txBody>
          <a:bodyPr/>
          <a:lstStyle/>
          <a:p>
            <a:r>
              <a:rPr lang="en-US" dirty="0" err="1" smtClean="0"/>
              <a:t>Tracert</a:t>
            </a:r>
            <a:r>
              <a:rPr lang="en-US" dirty="0" smtClean="0"/>
              <a:t>/</a:t>
            </a:r>
            <a:r>
              <a:rPr lang="en-US" dirty="0" err="1" smtClean="0"/>
              <a:t>traceroute</a:t>
            </a:r>
            <a:endParaRPr lang="en-US" dirty="0" smtClean="0"/>
          </a:p>
          <a:p>
            <a:r>
              <a:rPr lang="en-US" dirty="0" smtClean="0"/>
              <a:t>Ping</a:t>
            </a:r>
          </a:p>
          <a:p>
            <a:r>
              <a:rPr lang="en-US" dirty="0" err="1" smtClean="0"/>
              <a:t>Ipconfig</a:t>
            </a:r>
            <a:r>
              <a:rPr lang="en-US" dirty="0" smtClean="0"/>
              <a:t>/</a:t>
            </a:r>
            <a:r>
              <a:rPr lang="en-US" dirty="0" err="1" smtClean="0"/>
              <a:t>ifconfig</a:t>
            </a:r>
            <a:endParaRPr lang="en-US" dirty="0" smtClean="0"/>
          </a:p>
          <a:p>
            <a:r>
              <a:rPr lang="en-US" dirty="0" err="1" smtClean="0"/>
              <a:t>Whois</a:t>
            </a:r>
            <a:endParaRPr lang="en-US" dirty="0" smtClean="0"/>
          </a:p>
          <a:p>
            <a:pPr lvl="1"/>
            <a:r>
              <a:rPr lang="en-US" dirty="0" smtClean="0"/>
              <a:t>DNS Lookups</a:t>
            </a:r>
            <a:endParaRPr lang="en-US" dirty="0"/>
          </a:p>
        </p:txBody>
      </p:sp>
    </p:spTree>
    <p:extLst>
      <p:ext uri="{BB962C8B-B14F-4D97-AF65-F5344CB8AC3E}">
        <p14:creationId xmlns:p14="http://schemas.microsoft.com/office/powerpoint/2010/main" val="415802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communicate over a network?</a:t>
            </a:r>
            <a:endParaRPr lang="en-US" dirty="0"/>
          </a:p>
        </p:txBody>
      </p:sp>
      <p:pic>
        <p:nvPicPr>
          <p:cNvPr id="5" name="Picture 2" descr="https://upload.wikimedia.org/wikipedia/commons/d/d3/Osi-model-jb.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2822990" y="1447800"/>
            <a:ext cx="395522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74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you communicate over a network?</a:t>
            </a:r>
          </a:p>
        </p:txBody>
      </p:sp>
      <p:sp>
        <p:nvSpPr>
          <p:cNvPr id="3" name="Content Placeholder 2"/>
          <p:cNvSpPr>
            <a:spLocks noGrp="1"/>
          </p:cNvSpPr>
          <p:nvPr>
            <p:ph sz="quarter" idx="1"/>
          </p:nvPr>
        </p:nvSpPr>
        <p:spPr/>
        <p:txBody>
          <a:bodyPr/>
          <a:lstStyle/>
          <a:p>
            <a:r>
              <a:rPr lang="en-US" dirty="0" smtClean="0"/>
              <a:t>Layers 3/4</a:t>
            </a:r>
            <a:endParaRPr lang="en-US" dirty="0"/>
          </a:p>
          <a:p>
            <a:pPr lvl="1"/>
            <a:r>
              <a:rPr lang="en-US" dirty="0"/>
              <a:t>Why they are </a:t>
            </a:r>
            <a:r>
              <a:rPr lang="en-US" dirty="0" smtClean="0"/>
              <a:t>important</a:t>
            </a:r>
          </a:p>
          <a:p>
            <a:r>
              <a:rPr lang="en-US" dirty="0" smtClean="0"/>
              <a:t>Layer 4</a:t>
            </a:r>
          </a:p>
          <a:p>
            <a:pPr lvl="1"/>
            <a:r>
              <a:rPr lang="en-US" dirty="0" smtClean="0"/>
              <a:t>TCP </a:t>
            </a:r>
            <a:r>
              <a:rPr lang="en-US" dirty="0" err="1" smtClean="0"/>
              <a:t>vs</a:t>
            </a:r>
            <a:r>
              <a:rPr lang="en-US" dirty="0" smtClean="0"/>
              <a:t> UDP</a:t>
            </a:r>
          </a:p>
          <a:p>
            <a:pPr lvl="1"/>
            <a:r>
              <a:rPr lang="en-US" dirty="0" smtClean="0"/>
              <a:t>ports</a:t>
            </a:r>
            <a:endParaRPr lang="en-US" dirty="0"/>
          </a:p>
        </p:txBody>
      </p:sp>
    </p:spTree>
    <p:extLst>
      <p:ext uri="{BB962C8B-B14F-4D97-AF65-F5344CB8AC3E}">
        <p14:creationId xmlns:p14="http://schemas.microsoft.com/office/powerpoint/2010/main" val="1037238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Sidenote</a:t>
            </a:r>
            <a:r>
              <a:rPr lang="en-US" dirty="0" smtClean="0"/>
              <a:t>: common TCP ports</a:t>
            </a:r>
            <a:endParaRPr lang="en-US" dirty="0"/>
          </a:p>
        </p:txBody>
      </p:sp>
      <p:sp>
        <p:nvSpPr>
          <p:cNvPr id="3" name="Content Placeholder 2"/>
          <p:cNvSpPr>
            <a:spLocks noGrp="1"/>
          </p:cNvSpPr>
          <p:nvPr>
            <p:ph sz="quarter" idx="1"/>
          </p:nvPr>
        </p:nvSpPr>
        <p:spPr/>
        <p:txBody>
          <a:bodyPr/>
          <a:lstStyle/>
          <a:p>
            <a:r>
              <a:rPr lang="en-US" dirty="0" smtClean="0"/>
              <a:t>20: FTP</a:t>
            </a:r>
          </a:p>
          <a:p>
            <a:r>
              <a:rPr lang="en-US" dirty="0" smtClean="0"/>
              <a:t>22: SSH</a:t>
            </a:r>
          </a:p>
          <a:p>
            <a:r>
              <a:rPr lang="en-US" dirty="0" smtClean="0"/>
              <a:t>80: HTTP</a:t>
            </a:r>
          </a:p>
          <a:p>
            <a:r>
              <a:rPr lang="en-US" dirty="0" smtClean="0"/>
              <a:t>443: HTTPS</a:t>
            </a:r>
          </a:p>
          <a:p>
            <a:r>
              <a:rPr lang="en-US" dirty="0" smtClean="0"/>
              <a:t>1024+: non-system ports</a:t>
            </a:r>
          </a:p>
          <a:p>
            <a:endParaRPr lang="en-US" dirty="0"/>
          </a:p>
        </p:txBody>
      </p:sp>
    </p:spTree>
    <p:extLst>
      <p:ext uri="{BB962C8B-B14F-4D97-AF65-F5344CB8AC3E}">
        <p14:creationId xmlns:p14="http://schemas.microsoft.com/office/powerpoint/2010/main" val="2585477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packet?</a:t>
            </a:r>
            <a:endParaRPr lang="en-US" dirty="0"/>
          </a:p>
        </p:txBody>
      </p:sp>
      <p:sp>
        <p:nvSpPr>
          <p:cNvPr id="3" name="Content Placeholder 2"/>
          <p:cNvSpPr>
            <a:spLocks noGrp="1"/>
          </p:cNvSpPr>
          <p:nvPr>
            <p:ph sz="quarter" idx="1"/>
          </p:nvPr>
        </p:nvSpPr>
        <p:spPr/>
        <p:txBody>
          <a:bodyPr/>
          <a:lstStyle/>
          <a:p>
            <a:r>
              <a:rPr lang="en-US" dirty="0" smtClean="0"/>
              <a:t>Layer 3 data abstraction</a:t>
            </a:r>
          </a:p>
          <a:p>
            <a:r>
              <a:rPr lang="en-US" dirty="0" smtClean="0"/>
              <a:t>Provides a data structure for different types of protocols</a:t>
            </a:r>
          </a:p>
          <a:p>
            <a:r>
              <a:rPr lang="en-US" dirty="0" smtClean="0"/>
              <a:t>A set of data fields</a:t>
            </a:r>
          </a:p>
        </p:txBody>
      </p:sp>
    </p:spTree>
    <p:extLst>
      <p:ext uri="{BB962C8B-B14F-4D97-AF65-F5344CB8AC3E}">
        <p14:creationId xmlns:p14="http://schemas.microsoft.com/office/powerpoint/2010/main" val="2358496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0" name="Picture 7"/>
          <p:cNvPicPr>
            <a:picLocks noChangeAspect="1"/>
          </p:cNvPicPr>
          <p:nvPr/>
        </p:nvPicPr>
        <p:blipFill>
          <a:blip r:embed="rId3"/>
          <a:srcRect/>
          <a:stretch>
            <a:fillRect/>
          </a:stretch>
        </p:blipFill>
        <p:spPr bwMode="auto">
          <a:xfrm>
            <a:off x="457200" y="1600200"/>
            <a:ext cx="8229600" cy="4961251"/>
          </a:xfrm>
          <a:prstGeom prst="rect">
            <a:avLst/>
          </a:prstGeom>
          <a:noFill/>
          <a:ln w="9525">
            <a:noFill/>
            <a:miter lim="800000"/>
            <a:headEnd/>
            <a:tailEnd/>
          </a:ln>
        </p:spPr>
      </p:pic>
      <p:sp>
        <p:nvSpPr>
          <p:cNvPr id="9"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TCP Packet Structure</a:t>
            </a:r>
            <a:endParaRPr lang="en-US" dirty="0"/>
          </a:p>
        </p:txBody>
      </p:sp>
    </p:spTree>
    <p:extLst>
      <p:ext uri="{BB962C8B-B14F-4D97-AF65-F5344CB8AC3E}">
        <p14:creationId xmlns:p14="http://schemas.microsoft.com/office/powerpoint/2010/main" val="1226403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firewall?</a:t>
            </a:r>
            <a:endParaRPr lang="en-US" dirty="0"/>
          </a:p>
        </p:txBody>
      </p:sp>
      <p:sp>
        <p:nvSpPr>
          <p:cNvPr id="3" name="Content Placeholder 2"/>
          <p:cNvSpPr>
            <a:spLocks noGrp="1"/>
          </p:cNvSpPr>
          <p:nvPr>
            <p:ph sz="quarter" idx="1"/>
          </p:nvPr>
        </p:nvSpPr>
        <p:spPr/>
        <p:txBody>
          <a:bodyPr/>
          <a:lstStyle/>
          <a:p>
            <a:r>
              <a:rPr lang="en-US" dirty="0" smtClean="0"/>
              <a:t>A means of restricting the flow of packets to and from a subnet</a:t>
            </a:r>
          </a:p>
          <a:p>
            <a:r>
              <a:rPr lang="en-US" dirty="0" err="1" smtClean="0"/>
              <a:t>stateful</a:t>
            </a:r>
            <a:r>
              <a:rPr lang="en-US" dirty="0"/>
              <a:t> </a:t>
            </a:r>
            <a:r>
              <a:rPr lang="en-US" dirty="0" err="1" smtClean="0"/>
              <a:t>vs</a:t>
            </a:r>
            <a:r>
              <a:rPr lang="en-US" dirty="0" smtClean="0"/>
              <a:t> stateless</a:t>
            </a:r>
          </a:p>
          <a:p>
            <a:r>
              <a:rPr lang="en-US" dirty="0" err="1" smtClean="0"/>
              <a:t>Iptables</a:t>
            </a:r>
            <a:endParaRPr lang="en-US" dirty="0" smtClean="0"/>
          </a:p>
          <a:p>
            <a:r>
              <a:rPr lang="en-US" dirty="0" smtClean="0"/>
              <a:t>examples</a:t>
            </a:r>
            <a:endParaRPr lang="en-US" dirty="0"/>
          </a:p>
        </p:txBody>
      </p:sp>
    </p:spTree>
    <p:extLst>
      <p:ext uri="{BB962C8B-B14F-4D97-AF65-F5344CB8AC3E}">
        <p14:creationId xmlns:p14="http://schemas.microsoft.com/office/powerpoint/2010/main" val="1777134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901</TotalTime>
  <Words>1175</Words>
  <Application>Microsoft Office PowerPoint</Application>
  <PresentationFormat>On-screen Show (4:3)</PresentationFormat>
  <Paragraphs>188</Paragraphs>
  <Slides>24</Slides>
  <Notes>14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Interacting with Computers on Networks</vt:lpstr>
      <vt:lpstr>What is a network?</vt:lpstr>
      <vt:lpstr>Some common commands</vt:lpstr>
      <vt:lpstr>How do you communicate over a network?</vt:lpstr>
      <vt:lpstr>How do you communicate over a network?</vt:lpstr>
      <vt:lpstr>Sidenote: common TCP ports</vt:lpstr>
      <vt:lpstr>What is a packet?</vt:lpstr>
      <vt:lpstr>PowerPoint Presentation</vt:lpstr>
      <vt:lpstr>What is a firewall?</vt:lpstr>
      <vt:lpstr>What is DNS?</vt:lpstr>
      <vt:lpstr>INTERACTING WITH A NETWORK</vt:lpstr>
      <vt:lpstr>Netcat</vt:lpstr>
      <vt:lpstr>Scapy</vt:lpstr>
      <vt:lpstr>Nmap</vt:lpstr>
      <vt:lpstr>NMAP – Scan Types</vt:lpstr>
      <vt:lpstr>TCP SYN Scan</vt:lpstr>
      <vt:lpstr>NMAP – ACK Scanning</vt:lpstr>
      <vt:lpstr>NMAP – FTP Bounce Scan</vt:lpstr>
      <vt:lpstr>IDLE Scan (Hide the Scan Source)</vt:lpstr>
      <vt:lpstr>IDLE Scan (cont)</vt:lpstr>
      <vt:lpstr>Useful NMAP Command with OS Fingerprinting</vt:lpstr>
      <vt:lpstr>USE THE MAN PAGES</vt:lpstr>
      <vt:lpstr>Wireless?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85</cp:revision>
  <dcterms:created xsi:type="dcterms:W3CDTF">2015-09-08T00:40:38Z</dcterms:created>
  <dcterms:modified xsi:type="dcterms:W3CDTF">2015-09-10T20:29:42Z</dcterms:modified>
</cp:coreProperties>
</file>