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8" r:id="rId5"/>
    <p:sldId id="299" r:id="rId6"/>
    <p:sldId id="300" r:id="rId7"/>
    <p:sldId id="259" r:id="rId8"/>
    <p:sldId id="301" r:id="rId9"/>
    <p:sldId id="303" r:id="rId10"/>
    <p:sldId id="304" r:id="rId11"/>
    <p:sldId id="260" r:id="rId12"/>
    <p:sldId id="261" r:id="rId13"/>
    <p:sldId id="305" r:id="rId14"/>
    <p:sldId id="306" r:id="rId15"/>
    <p:sldId id="307" r:id="rId16"/>
    <p:sldId id="262" r:id="rId17"/>
    <p:sldId id="263" r:id="rId18"/>
    <p:sldId id="308" r:id="rId19"/>
    <p:sldId id="309" r:id="rId20"/>
    <p:sldId id="310" r:id="rId21"/>
    <p:sldId id="264" r:id="rId22"/>
    <p:sldId id="312" r:id="rId23"/>
    <p:sldId id="265" r:id="rId24"/>
    <p:sldId id="314" r:id="rId25"/>
    <p:sldId id="315" r:id="rId26"/>
    <p:sldId id="316" r:id="rId27"/>
    <p:sldId id="266" r:id="rId28"/>
    <p:sldId id="313" r:id="rId29"/>
    <p:sldId id="267" r:id="rId30"/>
    <p:sldId id="317" r:id="rId31"/>
    <p:sldId id="269" r:id="rId32"/>
    <p:sldId id="318" r:id="rId33"/>
    <p:sldId id="319" r:id="rId34"/>
    <p:sldId id="270" r:id="rId35"/>
    <p:sldId id="271" r:id="rId36"/>
    <p:sldId id="273" r:id="rId37"/>
    <p:sldId id="272" r:id="rId38"/>
    <p:sldId id="320" r:id="rId39"/>
    <p:sldId id="278" r:id="rId40"/>
    <p:sldId id="279" r:id="rId41"/>
    <p:sldId id="274" r:id="rId42"/>
    <p:sldId id="297" r:id="rId43"/>
    <p:sldId id="280" r:id="rId44"/>
    <p:sldId id="281" r:id="rId45"/>
    <p:sldId id="277" r:id="rId46"/>
    <p:sldId id="321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3F3F3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91440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7"/>
          <p:cNvSpPr txBox="1">
            <a:spLocks noChangeArrowheads="1"/>
          </p:cNvSpPr>
          <p:nvPr userDrawn="1"/>
        </p:nvSpPr>
        <p:spPr bwMode="auto">
          <a:xfrm>
            <a:off x="228600" y="457200"/>
            <a:ext cx="8686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4000" b="1" dirty="0">
                <a:solidFill>
                  <a:schemeClr val="accent2"/>
                </a:solidFill>
                <a:latin typeface="Century Gothic" pitchFamily="34" charset="0"/>
                <a:ea typeface="ヒラギノ角ゴ Pro W3" pitchFamily="1" charset="-128"/>
              </a:rPr>
              <a:t>Chapter </a:t>
            </a:r>
            <a:r>
              <a:rPr lang="en-US" sz="4000" b="1" dirty="0">
                <a:solidFill>
                  <a:schemeClr val="accent2"/>
                </a:solidFill>
                <a:latin typeface="Century Gothic" pitchFamily="34" charset="0"/>
                <a:ea typeface="ヒラギノ角ゴ Pro W3" pitchFamily="1" charset="-128"/>
              </a:rPr>
              <a:t>1</a:t>
            </a:r>
            <a:endParaRPr lang="en-US" sz="4000" b="1" dirty="0">
              <a:solidFill>
                <a:schemeClr val="accent2"/>
              </a:solidFill>
              <a:latin typeface="Century Gothic" pitchFamily="34" charset="0"/>
              <a:ea typeface="ヒラギノ角ゴ Pro W3" pitchFamily="1" charset="-128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0" y="1143000"/>
            <a:ext cx="9144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000" b="1" i="1" dirty="0">
                <a:solidFill>
                  <a:srgbClr val="5895EE"/>
                </a:solidFill>
                <a:latin typeface="Century Gothic" pitchFamily="34" charset="0"/>
                <a:ea typeface="ヒラギノ角ゴ Pro W3" pitchFamily="1" charset="-128"/>
              </a:rPr>
              <a:t>Defining Information Technology</a:t>
            </a:r>
            <a:endParaRPr lang="en-US" sz="3000" b="1" i="1" dirty="0">
              <a:solidFill>
                <a:srgbClr val="5895EE"/>
              </a:solidFill>
              <a:latin typeface="Century Gothic" pitchFamily="34" charset="0"/>
              <a:ea typeface="ヒラギノ角ゴ Pro W3" pitchFamily="1" charset="-128"/>
            </a:endParaRPr>
          </a:p>
        </p:txBody>
      </p:sp>
      <p:pic>
        <p:nvPicPr>
          <p:cNvPr id="5" name="Picture 10" descr="DG_Bar_Blue_USLetter_RG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3541713"/>
            <a:ext cx="4572000" cy="268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6553200"/>
            <a:ext cx="6548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>
                <a:latin typeface="Century Gothic" pitchFamily="34" charset="0"/>
                <a:ea typeface="ヒラギノ角ゴ Pro W3" pitchFamily="1" charset="-128"/>
              </a:rPr>
              <a:t>Copyright © 2013 Pearson Education, Inc. Publishing as Pearson Addison-Wesley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1029" name="Picture 1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705725" y="5391150"/>
            <a:ext cx="1438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Computers Are Everywhere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Head-to-Head Comparisons</a:t>
            </a:r>
          </a:p>
          <a:p>
            <a:pPr eaLnBrk="1" hangingPunct="1"/>
            <a:endParaRPr lang="en-US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400300"/>
            <a:ext cx="7543800" cy="37719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Software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Software is a collective term for programs</a:t>
            </a:r>
          </a:p>
          <a:p>
            <a:pPr eaLnBrk="1" hangingPunct="1"/>
            <a:r>
              <a:rPr lang="en-US" smtClean="0"/>
              <a:t>Programs are the instructions computers perform to implement applications.</a:t>
            </a:r>
          </a:p>
          <a:p>
            <a:pPr eaLnBrk="1" hangingPunct="1"/>
            <a:r>
              <a:rPr lang="en-US" smtClean="0"/>
              <a:t>Software “instructs” the computer (hardware), by providing the steps needed to perform a task. </a:t>
            </a:r>
          </a:p>
          <a:p>
            <a:pPr eaLnBrk="1" hangingPunct="1"/>
            <a:r>
              <a:rPr lang="en-US" smtClean="0"/>
              <a:t>The computer follows the program and carries out the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Software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Software Stack</a:t>
            </a:r>
          </a:p>
          <a:p>
            <a:pPr lvl="1" eaLnBrk="1" hangingPunct="1"/>
            <a:r>
              <a:rPr lang="en-US" smtClean="0"/>
              <a:t>Concept used to structure and organize the software in contemporary computer systems</a:t>
            </a:r>
          </a:p>
          <a:p>
            <a:pPr lvl="1" eaLnBrk="1" hangingPunct="1"/>
            <a:r>
              <a:rPr lang="en-US" smtClean="0"/>
              <a:t>Series of layers of programs that implement user applications.</a:t>
            </a:r>
          </a:p>
          <a:p>
            <a:pPr lvl="1" eaLnBrk="1" hangingPunct="1"/>
            <a:r>
              <a:rPr lang="en-US" smtClean="0"/>
              <a:t>Each software layer implements operations used to build the layers above.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Software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71600" y="1538288"/>
            <a:ext cx="6400800" cy="4649787"/>
          </a:xfrm>
          <a:ln>
            <a:solidFill>
              <a:schemeClr val="accent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Referring to the figure on the previous slide: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To </a:t>
            </a:r>
            <a:r>
              <a:rPr lang="en-US" dirty="0">
                <a:ea typeface="+mn-ea"/>
              </a:rPr>
              <a:t>check out </a:t>
            </a:r>
            <a:r>
              <a:rPr lang="en-US" dirty="0" smtClean="0">
                <a:ea typeface="+mn-ea"/>
              </a:rPr>
              <a:t>a video on YouTube video using a </a:t>
            </a:r>
            <a:r>
              <a:rPr lang="en-US" dirty="0">
                <a:ea typeface="+mn-ea"/>
              </a:rPr>
              <a:t>smart phone, you </a:t>
            </a:r>
            <a:r>
              <a:rPr lang="en-US" dirty="0" smtClean="0">
                <a:ea typeface="+mn-ea"/>
              </a:rPr>
              <a:t>would:</a:t>
            </a:r>
          </a:p>
          <a:p>
            <a:pPr lvl="2" eaLnBrk="1" hangingPunct="1">
              <a:defRPr/>
            </a:pPr>
            <a:r>
              <a:rPr lang="en-US" dirty="0" smtClean="0">
                <a:ea typeface="+mn-ea"/>
              </a:rPr>
              <a:t>use </a:t>
            </a:r>
            <a:r>
              <a:rPr lang="en-US" dirty="0">
                <a:ea typeface="+mn-ea"/>
              </a:rPr>
              <a:t>the </a:t>
            </a:r>
            <a:r>
              <a:rPr lang="en-US" b="1" dirty="0">
                <a:solidFill>
                  <a:srgbClr val="CC00CC"/>
                </a:solidFill>
                <a:ea typeface="+mn-ea"/>
              </a:rPr>
              <a:t>browser</a:t>
            </a:r>
            <a:r>
              <a:rPr lang="en-US" b="1" dirty="0">
                <a:ea typeface="+mn-ea"/>
              </a:rPr>
              <a:t> </a:t>
            </a:r>
            <a:r>
              <a:rPr lang="en-US" dirty="0">
                <a:ea typeface="+mn-ea"/>
              </a:rPr>
              <a:t>application </a:t>
            </a:r>
            <a:r>
              <a:rPr lang="en-US" dirty="0" smtClean="0">
                <a:ea typeface="+mn-ea"/>
              </a:rPr>
              <a:t>to </a:t>
            </a:r>
            <a:r>
              <a:rPr lang="en-US" dirty="0" smtClean="0"/>
              <a:t>get </a:t>
            </a:r>
            <a:r>
              <a:rPr lang="en-US" dirty="0"/>
              <a:t>to </a:t>
            </a:r>
            <a:r>
              <a:rPr lang="en-US" dirty="0" smtClean="0"/>
              <a:t>YouTube</a:t>
            </a:r>
          </a:p>
          <a:p>
            <a:pPr lvl="2" eaLnBrk="1" hangingPunct="1">
              <a:defRPr/>
            </a:pPr>
            <a:r>
              <a:rPr lang="en-US" dirty="0" smtClean="0"/>
              <a:t>the </a:t>
            </a:r>
            <a:r>
              <a:rPr lang="en-US" b="1" dirty="0">
                <a:solidFill>
                  <a:srgbClr val="CC00CC"/>
                </a:solidFill>
                <a:ea typeface="+mn-ea"/>
              </a:rPr>
              <a:t>browser</a:t>
            </a:r>
            <a:r>
              <a:rPr lang="en-US" dirty="0"/>
              <a:t> app uses the </a:t>
            </a:r>
            <a:r>
              <a:rPr lang="en-US" b="1" dirty="0">
                <a:solidFill>
                  <a:srgbClr val="7030A0"/>
                </a:solidFill>
                <a:ea typeface="+mn-ea"/>
              </a:rPr>
              <a:t>window manager</a:t>
            </a:r>
            <a:r>
              <a:rPr lang="en-US" dirty="0"/>
              <a:t>, and several </a:t>
            </a:r>
            <a:r>
              <a:rPr lang="en-US" dirty="0" smtClean="0"/>
              <a:t>other frameworks</a:t>
            </a:r>
            <a:endParaRPr lang="en-US" dirty="0"/>
          </a:p>
          <a:p>
            <a:pPr lvl="2" eaLnBrk="1" hangingPunct="1">
              <a:defRPr/>
            </a:pPr>
            <a:r>
              <a:rPr lang="en-US" dirty="0" smtClean="0"/>
              <a:t>the </a:t>
            </a:r>
            <a:r>
              <a:rPr lang="en-US" b="1" dirty="0">
                <a:solidFill>
                  <a:srgbClr val="7030A0"/>
                </a:solidFill>
                <a:ea typeface="+mn-ea"/>
              </a:rPr>
              <a:t>window manager </a:t>
            </a:r>
            <a:r>
              <a:rPr lang="en-US" dirty="0"/>
              <a:t>uses </a:t>
            </a:r>
            <a:r>
              <a:rPr lang="en-US" b="1" dirty="0">
                <a:solidFill>
                  <a:srgbClr val="00B050"/>
                </a:solidFill>
                <a:ea typeface="+mn-ea"/>
              </a:rPr>
              <a:t>media manager</a:t>
            </a:r>
            <a:r>
              <a:rPr lang="en-US" dirty="0"/>
              <a:t>, and several other libraries</a:t>
            </a:r>
          </a:p>
          <a:p>
            <a:pPr lvl="2" eaLnBrk="1" hangingPunct="1">
              <a:defRPr/>
            </a:pPr>
            <a:r>
              <a:rPr lang="en-US" dirty="0" smtClean="0"/>
              <a:t>the </a:t>
            </a:r>
            <a:r>
              <a:rPr lang="en-US" b="1" dirty="0">
                <a:solidFill>
                  <a:srgbClr val="00B050"/>
                </a:solidFill>
                <a:ea typeface="+mn-ea"/>
              </a:rPr>
              <a:t>media manager </a:t>
            </a:r>
            <a:r>
              <a:rPr lang="en-US" dirty="0"/>
              <a:t>uses the </a:t>
            </a:r>
            <a:r>
              <a:rPr lang="en-US" b="1" dirty="0">
                <a:solidFill>
                  <a:srgbClr val="00B0F0"/>
                </a:solidFill>
                <a:ea typeface="+mn-ea"/>
              </a:rPr>
              <a:t>display </a:t>
            </a:r>
            <a:r>
              <a:rPr lang="en-US" b="1" dirty="0" smtClean="0">
                <a:solidFill>
                  <a:srgbClr val="00B0F0"/>
                </a:solidFill>
                <a:ea typeface="+mn-ea"/>
              </a:rPr>
              <a:t/>
            </a:r>
            <a:br>
              <a:rPr lang="en-US" b="1" dirty="0" smtClean="0">
                <a:solidFill>
                  <a:srgbClr val="00B0F0"/>
                </a:solidFill>
                <a:ea typeface="+mn-ea"/>
              </a:rPr>
            </a:br>
            <a:r>
              <a:rPr lang="en-US" b="1" dirty="0" smtClean="0">
                <a:solidFill>
                  <a:srgbClr val="00B0F0"/>
                </a:solidFill>
                <a:ea typeface="+mn-ea"/>
              </a:rPr>
              <a:t>drivers</a:t>
            </a:r>
            <a:r>
              <a:rPr lang="en-US" dirty="0"/>
              <a:t>, and several other </a:t>
            </a:r>
            <a:r>
              <a:rPr lang="en-US" dirty="0" smtClean="0"/>
              <a:t>kernel operations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Software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Writing software is a difficult and challenging </a:t>
            </a:r>
          </a:p>
          <a:p>
            <a:pPr eaLnBrk="1" hangingPunct="1"/>
            <a:r>
              <a:rPr lang="en-US" smtClean="0"/>
              <a:t>They instruct an agent to perform some function or action by giving a step-by-step</a:t>
            </a:r>
          </a:p>
          <a:p>
            <a:pPr eaLnBrk="1" hangingPunct="1"/>
            <a:r>
              <a:rPr lang="en-US" smtClean="0"/>
              <a:t>process. </a:t>
            </a:r>
          </a:p>
          <a:p>
            <a:pPr eaLnBrk="1" hangingPunct="1"/>
            <a:r>
              <a:rPr lang="en-US" smtClean="0"/>
              <a:t>The agent is anything that can follow the instructions.</a:t>
            </a:r>
          </a:p>
          <a:p>
            <a:pPr eaLnBrk="1" hangingPunct="1"/>
            <a:r>
              <a:rPr lang="en-US" smtClean="0"/>
              <a:t>For software professionals, the agent is a computer.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Experience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People:</a:t>
            </a:r>
          </a:p>
          <a:p>
            <a:pPr lvl="1" eaLnBrk="1" hangingPunct="1"/>
            <a:r>
              <a:rPr lang="en-US" smtClean="0"/>
              <a:t>meet online and marry</a:t>
            </a:r>
          </a:p>
          <a:p>
            <a:pPr lvl="1" eaLnBrk="1" hangingPunct="1"/>
            <a:r>
              <a:rPr lang="en-US" smtClean="0"/>
              <a:t>make unfortunate Facebook posts and lose their jobs</a:t>
            </a:r>
          </a:p>
          <a:p>
            <a:pPr lvl="1" eaLnBrk="1" hangingPunct="1"/>
            <a:r>
              <a:rPr lang="en-US" smtClean="0"/>
              <a:t>spend hours listening to music, watching videos, and playing games</a:t>
            </a:r>
          </a:p>
          <a:p>
            <a:pPr eaLnBrk="1" hangingPunct="1"/>
            <a:r>
              <a:rPr lang="en-US" smtClean="0"/>
              <a:t>Most of our interactions with computers are recorded, virtual, and artificial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Recorded technology</a:t>
            </a:r>
          </a:p>
          <a:p>
            <a:pPr lvl="1" eaLnBrk="1" hangingPunct="1">
              <a:defRPr/>
            </a:pPr>
            <a:r>
              <a:rPr lang="en-US" dirty="0" smtClean="0"/>
              <a:t>Oldest </a:t>
            </a:r>
            <a:r>
              <a:rPr lang="en-US" dirty="0"/>
              <a:t>form of information technology is a </a:t>
            </a:r>
            <a:r>
              <a:rPr lang="en-US" dirty="0" smtClean="0"/>
              <a:t>recording a </a:t>
            </a:r>
            <a:r>
              <a:rPr lang="en-US" dirty="0"/>
              <a:t>scene, performance, event, </a:t>
            </a:r>
            <a:r>
              <a:rPr lang="en-US" dirty="0" smtClean="0"/>
              <a:t>etc.</a:t>
            </a:r>
          </a:p>
          <a:p>
            <a:pPr lvl="1" eaLnBrk="1" hangingPunct="1">
              <a:defRPr/>
            </a:pPr>
            <a:r>
              <a:rPr lang="en-US" dirty="0" smtClean="0"/>
              <a:t>Digital </a:t>
            </a:r>
            <a:r>
              <a:rPr lang="en-US" dirty="0"/>
              <a:t>copies </a:t>
            </a:r>
            <a:r>
              <a:rPr lang="en-US" dirty="0" smtClean="0"/>
              <a:t>are approximations </a:t>
            </a:r>
            <a:r>
              <a:rPr lang="en-US" dirty="0"/>
              <a:t>of </a:t>
            </a:r>
            <a:r>
              <a:rPr lang="en-US" dirty="0" smtClean="0"/>
              <a:t>reality</a:t>
            </a:r>
          </a:p>
          <a:p>
            <a:pPr lvl="1" eaLnBrk="1" hangingPunct="1">
              <a:defRPr/>
            </a:pPr>
            <a:r>
              <a:rPr lang="en-US" dirty="0" smtClean="0"/>
              <a:t>With today’s technology, in most cases </a:t>
            </a:r>
            <a:r>
              <a:rPr lang="en-US" dirty="0"/>
              <a:t>the approximation is extremely </a:t>
            </a:r>
            <a:r>
              <a:rPr lang="en-US" dirty="0" smtClean="0"/>
              <a:t>accurate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Digital Information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Transformation</a:t>
            </a:r>
          </a:p>
          <a:p>
            <a:pPr lvl="1" eaLnBrk="1" hangingPunct="1"/>
            <a:r>
              <a:rPr lang="en-US" smtClean="0"/>
              <a:t>It is easy to enhance or embellish digital information</a:t>
            </a:r>
          </a:p>
          <a:p>
            <a:pPr lvl="1" eaLnBrk="1" hangingPunct="1"/>
            <a:r>
              <a:rPr lang="en-US" smtClean="0"/>
              <a:t>Photo editing, video editing, audio remixing are widely practiced</a:t>
            </a:r>
          </a:p>
          <a:p>
            <a:pPr lvl="1" eaLnBrk="1" hangingPunct="1"/>
            <a:r>
              <a:rPr lang="en-US" i="1" smtClean="0"/>
              <a:t>Photoshop </a:t>
            </a:r>
            <a:r>
              <a:rPr lang="en-US" smtClean="0"/>
              <a:t>has become a verb describing the act of changing a digital image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Digital Information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Synthetic Complexity</a:t>
            </a:r>
          </a:p>
          <a:p>
            <a:pPr lvl="1" eaLnBrk="1" hangingPunct="1"/>
            <a:r>
              <a:rPr lang="en-US" smtClean="0"/>
              <a:t>The creation of new digital media means that the information is </a:t>
            </a:r>
            <a:r>
              <a:rPr lang="en-US" i="1" smtClean="0"/>
              <a:t>synthesized </a:t>
            </a:r>
            <a:endParaRPr lang="en-US" smtClean="0"/>
          </a:p>
          <a:p>
            <a:pPr lvl="1" eaLnBrk="1" hangingPunct="1"/>
            <a:r>
              <a:rPr lang="en-US" smtClean="0"/>
              <a:t>It is an alternate version of the world</a:t>
            </a:r>
          </a:p>
          <a:p>
            <a:pPr lvl="2" eaLnBrk="1" hangingPunct="1"/>
            <a:r>
              <a:rPr lang="en-US" smtClean="0"/>
              <a:t>Examples: animations, cartoons, video games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Explain why it’s important to know the right word</a:t>
            </a:r>
          </a:p>
          <a:p>
            <a:pPr eaLnBrk="1" hangingPunct="1"/>
            <a:r>
              <a:rPr lang="en-US" sz="2400" smtClean="0"/>
              <a:t>Relate the connections among hardware, software, “the experience,” and data</a:t>
            </a:r>
          </a:p>
          <a:p>
            <a:pPr eaLnBrk="1" hangingPunct="1"/>
            <a:r>
              <a:rPr lang="en-US" sz="2400" smtClean="0"/>
              <a:t>Define basic hardware and software terms</a:t>
            </a:r>
          </a:p>
          <a:p>
            <a:pPr eaLnBrk="1" hangingPunct="1"/>
            <a:r>
              <a:rPr lang="en-US" sz="2400" smtClean="0"/>
              <a:t>Define and give examples of “idea” terms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Digital Information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Synthetic Complexity</a:t>
            </a:r>
          </a:p>
          <a:p>
            <a:pPr lvl="1" eaLnBrk="1" hangingPunct="1"/>
            <a:r>
              <a:rPr lang="en-US" smtClean="0"/>
              <a:t>Advantages? </a:t>
            </a:r>
          </a:p>
          <a:p>
            <a:pPr lvl="2" eaLnBrk="1" hangingPunct="1"/>
            <a:r>
              <a:rPr lang="en-US" smtClean="0"/>
              <a:t>With early animations, each frame was drawn by a person and the music was recorded “live” </a:t>
            </a:r>
          </a:p>
          <a:p>
            <a:pPr lvl="2" eaLnBrk="1" hangingPunct="1"/>
            <a:r>
              <a:rPr lang="en-US" smtClean="0"/>
              <a:t>Contemporary animations are digital art also created one frame at a time, but by a computer</a:t>
            </a:r>
          </a:p>
          <a:p>
            <a:pPr lvl="2" eaLnBrk="1" hangingPunct="1"/>
            <a:r>
              <a:rPr lang="en-US" smtClean="0"/>
              <a:t>A “start scene,” an “ending scene,” and directions on how to modify the </a:t>
            </a:r>
            <a:r>
              <a:rPr lang="en-US" i="1" smtClean="0"/>
              <a:t>start</a:t>
            </a:r>
            <a:r>
              <a:rPr lang="en-US" smtClean="0"/>
              <a:t> to get to the </a:t>
            </a:r>
            <a:r>
              <a:rPr lang="en-US" i="1" smtClean="0"/>
              <a:t>end</a:t>
            </a:r>
            <a:r>
              <a:rPr lang="en-US" smtClean="0"/>
              <a:t> are processed by the computer to create the movie</a:t>
            </a:r>
          </a:p>
          <a:p>
            <a:pPr lvl="2" eaLnBrk="1" hangingPunct="1"/>
            <a:r>
              <a:rPr lang="en-US" smtClean="0"/>
              <a:t>Digital sounds are added and synchronized </a:t>
            </a:r>
            <a:br>
              <a:rPr lang="en-US" smtClean="0"/>
            </a:br>
            <a:r>
              <a:rPr lang="en-US" smtClean="0"/>
              <a:t>to the images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Virtual Worlds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Virtual reality: a world created by  computers to </a:t>
            </a:r>
            <a:r>
              <a:rPr lang="en-US" i="1" smtClean="0"/>
              <a:t>simulate</a:t>
            </a:r>
            <a:r>
              <a:rPr lang="en-US" smtClean="0"/>
              <a:t> the physical world</a:t>
            </a:r>
          </a:p>
          <a:p>
            <a:pPr eaLnBrk="1" hangingPunct="1"/>
            <a:r>
              <a:rPr lang="en-US" smtClean="0"/>
              <a:t>It is</a:t>
            </a:r>
            <a:r>
              <a:rPr lang="en-US" b="1" smtClean="0"/>
              <a:t> </a:t>
            </a:r>
            <a:r>
              <a:rPr lang="en-US" smtClean="0"/>
              <a:t>not real, but is perceived “as if” it were</a:t>
            </a:r>
          </a:p>
          <a:p>
            <a:pPr eaLnBrk="1" hangingPunct="1"/>
            <a:r>
              <a:rPr lang="en-US" smtClean="0"/>
              <a:t>The full VR experience is still under development…but we see it all the time:</a:t>
            </a:r>
          </a:p>
          <a:p>
            <a:pPr marL="2232025" lvl="1" eaLnBrk="1" hangingPunct="1"/>
            <a:r>
              <a:rPr lang="en-US" smtClean="0"/>
              <a:t>Keypads on a smart phone display</a:t>
            </a:r>
          </a:p>
          <a:p>
            <a:pPr marL="2232025" lvl="1" eaLnBrk="1" hangingPunct="1"/>
            <a:r>
              <a:rPr lang="en-US" smtClean="0"/>
              <a:t>Spreadsheet software that look like accounting paper</a:t>
            </a:r>
          </a:p>
          <a:p>
            <a:pPr marL="2232025" lvl="1" eaLnBrk="1" hangingPunct="1"/>
            <a:r>
              <a:rPr lang="en-US" smtClean="0"/>
              <a:t>GPS displays that show a map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267200"/>
            <a:ext cx="1343025" cy="201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Virtual Worlds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Programmers use these features because they are familiar, intuitive, easy to learn, and efficient to use</a:t>
            </a:r>
          </a:p>
          <a:p>
            <a:pPr eaLnBrk="1" hangingPunct="1"/>
            <a:r>
              <a:rPr lang="en-US" smtClean="0"/>
              <a:t>These examples are “not real, but as if”</a:t>
            </a:r>
          </a:p>
          <a:p>
            <a:pPr eaLnBrk="1" hangingPunct="1"/>
            <a:r>
              <a:rPr lang="en-US" smtClean="0"/>
              <a:t>Sometimes, the virtual devices are better than the real one:</a:t>
            </a:r>
          </a:p>
          <a:p>
            <a:pPr lvl="1" eaLnBrk="1" hangingPunct="1"/>
            <a:r>
              <a:rPr lang="en-US" smtClean="0"/>
              <a:t>Example: if you mistype a phone number, you can delete the wrong numbers </a:t>
            </a:r>
            <a:r>
              <a:rPr lang="en-US" i="1" smtClean="0"/>
              <a:t>before </a:t>
            </a:r>
            <a:br>
              <a:rPr lang="en-US" i="1" smtClean="0"/>
            </a:br>
            <a:r>
              <a:rPr lang="en-US" smtClean="0"/>
              <a:t>you “dial”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Artificial Worlds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Everything else that you experience with computers is simply artificial</a:t>
            </a:r>
          </a:p>
          <a:p>
            <a:pPr eaLnBrk="1" hangingPunct="1"/>
            <a:r>
              <a:rPr lang="en-US" smtClean="0"/>
              <a:t>Systems like iTunes, Facebook, Twitter, and Angry Birds are entirely the product of human imagination</a:t>
            </a:r>
          </a:p>
          <a:p>
            <a:pPr eaLnBrk="1" hangingPunct="1"/>
            <a:r>
              <a:rPr lang="en-US" smtClean="0"/>
              <a:t>This means the creators had almost unlimited flexibility when designing</a:t>
            </a:r>
          </a:p>
          <a:p>
            <a:pPr eaLnBrk="1" hangingPunct="1"/>
            <a:r>
              <a:rPr lang="en-US" smtClean="0"/>
              <a:t>This flexibility to create </a:t>
            </a:r>
            <a:r>
              <a:rPr lang="en-US" i="1" smtClean="0"/>
              <a:t>anything </a:t>
            </a:r>
            <a:r>
              <a:rPr lang="en-US" smtClean="0"/>
              <a:t>is </a:t>
            </a:r>
            <a:br>
              <a:rPr lang="en-US" smtClean="0"/>
            </a:br>
            <a:r>
              <a:rPr lang="en-US" smtClean="0"/>
              <a:t>one of the exciting aspects of computing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Artificial Worlds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Extended Abilities.</a:t>
            </a:r>
          </a:p>
          <a:p>
            <a:pPr lvl="1" eaLnBrk="1" hangingPunct="1"/>
            <a:r>
              <a:rPr lang="en-US" smtClean="0"/>
              <a:t>Key advantage of software is that it can often do difficult tasks that are user-friendly</a:t>
            </a:r>
          </a:p>
          <a:p>
            <a:pPr lvl="1" eaLnBrk="1" hangingPunct="1"/>
            <a:r>
              <a:rPr lang="en-US" smtClean="0"/>
              <a:t>These are “artificial” solutions in the sense that they are not the standard techniques used previously</a:t>
            </a:r>
          </a:p>
          <a:p>
            <a:pPr lvl="1" eaLnBrk="1" hangingPunct="1"/>
            <a:r>
              <a:rPr lang="en-US" smtClean="0"/>
              <a:t>They depend on a computer to “do the work” </a:t>
            </a:r>
          </a:p>
          <a:p>
            <a:pPr lvl="1" eaLnBrk="1" hangingPunct="1"/>
            <a:r>
              <a:rPr lang="en-US" smtClean="0"/>
              <a:t>We are now “experts” at tasks that were once people’s careers: for example, video </a:t>
            </a:r>
            <a:br>
              <a:rPr lang="en-US" smtClean="0"/>
            </a:br>
            <a:r>
              <a:rPr lang="en-US" smtClean="0"/>
              <a:t>editing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Artificial Worlds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New Phenomena. </a:t>
            </a:r>
          </a:p>
          <a:p>
            <a:pPr lvl="1" eaLnBrk="1" hangingPunct="1"/>
            <a:r>
              <a:rPr lang="en-US" smtClean="0"/>
              <a:t>Systems, such as Twitter, Facebook, YouTube, give us experiences that did not exist before they were created</a:t>
            </a:r>
          </a:p>
          <a:p>
            <a:pPr lvl="1" eaLnBrk="1" hangingPunct="1"/>
            <a:r>
              <a:rPr lang="en-US" smtClean="0"/>
              <a:t>Some aspects, such as communication via phone and snail mail, did exist</a:t>
            </a:r>
          </a:p>
          <a:p>
            <a:pPr lvl="2" eaLnBrk="1" hangingPunct="1"/>
            <a:r>
              <a:rPr lang="en-US" smtClean="0"/>
              <a:t>They were not equivalent to social networks, primarily because they are either person-to-person, or person-to-tiny group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Artificial Worlds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New Phenomena/New Problems</a:t>
            </a:r>
          </a:p>
          <a:p>
            <a:pPr lvl="1" eaLnBrk="1" hangingPunct="1"/>
            <a:r>
              <a:rPr lang="en-US" smtClean="0"/>
              <a:t>New privacy concerns</a:t>
            </a:r>
          </a:p>
          <a:p>
            <a:pPr lvl="1" eaLnBrk="1" hangingPunct="1"/>
            <a:r>
              <a:rPr lang="en-US" smtClean="0"/>
              <a:t>Spam ( junk mail )</a:t>
            </a:r>
          </a:p>
          <a:p>
            <a:pPr lvl="1" eaLnBrk="1" hangingPunct="1"/>
            <a:r>
              <a:rPr lang="en-US" smtClean="0"/>
              <a:t>Scams (the Nigerian Widow fraud)</a:t>
            </a:r>
          </a:p>
          <a:p>
            <a:pPr lvl="1" eaLnBrk="1" hangingPunct="1"/>
            <a:r>
              <a:rPr lang="en-US" smtClean="0"/>
              <a:t>online bullying</a:t>
            </a:r>
          </a:p>
          <a:p>
            <a:pPr lvl="1" eaLnBrk="1" hangingPunct="1"/>
            <a:r>
              <a:rPr lang="en-US" smtClean="0"/>
              <a:t>stalking (physically following someone)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Data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vs. Information are interchangeable works in computing</a:t>
            </a:r>
          </a:p>
          <a:p>
            <a:pPr eaLnBrk="1" hangingPunct="1"/>
            <a:r>
              <a:rPr lang="en-US" smtClean="0"/>
              <a:t>Physical Form</a:t>
            </a:r>
          </a:p>
          <a:p>
            <a:pPr lvl="1" eaLnBrk="1" hangingPunct="1"/>
            <a:r>
              <a:rPr lang="en-US" smtClean="0"/>
              <a:t>Information is literally everywhere in the physical world</a:t>
            </a:r>
          </a:p>
          <a:p>
            <a:pPr lvl="1" eaLnBrk="1" hangingPunct="1"/>
            <a:r>
              <a:rPr lang="en-US" smtClean="0"/>
              <a:t>Much of it can be captured and converted to digital form.</a:t>
            </a:r>
          </a:p>
          <a:p>
            <a:pPr lvl="1" eaLnBrk="1" hangingPunct="1"/>
            <a:r>
              <a:rPr lang="en-US" smtClean="0"/>
              <a:t>It is always represented as bits </a:t>
            </a:r>
            <a:br>
              <a:rPr lang="en-US" smtClean="0"/>
            </a:br>
            <a:r>
              <a:rPr lang="en-US" smtClean="0"/>
              <a:t>(0’s and 1’s)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Information You Use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Most of the information used daily is delivered by the World Wide Web</a:t>
            </a:r>
          </a:p>
          <a:p>
            <a:pPr eaLnBrk="1" hangingPunct="1"/>
            <a:r>
              <a:rPr lang="en-US" smtClean="0"/>
              <a:t>Newspapers, TV, magazines, and libraries also deliver information but in a diminishing role</a:t>
            </a:r>
          </a:p>
          <a:p>
            <a:pPr eaLnBrk="1" hangingPunct="1"/>
            <a:r>
              <a:rPr lang="en-US" smtClean="0"/>
              <a:t>Some digital data (like GPS or ATM transactions) is not delivered at all by the Web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Sourced Content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Sourced content is content produced for commercial purposes or to fulfill an information dissemination obligation</a:t>
            </a:r>
          </a:p>
          <a:p>
            <a:pPr eaLnBrk="1" hangingPunct="1"/>
            <a:r>
              <a:rPr lang="en-US" smtClean="0"/>
              <a:t>Examples include newspapers, shopping, government, celebrities, etc.</a:t>
            </a:r>
          </a:p>
          <a:p>
            <a:pPr eaLnBrk="1" hangingPunct="1"/>
            <a:r>
              <a:rPr lang="en-US" smtClean="0"/>
              <a:t>It is content that is entirely controlled by the source organization or person</a:t>
            </a:r>
          </a:p>
          <a:p>
            <a:pPr eaLnBrk="1" hangingPunct="1"/>
            <a:r>
              <a:rPr lang="en-US" smtClean="0"/>
              <a:t>The general public cannot add new</a:t>
            </a:r>
            <a:br>
              <a:rPr lang="en-US" smtClean="0"/>
            </a:br>
            <a:r>
              <a:rPr lang="en-US" smtClean="0"/>
              <a:t>information to sourced 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Hardware, Software, and the Experience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Computing in its most general form concerns data and three phenomena:</a:t>
            </a:r>
          </a:p>
          <a:p>
            <a:pPr lvl="1" eaLnBrk="1" hangingPunct="1"/>
            <a:r>
              <a:rPr lang="en-US" smtClean="0"/>
              <a:t>Hardware</a:t>
            </a:r>
          </a:p>
          <a:p>
            <a:pPr lvl="1" eaLnBrk="1" hangingPunct="1"/>
            <a:r>
              <a:rPr lang="en-US" smtClean="0"/>
              <a:t>Software, and </a:t>
            </a:r>
          </a:p>
          <a:p>
            <a:pPr lvl="1" eaLnBrk="1" hangingPunct="1"/>
            <a:r>
              <a:rPr lang="en-US" smtClean="0"/>
              <a:t>“the experience.”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Social Content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/>
            <a:r>
              <a:rPr lang="en-US" smtClean="0"/>
              <a:t>Social content refers to information created by visitors to the site</a:t>
            </a:r>
          </a:p>
          <a:p>
            <a:pPr eaLnBrk="1" hangingPunct="1"/>
            <a:r>
              <a:rPr lang="en-US" smtClean="0"/>
              <a:t>Examples include the social networking, media sharing, gaming, and reference</a:t>
            </a:r>
          </a:p>
          <a:p>
            <a:pPr eaLnBrk="1" hangingPunct="1"/>
            <a:r>
              <a:rPr lang="en-US" smtClean="0"/>
              <a:t>Users generate or contribute to the content of these sites</a:t>
            </a:r>
          </a:p>
          <a:p>
            <a:pPr eaLnBrk="1" hangingPunct="1"/>
            <a:r>
              <a:rPr lang="en-US" smtClean="0"/>
              <a:t>Although Google and other search engines do not create the content they display,</a:t>
            </a:r>
            <a:br>
              <a:rPr lang="en-US" smtClean="0"/>
            </a:br>
            <a:r>
              <a:rPr lang="en-US" smtClean="0"/>
              <a:t>they are not social networking sites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Files and Databases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digital information we access through the WWW is stored on Web servers around the world as files and databases.</a:t>
            </a:r>
          </a:p>
          <a:p>
            <a:pPr lvl="1" eaLnBrk="1" hangingPunct="1"/>
            <a:r>
              <a:rPr lang="en-US" smtClean="0"/>
              <a:t>Sourced content sites create the files and databases and places them on their own servers</a:t>
            </a:r>
          </a:p>
          <a:p>
            <a:pPr eaLnBrk="1" hangingPunct="1"/>
            <a:r>
              <a:rPr lang="en-US" smtClean="0"/>
              <a:t>Databases are everywhere; your digital music (for example, iTunes) is organized as a database, as are your photos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Files and Databases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Your smart phone contacts are a database, and much of the other “stuff ” you’ve stored on your phone is organized that way, too.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0138" y="762000"/>
            <a:ext cx="6900862" cy="50784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Terms of Endearment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 only should you learn the right computing terms, but you should also understand how to use them to benefit completely from the technology. </a:t>
            </a:r>
          </a:p>
          <a:p>
            <a:pPr eaLnBrk="1" hangingPunct="1"/>
            <a:r>
              <a:rPr lang="en-US" smtClean="0"/>
              <a:t>There are two practical reasons for this: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smtClean="0"/>
              <a:t>Tech Support: Everyone needs and uses it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smtClean="0"/>
              <a:t>To learn a new subject, we must learn its terminology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Tech Support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Usually, you must look up the answer yourself using the </a:t>
            </a:r>
            <a:r>
              <a:rPr lang="en-US" i="1" smtClean="0"/>
              <a:t>Help </a:t>
            </a:r>
            <a:r>
              <a:rPr lang="en-US" smtClean="0"/>
              <a:t>feature, or you must contact tech support</a:t>
            </a:r>
          </a:p>
          <a:p>
            <a:pPr lvl="1" eaLnBrk="1" hangingPunct="1"/>
            <a:r>
              <a:rPr lang="en-US" smtClean="0"/>
              <a:t>The technician might not know what you talking about</a:t>
            </a:r>
          </a:p>
          <a:p>
            <a:pPr lvl="1" eaLnBrk="1" hangingPunct="1"/>
            <a:r>
              <a:rPr lang="en-US" smtClean="0"/>
              <a:t>Without the right word, the search algorithm of the </a:t>
            </a:r>
            <a:r>
              <a:rPr lang="en-US" i="1" smtClean="0"/>
              <a:t>Help </a:t>
            </a:r>
            <a:r>
              <a:rPr lang="en-US" smtClean="0"/>
              <a:t>facility definitely won’t know what you mean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Algorithms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What’s an algorithm?</a:t>
            </a:r>
          </a:p>
          <a:p>
            <a:pPr lvl="1" eaLnBrk="1" hangingPunct="1"/>
            <a:r>
              <a:rPr lang="en-US" smtClean="0"/>
              <a:t>An </a:t>
            </a:r>
            <a:r>
              <a:rPr lang="en-US" b="1" smtClean="0"/>
              <a:t>algorithm </a:t>
            </a:r>
            <a:r>
              <a:rPr lang="en-US" smtClean="0"/>
              <a:t>is a precise, systematic method for producing a specified result</a:t>
            </a:r>
          </a:p>
          <a:p>
            <a:pPr eaLnBrk="1" hangingPunct="1"/>
            <a:r>
              <a:rPr lang="en-US" smtClean="0"/>
              <a:t>Important points about algorithms:</a:t>
            </a:r>
          </a:p>
          <a:p>
            <a:pPr lvl="1" eaLnBrk="1" hangingPunct="1"/>
            <a:r>
              <a:rPr lang="en-US" smtClean="0"/>
              <a:t>We use and invent algorithms all the time to solve our problems</a:t>
            </a:r>
          </a:p>
          <a:p>
            <a:pPr lvl="1" eaLnBrk="1" hangingPunct="1"/>
            <a:r>
              <a:rPr lang="en-US" smtClean="0"/>
              <a:t>Often the agent that “runs” the algorithm is a person, NOT a computer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Algorithms (cont’d)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Computers are clueless. They need to be told what to do</a:t>
            </a:r>
          </a:p>
          <a:p>
            <a:pPr eaLnBrk="1" hangingPunct="1"/>
            <a:r>
              <a:rPr lang="en-US" smtClean="0"/>
              <a:t>For a method to be precise enough for a computer to follow, </a:t>
            </a:r>
            <a:r>
              <a:rPr lang="en-US" i="1" smtClean="0"/>
              <a:t>everything </a:t>
            </a:r>
            <a:r>
              <a:rPr lang="en-US" smtClean="0"/>
              <a:t>needs to be spelled out</a:t>
            </a:r>
          </a:p>
          <a:p>
            <a:pPr eaLnBrk="1" hangingPunct="1"/>
            <a:r>
              <a:rPr lang="en-US" smtClean="0"/>
              <a:t>Programmers make algorithms perfectly precise for computers by writing them in a programming language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Algorithms (cont’d)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People </a:t>
            </a:r>
            <a:r>
              <a:rPr lang="en-US" i="1" smtClean="0"/>
              <a:t>do </a:t>
            </a:r>
            <a:r>
              <a:rPr lang="en-US" smtClean="0"/>
              <a:t>have a clue, so many things can be left out of an explanation when </a:t>
            </a:r>
            <a:r>
              <a:rPr lang="en-US" i="1" smtClean="0"/>
              <a:t>people</a:t>
            </a:r>
            <a:r>
              <a:rPr lang="en-US" smtClean="0"/>
              <a:t> have to follow directions</a:t>
            </a:r>
          </a:p>
          <a:p>
            <a:pPr eaLnBrk="1" hangingPunct="1"/>
            <a:r>
              <a:rPr lang="en-US" smtClean="0"/>
              <a:t>Example:</a:t>
            </a:r>
          </a:p>
          <a:p>
            <a:pPr lvl="1" eaLnBrk="1" hangingPunct="1"/>
            <a:r>
              <a:rPr lang="en-US" smtClean="0"/>
              <a:t>After finding a letter, a computer has to be told to go back to the beginning of the letter sequence to start looking for the next letter</a:t>
            </a:r>
          </a:p>
          <a:p>
            <a:pPr lvl="1" eaLnBrk="1" hangingPunct="1"/>
            <a:r>
              <a:rPr lang="en-US" smtClean="0"/>
              <a:t>People figure that out by themselves!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Versus Program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Algorithms are a precise, systematic method for producing a specified result</a:t>
            </a:r>
          </a:p>
          <a:p>
            <a:pPr eaLnBrk="1" hangingPunct="1"/>
            <a:r>
              <a:rPr lang="en-US" smtClean="0"/>
              <a:t>Programs are algorithms that have been specialized to a specific set of conditions and assumptions, and (usually) written in a specific programming language</a:t>
            </a:r>
          </a:p>
          <a:p>
            <a:pPr eaLnBrk="1" hangingPunct="1"/>
            <a:r>
              <a:rPr lang="en-US" smtClean="0"/>
              <a:t>In most cases however, we use the terms interchangeably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Hardware, Software, and the Experience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Hardware: </a:t>
            </a:r>
          </a:p>
          <a:p>
            <a:pPr lvl="1" eaLnBrk="1" hangingPunct="1"/>
            <a:r>
              <a:rPr lang="en-US" smtClean="0"/>
              <a:t>Computers are the physical embodiment of computation.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They represent one of the greatest technological achievements.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Few inventions are more important.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Words for Ideas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“Abstract”</a:t>
            </a:r>
          </a:p>
          <a:p>
            <a:pPr lvl="1" eaLnBrk="1" hangingPunct="1"/>
            <a:r>
              <a:rPr lang="en-US" smtClean="0"/>
              <a:t>The word has several meanings:</a:t>
            </a:r>
          </a:p>
          <a:p>
            <a:pPr lvl="2" eaLnBrk="1" hangingPunct="1"/>
            <a:r>
              <a:rPr lang="en-US" smtClean="0"/>
              <a:t>In natural language: </a:t>
            </a:r>
            <a:r>
              <a:rPr lang="en-US" i="1" smtClean="0"/>
              <a:t>to remove</a:t>
            </a:r>
            <a:r>
              <a:rPr lang="en-US" smtClean="0"/>
              <a:t> can mean </a:t>
            </a:r>
            <a:r>
              <a:rPr lang="en-US" i="1" smtClean="0"/>
              <a:t>to steal</a:t>
            </a:r>
          </a:p>
          <a:p>
            <a:pPr lvl="2" eaLnBrk="1" hangingPunct="1"/>
            <a:r>
              <a:rPr lang="en-US" smtClean="0"/>
              <a:t>In computing: </a:t>
            </a:r>
            <a:r>
              <a:rPr lang="en-US" i="1" smtClean="0"/>
              <a:t>to abstract </a:t>
            </a:r>
            <a:r>
              <a:rPr lang="en-US" smtClean="0"/>
              <a:t>also means to remove, but this time, it’s an idea or a process, and it is extracted from some form of information</a:t>
            </a:r>
          </a:p>
          <a:p>
            <a:pPr eaLnBrk="1" hangingPunct="1"/>
            <a:r>
              <a:rPr lang="en-US" smtClean="0"/>
              <a:t>Abstractions</a:t>
            </a:r>
          </a:p>
          <a:p>
            <a:pPr lvl="1" eaLnBrk="1" hangingPunct="1"/>
            <a:r>
              <a:rPr lang="en-US" smtClean="0"/>
              <a:t>Parables and fables require us to abstract the essential point of the story so that we</a:t>
            </a:r>
            <a:br>
              <a:rPr lang="en-US" smtClean="0"/>
            </a:br>
            <a:r>
              <a:rPr lang="en-US" smtClean="0"/>
              <a:t>can learn from it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Abstractions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Notice two key points: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US" smtClean="0"/>
              <a:t>Many, but not all the details, of the story are irrelevant to the concept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US" smtClean="0"/>
              <a:t>The abstraction has meaning beyond the story</a:t>
            </a:r>
          </a:p>
          <a:p>
            <a:pPr marL="1371600" lvl="2" indent="-514350" eaLnBrk="1" hangingPunct="1"/>
            <a:endParaRPr lang="en-US" smtClean="0"/>
          </a:p>
          <a:p>
            <a:pPr eaLnBrk="1" hangingPunct="1"/>
            <a:r>
              <a:rPr lang="en-US" smtClean="0"/>
              <a:t>In computing, separating the relevant from the irrelevant, and applying the abstraction to other cases are essential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Words for Ideas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“Generalize”</a:t>
            </a:r>
          </a:p>
          <a:p>
            <a:pPr lvl="1" eaLnBrk="1" hangingPunct="1"/>
            <a:r>
              <a:rPr lang="en-US" smtClean="0"/>
              <a:t>Process to recognize the common idea in two or more situations</a:t>
            </a:r>
          </a:p>
          <a:p>
            <a:pPr lvl="1" eaLnBrk="1" hangingPunct="1"/>
            <a:r>
              <a:rPr lang="en-US" smtClean="0"/>
              <a:t>To </a:t>
            </a:r>
            <a:r>
              <a:rPr lang="en-US" b="1" smtClean="0"/>
              <a:t>generalize </a:t>
            </a:r>
            <a:r>
              <a:rPr lang="en-US" smtClean="0"/>
              <a:t>is to express an idea, concept, or process that applies to many situations</a:t>
            </a:r>
          </a:p>
          <a:p>
            <a:pPr lvl="1" eaLnBrk="1" hangingPunct="1"/>
            <a:r>
              <a:rPr lang="en-US" smtClean="0"/>
              <a:t>The statement that sums up that idea is called a </a:t>
            </a:r>
            <a:r>
              <a:rPr lang="en-US" b="1" smtClean="0"/>
              <a:t>generalization</a:t>
            </a:r>
            <a:endParaRPr lang="en-US" smtClean="0"/>
          </a:p>
          <a:p>
            <a:pPr lvl="1" eaLnBrk="1" hangingPunct="1"/>
            <a:r>
              <a:rPr lang="en-US" smtClean="0"/>
              <a:t>If it is true most of the time, we can generalize an idea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Words for Ideas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“Operationally Attuned”</a:t>
            </a:r>
          </a:p>
          <a:p>
            <a:pPr lvl="1" eaLnBrk="1" hangingPunct="1"/>
            <a:r>
              <a:rPr lang="en-US" smtClean="0"/>
              <a:t>The ability to apply what we know about how a device or system works to simplify its use</a:t>
            </a:r>
          </a:p>
          <a:p>
            <a:pPr lvl="1" eaLnBrk="1" hangingPunct="1"/>
            <a:r>
              <a:rPr lang="en-US" smtClean="0"/>
              <a:t>Example:</a:t>
            </a:r>
          </a:p>
          <a:p>
            <a:pPr lvl="2" eaLnBrk="1" hangingPunct="1"/>
            <a:r>
              <a:rPr lang="en-US" smtClean="0"/>
              <a:t>We loosen lids by turning it left and tighten by turning it right</a:t>
            </a:r>
          </a:p>
          <a:p>
            <a:pPr lvl="2" eaLnBrk="1" hangingPunct="1"/>
            <a:r>
              <a:rPr lang="en-US" smtClean="0"/>
              <a:t>We know this intuitively, but knowing it </a:t>
            </a:r>
            <a:r>
              <a:rPr lang="en-US" i="1" smtClean="0"/>
              <a:t>explicitly </a:t>
            </a:r>
            <a:r>
              <a:rPr lang="en-US" smtClean="0"/>
              <a:t>makes us operationally attuned</a:t>
            </a:r>
          </a:p>
          <a:p>
            <a:pPr eaLnBrk="1" hangingPunct="1"/>
            <a:r>
              <a:rPr lang="en-US" smtClean="0"/>
              <a:t>With computing, thinking about how computation works makes it simpler to use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Words for Ideas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“Mnemonic”</a:t>
            </a:r>
          </a:p>
          <a:p>
            <a:pPr lvl="1" eaLnBrk="1" hangingPunct="1"/>
            <a:r>
              <a:rPr lang="en-US" smtClean="0"/>
              <a:t>A mnemonic is an aid for remembering something</a:t>
            </a:r>
          </a:p>
          <a:p>
            <a:pPr lvl="1" eaLnBrk="1" hangingPunct="1"/>
            <a:r>
              <a:rPr lang="en-US" smtClean="0"/>
              <a:t>Example: </a:t>
            </a:r>
            <a:r>
              <a:rPr lang="en-US" i="1" smtClean="0"/>
              <a:t>HOMES</a:t>
            </a:r>
            <a:r>
              <a:rPr lang="en-US" smtClean="0"/>
              <a:t> (the Great Lakes: Huron, Ontario, Michigan, Erie, and Superior)</a:t>
            </a:r>
          </a:p>
          <a:p>
            <a:pPr lvl="1" eaLnBrk="1" hangingPunct="1"/>
            <a:r>
              <a:rPr lang="en-US" i="1" smtClean="0"/>
              <a:t>Mary’s Violet Eyes Make John Stay Up Nights </a:t>
            </a:r>
            <a:r>
              <a:rPr lang="en-US" smtClean="0"/>
              <a:t>(Mercury, Venus, Earth, Mars, Jupiter, Saturn, Uranus, Neptune)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Recognize the three-part decomposition of everyday computing: hardware, software, and the experience.</a:t>
            </a:r>
          </a:p>
          <a:p>
            <a:pPr eaLnBrk="1" hangingPunct="1"/>
            <a:r>
              <a:rPr lang="en-US" smtClean="0"/>
              <a:t>Recognize Web information sources: sourced and social.</a:t>
            </a:r>
          </a:p>
          <a:p>
            <a:pPr eaLnBrk="1" hangingPunct="1"/>
            <a:r>
              <a:rPr lang="en-US" smtClean="0"/>
              <a:t>Determine how close to reality our interactions with computers are by identifying recorded, virtual, and artificial content.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Know and use the right word because as we learn words, we learn ideas; knowing the right words helps us to communicate.</a:t>
            </a:r>
          </a:p>
          <a:p>
            <a:pPr eaLnBrk="1" hangingPunct="1"/>
            <a:r>
              <a:rPr lang="en-US" smtClean="0"/>
              <a:t>Consider a brief list of “idea” words, such as abstract and generalize.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Hardware, Software, and the Experience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Software: </a:t>
            </a:r>
          </a:p>
          <a:p>
            <a:pPr lvl="1" eaLnBrk="1" hangingPunct="1"/>
            <a:r>
              <a:rPr lang="en-US" smtClean="0"/>
              <a:t>Embodies the programs that instruct computers in the steps needed to implement applications. 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Software, unrestricted by the physical world, can direct a computer to do almost anything.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Hardware, Software, and the Experience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Experience: </a:t>
            </a:r>
          </a:p>
          <a:p>
            <a:pPr lvl="1" eaLnBrk="1" hangingPunct="1"/>
            <a:r>
              <a:rPr lang="en-US" smtClean="0"/>
              <a:t>Together, hardware and software present a virtual world that doesn’t exist, but which we experience. 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These experiences, dictated by the interaction of the virtual and physical worlds, are new and important.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Computers Are Everywhere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They are </a:t>
            </a:r>
            <a:r>
              <a:rPr lang="en-US" dirty="0"/>
              <a:t>in laptops, tablets, smart </a:t>
            </a:r>
            <a:r>
              <a:rPr lang="en-US" dirty="0" smtClean="0"/>
              <a:t>phones, music </a:t>
            </a:r>
            <a:r>
              <a:rPr lang="en-US" dirty="0"/>
              <a:t>players, </a:t>
            </a:r>
            <a:r>
              <a:rPr lang="en-US" dirty="0" smtClean="0"/>
              <a:t>wireless </a:t>
            </a:r>
            <a:r>
              <a:rPr lang="en-US" dirty="0"/>
              <a:t>mics, anti-lock brakes, TV remotes, credit card readers, </a:t>
            </a:r>
            <a:r>
              <a:rPr lang="en-US" dirty="0" smtClean="0"/>
              <a:t>etc.</a:t>
            </a:r>
            <a:endParaRPr lang="en-US" dirty="0"/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Through </a:t>
            </a:r>
            <a:r>
              <a:rPr lang="en-US" dirty="0">
                <a:ea typeface="+mn-ea"/>
              </a:rPr>
              <a:t>2010, 24.1 billion ARM processor chips have been </a:t>
            </a:r>
            <a:r>
              <a:rPr lang="en-US" dirty="0" smtClean="0">
                <a:ea typeface="+mn-ea"/>
              </a:rPr>
              <a:t>shipped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It </a:t>
            </a:r>
            <a:r>
              <a:rPr lang="en-US" dirty="0">
                <a:ea typeface="+mn-ea"/>
              </a:rPr>
              <a:t>means that every consumer in the </a:t>
            </a:r>
            <a:r>
              <a:rPr lang="en-US" dirty="0" smtClean="0">
                <a:ea typeface="+mn-ea"/>
              </a:rPr>
              <a:t>developed world owns </a:t>
            </a:r>
            <a:r>
              <a:rPr lang="en-US" dirty="0">
                <a:ea typeface="+mn-ea"/>
              </a:rPr>
              <a:t>more than a </a:t>
            </a:r>
            <a:r>
              <a:rPr lang="en-US" dirty="0" smtClean="0">
                <a:ea typeface="+mn-ea"/>
              </a:rPr>
              <a:t>dozen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2057400"/>
            <a:ext cx="4267200" cy="3733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Computers Are Everywhere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Looking </a:t>
            </a:r>
            <a:r>
              <a:rPr lang="en-US" dirty="0" smtClean="0"/>
              <a:t>Inside:</a:t>
            </a:r>
          </a:p>
          <a:p>
            <a:pPr lvl="1" eaLnBrk="1" hangingPunct="1">
              <a:defRPr/>
            </a:pPr>
            <a:r>
              <a:rPr lang="en-US" dirty="0"/>
              <a:t>Computers don’t always have </a:t>
            </a:r>
            <a:r>
              <a:rPr lang="en-US" dirty="0" smtClean="0"/>
              <a:t>keyboard </a:t>
            </a:r>
            <a:r>
              <a:rPr lang="en-US" dirty="0"/>
              <a:t>and printer </a:t>
            </a:r>
            <a:r>
              <a:rPr lang="en-US" dirty="0" smtClean="0"/>
              <a:t>attached</a:t>
            </a:r>
          </a:p>
          <a:p>
            <a:pPr eaLnBrk="1" hangingPunct="1">
              <a:defRPr/>
            </a:pPr>
            <a:r>
              <a:rPr lang="en-US" dirty="0" smtClean="0"/>
              <a:t>Notice there are </a:t>
            </a:r>
            <a:r>
              <a:rPr lang="en-US" dirty="0"/>
              <a:t>metal plates covering its internal </a:t>
            </a:r>
            <a:r>
              <a:rPr lang="en-US" dirty="0" smtClean="0"/>
              <a:t>parts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They </a:t>
            </a:r>
            <a:r>
              <a:rPr lang="en-US" dirty="0">
                <a:ea typeface="+mn-ea"/>
              </a:rPr>
              <a:t>shield the surrounding </a:t>
            </a:r>
            <a:r>
              <a:rPr lang="en-US" dirty="0" smtClean="0">
                <a:ea typeface="+mn-ea"/>
              </a:rPr>
              <a:t>environment from </a:t>
            </a:r>
            <a:r>
              <a:rPr lang="en-US" dirty="0">
                <a:ea typeface="+mn-ea"/>
              </a:rPr>
              <a:t>electromagnetic </a:t>
            </a:r>
            <a:r>
              <a:rPr lang="en-US" dirty="0" smtClean="0">
                <a:ea typeface="+mn-ea"/>
              </a:rPr>
              <a:t>radiation</a:t>
            </a:r>
            <a:endParaRPr lang="en-US" dirty="0"/>
          </a:p>
        </p:txBody>
      </p:sp>
      <p:pic>
        <p:nvPicPr>
          <p:cNvPr id="2048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910138" y="2286000"/>
            <a:ext cx="3860800" cy="2895600"/>
          </a:xfrm>
        </p:spPr>
      </p:pic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572000" y="510540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092200" indent="-1092200"/>
            <a:r>
              <a:rPr lang="en-US"/>
              <a:t>Figure 1.1 An iPhone 3GS when first opened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Computers Are Everywhere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57338" y="1066800"/>
            <a:ext cx="6029325" cy="4525963"/>
          </a:xfrm>
        </p:spPr>
      </p:pic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1295400" y="5170488"/>
            <a:ext cx="6477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092200" indent="-1092200"/>
            <a:r>
              <a:rPr lang="en-US" sz="1400"/>
              <a:t>Figure 1.2 Top side of the main printed circuit board in the iPhone 3GS; for orientation, the USB port is at left, and processor and memory IC packages are identified. *32-bit describes the size of a typical operation; GB is short for gigabyte (1 billion bytes).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371600"/>
            <a:ext cx="6934200" cy="527685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1864</Words>
  <Application>Microsoft Office PowerPoint</Application>
  <PresentationFormat>On-screen Show (4:3)</PresentationFormat>
  <Paragraphs>220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Century Gothic</vt:lpstr>
      <vt:lpstr>ヒラギノ角ゴ Pro W3</vt:lpstr>
      <vt:lpstr>Default Design</vt:lpstr>
      <vt:lpstr>Default Design</vt:lpstr>
      <vt:lpstr>Slide 1</vt:lpstr>
      <vt:lpstr>Learning Objectives</vt:lpstr>
      <vt:lpstr>Hardware, Software, and the Experience</vt:lpstr>
      <vt:lpstr>Hardware, Software, and the Experience</vt:lpstr>
      <vt:lpstr>Hardware, Software, and the Experience</vt:lpstr>
      <vt:lpstr>Hardware, Software, and the Experience</vt:lpstr>
      <vt:lpstr>Computers Are Everywhere</vt:lpstr>
      <vt:lpstr>Computers Are Everywhere</vt:lpstr>
      <vt:lpstr>Computers Are Everywhere</vt:lpstr>
      <vt:lpstr>Computers Are Everywhere</vt:lpstr>
      <vt:lpstr>Software</vt:lpstr>
      <vt:lpstr>Software</vt:lpstr>
      <vt:lpstr>Software</vt:lpstr>
      <vt:lpstr>Software</vt:lpstr>
      <vt:lpstr>Software</vt:lpstr>
      <vt:lpstr>Experience</vt:lpstr>
      <vt:lpstr>Experience</vt:lpstr>
      <vt:lpstr>Digital Information</vt:lpstr>
      <vt:lpstr>Digital Information</vt:lpstr>
      <vt:lpstr>Digital Information</vt:lpstr>
      <vt:lpstr>Virtual Worlds</vt:lpstr>
      <vt:lpstr>Virtual Worlds</vt:lpstr>
      <vt:lpstr>Artificial Worlds</vt:lpstr>
      <vt:lpstr>Artificial Worlds</vt:lpstr>
      <vt:lpstr>Artificial Worlds</vt:lpstr>
      <vt:lpstr>Artificial Worlds</vt:lpstr>
      <vt:lpstr>The Data</vt:lpstr>
      <vt:lpstr>The Information You Use</vt:lpstr>
      <vt:lpstr>Sourced Content</vt:lpstr>
      <vt:lpstr>Social Content</vt:lpstr>
      <vt:lpstr>The Files and Databases</vt:lpstr>
      <vt:lpstr>The Files and Databases</vt:lpstr>
      <vt:lpstr>Slide 33</vt:lpstr>
      <vt:lpstr>Terms of Endearment</vt:lpstr>
      <vt:lpstr>Tech Support</vt:lpstr>
      <vt:lpstr>Algorithms</vt:lpstr>
      <vt:lpstr>Algorithms (cont’d)</vt:lpstr>
      <vt:lpstr>Algorithms (cont’d)</vt:lpstr>
      <vt:lpstr>Algorithm Versus Program</vt:lpstr>
      <vt:lpstr>The Words for Ideas</vt:lpstr>
      <vt:lpstr>Abstractions</vt:lpstr>
      <vt:lpstr>The Words for Ideas</vt:lpstr>
      <vt:lpstr>The Words for Ideas</vt:lpstr>
      <vt:lpstr>The Words for Ideas</vt:lpstr>
      <vt:lpstr>Summary</vt:lpstr>
      <vt:lpstr>Summary</vt:lpstr>
    </vt:vector>
  </TitlesOfParts>
  <Company>PEARSON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usnidem</cp:lastModifiedBy>
  <cp:revision>73</cp:revision>
  <dcterms:created xsi:type="dcterms:W3CDTF">2012-03-21T18:49:41Z</dcterms:created>
  <dcterms:modified xsi:type="dcterms:W3CDTF">2012-04-26T14:40:58Z</dcterms:modified>
</cp:coreProperties>
</file>