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300" r:id="rId5"/>
    <p:sldId id="301" r:id="rId6"/>
    <p:sldId id="299" r:id="rId7"/>
    <p:sldId id="302" r:id="rId8"/>
    <p:sldId id="303" r:id="rId9"/>
    <p:sldId id="304" r:id="rId10"/>
    <p:sldId id="307" r:id="rId11"/>
    <p:sldId id="305" r:id="rId12"/>
    <p:sldId id="306" r:id="rId13"/>
    <p:sldId id="308" r:id="rId14"/>
    <p:sldId id="309" r:id="rId15"/>
    <p:sldId id="310" r:id="rId16"/>
    <p:sldId id="311" r:id="rId17"/>
    <p:sldId id="312" r:id="rId18"/>
    <p:sldId id="26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2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Exploring the Human-Computer Interface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Clicking and Blazing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Consistency provides a strong sense of familiarity with a new application</a:t>
            </a:r>
          </a:p>
          <a:p>
            <a:pPr eaLnBrk="1" hangingPunct="1"/>
            <a:r>
              <a:rPr lang="en-US" smtClean="0"/>
              <a:t>With a new app, two important activities are immediately performed:</a:t>
            </a:r>
          </a:p>
          <a:p>
            <a:pPr lvl="1" eaLnBrk="1" hangingPunct="1"/>
            <a:r>
              <a:rPr lang="en-US" smtClean="0"/>
              <a:t>“Clicking Around” to explore the application to see what features are available</a:t>
            </a:r>
          </a:p>
          <a:p>
            <a:pPr lvl="1" eaLnBrk="1" hangingPunct="1"/>
            <a:r>
              <a:rPr lang="en-US" smtClean="0"/>
              <a:t>“Blazing Away” is trying the application in a way you haven’t done so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Reproduction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eaLnBrk="1" hangingPunct="1"/>
            <a:r>
              <a:rPr lang="en-US" smtClean="0"/>
              <a:t>Computers encode information as a sequence of binary digits, 0’s and 1’s</a:t>
            </a:r>
          </a:p>
          <a:p>
            <a:pPr eaLnBrk="1" hangingPunct="1"/>
            <a:r>
              <a:rPr lang="en-US" smtClean="0"/>
              <a:t>Because of the use of two </a:t>
            </a:r>
            <a:r>
              <a:rPr lang="en-US" i="1" smtClean="0"/>
              <a:t>digits</a:t>
            </a:r>
            <a:r>
              <a:rPr lang="en-US" smtClean="0"/>
              <a:t>, we call it </a:t>
            </a:r>
            <a:r>
              <a:rPr lang="en-US" b="1" smtClean="0"/>
              <a:t>digital information</a:t>
            </a:r>
          </a:p>
          <a:p>
            <a:pPr eaLnBrk="1" hangingPunct="1"/>
            <a:r>
              <a:rPr lang="en-US" smtClean="0"/>
              <a:t>Using only 0’s and 1’s means that digital information can be perfectly reproduced or replicated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5353692"/>
            <a:ext cx="5085751" cy="52322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stA="88000" endPos="91000" dist="50800" dir="5400000" sy="-100000" algn="bl" rotWithShape="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10010111 10101100 11001010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Exact Duplicate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second copy is made simply by duplicating the sequence of 0’s and 1’s</a:t>
            </a:r>
          </a:p>
          <a:p>
            <a:pPr eaLnBrk="1" hangingPunct="1"/>
            <a:r>
              <a:rPr lang="en-US" smtClean="0"/>
              <a:t>This is one way digital improves on </a:t>
            </a:r>
            <a:r>
              <a:rPr lang="en-US" i="1" smtClean="0"/>
              <a:t>analog</a:t>
            </a:r>
            <a:r>
              <a:rPr lang="en-US" smtClean="0"/>
              <a:t> information</a:t>
            </a:r>
          </a:p>
          <a:p>
            <a:pPr lvl="1" eaLnBrk="1" hangingPunct="1"/>
            <a:r>
              <a:rPr lang="en-US" smtClean="0"/>
              <a:t>Analog</a:t>
            </a:r>
            <a:r>
              <a:rPr lang="en-US" b="1" smtClean="0"/>
              <a:t> </a:t>
            </a:r>
            <a:r>
              <a:rPr lang="en-US" smtClean="0"/>
              <a:t>information comes from or is stored on a continuously variable medium</a:t>
            </a:r>
          </a:p>
          <a:p>
            <a:pPr lvl="1" eaLnBrk="1" hangingPunct="1"/>
            <a:r>
              <a:rPr lang="en-US" smtClean="0"/>
              <a:t>A copy of an image, for example, could come out too dark or too light when compared </a:t>
            </a:r>
            <a:br>
              <a:rPr lang="en-US" smtClean="0"/>
            </a:br>
            <a:r>
              <a:rPr lang="en-US" smtClean="0"/>
              <a:t>to the original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Perfect Reproduction Property of</a:t>
            </a:r>
            <a:br>
              <a:rPr lang="en-US" sz="3600" smtClean="0"/>
            </a:br>
            <a:r>
              <a:rPr lang="en-US" sz="3600" smtClean="0"/>
              <a:t>Digital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also doesn’t matter where the copy came from:</a:t>
            </a:r>
          </a:p>
          <a:p>
            <a:pPr lvl="1" eaLnBrk="1" hangingPunct="1"/>
            <a:r>
              <a:rPr lang="en-US" smtClean="0"/>
              <a:t>Both the original and the copy are the same sequence of 1’s and 0’s</a:t>
            </a:r>
          </a:p>
          <a:p>
            <a:pPr lvl="1" eaLnBrk="1" hangingPunct="1"/>
            <a:r>
              <a:rPr lang="en-US" smtClean="0"/>
              <a:t>Every copy can be made from the last copy, and still be identical to the original!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Copying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Copy/Paste/Edit</a:t>
            </a:r>
          </a:p>
          <a:p>
            <a:pPr lvl="1" eaLnBrk="1" hangingPunct="1"/>
            <a:r>
              <a:rPr lang="en-US" i="1" smtClean="0"/>
              <a:t>Copy </a:t>
            </a:r>
            <a:r>
              <a:rPr lang="en-US" smtClean="0"/>
              <a:t>and </a:t>
            </a:r>
            <a:r>
              <a:rPr lang="en-US" i="1" smtClean="0"/>
              <a:t>Paste </a:t>
            </a:r>
            <a:r>
              <a:rPr lang="en-US" smtClean="0"/>
              <a:t>operations are available in many applications</a:t>
            </a:r>
          </a:p>
          <a:p>
            <a:pPr lvl="1" eaLnBrk="1" hangingPunct="1"/>
            <a:r>
              <a:rPr lang="en-US" smtClean="0"/>
              <a:t>When editing a file, you can either create content from “scratch” or use </a:t>
            </a:r>
            <a:r>
              <a:rPr lang="en-US" i="1" smtClean="0"/>
              <a:t>Copy</a:t>
            </a:r>
            <a:r>
              <a:rPr lang="en-US" smtClean="0"/>
              <a:t>/</a:t>
            </a:r>
            <a:r>
              <a:rPr lang="en-US" i="1" smtClean="0"/>
              <a:t>Paste </a:t>
            </a:r>
            <a:r>
              <a:rPr lang="en-US" smtClean="0"/>
              <a:t>(</a:t>
            </a:r>
            <a:r>
              <a:rPr lang="en-US" b="1" smtClean="0"/>
              <a:t>C</a:t>
            </a:r>
            <a:r>
              <a:rPr lang="en-US" smtClean="0"/>
              <a:t>/</a:t>
            </a:r>
            <a:r>
              <a:rPr lang="en-US" b="1" smtClean="0"/>
              <a:t>P</a:t>
            </a:r>
            <a:r>
              <a:rPr lang="en-US" smtClean="0"/>
              <a:t>) to reproduce it from another location</a:t>
            </a:r>
          </a:p>
          <a:p>
            <a:pPr lvl="1" eaLnBrk="1" hangingPunct="1"/>
            <a:r>
              <a:rPr lang="en-US" i="1" smtClean="0"/>
              <a:t>Copy/Paste </a:t>
            </a:r>
            <a:r>
              <a:rPr lang="en-US" smtClean="0"/>
              <a:t>is generally faster and less error prone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We Learn Technology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and ReplaceAll</a:t>
            </a:r>
          </a:p>
          <a:p>
            <a:pPr lvl="1" eaLnBrk="1" hangingPunct="1"/>
            <a:r>
              <a:rPr lang="en-US" smtClean="0"/>
              <a:t>In </a:t>
            </a:r>
            <a:r>
              <a:rPr lang="en-US" i="1" smtClean="0"/>
              <a:t>Find</a:t>
            </a:r>
            <a:r>
              <a:rPr lang="en-US" smtClean="0"/>
              <a:t>/</a:t>
            </a:r>
            <a:r>
              <a:rPr lang="en-US" i="1" smtClean="0"/>
              <a:t>Replace </a:t>
            </a:r>
            <a:r>
              <a:rPr lang="en-US" smtClean="0"/>
              <a:t>editing operations, the source content to </a:t>
            </a:r>
            <a:r>
              <a:rPr lang="en-US" i="1" smtClean="0"/>
              <a:t>Find </a:t>
            </a:r>
            <a:r>
              <a:rPr lang="en-US" smtClean="0"/>
              <a:t>is identified in the document</a:t>
            </a:r>
          </a:p>
          <a:p>
            <a:pPr lvl="1" eaLnBrk="1" hangingPunct="1"/>
            <a:r>
              <a:rPr lang="en-US" smtClean="0"/>
              <a:t>The target content to </a:t>
            </a:r>
            <a:r>
              <a:rPr lang="en-US" i="1" smtClean="0"/>
              <a:t>Replace </a:t>
            </a:r>
            <a:r>
              <a:rPr lang="en-US" smtClean="0"/>
              <a:t>it with is also identified</a:t>
            </a:r>
          </a:p>
          <a:p>
            <a:pPr lvl="1" eaLnBrk="1" hangingPunct="1"/>
            <a:r>
              <a:rPr lang="en-US" i="1" smtClean="0"/>
              <a:t>Find</a:t>
            </a:r>
            <a:r>
              <a:rPr lang="en-US" smtClean="0"/>
              <a:t>/</a:t>
            </a:r>
            <a:r>
              <a:rPr lang="en-US" i="1" smtClean="0"/>
              <a:t>ReplaceAll </a:t>
            </a:r>
            <a:r>
              <a:rPr lang="en-US" smtClean="0"/>
              <a:t>(</a:t>
            </a:r>
            <a:r>
              <a:rPr lang="en-US" b="1" smtClean="0"/>
              <a:t>F/RA</a:t>
            </a:r>
            <a:r>
              <a:rPr lang="en-US" smtClean="0"/>
              <a:t>) is an all-at-once version of </a:t>
            </a:r>
            <a:r>
              <a:rPr lang="en-US" i="1" smtClean="0"/>
              <a:t>Copy</a:t>
            </a:r>
            <a:r>
              <a:rPr lang="en-US" smtClean="0"/>
              <a:t>/</a:t>
            </a:r>
            <a:r>
              <a:rPr lang="en-US" i="1" smtClean="0"/>
              <a:t>Paste</a:t>
            </a:r>
          </a:p>
          <a:p>
            <a:pPr lvl="2" eaLnBrk="1" hangingPunct="1"/>
            <a:r>
              <a:rPr lang="en-US" smtClean="0"/>
              <a:t>Use an abbreviation of a long name or title as a placeholder, then use F/RA to put in the </a:t>
            </a:r>
            <a:br>
              <a:rPr lang="en-US" smtClean="0"/>
            </a:br>
            <a:r>
              <a:rPr lang="en-US" smtClean="0"/>
              <a:t>correct name all at once!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Placeholder Technique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many the purpose or operation of a new technology may seem obvious</a:t>
            </a:r>
          </a:p>
          <a:p>
            <a:pPr eaLnBrk="1" hangingPunct="1"/>
            <a:r>
              <a:rPr lang="en-US" smtClean="0"/>
              <a:t>Some technologies require instruction (driving a car or using a chain saw!)</a:t>
            </a:r>
          </a:p>
          <a:p>
            <a:pPr eaLnBrk="1" hangingPunct="1"/>
            <a:r>
              <a:rPr lang="en-US" smtClean="0"/>
              <a:t>Much of the technology we use we figure out on our own</a:t>
            </a:r>
          </a:p>
          <a:p>
            <a:pPr lvl="1" eaLnBrk="1" hangingPunct="1"/>
            <a:r>
              <a:rPr lang="en-US" smtClean="0"/>
              <a:t>We know intuitively what to do</a:t>
            </a:r>
          </a:p>
          <a:p>
            <a:pPr lvl="1" eaLnBrk="1" hangingPunct="1"/>
            <a:r>
              <a:rPr lang="en-US" smtClean="0"/>
              <a:t>The technology developers did that on purpose!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Metaphors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computing, a </a:t>
            </a:r>
            <a:r>
              <a:rPr lang="en-US" b="1" smtClean="0"/>
              <a:t>metaphor </a:t>
            </a:r>
            <a:r>
              <a:rPr lang="en-US" smtClean="0"/>
              <a:t>is an icon or image used as representative or symbolic of a computation</a:t>
            </a:r>
          </a:p>
          <a:p>
            <a:pPr eaLnBrk="1" hangingPunct="1"/>
            <a:r>
              <a:rPr lang="en-US" smtClean="0"/>
              <a:t>When designers create a technology, they use metaphors to help users know how to operate their devices without reading a manual</a:t>
            </a:r>
          </a:p>
          <a:p>
            <a:pPr eaLnBrk="1" hangingPunct="1"/>
            <a:r>
              <a:rPr lang="en-US" smtClean="0"/>
              <a:t>Metaphors are a terrific solution!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Desktop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‘70s the first personal computer (the Alto) was developed</a:t>
            </a:r>
          </a:p>
          <a:p>
            <a:pPr eaLnBrk="1" hangingPunct="1"/>
            <a:r>
              <a:rPr lang="en-US" smtClean="0"/>
              <a:t>It was the first computer with a Graphic User Interface when the computer booted</a:t>
            </a:r>
          </a:p>
          <a:p>
            <a:pPr eaLnBrk="1" hangingPunct="1"/>
            <a:r>
              <a:rPr lang="en-US" smtClean="0"/>
              <a:t>Since the computer was designed for business use, the metaphor that was used for the screen was </a:t>
            </a:r>
            <a:r>
              <a:rPr lang="en-US" i="1" smtClean="0"/>
              <a:t>desktop</a:t>
            </a:r>
          </a:p>
          <a:p>
            <a:pPr lvl="1" eaLnBrk="1" hangingPunct="1"/>
            <a:r>
              <a:rPr lang="en-US" smtClean="0"/>
              <a:t>Other business metaphors: </a:t>
            </a:r>
            <a:r>
              <a:rPr lang="en-US" i="1" smtClean="0"/>
              <a:t>files, folder, documents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Desktop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2087563"/>
            <a:ext cx="2309813" cy="2908300"/>
          </a:xfrm>
          <a:ln>
            <a:solidFill>
              <a:schemeClr val="tx1"/>
            </a:solidFill>
          </a:ln>
        </p:spPr>
      </p:pic>
      <p:pic>
        <p:nvPicPr>
          <p:cNvPr id="317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09800"/>
            <a:ext cx="4371975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Give names to computing features that you know intuitively </a:t>
            </a:r>
          </a:p>
          <a:p>
            <a:pPr eaLnBrk="1" hangingPunct="1"/>
            <a:r>
              <a:rPr lang="en-US" sz="2400" smtClean="0"/>
              <a:t>Explain placeholders and the placeholder technique</a:t>
            </a:r>
          </a:p>
          <a:p>
            <a:pPr eaLnBrk="1" hangingPunct="1"/>
            <a:r>
              <a:rPr lang="en-US" sz="2400" smtClean="0"/>
              <a:t>Explain how “metaphor” is used in computing</a:t>
            </a:r>
          </a:p>
          <a:p>
            <a:pPr eaLnBrk="1" hangingPunct="1"/>
            <a:r>
              <a:rPr lang="en-US" sz="2400" smtClean="0"/>
              <a:t>Describe the desktop metaphor, giving examples of appropriate icons</a:t>
            </a:r>
          </a:p>
          <a:p>
            <a:pPr eaLnBrk="1" hangingPunct="1"/>
            <a:r>
              <a:rPr lang="en-US" sz="2400" smtClean="0"/>
              <a:t>Describe the touch metaphor, giving sample motions</a:t>
            </a:r>
          </a:p>
          <a:p>
            <a:pPr eaLnBrk="1" hangingPunct="1"/>
            <a:r>
              <a:rPr lang="en-US" sz="2400" smtClean="0"/>
              <a:t>Explain how the desktop and touch metaphors differ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Desktop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Steve Jobs and Steve Wozniak founded Apple and built computers without GUIs</a:t>
            </a:r>
          </a:p>
          <a:p>
            <a:pPr eaLnBrk="1" hangingPunct="1"/>
            <a:r>
              <a:rPr lang="en-US" smtClean="0"/>
              <a:t>Jobs saw the Alto and liked the GUI concept</a:t>
            </a:r>
          </a:p>
          <a:p>
            <a:pPr eaLnBrk="1" hangingPunct="1"/>
            <a:r>
              <a:rPr lang="en-US" smtClean="0"/>
              <a:t>Apple redesigned an unsuccessful personal machine (Lisa), then launched the Mac in 1984</a:t>
            </a:r>
          </a:p>
          <a:p>
            <a:pPr eaLnBrk="1" hangingPunct="1"/>
            <a:r>
              <a:rPr lang="en-US" smtClean="0"/>
              <a:t>Soon after, Microsoft began developing Windows to replace its DOS system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Computer Metaphors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Mac first introduced the mouse to the public…another component in desktop metaphor</a:t>
            </a:r>
          </a:p>
          <a:p>
            <a:pPr lvl="1" eaLnBrk="1" hangingPunct="1"/>
            <a:r>
              <a:rPr lang="en-US" smtClean="0"/>
              <a:t>Apple did </a:t>
            </a:r>
            <a:r>
              <a:rPr lang="en-US" b="1" i="1" smtClean="0"/>
              <a:t>not</a:t>
            </a:r>
            <a:r>
              <a:rPr lang="en-US" smtClean="0"/>
              <a:t> invent it</a:t>
            </a:r>
          </a:p>
          <a:p>
            <a:pPr lvl="1" eaLnBrk="1" hangingPunct="1"/>
            <a:r>
              <a:rPr lang="en-US" smtClean="0"/>
              <a:t>Stanford Research Institute invented </a:t>
            </a:r>
            <a:br>
              <a:rPr lang="en-US" smtClean="0"/>
            </a:br>
            <a:r>
              <a:rPr lang="en-US" smtClean="0"/>
              <a:t>the mouse years in December 1968</a:t>
            </a:r>
          </a:p>
          <a:p>
            <a:pPr lvl="1" eaLnBrk="1" hangingPunct="1"/>
            <a:r>
              <a:rPr lang="en-US" smtClean="0"/>
              <a:t>When introduced, it was stated that they called it a mouse and didn’t know why they didn’t change the name!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3200400"/>
            <a:ext cx="17907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Metaphors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idea, the </a:t>
            </a:r>
            <a:r>
              <a:rPr lang="en-US" i="1" smtClean="0"/>
              <a:t>touch</a:t>
            </a:r>
            <a:r>
              <a:rPr lang="en-US" smtClean="0"/>
              <a:t> metaphor</a:t>
            </a:r>
          </a:p>
          <a:p>
            <a:pPr lvl="1" eaLnBrk="1" hangingPunct="1"/>
            <a:r>
              <a:rPr lang="en-US" smtClean="0"/>
              <a:t>Users touch the content, smart phones, tablets, and other mobile devices</a:t>
            </a:r>
          </a:p>
          <a:p>
            <a:pPr lvl="1" eaLnBrk="1" hangingPunct="1"/>
            <a:r>
              <a:rPr lang="en-US" smtClean="0"/>
              <a:t>Example: the Cover </a:t>
            </a:r>
            <a:br>
              <a:rPr lang="en-US" smtClean="0"/>
            </a:br>
            <a:r>
              <a:rPr lang="en-US" smtClean="0"/>
              <a:t>Flow mechanism for </a:t>
            </a:r>
            <a:br>
              <a:rPr lang="en-US" smtClean="0"/>
            </a:br>
            <a:r>
              <a:rPr lang="en-US" smtClean="0"/>
              <a:t>scanning through a </a:t>
            </a:r>
            <a:br>
              <a:rPr lang="en-US" smtClean="0"/>
            </a:br>
            <a:r>
              <a:rPr lang="en-US" smtClean="0"/>
              <a:t>list, using a sweeping </a:t>
            </a:r>
            <a:br>
              <a:rPr lang="en-US" smtClean="0"/>
            </a:br>
            <a:r>
              <a:rPr lang="en-US" smtClean="0"/>
              <a:t>motion of the pointer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048000"/>
            <a:ext cx="381000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Touch Metaphor Gestures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1790700"/>
            <a:ext cx="61626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Metaphor Relationships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touch metaphor is intended to simplify the use of smart phone and tablets</a:t>
            </a:r>
          </a:p>
          <a:p>
            <a:pPr eaLnBrk="1" hangingPunct="1"/>
            <a:r>
              <a:rPr lang="en-US" smtClean="0"/>
              <a:t>This technology is not new (use of stylus and touch screen interaction at kiosks)</a:t>
            </a:r>
          </a:p>
          <a:p>
            <a:pPr eaLnBrk="1" hangingPunct="1"/>
            <a:r>
              <a:rPr lang="en-US" smtClean="0"/>
              <a:t>Touch has no mouse </a:t>
            </a:r>
          </a:p>
          <a:p>
            <a:pPr eaLnBrk="1" hangingPunct="1"/>
            <a:r>
              <a:rPr lang="en-US" smtClean="0"/>
              <a:t>It’s possible to use the touch metaphor with a trackpad or mouse so it is not limited to mobile devices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</a:t>
            </a:r>
            <a:r>
              <a:rPr lang="en-US" i="1" smtClean="0"/>
              <a:t>Touch</a:t>
            </a:r>
            <a:r>
              <a:rPr lang="en-US" smtClean="0"/>
              <a:t> a Metaphor?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It’s a way to eliminate the mouse, but…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changes how humans </a:t>
            </a:r>
            <a:r>
              <a:rPr lang="en-US" i="1" smtClean="0"/>
              <a:t>interact</a:t>
            </a:r>
            <a:r>
              <a:rPr lang="en-US" smtClean="0"/>
              <a:t> with the computer</a:t>
            </a:r>
          </a:p>
          <a:p>
            <a:pPr lvl="1" eaLnBrk="1" hangingPunct="1"/>
            <a:r>
              <a:rPr lang="en-US" smtClean="0"/>
              <a:t>Scrollbars using the desktop metaphor for moving through a display</a:t>
            </a:r>
          </a:p>
          <a:p>
            <a:pPr lvl="1" eaLnBrk="1" hangingPunct="1"/>
            <a:r>
              <a:rPr lang="en-US" smtClean="0"/>
              <a:t>Small screens don’t have room for scrollbars</a:t>
            </a:r>
          </a:p>
          <a:p>
            <a:pPr lvl="1" eaLnBrk="1" hangingPunct="1"/>
            <a:r>
              <a:rPr lang="en-US" smtClean="0"/>
              <a:t>Direction of motion is opposite between </a:t>
            </a:r>
            <a:br>
              <a:rPr lang="en-US" smtClean="0"/>
            </a:br>
            <a:r>
              <a:rPr lang="en-US" smtClean="0"/>
              <a:t>touch and desktop metaphors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is </a:t>
            </a:r>
            <a:r>
              <a:rPr lang="en-US" i="1" smtClean="0"/>
              <a:t>Touch</a:t>
            </a:r>
            <a:r>
              <a:rPr lang="en-US" smtClean="0"/>
              <a:t> a Metaphor?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changes how humans </a:t>
            </a:r>
            <a:r>
              <a:rPr lang="en-US" i="1" smtClean="0"/>
              <a:t>interact</a:t>
            </a:r>
            <a:r>
              <a:rPr lang="en-US" smtClean="0"/>
              <a:t> with the computer</a:t>
            </a:r>
          </a:p>
          <a:p>
            <a:pPr lvl="1" eaLnBrk="1" hangingPunct="1"/>
            <a:r>
              <a:rPr lang="en-US" smtClean="0"/>
              <a:t>With the touch metaphor, your hands are “on” the content</a:t>
            </a:r>
          </a:p>
          <a:p>
            <a:pPr lvl="1" eaLnBrk="1" hangingPunct="1"/>
            <a:r>
              <a:rPr lang="en-US" smtClean="0"/>
              <a:t>You move the content to where you want it to be</a:t>
            </a:r>
          </a:p>
          <a:p>
            <a:pPr lvl="1" eaLnBrk="1" hangingPunct="1"/>
            <a:r>
              <a:rPr lang="en-US" smtClean="0"/>
              <a:t>With  the desktop metaphor you “slide a window over the content”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Metaphors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use technical metaphors daily</a:t>
            </a:r>
          </a:p>
          <a:p>
            <a:pPr lvl="1" eaLnBrk="1" hangingPunct="1"/>
            <a:r>
              <a:rPr lang="en-US" smtClean="0"/>
              <a:t>They are 100 percent synthetic, created by imagination of the developers</a:t>
            </a:r>
          </a:p>
          <a:p>
            <a:pPr lvl="1" eaLnBrk="1" hangingPunct="1"/>
            <a:r>
              <a:rPr lang="en-US" smtClean="0"/>
              <a:t>They are meant to simplify the use of the devices.</a:t>
            </a:r>
          </a:p>
          <a:p>
            <a:pPr eaLnBrk="1" hangingPunct="1"/>
            <a:r>
              <a:rPr lang="en-US" smtClean="0"/>
              <a:t>The touch metaphor will not replace the desktop metaphor</a:t>
            </a:r>
          </a:p>
          <a:p>
            <a:pPr eaLnBrk="1" hangingPunct="1"/>
            <a:r>
              <a:rPr lang="en-US" smtClean="0"/>
              <a:t>Both have extensively determined how we think and behave with technology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figure out software because designers use consistent interfaces, suggestive metaphors, and standard functionality.</a:t>
            </a:r>
          </a:p>
          <a:p>
            <a:pPr eaLnBrk="1" hangingPunct="1"/>
            <a:r>
              <a:rPr lang="en-US" smtClean="0"/>
              <a:t>We should explore a new application by “clicking around” and “blazing away.”</a:t>
            </a:r>
          </a:p>
          <a:p>
            <a:pPr eaLnBrk="1" hangingPunct="1"/>
            <a:r>
              <a:rPr lang="en-US" smtClean="0"/>
              <a:t>Making exact copies is a fundamental property of digital information that we use daily.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Find</a:t>
            </a:r>
            <a:r>
              <a:rPr lang="en-US" smtClean="0"/>
              <a:t> and </a:t>
            </a:r>
            <a:r>
              <a:rPr lang="en-US" i="1" smtClean="0"/>
              <a:t>ReplaceAll</a:t>
            </a:r>
            <a:r>
              <a:rPr lang="en-US" smtClean="0"/>
              <a:t> are standard operations that simplify our computer use.</a:t>
            </a:r>
          </a:p>
          <a:p>
            <a:pPr eaLnBrk="1" hangingPunct="1"/>
            <a:r>
              <a:rPr lang="en-US" smtClean="0"/>
              <a:t>Metaphors are essential to computer usage because the guide us in learning and using software.</a:t>
            </a:r>
          </a:p>
          <a:p>
            <a:pPr eaLnBrk="1" hangingPunct="1"/>
            <a:r>
              <a:rPr lang="en-US" smtClean="0"/>
              <a:t>The desktop metaphor is classic; the touch metaphor is newer; they will co-exist.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computer assists us, doing whatever we ask it to do</a:t>
            </a:r>
          </a:p>
          <a:p>
            <a:pPr eaLnBrk="1" hangingPunct="1"/>
            <a:r>
              <a:rPr lang="en-US" smtClean="0"/>
              <a:t>We want our “assistant” to report on the progress of the task it is doing</a:t>
            </a:r>
          </a:p>
          <a:p>
            <a:pPr eaLnBrk="1" hangingPunct="1"/>
            <a:r>
              <a:rPr lang="en-US" smtClean="0"/>
              <a:t>We need to know that the task was done and when to give another one</a:t>
            </a:r>
          </a:p>
          <a:p>
            <a:pPr eaLnBrk="1" hangingPunct="1"/>
            <a:r>
              <a:rPr lang="en-US" smtClean="0"/>
              <a:t>Computer systems always give the user feedback about “what’s happenin’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Feedback </a:t>
            </a:r>
            <a:r>
              <a:rPr lang="en-US" smtClean="0"/>
              <a:t>is an indication that either the computer is still working or is done</a:t>
            </a:r>
          </a:p>
          <a:p>
            <a:pPr eaLnBrk="1" hangingPunct="1"/>
            <a:r>
              <a:rPr lang="en-US" smtClean="0"/>
              <a:t>Feedback takes many forms:</a:t>
            </a:r>
          </a:p>
          <a:p>
            <a:pPr lvl="1" eaLnBrk="1" hangingPunct="1"/>
            <a:r>
              <a:rPr lang="en-US" smtClean="0"/>
              <a:t>The revision is visible</a:t>
            </a:r>
          </a:p>
          <a:p>
            <a:pPr lvl="1" eaLnBrk="1" hangingPunct="1"/>
            <a:r>
              <a:rPr lang="en-US" smtClean="0"/>
              <a:t>Areas on the screen become highlighted, shaded, gray, underlined, color change, or you might hear a 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common form of feedback is that the computer is performing a time-consuming operation</a:t>
            </a:r>
          </a:p>
          <a:p>
            <a:pPr lvl="1" eaLnBrk="1" hangingPunct="1"/>
            <a:r>
              <a:rPr lang="en-US" smtClean="0"/>
              <a:t>Cursor is replaced by a different icon</a:t>
            </a:r>
          </a:p>
          <a:p>
            <a:pPr lvl="1" eaLnBrk="1" hangingPunct="1"/>
            <a:r>
              <a:rPr lang="en-US" smtClean="0"/>
              <a:t>Some apps give custom feedback</a:t>
            </a:r>
          </a:p>
          <a:p>
            <a:pPr lvl="1" eaLnBrk="1" hangingPunct="1"/>
            <a:r>
              <a:rPr lang="en-US" smtClean="0"/>
              <a:t>Or use a </a:t>
            </a:r>
            <a:r>
              <a:rPr lang="en-US" i="1" smtClean="0"/>
              <a:t>progress bar</a:t>
            </a:r>
            <a:r>
              <a:rPr lang="en-US" smtClean="0"/>
              <a:t> to give an estimate on time remaining</a:t>
            </a:r>
          </a:p>
          <a:p>
            <a:pPr lvl="1" eaLnBrk="1" hangingPunct="1"/>
            <a:r>
              <a:rPr lang="en-US" smtClean="0"/>
              <a:t>Always expect feedback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950" y="3233738"/>
            <a:ext cx="257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225" y="3810000"/>
            <a:ext cx="342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100" y="4267200"/>
            <a:ext cx="581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1175" y="5686425"/>
            <a:ext cx="558165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6450" y="5181600"/>
            <a:ext cx="447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Consistent Interface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Regardless of who makes the software, icons and menus tend to be similar</a:t>
            </a:r>
          </a:p>
          <a:p>
            <a:pPr lvl="1" eaLnBrk="1" hangingPunct="1"/>
            <a:r>
              <a:rPr lang="en-US" smtClean="0"/>
              <a:t>Especially so within a specific company (Microsoft for example)</a:t>
            </a:r>
          </a:p>
          <a:p>
            <a:pPr lvl="1" eaLnBrk="1" hangingPunct="1"/>
            <a:r>
              <a:rPr lang="en-US" smtClean="0"/>
              <a:t>Look for similar menu names, like </a:t>
            </a:r>
            <a:r>
              <a:rPr lang="en-US" i="1" smtClean="0"/>
              <a:t>File</a:t>
            </a:r>
            <a:r>
              <a:rPr lang="en-US" smtClean="0"/>
              <a:t> and </a:t>
            </a:r>
            <a:r>
              <a:rPr lang="en-US" i="1" smtClean="0"/>
              <a:t>Edit</a:t>
            </a:r>
          </a:p>
          <a:p>
            <a:pPr lvl="1" eaLnBrk="1" hangingPunct="1"/>
            <a:r>
              <a:rPr lang="en-US" smtClean="0"/>
              <a:t>Look for similar functions within the menus, like </a:t>
            </a:r>
            <a:r>
              <a:rPr lang="en-US" i="1" smtClean="0"/>
              <a:t>Cut, Copy, Paste</a:t>
            </a:r>
            <a:r>
              <a:rPr lang="en-US" smtClean="0"/>
              <a:t> in the </a:t>
            </a:r>
            <a:r>
              <a:rPr lang="en-US" i="1" smtClean="0"/>
              <a:t>Edit </a:t>
            </a:r>
            <a:r>
              <a:rPr lang="en-US" smtClean="0"/>
              <a:t>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Consistent Interface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Why?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Companies reuse the same code in each of their applications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Aids </a:t>
            </a:r>
            <a:r>
              <a:rPr lang="en-US" b="1" i="1" smtClean="0"/>
              <a:t>you</a:t>
            </a:r>
            <a:r>
              <a:rPr lang="en-US" smtClean="0"/>
              <a:t> in learning and using additional applications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Certain operations are so fundamental to processing that all apps just use those oprations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Instance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 </a:t>
            </a:r>
            <a:r>
              <a:rPr lang="en-US" i="1" smtClean="0"/>
              <a:t>File</a:t>
            </a:r>
            <a:r>
              <a:rPr lang="en-US" smtClean="0"/>
              <a:t> you usually find a command, </a:t>
            </a:r>
            <a:r>
              <a:rPr lang="en-US" i="1" smtClean="0"/>
              <a:t>New </a:t>
            </a:r>
          </a:p>
          <a:p>
            <a:pPr lvl="1" eaLnBrk="1" hangingPunct="1"/>
            <a:r>
              <a:rPr lang="en-US" i="1" smtClean="0"/>
              <a:t>New </a:t>
            </a:r>
            <a:r>
              <a:rPr lang="en-US" smtClean="0"/>
              <a:t>creates a “blank” instance of the kind of files the application creates</a:t>
            </a:r>
          </a:p>
          <a:p>
            <a:pPr lvl="1" eaLnBrk="1" hangingPunct="1"/>
            <a:r>
              <a:rPr lang="en-US" smtClean="0"/>
              <a:t>What is “blank information”?</a:t>
            </a:r>
          </a:p>
          <a:p>
            <a:pPr lvl="2" eaLnBrk="1" hangingPunct="1"/>
            <a:r>
              <a:rPr lang="en-US" smtClean="0"/>
              <a:t>An empty structure to hold (record) all of the properties of that file and store its content</a:t>
            </a:r>
          </a:p>
          <a:p>
            <a:pPr lvl="2" eaLnBrk="1" hangingPunct="1"/>
            <a:r>
              <a:rPr lang="en-US" smtClean="0"/>
              <a:t>Example: A new/empty address book entry is ready to hold names, images, and phone </a:t>
            </a:r>
            <a:br>
              <a:rPr lang="en-US" smtClean="0"/>
            </a:br>
            <a:r>
              <a:rPr lang="en-US" smtClean="0"/>
              <a:t>numbers about the new individual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New Instance for the Address Book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524000"/>
            <a:ext cx="44323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1195</Words>
  <Application>Microsoft Office PowerPoint</Application>
  <PresentationFormat>On-screen Show (4:3)</PresentationFormat>
  <Paragraphs>131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Feedback</vt:lpstr>
      <vt:lpstr>Feedback</vt:lpstr>
      <vt:lpstr>Feedback</vt:lpstr>
      <vt:lpstr>Consistent Interface</vt:lpstr>
      <vt:lpstr>Consistent Interface</vt:lpstr>
      <vt:lpstr>New Instance</vt:lpstr>
      <vt:lpstr>New Instance for the Address Book</vt:lpstr>
      <vt:lpstr>Clicking and Blazing</vt:lpstr>
      <vt:lpstr>Perfect Reproduction</vt:lpstr>
      <vt:lpstr>Exact Duplicate</vt:lpstr>
      <vt:lpstr>The Perfect Reproduction Property of Digital Information</vt:lpstr>
      <vt:lpstr>Copying</vt:lpstr>
      <vt:lpstr>How We Learn Technology</vt:lpstr>
      <vt:lpstr>Placeholder Technique</vt:lpstr>
      <vt:lpstr>Metaphors</vt:lpstr>
      <vt:lpstr>The Desktop</vt:lpstr>
      <vt:lpstr>The Desktop</vt:lpstr>
      <vt:lpstr>The Desktop</vt:lpstr>
      <vt:lpstr>More Computer Metaphors</vt:lpstr>
      <vt:lpstr>Changing Metaphors</vt:lpstr>
      <vt:lpstr>Touch Metaphor Gestures</vt:lpstr>
      <vt:lpstr>Metaphor Relationships</vt:lpstr>
      <vt:lpstr>Why is Touch a Metaphor?</vt:lpstr>
      <vt:lpstr>Why is Touch a Metaphor?</vt:lpstr>
      <vt:lpstr>Summary of Metaphors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33</cp:revision>
  <dcterms:created xsi:type="dcterms:W3CDTF">2012-03-21T18:49:41Z</dcterms:created>
  <dcterms:modified xsi:type="dcterms:W3CDTF">2012-04-26T14:41:08Z</dcterms:modified>
</cp:coreProperties>
</file>