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4"/>
  </p:notesMasterIdLst>
  <p:sldIdLst>
    <p:sldId id="256" r:id="rId2"/>
    <p:sldId id="258" r:id="rId3"/>
    <p:sldId id="257" r:id="rId4"/>
    <p:sldId id="259" r:id="rId5"/>
    <p:sldId id="319" r:id="rId6"/>
    <p:sldId id="260" r:id="rId7"/>
    <p:sldId id="323" r:id="rId8"/>
    <p:sldId id="324" r:id="rId9"/>
    <p:sldId id="261" r:id="rId10"/>
    <p:sldId id="320" r:id="rId11"/>
    <p:sldId id="321" r:id="rId12"/>
    <p:sldId id="325" r:id="rId13"/>
    <p:sldId id="322" r:id="rId14"/>
    <p:sldId id="326" r:id="rId15"/>
    <p:sldId id="327" r:id="rId16"/>
    <p:sldId id="329" r:id="rId17"/>
    <p:sldId id="328" r:id="rId18"/>
    <p:sldId id="330" r:id="rId19"/>
    <p:sldId id="333" r:id="rId20"/>
    <p:sldId id="334" r:id="rId21"/>
    <p:sldId id="336" r:id="rId22"/>
    <p:sldId id="331" r:id="rId23"/>
    <p:sldId id="335" r:id="rId24"/>
    <p:sldId id="339" r:id="rId25"/>
    <p:sldId id="341" r:id="rId26"/>
    <p:sldId id="342" r:id="rId27"/>
    <p:sldId id="340" r:id="rId28"/>
    <p:sldId id="344" r:id="rId29"/>
    <p:sldId id="345" r:id="rId30"/>
    <p:sldId id="346" r:id="rId31"/>
    <p:sldId id="347" r:id="rId32"/>
    <p:sldId id="343" r:id="rId33"/>
    <p:sldId id="350" r:id="rId34"/>
    <p:sldId id="349" r:id="rId35"/>
    <p:sldId id="351" r:id="rId36"/>
    <p:sldId id="348" r:id="rId37"/>
    <p:sldId id="353" r:id="rId38"/>
    <p:sldId id="352" r:id="rId39"/>
    <p:sldId id="354" r:id="rId40"/>
    <p:sldId id="358" r:id="rId41"/>
    <p:sldId id="357" r:id="rId42"/>
    <p:sldId id="355" r:id="rId43"/>
    <p:sldId id="356" r:id="rId44"/>
    <p:sldId id="361" r:id="rId45"/>
    <p:sldId id="359" r:id="rId46"/>
    <p:sldId id="362" r:id="rId47"/>
    <p:sldId id="360" r:id="rId48"/>
    <p:sldId id="363" r:id="rId49"/>
    <p:sldId id="366" r:id="rId50"/>
    <p:sldId id="367" r:id="rId51"/>
    <p:sldId id="364" r:id="rId52"/>
    <p:sldId id="365" r:id="rId53"/>
    <p:sldId id="372" r:id="rId54"/>
    <p:sldId id="368" r:id="rId55"/>
    <p:sldId id="373" r:id="rId56"/>
    <p:sldId id="369" r:id="rId57"/>
    <p:sldId id="374" r:id="rId58"/>
    <p:sldId id="370" r:id="rId59"/>
    <p:sldId id="375" r:id="rId60"/>
    <p:sldId id="376" r:id="rId61"/>
    <p:sldId id="371" r:id="rId62"/>
    <p:sldId id="377" r:id="rId63"/>
    <p:sldId id="380" r:id="rId64"/>
    <p:sldId id="378" r:id="rId65"/>
    <p:sldId id="381" r:id="rId66"/>
    <p:sldId id="383" r:id="rId67"/>
    <p:sldId id="382" r:id="rId68"/>
    <p:sldId id="384" r:id="rId69"/>
    <p:sldId id="385" r:id="rId70"/>
    <p:sldId id="386" r:id="rId71"/>
    <p:sldId id="262" r:id="rId72"/>
    <p:sldId id="263" r:id="rId7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F3F3"/>
    <a:srgbClr val="CCEC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60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dirty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9CE15780-10B5-4D57-A68F-E8D6252C50E9}" type="datetimeFigureOut">
              <a:rPr lang="en-US"/>
              <a:pPr>
                <a:defRPr/>
              </a:pPr>
              <a:t>5/11/2012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dirty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F878E946-10C7-412C-8378-FB12CEF48D3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rgbClr val="CCE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1828800"/>
            <a:ext cx="9144000" cy="173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 Box 7"/>
          <p:cNvSpPr txBox="1">
            <a:spLocks noChangeArrowheads="1"/>
          </p:cNvSpPr>
          <p:nvPr userDrawn="1"/>
        </p:nvSpPr>
        <p:spPr bwMode="auto">
          <a:xfrm>
            <a:off x="228600" y="457200"/>
            <a:ext cx="86868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sz="4000" b="1" dirty="0">
                <a:solidFill>
                  <a:schemeClr val="accent2"/>
                </a:solidFill>
                <a:latin typeface="Century Gothic" pitchFamily="34" charset="0"/>
                <a:ea typeface="ヒラギノ角ゴ Pro W3" pitchFamily="1" charset="-128"/>
              </a:rPr>
              <a:t>Chapter </a:t>
            </a:r>
            <a:r>
              <a:rPr lang="en-US" sz="4000" b="1" dirty="0">
                <a:solidFill>
                  <a:schemeClr val="accent2"/>
                </a:solidFill>
                <a:latin typeface="Century Gothic" pitchFamily="34" charset="0"/>
                <a:ea typeface="ヒラギノ角ゴ Pro W3" pitchFamily="1" charset="-128"/>
              </a:rPr>
              <a:t>3</a:t>
            </a:r>
            <a:endParaRPr lang="en-US" sz="4000" b="1" dirty="0">
              <a:solidFill>
                <a:schemeClr val="accent2"/>
              </a:solidFill>
              <a:latin typeface="Century Gothic" pitchFamily="34" charset="0"/>
              <a:ea typeface="ヒラギノ角ゴ Pro W3" pitchFamily="1" charset="-128"/>
            </a:endParaRPr>
          </a:p>
        </p:txBody>
      </p:sp>
      <p:sp>
        <p:nvSpPr>
          <p:cNvPr id="4" name="Text Box 8"/>
          <p:cNvSpPr txBox="1">
            <a:spLocks noChangeArrowheads="1"/>
          </p:cNvSpPr>
          <p:nvPr userDrawn="1"/>
        </p:nvSpPr>
        <p:spPr bwMode="auto">
          <a:xfrm>
            <a:off x="0" y="1143000"/>
            <a:ext cx="9144000" cy="55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sz="3000" b="1" i="1" dirty="0">
                <a:solidFill>
                  <a:srgbClr val="5895EE"/>
                </a:solidFill>
                <a:latin typeface="Century Gothic" pitchFamily="34" charset="0"/>
                <a:ea typeface="ヒラギノ角ゴ Pro W3" pitchFamily="1" charset="-128"/>
              </a:rPr>
              <a:t>The Basics of Networking</a:t>
            </a:r>
            <a:endParaRPr lang="en-US" sz="3000" b="1" i="1" dirty="0">
              <a:solidFill>
                <a:srgbClr val="5895EE"/>
              </a:solidFill>
              <a:latin typeface="Century Gothic" pitchFamily="34" charset="0"/>
              <a:ea typeface="ヒラギノ角ゴ Pro W3" pitchFamily="1" charset="-128"/>
            </a:endParaRPr>
          </a:p>
        </p:txBody>
      </p:sp>
      <p:pic>
        <p:nvPicPr>
          <p:cNvPr id="5" name="Picture 10" descr="DG_Bar_Blue_USLetter_RGB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6248400"/>
            <a:ext cx="9144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1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0" y="3541713"/>
            <a:ext cx="4572000" cy="2687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>
            <a:spLocks noChangeArrowheads="1"/>
          </p:cNvSpPr>
          <p:nvPr userDrawn="1"/>
        </p:nvSpPr>
        <p:spPr bwMode="auto">
          <a:xfrm>
            <a:off x="0" y="6553200"/>
            <a:ext cx="65484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1000" dirty="0">
                <a:latin typeface="Century Gothic" pitchFamily="34" charset="0"/>
                <a:ea typeface="ヒラギノ角ゴ Pro W3" pitchFamily="1" charset="-128"/>
              </a:rPr>
              <a:t>Copyright © 2013 Pearson Education, Inc. Publishing as Pearson Addison-Wesley</a:t>
            </a:r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pic>
        <p:nvPicPr>
          <p:cNvPr id="1029" name="Picture 13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7705725" y="5391150"/>
            <a:ext cx="1438275" cy="146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9" r:id="rId2"/>
    <p:sldLayoutId id="2147483658" r:id="rId3"/>
    <p:sldLayoutId id="2147483657" r:id="rId4"/>
    <p:sldLayoutId id="2147483656" r:id="rId5"/>
    <p:sldLayoutId id="2147483655" r:id="rId6"/>
    <p:sldLayoutId id="2147483654" r:id="rId7"/>
    <p:sldLayoutId id="2147483653" r:id="rId8"/>
    <p:sldLayoutId id="2147483652" r:id="rId9"/>
    <p:sldLayoutId id="2147483651" r:id="rId10"/>
    <p:sldLayoutId id="214748365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cann.org/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Client/Server Structure</a:t>
            </a:r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Most interactions over the Internet use the </a:t>
            </a:r>
            <a:r>
              <a:rPr lang="en-US" sz="2800" i="1" smtClean="0"/>
              <a:t>client/server interaction </a:t>
            </a:r>
            <a:r>
              <a:rPr lang="en-US" sz="2800" smtClean="0"/>
              <a:t>protocol:</a:t>
            </a:r>
          </a:p>
          <a:p>
            <a:pPr lvl="1" eaLnBrk="1" hangingPunct="1"/>
            <a:r>
              <a:rPr lang="en-US" sz="2400" smtClean="0"/>
              <a:t>When you click a Web link, your computer gets the page for you...beginning the client/server interaction</a:t>
            </a:r>
          </a:p>
          <a:p>
            <a:pPr lvl="2" eaLnBrk="1" hangingPunct="1"/>
            <a:r>
              <a:rPr lang="en-US" sz="2000" smtClean="0"/>
              <a:t>Your computer is the </a:t>
            </a:r>
            <a:r>
              <a:rPr lang="en-US" sz="2000" i="1" smtClean="0"/>
              <a:t>client</a:t>
            </a:r>
            <a:r>
              <a:rPr lang="en-US" sz="2000" smtClean="0"/>
              <a:t> computer and the computer with the Web page is the </a:t>
            </a:r>
            <a:r>
              <a:rPr lang="en-US" sz="2000" i="1" smtClean="0"/>
              <a:t>server</a:t>
            </a:r>
            <a:r>
              <a:rPr lang="en-US" sz="2000" smtClean="0"/>
              <a:t> (</a:t>
            </a:r>
            <a:r>
              <a:rPr lang="en-US" sz="2000" b="1" smtClean="0"/>
              <a:t>Web server</a:t>
            </a:r>
            <a:r>
              <a:rPr lang="en-US" sz="2000" smtClean="0"/>
              <a:t>)</a:t>
            </a:r>
          </a:p>
          <a:p>
            <a:pPr lvl="2" eaLnBrk="1" hangingPunct="1"/>
            <a:r>
              <a:rPr lang="en-US" sz="2000" smtClean="0"/>
              <a:t>The </a:t>
            </a:r>
            <a:r>
              <a:rPr lang="en-US" sz="2000" i="1" smtClean="0"/>
              <a:t>client, </a:t>
            </a:r>
            <a:r>
              <a:rPr lang="en-US" sz="2000" smtClean="0"/>
              <a:t>gets services from the </a:t>
            </a:r>
            <a:r>
              <a:rPr lang="en-US" sz="2000" i="1" smtClean="0"/>
              <a:t>server</a:t>
            </a:r>
          </a:p>
          <a:p>
            <a:pPr lvl="1" eaLnBrk="1" hangingPunct="1"/>
            <a:r>
              <a:rPr lang="en-US" sz="2400" smtClean="0"/>
              <a:t>When the page is return, the operation is completed and the client/server relationship ends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Basic Client/Server Interaction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60513" y="1905000"/>
            <a:ext cx="6324600" cy="3200400"/>
          </a:xfrm>
          <a:prstGeom prst="rect">
            <a:avLst/>
          </a:prstGeom>
          <a:noFill/>
          <a:ln w="9525">
            <a:solidFill>
              <a:schemeClr val="accent2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/>
            <a:ext uri="{AF507438-7753-43E0-B8FC-AC1667EBCBE1}"/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Client/Server Structure</a:t>
            </a:r>
          </a:p>
        </p:txBody>
      </p:sp>
      <p:sp>
        <p:nvSpPr>
          <p:cNvPr id="2560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The client/server structure is fundamental to Internet interactions</a:t>
            </a:r>
          </a:p>
          <a:p>
            <a:pPr eaLnBrk="1" hangingPunct="1"/>
            <a:r>
              <a:rPr lang="en-US" sz="2800" smtClean="0"/>
              <a:t>A key aspect is that only a single service request and response are involved</a:t>
            </a:r>
          </a:p>
          <a:p>
            <a:pPr eaLnBrk="1" hangingPunct="1"/>
            <a:r>
              <a:rPr lang="en-US" sz="2800" smtClean="0"/>
              <a:t>The </a:t>
            </a:r>
            <a:r>
              <a:rPr lang="en-US" sz="2800" i="1" smtClean="0"/>
              <a:t>relationship</a:t>
            </a:r>
            <a:r>
              <a:rPr lang="en-US" sz="2800" smtClean="0"/>
              <a:t> is very brief relationship, lasting from the moment the request is sent to the moment the service is received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Many Brief Relationships</a:t>
            </a:r>
          </a:p>
        </p:txBody>
      </p:sp>
      <p:sp>
        <p:nvSpPr>
          <p:cNvPr id="2662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This approach means that the server can handle many clients at a time</a:t>
            </a:r>
          </a:p>
          <a:p>
            <a:pPr eaLnBrk="1" hangingPunct="1"/>
            <a:r>
              <a:rPr lang="en-US" smtClean="0"/>
              <a:t>For example, between two consecutive client requests from your browser (getting a page and asking for another) that server could have serviced hundreds of other clients</a:t>
            </a:r>
          </a:p>
          <a:p>
            <a:pPr eaLnBrk="1" hangingPunct="1"/>
            <a:r>
              <a:rPr lang="en-US" smtClean="0"/>
              <a:t>The server is busy only for as long as it takes to perform your request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Client/Server Relationships</a:t>
            </a:r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36638" y="1724025"/>
            <a:ext cx="7040562" cy="42195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Getting More Connected</a:t>
            </a:r>
          </a:p>
        </p:txBody>
      </p:sp>
      <p:sp>
        <p:nvSpPr>
          <p:cNvPr id="2867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Internet is primarily a point-to-point asynchronous communication system</a:t>
            </a:r>
          </a:p>
          <a:p>
            <a:pPr eaLnBrk="1" hangingPunct="1"/>
            <a:r>
              <a:rPr lang="en-US" smtClean="0"/>
              <a:t>Software has been built to implement the many forms of communication</a:t>
            </a:r>
          </a:p>
          <a:p>
            <a:pPr eaLnBrk="1" hangingPunct="1"/>
            <a:r>
              <a:rPr lang="en-US" smtClean="0"/>
              <a:t>Client software “slices up” the signals coming from the computer’s microphone and video camera into packet-size blocks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Getting More Connected</a:t>
            </a:r>
          </a:p>
        </p:txBody>
      </p:sp>
      <p:sp>
        <p:nvSpPr>
          <p:cNvPr id="2969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Content is transferred to the other party, whose client reassembles the sound and image for display</a:t>
            </a:r>
          </a:p>
          <a:p>
            <a:pPr eaLnBrk="1" hangingPunct="1"/>
            <a:r>
              <a:rPr lang="en-US" smtClean="0"/>
              <a:t>Process relies on a fast and reliable transmission to make it seem like a direct connection</a:t>
            </a:r>
          </a:p>
          <a:p>
            <a:pPr eaLnBrk="1" hangingPunct="1"/>
            <a:r>
              <a:rPr lang="en-US" smtClean="0"/>
              <a:t>This Internet Protocol is </a:t>
            </a:r>
            <a:r>
              <a:rPr lang="en-US" i="1" smtClean="0"/>
              <a:t>generally</a:t>
            </a:r>
            <a:r>
              <a:rPr lang="en-US" smtClean="0"/>
              <a:t> fast and reliable enough to work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Computer Addresses</a:t>
            </a:r>
          </a:p>
        </p:txBody>
      </p:sp>
      <p:sp>
        <p:nvSpPr>
          <p:cNvPr id="3072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IP Addresses</a:t>
            </a:r>
          </a:p>
          <a:p>
            <a:pPr lvl="1" eaLnBrk="1" hangingPunct="1"/>
            <a:r>
              <a:rPr lang="en-US" smtClean="0"/>
              <a:t>Each computer connected to the Internet is given a unique address called its </a:t>
            </a:r>
            <a:r>
              <a:rPr lang="en-US" b="1" smtClean="0"/>
              <a:t>IP address</a:t>
            </a:r>
          </a:p>
          <a:p>
            <a:pPr lvl="1" eaLnBrk="1" hangingPunct="1"/>
            <a:r>
              <a:rPr lang="en-US" smtClean="0"/>
              <a:t>An IP address is a series of four numbers (one byte each) separated by dots</a:t>
            </a:r>
          </a:p>
          <a:p>
            <a:pPr lvl="1" eaLnBrk="1" hangingPunct="1"/>
            <a:r>
              <a:rPr lang="en-US" smtClean="0"/>
              <a:t>The range of each of these numbers (0–255) allows for billions of IP addresses</a:t>
            </a:r>
          </a:p>
          <a:p>
            <a:pPr lvl="1" eaLnBrk="1" hangingPunct="1"/>
            <a:r>
              <a:rPr lang="en-US" smtClean="0"/>
              <a:t>New IP addresses are in short supply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IP Addresses</a:t>
            </a:r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33475" y="1614488"/>
            <a:ext cx="6562725" cy="43640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Computer Addresses</a:t>
            </a:r>
          </a:p>
        </p:txBody>
      </p:sp>
      <p:sp>
        <p:nvSpPr>
          <p:cNvPr id="3277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Domain Names</a:t>
            </a:r>
          </a:p>
          <a:p>
            <a:pPr lvl="1" eaLnBrk="1" hangingPunct="1"/>
            <a:r>
              <a:rPr lang="en-US" smtClean="0"/>
              <a:t>It is hard to remember the numeric IP address of all the computers we communicate with</a:t>
            </a:r>
          </a:p>
          <a:p>
            <a:pPr lvl="1" eaLnBrk="1" hangingPunct="1"/>
            <a:r>
              <a:rPr lang="en-US" smtClean="0"/>
              <a:t>The Internet uses human-readable symbolic names for computers that are based on a hierarchy of </a:t>
            </a:r>
            <a:r>
              <a:rPr lang="en-US" i="1" smtClean="0"/>
              <a:t>domains</a:t>
            </a:r>
          </a:p>
          <a:p>
            <a:pPr lvl="1" eaLnBrk="1" hangingPunct="1"/>
            <a:r>
              <a:rPr lang="en-US" smtClean="0"/>
              <a:t>A </a:t>
            </a:r>
            <a:r>
              <a:rPr lang="en-US" b="1" smtClean="0"/>
              <a:t>domain </a:t>
            </a:r>
            <a:r>
              <a:rPr lang="en-US" smtClean="0"/>
              <a:t>is a related group of networked computers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Learning Objectives</a:t>
            </a:r>
          </a:p>
        </p:txBody>
      </p:sp>
      <p:sp>
        <p:nvSpPr>
          <p:cNvPr id="1536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400" smtClean="0"/>
              <a:t>Tell whether a communication technology (Internet, radio, LAN, etc.) is synchronous or asynchronous; broadcast or point-to-point</a:t>
            </a:r>
          </a:p>
          <a:p>
            <a:pPr eaLnBrk="1" hangingPunct="1"/>
            <a:r>
              <a:rPr lang="en-US" sz="2400" smtClean="0"/>
              <a:t>Explain the roles of Internet addresses, domain names, and DNS servers in networking</a:t>
            </a:r>
          </a:p>
          <a:p>
            <a:pPr eaLnBrk="1" hangingPunct="1"/>
            <a:r>
              <a:rPr lang="en-US" sz="2400" smtClean="0"/>
              <a:t>Distinguish between types of protocols (TCP/IP and Ethernet)</a:t>
            </a:r>
          </a:p>
          <a:p>
            <a:pPr eaLnBrk="1" hangingPunct="1"/>
            <a:r>
              <a:rPr lang="en-US" sz="2400" smtClean="0"/>
              <a:t>Describe how computers are interconnected by an ISP and by a LAN</a:t>
            </a:r>
          </a:p>
          <a:p>
            <a:pPr eaLnBrk="1" hangingPunct="1"/>
            <a:r>
              <a:rPr lang="en-US" sz="2400" smtClean="0"/>
              <a:t>Distinguish between the Internet and the World Wide Web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Computer Addresses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Domain </a:t>
            </a:r>
            <a:r>
              <a:rPr lang="en-US" dirty="0" smtClean="0"/>
              <a:t>Names</a:t>
            </a:r>
          </a:p>
          <a:p>
            <a:pPr lvl="1" eaLnBrk="1" hangingPunct="1">
              <a:defRPr/>
            </a:pPr>
            <a:r>
              <a:rPr lang="en-US" dirty="0" smtClean="0"/>
              <a:t>Example: 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spiff</a:t>
            </a:r>
            <a:r>
              <a:rPr lang="en-US" b="1" dirty="0" smtClean="0"/>
              <a:t>.</a:t>
            </a:r>
            <a:r>
              <a:rPr lang="en-US" b="1" dirty="0" smtClean="0">
                <a:solidFill>
                  <a:srgbClr val="7030A0"/>
                </a:solidFill>
              </a:rPr>
              <a:t>cs</a:t>
            </a:r>
            <a:r>
              <a:rPr lang="en-US" b="1" dirty="0" smtClean="0"/>
              <a:t>.</a:t>
            </a:r>
            <a:r>
              <a:rPr lang="en-US" b="1" dirty="0" smtClean="0">
                <a:solidFill>
                  <a:srgbClr val="00B0F0"/>
                </a:solidFill>
              </a:rPr>
              <a:t>washington</a:t>
            </a:r>
            <a:r>
              <a:rPr lang="en-US" b="1" dirty="0" smtClean="0"/>
              <a:t>.</a:t>
            </a:r>
            <a:r>
              <a:rPr lang="en-US" b="1" dirty="0" smtClean="0">
                <a:solidFill>
                  <a:srgbClr val="C00000"/>
                </a:solidFill>
              </a:rPr>
              <a:t>edu</a:t>
            </a:r>
          </a:p>
          <a:p>
            <a:pPr lvl="1" eaLnBrk="1" hangingPunct="1">
              <a:defRPr/>
            </a:pPr>
            <a:r>
              <a:rPr lang="en-US" dirty="0" smtClean="0"/>
              <a:t>The name of the computer is 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spiff</a:t>
            </a:r>
          </a:p>
          <a:p>
            <a:pPr lvl="1" eaLnBrk="1" hangingPunct="1">
              <a:defRPr/>
            </a:pPr>
            <a:r>
              <a:rPr lang="en-US" dirty="0" smtClean="0"/>
              <a:t>Which is part of the Computer </a:t>
            </a:r>
            <a:r>
              <a:rPr lang="en-US" dirty="0"/>
              <a:t>Science and Engineering Department domain (</a:t>
            </a:r>
            <a:r>
              <a:rPr lang="en-US" b="1" dirty="0">
                <a:solidFill>
                  <a:srgbClr val="7030A0"/>
                </a:solidFill>
              </a:rPr>
              <a:t>cs</a:t>
            </a:r>
            <a:r>
              <a:rPr lang="en-US" dirty="0" smtClean="0"/>
              <a:t>)</a:t>
            </a:r>
          </a:p>
          <a:p>
            <a:pPr lvl="1" eaLnBrk="1" hangingPunct="1">
              <a:defRPr/>
            </a:pPr>
            <a:r>
              <a:rPr lang="en-US" dirty="0" smtClean="0"/>
              <a:t>Which </a:t>
            </a:r>
            <a:r>
              <a:rPr lang="en-US" dirty="0"/>
              <a:t>is part </a:t>
            </a:r>
            <a:r>
              <a:rPr lang="en-US" dirty="0" smtClean="0"/>
              <a:t>of the University of </a:t>
            </a:r>
            <a:r>
              <a:rPr lang="en-US" dirty="0"/>
              <a:t>Washington domain (</a:t>
            </a:r>
            <a:r>
              <a:rPr lang="en-US" b="1" dirty="0">
                <a:solidFill>
                  <a:srgbClr val="00B0F0"/>
                </a:solidFill>
              </a:rPr>
              <a:t>washington</a:t>
            </a:r>
            <a:r>
              <a:rPr lang="en-US" dirty="0" smtClean="0"/>
              <a:t>)</a:t>
            </a:r>
          </a:p>
          <a:p>
            <a:pPr lvl="1" eaLnBrk="1" hangingPunct="1">
              <a:defRPr/>
            </a:pPr>
            <a:r>
              <a:rPr lang="en-US" dirty="0" smtClean="0"/>
              <a:t>Which </a:t>
            </a:r>
            <a:r>
              <a:rPr lang="en-US" dirty="0"/>
              <a:t>is part of the </a:t>
            </a:r>
            <a:r>
              <a:rPr lang="en-US" dirty="0" smtClean="0"/>
              <a:t>educational domain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b="1" dirty="0">
                <a:solidFill>
                  <a:srgbClr val="C00000"/>
                </a:solidFill>
              </a:rPr>
              <a:t>edu</a:t>
            </a:r>
            <a:r>
              <a:rPr lang="en-US" dirty="0" smtClean="0"/>
              <a:t>)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Computer Addresses</a:t>
            </a:r>
          </a:p>
        </p:txBody>
      </p:sp>
      <p:sp>
        <p:nvSpPr>
          <p:cNvPr id="3481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example shows a hierarchy of domains</a:t>
            </a:r>
          </a:p>
          <a:p>
            <a:pPr eaLnBrk="1" hangingPunct="1"/>
            <a:r>
              <a:rPr lang="en-US" smtClean="0"/>
              <a:t>Each is a member of the next larger domain</a:t>
            </a:r>
          </a:p>
          <a:p>
            <a:pPr eaLnBrk="1" hangingPunct="1"/>
            <a:r>
              <a:rPr lang="en-US" smtClean="0"/>
              <a:t>edu is a peer of other top-level domains such as com</a:t>
            </a:r>
          </a:p>
          <a:p>
            <a:pPr eaLnBrk="1" hangingPunct="1"/>
            <a:r>
              <a:rPr lang="en-US" i="1" smtClean="0"/>
              <a:t>These</a:t>
            </a:r>
            <a:r>
              <a:rPr lang="en-US" smtClean="0"/>
              <a:t> names are symbolic and meaningful, making them easier to read than numbers (and easier to remember)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.edu Domain</a:t>
            </a:r>
          </a:p>
        </p:txBody>
      </p:sp>
      <p:pic>
        <p:nvPicPr>
          <p:cNvPr id="358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111250" y="1565275"/>
            <a:ext cx="6889750" cy="4049713"/>
          </a:xfrm>
          <a:ln>
            <a:solidFill>
              <a:schemeClr val="tx1"/>
            </a:solidFill>
          </a:ln>
        </p:spPr>
      </p:pic>
      <p:pic>
        <p:nvPicPr>
          <p:cNvPr id="3584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47913" y="5791200"/>
            <a:ext cx="444817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.edu Domain</a:t>
            </a:r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00213" y="1519238"/>
            <a:ext cx="5743575" cy="38195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3686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38400" y="5410200"/>
            <a:ext cx="444817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DNS Servers</a:t>
            </a:r>
          </a:p>
        </p:txBody>
      </p:sp>
      <p:sp>
        <p:nvSpPr>
          <p:cNvPr id="3789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The </a:t>
            </a:r>
            <a:r>
              <a:rPr lang="en-US" sz="2800" b="1" smtClean="0"/>
              <a:t>Domain Name System (DNS) </a:t>
            </a:r>
            <a:r>
              <a:rPr lang="en-US" sz="2800" smtClean="0"/>
              <a:t>translates the hierarchical, human-readable names into the four-number IP address</a:t>
            </a:r>
          </a:p>
          <a:p>
            <a:pPr eaLnBrk="1" hangingPunct="1"/>
            <a:r>
              <a:rPr lang="en-US" sz="2800" smtClean="0"/>
              <a:t>Every Internet host knows the IP address of its nearest </a:t>
            </a:r>
            <a:r>
              <a:rPr lang="en-US" sz="2800" b="1" smtClean="0"/>
              <a:t>DNS name server</a:t>
            </a:r>
            <a:endParaRPr lang="en-US" sz="2800" smtClean="0"/>
          </a:p>
          <a:p>
            <a:pPr eaLnBrk="1" hangingPunct="1"/>
            <a:r>
              <a:rPr lang="en-US" sz="2800" smtClean="0"/>
              <a:t>Whenever the hierarchical symbolic name is used to send information to a destination, your computer asks the DNS server looks up the corresponding IP address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DNS Servers</a:t>
            </a:r>
          </a:p>
        </p:txBody>
      </p:sp>
      <p:sp>
        <p:nvSpPr>
          <p:cNvPr id="3891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When your computer asks a DNS name server to translate a name to the IP address, it is in another client/server relationship</a:t>
            </a:r>
          </a:p>
          <a:p>
            <a:pPr eaLnBrk="1" hangingPunct="1"/>
            <a:r>
              <a:rPr lang="en-US" sz="2800" smtClean="0"/>
              <a:t>If the address is new (and not stored on the DNS server), the server asks an </a:t>
            </a:r>
            <a:r>
              <a:rPr lang="en-US" sz="2800" b="1" smtClean="0"/>
              <a:t>authoritative name server</a:t>
            </a:r>
          </a:p>
          <a:p>
            <a:pPr eaLnBrk="1" hangingPunct="1"/>
            <a:r>
              <a:rPr lang="en-US" sz="2800" smtClean="0"/>
              <a:t>This server keeps </a:t>
            </a:r>
            <a:r>
              <a:rPr lang="en-US" sz="2800" i="1" smtClean="0"/>
              <a:t>the </a:t>
            </a:r>
            <a:r>
              <a:rPr lang="en-US" sz="2800" smtClean="0"/>
              <a:t>complete list of the IP addresses and corresponding domain names for all authoritative name servers and computers in its domain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DNS Servers</a:t>
            </a:r>
          </a:p>
        </p:txBody>
      </p:sp>
      <p:sp>
        <p:nvSpPr>
          <p:cNvPr id="3993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The root name servers’ addresses are preprogrammed into your computer’s net software. </a:t>
            </a:r>
          </a:p>
          <a:p>
            <a:pPr eaLnBrk="1" hangingPunct="1"/>
            <a:r>
              <a:rPr lang="en-US" sz="2800" smtClean="0"/>
              <a:t>They are listed at www.rootservers.org together with their mirror sites (helper name servers with identical information).</a:t>
            </a:r>
          </a:p>
          <a:p>
            <a:pPr eaLnBrk="1" hangingPunct="1"/>
            <a:r>
              <a:rPr lang="en-US" sz="2800" smtClean="0"/>
              <a:t>Notice that computers change their client and server roles all the time. Sometimes they are servers, sometimes they are clients.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Top-Level Domains</a:t>
            </a:r>
          </a:p>
        </p:txBody>
      </p:sp>
      <p:sp>
        <p:nvSpPr>
          <p:cNvPr id="4096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Top-level domain </a:t>
            </a:r>
            <a:r>
              <a:rPr lang="en-US" smtClean="0"/>
              <a:t>names (</a:t>
            </a:r>
            <a:r>
              <a:rPr lang="en-US" b="1" smtClean="0"/>
              <a:t>TLDs)</a:t>
            </a:r>
            <a:r>
              <a:rPr lang="en-US" smtClean="0"/>
              <a:t>: </a:t>
            </a:r>
          </a:p>
          <a:p>
            <a:pPr lvl="1" eaLnBrk="1" hangingPunct="1"/>
            <a:r>
              <a:rPr lang="en-US" smtClean="0"/>
              <a:t>.edu for educational groups</a:t>
            </a:r>
          </a:p>
          <a:p>
            <a:pPr lvl="1" eaLnBrk="1" hangingPunct="1"/>
            <a:r>
              <a:rPr lang="en-US" smtClean="0"/>
              <a:t>.com for commercial enterprises</a:t>
            </a:r>
          </a:p>
          <a:p>
            <a:pPr lvl="1" eaLnBrk="1" hangingPunct="1"/>
            <a:r>
              <a:rPr lang="en-US" smtClean="0"/>
              <a:t>.org for organizations</a:t>
            </a:r>
          </a:p>
          <a:p>
            <a:pPr lvl="1" eaLnBrk="1" hangingPunct="1"/>
            <a:r>
              <a:rPr lang="en-US" smtClean="0"/>
              <a:t>.net for networks</a:t>
            </a:r>
          </a:p>
          <a:p>
            <a:pPr lvl="1" eaLnBrk="1" hangingPunct="1"/>
            <a:r>
              <a:rPr lang="en-US" smtClean="0"/>
              <a:t>.mil for the military</a:t>
            </a:r>
          </a:p>
          <a:p>
            <a:pPr lvl="1" eaLnBrk="1" hangingPunct="1"/>
            <a:r>
              <a:rPr lang="en-US" smtClean="0"/>
              <a:t>.gov for government agencies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Top-Level Domains</a:t>
            </a:r>
          </a:p>
        </p:txBody>
      </p:sp>
      <p:sp>
        <p:nvSpPr>
          <p:cNvPr id="4198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top-level domains were expanded to include biz, info, name, travel, and others</a:t>
            </a:r>
          </a:p>
          <a:p>
            <a:pPr eaLnBrk="1" hangingPunct="1"/>
            <a:r>
              <a:rPr lang="en-US" smtClean="0"/>
              <a:t>The full list can be found at </a:t>
            </a:r>
            <a:r>
              <a:rPr lang="en-US" smtClean="0">
                <a:hlinkClick r:id="rId2"/>
              </a:rPr>
              <a:t>www.icann.org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(ICAAN is </a:t>
            </a:r>
            <a:r>
              <a:rPr lang="en-US" u="sng" smtClean="0"/>
              <a:t>I</a:t>
            </a:r>
            <a:r>
              <a:rPr lang="en-US" smtClean="0"/>
              <a:t>nternet </a:t>
            </a:r>
            <a:r>
              <a:rPr lang="en-US" u="sng" smtClean="0"/>
              <a:t>C</a:t>
            </a:r>
            <a:r>
              <a:rPr lang="en-US" smtClean="0"/>
              <a:t>orporation for </a:t>
            </a:r>
            <a:r>
              <a:rPr lang="en-US" u="sng" smtClean="0"/>
              <a:t>A</a:t>
            </a:r>
            <a:r>
              <a:rPr lang="en-US" smtClean="0"/>
              <a:t>ssigned </a:t>
            </a:r>
            <a:r>
              <a:rPr lang="en-US" u="sng" smtClean="0"/>
              <a:t>N</a:t>
            </a:r>
            <a:r>
              <a:rPr lang="en-US" smtClean="0"/>
              <a:t>ames and </a:t>
            </a:r>
            <a:r>
              <a:rPr lang="en-US" u="sng" smtClean="0"/>
              <a:t>N</a:t>
            </a:r>
            <a:r>
              <a:rPr lang="en-US" smtClean="0"/>
              <a:t>umbers)</a:t>
            </a:r>
          </a:p>
          <a:p>
            <a:pPr eaLnBrk="1" hangingPunct="1"/>
            <a:r>
              <a:rPr lang="en-US" smtClean="0"/>
              <a:t>The original top-level domains listed all apply to organizations in the United States.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Top-Level Domains</a:t>
            </a:r>
          </a:p>
        </p:txBody>
      </p:sp>
      <p:sp>
        <p:nvSpPr>
          <p:cNvPr id="4301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There is also a set of two-letter country designators (ca (Canada), uk (United Kingdom), fr (France), de (Germany, as in Deutschland), etc.)</a:t>
            </a:r>
          </a:p>
          <a:p>
            <a:pPr eaLnBrk="1" hangingPunct="1"/>
            <a:r>
              <a:rPr lang="en-US" smtClean="0"/>
              <a:t>These allow domain names to be grouped by their country of origin.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Comparing Communication Types</a:t>
            </a:r>
          </a:p>
        </p:txBody>
      </p:sp>
      <p:sp>
        <p:nvSpPr>
          <p:cNvPr id="1638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To understand the Internet we need to cover some basic communication vocabulary:</a:t>
            </a:r>
          </a:p>
          <a:p>
            <a:pPr lvl="1" eaLnBrk="1" hangingPunct="1"/>
            <a:r>
              <a:rPr lang="en-US" smtClean="0"/>
              <a:t>Synchronous Communication</a:t>
            </a:r>
          </a:p>
          <a:p>
            <a:pPr lvl="1" eaLnBrk="1" hangingPunct="1"/>
            <a:r>
              <a:rPr lang="en-US" smtClean="0"/>
              <a:t>Asynchronous communication</a:t>
            </a:r>
          </a:p>
          <a:p>
            <a:pPr lvl="1" eaLnBrk="1" hangingPunct="1"/>
            <a:r>
              <a:rPr lang="en-US" smtClean="0"/>
              <a:t>Broadcast</a:t>
            </a:r>
          </a:p>
          <a:p>
            <a:pPr lvl="1" eaLnBrk="1" hangingPunct="1"/>
            <a:r>
              <a:rPr lang="en-US" smtClean="0"/>
              <a:t>Communication</a:t>
            </a:r>
          </a:p>
          <a:p>
            <a:pPr lvl="1" eaLnBrk="1" hangingPunct="1"/>
            <a:r>
              <a:rPr lang="en-US" smtClean="0"/>
              <a:t>Multicast</a:t>
            </a:r>
          </a:p>
          <a:p>
            <a:pPr lvl="1" eaLnBrk="1" hangingPunct="1"/>
            <a:r>
              <a:rPr lang="en-US" smtClean="0"/>
              <a:t>Point-to-point communication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685925"/>
            <a:ext cx="6667500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03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1443038"/>
            <a:ext cx="322897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71575" y="1676400"/>
            <a:ext cx="6800850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505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1443038"/>
            <a:ext cx="322897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TCP/IP</a:t>
            </a:r>
          </a:p>
        </p:txBody>
      </p:sp>
      <p:sp>
        <p:nvSpPr>
          <p:cNvPr id="4608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TCP/IP Postcard Analogy</a:t>
            </a:r>
          </a:p>
          <a:p>
            <a:pPr lvl="1" eaLnBrk="1" hangingPunct="1"/>
            <a:r>
              <a:rPr lang="en-US" smtClean="0"/>
              <a:t>The Internet is like sending a novel to your publisher using postcards</a:t>
            </a:r>
          </a:p>
          <a:p>
            <a:pPr lvl="1" eaLnBrk="1" hangingPunct="1"/>
            <a:r>
              <a:rPr lang="en-US" smtClean="0"/>
              <a:t>The novel is broken into small units that fit on a postcard</a:t>
            </a:r>
          </a:p>
          <a:p>
            <a:pPr lvl="1" eaLnBrk="1" hangingPunct="1"/>
            <a:r>
              <a:rPr lang="en-US" smtClean="0"/>
              <a:t>The “postcards” are numbered to indicate where each belongs in the novel</a:t>
            </a:r>
          </a:p>
          <a:p>
            <a:pPr lvl="1" eaLnBrk="1" hangingPunct="1"/>
            <a:r>
              <a:rPr lang="en-US" smtClean="0"/>
              <a:t>As each postcard is completed, it is mailed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51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00113" y="1409700"/>
            <a:ext cx="7343775" cy="4038600"/>
          </a:xfrm>
          <a:prstGeom prst="rect">
            <a:avLst/>
          </a:prstGeom>
          <a:noFill/>
          <a:ln w="9525">
            <a:solidFill>
              <a:schemeClr val="accent2">
                <a:lumMod val="75000"/>
              </a:schemeClr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TCP/IP</a:t>
            </a:r>
            <a:endParaRPr 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TCP/IP Postcard </a:t>
            </a:r>
            <a:r>
              <a:rPr lang="en-US" dirty="0" smtClean="0"/>
              <a:t>Analogy</a:t>
            </a:r>
          </a:p>
          <a:p>
            <a:pPr lvl="1" eaLnBrk="1" hangingPunct="1">
              <a:defRPr/>
            </a:pPr>
            <a:r>
              <a:rPr lang="en-US" dirty="0" smtClean="0"/>
              <a:t>Sooner or later, your publisher received the postcards, but not necessarily in sequential order</a:t>
            </a:r>
          </a:p>
          <a:p>
            <a:pPr lvl="1" eaLnBrk="1" hangingPunct="1">
              <a:defRPr/>
            </a:pPr>
            <a:r>
              <a:rPr lang="en-US" dirty="0" smtClean="0"/>
              <a:t>Nor do they take the same route</a:t>
            </a:r>
          </a:p>
          <a:p>
            <a:pPr lvl="1" eaLnBrk="1" hangingPunct="1">
              <a:defRPr/>
            </a:pPr>
            <a:r>
              <a:rPr lang="en-US" dirty="0" smtClean="0"/>
              <a:t>The cards are finally arranged in order</a:t>
            </a:r>
          </a:p>
          <a:p>
            <a:pPr lvl="1" eaLnBrk="1" hangingPunct="1">
              <a:defRPr/>
            </a:pPr>
            <a:r>
              <a:rPr lang="en-US" dirty="0" smtClean="0"/>
              <a:t>These “postcards” are really </a:t>
            </a:r>
            <a:r>
              <a:rPr lang="en-US" b="1" i="1" dirty="0" smtClean="0">
                <a:solidFill>
                  <a:schemeClr val="accent1">
                    <a:lumMod val="25000"/>
                  </a:schemeClr>
                </a:solidFill>
              </a:rPr>
              <a:t>IP packets</a:t>
            </a:r>
          </a:p>
          <a:p>
            <a:pPr lvl="2" eaLnBrk="1" hangingPunct="1">
              <a:defRPr/>
            </a:pPr>
            <a:r>
              <a:rPr lang="en-US" dirty="0" smtClean="0"/>
              <a:t>They hold: one unit of information, the destination IP, and their sequence number </a:t>
            </a:r>
            <a:br>
              <a:rPr lang="en-US" dirty="0" smtClean="0"/>
            </a:br>
            <a:r>
              <a:rPr lang="en-US" dirty="0" smtClean="0"/>
              <a:t>(which packet they are)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5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75" y="1914525"/>
            <a:ext cx="7715250" cy="3028950"/>
          </a:xfrm>
          <a:prstGeom prst="rect">
            <a:avLst/>
          </a:prstGeom>
          <a:noFill/>
          <a:ln w="9525">
            <a:solidFill>
              <a:schemeClr val="accent2">
                <a:lumMod val="75000"/>
              </a:schemeClr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Packets Are Independent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Because each packet can take a different route, congestion and service interruptions do not delay transmissions</a:t>
            </a:r>
          </a:p>
          <a:p>
            <a:pPr lvl="1" eaLnBrk="1" hangingPunct="1">
              <a:defRPr/>
            </a:pPr>
            <a:r>
              <a:rPr lang="en-US" dirty="0" smtClean="0"/>
              <a:t>Each TCP/IP packet is </a:t>
            </a:r>
            <a:r>
              <a:rPr lang="en-US" i="1" dirty="0" smtClean="0">
                <a:solidFill>
                  <a:schemeClr val="accent1">
                    <a:lumMod val="25000"/>
                  </a:schemeClr>
                </a:solidFill>
              </a:rPr>
              <a:t>independent</a:t>
            </a:r>
          </a:p>
          <a:p>
            <a:pPr eaLnBrk="1" hangingPunct="1">
              <a:defRPr/>
            </a:pPr>
            <a:r>
              <a:rPr lang="en-US" dirty="0" smtClean="0"/>
              <a:t>The TCP/IP protocol works under adverse conditions</a:t>
            </a:r>
          </a:p>
          <a:p>
            <a:pPr lvl="1" eaLnBrk="1" hangingPunct="1">
              <a:defRPr/>
            </a:pPr>
            <a:r>
              <a:rPr lang="en-US" dirty="0" smtClean="0"/>
              <a:t>If traffic is heavy and the packet progress is slow, the protocol allows the packet to be thrown away</a:t>
            </a:r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Packets Are Independent</a:t>
            </a:r>
          </a:p>
        </p:txBody>
      </p:sp>
      <p:sp>
        <p:nvSpPr>
          <p:cNvPr id="5120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If a packet is killed for whatever reason, the recipient will request a resend</a:t>
            </a:r>
          </a:p>
          <a:p>
            <a:pPr eaLnBrk="1" hangingPunct="1"/>
            <a:r>
              <a:rPr lang="en-US" smtClean="0"/>
              <a:t>Packets can arrive out of order because they take different routes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Moving Packets: Wires &amp; More</a:t>
            </a:r>
          </a:p>
        </p:txBody>
      </p:sp>
      <p:sp>
        <p:nvSpPr>
          <p:cNvPr id="5222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Internet uses telephone carriers for long-distance connections, fiber optics, and separate dedicated lines for connections</a:t>
            </a:r>
          </a:p>
          <a:p>
            <a:pPr eaLnBrk="1" hangingPunct="1"/>
            <a:r>
              <a:rPr lang="en-US" smtClean="0"/>
              <a:t>The computers do not know or care how the packet is sent, as long as it can be sent and received</a:t>
            </a:r>
          </a:p>
          <a:p>
            <a:pPr eaLnBrk="1" hangingPunct="1"/>
            <a:r>
              <a:rPr lang="en-US" smtClean="0"/>
              <a:t>Transmissions may rely on multiple technologies as the packets move across the Internet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Far and Near: WAN and LAN</a:t>
            </a:r>
          </a:p>
        </p:txBody>
      </p:sp>
      <p:sp>
        <p:nvSpPr>
          <p:cNvPr id="5325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Internet is a collection of </a:t>
            </a:r>
            <a:r>
              <a:rPr lang="en-US" b="1" smtClean="0"/>
              <a:t>wide area networks (WAN</a:t>
            </a:r>
            <a:r>
              <a:rPr lang="en-US" smtClean="0"/>
              <a:t>)</a:t>
            </a:r>
          </a:p>
          <a:p>
            <a:pPr lvl="1" eaLnBrk="1" hangingPunct="1"/>
            <a:r>
              <a:rPr lang="en-US" smtClean="0"/>
              <a:t>These are networks that are not geographically close</a:t>
            </a:r>
          </a:p>
          <a:p>
            <a:pPr eaLnBrk="1" hangingPunct="1"/>
            <a:r>
              <a:rPr lang="en-US" smtClean="0"/>
              <a:t>The Internet is a collection of point-to-point channels</a:t>
            </a:r>
          </a:p>
          <a:p>
            <a:pPr lvl="1" eaLnBrk="1" hangingPunct="1"/>
            <a:r>
              <a:rPr lang="en-US" smtClean="0"/>
              <a:t>Meaning packets must visit a sequence of computers (or </a:t>
            </a:r>
            <a:r>
              <a:rPr lang="en-US" b="1" smtClean="0"/>
              <a:t>hops</a:t>
            </a:r>
            <a:r>
              <a:rPr lang="en-US" smtClean="0"/>
              <a:t>) before they reach their </a:t>
            </a:r>
            <a:br>
              <a:rPr lang="en-US" smtClean="0"/>
            </a:br>
            <a:r>
              <a:rPr lang="en-US" smtClean="0"/>
              <a:t>destination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General Communication</a:t>
            </a:r>
          </a:p>
        </p:txBody>
      </p:sp>
      <p:sp>
        <p:nvSpPr>
          <p:cNvPr id="1741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Synchronous communication: </a:t>
            </a:r>
          </a:p>
          <a:p>
            <a:pPr lvl="1" eaLnBrk="1" hangingPunct="1"/>
            <a:r>
              <a:rPr lang="en-US" smtClean="0"/>
              <a:t>Both the sender and the receiver are active at the same time (think of talking on a telephone)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b="1" smtClean="0"/>
              <a:t>Asynchronous communication:</a:t>
            </a:r>
            <a:endParaRPr lang="en-US" smtClean="0"/>
          </a:p>
          <a:p>
            <a:pPr lvl="1" eaLnBrk="1" hangingPunct="1"/>
            <a:r>
              <a:rPr lang="en-US" smtClean="0"/>
              <a:t>The sending and receiving occur at different times (think of email and answering machines)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5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00163" y="1543050"/>
            <a:ext cx="6543675" cy="3771900"/>
          </a:xfrm>
          <a:prstGeom prst="rect">
            <a:avLst/>
          </a:prstGeom>
          <a:noFill/>
          <a:ln w="9525">
            <a:solidFill>
              <a:schemeClr val="accent2">
                <a:lumMod val="75000"/>
              </a:schemeClr>
            </a:solidFill>
            <a:miter lim="800000"/>
            <a:headEnd/>
            <a:tailEnd/>
          </a:ln>
        </p:spPr>
      </p:pic>
      <p:sp>
        <p:nvSpPr>
          <p:cNvPr id="54274" name="TextBox 2"/>
          <p:cNvSpPr txBox="1">
            <a:spLocks noChangeArrowheads="1"/>
          </p:cNvSpPr>
          <p:nvPr/>
        </p:nvSpPr>
        <p:spPr bwMode="auto">
          <a:xfrm>
            <a:off x="533400" y="5486400"/>
            <a:ext cx="37115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/>
              <a:t>A ping is a “please reply” message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Far and Near: WAN and LAN</a:t>
            </a:r>
          </a:p>
        </p:txBody>
      </p:sp>
      <p:sp>
        <p:nvSpPr>
          <p:cNvPr id="5529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 </a:t>
            </a:r>
            <a:r>
              <a:rPr lang="en-US" b="1" smtClean="0"/>
              <a:t>local area network (LAN) </a:t>
            </a:r>
            <a:r>
              <a:rPr lang="en-US" smtClean="0"/>
              <a:t>is when computers are geographically close</a:t>
            </a:r>
          </a:p>
          <a:p>
            <a:pPr lvl="1" eaLnBrk="1" hangingPunct="1"/>
            <a:r>
              <a:rPr lang="en-US" smtClean="0"/>
              <a:t>Usually they can be linked by a single cable or pair of wires</a:t>
            </a:r>
          </a:p>
          <a:p>
            <a:pPr eaLnBrk="1" hangingPunct="1"/>
            <a:r>
              <a:rPr lang="en-US" b="1" smtClean="0"/>
              <a:t>Ethernet</a:t>
            </a:r>
            <a:r>
              <a:rPr lang="en-US" smtClean="0"/>
              <a:t> is the main technology for local area networks</a:t>
            </a:r>
          </a:p>
          <a:p>
            <a:pPr lvl="1" eaLnBrk="1" hangingPunct="1"/>
            <a:r>
              <a:rPr lang="en-US" smtClean="0"/>
              <a:t>Used for connecting all the computers in a lab or building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Ethernet</a:t>
            </a:r>
          </a:p>
        </p:txBody>
      </p:sp>
      <p:sp>
        <p:nvSpPr>
          <p:cNvPr id="5632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physical setup for an Ethernet network is a wire, wire pair, or optical fiber, called the </a:t>
            </a:r>
            <a:r>
              <a:rPr lang="en-US" b="1" smtClean="0"/>
              <a:t>channel</a:t>
            </a:r>
          </a:p>
          <a:p>
            <a:pPr eaLnBrk="1" hangingPunct="1"/>
            <a:r>
              <a:rPr lang="en-US" smtClean="0"/>
              <a:t>Engineers “tap” into the channel to connect a computer:</a:t>
            </a:r>
          </a:p>
          <a:p>
            <a:pPr lvl="1" eaLnBrk="1" hangingPunct="1"/>
            <a:r>
              <a:rPr lang="en-US" smtClean="0"/>
              <a:t>This allows it to send a signal or an electronic pulse or light flash onto the channel</a:t>
            </a:r>
          </a:p>
          <a:p>
            <a:pPr lvl="1" eaLnBrk="1" hangingPunct="1"/>
            <a:r>
              <a:rPr lang="en-US" smtClean="0"/>
              <a:t>All computers, including the sender,</a:t>
            </a:r>
            <a:br>
              <a:rPr lang="en-US" smtClean="0"/>
            </a:br>
            <a:r>
              <a:rPr lang="en-US" smtClean="0"/>
              <a:t>can detect the signal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Ethernet Party Analogy</a:t>
            </a:r>
          </a:p>
        </p:txBody>
      </p:sp>
      <p:sp>
        <p:nvSpPr>
          <p:cNvPr id="5734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To understand how an Ethernet network works, consider this:</a:t>
            </a:r>
          </a:p>
          <a:p>
            <a:pPr lvl="1" eaLnBrk="1" hangingPunct="1"/>
            <a:r>
              <a:rPr lang="en-US" smtClean="0"/>
              <a:t>A group of friends is standing around at a party telling stories. </a:t>
            </a:r>
          </a:p>
          <a:p>
            <a:pPr lvl="1" eaLnBrk="1" hangingPunct="1"/>
            <a:r>
              <a:rPr lang="en-US" smtClean="0"/>
              <a:t>While someone is telling a story, everyone is listening. </a:t>
            </a:r>
          </a:p>
          <a:p>
            <a:pPr lvl="1" eaLnBrk="1" hangingPunct="1"/>
            <a:r>
              <a:rPr lang="en-US" smtClean="0"/>
              <a:t>When the story is over, here may be a pause before the next one speaks</a:t>
            </a:r>
          </a:p>
          <a:p>
            <a:pPr lvl="1" eaLnBrk="1" hangingPunct="1"/>
            <a:r>
              <a:rPr lang="en-US" smtClean="0"/>
              <a:t>Then, someone typically just begins talking and the cycle starts again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Ethernet Party Analogy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Now, insert </a:t>
            </a:r>
            <a:r>
              <a:rPr lang="en-US" i="1" dirty="0" smtClean="0"/>
              <a:t>computer</a:t>
            </a:r>
            <a:r>
              <a:rPr lang="en-US" dirty="0" smtClean="0"/>
              <a:t> instead of </a:t>
            </a:r>
            <a:r>
              <a:rPr lang="en-US" i="1" dirty="0" smtClean="0"/>
              <a:t>friend</a:t>
            </a:r>
            <a:r>
              <a:rPr lang="en-US" dirty="0" smtClean="0"/>
              <a:t>:</a:t>
            </a:r>
          </a:p>
          <a:p>
            <a:pPr lvl="1" eaLnBrk="1" hangingPunct="1">
              <a:defRPr/>
            </a:pPr>
            <a:r>
              <a:rPr lang="en-US" dirty="0" smtClean="0"/>
              <a:t>A group of     </a:t>
            </a:r>
            <a:r>
              <a:rPr lang="en-US" b="1" i="1" dirty="0" smtClean="0">
                <a:solidFill>
                  <a:schemeClr val="accent1">
                    <a:lumMod val="25000"/>
                  </a:schemeClr>
                </a:solidFill>
              </a:rPr>
              <a:t>friends</a:t>
            </a:r>
            <a:r>
              <a:rPr lang="en-US" dirty="0" smtClean="0"/>
              <a:t>     is standing around at a party telling stories. </a:t>
            </a:r>
          </a:p>
          <a:p>
            <a:pPr lvl="1" eaLnBrk="1" hangingPunct="1">
              <a:defRPr/>
            </a:pPr>
            <a:r>
              <a:rPr lang="en-US" dirty="0" smtClean="0"/>
              <a:t>While   </a:t>
            </a:r>
            <a:r>
              <a:rPr lang="en-US" b="1" i="1" dirty="0" smtClean="0">
                <a:solidFill>
                  <a:schemeClr val="accent1">
                    <a:lumMod val="25000"/>
                  </a:schemeClr>
                </a:solidFill>
              </a:rPr>
              <a:t>someone</a:t>
            </a:r>
            <a:r>
              <a:rPr lang="en-US" dirty="0" smtClean="0"/>
              <a:t>    is telling a story,</a:t>
            </a:r>
            <a:br>
              <a:rPr lang="en-US" dirty="0" smtClean="0"/>
            </a:br>
            <a:r>
              <a:rPr lang="en-US" b="1" i="1" dirty="0" smtClean="0">
                <a:solidFill>
                  <a:schemeClr val="accent1">
                    <a:lumMod val="25000"/>
                  </a:schemeClr>
                </a:solidFill>
              </a:rPr>
              <a:t>everyone  </a:t>
            </a:r>
            <a:r>
              <a:rPr lang="en-US" dirty="0" smtClean="0"/>
              <a:t>is     listening. </a:t>
            </a:r>
          </a:p>
          <a:p>
            <a:pPr lvl="1" eaLnBrk="1" hangingPunct="1">
              <a:defRPr/>
            </a:pPr>
            <a:r>
              <a:rPr lang="en-US" dirty="0" smtClean="0"/>
              <a:t>When the story is over, here may be a pause before the next        one        speaks</a:t>
            </a:r>
          </a:p>
          <a:p>
            <a:pPr lvl="1" eaLnBrk="1" hangingPunct="1">
              <a:defRPr/>
            </a:pPr>
            <a:r>
              <a:rPr lang="en-US" dirty="0" smtClean="0"/>
              <a:t>Then,   someone    typically just begins talking and the cycle starts again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0" y="2133600"/>
            <a:ext cx="1865313" cy="52387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dirty="0"/>
              <a:t>computers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2362200" y="3124200"/>
            <a:ext cx="2003425" cy="52387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dirty="0"/>
              <a:t>A computer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1219200" y="3581400"/>
            <a:ext cx="2514600" cy="52387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sz="2800" dirty="0"/>
              <a:t>computers are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3886200" y="4495800"/>
            <a:ext cx="1684338" cy="52387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dirty="0"/>
              <a:t>computer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2287588" y="4981575"/>
            <a:ext cx="2003425" cy="52228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dirty="0"/>
              <a:t>a computer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Ethernet Party Analogy</a:t>
            </a:r>
          </a:p>
        </p:txBody>
      </p:sp>
      <p:sp>
        <p:nvSpPr>
          <p:cNvPr id="5939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We assumed that all “friends” were equal</a:t>
            </a:r>
          </a:p>
          <a:p>
            <a:pPr lvl="1" eaLnBrk="1" hangingPunct="1"/>
            <a:r>
              <a:rPr lang="en-US" smtClean="0"/>
              <a:t>No had a more import status</a:t>
            </a:r>
          </a:p>
          <a:p>
            <a:pPr lvl="1" eaLnBrk="1" hangingPunct="1"/>
            <a:r>
              <a:rPr lang="en-US" smtClean="0"/>
              <a:t>Everyone spoke with the same voice</a:t>
            </a:r>
          </a:p>
          <a:p>
            <a:pPr eaLnBrk="1" hangingPunct="1"/>
            <a:r>
              <a:rPr lang="en-US" smtClean="0"/>
              <a:t>There are differences, however:</a:t>
            </a:r>
          </a:p>
          <a:p>
            <a:pPr lvl="1" eaLnBrk="1" hangingPunct="1"/>
            <a:r>
              <a:rPr lang="en-US" smtClean="0"/>
              <a:t>Only one computer typically keeps the transmitted information</a:t>
            </a:r>
          </a:p>
          <a:p>
            <a:pPr lvl="1" eaLnBrk="1" hangingPunct="1"/>
            <a:r>
              <a:rPr lang="en-US" smtClean="0"/>
              <a:t>This broadcast medium is being used for </a:t>
            </a:r>
            <a:r>
              <a:rPr lang="en-US" i="1" smtClean="0"/>
              <a:t>point-to-point</a:t>
            </a:r>
            <a:r>
              <a:rPr lang="en-US" smtClean="0"/>
              <a:t> communication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Ethernet Party Analogy</a:t>
            </a:r>
          </a:p>
        </p:txBody>
      </p:sp>
      <p:sp>
        <p:nvSpPr>
          <p:cNvPr id="6041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 computer wanting to transmit a message:</a:t>
            </a:r>
          </a:p>
          <a:p>
            <a:pPr lvl="1" eaLnBrk="1" hangingPunct="1"/>
            <a:r>
              <a:rPr lang="en-US" smtClean="0"/>
              <a:t>It starts sending signals and also starts listening to see if the message it gets is the one it sent</a:t>
            </a:r>
          </a:p>
          <a:p>
            <a:pPr lvl="1" eaLnBrk="1" hangingPunct="1"/>
            <a:r>
              <a:rPr lang="en-US" smtClean="0"/>
              <a:t>If it is, the computer knows it’s the only computer sending, and it completes the transmission</a:t>
            </a:r>
          </a:p>
          <a:p>
            <a:pPr lvl="1" eaLnBrk="1" hangingPunct="1"/>
            <a:r>
              <a:rPr lang="en-US" smtClean="0"/>
              <a:t>If it isn’t, the computer stops transmitting immediately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Connecting to the Internet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Today there are two basic methods:</a:t>
            </a:r>
          </a:p>
          <a:p>
            <a:pPr marL="971550" lvl="1" indent="-514350" eaLnBrk="1" hangingPunct="1">
              <a:buFontTx/>
              <a:buAutoNum type="arabicPeriod"/>
            </a:pPr>
            <a:r>
              <a:rPr lang="en-US" smtClean="0"/>
              <a:t>Connection via an Internet service provider (ISP)</a:t>
            </a:r>
          </a:p>
          <a:p>
            <a:pPr marL="971550" lvl="1" indent="-514350" eaLnBrk="1" hangingPunct="1"/>
            <a:endParaRPr lang="en-US" smtClean="0"/>
          </a:p>
          <a:p>
            <a:pPr marL="971550" lvl="1" indent="-514350" eaLnBrk="1" hangingPunct="1">
              <a:buFontTx/>
              <a:buAutoNum type="arabicPeriod" startAt="2"/>
            </a:pPr>
            <a:r>
              <a:rPr lang="en-US" smtClean="0"/>
              <a:t>Connection provided by a campus or enterprise network</a:t>
            </a:r>
          </a:p>
          <a:p>
            <a:pPr marL="971550" lvl="1" indent="-514350" eaLnBrk="1" hangingPunct="1"/>
            <a:endParaRPr lang="en-US" smtClean="0"/>
          </a:p>
          <a:p>
            <a:pPr eaLnBrk="1" hangingPunct="1"/>
            <a:r>
              <a:rPr lang="en-US" smtClean="0"/>
              <a:t>Most of us use both kinds of connections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1. Connections by ISP</a:t>
            </a:r>
          </a:p>
        </p:txBody>
      </p:sp>
      <p:sp>
        <p:nvSpPr>
          <p:cNvPr id="6246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Most home users connect to the Internet by ISPs</a:t>
            </a:r>
          </a:p>
          <a:p>
            <a:pPr lvl="1" eaLnBrk="1" hangingPunct="1"/>
            <a:r>
              <a:rPr lang="en-US" smtClean="0"/>
              <a:t>These are companies that sell connections to the Internet</a:t>
            </a:r>
          </a:p>
          <a:p>
            <a:pPr eaLnBrk="1" hangingPunct="1"/>
            <a:r>
              <a:rPr lang="en-US" smtClean="0"/>
              <a:t>The company places a modem at your house</a:t>
            </a:r>
          </a:p>
          <a:p>
            <a:pPr lvl="1" eaLnBrk="1" hangingPunct="1"/>
            <a:r>
              <a:rPr lang="en-US" smtClean="0"/>
              <a:t>Modems convert the bits a computer outputs into a form that is compatible with the carrier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5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55700" y="1031875"/>
            <a:ext cx="6832600" cy="4794250"/>
          </a:xfrm>
          <a:prstGeom prst="rect">
            <a:avLst/>
          </a:prstGeom>
          <a:noFill/>
          <a:ln w="9525">
            <a:solidFill>
              <a:schemeClr val="accent2">
                <a:lumMod val="75000"/>
              </a:schemeClr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General Communication</a:t>
            </a:r>
          </a:p>
        </p:txBody>
      </p:sp>
      <p:sp>
        <p:nvSpPr>
          <p:cNvPr id="1843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Another property of communication concerns the number of receivers.</a:t>
            </a:r>
          </a:p>
          <a:p>
            <a:pPr eaLnBrk="1" hangingPunct="1"/>
            <a:r>
              <a:rPr lang="en-US" b="1" smtClean="0"/>
              <a:t>Broadcast communication: </a:t>
            </a:r>
            <a:r>
              <a:rPr lang="en-US" smtClean="0"/>
              <a:t>single sender and many receivers (radio and TV)</a:t>
            </a:r>
          </a:p>
          <a:p>
            <a:pPr eaLnBrk="1" hangingPunct="1"/>
            <a:r>
              <a:rPr lang="en-US" b="1" smtClean="0"/>
              <a:t>Multicast: </a:t>
            </a:r>
            <a:r>
              <a:rPr lang="en-US" smtClean="0"/>
              <a:t>is many receivers, but usually a specific group (specialized topics)</a:t>
            </a:r>
          </a:p>
          <a:p>
            <a:pPr eaLnBrk="1" hangingPunct="1"/>
            <a:r>
              <a:rPr lang="en-US" b="1" smtClean="0"/>
              <a:t>Point-to-point communication:</a:t>
            </a:r>
            <a:r>
              <a:rPr lang="en-US" smtClean="0"/>
              <a:t> one specific sender and one specific </a:t>
            </a:r>
            <a:br>
              <a:rPr lang="en-US" smtClean="0"/>
            </a:br>
            <a:r>
              <a:rPr lang="en-US" smtClean="0"/>
              <a:t>receiver (telephone call)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1. Connections by ISP</a:t>
            </a:r>
          </a:p>
        </p:txBody>
      </p:sp>
      <p:sp>
        <p:nvSpPr>
          <p:cNvPr id="6451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0" lvl="1" indent="-514350" eaLnBrk="1" hangingPunct="1">
              <a:buFontTx/>
              <a:buAutoNum type="arabicPeriod"/>
            </a:pPr>
            <a:r>
              <a:rPr lang="en-US" smtClean="0"/>
              <a:t>The signals are sent to the carrier’s business</a:t>
            </a:r>
          </a:p>
          <a:p>
            <a:pPr marL="914400" lvl="1" indent="-514350" eaLnBrk="1" hangingPunct="1">
              <a:buFontTx/>
              <a:buAutoNum type="arabicPeriod"/>
            </a:pPr>
            <a:r>
              <a:rPr lang="en-US" smtClean="0"/>
              <a:t>They are converted (via modem) into a form for the server that connects to the Internet via the Internet Gateway</a:t>
            </a:r>
          </a:p>
          <a:p>
            <a:pPr marL="514350" indent="-514350" eaLnBrk="1" hangingPunct="1"/>
            <a:r>
              <a:rPr lang="en-US" smtClean="0"/>
              <a:t>Digital subscriber line (DSL or ADSL) and cable (TV) are two common providers</a:t>
            </a:r>
          </a:p>
          <a:p>
            <a:pPr marL="514350" indent="-514350" eaLnBrk="1" hangingPunct="1"/>
            <a:r>
              <a:rPr lang="en-US" smtClean="0"/>
              <a:t>Your smart phone also has a modem for connecting to network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2. Enterprise Network Connections</a:t>
            </a:r>
          </a:p>
        </p:txBody>
      </p:sp>
      <p:sp>
        <p:nvSpPr>
          <p:cNvPr id="6553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other way to connect is as a user of a larger networked organization (school, business, or governmental unit)</a:t>
            </a:r>
          </a:p>
          <a:p>
            <a:pPr eaLnBrk="1" hangingPunct="1"/>
            <a:r>
              <a:rPr lang="en-US" smtClean="0"/>
              <a:t>The organization connects to the Internet by a gateway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Wireless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Variation of a LAN connection</a:t>
            </a:r>
          </a:p>
          <a:p>
            <a:pPr eaLnBrk="1" hangingPunct="1">
              <a:defRPr/>
            </a:pPr>
            <a:r>
              <a:rPr lang="en-US" dirty="0" smtClean="0"/>
              <a:t>Referred to by its protocol name </a:t>
            </a:r>
            <a:r>
              <a:rPr lang="en-US" b="1" i="1" dirty="0" smtClean="0">
                <a:solidFill>
                  <a:schemeClr val="accent1">
                    <a:lumMod val="25000"/>
                  </a:schemeClr>
                </a:solidFill>
              </a:rPr>
              <a:t>802.11</a:t>
            </a:r>
          </a:p>
          <a:p>
            <a:pPr eaLnBrk="1" hangingPunct="1">
              <a:defRPr/>
            </a:pPr>
            <a:r>
              <a:rPr lang="en-US" dirty="0" smtClean="0"/>
              <a:t>The router is:</a:t>
            </a:r>
          </a:p>
          <a:p>
            <a:pPr lvl="1" eaLnBrk="1" hangingPunct="1">
              <a:defRPr/>
            </a:pPr>
            <a:r>
              <a:rPr lang="en-US" dirty="0" smtClean="0"/>
              <a:t>Physically connected to an ISP’s modem</a:t>
            </a:r>
          </a:p>
          <a:p>
            <a:pPr lvl="1" eaLnBrk="1" hangingPunct="1">
              <a:defRPr/>
            </a:pPr>
            <a:r>
              <a:rPr lang="en-US" dirty="0" smtClean="0"/>
              <a:t>Connected to the Internet</a:t>
            </a:r>
          </a:p>
          <a:p>
            <a:pPr lvl="1" eaLnBrk="1" hangingPunct="1">
              <a:defRPr/>
            </a:pPr>
            <a:r>
              <a:rPr lang="en-US" dirty="0" smtClean="0"/>
              <a:t>Capable of </a:t>
            </a:r>
            <a:r>
              <a:rPr lang="en-US" i="1" dirty="0" smtClean="0"/>
              <a:t>broadcasting</a:t>
            </a:r>
            <a:r>
              <a:rPr lang="en-US" dirty="0" smtClean="0"/>
              <a:t> </a:t>
            </a:r>
            <a:r>
              <a:rPr lang="en-US" b="1" dirty="0" smtClean="0"/>
              <a:t>and</a:t>
            </a:r>
            <a:r>
              <a:rPr lang="en-US" dirty="0" smtClean="0"/>
              <a:t> </a:t>
            </a:r>
            <a:r>
              <a:rPr lang="en-US" i="1" dirty="0" smtClean="0"/>
              <a:t>receiving</a:t>
            </a:r>
            <a:r>
              <a:rPr lang="en-US" dirty="0" smtClean="0"/>
              <a:t> signals, usually radio frequency (rf ) signals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5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647700"/>
            <a:ext cx="6705600" cy="5562600"/>
          </a:xfrm>
          <a:prstGeom prst="rect">
            <a:avLst/>
          </a:prstGeom>
          <a:noFill/>
          <a:ln w="9525">
            <a:solidFill>
              <a:schemeClr val="accent2">
                <a:lumMod val="75000"/>
              </a:schemeClr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World Wide Web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i="1" dirty="0" smtClean="0"/>
              <a:t>Some</a:t>
            </a:r>
            <a:r>
              <a:rPr lang="en-US" dirty="0" smtClean="0"/>
              <a:t> computers connected to the Internet are </a:t>
            </a:r>
            <a:r>
              <a:rPr lang="en-US" b="1" dirty="0" smtClean="0"/>
              <a:t>Web servers</a:t>
            </a:r>
          </a:p>
          <a:p>
            <a:pPr lvl="1" eaLnBrk="1" hangingPunct="1">
              <a:defRPr/>
            </a:pPr>
            <a:r>
              <a:rPr lang="en-US" dirty="0" smtClean="0"/>
              <a:t>Computers programmed to send files to browsers running on other computers connected to the Internet.</a:t>
            </a:r>
          </a:p>
          <a:p>
            <a:pPr eaLnBrk="1" hangingPunct="1">
              <a:defRPr/>
            </a:pPr>
            <a:r>
              <a:rPr lang="en-US" dirty="0" smtClean="0"/>
              <a:t>These Web servers and their files comprise the </a:t>
            </a:r>
            <a:r>
              <a:rPr lang="en-US" b="1" i="1" dirty="0" smtClean="0">
                <a:solidFill>
                  <a:schemeClr val="accent1">
                    <a:lumMod val="25000"/>
                  </a:schemeClr>
                </a:solidFill>
              </a:rPr>
              <a:t>World Wide Web (WWW)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World Wide Web</a:t>
            </a:r>
          </a:p>
        </p:txBody>
      </p:sp>
      <p:sp>
        <p:nvSpPr>
          <p:cNvPr id="6963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Those files are Web pages</a:t>
            </a:r>
          </a:p>
          <a:p>
            <a:pPr eaLnBrk="1" hangingPunct="1"/>
            <a:r>
              <a:rPr lang="en-US" smtClean="0"/>
              <a:t>Web servers store and send other kinds of files, too</a:t>
            </a:r>
          </a:p>
          <a:p>
            <a:pPr eaLnBrk="1" hangingPunct="1"/>
            <a:r>
              <a:rPr lang="en-US" smtClean="0"/>
              <a:t>The files are often used to:</a:t>
            </a:r>
          </a:p>
          <a:p>
            <a:pPr lvl="1" eaLnBrk="1" hangingPunct="1"/>
            <a:r>
              <a:rPr lang="en-US" smtClean="0"/>
              <a:t>Create the Web page (images or animations) </a:t>
            </a:r>
          </a:p>
          <a:p>
            <a:pPr lvl="1" eaLnBrk="1" hangingPunct="1"/>
            <a:r>
              <a:rPr lang="en-US" smtClean="0"/>
              <a:t>Help with other Web services (play audio or video)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Requesting a Web Page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Web requests use client/server interaction</a:t>
            </a:r>
          </a:p>
          <a:p>
            <a:pPr eaLnBrk="1" hangingPunct="1">
              <a:defRPr/>
            </a:pPr>
            <a:r>
              <a:rPr lang="en-US" dirty="0" smtClean="0"/>
              <a:t>Requesting a Web page means your browser is a </a:t>
            </a:r>
            <a:r>
              <a:rPr lang="en-US" i="1" dirty="0" smtClean="0">
                <a:solidFill>
                  <a:schemeClr val="accent1">
                    <a:lumMod val="25000"/>
                  </a:schemeClr>
                </a:solidFill>
              </a:rPr>
              <a:t>client</a:t>
            </a:r>
            <a:r>
              <a:rPr lang="en-US" dirty="0" smtClean="0"/>
              <a:t> asking for a file from a Web </a:t>
            </a:r>
            <a:r>
              <a:rPr lang="en-US" i="1" dirty="0" smtClean="0">
                <a:solidFill>
                  <a:schemeClr val="accent1">
                    <a:lumMod val="25000"/>
                  </a:schemeClr>
                </a:solidFill>
              </a:rPr>
              <a:t>server</a:t>
            </a:r>
          </a:p>
          <a:p>
            <a:pPr eaLnBrk="1" hangingPunct="1">
              <a:defRPr/>
            </a:pPr>
            <a:r>
              <a:rPr lang="en-US" dirty="0" smtClean="0"/>
              <a:t>The file can be found in looking at the </a:t>
            </a:r>
            <a:r>
              <a:rPr lang="en-US" b="1" i="1" dirty="0" smtClean="0">
                <a:solidFill>
                  <a:schemeClr val="accent1">
                    <a:lumMod val="25000"/>
                  </a:schemeClr>
                </a:solidFill>
              </a:rPr>
              <a:t>URL</a:t>
            </a:r>
            <a:r>
              <a:rPr lang="en-US" b="1" dirty="0" smtClean="0"/>
              <a:t> </a:t>
            </a:r>
            <a:r>
              <a:rPr lang="en-US" dirty="0" smtClean="0"/>
              <a:t>(Universal Resource Locator)</a:t>
            </a:r>
          </a:p>
          <a:p>
            <a:pPr eaLnBrk="1" hangingPunct="1">
              <a:defRPr/>
            </a:pPr>
            <a:r>
              <a:rPr lang="en-US" dirty="0" smtClean="0"/>
              <a:t>Web browsers and Web servers both “speak” </a:t>
            </a:r>
            <a:r>
              <a:rPr lang="en-US" i="1" dirty="0" smtClean="0"/>
              <a:t>HTTP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Requesting a Web Page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/>
          <a:lstStyle/>
          <a:p>
            <a:pPr algn="ctr" eaLnBrk="1" hangingPunct="1">
              <a:buFontTx/>
              <a:buNone/>
              <a:defRPr/>
            </a:pPr>
            <a:r>
              <a:rPr lang="en-US" sz="24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http</a:t>
            </a:r>
            <a:r>
              <a:rPr lang="en-US" sz="2400" dirty="0" smtClean="0"/>
              <a:t>://</a:t>
            </a: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</a:rPr>
              <a:t>www.cs.washington.edu</a:t>
            </a:r>
            <a:r>
              <a:rPr lang="en-US" sz="2400" dirty="0" smtClean="0"/>
              <a:t>/</a:t>
            </a:r>
            <a:r>
              <a:rPr lang="en-US" sz="2400" b="1" dirty="0" smtClean="0">
                <a:solidFill>
                  <a:srgbClr val="7030A0"/>
                </a:solidFill>
              </a:rPr>
              <a:t>homes/snyder/index.html</a:t>
            </a:r>
          </a:p>
          <a:p>
            <a:pPr eaLnBrk="1" hangingPunct="1">
              <a:defRPr/>
            </a:pPr>
            <a:r>
              <a:rPr lang="en-US" dirty="0" smtClean="0"/>
              <a:t>The </a:t>
            </a:r>
            <a:r>
              <a:rPr lang="en-US" b="1" dirty="0" smtClean="0"/>
              <a:t>URL </a:t>
            </a:r>
            <a:r>
              <a:rPr lang="en-US" dirty="0" smtClean="0"/>
              <a:t>has three main parts:</a:t>
            </a:r>
          </a:p>
          <a:p>
            <a:pPr lvl="1" eaLnBrk="1" hangingPunct="1">
              <a:defRPr/>
            </a:pP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Protocol</a:t>
            </a:r>
            <a:r>
              <a:rPr lang="en-US" b="1" dirty="0" smtClean="0"/>
              <a:t>.</a:t>
            </a:r>
            <a:br>
              <a:rPr lang="en-US" b="1" dirty="0" smtClean="0"/>
            </a:br>
            <a:r>
              <a:rPr lang="en-US" b="1" dirty="0" smtClean="0"/>
              <a:t>tells the computers how to handle the file</a:t>
            </a:r>
          </a:p>
          <a:p>
            <a:pPr lvl="1" eaLnBrk="1" hangingPunct="1">
              <a:defRPr/>
            </a:pP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Server computer’s name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dirty="0" smtClean="0"/>
              <a:t>or the name given by the domain hierarchy</a:t>
            </a:r>
          </a:p>
          <a:p>
            <a:pPr lvl="1" eaLnBrk="1" hangingPunct="1">
              <a:defRPr/>
            </a:pPr>
            <a:r>
              <a:rPr lang="en-US" b="1" dirty="0" smtClean="0">
                <a:solidFill>
                  <a:srgbClr val="7030A0"/>
                </a:solidFill>
              </a:rPr>
              <a:t>Page’s pathname</a:t>
            </a:r>
            <a:r>
              <a:rPr lang="en-US" b="1" dirty="0" smtClean="0"/>
              <a:t>.</a:t>
            </a:r>
            <a:br>
              <a:rPr lang="en-US" b="1" dirty="0" smtClean="0"/>
            </a:br>
            <a:r>
              <a:rPr lang="en-US" dirty="0" smtClean="0"/>
              <a:t>tells the server which file (page) is requested and where to find it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Describing a Web Page</a:t>
            </a:r>
          </a:p>
        </p:txBody>
      </p:sp>
      <p:sp>
        <p:nvSpPr>
          <p:cNvPr id="7270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Servers do not store Web pages in the form seen on our screens</a:t>
            </a:r>
          </a:p>
          <a:p>
            <a:pPr eaLnBrk="1" hangingPunct="1"/>
            <a:r>
              <a:rPr lang="en-US" smtClean="0"/>
              <a:t>The pages are stored as a </a:t>
            </a:r>
            <a:r>
              <a:rPr lang="en-US" i="1" smtClean="0"/>
              <a:t>description of how they should appear on the </a:t>
            </a:r>
            <a:r>
              <a:rPr lang="en-US" smtClean="0"/>
              <a:t>screen.</a:t>
            </a:r>
          </a:p>
          <a:p>
            <a:pPr eaLnBrk="1" hangingPunct="1"/>
            <a:r>
              <a:rPr lang="en-US" smtClean="0"/>
              <a:t>The browser receives the description/source file and creates the Web page image that is described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Describing a Web Page</a:t>
            </a:r>
          </a:p>
        </p:txBody>
      </p:sp>
      <p:sp>
        <p:nvSpPr>
          <p:cNvPr id="7373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There are two advantages to storing and sending the source rather than the image itself:</a:t>
            </a:r>
          </a:p>
          <a:p>
            <a:pPr marL="971550" lvl="1" indent="-514350" eaLnBrk="1" hangingPunct="1">
              <a:buFontTx/>
              <a:buAutoNum type="arabicPeriod"/>
            </a:pPr>
            <a:r>
              <a:rPr lang="en-US" smtClean="0"/>
              <a:t>A description file usually requires less information</a:t>
            </a:r>
          </a:p>
          <a:p>
            <a:pPr marL="971550" lvl="1" indent="-514350" eaLnBrk="1" hangingPunct="1">
              <a:buFontTx/>
              <a:buAutoNum type="arabicPeriod"/>
            </a:pPr>
            <a:r>
              <a:rPr lang="en-US" smtClean="0"/>
              <a:t>The browser can adapt the source image to your computer more easily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Internet’s Communication Properties</a:t>
            </a:r>
          </a:p>
        </p:txBody>
      </p:sp>
      <p:sp>
        <p:nvSpPr>
          <p:cNvPr id="1945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Internet supports </a:t>
            </a:r>
            <a:r>
              <a:rPr lang="en-US" i="1" smtClean="0"/>
              <a:t>point-to-point</a:t>
            </a:r>
            <a:r>
              <a:rPr lang="en-US" smtClean="0"/>
              <a:t> </a:t>
            </a:r>
            <a:r>
              <a:rPr lang="en-US" i="1" smtClean="0"/>
              <a:t>asynchronous</a:t>
            </a:r>
            <a:r>
              <a:rPr lang="en-US" smtClean="0"/>
              <a:t> communication</a:t>
            </a:r>
          </a:p>
          <a:p>
            <a:pPr eaLnBrk="1" hangingPunct="1"/>
            <a:r>
              <a:rPr lang="en-US" smtClean="0"/>
              <a:t>The Internet provides a general communication “fabric” linking all computers connected to it</a:t>
            </a:r>
          </a:p>
          <a:p>
            <a:pPr eaLnBrk="1" hangingPunct="1"/>
            <a:r>
              <a:rPr lang="en-US" smtClean="0"/>
              <a:t>Computers and the network become a single medium 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73238" y="381000"/>
            <a:ext cx="5457825" cy="5943600"/>
          </a:xfrm>
          <a:prstGeom prst="rect">
            <a:avLst/>
          </a:prstGeom>
          <a:noFill/>
          <a:ln w="9525">
            <a:solidFill>
              <a:schemeClr val="accent2">
                <a:lumMod val="75000"/>
              </a:schemeClr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Internet and the Web</a:t>
            </a:r>
          </a:p>
        </p:txBody>
      </p:sp>
      <p:sp>
        <p:nvSpPr>
          <p:cNvPr id="7577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Some Web servers have www as part of their domain name, some don’t</a:t>
            </a:r>
          </a:p>
          <a:p>
            <a:pPr eaLnBrk="1" hangingPunct="1"/>
            <a:r>
              <a:rPr lang="en-US" smtClean="0"/>
              <a:t>Some Web servers seem to add the www if you leave it out</a:t>
            </a:r>
          </a:p>
          <a:p>
            <a:pPr eaLnBrk="1" hangingPunct="1"/>
            <a:r>
              <a:rPr lang="en-US" smtClean="0"/>
              <a:t>Some Web servers work either way (both www.moma.org and moma.org display the same Web site)</a:t>
            </a:r>
          </a:p>
          <a:p>
            <a:pPr eaLnBrk="1" hangingPunct="1"/>
            <a:r>
              <a:rPr lang="en-US" smtClean="0"/>
              <a:t>When is the www required and when is it optional?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Internet and the Web</a:t>
            </a:r>
          </a:p>
        </p:txBody>
      </p:sp>
      <p:sp>
        <p:nvSpPr>
          <p:cNvPr id="7680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Remember that web addresses are simply names</a:t>
            </a:r>
          </a:p>
          <a:p>
            <a:pPr eaLnBrk="1" hangingPunct="1"/>
            <a:r>
              <a:rPr lang="en-US" smtClean="0"/>
              <a:t>All computers connected to the Internet (including Web servers) have IP addresses</a:t>
            </a:r>
          </a:p>
          <a:p>
            <a:pPr eaLnBrk="1" hangingPunct="1"/>
            <a:r>
              <a:rPr lang="en-US" smtClean="0"/>
              <a:t>The DNS server requires you to give the name (URL) exactly because the DNS responds to that exact name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Internet and the Web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An incorrect name/URL and you either access the wrong IP address </a:t>
            </a:r>
            <a:r>
              <a:rPr lang="en-US" b="1" i="1" dirty="0" smtClean="0"/>
              <a:t>or</a:t>
            </a:r>
            <a:r>
              <a:rPr lang="en-US" dirty="0" smtClean="0"/>
              <a:t> the DNS lookup fails (“404 Not Found”)</a:t>
            </a:r>
          </a:p>
          <a:p>
            <a:pPr eaLnBrk="1" hangingPunct="1">
              <a:defRPr/>
            </a:pPr>
            <a:r>
              <a:rPr lang="en-US" dirty="0" smtClean="0"/>
              <a:t>Computers can be programmed to notice http:// and to </a:t>
            </a:r>
            <a:r>
              <a:rPr lang="en-US" b="1" i="1" dirty="0" smtClean="0">
                <a:solidFill>
                  <a:schemeClr val="accent1">
                    <a:lumMod val="25000"/>
                  </a:schemeClr>
                </a:solidFill>
              </a:rPr>
              <a:t>redirect</a:t>
            </a:r>
            <a:r>
              <a:rPr lang="en-US" dirty="0" smtClean="0"/>
              <a:t> you automatically </a:t>
            </a:r>
            <a:br>
              <a:rPr lang="en-US" dirty="0" smtClean="0"/>
            </a:br>
            <a:r>
              <a:rPr lang="en-US" dirty="0" smtClean="0"/>
              <a:t>to the correct page</a:t>
            </a:r>
          </a:p>
          <a:p>
            <a:pPr eaLnBrk="1" hangingPunct="1">
              <a:defRPr/>
            </a:pPr>
            <a:r>
              <a:rPr lang="en-US" dirty="0" smtClean="0"/>
              <a:t>Web administrators may also register all forms of a URL (with and without the “www”)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File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Directory Hierarchy</a:t>
            </a:r>
          </a:p>
          <a:p>
            <a:pPr lvl="1" eaLnBrk="1" hangingPunct="1">
              <a:defRPr/>
            </a:pPr>
            <a:r>
              <a:rPr lang="en-US" dirty="0" smtClean="0"/>
              <a:t>Remember that folders can contain folders as well as files</a:t>
            </a:r>
          </a:p>
          <a:p>
            <a:pPr lvl="1" eaLnBrk="1" hangingPunct="1">
              <a:defRPr/>
            </a:pPr>
            <a:r>
              <a:rPr lang="en-US" dirty="0" smtClean="0"/>
              <a:t>This scheme is called the </a:t>
            </a:r>
            <a:r>
              <a:rPr lang="en-US" b="1" i="1" dirty="0" smtClean="0">
                <a:solidFill>
                  <a:schemeClr val="accent1">
                    <a:lumMod val="25000"/>
                  </a:schemeClr>
                </a:solidFill>
              </a:rPr>
              <a:t>file structure of the computer</a:t>
            </a:r>
            <a:r>
              <a:rPr lang="en-US" b="1" dirty="0" smtClean="0"/>
              <a:t> </a:t>
            </a:r>
            <a:r>
              <a:rPr lang="en-US" dirty="0" smtClean="0"/>
              <a:t>and</a:t>
            </a:r>
            <a:r>
              <a:rPr lang="en-US" b="1" dirty="0" smtClean="0"/>
              <a:t> </a:t>
            </a:r>
            <a:r>
              <a:rPr lang="en-US" dirty="0" smtClean="0"/>
              <a:t>forms the </a:t>
            </a:r>
            <a:r>
              <a:rPr lang="en-US" b="1" dirty="0" smtClean="0">
                <a:solidFill>
                  <a:schemeClr val="accent1">
                    <a:lumMod val="25000"/>
                  </a:schemeClr>
                </a:solidFill>
              </a:rPr>
              <a:t>directory hierarchy</a:t>
            </a:r>
          </a:p>
          <a:p>
            <a:pPr eaLnBrk="1" hangingPunct="1">
              <a:defRPr/>
            </a:pPr>
            <a:r>
              <a:rPr lang="en-US" dirty="0" smtClean="0"/>
              <a:t>Think of any hierarchy as a tree</a:t>
            </a:r>
          </a:p>
          <a:p>
            <a:pPr lvl="1" eaLnBrk="1" hangingPunct="1">
              <a:defRPr/>
            </a:pPr>
            <a:r>
              <a:rPr lang="en-US" dirty="0" smtClean="0"/>
              <a:t>folders are the branch points </a:t>
            </a:r>
          </a:p>
          <a:p>
            <a:pPr lvl="1" eaLnBrk="1" hangingPunct="1">
              <a:defRPr/>
            </a:pPr>
            <a:r>
              <a:rPr lang="en-US" dirty="0" smtClean="0"/>
              <a:t>files are the leaves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File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Directory Hierarchy</a:t>
            </a:r>
          </a:p>
          <a:p>
            <a:pPr lvl="1" eaLnBrk="1" hangingPunct="1"/>
            <a:r>
              <a:rPr lang="en-US" smtClean="0"/>
              <a:t>All hierarchies have branch points and leaves</a:t>
            </a:r>
          </a:p>
          <a:p>
            <a:pPr lvl="1" eaLnBrk="1" hangingPunct="1"/>
            <a:r>
              <a:rPr lang="en-US" smtClean="0"/>
              <a:t>Hierarchy trees are often drawn sideways or upside down</a:t>
            </a:r>
          </a:p>
          <a:p>
            <a:pPr lvl="1" eaLnBrk="1" hangingPunct="1"/>
            <a:r>
              <a:rPr lang="en-US" smtClean="0"/>
              <a:t>Two terms are standard, however:</a:t>
            </a:r>
          </a:p>
          <a:p>
            <a:pPr marL="1371600" lvl="2" indent="-514350" eaLnBrk="1" hangingPunct="1">
              <a:buFontTx/>
              <a:buAutoNum type="arabicPeriod"/>
            </a:pPr>
            <a:r>
              <a:rPr lang="en-US" b="1" i="1" smtClean="0">
                <a:solidFill>
                  <a:srgbClr val="1E4649"/>
                </a:solidFill>
              </a:rPr>
              <a:t>Down</a:t>
            </a:r>
            <a:r>
              <a:rPr lang="en-US" i="1" smtClean="0"/>
              <a:t> </a:t>
            </a:r>
            <a:r>
              <a:rPr lang="en-US" smtClean="0"/>
              <a:t>in the hierarchy means into subfolders (towards the leaves)</a:t>
            </a:r>
          </a:p>
          <a:p>
            <a:pPr marL="1371600" lvl="2" indent="-514350" eaLnBrk="1" hangingPunct="1">
              <a:buFontTx/>
              <a:buAutoNum type="arabicPeriod"/>
            </a:pPr>
            <a:r>
              <a:rPr lang="en-US" b="1" i="1" smtClean="0">
                <a:solidFill>
                  <a:srgbClr val="1E4649"/>
                </a:solidFill>
              </a:rPr>
              <a:t>Up</a:t>
            </a:r>
            <a:r>
              <a:rPr lang="en-US" i="1" smtClean="0"/>
              <a:t> </a:t>
            </a:r>
            <a:r>
              <a:rPr lang="en-US" smtClean="0"/>
              <a:t>in the hierarchy means into folders (toward the root)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59013" y="119063"/>
            <a:ext cx="4675187" cy="6357937"/>
          </a:xfrm>
          <a:prstGeom prst="rect">
            <a:avLst/>
          </a:prstGeom>
          <a:noFill/>
          <a:ln w="9525">
            <a:solidFill>
              <a:schemeClr val="accent2">
                <a:lumMod val="75000"/>
              </a:schemeClr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File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Part of the directory hierarchy is shown in the pathnames of URLs:</a:t>
            </a:r>
            <a:br>
              <a:rPr lang="en-US" dirty="0" smtClean="0"/>
            </a:br>
            <a:r>
              <a:rPr lang="en-US" sz="2400" dirty="0" smtClean="0"/>
              <a:t>www.nasm.si.edu/</a:t>
            </a:r>
            <a:r>
              <a:rPr lang="en-US" sz="2400" dirty="0" smtClean="0">
                <a:solidFill>
                  <a:schemeClr val="accent1">
                    <a:lumMod val="25000"/>
                  </a:schemeClr>
                </a:solidFill>
              </a:rPr>
              <a:t>exhibitions/gal100/pioneer.html</a:t>
            </a:r>
            <a:endParaRPr lang="en-US" dirty="0" smtClean="0">
              <a:solidFill>
                <a:schemeClr val="accent1">
                  <a:lumMod val="25000"/>
                </a:schemeClr>
              </a:solidFill>
            </a:endParaRPr>
          </a:p>
          <a:p>
            <a:pPr eaLnBrk="1" hangingPunct="1">
              <a:defRPr/>
            </a:pPr>
            <a:r>
              <a:rPr lang="en-US" dirty="0" smtClean="0"/>
              <a:t>The page is specified by a </a:t>
            </a:r>
            <a:r>
              <a:rPr lang="en-US" b="1" i="1" dirty="0" smtClean="0">
                <a:solidFill>
                  <a:schemeClr val="accent1">
                    <a:lumMod val="25000"/>
                  </a:schemeClr>
                </a:solidFill>
              </a:rPr>
              <a:t>pathname </a:t>
            </a:r>
            <a:r>
              <a:rPr lang="en-US" dirty="0" smtClean="0"/>
              <a:t>that tells the computer how to navigate through the directory hierarchy to the file</a:t>
            </a:r>
          </a:p>
          <a:p>
            <a:pPr eaLnBrk="1" hangingPunct="1">
              <a:defRPr/>
            </a:pPr>
            <a:r>
              <a:rPr lang="en-US" dirty="0" smtClean="0"/>
              <a:t>Each time there is a slash (/), we move into a subfolder or to the file</a:t>
            </a:r>
          </a:p>
          <a:p>
            <a:pPr eaLnBrk="1" hangingPunct="1">
              <a:defRPr/>
            </a:pPr>
            <a:r>
              <a:rPr lang="en-US" dirty="0" smtClean="0"/>
              <a:t>We go </a:t>
            </a:r>
            <a:r>
              <a:rPr lang="en-US" i="1" dirty="0" smtClean="0"/>
              <a:t>down</a:t>
            </a:r>
            <a:r>
              <a:rPr lang="en-US" dirty="0" smtClean="0"/>
              <a:t> in the hierarchy</a:t>
            </a:r>
            <a:endParaRPr lang="en-US" dirty="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43013" y="1200150"/>
            <a:ext cx="6657975" cy="4457700"/>
          </a:xfrm>
          <a:prstGeom prst="rect">
            <a:avLst/>
          </a:prstGeom>
          <a:noFill/>
          <a:ln w="9525">
            <a:solidFill>
              <a:schemeClr val="accent2">
                <a:lumMod val="75000"/>
              </a:schemeClr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Organizing the Folder</a:t>
            </a:r>
          </a:p>
        </p:txBody>
      </p:sp>
      <p:sp>
        <p:nvSpPr>
          <p:cNvPr id="8397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Normally the last item in the sequence is a file name</a:t>
            </a:r>
          </a:p>
          <a:p>
            <a:pPr eaLnBrk="1" hangingPunct="1"/>
            <a:r>
              <a:rPr lang="en-US" smtClean="0"/>
              <a:t>This is not always necessary or true</a:t>
            </a:r>
          </a:p>
          <a:p>
            <a:pPr eaLnBrk="1" hangingPunct="1"/>
            <a:r>
              <a:rPr lang="en-US" smtClean="0"/>
              <a:t>When a URL ends in a slash, the browser automatically looks in that folder for a file called index.htm</a:t>
            </a:r>
          </a:p>
          <a:p>
            <a:pPr lvl="1" eaLnBrk="1" hangingPunct="1"/>
            <a:r>
              <a:rPr lang="en-US" smtClean="0"/>
              <a:t>The index.html file exists only if it was built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Internet’s Communication Properties</a:t>
            </a:r>
          </a:p>
        </p:txBody>
      </p:sp>
      <p:sp>
        <p:nvSpPr>
          <p:cNvPr id="2048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Internet is fast enough to mimic </a:t>
            </a:r>
            <a:r>
              <a:rPr lang="en-US" i="1" smtClean="0"/>
              <a:t>synchronous</a:t>
            </a:r>
            <a:r>
              <a:rPr lang="en-US" smtClean="0"/>
              <a:t> communication (like using a phone)</a:t>
            </a:r>
          </a:p>
          <a:p>
            <a:pPr eaLnBrk="1" hangingPunct="1"/>
            <a:r>
              <a:rPr lang="en-US" i="1" smtClean="0"/>
              <a:t>Multicasting</a:t>
            </a:r>
            <a:r>
              <a:rPr lang="en-US" smtClean="0"/>
              <a:t> is also possible, allowing groups to communicate in chat rooms</a:t>
            </a:r>
          </a:p>
          <a:p>
            <a:pPr eaLnBrk="1" hangingPunct="1"/>
            <a:r>
              <a:rPr lang="en-US" smtClean="0"/>
              <a:t>You can post video that can be accessed by anyone, as a form of broadcasting (compares with radio or television)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Organizing the Folder</a:t>
            </a:r>
          </a:p>
        </p:txBody>
      </p:sp>
      <p:sp>
        <p:nvSpPr>
          <p:cNvPr id="8499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Why have a hierarchy?</a:t>
            </a:r>
          </a:p>
          <a:p>
            <a:pPr lvl="1" eaLnBrk="1" hangingPunct="1"/>
            <a:r>
              <a:rPr lang="en-US" smtClean="0"/>
              <a:t>Most people build hierarchies to organize their own thinking and work</a:t>
            </a:r>
          </a:p>
          <a:p>
            <a:pPr lvl="1" eaLnBrk="1" hangingPunct="1"/>
            <a:r>
              <a:rPr lang="en-US" smtClean="0"/>
              <a:t>Directories cost nothing</a:t>
            </a:r>
          </a:p>
          <a:p>
            <a:pPr lvl="1" eaLnBrk="1" hangingPunct="1"/>
            <a:r>
              <a:rPr lang="en-US" smtClean="0"/>
              <a:t>There is no reason not to use them</a:t>
            </a:r>
          </a:p>
          <a:p>
            <a:pPr lvl="1" eaLnBrk="1" hangingPunct="1"/>
            <a:r>
              <a:rPr lang="en-US" smtClean="0"/>
              <a:t>It is highly recommended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Summary</a:t>
            </a:r>
          </a:p>
        </p:txBody>
      </p:sp>
      <p:sp>
        <p:nvSpPr>
          <p:cNvPr id="8601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 this chapter we discussed the basics of networking, including the following:</a:t>
            </a:r>
          </a:p>
          <a:p>
            <a:pPr lvl="1" eaLnBrk="1" hangingPunct="1"/>
            <a:r>
              <a:rPr lang="en-US" smtClean="0"/>
              <a:t>Basic types of communication: point-to-point, multicast, broadcast, synchronous, and asynchronous.</a:t>
            </a:r>
          </a:p>
          <a:p>
            <a:pPr lvl="1" eaLnBrk="1" hangingPunct="1"/>
            <a:r>
              <a:rPr lang="en-US" smtClean="0"/>
              <a:t>Networking, including IP addresses, domains, IP packets, IP protocol, WANS and LANS, Ethernet protocol, ISPs, enterprise networks, and wireless networks.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Summary</a:t>
            </a:r>
          </a:p>
        </p:txBody>
      </p:sp>
      <p:sp>
        <p:nvSpPr>
          <p:cNvPr id="8704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 this chapter we discussed the basics of networking, including the following:</a:t>
            </a:r>
          </a:p>
          <a:p>
            <a:pPr lvl="1" eaLnBrk="1" hangingPunct="1"/>
            <a:r>
              <a:rPr lang="en-US" smtClean="0"/>
              <a:t>The difference between the Internet and the World Wide Web.</a:t>
            </a:r>
          </a:p>
          <a:p>
            <a:pPr lvl="1" eaLnBrk="1" hangingPunct="1"/>
            <a:r>
              <a:rPr lang="en-US" smtClean="0"/>
              <a:t>File hierarchies in preparation for our further study of HTML.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Internet’s Communication Properties</a:t>
            </a:r>
          </a:p>
        </p:txBody>
      </p:sp>
      <p:sp>
        <p:nvSpPr>
          <p:cNvPr id="2150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Internet is a universal communication medium</a:t>
            </a:r>
          </a:p>
          <a:p>
            <a:pPr eaLnBrk="1" hangingPunct="1"/>
            <a:r>
              <a:rPr lang="en-US" smtClean="0"/>
              <a:t>The Internet also becomes more </a:t>
            </a:r>
            <a:r>
              <a:rPr lang="en-US" i="1" smtClean="0"/>
              <a:t>effective</a:t>
            </a:r>
            <a:r>
              <a:rPr lang="en-US" smtClean="0"/>
              <a:t> with each additional computer added</a:t>
            </a:r>
          </a:p>
          <a:p>
            <a:pPr lvl="1" eaLnBrk="1" hangingPunct="1"/>
            <a:r>
              <a:rPr lang="en-US" smtClean="0"/>
              <a:t>If </a:t>
            </a:r>
            <a:r>
              <a:rPr lang="en-US" i="1" smtClean="0"/>
              <a:t>x </a:t>
            </a:r>
            <a:r>
              <a:rPr lang="en-US" smtClean="0"/>
              <a:t>computers are already attached to the Internet, adding one more results in </a:t>
            </a:r>
            <a:r>
              <a:rPr lang="en-US" i="1" smtClean="0"/>
              <a:t>x </a:t>
            </a:r>
            <a:r>
              <a:rPr lang="en-US" smtClean="0"/>
              <a:t>potential new connections!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Internet Schematic Diagram</a:t>
            </a: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57275" y="1905000"/>
            <a:ext cx="6943725" cy="3200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421</TotalTime>
  <Words>2560</Words>
  <Application>Microsoft Office PowerPoint</Application>
  <PresentationFormat>On-screen Show (4:3)</PresentationFormat>
  <Paragraphs>292</Paragraphs>
  <Slides>72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Design Template</vt:lpstr>
      </vt:variant>
      <vt:variant>
        <vt:i4>2</vt:i4>
      </vt:variant>
      <vt:variant>
        <vt:lpstr>Slide Titles</vt:lpstr>
      </vt:variant>
      <vt:variant>
        <vt:i4>72</vt:i4>
      </vt:variant>
    </vt:vector>
  </HeadingPairs>
  <TitlesOfParts>
    <vt:vector size="78" baseType="lpstr">
      <vt:lpstr>Arial</vt:lpstr>
      <vt:lpstr>Calibri</vt:lpstr>
      <vt:lpstr>Century Gothic</vt:lpstr>
      <vt:lpstr>ヒラギノ角ゴ Pro W3</vt:lpstr>
      <vt:lpstr>Default Design</vt:lpstr>
      <vt:lpstr>Default Design</vt:lpstr>
      <vt:lpstr>Slide 1</vt:lpstr>
      <vt:lpstr>Learning Objectives</vt:lpstr>
      <vt:lpstr>Comparing Communication Types</vt:lpstr>
      <vt:lpstr>General Communication</vt:lpstr>
      <vt:lpstr>General Communication</vt:lpstr>
      <vt:lpstr>Internet’s Communication Properties</vt:lpstr>
      <vt:lpstr>Internet’s Communication Properties</vt:lpstr>
      <vt:lpstr>Internet’s Communication Properties</vt:lpstr>
      <vt:lpstr>Internet Schematic Diagram</vt:lpstr>
      <vt:lpstr>Client/Server Structure</vt:lpstr>
      <vt:lpstr>Basic Client/Server Interaction</vt:lpstr>
      <vt:lpstr>Client/Server Structure</vt:lpstr>
      <vt:lpstr>Many Brief Relationships</vt:lpstr>
      <vt:lpstr>Client/Server Relationships</vt:lpstr>
      <vt:lpstr>Getting More Connected</vt:lpstr>
      <vt:lpstr>Getting More Connected</vt:lpstr>
      <vt:lpstr>Computer Addresses</vt:lpstr>
      <vt:lpstr>IP Addresses</vt:lpstr>
      <vt:lpstr>Computer Addresses</vt:lpstr>
      <vt:lpstr>Computer Addresses</vt:lpstr>
      <vt:lpstr>Computer Addresses</vt:lpstr>
      <vt:lpstr>The .edu Domain</vt:lpstr>
      <vt:lpstr>The .edu Domain</vt:lpstr>
      <vt:lpstr>DNS Servers</vt:lpstr>
      <vt:lpstr>DNS Servers</vt:lpstr>
      <vt:lpstr>DNS Servers</vt:lpstr>
      <vt:lpstr>Top-Level Domains</vt:lpstr>
      <vt:lpstr>Top-Level Domains</vt:lpstr>
      <vt:lpstr>Top-Level Domains</vt:lpstr>
      <vt:lpstr>Slide 30</vt:lpstr>
      <vt:lpstr>Slide 31</vt:lpstr>
      <vt:lpstr>TCP/IP</vt:lpstr>
      <vt:lpstr>Slide 33</vt:lpstr>
      <vt:lpstr>TCP/IP</vt:lpstr>
      <vt:lpstr>Slide 35</vt:lpstr>
      <vt:lpstr>Packets Are Independent</vt:lpstr>
      <vt:lpstr>Packets Are Independent</vt:lpstr>
      <vt:lpstr>Moving Packets: Wires &amp; More</vt:lpstr>
      <vt:lpstr>Far and Near: WAN and LAN</vt:lpstr>
      <vt:lpstr>Slide 40</vt:lpstr>
      <vt:lpstr>Far and Near: WAN and LAN</vt:lpstr>
      <vt:lpstr>Ethernet</vt:lpstr>
      <vt:lpstr>Ethernet Party Analogy</vt:lpstr>
      <vt:lpstr>Ethernet Party Analogy</vt:lpstr>
      <vt:lpstr>Ethernet Party Analogy</vt:lpstr>
      <vt:lpstr>Ethernet Party Analogy</vt:lpstr>
      <vt:lpstr>Connecting to the Internet</vt:lpstr>
      <vt:lpstr>1. Connections by ISP</vt:lpstr>
      <vt:lpstr>Slide 49</vt:lpstr>
      <vt:lpstr>1. Connections by ISP</vt:lpstr>
      <vt:lpstr>2. Enterprise Network Connections</vt:lpstr>
      <vt:lpstr>Wireless Networks</vt:lpstr>
      <vt:lpstr>Slide 53</vt:lpstr>
      <vt:lpstr>The World Wide Web</vt:lpstr>
      <vt:lpstr>The World Wide Web</vt:lpstr>
      <vt:lpstr>Requesting a Web Page</vt:lpstr>
      <vt:lpstr>Requesting a Web Page</vt:lpstr>
      <vt:lpstr>Describing a Web Page</vt:lpstr>
      <vt:lpstr>Describing a Web Page</vt:lpstr>
      <vt:lpstr>Slide 60</vt:lpstr>
      <vt:lpstr>The Internet and the Web</vt:lpstr>
      <vt:lpstr>The Internet and the Web</vt:lpstr>
      <vt:lpstr>The Internet and the Web</vt:lpstr>
      <vt:lpstr>File Structure</vt:lpstr>
      <vt:lpstr>File Structure</vt:lpstr>
      <vt:lpstr>Slide 66</vt:lpstr>
      <vt:lpstr>File Structure</vt:lpstr>
      <vt:lpstr>Slide 68</vt:lpstr>
      <vt:lpstr>Organizing the Folder</vt:lpstr>
      <vt:lpstr>Organizing the Folder</vt:lpstr>
      <vt:lpstr>Summary</vt:lpstr>
      <vt:lpstr>Summary</vt:lpstr>
    </vt:vector>
  </TitlesOfParts>
  <Company>PEARSON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usnidem</dc:creator>
  <cp:lastModifiedBy>usnidem</cp:lastModifiedBy>
  <cp:revision>73</cp:revision>
  <dcterms:created xsi:type="dcterms:W3CDTF">2012-03-21T18:49:41Z</dcterms:created>
  <dcterms:modified xsi:type="dcterms:W3CDTF">2012-05-11T14:16:23Z</dcterms:modified>
</cp:coreProperties>
</file>