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96" r:id="rId7"/>
    <p:sldId id="290" r:id="rId8"/>
    <p:sldId id="297" r:id="rId9"/>
    <p:sldId id="291" r:id="rId10"/>
    <p:sldId id="292" r:id="rId11"/>
    <p:sldId id="265" r:id="rId12"/>
    <p:sldId id="293" r:id="rId13"/>
    <p:sldId id="266" r:id="rId14"/>
    <p:sldId id="298" r:id="rId15"/>
    <p:sldId id="299" r:id="rId16"/>
    <p:sldId id="300" r:id="rId17"/>
    <p:sldId id="294" r:id="rId18"/>
    <p:sldId id="295" r:id="rId19"/>
    <p:sldId id="308" r:id="rId20"/>
    <p:sldId id="261" r:id="rId21"/>
    <p:sldId id="309" r:id="rId22"/>
    <p:sldId id="301" r:id="rId23"/>
    <p:sldId id="267" r:id="rId24"/>
    <p:sldId id="302" r:id="rId25"/>
    <p:sldId id="303" r:id="rId26"/>
    <p:sldId id="304" r:id="rId27"/>
    <p:sldId id="305" r:id="rId28"/>
    <p:sldId id="306" r:id="rId29"/>
    <p:sldId id="310" r:id="rId30"/>
    <p:sldId id="307" r:id="rId31"/>
    <p:sldId id="262" r:id="rId32"/>
    <p:sldId id="269" r:id="rId33"/>
    <p:sldId id="268" r:id="rId34"/>
    <p:sldId id="270" r:id="rId35"/>
    <p:sldId id="311" r:id="rId36"/>
    <p:sldId id="312" r:id="rId37"/>
    <p:sldId id="271" r:id="rId38"/>
    <p:sldId id="322" r:id="rId39"/>
    <p:sldId id="323" r:id="rId40"/>
    <p:sldId id="313" r:id="rId41"/>
    <p:sldId id="272" r:id="rId42"/>
    <p:sldId id="314" r:id="rId43"/>
    <p:sldId id="324" r:id="rId44"/>
    <p:sldId id="315" r:id="rId45"/>
    <p:sldId id="273" r:id="rId46"/>
    <p:sldId id="325" r:id="rId47"/>
    <p:sldId id="316" r:id="rId48"/>
    <p:sldId id="326" r:id="rId49"/>
    <p:sldId id="327" r:id="rId50"/>
    <p:sldId id="317" r:id="rId5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F3F3"/>
    <a:srgbClr val="CCEC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60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rgbClr val="CCE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1828800"/>
            <a:ext cx="9144000" cy="173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 Box 7"/>
          <p:cNvSpPr txBox="1">
            <a:spLocks noChangeArrowheads="1"/>
          </p:cNvSpPr>
          <p:nvPr userDrawn="1"/>
        </p:nvSpPr>
        <p:spPr bwMode="auto">
          <a:xfrm>
            <a:off x="228600" y="457200"/>
            <a:ext cx="86868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sz="4000" b="1" dirty="0">
                <a:solidFill>
                  <a:schemeClr val="accent2"/>
                </a:solidFill>
                <a:latin typeface="Century Gothic" pitchFamily="34" charset="0"/>
                <a:ea typeface="ヒラギノ角ゴ Pro W3" pitchFamily="1" charset="-128"/>
              </a:rPr>
              <a:t>Chapter </a:t>
            </a:r>
            <a:r>
              <a:rPr lang="en-US" sz="4000" b="1" dirty="0">
                <a:solidFill>
                  <a:schemeClr val="accent2"/>
                </a:solidFill>
                <a:latin typeface="Century Gothic" pitchFamily="34" charset="0"/>
                <a:ea typeface="ヒラギノ角ゴ Pro W3" pitchFamily="1" charset="-128"/>
              </a:rPr>
              <a:t>4</a:t>
            </a:r>
            <a:endParaRPr lang="en-US" sz="4000" b="1" dirty="0">
              <a:solidFill>
                <a:schemeClr val="accent2"/>
              </a:solidFill>
              <a:latin typeface="Century Gothic" pitchFamily="34" charset="0"/>
              <a:ea typeface="ヒラギノ角ゴ Pro W3" pitchFamily="1" charset="-128"/>
            </a:endParaRPr>
          </a:p>
        </p:txBody>
      </p:sp>
      <p:sp>
        <p:nvSpPr>
          <p:cNvPr id="4" name="Text Box 8"/>
          <p:cNvSpPr txBox="1">
            <a:spLocks noChangeArrowheads="1"/>
          </p:cNvSpPr>
          <p:nvPr userDrawn="1"/>
        </p:nvSpPr>
        <p:spPr bwMode="auto">
          <a:xfrm>
            <a:off x="0" y="1143000"/>
            <a:ext cx="9144000" cy="554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sz="3000" b="1" i="1" dirty="0">
                <a:solidFill>
                  <a:srgbClr val="5895EE"/>
                </a:solidFill>
                <a:latin typeface="Century Gothic" pitchFamily="34" charset="0"/>
                <a:ea typeface="ヒラギノ角ゴ Pro W3" pitchFamily="1" charset="-128"/>
              </a:rPr>
              <a:t>A Hypertext Markup Language Primer</a:t>
            </a:r>
            <a:endParaRPr lang="en-US" sz="3000" b="1" i="1" dirty="0">
              <a:solidFill>
                <a:srgbClr val="5895EE"/>
              </a:solidFill>
              <a:latin typeface="Century Gothic" pitchFamily="34" charset="0"/>
              <a:ea typeface="ヒラギノ角ゴ Pro W3" pitchFamily="1" charset="-128"/>
            </a:endParaRPr>
          </a:p>
        </p:txBody>
      </p:sp>
      <p:pic>
        <p:nvPicPr>
          <p:cNvPr id="5" name="Picture 10" descr="DG_Bar_Blue_USLetter_RGB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6248400"/>
            <a:ext cx="9144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1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0" y="3541713"/>
            <a:ext cx="4572000" cy="2687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>
            <a:spLocks noChangeArrowheads="1"/>
          </p:cNvSpPr>
          <p:nvPr userDrawn="1"/>
        </p:nvSpPr>
        <p:spPr bwMode="auto">
          <a:xfrm>
            <a:off x="0" y="6553200"/>
            <a:ext cx="65484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1000" dirty="0">
                <a:latin typeface="Century Gothic" pitchFamily="34" charset="0"/>
                <a:ea typeface="ヒラギノ角ゴ Pro W3" pitchFamily="1" charset="-128"/>
              </a:rPr>
              <a:t>Copyright © 2013 Pearson Education, Inc. Publishing as Pearson Addison-Wesley</a:t>
            </a:r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1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pic>
        <p:nvPicPr>
          <p:cNvPr id="1029" name="Picture 13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7705725" y="5391150"/>
            <a:ext cx="1438275" cy="146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9" r:id="rId2"/>
    <p:sldLayoutId id="2147483658" r:id="rId3"/>
    <p:sldLayoutId id="2147483657" r:id="rId4"/>
    <p:sldLayoutId id="2147483656" r:id="rId5"/>
    <p:sldLayoutId id="2147483655" r:id="rId6"/>
    <p:sldLayoutId id="2147483654" r:id="rId7"/>
    <p:sldLayoutId id="2147483653" r:id="rId8"/>
    <p:sldLayoutId id="2147483652" r:id="rId9"/>
    <p:sldLayoutId id="2147483651" r:id="rId10"/>
    <p:sldLayoutId id="2147483650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ozilla.com/en-US/firefox/all.html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More Formatting Tags</a:t>
            </a:r>
          </a:p>
        </p:txBody>
      </p:sp>
      <p:sp>
        <p:nvSpPr>
          <p:cNvPr id="2253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Documents can be formatted in many ways</a:t>
            </a:r>
          </a:p>
          <a:p>
            <a:pPr eaLnBrk="1" hangingPunct="1"/>
            <a:r>
              <a:rPr lang="en-US" smtClean="0"/>
              <a:t>Each formatting feature requires its own tag</a:t>
            </a:r>
          </a:p>
          <a:p>
            <a:pPr eaLnBrk="1" hangingPunct="1"/>
            <a:r>
              <a:rPr lang="en-US" smtClean="0"/>
              <a:t>Programmers and Web designers need to remember a few common tags</a:t>
            </a:r>
          </a:p>
          <a:p>
            <a:pPr eaLnBrk="1" hangingPunct="1"/>
            <a:r>
              <a:rPr lang="en-US" smtClean="0"/>
              <a:t>Uncommon tags can be </a:t>
            </a:r>
            <a:r>
              <a:rPr lang="en-US" i="1" smtClean="0"/>
              <a:t>looked up</a:t>
            </a:r>
            <a:r>
              <a:rPr lang="en-US" smtClean="0"/>
              <a:t>:</a:t>
            </a:r>
            <a:br>
              <a:rPr lang="en-US" smtClean="0"/>
            </a:br>
            <a:r>
              <a:rPr lang="en-US" smtClean="0"/>
              <a:t>for example, at:</a:t>
            </a:r>
            <a:br>
              <a:rPr lang="en-US" smtClean="0"/>
            </a:br>
            <a:r>
              <a:rPr lang="en-US" smtClean="0"/>
              <a:t>www.w3schools.com/tags/default.asp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6738" y="609600"/>
            <a:ext cx="8010525" cy="5638800"/>
          </a:xfrm>
          <a:prstGeom prst="rect">
            <a:avLst/>
          </a:prstGeom>
          <a:noFill/>
          <a:ln w="9525">
            <a:solidFill>
              <a:schemeClr val="accent2">
                <a:lumMod val="75000"/>
              </a:schemeClr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Required Tags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Every Web page is composed of a </a:t>
            </a:r>
            <a:r>
              <a:rPr lang="en-US" b="1" i="1" dirty="0" smtClean="0">
                <a:solidFill>
                  <a:schemeClr val="accent1">
                    <a:lumMod val="25000"/>
                  </a:schemeClr>
                </a:solidFill>
              </a:rPr>
              <a:t>head</a:t>
            </a:r>
            <a:r>
              <a:rPr lang="en-US" b="1" dirty="0" smtClean="0"/>
              <a:t> </a:t>
            </a:r>
            <a:r>
              <a:rPr lang="en-US" dirty="0" smtClean="0"/>
              <a:t>and a</a:t>
            </a:r>
            <a:r>
              <a:rPr lang="en-US" b="1" dirty="0" smtClean="0"/>
              <a:t> </a:t>
            </a:r>
            <a:r>
              <a:rPr lang="en-US" b="1" i="1" dirty="0" smtClean="0">
                <a:solidFill>
                  <a:schemeClr val="accent1">
                    <a:lumMod val="25000"/>
                  </a:schemeClr>
                </a:solidFill>
              </a:rPr>
              <a:t>body</a:t>
            </a:r>
          </a:p>
          <a:p>
            <a:pPr eaLnBrk="1" hangingPunct="1">
              <a:defRPr/>
            </a:pPr>
            <a:r>
              <a:rPr lang="en-US" dirty="0" smtClean="0"/>
              <a:t>There are three HTML tags required for every Web page:</a:t>
            </a:r>
          </a:p>
          <a:p>
            <a:pPr lvl="1" eaLnBrk="1" hangingPunct="1">
              <a:defRPr/>
            </a:pPr>
            <a:r>
              <a:rPr lang="en-US" dirty="0" smtClean="0">
                <a:solidFill>
                  <a:schemeClr val="accent1">
                    <a:lumMod val="25000"/>
                  </a:schemeClr>
                </a:solidFill>
              </a:rPr>
              <a:t>&lt;head&gt;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chemeClr val="accent1">
                    <a:lumMod val="25000"/>
                  </a:schemeClr>
                </a:solidFill>
              </a:rPr>
              <a:t>&lt;/head&gt; </a:t>
            </a:r>
            <a:r>
              <a:rPr lang="en-US" dirty="0" smtClean="0"/>
              <a:t>enclose the head</a:t>
            </a:r>
          </a:p>
          <a:p>
            <a:pPr lvl="1" eaLnBrk="1" hangingPunct="1">
              <a:defRPr/>
            </a:pPr>
            <a:r>
              <a:rPr lang="en-US" dirty="0" smtClean="0">
                <a:solidFill>
                  <a:schemeClr val="accent1">
                    <a:lumMod val="25000"/>
                  </a:schemeClr>
                </a:solidFill>
              </a:rPr>
              <a:t>&lt;body&gt;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chemeClr val="accent1">
                    <a:lumMod val="25000"/>
                  </a:schemeClr>
                </a:solidFill>
              </a:rPr>
              <a:t>&lt;/body&gt; </a:t>
            </a:r>
            <a:r>
              <a:rPr lang="en-US" dirty="0" smtClean="0"/>
              <a:t>enclose the body</a:t>
            </a:r>
          </a:p>
          <a:p>
            <a:pPr lvl="1" eaLnBrk="1" hangingPunct="1">
              <a:defRPr/>
            </a:pPr>
            <a:r>
              <a:rPr lang="en-US" dirty="0" smtClean="0">
                <a:solidFill>
                  <a:schemeClr val="accent1">
                    <a:lumMod val="25000"/>
                  </a:schemeClr>
                </a:solidFill>
              </a:rPr>
              <a:t>&lt;html&gt;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chemeClr val="accent1">
                    <a:lumMod val="25000"/>
                  </a:schemeClr>
                </a:solidFill>
              </a:rPr>
              <a:t>&lt;/html&gt; </a:t>
            </a:r>
            <a:r>
              <a:rPr lang="en-US" dirty="0" smtClean="0"/>
              <a:t>to enclose those two parts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5000" y="1981200"/>
            <a:ext cx="7853363" cy="2432050"/>
          </a:xfrm>
          <a:prstGeom prst="rect">
            <a:avLst/>
          </a:prstGeom>
          <a:noFill/>
          <a:ln w="9525">
            <a:solidFill>
              <a:schemeClr val="accent2">
                <a:lumMod val="75000"/>
              </a:schemeClr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Required Tags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 eaLnBrk="1" hangingPunct="1">
              <a:buFontTx/>
              <a:buNone/>
              <a:defRPr/>
            </a:pPr>
            <a:r>
              <a:rPr lang="en-US" sz="2800" b="1" dirty="0" smtClean="0">
                <a:solidFill>
                  <a:schemeClr val="accent1">
                    <a:lumMod val="25000"/>
                  </a:schemeClr>
                </a:solidFill>
              </a:rPr>
              <a:t>&lt;html xmlns=“http://www.w3.org/1999/xhtml”&gt;</a:t>
            </a:r>
          </a:p>
          <a:p>
            <a:pPr algn="ctr" eaLnBrk="1" hangingPunct="1">
              <a:buFontTx/>
              <a:buNone/>
              <a:defRPr/>
            </a:pPr>
            <a:endParaRPr lang="en-US" dirty="0" smtClean="0"/>
          </a:p>
          <a:p>
            <a:pPr eaLnBrk="1" hangingPunct="1">
              <a:defRPr/>
            </a:pPr>
            <a:r>
              <a:rPr lang="en-US" dirty="0" smtClean="0"/>
              <a:t>The text following the letters html:</a:t>
            </a:r>
          </a:p>
          <a:p>
            <a:pPr lvl="1" eaLnBrk="1" hangingPunct="1">
              <a:defRPr/>
            </a:pPr>
            <a:r>
              <a:rPr lang="en-US" dirty="0" smtClean="0"/>
              <a:t>the dialect is XHTML</a:t>
            </a:r>
          </a:p>
          <a:p>
            <a:pPr lvl="1" eaLnBrk="1" hangingPunct="1">
              <a:defRPr/>
            </a:pPr>
            <a:r>
              <a:rPr lang="en-US" dirty="0" smtClean="0"/>
              <a:t>the part inside of the quotes must be written </a:t>
            </a:r>
            <a:r>
              <a:rPr lang="en-US" i="1" dirty="0" smtClean="0"/>
              <a:t>exactly </a:t>
            </a:r>
            <a:r>
              <a:rPr lang="en-US" dirty="0" smtClean="0"/>
              <a:t>as given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Required Tags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US" b="1" dirty="0" smtClean="0">
                <a:solidFill>
                  <a:schemeClr val="accent1">
                    <a:lumMod val="25000"/>
                  </a:schemeClr>
                </a:solidFill>
              </a:rPr>
              <a:t>&lt;head&gt;</a:t>
            </a:r>
            <a:br>
              <a:rPr lang="en-US" b="1" dirty="0" smtClean="0">
                <a:solidFill>
                  <a:schemeClr val="accent1">
                    <a:lumMod val="25000"/>
                  </a:schemeClr>
                </a:solidFill>
              </a:rPr>
            </a:br>
            <a:r>
              <a:rPr lang="en-US" b="1" dirty="0" smtClean="0">
                <a:solidFill>
                  <a:schemeClr val="accent1">
                    <a:lumMod val="25000"/>
                  </a:schemeClr>
                </a:solidFill>
              </a:rPr>
              <a:t>&lt;title&gt;Starter &lt;/title&gt;</a:t>
            </a:r>
            <a:br>
              <a:rPr lang="en-US" b="1" dirty="0" smtClean="0">
                <a:solidFill>
                  <a:schemeClr val="accent1">
                    <a:lumMod val="25000"/>
                  </a:schemeClr>
                </a:solidFill>
              </a:rPr>
            </a:br>
            <a:r>
              <a:rPr lang="en-US" b="1" i="1" dirty="0" smtClean="0">
                <a:solidFill>
                  <a:schemeClr val="accent1">
                    <a:lumMod val="25000"/>
                  </a:schemeClr>
                </a:solidFill>
              </a:rPr>
              <a:t>other stuff goes here…that will come later</a:t>
            </a:r>
          </a:p>
          <a:p>
            <a:pPr eaLnBrk="1" hangingPunct="1">
              <a:buFontTx/>
              <a:buNone/>
              <a:defRPr/>
            </a:pPr>
            <a:r>
              <a:rPr lang="en-US" b="1" dirty="0" smtClean="0">
                <a:solidFill>
                  <a:schemeClr val="accent1">
                    <a:lumMod val="25000"/>
                  </a:schemeClr>
                </a:solidFill>
              </a:rPr>
              <a:t>&lt;/head&gt;</a:t>
            </a:r>
          </a:p>
          <a:p>
            <a:pPr algn="ctr" eaLnBrk="1" hangingPunct="1">
              <a:buFontTx/>
              <a:buNone/>
              <a:defRPr/>
            </a:pPr>
            <a:endParaRPr lang="en-US" dirty="0" smtClean="0"/>
          </a:p>
        </p:txBody>
      </p:sp>
      <p:sp>
        <p:nvSpPr>
          <p:cNvPr id="27651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head section contains the beginning material like the title and other information that applies to the whole page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Required Tags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US" b="1" dirty="0" smtClean="0">
                <a:solidFill>
                  <a:schemeClr val="accent1">
                    <a:lumMod val="25000"/>
                  </a:schemeClr>
                </a:solidFill>
              </a:rPr>
              <a:t>&lt;body&gt;</a:t>
            </a:r>
            <a:br>
              <a:rPr lang="en-US" b="1" dirty="0" smtClean="0">
                <a:solidFill>
                  <a:schemeClr val="accent1">
                    <a:lumMod val="25000"/>
                  </a:schemeClr>
                </a:solidFill>
              </a:rPr>
            </a:br>
            <a:r>
              <a:rPr lang="en-US" b="1" dirty="0" smtClean="0">
                <a:solidFill>
                  <a:schemeClr val="accent1">
                    <a:lumMod val="25000"/>
                  </a:schemeClr>
                </a:solidFill>
              </a:rPr>
              <a:t/>
            </a:r>
            <a:br>
              <a:rPr lang="en-US" b="1" dirty="0" smtClean="0">
                <a:solidFill>
                  <a:schemeClr val="accent1">
                    <a:lumMod val="25000"/>
                  </a:schemeClr>
                </a:solidFill>
              </a:rPr>
            </a:br>
            <a:r>
              <a:rPr lang="en-US" b="1" dirty="0" smtClean="0">
                <a:solidFill>
                  <a:schemeClr val="accent1">
                    <a:lumMod val="25000"/>
                  </a:schemeClr>
                </a:solidFill>
              </a:rPr>
              <a:t>the main content of the page goes here</a:t>
            </a:r>
            <a:br>
              <a:rPr lang="en-US" b="1" dirty="0" smtClean="0">
                <a:solidFill>
                  <a:schemeClr val="accent1">
                    <a:lumMod val="25000"/>
                  </a:schemeClr>
                </a:solidFill>
              </a:rPr>
            </a:br>
            <a:endParaRPr lang="en-US" b="1" dirty="0" smtClean="0">
              <a:solidFill>
                <a:schemeClr val="accent1">
                  <a:lumMod val="25000"/>
                </a:schemeClr>
              </a:solidFill>
            </a:endParaRPr>
          </a:p>
          <a:p>
            <a:pPr eaLnBrk="1" hangingPunct="1">
              <a:buFontTx/>
              <a:buNone/>
              <a:defRPr/>
            </a:pPr>
            <a:r>
              <a:rPr lang="en-US" b="1" dirty="0" smtClean="0">
                <a:solidFill>
                  <a:schemeClr val="accent1">
                    <a:lumMod val="25000"/>
                  </a:schemeClr>
                </a:solidFill>
              </a:rPr>
              <a:t>&lt;/body&gt;</a:t>
            </a:r>
          </a:p>
        </p:txBody>
      </p:sp>
      <p:sp>
        <p:nvSpPr>
          <p:cNvPr id="28675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body section contains the content of the page.</a:t>
            </a:r>
          </a:p>
          <a:p>
            <a:pPr eaLnBrk="1" hangingPunct="1"/>
            <a:endParaRPr lang="en-US" i="1" smtClean="0"/>
          </a:p>
          <a:p>
            <a:pPr eaLnBrk="1" hangingPunct="1"/>
            <a:r>
              <a:rPr lang="en-US" smtClean="0"/>
              <a:t>This &lt;html&gt; &lt;head&gt; &lt;body&gt; form must </a:t>
            </a:r>
            <a:r>
              <a:rPr lang="en-US" i="1" smtClean="0"/>
              <a:t>always</a:t>
            </a:r>
            <a:r>
              <a:rPr lang="en-US" smtClean="0"/>
              <a:t> be followed</a:t>
            </a:r>
          </a:p>
          <a:p>
            <a:pPr eaLnBrk="1" hangingPunct="1"/>
            <a:r>
              <a:rPr lang="en-US" smtClean="0"/>
              <a:t>All of these tags are required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Configure Your Computer for  Writing HTML</a:t>
            </a:r>
          </a:p>
        </p:txBody>
      </p:sp>
      <p:sp>
        <p:nvSpPr>
          <p:cNvPr id="2969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Check that two programs are installed:</a:t>
            </a:r>
          </a:p>
          <a:p>
            <a:pPr lvl="1" eaLnBrk="1" hangingPunct="1"/>
            <a:r>
              <a:rPr lang="en-US" smtClean="0"/>
              <a:t>A browser (check for Firefox)</a:t>
            </a:r>
          </a:p>
          <a:p>
            <a:pPr lvl="1" eaLnBrk="1" hangingPunct="1"/>
            <a:r>
              <a:rPr lang="en-US" smtClean="0"/>
              <a:t>A text editor (Notepad++ for Windows or Text Wrangler for Macs)</a:t>
            </a:r>
          </a:p>
          <a:p>
            <a:pPr lvl="1" eaLnBrk="1" hangingPunct="1"/>
            <a:endParaRPr lang="en-US" smtClean="0"/>
          </a:p>
          <a:p>
            <a:pPr eaLnBrk="1" hangingPunct="1"/>
            <a:r>
              <a:rPr lang="en-US" smtClean="0"/>
              <a:t>Both programs are free</a:t>
            </a:r>
          </a:p>
          <a:p>
            <a:pPr eaLnBrk="1" hangingPunct="1"/>
            <a:r>
              <a:rPr lang="en-US" smtClean="0"/>
              <a:t>These programs are preferred for technical reasons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Firefox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Firefox is a free </a:t>
            </a:r>
            <a:r>
              <a:rPr lang="en-US" b="1" dirty="0" smtClean="0">
                <a:solidFill>
                  <a:schemeClr val="accent1">
                    <a:lumMod val="25000"/>
                  </a:schemeClr>
                </a:solidFill>
              </a:rPr>
              <a:t>open source </a:t>
            </a:r>
            <a:r>
              <a:rPr lang="en-US" dirty="0" smtClean="0"/>
              <a:t>browser</a:t>
            </a:r>
          </a:p>
          <a:p>
            <a:pPr eaLnBrk="1" hangingPunct="1">
              <a:defRPr/>
            </a:pPr>
            <a:r>
              <a:rPr lang="en-US" dirty="0" smtClean="0"/>
              <a:t>Open source means that the program code is publicly available, and any programmer can contribute improvements to it</a:t>
            </a:r>
          </a:p>
          <a:p>
            <a:pPr eaLnBrk="1" hangingPunct="1">
              <a:defRPr/>
            </a:pPr>
            <a:r>
              <a:rPr lang="en-US" dirty="0" smtClean="0"/>
              <a:t>Firefox is the browser referenced throughout this book</a:t>
            </a:r>
          </a:p>
          <a:p>
            <a:pPr eaLnBrk="1" hangingPunct="1">
              <a:defRPr/>
            </a:pPr>
            <a:r>
              <a:rPr lang="en-US" dirty="0" smtClean="0"/>
              <a:t>It is available at </a:t>
            </a:r>
            <a:br>
              <a:rPr lang="en-US" dirty="0" smtClean="0"/>
            </a:br>
            <a:r>
              <a:rPr lang="en-US" dirty="0" smtClean="0">
                <a:hlinkClick r:id="rId2"/>
              </a:rPr>
              <a:t>www.mozilla.com/en-US/firefox/all.html</a:t>
            </a: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Text Editor</a:t>
            </a:r>
          </a:p>
        </p:txBody>
      </p:sp>
      <p:sp>
        <p:nvSpPr>
          <p:cNvPr id="3174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 text editor is a basic way to process text</a:t>
            </a:r>
          </a:p>
          <a:p>
            <a:pPr eaLnBrk="1" hangingPunct="1"/>
            <a:r>
              <a:rPr lang="en-US" smtClean="0"/>
              <a:t>Our word processors are called </a:t>
            </a:r>
            <a:br>
              <a:rPr lang="en-US" smtClean="0"/>
            </a:br>
            <a:r>
              <a:rPr lang="en-US" smtClean="0"/>
              <a:t>“what-you-see-is-what-you-get” or (WYSIWYG)</a:t>
            </a:r>
          </a:p>
          <a:p>
            <a:pPr eaLnBrk="1" hangingPunct="1"/>
            <a:r>
              <a:rPr lang="en-US" smtClean="0"/>
              <a:t>Word processors include many application-specific information in their files</a:t>
            </a:r>
          </a:p>
          <a:p>
            <a:pPr eaLnBrk="1" hangingPunct="1"/>
            <a:r>
              <a:rPr lang="en-US" smtClean="0"/>
              <a:t>This information confuses browsers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Learning Objectives</a:t>
            </a:r>
          </a:p>
        </p:txBody>
      </p:sp>
      <p:sp>
        <p:nvSpPr>
          <p:cNvPr id="1433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400" smtClean="0"/>
              <a:t>Know the meaning of and use hypertext terms</a:t>
            </a:r>
          </a:p>
          <a:p>
            <a:pPr eaLnBrk="1" hangingPunct="1"/>
            <a:r>
              <a:rPr lang="en-US" sz="2400" smtClean="0"/>
              <a:t>Use HTML tags to structure a document</a:t>
            </a:r>
          </a:p>
          <a:p>
            <a:pPr eaLnBrk="1" hangingPunct="1"/>
            <a:r>
              <a:rPr lang="en-US" sz="2400" smtClean="0"/>
              <a:t>Use HTML tag attributes</a:t>
            </a:r>
          </a:p>
          <a:p>
            <a:pPr eaLnBrk="1" hangingPunct="1"/>
            <a:r>
              <a:rPr lang="en-US" sz="2400" smtClean="0"/>
              <a:t>Use HTML tags to link to other files</a:t>
            </a:r>
          </a:p>
          <a:p>
            <a:pPr eaLnBrk="1" hangingPunct="1"/>
            <a:r>
              <a:rPr lang="en-US" sz="2400" smtClean="0"/>
              <a:t>Explain the differences between absolute and relative pathnames</a:t>
            </a:r>
          </a:p>
          <a:p>
            <a:pPr eaLnBrk="1" hangingPunct="1"/>
            <a:r>
              <a:rPr lang="en-US" sz="2400" smtClean="0"/>
              <a:t>Use Cascading Style Sheets to style a Web page</a:t>
            </a:r>
          </a:p>
          <a:p>
            <a:pPr eaLnBrk="1" hangingPunct="1"/>
            <a:r>
              <a:rPr lang="en-US" sz="2400" smtClean="0"/>
              <a:t>Use HTML to encode lists and tables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Text Editor</a:t>
            </a:r>
          </a:p>
        </p:txBody>
      </p:sp>
      <p:sp>
        <p:nvSpPr>
          <p:cNvPr id="3277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You must use a text editor to write HTML</a:t>
            </a:r>
          </a:p>
          <a:p>
            <a:pPr eaLnBrk="1" hangingPunct="1"/>
            <a:r>
              <a:rPr lang="en-US" smtClean="0"/>
              <a:t>Text editors do not include this extra information, browsers like their files!</a:t>
            </a:r>
          </a:p>
          <a:p>
            <a:pPr eaLnBrk="1" hangingPunct="1"/>
            <a:r>
              <a:rPr lang="en-US" smtClean="0"/>
              <a:t>Browsers want Web pages written in ASCII characters only</a:t>
            </a:r>
          </a:p>
          <a:p>
            <a:pPr eaLnBrk="1" hangingPunct="1"/>
            <a:r>
              <a:rPr lang="en-US" smtClean="0"/>
              <a:t>Think of ASCII as the normal keyboard characters with “nothing strange”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Text Editor</a:t>
            </a:r>
          </a:p>
        </p:txBody>
      </p:sp>
      <p:sp>
        <p:nvSpPr>
          <p:cNvPr id="3379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Text editors figure out what language you are writing in and color code your HTML to make it easier to read</a:t>
            </a:r>
          </a:p>
          <a:p>
            <a:pPr eaLnBrk="1" hangingPunct="1"/>
            <a:r>
              <a:rPr lang="en-US" smtClean="0"/>
              <a:t>Operating systems come with text editors installed. </a:t>
            </a:r>
          </a:p>
          <a:p>
            <a:pPr lvl="1" eaLnBrk="1" hangingPunct="1"/>
            <a:r>
              <a:rPr lang="en-US" smtClean="0"/>
              <a:t>TextEdit can be found on the Mac</a:t>
            </a:r>
          </a:p>
          <a:p>
            <a:pPr lvl="1" eaLnBrk="1" hangingPunct="1"/>
            <a:r>
              <a:rPr lang="en-US" smtClean="0"/>
              <a:t>Notepad comes with Windows</a:t>
            </a:r>
          </a:p>
          <a:p>
            <a:pPr eaLnBrk="1" hangingPunct="1"/>
            <a:r>
              <a:rPr lang="en-US" smtClean="0"/>
              <a:t>TextWrangler and Notepad++ are better choices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Hello, World!</a:t>
            </a:r>
          </a:p>
        </p:txBody>
      </p:sp>
      <p:sp>
        <p:nvSpPr>
          <p:cNvPr id="3481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To produce your first HTML page, follow these instructions:</a:t>
            </a:r>
          </a:p>
          <a:p>
            <a:pPr marL="914400" lvl="1" indent="-514350" eaLnBrk="1" hangingPunct="1">
              <a:buFontTx/>
              <a:buAutoNum type="arabicPeriod"/>
            </a:pPr>
            <a:r>
              <a:rPr lang="en-US" sz="2400" smtClean="0"/>
              <a:t>In your text editor, open a </a:t>
            </a:r>
            <a:r>
              <a:rPr lang="en-US" sz="2400" i="1" smtClean="0"/>
              <a:t>New document instance.</a:t>
            </a:r>
          </a:p>
          <a:p>
            <a:pPr marL="914400" lvl="1" indent="-514350" eaLnBrk="1" hangingPunct="1">
              <a:buFontTx/>
              <a:buAutoNum type="arabicPeriod"/>
            </a:pPr>
            <a:r>
              <a:rPr lang="en-US" sz="2400" smtClean="0"/>
              <a:t>Carefully type in your text (see next slide)</a:t>
            </a:r>
          </a:p>
          <a:p>
            <a:pPr marL="1314450" lvl="2" indent="-514350" eaLnBrk="1" hangingPunct="1"/>
            <a:r>
              <a:rPr lang="en-US" sz="2000" smtClean="0"/>
              <a:t>Remove the </a:t>
            </a:r>
            <a:r>
              <a:rPr lang="en-US" sz="2000" i="1" smtClean="0"/>
              <a:t>preliminary material goes here </a:t>
            </a:r>
            <a:br>
              <a:rPr lang="en-US" sz="2000" i="1" smtClean="0"/>
            </a:br>
            <a:r>
              <a:rPr lang="en-US" sz="2000" smtClean="0"/>
              <a:t>nothing will replace it, </a:t>
            </a:r>
            <a:r>
              <a:rPr lang="en-US" sz="2000" i="1" smtClean="0"/>
              <a:t>yet</a:t>
            </a:r>
          </a:p>
          <a:p>
            <a:pPr marL="1314450" lvl="2" indent="-514350" eaLnBrk="1" hangingPunct="1"/>
            <a:r>
              <a:rPr lang="en-US" sz="2000" smtClean="0"/>
              <a:t>Replace </a:t>
            </a:r>
            <a:r>
              <a:rPr lang="en-US" sz="2000" i="1" smtClean="0"/>
              <a:t>the main content of the page goes here</a:t>
            </a:r>
            <a:r>
              <a:rPr lang="en-US" sz="2000" smtClean="0"/>
              <a:t> with: </a:t>
            </a:r>
            <a:br>
              <a:rPr lang="en-US" sz="2000" smtClean="0"/>
            </a:br>
            <a:r>
              <a:rPr lang="en-US" sz="2000" smtClean="0"/>
              <a:t>&lt;p&gt;Hello, World!&lt;/p&gt;</a:t>
            </a:r>
          </a:p>
          <a:p>
            <a:pPr marL="914400" lvl="1" indent="-514350" eaLnBrk="1" hangingPunct="1">
              <a:buFontTx/>
              <a:buAutoNum type="arabicPeriod"/>
            </a:pPr>
            <a:r>
              <a:rPr lang="en-US" sz="2400" smtClean="0"/>
              <a:t>Save the file as starterPage.html</a:t>
            </a:r>
          </a:p>
          <a:p>
            <a:pPr marL="914400" lvl="1" indent="-514350" eaLnBrk="1" hangingPunct="1">
              <a:buFontTx/>
              <a:buAutoNum type="arabicPeriod"/>
            </a:pPr>
            <a:r>
              <a:rPr lang="en-US" sz="2400" smtClean="0"/>
              <a:t>Open the file with the Firefox browser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7863" y="2286000"/>
            <a:ext cx="7788275" cy="2286000"/>
          </a:xfrm>
          <a:prstGeom prst="rect">
            <a:avLst/>
          </a:prstGeom>
          <a:noFill/>
          <a:ln w="9525">
            <a:solidFill>
              <a:schemeClr val="accent2">
                <a:lumMod val="75000"/>
              </a:schemeClr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Open with Double-Click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As HTML is written, files must be opened in </a:t>
            </a:r>
            <a:r>
              <a:rPr lang="en-US" b="1" i="1" dirty="0" smtClean="0">
                <a:solidFill>
                  <a:schemeClr val="accent1">
                    <a:lumMod val="25000"/>
                  </a:schemeClr>
                </a:solidFill>
              </a:rPr>
              <a:t>two</a:t>
            </a:r>
            <a:r>
              <a:rPr lang="en-US" dirty="0" smtClean="0"/>
              <a:t> applications:</a:t>
            </a:r>
          </a:p>
          <a:p>
            <a:pPr lvl="1" eaLnBrk="1" hangingPunct="1">
              <a:defRPr/>
            </a:pPr>
            <a:r>
              <a:rPr lang="en-US" dirty="0" smtClean="0"/>
              <a:t>the text editor, to make changes</a:t>
            </a:r>
          </a:p>
          <a:p>
            <a:pPr lvl="1" eaLnBrk="1" hangingPunct="1">
              <a:defRPr/>
            </a:pPr>
            <a:r>
              <a:rPr lang="en-US" dirty="0" smtClean="0"/>
              <a:t>the browser, to see the changes made</a:t>
            </a:r>
          </a:p>
          <a:p>
            <a:pPr eaLnBrk="1" hangingPunct="1">
              <a:defRPr/>
            </a:pPr>
            <a:r>
              <a:rPr lang="en-US" dirty="0" smtClean="0"/>
              <a:t>Double-click on the file to open it with the default application (your browser)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Save This Page</a:t>
            </a:r>
          </a:p>
        </p:txBody>
      </p:sp>
      <p:sp>
        <p:nvSpPr>
          <p:cNvPr id="3789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All HTML files have the same structure as the starterPage.html file just created</a:t>
            </a:r>
          </a:p>
          <a:p>
            <a:pPr eaLnBrk="1" hangingPunct="1"/>
            <a:r>
              <a:rPr lang="en-US" smtClean="0"/>
              <a:t>Use it as a template for </a:t>
            </a:r>
            <a:r>
              <a:rPr lang="en-US" i="1" smtClean="0"/>
              <a:t>future HTML coding</a:t>
            </a:r>
          </a:p>
          <a:p>
            <a:pPr eaLnBrk="1" hangingPunct="1"/>
            <a:r>
              <a:rPr lang="en-US" smtClean="0"/>
              <a:t>Set up a new folder to keep your HTML files in</a:t>
            </a:r>
          </a:p>
          <a:p>
            <a:pPr eaLnBrk="1" hangingPunct="1"/>
            <a:r>
              <a:rPr lang="en-US" smtClean="0"/>
              <a:t>Using your new page as a template ensure that all pages will have the </a:t>
            </a:r>
            <a:br>
              <a:rPr lang="en-US" smtClean="0"/>
            </a:br>
            <a:r>
              <a:rPr lang="en-US" smtClean="0"/>
              <a:t>correct form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Headings in HTML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Documents tend to have headings, subheadings</a:t>
            </a:r>
          </a:p>
          <a:p>
            <a:pPr eaLnBrk="1" hangingPunct="1">
              <a:defRPr/>
            </a:pPr>
            <a:r>
              <a:rPr lang="en-US" dirty="0" smtClean="0"/>
              <a:t>HTML provides several levels of </a:t>
            </a:r>
            <a:r>
              <a:rPr lang="en-US" i="1" dirty="0" smtClean="0">
                <a:solidFill>
                  <a:schemeClr val="accent1">
                    <a:lumMod val="25000"/>
                  </a:schemeClr>
                </a:solidFill>
              </a:rPr>
              <a:t>heading tags</a:t>
            </a:r>
            <a:r>
              <a:rPr lang="en-US" i="1" dirty="0" smtClean="0"/>
              <a:t>: </a:t>
            </a:r>
          </a:p>
          <a:p>
            <a:pPr lvl="1" eaLnBrk="1" hangingPunct="1">
              <a:defRPr/>
            </a:pPr>
            <a:r>
              <a:rPr lang="en-US" sz="3200" b="1" dirty="0" smtClean="0"/>
              <a:t>&lt;h1&gt; and &lt;/h1&gt; level one</a:t>
            </a:r>
          </a:p>
          <a:p>
            <a:pPr lvl="1" eaLnBrk="1" hangingPunct="1">
              <a:defRPr/>
            </a:pPr>
            <a:r>
              <a:rPr lang="en-US" b="1" dirty="0" smtClean="0"/>
              <a:t>&lt;h2&gt; and &lt;/h2&gt; level two</a:t>
            </a:r>
          </a:p>
          <a:p>
            <a:pPr lvl="1" eaLnBrk="1" hangingPunct="1">
              <a:defRPr/>
            </a:pPr>
            <a:r>
              <a:rPr lang="en-US" dirty="0" smtClean="0"/>
              <a:t>…</a:t>
            </a:r>
          </a:p>
          <a:p>
            <a:pPr lvl="1" eaLnBrk="1" hangingPunct="1">
              <a:defRPr/>
            </a:pPr>
            <a:r>
              <a:rPr lang="en-US" sz="1600" b="1" dirty="0" smtClean="0"/>
              <a:t>&lt;h6&gt; and &lt;/h6&gt; level six</a:t>
            </a:r>
          </a:p>
          <a:p>
            <a:pPr lvl="1" eaLnBrk="1" hangingPunct="1">
              <a:defRPr/>
            </a:pPr>
            <a:r>
              <a:rPr lang="en-US" dirty="0" smtClean="0"/>
              <a:t>Headings display content on a new line</a:t>
            </a:r>
            <a:endParaRPr lang="en-US" dirty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6518275" y="3311525"/>
            <a:ext cx="2514600" cy="1754188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/>
              <a:t>headings are bold and get less “strong” (smaller and perhaps not so bold) as the level number increases.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HTML Format Versus </a:t>
            </a:r>
            <a:br>
              <a:rPr lang="en-US" smtClean="0"/>
            </a:br>
            <a:r>
              <a:rPr lang="en-US" smtClean="0"/>
              <a:t>Display Format</a:t>
            </a:r>
          </a:p>
        </p:txBody>
      </p:sp>
      <p:sp>
        <p:nvSpPr>
          <p:cNvPr id="3993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HTML source code tells the browser how to produce the formatted page based on the </a:t>
            </a:r>
            <a:r>
              <a:rPr lang="en-US" i="1" smtClean="0"/>
              <a:t>meanings of the tags</a:t>
            </a:r>
          </a:p>
          <a:p>
            <a:pPr eaLnBrk="1" hangingPunct="1"/>
            <a:r>
              <a:rPr lang="en-US" smtClean="0"/>
              <a:t>The source’s form is unimportant</a:t>
            </a:r>
          </a:p>
          <a:p>
            <a:pPr eaLnBrk="1" hangingPunct="1"/>
            <a:r>
              <a:rPr lang="en-US" smtClean="0"/>
              <a:t>HTML is written in a structured format to make it easier for people to understand</a:t>
            </a:r>
          </a:p>
          <a:p>
            <a:pPr eaLnBrk="1" hangingPunct="1"/>
            <a:r>
              <a:rPr lang="en-US" smtClean="0"/>
              <a:t>Indenting is frequently used to emphasize the tags’ meanings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White Space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Spaces that have been inserted for readability are called </a:t>
            </a:r>
            <a:r>
              <a:rPr lang="en-US" b="1" i="1" dirty="0" smtClean="0">
                <a:solidFill>
                  <a:schemeClr val="accent1">
                    <a:lumMod val="25000"/>
                  </a:schemeClr>
                </a:solidFill>
              </a:rPr>
              <a:t>white space</a:t>
            </a:r>
          </a:p>
          <a:p>
            <a:pPr eaLnBrk="1" hangingPunct="1">
              <a:defRPr/>
            </a:pPr>
            <a:r>
              <a:rPr lang="en-US" dirty="0" smtClean="0"/>
              <a:t>White space is created with spaces, tabs, and new lines (return or enter)</a:t>
            </a:r>
          </a:p>
          <a:p>
            <a:pPr eaLnBrk="1" hangingPunct="1">
              <a:defRPr/>
            </a:pPr>
            <a:r>
              <a:rPr lang="en-US" dirty="0" smtClean="0"/>
              <a:t>HTML ignores white space</a:t>
            </a:r>
          </a:p>
          <a:p>
            <a:pPr eaLnBrk="1" hangingPunct="1">
              <a:defRPr/>
            </a:pPr>
            <a:r>
              <a:rPr lang="en-US" dirty="0" smtClean="0"/>
              <a:t>The browser turns a </a:t>
            </a:r>
            <a:r>
              <a:rPr lang="en-US" b="1" i="1" dirty="0" smtClean="0"/>
              <a:t>sequence</a:t>
            </a:r>
            <a:r>
              <a:rPr lang="en-US" dirty="0" smtClean="0"/>
              <a:t> of white space characters into a </a:t>
            </a:r>
            <a:r>
              <a:rPr lang="en-US" b="1" i="1" dirty="0" smtClean="0"/>
              <a:t>single</a:t>
            </a:r>
            <a:r>
              <a:rPr lang="en-US" dirty="0" smtClean="0"/>
              <a:t> space</a:t>
            </a:r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White Space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The only white space exception is </a:t>
            </a:r>
            <a:r>
              <a:rPr lang="en-US" b="1" i="1" dirty="0" smtClean="0">
                <a:solidFill>
                  <a:schemeClr val="accent1">
                    <a:lumMod val="25000"/>
                  </a:schemeClr>
                </a:solidFill>
              </a:rPr>
              <a:t>preformatted</a:t>
            </a:r>
            <a:r>
              <a:rPr lang="en-US" b="1" dirty="0" smtClean="0"/>
              <a:t> </a:t>
            </a:r>
            <a:r>
              <a:rPr lang="en-US" dirty="0" smtClean="0"/>
              <a:t>information contained within &lt;pre&gt; and &lt;/pre&gt;</a:t>
            </a:r>
          </a:p>
          <a:p>
            <a:pPr eaLnBrk="1" hangingPunct="1">
              <a:defRPr/>
            </a:pPr>
            <a:r>
              <a:rPr lang="en-US" dirty="0" smtClean="0"/>
              <a:t>This information is displayed as it appears</a:t>
            </a:r>
          </a:p>
          <a:p>
            <a:pPr eaLnBrk="1" hangingPunct="1">
              <a:defRPr/>
            </a:pPr>
            <a:r>
              <a:rPr lang="en-US" dirty="0" smtClean="0"/>
              <a:t>The width of a line of text is determined by the width of the browser window</a:t>
            </a:r>
          </a:p>
          <a:p>
            <a:pPr lvl="1" eaLnBrk="1" hangingPunct="1">
              <a:defRPr/>
            </a:pPr>
            <a:r>
              <a:rPr lang="en-US" dirty="0" smtClean="0"/>
              <a:t>A narrower or wider browser window makes the lines break in different places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Web Pages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Web pages are created, stored, and sent in encoded form</a:t>
            </a:r>
          </a:p>
          <a:p>
            <a:pPr eaLnBrk="1" hangingPunct="1">
              <a:defRPr/>
            </a:pPr>
            <a:r>
              <a:rPr lang="en-US" dirty="0" smtClean="0"/>
              <a:t>A </a:t>
            </a:r>
            <a:r>
              <a:rPr lang="en-US" b="1" i="1" dirty="0" smtClean="0">
                <a:solidFill>
                  <a:schemeClr val="accent1">
                    <a:lumMod val="25000"/>
                  </a:schemeClr>
                </a:solidFill>
              </a:rPr>
              <a:t>browser </a:t>
            </a:r>
            <a:r>
              <a:rPr lang="en-US" dirty="0" smtClean="0"/>
              <a:t>converts them to what we see on the screen</a:t>
            </a:r>
          </a:p>
          <a:p>
            <a:pPr eaLnBrk="1" hangingPunct="1">
              <a:defRPr/>
            </a:pPr>
            <a:r>
              <a:rPr lang="en-US" dirty="0" smtClean="0"/>
              <a:t>Hypertext Markup Language (HTML) is the main language used to define how a Web page should look</a:t>
            </a:r>
          </a:p>
          <a:p>
            <a:pPr eaLnBrk="1" hangingPunct="1">
              <a:defRPr/>
            </a:pPr>
            <a:r>
              <a:rPr lang="en-US" dirty="0" smtClean="0"/>
              <a:t>Features like background color, font, and layout are specified in HTML</a:t>
            </a:r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White Space</a:t>
            </a:r>
          </a:p>
        </p:txBody>
      </p:sp>
      <p:sp>
        <p:nvSpPr>
          <p:cNvPr id="43010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1600" smtClean="0"/>
              <a:t>&lt;p&gt; &lt;b&gt;Xeno’s Paradox: &lt;/b&gt;</a:t>
            </a:r>
          </a:p>
          <a:p>
            <a:pPr marL="0" indent="0" eaLnBrk="1" hangingPunct="1">
              <a:buFontTx/>
              <a:buNone/>
            </a:pPr>
            <a:r>
              <a:rPr lang="en-US" sz="1600" smtClean="0"/>
              <a:t>Achilles and a turtle were to run a race. Achilles could</a:t>
            </a:r>
          </a:p>
          <a:p>
            <a:pPr marL="0" indent="0" eaLnBrk="1" hangingPunct="1">
              <a:buFontTx/>
              <a:buNone/>
            </a:pPr>
            <a:r>
              <a:rPr lang="en-US" sz="1600" smtClean="0"/>
              <a:t>run twice as fast as the turtle. The turtle,</a:t>
            </a:r>
          </a:p>
          <a:p>
            <a:pPr marL="0" indent="0" eaLnBrk="1" hangingPunct="1">
              <a:buFontTx/>
              <a:buNone/>
            </a:pPr>
            <a:r>
              <a:rPr lang="en-US" sz="1600" smtClean="0"/>
              <a:t>being a slower runner,</a:t>
            </a:r>
          </a:p>
          <a:p>
            <a:pPr marL="0" indent="0" eaLnBrk="1" hangingPunct="1">
              <a:buFontTx/>
              <a:buNone/>
            </a:pPr>
            <a:r>
              <a:rPr lang="en-US" sz="1600" smtClean="0"/>
              <a:t>got a 10 meter head start, whereupon</a:t>
            </a:r>
          </a:p>
          <a:p>
            <a:pPr marL="0" indent="0" eaLnBrk="1" hangingPunct="1">
              <a:buFontTx/>
              <a:buNone/>
            </a:pPr>
            <a:r>
              <a:rPr lang="en-US" sz="1600" smtClean="0"/>
              <a:t>Achilles started and ran the 10 meter distance. At that</a:t>
            </a:r>
          </a:p>
          <a:p>
            <a:pPr marL="0" indent="0" eaLnBrk="1" hangingPunct="1">
              <a:buFontTx/>
              <a:buNone/>
            </a:pPr>
            <a:r>
              <a:rPr lang="en-US" sz="1600" smtClean="0"/>
              <a:t>moment the turtle was 5 meters farther. When Achilles had run</a:t>
            </a:r>
          </a:p>
          <a:p>
            <a:pPr marL="0" indent="0" eaLnBrk="1" hangingPunct="1">
              <a:buFontTx/>
              <a:buNone/>
            </a:pPr>
            <a:r>
              <a:rPr lang="en-US" sz="1600" smtClean="0"/>
              <a:t>that distance the turtle had gone another 2.5 meters,</a:t>
            </a:r>
          </a:p>
          <a:p>
            <a:pPr marL="0" indent="0" eaLnBrk="1" hangingPunct="1">
              <a:buFontTx/>
              <a:buNone/>
            </a:pPr>
            <a:r>
              <a:rPr lang="en-US" sz="1600" smtClean="0"/>
              <a:t>and so forth. Paradoxically, the turtle always remained</a:t>
            </a:r>
          </a:p>
          <a:p>
            <a:pPr marL="0" indent="0" eaLnBrk="1" hangingPunct="1">
              <a:buFontTx/>
              <a:buNone/>
            </a:pPr>
            <a:r>
              <a:rPr lang="en-US" sz="1600" smtClean="0"/>
              <a:t>ahead. &lt;/p&gt;</a:t>
            </a:r>
          </a:p>
        </p:txBody>
      </p:sp>
      <p:pic>
        <p:nvPicPr>
          <p:cNvPr id="7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4648200" y="3124200"/>
            <a:ext cx="4038600" cy="1477963"/>
          </a:xfrm>
          <a:ln>
            <a:solidFill>
              <a:schemeClr val="accent2">
                <a:lumMod val="75000"/>
              </a:schemeClr>
            </a:solidFill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Escape Symbol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What if the Web page had to show a math relationship:   </a:t>
            </a:r>
            <a:r>
              <a:rPr lang="en-US" b="1" dirty="0" smtClean="0">
                <a:solidFill>
                  <a:schemeClr val="accent1">
                    <a:lumMod val="25000"/>
                  </a:schemeClr>
                </a:solidFill>
              </a:rPr>
              <a:t>0&lt;p&gt;r</a:t>
            </a:r>
          </a:p>
          <a:p>
            <a:pPr eaLnBrk="1" hangingPunct="1">
              <a:defRPr/>
            </a:pPr>
            <a:r>
              <a:rPr lang="en-US" dirty="0" smtClean="0"/>
              <a:t>The browser might misinterpret </a:t>
            </a:r>
            <a:r>
              <a:rPr lang="en-US" b="1" dirty="0" smtClean="0">
                <a:solidFill>
                  <a:schemeClr val="accent1">
                    <a:lumMod val="25000"/>
                  </a:schemeClr>
                </a:solidFill>
              </a:rPr>
              <a:t>&lt;p&gt;</a:t>
            </a:r>
            <a:r>
              <a:rPr lang="en-US" dirty="0" smtClean="0"/>
              <a:t> as a paragraph tag</a:t>
            </a:r>
          </a:p>
          <a:p>
            <a:pPr eaLnBrk="1" hangingPunct="1">
              <a:defRPr/>
            </a:pPr>
            <a:r>
              <a:rPr lang="en-US" dirty="0" smtClean="0"/>
              <a:t>Using angle brackets as </a:t>
            </a:r>
            <a:br>
              <a:rPr lang="en-US" dirty="0" smtClean="0"/>
            </a:br>
            <a:r>
              <a:rPr lang="en-US" dirty="0" smtClean="0"/>
              <a:t>text is prohibited</a:t>
            </a:r>
          </a:p>
          <a:p>
            <a:pPr eaLnBrk="1" hangingPunct="1">
              <a:defRPr/>
            </a:pPr>
            <a:r>
              <a:rPr lang="en-US" dirty="0" smtClean="0"/>
              <a:t>To show angle brackets, use an escape symbol (&amp;), followed by an abbreviation, followed by a semicolon</a:t>
            </a:r>
            <a:endParaRPr lang="en-US" dirty="0"/>
          </a:p>
        </p:txBody>
      </p:sp>
      <p:pic>
        <p:nvPicPr>
          <p:cNvPr id="27650" name="Picture 2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/>
          <a:srcRect/>
          <a:stretch>
            <a:fillRect/>
          </a:stretch>
        </p:blipFill>
        <p:spPr>
          <a:xfrm>
            <a:off x="5965825" y="3402013"/>
            <a:ext cx="2805113" cy="1295400"/>
          </a:xfrm>
          <a:ln>
            <a:solidFill>
              <a:schemeClr val="accent1">
                <a:lumMod val="25000"/>
              </a:schemeClr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84275" y="1403350"/>
            <a:ext cx="6775450" cy="4051300"/>
          </a:xfrm>
          <a:prstGeom prst="rect">
            <a:avLst/>
          </a:prstGeom>
          <a:noFill/>
          <a:ln w="9525">
            <a:solidFill>
              <a:schemeClr val="accent2">
                <a:lumMod val="75000"/>
              </a:schemeClr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Accent Marks in HTML</a:t>
            </a:r>
          </a:p>
        </p:txBody>
      </p:sp>
      <p:sp>
        <p:nvSpPr>
          <p:cNvPr id="46082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Letters with accent marks also use the escape symbol</a:t>
            </a:r>
          </a:p>
          <a:p>
            <a:pPr eaLnBrk="1" hangingPunct="1"/>
            <a:r>
              <a:rPr lang="en-US" smtClean="0"/>
              <a:t>General form is:</a:t>
            </a:r>
          </a:p>
          <a:p>
            <a:pPr lvl="1" eaLnBrk="1" hangingPunct="1"/>
            <a:r>
              <a:rPr lang="en-US" smtClean="0"/>
              <a:t>ampersand, followed by the letter,</a:t>
            </a:r>
            <a:br>
              <a:rPr lang="en-US" smtClean="0"/>
            </a:br>
            <a:r>
              <a:rPr lang="en-US" smtClean="0"/>
              <a:t>followed by the name of the accent mark, followed by a semicolon</a:t>
            </a:r>
          </a:p>
          <a:p>
            <a:pPr eaLnBrk="1" hangingPunct="1"/>
            <a:r>
              <a:rPr lang="en-US" smtClean="0"/>
              <a:t>The case of the letter is important!</a:t>
            </a:r>
          </a:p>
          <a:p>
            <a:pPr lvl="1" eaLnBrk="1" hangingPunct="1"/>
            <a:r>
              <a:rPr lang="en-US" smtClean="0"/>
              <a:t>&amp;eacute; displays as é</a:t>
            </a:r>
          </a:p>
          <a:p>
            <a:pPr lvl="1" eaLnBrk="1" hangingPunct="1"/>
            <a:r>
              <a:rPr lang="en-US" smtClean="0"/>
              <a:t>&amp;Egrave; displays as È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62050" y="1873250"/>
            <a:ext cx="6819900" cy="3111500"/>
          </a:xfrm>
          <a:prstGeom prst="rect">
            <a:avLst/>
          </a:prstGeom>
          <a:noFill/>
          <a:ln w="9525">
            <a:solidFill>
              <a:schemeClr val="accent2">
                <a:lumMod val="75000"/>
              </a:schemeClr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HTML</a:t>
            </a:r>
          </a:p>
        </p:txBody>
      </p:sp>
      <p:pic>
        <p:nvPicPr>
          <p:cNvPr id="48130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/>
          <a:srcRect r="60378" b="29314"/>
          <a:stretch>
            <a:fillRect/>
          </a:stretch>
        </p:blipFill>
        <p:spPr>
          <a:xfrm>
            <a:off x="885825" y="1973263"/>
            <a:ext cx="3181350" cy="3779837"/>
          </a:xfrm>
        </p:spPr>
      </p:pic>
      <p:sp>
        <p:nvSpPr>
          <p:cNvPr id="48131" name="Content Placeholder 9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eaLnBrk="1" hangingPunct="1"/>
            <a:r>
              <a:rPr lang="en-US" sz="2400" smtClean="0"/>
              <a:t>Notice the following:</a:t>
            </a:r>
          </a:p>
          <a:p>
            <a:pPr lvl="1" eaLnBrk="1" hangingPunct="1"/>
            <a:r>
              <a:rPr lang="en-US" sz="2000" smtClean="0"/>
              <a:t>The title is shown on the title bar of the browser window</a:t>
            </a:r>
          </a:p>
          <a:p>
            <a:pPr lvl="1" eaLnBrk="1" hangingPunct="1"/>
            <a:r>
              <a:rPr lang="en-US" sz="2000" smtClean="0"/>
              <a:t>The statement of Russell’s Paradox is in bold</a:t>
            </a:r>
          </a:p>
          <a:p>
            <a:pPr lvl="1" eaLnBrk="1" hangingPunct="1"/>
            <a:r>
              <a:rPr lang="en-US" sz="2000" smtClean="0"/>
              <a:t>The HTML source paragraphs are indented more than the &lt;h2&gt; heading lines to make them more readable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HTML</a:t>
            </a:r>
          </a:p>
        </p:txBody>
      </p:sp>
      <p:pic>
        <p:nvPicPr>
          <p:cNvPr id="49154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/>
          <a:srcRect r="60378" b="29314"/>
          <a:stretch>
            <a:fillRect/>
          </a:stretch>
        </p:blipFill>
        <p:spPr>
          <a:xfrm>
            <a:off x="885825" y="1973263"/>
            <a:ext cx="3181350" cy="3779837"/>
          </a:xfrm>
        </p:spPr>
      </p:pic>
      <p:sp>
        <p:nvSpPr>
          <p:cNvPr id="49155" name="Content Placeholder 9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eaLnBrk="1" hangingPunct="1"/>
            <a:r>
              <a:rPr lang="en-US" sz="2400" smtClean="0"/>
              <a:t>Notice the following:</a:t>
            </a:r>
          </a:p>
          <a:p>
            <a:pPr lvl="1" eaLnBrk="1" hangingPunct="1"/>
            <a:r>
              <a:rPr lang="en-US" sz="2000" smtClean="0"/>
              <a:t>The line between the two paragraphs crosses the width of the browser window</a:t>
            </a:r>
          </a:p>
          <a:p>
            <a:pPr lvl="1" eaLnBrk="1" hangingPunct="1"/>
            <a:r>
              <a:rPr lang="en-US" sz="2000" smtClean="0"/>
              <a:t>An acute accent is used in Magritte’s first name</a:t>
            </a:r>
          </a:p>
          <a:p>
            <a:pPr lvl="1" eaLnBrk="1" hangingPunct="1"/>
            <a:r>
              <a:rPr lang="en-US" sz="2000" smtClean="0"/>
              <a:t>The French phrase from the painting is in italics</a:t>
            </a:r>
          </a:p>
          <a:p>
            <a:pPr lvl="1" eaLnBrk="1" hangingPunct="1"/>
            <a:r>
              <a:rPr lang="en-US" sz="2000" smtClean="0"/>
              <a:t>The word </a:t>
            </a:r>
            <a:r>
              <a:rPr lang="en-US" sz="2000" i="1" smtClean="0"/>
              <a:t>picture </a:t>
            </a:r>
            <a:r>
              <a:rPr lang="en-US" sz="2000" smtClean="0"/>
              <a:t>is in italics for emphasis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25550" y="1200150"/>
            <a:ext cx="6692900" cy="4457700"/>
          </a:xfrm>
          <a:prstGeom prst="rect">
            <a:avLst/>
          </a:prstGeom>
          <a:noFill/>
          <a:ln w="9525">
            <a:solidFill>
              <a:schemeClr val="accent2">
                <a:lumMod val="75000"/>
              </a:schemeClr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Compose and Check</a:t>
            </a:r>
          </a:p>
        </p:txBody>
      </p:sp>
      <p:sp>
        <p:nvSpPr>
          <p:cNvPr id="5120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Most often Web pages are created all at once—both content and form</a:t>
            </a:r>
          </a:p>
          <a:p>
            <a:pPr eaLnBrk="1" hangingPunct="1"/>
            <a:r>
              <a:rPr lang="en-US" smtClean="0"/>
              <a:t>It is smart to check your typing and your tagging often</a:t>
            </a:r>
          </a:p>
          <a:p>
            <a:pPr lvl="1" eaLnBrk="1" hangingPunct="1"/>
            <a:r>
              <a:rPr lang="en-US" smtClean="0"/>
              <a:t>Assume a page is okay </a:t>
            </a:r>
          </a:p>
          <a:p>
            <a:pPr lvl="1" eaLnBrk="1" hangingPunct="1"/>
            <a:r>
              <a:rPr lang="en-US" smtClean="0"/>
              <a:t>Add a few more tags, then the page is wrong</a:t>
            </a:r>
          </a:p>
          <a:p>
            <a:pPr lvl="1" eaLnBrk="1" hangingPunct="1"/>
            <a:r>
              <a:rPr lang="en-US" smtClean="0"/>
              <a:t>It must be the last tags added that have the error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Compose and Check</a:t>
            </a:r>
          </a:p>
        </p:txBody>
      </p:sp>
      <p:sp>
        <p:nvSpPr>
          <p:cNvPr id="5222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 productive way to work is to keep two windows open: </a:t>
            </a:r>
          </a:p>
          <a:p>
            <a:pPr lvl="1" eaLnBrk="1" hangingPunct="1"/>
            <a:r>
              <a:rPr lang="en-US" smtClean="0"/>
              <a:t>your text editor</a:t>
            </a:r>
          </a:p>
          <a:p>
            <a:pPr lvl="1" eaLnBrk="1" hangingPunct="1"/>
            <a:r>
              <a:rPr lang="en-US" smtClean="0"/>
              <a:t>your browser</a:t>
            </a:r>
          </a:p>
          <a:p>
            <a:pPr eaLnBrk="1" hangingPunct="1"/>
            <a:r>
              <a:rPr lang="en-US" smtClean="0"/>
              <a:t>After writing a few HTML formatting tags, save the file</a:t>
            </a:r>
          </a:p>
          <a:p>
            <a:pPr eaLnBrk="1" hangingPunct="1"/>
            <a:r>
              <a:rPr lang="en-US" smtClean="0"/>
              <a:t>Check the result in the browser by a Reload or Refresh of the source</a:t>
            </a:r>
          </a:p>
          <a:p>
            <a:pPr eaLnBrk="1" hangingPunct="1"/>
            <a:r>
              <a:rPr lang="en-US" smtClean="0"/>
              <a:t>Repeat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Marking Up with HTML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The words on a Web page are embellished by hidden formatting &lt;tags&gt; </a:t>
            </a:r>
          </a:p>
          <a:p>
            <a:pPr eaLnBrk="1" hangingPunct="1">
              <a:defRPr/>
            </a:pPr>
            <a:r>
              <a:rPr lang="en-US" dirty="0" smtClean="0"/>
              <a:t>We use the XHTML or the </a:t>
            </a:r>
            <a:r>
              <a:rPr lang="en-US" b="1" i="1" dirty="0" smtClean="0">
                <a:solidFill>
                  <a:schemeClr val="accent1">
                    <a:lumMod val="25000"/>
                  </a:schemeClr>
                </a:solidFill>
              </a:rPr>
              <a:t>Extensible Hypertext Markup Language</a:t>
            </a:r>
          </a:p>
          <a:p>
            <a:pPr eaLnBrk="1" hangingPunct="1">
              <a:defRPr/>
            </a:pPr>
            <a:r>
              <a:rPr lang="en-US" dirty="0" smtClean="0"/>
              <a:t>XHTML tags are also HTML tags, but not vice versa</a:t>
            </a:r>
          </a:p>
          <a:p>
            <a:pPr eaLnBrk="1" hangingPunct="1">
              <a:defRPr/>
            </a:pPr>
            <a:r>
              <a:rPr lang="en-US" dirty="0" smtClean="0"/>
              <a:t>There are some parts of the original HTML that are not part of XHTML</a:t>
            </a:r>
            <a:endParaRPr 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Markup Validation Service</a:t>
            </a:r>
          </a:p>
        </p:txBody>
      </p:sp>
      <p:sp>
        <p:nvSpPr>
          <p:cNvPr id="5325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Another way to limit the mistakes you make is to have it automatically validated</a:t>
            </a:r>
          </a:p>
          <a:p>
            <a:pPr eaLnBrk="1" hangingPunct="1"/>
            <a:r>
              <a:rPr lang="en-US" smtClean="0"/>
              <a:t>This service checks to make sure your XHTML is correct</a:t>
            </a:r>
          </a:p>
          <a:p>
            <a:pPr eaLnBrk="1" hangingPunct="1"/>
            <a:r>
              <a:rPr lang="en-US" smtClean="0"/>
              <a:t>If it is wrong, the service tells you where the mistakes are and what’s not proper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19225" y="1978025"/>
            <a:ext cx="6305550" cy="2901950"/>
          </a:xfrm>
          <a:prstGeom prst="rect">
            <a:avLst/>
          </a:prstGeom>
          <a:noFill/>
          <a:ln w="9525">
            <a:solidFill>
              <a:schemeClr val="accent2">
                <a:lumMod val="75000"/>
              </a:schemeClr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Add Extra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To benefit from the automatic checking service, you need to add three more lines to the starterPage.html</a:t>
            </a:r>
          </a:p>
          <a:p>
            <a:pPr eaLnBrk="1" hangingPunct="1">
              <a:defRPr/>
            </a:pPr>
            <a:r>
              <a:rPr lang="en-US" dirty="0" smtClean="0"/>
              <a:t>These lines are not required for the file to be a proper XHTML page, but they are needed by the checking service</a:t>
            </a:r>
          </a:p>
          <a:p>
            <a:pPr eaLnBrk="1" hangingPunct="1">
              <a:defRPr/>
            </a:pPr>
            <a:r>
              <a:rPr lang="en-US" dirty="0" smtClean="0"/>
              <a:t>Before the &lt;html . . . &gt; tag, add the lines:</a:t>
            </a:r>
            <a:br>
              <a:rPr lang="en-US" dirty="0" smtClean="0"/>
            </a:br>
            <a:r>
              <a:rPr lang="en-US" sz="2000" b="1" dirty="0" smtClean="0">
                <a:solidFill>
                  <a:schemeClr val="accent1">
                    <a:lumMod val="25000"/>
                  </a:schemeClr>
                </a:solidFill>
              </a:rPr>
              <a:t>&lt;!DOCTYPE html PUBLIC "-//W3C//DTD XHTML 1.0 Strict//EN“</a:t>
            </a:r>
            <a:br>
              <a:rPr lang="en-US" sz="2000" b="1" dirty="0" smtClean="0">
                <a:solidFill>
                  <a:schemeClr val="accent1">
                    <a:lumMod val="25000"/>
                  </a:schemeClr>
                </a:solidFill>
              </a:rPr>
            </a:br>
            <a:r>
              <a:rPr lang="en-US" sz="2000" b="1" dirty="0" smtClean="0">
                <a:solidFill>
                  <a:schemeClr val="accent1">
                    <a:lumMod val="25000"/>
                  </a:schemeClr>
                </a:solidFill>
              </a:rPr>
              <a:t>"http://www.w3.org/TR/xhtml1/DTD/xhtml1-strict.dtd"&gt;</a:t>
            </a:r>
            <a:endParaRPr lang="en-US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Add Extra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The other line that we need to add is</a:t>
            </a:r>
            <a:br>
              <a:rPr lang="en-US" dirty="0" smtClean="0"/>
            </a:br>
            <a:r>
              <a:rPr lang="en-US" sz="1800" b="1" dirty="0" smtClean="0">
                <a:solidFill>
                  <a:schemeClr val="accent1">
                    <a:lumMod val="25000"/>
                  </a:schemeClr>
                </a:solidFill>
              </a:rPr>
              <a:t>&lt;meta http-equiv="Content-Type" content="text/html; charset=utf-8"/&gt;</a:t>
            </a:r>
            <a:br>
              <a:rPr lang="en-US" sz="1800" b="1" dirty="0" smtClean="0">
                <a:solidFill>
                  <a:schemeClr val="accent1">
                    <a:lumMod val="25000"/>
                  </a:schemeClr>
                </a:solidFill>
              </a:rPr>
            </a:br>
            <a:r>
              <a:rPr lang="en-US" dirty="0" smtClean="0"/>
              <a:t>between &lt;head&gt; and &lt;title&gt; </a:t>
            </a:r>
          </a:p>
          <a:p>
            <a:pPr eaLnBrk="1" hangingPunct="1">
              <a:defRPr/>
            </a:pPr>
            <a:r>
              <a:rPr lang="en-US" dirty="0" smtClean="0"/>
              <a:t>This code specifies that the character encoding for the Web page will be UTF-8, or Unicode Translation Format for bytes</a:t>
            </a:r>
          </a:p>
          <a:p>
            <a:pPr eaLnBrk="1" hangingPunct="1">
              <a:defRPr/>
            </a:pPr>
            <a:r>
              <a:rPr lang="en-US" dirty="0" smtClean="0"/>
              <a:t>This Unicode representation will be explained in Chapter 7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Check My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With the three lines added, the validation service is ready to be used</a:t>
            </a:r>
          </a:p>
          <a:p>
            <a:pPr eaLnBrk="1" hangingPunct="1">
              <a:defRPr/>
            </a:pPr>
            <a:r>
              <a:rPr lang="en-US" dirty="0" smtClean="0"/>
              <a:t>Normally, validation doesn’t happen until the HTML page is finished and stable</a:t>
            </a:r>
          </a:p>
          <a:p>
            <a:pPr eaLnBrk="1" hangingPunct="1">
              <a:defRPr/>
            </a:pPr>
            <a:r>
              <a:rPr lang="en-US" dirty="0" smtClean="0"/>
              <a:t>During “compose and check,” the validation occurs at a “stopping place” </a:t>
            </a:r>
          </a:p>
          <a:p>
            <a:pPr eaLnBrk="1" hangingPunct="1">
              <a:defRPr/>
            </a:pPr>
            <a:r>
              <a:rPr lang="en-US" dirty="0" smtClean="0"/>
              <a:t>To validate go to the W3C Markup Validation Service at:</a:t>
            </a:r>
            <a:br>
              <a:rPr lang="en-US" dirty="0" smtClean="0"/>
            </a:br>
            <a:r>
              <a:rPr lang="en-US" sz="2800" b="1" dirty="0" smtClean="0">
                <a:solidFill>
                  <a:schemeClr val="accent1">
                    <a:lumMod val="25000"/>
                  </a:schemeClr>
                </a:solidFill>
              </a:rPr>
              <a:t>validator.w3.org/#validate_by_upload</a:t>
            </a:r>
            <a:endParaRPr lang="en-US" b="1" dirty="0">
              <a:solidFill>
                <a:schemeClr val="accent1">
                  <a:lumMod val="2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16050" y="1228725"/>
            <a:ext cx="6311900" cy="4400550"/>
          </a:xfrm>
          <a:prstGeom prst="rect">
            <a:avLst/>
          </a:prstGeom>
          <a:noFill/>
          <a:ln w="9525">
            <a:solidFill>
              <a:schemeClr val="accent2">
                <a:lumMod val="75000"/>
              </a:schemeClr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Check My Work</a:t>
            </a:r>
          </a:p>
        </p:txBody>
      </p:sp>
      <p:sp>
        <p:nvSpPr>
          <p:cNvPr id="5939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If a </a:t>
            </a:r>
            <a:r>
              <a:rPr lang="en-US" b="1" i="1" smtClean="0">
                <a:solidFill>
                  <a:srgbClr val="00B050"/>
                </a:solidFill>
              </a:rPr>
              <a:t>green</a:t>
            </a:r>
            <a:r>
              <a:rPr lang="en-US" smtClean="0"/>
              <a:t> banner comes back:</a:t>
            </a:r>
            <a:br>
              <a:rPr lang="en-US" smtClean="0"/>
            </a:br>
            <a:r>
              <a:rPr lang="en-US" smtClean="0"/>
              <a:t>the NHTML checks out</a:t>
            </a:r>
          </a:p>
          <a:p>
            <a:pPr eaLnBrk="1" hangingPunct="1"/>
            <a:endParaRPr lang="en-US" sz="2000" smtClean="0"/>
          </a:p>
          <a:p>
            <a:pPr eaLnBrk="1" hangingPunct="1"/>
            <a:r>
              <a:rPr lang="en-US" smtClean="0"/>
              <a:t>If a </a:t>
            </a:r>
            <a:r>
              <a:rPr lang="en-US" b="1" i="1" smtClean="0">
                <a:solidFill>
                  <a:srgbClr val="FF0000"/>
                </a:solidFill>
              </a:rPr>
              <a:t>red</a:t>
            </a:r>
            <a:r>
              <a:rPr lang="en-US" smtClean="0"/>
              <a:t> banner comes back, it will have a list of errors with it and an explanation of what’s wrong.</a:t>
            </a:r>
          </a:p>
          <a:p>
            <a:pPr eaLnBrk="1" hangingPunct="1"/>
            <a:endParaRPr lang="en-US" sz="2000" smtClean="0"/>
          </a:p>
          <a:p>
            <a:pPr eaLnBrk="1" hangingPunct="1"/>
            <a:r>
              <a:rPr lang="en-US" smtClean="0"/>
              <a:t>It’s common to have a lot of errors at the start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Marking Links with Anchor Tags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Two Sides of a Link, making </a:t>
            </a:r>
            <a:r>
              <a:rPr lang="en-US" b="1" i="1" dirty="0" smtClean="0">
                <a:solidFill>
                  <a:schemeClr val="accent1">
                    <a:lumMod val="25000"/>
                  </a:schemeClr>
                </a:solidFill>
              </a:rPr>
              <a:t>hyperlinks</a:t>
            </a:r>
          </a:p>
          <a:p>
            <a:pPr eaLnBrk="1" hangingPunct="1">
              <a:defRPr/>
            </a:pPr>
            <a:r>
              <a:rPr lang="en-US" dirty="0" smtClean="0"/>
              <a:t>When a user clicks a hyperlink, the browser loads a new Web page</a:t>
            </a:r>
          </a:p>
          <a:p>
            <a:pPr eaLnBrk="1" hangingPunct="1">
              <a:defRPr/>
            </a:pPr>
            <a:r>
              <a:rPr lang="en-US" dirty="0" smtClean="0"/>
              <a:t>There are two parts to a hyperlink: </a:t>
            </a:r>
          </a:p>
          <a:p>
            <a:pPr lvl="1" eaLnBrk="1" hangingPunct="1">
              <a:defRPr/>
            </a:pPr>
            <a:r>
              <a:rPr lang="en-US" dirty="0" smtClean="0"/>
              <a:t>the highlighted text in the current document, which is called the </a:t>
            </a:r>
            <a:r>
              <a:rPr lang="en-US" b="1" i="1" dirty="0" smtClean="0">
                <a:solidFill>
                  <a:schemeClr val="accent1">
                    <a:lumMod val="25000"/>
                  </a:schemeClr>
                </a:solidFill>
              </a:rPr>
              <a:t>anchor text</a:t>
            </a:r>
          </a:p>
          <a:p>
            <a:pPr lvl="1" eaLnBrk="1" hangingPunct="1">
              <a:defRPr/>
            </a:pPr>
            <a:r>
              <a:rPr lang="en-US" dirty="0" smtClean="0"/>
              <a:t>the address of the other Web page,</a:t>
            </a:r>
            <a:br>
              <a:rPr lang="en-US" dirty="0" smtClean="0"/>
            </a:br>
            <a:r>
              <a:rPr lang="en-US" dirty="0" smtClean="0"/>
              <a:t>called the </a:t>
            </a:r>
            <a:r>
              <a:rPr lang="en-US" b="1" i="1" dirty="0" smtClean="0">
                <a:solidFill>
                  <a:schemeClr val="accent1">
                    <a:lumMod val="25000"/>
                  </a:schemeClr>
                </a:solidFill>
              </a:rPr>
              <a:t>hyperlink reference</a:t>
            </a:r>
            <a:endParaRPr lang="en-US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Marking Links with Anchor Tags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Both parts of the hyperlink are specified in the </a:t>
            </a:r>
            <a:r>
              <a:rPr lang="en-US" b="1" i="1" dirty="0" smtClean="0">
                <a:solidFill>
                  <a:schemeClr val="accent1">
                    <a:lumMod val="25000"/>
                  </a:schemeClr>
                </a:solidFill>
              </a:rPr>
              <a:t>anchor tag</a:t>
            </a:r>
            <a:r>
              <a:rPr lang="en-US" dirty="0" smtClean="0"/>
              <a:t>:</a:t>
            </a:r>
          </a:p>
          <a:p>
            <a:pPr lvl="1" eaLnBrk="1" hangingPunct="1">
              <a:defRPr/>
            </a:pPr>
            <a:r>
              <a:rPr lang="en-US" sz="2400" dirty="0" smtClean="0"/>
              <a:t>Begin with </a:t>
            </a:r>
            <a:r>
              <a:rPr lang="en-US" sz="2400" b="1" i="1" dirty="0" smtClean="0">
                <a:solidFill>
                  <a:schemeClr val="accent1">
                    <a:lumMod val="25000"/>
                  </a:schemeClr>
                </a:solidFill>
              </a:rPr>
              <a:t>&lt;a</a:t>
            </a:r>
            <a:r>
              <a:rPr lang="en-US" sz="2400" dirty="0" smtClean="0"/>
              <a:t> and make sure there’s a space after the </a:t>
            </a:r>
            <a:r>
              <a:rPr lang="en-US" sz="2400" b="1" dirty="0" smtClean="0">
                <a:solidFill>
                  <a:schemeClr val="accent1">
                    <a:lumMod val="25000"/>
                  </a:schemeClr>
                </a:solidFill>
              </a:rPr>
              <a:t>a</a:t>
            </a:r>
            <a:r>
              <a:rPr lang="en-US" sz="2400" dirty="0" smtClean="0"/>
              <a:t> but not before it. </a:t>
            </a:r>
            <a:r>
              <a:rPr lang="en-US" sz="2400" b="1" dirty="0" smtClean="0">
                <a:solidFill>
                  <a:schemeClr val="accent1">
                    <a:lumMod val="25000"/>
                  </a:schemeClr>
                </a:solidFill>
              </a:rPr>
              <a:t>a</a:t>
            </a:r>
            <a:r>
              <a:rPr lang="en-US" sz="2400" dirty="0" smtClean="0"/>
              <a:t> is for anchor.</a:t>
            </a:r>
          </a:p>
          <a:p>
            <a:pPr lvl="1" eaLnBrk="1" hangingPunct="1">
              <a:defRPr/>
            </a:pPr>
            <a:r>
              <a:rPr lang="en-US" sz="2400" dirty="0" smtClean="0"/>
              <a:t>Give the hyperlink reference using the href attribute </a:t>
            </a:r>
            <a:r>
              <a:rPr lang="en-US" sz="2400" b="1" i="1" dirty="0" smtClean="0">
                <a:solidFill>
                  <a:schemeClr val="accent1">
                    <a:lumMod val="25000"/>
                  </a:schemeClr>
                </a:solidFill>
              </a:rPr>
              <a:t>href="filename", </a:t>
            </a:r>
            <a:r>
              <a:rPr lang="en-US" sz="2400" dirty="0" smtClean="0"/>
              <a:t>making sure to include the double quotes.</a:t>
            </a:r>
          </a:p>
          <a:p>
            <a:pPr lvl="1" eaLnBrk="1" hangingPunct="1">
              <a:defRPr/>
            </a:pPr>
            <a:r>
              <a:rPr lang="en-US" sz="2400" dirty="0" smtClean="0"/>
              <a:t>Close the anchor tag with the </a:t>
            </a:r>
            <a:r>
              <a:rPr lang="en-US" sz="2400" b="1" i="1" dirty="0" smtClean="0">
                <a:solidFill>
                  <a:schemeClr val="accent1">
                    <a:lumMod val="25000"/>
                  </a:schemeClr>
                </a:solidFill>
              </a:rPr>
              <a:t>&gt;</a:t>
            </a:r>
            <a:r>
              <a:rPr lang="en-US" sz="2400" dirty="0" smtClean="0"/>
              <a:t> symbol.</a:t>
            </a:r>
          </a:p>
          <a:p>
            <a:pPr lvl="1" eaLnBrk="1" hangingPunct="1">
              <a:defRPr/>
            </a:pPr>
            <a:r>
              <a:rPr lang="en-US" sz="2400" dirty="0" smtClean="0"/>
              <a:t>Give the anchor text, which will be highlighted when it is displayed by the browser.</a:t>
            </a:r>
          </a:p>
          <a:p>
            <a:pPr lvl="1" eaLnBrk="1" hangingPunct="1">
              <a:defRPr/>
            </a:pPr>
            <a:r>
              <a:rPr lang="en-US" sz="2400" dirty="0" smtClean="0"/>
              <a:t>End the hyperlink with the </a:t>
            </a:r>
            <a:r>
              <a:rPr lang="en-US" sz="2400" b="1" i="1" dirty="0" smtClean="0">
                <a:solidFill>
                  <a:schemeClr val="accent1">
                    <a:lumMod val="25000"/>
                  </a:schemeClr>
                </a:solidFill>
              </a:rPr>
              <a:t>&lt;/a&gt;</a:t>
            </a:r>
            <a:r>
              <a:rPr lang="en-US" sz="2400" dirty="0" smtClean="0"/>
              <a:t> tag.</a:t>
            </a:r>
            <a:endParaRPr lang="en-US" sz="2400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600200"/>
            <a:ext cx="7800975" cy="942975"/>
          </a:xfrm>
          <a:prstGeom prst="rect">
            <a:avLst/>
          </a:prstGeom>
          <a:noFill/>
          <a:ln w="9525">
            <a:solidFill>
              <a:schemeClr val="accent1">
                <a:lumMod val="25000"/>
              </a:schemeClr>
            </a:solidFill>
            <a:miter lim="800000"/>
            <a:headEnd/>
            <a:tailEnd/>
          </a:ln>
        </p:spPr>
      </p:pic>
      <p:sp>
        <p:nvSpPr>
          <p:cNvPr id="3" name="Down Arrow 2"/>
          <p:cNvSpPr/>
          <p:nvPr/>
        </p:nvSpPr>
        <p:spPr>
          <a:xfrm>
            <a:off x="4316413" y="2895600"/>
            <a:ext cx="484187" cy="977900"/>
          </a:xfrm>
          <a:prstGeom prst="downArrow">
            <a:avLst/>
          </a:prstGeom>
          <a:solidFill>
            <a:schemeClr val="accent1">
              <a:lumMod val="25000"/>
            </a:schemeClr>
          </a:solidFill>
          <a:ln>
            <a:solidFill>
              <a:schemeClr val="accent1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81400" y="4267200"/>
            <a:ext cx="2032000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dirty="0"/>
              <a:t>Bertrand </a:t>
            </a:r>
            <a:r>
              <a:rPr lang="en-US" b="1" u="sng" dirty="0">
                <a:solidFill>
                  <a:schemeClr val="accent1">
                    <a:lumMod val="25000"/>
                  </a:schemeClr>
                </a:solidFill>
              </a:rPr>
              <a:t>Russell</a:t>
            </a:r>
            <a:endParaRPr lang="en-US" b="1" u="sng" dirty="0">
              <a:solidFill>
                <a:schemeClr val="accent1">
                  <a:lumMod val="2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Formatting with Tags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Tags are words or abbreviations enclosed in angle brackets, &lt; and &gt;</a:t>
            </a:r>
          </a:p>
          <a:p>
            <a:pPr eaLnBrk="1" hangingPunct="1">
              <a:defRPr/>
            </a:pPr>
            <a:r>
              <a:rPr lang="en-US" dirty="0" smtClean="0"/>
              <a:t>Many tags come in pairs</a:t>
            </a:r>
          </a:p>
          <a:p>
            <a:pPr eaLnBrk="1" hangingPunct="1">
              <a:defRPr/>
            </a:pPr>
            <a:r>
              <a:rPr lang="en-US" dirty="0" smtClean="0"/>
              <a:t>The second of the pair comes with a slash:</a:t>
            </a:r>
            <a:br>
              <a:rPr lang="en-US" dirty="0" smtClean="0"/>
            </a:br>
            <a:r>
              <a:rPr lang="en-US" b="1" dirty="0" smtClean="0">
                <a:solidFill>
                  <a:schemeClr val="accent1">
                    <a:lumMod val="25000"/>
                  </a:schemeClr>
                </a:solidFill>
              </a:rPr>
              <a:t>&lt;title&gt; </a:t>
            </a:r>
            <a:r>
              <a:rPr lang="en-US" dirty="0" smtClean="0"/>
              <a:t>Fluency </a:t>
            </a:r>
            <a:r>
              <a:rPr lang="en-US" b="1" dirty="0" smtClean="0">
                <a:solidFill>
                  <a:schemeClr val="accent1">
                    <a:lumMod val="25000"/>
                  </a:schemeClr>
                </a:solidFill>
              </a:rPr>
              <a:t>&lt;/title&gt;</a:t>
            </a:r>
          </a:p>
          <a:p>
            <a:pPr eaLnBrk="1" hangingPunct="1">
              <a:defRPr/>
            </a:pPr>
            <a:r>
              <a:rPr lang="en-US" dirty="0" smtClean="0"/>
              <a:t>In XHTML, the tags </a:t>
            </a:r>
            <a:r>
              <a:rPr lang="en-US" i="1" dirty="0" smtClean="0"/>
              <a:t>must</a:t>
            </a:r>
            <a:r>
              <a:rPr lang="en-US" dirty="0" smtClean="0"/>
              <a:t> be lowercase</a:t>
            </a:r>
            <a:br>
              <a:rPr lang="en-US" dirty="0" smtClean="0"/>
            </a:br>
            <a:r>
              <a:rPr lang="en-US" dirty="0" smtClean="0"/>
              <a:t>&lt;TITLE&gt;, &lt;Title&gt;, and &lt;tITle&gt; are </a:t>
            </a:r>
            <a:r>
              <a:rPr lang="en-US" i="1" dirty="0" smtClean="0"/>
              <a:t>illegal</a:t>
            </a:r>
          </a:p>
          <a:p>
            <a:pPr eaLnBrk="1" hangingPunct="1">
              <a:defRPr/>
            </a:pPr>
            <a:r>
              <a:rPr lang="en-US" dirty="0" smtClean="0"/>
              <a:t>The tag pair surrounds the text to be formatted like parentheses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Absolute Pathnames (URLs)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In these anchor tags, the hyperlink reference is an </a:t>
            </a:r>
            <a:r>
              <a:rPr lang="en-US" b="1" i="1" dirty="0" smtClean="0">
                <a:solidFill>
                  <a:schemeClr val="accent1">
                    <a:lumMod val="25000"/>
                  </a:schemeClr>
                </a:solidFill>
              </a:rPr>
              <a:t>entire</a:t>
            </a:r>
            <a:r>
              <a:rPr lang="en-US" dirty="0" smtClean="0"/>
              <a:t> URL</a:t>
            </a:r>
          </a:p>
          <a:p>
            <a:pPr lvl="1" eaLnBrk="1" hangingPunct="1">
              <a:defRPr/>
            </a:pPr>
            <a:r>
              <a:rPr lang="en-US" dirty="0" smtClean="0"/>
              <a:t>The Web browser needs to know how/where to find the page</a:t>
            </a:r>
          </a:p>
          <a:p>
            <a:pPr eaLnBrk="1" hangingPunct="1">
              <a:defRPr/>
            </a:pPr>
            <a:r>
              <a:rPr lang="en-US" dirty="0" smtClean="0"/>
              <a:t>A URL is made from:</a:t>
            </a:r>
          </a:p>
          <a:p>
            <a:pPr lvl="1" eaLnBrk="1" hangingPunct="1">
              <a:defRPr/>
            </a:pPr>
            <a:r>
              <a:rPr lang="en-US" dirty="0" smtClean="0"/>
              <a:t>a protocol specification, </a:t>
            </a:r>
            <a:r>
              <a:rPr lang="en-US" b="1" i="1" dirty="0" smtClean="0">
                <a:solidFill>
                  <a:schemeClr val="accent1">
                    <a:lumMod val="25000"/>
                  </a:schemeClr>
                </a:solidFill>
              </a:rPr>
              <a:t>http://</a:t>
            </a:r>
          </a:p>
          <a:p>
            <a:pPr lvl="1" eaLnBrk="1" hangingPunct="1">
              <a:defRPr/>
            </a:pPr>
            <a:r>
              <a:rPr lang="en-US" dirty="0" smtClean="0"/>
              <a:t>a domain or IP address, </a:t>
            </a:r>
            <a:r>
              <a:rPr lang="en-US" b="1" i="1" dirty="0" smtClean="0">
                <a:solidFill>
                  <a:schemeClr val="accent1">
                    <a:lumMod val="25000"/>
                  </a:schemeClr>
                </a:solidFill>
              </a:rPr>
              <a:t>www.bioz.com</a:t>
            </a:r>
          </a:p>
          <a:p>
            <a:pPr lvl="1" eaLnBrk="1" hangingPunct="1">
              <a:defRPr/>
            </a:pPr>
            <a:r>
              <a:rPr lang="en-US" dirty="0" smtClean="0"/>
              <a:t>a path to the file, </a:t>
            </a:r>
            <a:r>
              <a:rPr lang="en-US" b="1" i="1" dirty="0" smtClean="0">
                <a:solidFill>
                  <a:schemeClr val="accent1">
                    <a:lumMod val="25000"/>
                  </a:schemeClr>
                </a:solidFill>
              </a:rPr>
              <a:t>/bios/sci/russell.html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Formatting with Tags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/>
          <a:lstStyle/>
          <a:p>
            <a:pPr algn="ctr" eaLnBrk="1" hangingPunct="1">
              <a:buFontTx/>
              <a:buNone/>
              <a:defRPr/>
            </a:pPr>
            <a:r>
              <a:rPr lang="en-US" dirty="0" smtClean="0">
                <a:solidFill>
                  <a:schemeClr val="accent1">
                    <a:lumMod val="25000"/>
                  </a:schemeClr>
                </a:solidFill>
              </a:rPr>
              <a:t>&lt;title&gt;Serena Williams&lt;/title&gt;</a:t>
            </a:r>
          </a:p>
          <a:p>
            <a:pPr eaLnBrk="1" hangingPunct="1">
              <a:defRPr/>
            </a:pPr>
            <a:r>
              <a:rPr lang="en-US" dirty="0" smtClean="0"/>
              <a:t>These tags can be read as “this is where the title starts” and “this is where the title ends” </a:t>
            </a:r>
          </a:p>
          <a:p>
            <a:pPr eaLnBrk="1" hangingPunct="1">
              <a:defRPr/>
            </a:pPr>
            <a:r>
              <a:rPr lang="en-US" dirty="0" smtClean="0">
                <a:solidFill>
                  <a:schemeClr val="accent1">
                    <a:lumMod val="25000"/>
                  </a:schemeClr>
                </a:solidFill>
              </a:rPr>
              <a:t>&lt;title&gt; </a:t>
            </a:r>
            <a:r>
              <a:rPr lang="en-US" dirty="0" smtClean="0"/>
              <a:t>is referred to as the start or open tag</a:t>
            </a:r>
          </a:p>
          <a:p>
            <a:pPr eaLnBrk="1" hangingPunct="1">
              <a:defRPr/>
            </a:pPr>
            <a:r>
              <a:rPr lang="en-US" dirty="0" smtClean="0">
                <a:solidFill>
                  <a:schemeClr val="accent1">
                    <a:lumMod val="25000"/>
                  </a:schemeClr>
                </a:solidFill>
              </a:rPr>
              <a:t>&lt;/title&gt; </a:t>
            </a:r>
            <a:r>
              <a:rPr lang="en-US" dirty="0" smtClean="0"/>
              <a:t>is the end or close tag</a:t>
            </a:r>
          </a:p>
          <a:p>
            <a:pPr eaLnBrk="1" hangingPunct="1">
              <a:defRPr/>
            </a:pPr>
            <a:r>
              <a:rPr lang="en-US" dirty="0" smtClean="0"/>
              <a:t>The title appears on the title bar of the browser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Tags for Bold and Italic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HTML has tags:</a:t>
            </a:r>
          </a:p>
          <a:p>
            <a:pPr lvl="1" eaLnBrk="1" hangingPunct="1">
              <a:defRPr/>
            </a:pPr>
            <a:r>
              <a:rPr lang="en-US" dirty="0" smtClean="0"/>
              <a:t>for </a:t>
            </a:r>
            <a:r>
              <a:rPr lang="en-US" b="1" dirty="0" smtClean="0">
                <a:solidFill>
                  <a:schemeClr val="accent1">
                    <a:lumMod val="25000"/>
                  </a:schemeClr>
                </a:solidFill>
              </a:rPr>
              <a:t>bold</a:t>
            </a:r>
            <a:r>
              <a:rPr lang="en-US" dirty="0" smtClean="0"/>
              <a:t> text, </a:t>
            </a:r>
            <a:r>
              <a:rPr lang="en-US" dirty="0" smtClean="0">
                <a:solidFill>
                  <a:schemeClr val="accent1">
                    <a:lumMod val="25000"/>
                  </a:schemeClr>
                </a:solidFill>
              </a:rPr>
              <a:t>&lt;b&gt;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1">
                    <a:lumMod val="25000"/>
                  </a:schemeClr>
                </a:solidFill>
              </a:rPr>
              <a:t>&lt;/b&gt;</a:t>
            </a:r>
            <a:endParaRPr lang="en-US" dirty="0" smtClean="0"/>
          </a:p>
          <a:p>
            <a:pPr lvl="1" eaLnBrk="1" hangingPunct="1">
              <a:defRPr/>
            </a:pPr>
            <a:r>
              <a:rPr lang="en-US" dirty="0" smtClean="0"/>
              <a:t>for </a:t>
            </a:r>
            <a:r>
              <a:rPr lang="en-US" i="1" dirty="0" smtClean="0">
                <a:solidFill>
                  <a:schemeClr val="accent1">
                    <a:lumMod val="25000"/>
                  </a:schemeClr>
                </a:solidFill>
              </a:rPr>
              <a:t>italic</a:t>
            </a:r>
            <a:r>
              <a:rPr lang="en-US" dirty="0" smtClean="0"/>
              <a:t> text, </a:t>
            </a:r>
            <a:r>
              <a:rPr lang="en-US" dirty="0" smtClean="0">
                <a:solidFill>
                  <a:schemeClr val="accent1">
                    <a:lumMod val="25000"/>
                  </a:schemeClr>
                </a:solidFill>
              </a:rPr>
              <a:t>&lt;i&gt;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1">
                    <a:lumMod val="25000"/>
                  </a:schemeClr>
                </a:solidFill>
              </a:rPr>
              <a:t>&lt;/i&gt;</a:t>
            </a:r>
            <a:endParaRPr lang="en-US" dirty="0" smtClean="0"/>
          </a:p>
          <a:p>
            <a:pPr lvl="1" eaLnBrk="1" hangingPunct="1">
              <a:defRPr/>
            </a:pPr>
            <a:r>
              <a:rPr lang="en-US" dirty="0" smtClean="0"/>
              <a:t>for paragraphs, </a:t>
            </a:r>
            <a:r>
              <a:rPr lang="en-US" dirty="0" smtClean="0">
                <a:solidFill>
                  <a:schemeClr val="accent1">
                    <a:lumMod val="25000"/>
                  </a:schemeClr>
                </a:solidFill>
              </a:rPr>
              <a:t>&lt;p&gt;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1">
                    <a:lumMod val="25000"/>
                  </a:schemeClr>
                </a:solidFill>
              </a:rPr>
              <a:t>&lt;/p&gt;</a:t>
            </a:r>
          </a:p>
          <a:p>
            <a:pPr eaLnBrk="1" hangingPunct="1">
              <a:defRPr/>
            </a:pPr>
            <a:r>
              <a:rPr lang="en-US" dirty="0" smtClean="0"/>
              <a:t>More than one kind of formatting can be used at a time:</a:t>
            </a:r>
            <a:br>
              <a:rPr lang="en-US" dirty="0" smtClean="0"/>
            </a:br>
            <a:r>
              <a:rPr lang="it-IT" dirty="0" smtClean="0"/>
              <a:t>&lt;p&gt;&lt;b&gt;&lt;i&gt;Veni, Vidi, Vici!&lt;/i&gt;&lt;/b&gt;&lt;/p&gt;</a:t>
            </a:r>
            <a:br>
              <a:rPr lang="it-IT" dirty="0" smtClean="0"/>
            </a:br>
            <a:r>
              <a:rPr lang="en-US" dirty="0" smtClean="0"/>
              <a:t>produces</a:t>
            </a:r>
            <a:br>
              <a:rPr lang="en-US" dirty="0" smtClean="0"/>
            </a:br>
            <a:r>
              <a:rPr lang="en-US" b="1" i="1" dirty="0" smtClean="0"/>
              <a:t>Veni, Vidi, Vici!</a:t>
            </a:r>
            <a:endParaRPr lang="en-US" b="1" i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Tags for Bold and Italic</a:t>
            </a:r>
          </a:p>
        </p:txBody>
      </p:sp>
      <p:sp>
        <p:nvSpPr>
          <p:cNvPr id="2048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It doesn’t matter in which order you </a:t>
            </a:r>
            <a:r>
              <a:rPr lang="en-US" i="1" smtClean="0"/>
              <a:t>start </a:t>
            </a:r>
            <a:r>
              <a:rPr lang="en-US" smtClean="0"/>
              <a:t>the tags: </a:t>
            </a:r>
            <a:r>
              <a:rPr lang="en-US" i="1" smtClean="0"/>
              <a:t>italic</a:t>
            </a:r>
            <a:r>
              <a:rPr lang="en-US" smtClean="0"/>
              <a:t> follows </a:t>
            </a:r>
            <a:r>
              <a:rPr lang="en-US" b="1" smtClean="0"/>
              <a:t>bold</a:t>
            </a:r>
            <a:r>
              <a:rPr lang="en-US" smtClean="0"/>
              <a:t>, or </a:t>
            </a:r>
            <a:r>
              <a:rPr lang="en-US" b="1" smtClean="0"/>
              <a:t>bold</a:t>
            </a:r>
            <a:r>
              <a:rPr lang="en-US" smtClean="0"/>
              <a:t> follows </a:t>
            </a:r>
            <a:r>
              <a:rPr lang="en-US" i="1" smtClean="0"/>
              <a:t>italic</a:t>
            </a:r>
          </a:p>
          <a:p>
            <a:pPr eaLnBrk="1" hangingPunct="1"/>
            <a:r>
              <a:rPr lang="en-US" smtClean="0"/>
              <a:t>You get the same result</a:t>
            </a:r>
          </a:p>
          <a:p>
            <a:pPr eaLnBrk="1" hangingPunct="1"/>
            <a:r>
              <a:rPr lang="en-US" smtClean="0"/>
              <a:t>The rule is to make sure the tags “nest” correctly…they should </a:t>
            </a:r>
            <a:r>
              <a:rPr lang="en-US" i="1" smtClean="0"/>
              <a:t>mirror</a:t>
            </a:r>
            <a:r>
              <a:rPr lang="en-US" smtClean="0"/>
              <a:t> each other</a:t>
            </a:r>
          </a:p>
          <a:p>
            <a:pPr eaLnBrk="1" hangingPunct="1"/>
            <a:r>
              <a:rPr lang="en-US" smtClean="0"/>
              <a:t>All the tags between a starting tag and its ending tag should be matched</a:t>
            </a:r>
            <a:endParaRPr lang="en-US" b="1" i="1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Singleton Tags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A few tags are not paired</a:t>
            </a:r>
          </a:p>
          <a:p>
            <a:pPr eaLnBrk="1" hangingPunct="1">
              <a:defRPr/>
            </a:pPr>
            <a:r>
              <a:rPr lang="en-US" dirty="0" smtClean="0"/>
              <a:t>They do not have a matching ending tag</a:t>
            </a:r>
          </a:p>
          <a:p>
            <a:pPr eaLnBrk="1" hangingPunct="1">
              <a:defRPr/>
            </a:pPr>
            <a:r>
              <a:rPr lang="en-US" dirty="0" smtClean="0"/>
              <a:t>For those tags, the closing angle bracket &gt; of the </a:t>
            </a:r>
            <a:r>
              <a:rPr lang="en-US" b="1" i="1" dirty="0" smtClean="0">
                <a:solidFill>
                  <a:schemeClr val="accent1">
                    <a:lumMod val="25000"/>
                  </a:schemeClr>
                </a:solidFill>
              </a:rPr>
              <a:t>singleton tag</a:t>
            </a:r>
            <a:r>
              <a:rPr lang="en-US" b="1" dirty="0" smtClean="0"/>
              <a:t> </a:t>
            </a:r>
            <a:r>
              <a:rPr lang="en-US" dirty="0" smtClean="0"/>
              <a:t>is replaced by </a:t>
            </a:r>
            <a:r>
              <a:rPr lang="en-US" b="1" dirty="0" smtClean="0">
                <a:solidFill>
                  <a:schemeClr val="accent1">
                    <a:lumMod val="25000"/>
                  </a:schemeClr>
                </a:solidFill>
              </a:rPr>
              <a:t>/&gt;</a:t>
            </a:r>
          </a:p>
          <a:p>
            <a:pPr eaLnBrk="1" hangingPunct="1">
              <a:defRPr/>
            </a:pPr>
            <a:r>
              <a:rPr lang="en-US" dirty="0" smtClean="0"/>
              <a:t>Examples:</a:t>
            </a:r>
            <a:br>
              <a:rPr lang="en-US" dirty="0" smtClean="0"/>
            </a:br>
            <a:r>
              <a:rPr lang="en-US" b="1" dirty="0" smtClean="0">
                <a:solidFill>
                  <a:schemeClr val="accent1">
                    <a:lumMod val="25000"/>
                  </a:schemeClr>
                </a:solidFill>
              </a:rPr>
              <a:t>&lt;hr /&gt; </a:t>
            </a:r>
            <a:r>
              <a:rPr lang="en-US" dirty="0" smtClean="0"/>
              <a:t>produces a horizontal line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>
                <a:solidFill>
                  <a:schemeClr val="accent1">
                    <a:lumMod val="25000"/>
                  </a:schemeClr>
                </a:solidFill>
              </a:rPr>
              <a:t>&lt;br /&gt;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continues the text to the next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990600" y="4795838"/>
            <a:ext cx="7620000" cy="76200"/>
          </a:xfrm>
          <a:prstGeom prst="line">
            <a:avLst/>
          </a:prstGeom>
          <a:ln w="57150">
            <a:solidFill>
              <a:schemeClr val="accent1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897</TotalTime>
  <Words>1932</Words>
  <Application>Microsoft Office PowerPoint</Application>
  <PresentationFormat>On-screen Show (4:3)</PresentationFormat>
  <Paragraphs>235</Paragraphs>
  <Slides>50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Design Template</vt:lpstr>
      </vt:variant>
      <vt:variant>
        <vt:i4>2</vt:i4>
      </vt:variant>
      <vt:variant>
        <vt:lpstr>Slide Titles</vt:lpstr>
      </vt:variant>
      <vt:variant>
        <vt:i4>50</vt:i4>
      </vt:variant>
    </vt:vector>
  </HeadingPairs>
  <TitlesOfParts>
    <vt:vector size="56" baseType="lpstr">
      <vt:lpstr>Arial</vt:lpstr>
      <vt:lpstr>Calibri</vt:lpstr>
      <vt:lpstr>Century Gothic</vt:lpstr>
      <vt:lpstr>ヒラギノ角ゴ Pro W3</vt:lpstr>
      <vt:lpstr>Default Design</vt:lpstr>
      <vt:lpstr>Default Design</vt:lpstr>
      <vt:lpstr>Slide 1</vt:lpstr>
      <vt:lpstr>Learning Objectives</vt:lpstr>
      <vt:lpstr>Web Pages</vt:lpstr>
      <vt:lpstr>Marking Up with HTML</vt:lpstr>
      <vt:lpstr>Formatting with Tags</vt:lpstr>
      <vt:lpstr>Formatting with Tags</vt:lpstr>
      <vt:lpstr>Tags for Bold and Italic</vt:lpstr>
      <vt:lpstr>Tags for Bold and Italic</vt:lpstr>
      <vt:lpstr>Singleton Tags</vt:lpstr>
      <vt:lpstr>More Formatting Tags</vt:lpstr>
      <vt:lpstr>Slide 11</vt:lpstr>
      <vt:lpstr>Required Tags</vt:lpstr>
      <vt:lpstr>Slide 13</vt:lpstr>
      <vt:lpstr>Required Tags</vt:lpstr>
      <vt:lpstr>Required Tags</vt:lpstr>
      <vt:lpstr>Required Tags</vt:lpstr>
      <vt:lpstr>Configure Your Computer for  Writing HTML</vt:lpstr>
      <vt:lpstr>Firefox</vt:lpstr>
      <vt:lpstr>Text Editor</vt:lpstr>
      <vt:lpstr>Text Editor</vt:lpstr>
      <vt:lpstr>Text Editor</vt:lpstr>
      <vt:lpstr>Hello, World!</vt:lpstr>
      <vt:lpstr>Slide 23</vt:lpstr>
      <vt:lpstr>Open with Double-Click</vt:lpstr>
      <vt:lpstr>Save This Page</vt:lpstr>
      <vt:lpstr>Headings in HTML</vt:lpstr>
      <vt:lpstr>HTML Format Versus  Display Format</vt:lpstr>
      <vt:lpstr>White Space</vt:lpstr>
      <vt:lpstr>White Space</vt:lpstr>
      <vt:lpstr>White Space</vt:lpstr>
      <vt:lpstr>The Escape Symbol</vt:lpstr>
      <vt:lpstr>Slide 32</vt:lpstr>
      <vt:lpstr>Accent Marks in HTML</vt:lpstr>
      <vt:lpstr>Slide 34</vt:lpstr>
      <vt:lpstr>HTML</vt:lpstr>
      <vt:lpstr>HTML</vt:lpstr>
      <vt:lpstr>Slide 37</vt:lpstr>
      <vt:lpstr>Compose and Check</vt:lpstr>
      <vt:lpstr>Compose and Check</vt:lpstr>
      <vt:lpstr>Markup Validation Service</vt:lpstr>
      <vt:lpstr>Slide 41</vt:lpstr>
      <vt:lpstr>Add Extra Information</vt:lpstr>
      <vt:lpstr>Add Extra Information</vt:lpstr>
      <vt:lpstr>Check My Work</vt:lpstr>
      <vt:lpstr>Slide 45</vt:lpstr>
      <vt:lpstr>Check My Work</vt:lpstr>
      <vt:lpstr>Marking Links with Anchor Tags</vt:lpstr>
      <vt:lpstr>Marking Links with Anchor Tags</vt:lpstr>
      <vt:lpstr>Slide 49</vt:lpstr>
      <vt:lpstr>Absolute Pathnames (URLs)</vt:lpstr>
    </vt:vector>
  </TitlesOfParts>
  <Company>PEARSON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usnidem</dc:creator>
  <cp:lastModifiedBy>usnidem</cp:lastModifiedBy>
  <cp:revision>126</cp:revision>
  <dcterms:created xsi:type="dcterms:W3CDTF">2012-03-21T18:49:41Z</dcterms:created>
  <dcterms:modified xsi:type="dcterms:W3CDTF">2012-05-16T13:54:26Z</dcterms:modified>
</cp:coreProperties>
</file>