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18" r:id="rId4"/>
    <p:sldId id="330" r:id="rId5"/>
    <p:sldId id="331" r:id="rId6"/>
    <p:sldId id="319" r:id="rId7"/>
    <p:sldId id="332" r:id="rId8"/>
    <p:sldId id="320" r:id="rId9"/>
    <p:sldId id="343" r:id="rId10"/>
    <p:sldId id="321" r:id="rId11"/>
    <p:sldId id="344" r:id="rId12"/>
    <p:sldId id="274" r:id="rId13"/>
    <p:sldId id="333" r:id="rId14"/>
    <p:sldId id="345" r:id="rId15"/>
    <p:sldId id="275" r:id="rId16"/>
    <p:sldId id="334" r:id="rId17"/>
    <p:sldId id="346" r:id="rId18"/>
    <p:sldId id="335" r:id="rId19"/>
    <p:sldId id="336" r:id="rId20"/>
    <p:sldId id="337" r:id="rId21"/>
    <p:sldId id="347" r:id="rId22"/>
    <p:sldId id="348" r:id="rId23"/>
    <p:sldId id="349" r:id="rId24"/>
    <p:sldId id="278" r:id="rId25"/>
    <p:sldId id="338" r:id="rId26"/>
    <p:sldId id="339" r:id="rId27"/>
    <p:sldId id="350" r:id="rId28"/>
    <p:sldId id="279" r:id="rId29"/>
    <p:sldId id="280" r:id="rId30"/>
    <p:sldId id="281" r:id="rId31"/>
    <p:sldId id="340" r:id="rId32"/>
    <p:sldId id="282" r:id="rId33"/>
    <p:sldId id="341" r:id="rId34"/>
    <p:sldId id="283" r:id="rId35"/>
    <p:sldId id="342" r:id="rId36"/>
    <p:sldId id="351" r:id="rId37"/>
    <p:sldId id="277" r:id="rId38"/>
    <p:sldId id="359" r:id="rId39"/>
    <p:sldId id="360" r:id="rId40"/>
    <p:sldId id="361" r:id="rId41"/>
    <p:sldId id="352" r:id="rId42"/>
    <p:sldId id="362" r:id="rId43"/>
    <p:sldId id="289" r:id="rId44"/>
    <p:sldId id="363" r:id="rId45"/>
    <p:sldId id="364" r:id="rId46"/>
    <p:sldId id="353" r:id="rId47"/>
    <p:sldId id="365" r:id="rId48"/>
    <p:sldId id="366" r:id="rId49"/>
    <p:sldId id="263" r:id="rId50"/>
    <p:sldId id="26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0" y="0"/>
            <a:ext cx="876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ea typeface="ヒラギノ角ゴ Pro W3" pitchFamily="1" charset="-128"/>
              </a:rPr>
              <a:t>c  h  a  p  t  e  r    #</a:t>
            </a: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4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 Hypertext Markup Language Primer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Pathnames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Often links refer to other Web pages on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same site</a:t>
            </a:r>
            <a:endParaRPr lang="en-US" i="1" dirty="0" smtClean="0"/>
          </a:p>
          <a:p>
            <a:pPr eaLnBrk="1" hangingPunct="1">
              <a:defRPr/>
            </a:pPr>
            <a:r>
              <a:rPr lang="en-US" dirty="0" smtClean="0"/>
              <a:t>These pages are all be stored in the same or nearby folders</a:t>
            </a:r>
          </a:p>
          <a:p>
            <a:pPr eaLnBrk="1" hangingPunct="1">
              <a:defRPr/>
            </a:pPr>
            <a:r>
              <a:rPr lang="en-US" dirty="0" smtClean="0"/>
              <a:t>These anchor tags use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relative pathnames</a:t>
            </a:r>
          </a:p>
          <a:p>
            <a:pPr eaLnBrk="1" hangingPunct="1">
              <a:defRPr/>
            </a:pPr>
            <a:r>
              <a:rPr lang="en-US" dirty="0" smtClean="0"/>
              <a:t>A relative pathname describes how to find the referenced file </a:t>
            </a:r>
            <a:r>
              <a:rPr lang="en-US" i="1" dirty="0" smtClean="0"/>
              <a:t>relative </a:t>
            </a:r>
            <a:r>
              <a:rPr lang="en-US" dirty="0" smtClean="0"/>
              <a:t>to the file in which the anchor tag appears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style attribute is the most useful attribute</a:t>
            </a:r>
          </a:p>
          <a:p>
            <a:pPr eaLnBrk="1" hangingPunct="1">
              <a:defRPr/>
            </a:pPr>
            <a:r>
              <a:rPr lang="en-US" dirty="0" smtClean="0"/>
              <a:t>Used to control a huge list of properties for every feature of a Web page</a:t>
            </a:r>
          </a:p>
          <a:p>
            <a:pPr lvl="1" eaLnBrk="1" hangingPunct="1">
              <a:defRPr/>
            </a:pPr>
            <a:r>
              <a:rPr lang="en-US" dirty="0" smtClean="0"/>
              <a:t>Properties are characteristics of page components, such as color, size, or position.</a:t>
            </a:r>
          </a:p>
          <a:p>
            <a:pPr eaLnBrk="1" hangingPunct="1">
              <a:defRPr/>
            </a:pPr>
            <a:r>
              <a:rPr lang="en-US" dirty="0" smtClean="0"/>
              <a:t>The value of the style has a standard form:</a:t>
            </a:r>
            <a:br>
              <a:rPr lang="en-US" dirty="0" smtClean="0"/>
            </a:b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style = "property_name : specification”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style = "property_name : specification"</a:t>
            </a:r>
          </a:p>
          <a:p>
            <a:pPr eaLnBrk="1" hangingPunct="1">
              <a:defRPr/>
            </a:pPr>
            <a:r>
              <a:rPr lang="en-US" dirty="0" smtClean="0"/>
              <a:t>The colon (:) separates the property name from its specification</a:t>
            </a:r>
          </a:p>
          <a:p>
            <a:pPr eaLnBrk="1" hangingPunct="1">
              <a:defRPr/>
            </a:pPr>
            <a:r>
              <a:rPr lang="en-US" dirty="0" smtClean="0"/>
              <a:t>The spaces on each side of the colon are optional</a:t>
            </a:r>
            <a:br>
              <a:rPr lang="en-US" dirty="0" smtClean="0"/>
            </a:br>
            <a:r>
              <a:rPr lang="en-US" sz="2200" b="1" i="1" dirty="0" smtClean="0">
                <a:solidFill>
                  <a:schemeClr val="accent1">
                    <a:lumMod val="25000"/>
                  </a:schemeClr>
                </a:solidFill>
              </a:rPr>
              <a:t>&lt;body style="background-color : black; color : green"&gt;</a:t>
            </a:r>
          </a:p>
          <a:p>
            <a:pPr eaLnBrk="1" hangingPunct="1">
              <a:defRPr/>
            </a:pPr>
            <a:endParaRPr lang="en-US" sz="1600" dirty="0" smtClean="0"/>
          </a:p>
          <a:p>
            <a:pPr eaLnBrk="1" hangingPunct="1">
              <a:defRPr/>
            </a:pPr>
            <a:r>
              <a:rPr lang="en-US" dirty="0" smtClean="0"/>
              <a:t>Notice that when more than one property is set with style, the name/specification pairs are separated by a semicolon (;)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400300"/>
            <a:ext cx="8096250" cy="2057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for Image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attributes width and height of the image tag can be used to specify the size of an image</a:t>
            </a:r>
            <a:br>
              <a:rPr lang="en-US" dirty="0" smtClean="0"/>
            </a:br>
            <a:r>
              <a:rPr lang="en-US" sz="1700" b="1" dirty="0" smtClean="0">
                <a:solidFill>
                  <a:schemeClr val="accent1">
                    <a:lumMod val="25000"/>
                  </a:schemeClr>
                </a:solidFill>
              </a:rPr>
              <a:t>&lt;img src="puffer.jpg" width="200" height="200" alt="origami puffer fish"/&gt;</a:t>
            </a:r>
          </a:p>
          <a:p>
            <a:pPr eaLnBrk="1" hangingPunct="1">
              <a:defRPr/>
            </a:pPr>
            <a:r>
              <a:rPr lang="en-US" dirty="0" smtClean="0"/>
              <a:t>The photo puffer.jpg will appear as 200 × 200 pixels, even if the actual size of the photo is 2000 × 2000</a:t>
            </a:r>
          </a:p>
          <a:p>
            <a:pPr eaLnBrk="1" hangingPunct="1">
              <a:defRPr/>
            </a:pPr>
            <a:r>
              <a:rPr lang="en-US" dirty="0" smtClean="0"/>
              <a:t>Specify only the width or the height of an image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for Image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browser will shrink that length or width dimension of the image by some factor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The browser will automatically reduce the other dimension by the same factor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</a:t>
            </a:r>
            <a:r>
              <a:rPr lang="en-US" dirty="0" smtClean="0"/>
              <a:t> , producing a smaller picture</a:t>
            </a:r>
          </a:p>
          <a:p>
            <a:pPr eaLnBrk="1" hangingPunct="1">
              <a:defRPr/>
            </a:pPr>
            <a:r>
              <a:rPr lang="en-US" dirty="0" smtClean="0"/>
              <a:t>Take care in specifying both width and height</a:t>
            </a:r>
          </a:p>
          <a:p>
            <a:pPr eaLnBrk="1" hangingPunct="1">
              <a:defRPr/>
            </a:pPr>
            <a:r>
              <a:rPr lang="en-US" dirty="0" smtClean="0"/>
              <a:t>Images can become distorted if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</a:t>
            </a:r>
            <a:r>
              <a:rPr lang="en-US" dirty="0" smtClean="0"/>
              <a:t> is not consistent for both width and height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33613"/>
            <a:ext cx="5267325" cy="23907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Styling Position for Images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Images are inserted in the page at the point in the text where the     tag is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specified in          the HTML, and the text lines up with the bottom of the image</a:t>
            </a:r>
          </a:p>
          <a:p>
            <a:pPr eaLnBrk="1" hangingPunct="1"/>
            <a:r>
              <a:rPr lang="en-US" smtClean="0"/>
              <a:t>Messy? Hard to read?</a:t>
            </a:r>
          </a:p>
          <a:p>
            <a:pPr eaLnBrk="1" hangingPunct="1"/>
            <a:r>
              <a:rPr lang="en-US" smtClean="0"/>
              <a:t>	     A better way to place images in </a:t>
            </a:r>
            <a:br>
              <a:rPr lang="en-US" smtClean="0"/>
            </a:br>
            <a:r>
              <a:rPr lang="en-US" smtClean="0"/>
              <a:t>	     text is to flow the text around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800600"/>
            <a:ext cx="914400" cy="9144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2133600"/>
            <a:ext cx="381000" cy="3810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9144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Styling Position for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either by positioning the image on the left with the text to its right, or vice versa</a:t>
            </a:r>
          </a:p>
          <a:p>
            <a:pPr eaLnBrk="1" hangingPunct="1">
              <a:defRPr/>
            </a:pPr>
            <a:r>
              <a:rPr lang="en-US" dirty="0" smtClean="0"/>
              <a:t>To make the text flow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around</a:t>
            </a:r>
            <a:r>
              <a:rPr lang="en-US" dirty="0" smtClean="0"/>
              <a:t> the image, use 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style attribute </a:t>
            </a:r>
            <a:r>
              <a:rPr lang="en-US" dirty="0" smtClean="0"/>
              <a:t>in the image tag with the value</a:t>
            </a:r>
            <a:br>
              <a:rPr lang="en-US" dirty="0" smtClean="0"/>
            </a:br>
            <a:r>
              <a:rPr lang="en-US" dirty="0" smtClean="0"/>
              <a:t>"float:left" or "float:right“</a:t>
            </a:r>
          </a:p>
          <a:p>
            <a:pPr eaLnBrk="1" hangingPunct="1">
              <a:defRPr/>
            </a:pPr>
            <a:r>
              <a:rPr lang="en-US" dirty="0" smtClean="0"/>
              <a:t>To display an image without any text around it, enclose it in paragraph </a:t>
            </a:r>
            <a:r>
              <a:rPr lang="de-DE" dirty="0" smtClean="0"/>
              <a:t>tags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Span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there is no tag to add a style attribute?</a:t>
            </a:r>
          </a:p>
          <a:p>
            <a:pPr eaLnBrk="1" hangingPunct="1"/>
            <a:r>
              <a:rPr lang="en-US" smtClean="0"/>
              <a:t>Use the &lt;span&gt; tag</a:t>
            </a:r>
          </a:p>
          <a:p>
            <a:pPr eaLnBrk="1" hangingPunct="1"/>
            <a:r>
              <a:rPr lang="en-US" smtClean="0"/>
              <a:t>&lt;span&gt;’s only job is to surround text, and provide a place for style and other attribute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My favorite fonts are </a:t>
            </a:r>
            <a:b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&lt;span style="font-family :</a:t>
            </a:r>
            <a:b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helvetica"&gt;Helvetica</a:t>
            </a:r>
            <a:b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&lt;/span&gt;,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&lt;span style="font-family :</a:t>
            </a:r>
            <a:b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century gothic"&gt;Century Gothic&lt;/span&gt;, and</a:t>
            </a:r>
          </a:p>
          <a:p>
            <a:pPr eaLnBrk="1" hangingPunct="1">
              <a:buFontTx/>
              <a:buNone/>
              <a:defRPr/>
            </a:pPr>
            <a:r>
              <a:rPr lang="pl-PL" sz="2400" dirty="0" smtClean="0">
                <a:solidFill>
                  <a:schemeClr val="accent1">
                    <a:lumMod val="25000"/>
                  </a:schemeClr>
                </a:solidFill>
              </a:rPr>
              <a:t>&lt;span style="font-family : bodoni"&gt;Bodoni&lt;/span&gt;.</a:t>
            </a:r>
            <a:endParaRPr lang="en-US" sz="24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181600"/>
            <a:ext cx="3409950" cy="13001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Cascading Style Sheets (CSS)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Cascading Style Sheets (CSS)</a:t>
            </a:r>
            <a:r>
              <a:rPr lang="en-US" b="1" dirty="0" smtClean="0"/>
              <a:t> </a:t>
            </a:r>
            <a:r>
              <a:rPr lang="en-US" dirty="0" smtClean="0"/>
              <a:t>are responsible for much of the design of Web pages</a:t>
            </a:r>
          </a:p>
          <a:p>
            <a:pPr eaLnBrk="1" hangingPunct="1">
              <a:defRPr/>
            </a:pPr>
            <a:r>
              <a:rPr lang="en-US" dirty="0" smtClean="0"/>
              <a:t>It is a general styling system for documents that simplifies the task of creating complex page designs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Going “Deeper” in a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When the file containing the anchor and the referenced file are in the same folder—we just give the file name</a:t>
            </a:r>
            <a:br>
              <a:rPr lang="en-US" dirty="0" smtClean="0"/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&lt;a href="russellbio.html"&gt;Russell&lt;/a&gt;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endParaRPr lang="en-US" sz="2400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When the referenced file is “deeper” in the directory, we simply give the path from the current folder down to the file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&lt;a href="biographies/russellbio.html"&gt;Russell&lt;/a&gt;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Global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Repeating style information wherever it is needed can be time-consuming and tedious</a:t>
            </a:r>
          </a:p>
          <a:p>
            <a:pPr eaLnBrk="1" hangingPunct="1">
              <a:defRPr/>
            </a:pPr>
            <a:r>
              <a:rPr lang="en-US" dirty="0" smtClean="0"/>
              <a:t>It can be placed in one global location inside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&lt;head&gt;</a:t>
            </a:r>
          </a:p>
          <a:p>
            <a:pPr eaLnBrk="1" hangingPunct="1">
              <a:defRPr/>
            </a:pPr>
            <a:r>
              <a:rPr lang="en-US" dirty="0" smtClean="0"/>
              <a:t>It then applies to the whole page</a:t>
            </a:r>
          </a:p>
          <a:p>
            <a:pPr eaLnBrk="1" hangingPunct="1">
              <a:defRPr/>
            </a:pPr>
            <a:r>
              <a:rPr lang="en-US" dirty="0" smtClean="0"/>
              <a:t>Place the style information inside a pair of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&lt;style&gt;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&lt;/style&gt; </a:t>
            </a:r>
            <a:r>
              <a:rPr lang="en-US" dirty="0" smtClean="0"/>
              <a:t>tags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Global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&lt;style&gt; </a:t>
            </a:r>
            <a:r>
              <a:rPr lang="en-US" dirty="0" smtClean="0"/>
              <a:t>tag contains a type attribute specifying the form of the style </a:t>
            </a:r>
          </a:p>
          <a:p>
            <a:pPr eaLnBrk="1" hangingPunct="1">
              <a:defRPr/>
            </a:pPr>
            <a:r>
              <a:rPr lang="en-US" dirty="0" smtClean="0"/>
              <a:t>Within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&lt;style&gt;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&lt;/style&gt; </a:t>
            </a:r>
            <a:r>
              <a:rPr lang="en-US" dirty="0" smtClean="0"/>
              <a:t>are specifications for each tag that should have its properties adjusted</a:t>
            </a:r>
          </a:p>
          <a:p>
            <a:pPr eaLnBrk="1" hangingPunct="1">
              <a:defRPr/>
            </a:pPr>
            <a:r>
              <a:rPr lang="en-US" dirty="0" smtClean="0"/>
              <a:t>The general syntax is</a:t>
            </a:r>
            <a:br>
              <a:rPr lang="en-US" dirty="0" smtClean="0"/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elem_name { 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	prop_name1 : value1 ;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	prop_nameN : valueN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}</a:t>
            </a: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Global Style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text between the tag’s angle brackets, known as the tag element, is given by the element name</a:t>
            </a:r>
          </a:p>
          <a:p>
            <a:pPr eaLnBrk="1" hangingPunct="1"/>
            <a:r>
              <a:rPr lang="en-US" smtClean="0"/>
              <a:t>When styling a particular tag, use the name only, we are not allowed to use the brackets here</a:t>
            </a:r>
          </a:p>
          <a:p>
            <a:pPr eaLnBrk="1" hangingPunct="1"/>
            <a:r>
              <a:rPr lang="en-US" smtClean="0"/>
              <a:t>After the element name and inside curly braces ({}) is the list of property—value pairs separated by semicolons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Global Style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value pair, the property is separated from its value by a colon</a:t>
            </a:r>
          </a:p>
          <a:p>
            <a:pPr eaLnBrk="1" hangingPunct="1"/>
            <a:r>
              <a:rPr lang="en-US" smtClean="0"/>
              <a:t>Now, all occurrences of the tag will be styled with these properties</a:t>
            </a:r>
          </a:p>
          <a:p>
            <a:pPr eaLnBrk="1" hangingPunct="1"/>
            <a:r>
              <a:rPr lang="en-US" smtClean="0"/>
              <a:t>A document can be now given a consistent look without having to repeat the styling information every time a style tag is used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2128838"/>
            <a:ext cx="9020175" cy="26003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Styling, Closest Wins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you want an exception to the rule?</a:t>
            </a:r>
          </a:p>
          <a:p>
            <a:pPr eaLnBrk="1" hangingPunct="1"/>
            <a:r>
              <a:rPr lang="en-US" smtClean="0"/>
              <a:t>What if you want the &lt;h2&gt; to look different for one heading?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Just style that specific tags with the style attribute</a:t>
            </a:r>
          </a:p>
          <a:p>
            <a:pPr eaLnBrk="1" hangingPunct="1"/>
            <a:r>
              <a:rPr lang="en-US" smtClean="0"/>
              <a:t>The basic style is given globally, a specific style is given locally or at that point in the Web page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Class to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If a tag should be styled in several different ways, then there are several different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classes of styling</a:t>
            </a:r>
          </a:p>
          <a:p>
            <a:pPr eaLnBrk="1" hangingPunct="1">
              <a:defRPr/>
            </a:pPr>
            <a:r>
              <a:rPr lang="en-US" i="1" dirty="0" smtClean="0"/>
              <a:t>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class</a:t>
            </a:r>
            <a:r>
              <a:rPr lang="en-US" b="1" i="1" dirty="0" smtClean="0"/>
              <a:t> </a:t>
            </a:r>
            <a:r>
              <a:rPr lang="en-US" i="1" dirty="0" smtClean="0"/>
              <a:t>is a family of styling </a:t>
            </a:r>
            <a:r>
              <a:rPr lang="en-US" dirty="0" smtClean="0"/>
              <a:t>specifications with a common name</a:t>
            </a:r>
          </a:p>
          <a:p>
            <a:pPr eaLnBrk="1" hangingPunct="1">
              <a:defRPr/>
            </a:pPr>
            <a:r>
              <a:rPr lang="en-US" dirty="0" smtClean="0"/>
              <a:t>The class is given in two places: </a:t>
            </a:r>
          </a:p>
          <a:p>
            <a:pPr lvl="1" eaLnBrk="1" hangingPunct="1">
              <a:defRPr/>
            </a:pPr>
            <a:r>
              <a:rPr lang="en-US" sz="2400" dirty="0" smtClean="0"/>
              <a:t>In the style definition inside the style tags in the &lt;head&gt;</a:t>
            </a:r>
          </a:p>
          <a:p>
            <a:pPr lvl="1" eaLnBrk="1" hangingPunct="1">
              <a:defRPr/>
            </a:pPr>
            <a:r>
              <a:rPr lang="en-US" sz="2400" dirty="0" smtClean="0"/>
              <a:t>At the site in the HTML code when the</a:t>
            </a:r>
            <a:br>
              <a:rPr lang="en-US" sz="2400" dirty="0" smtClean="0"/>
            </a:br>
            <a:r>
              <a:rPr lang="en-US" sz="2400" dirty="0" smtClean="0"/>
              <a:t>code is used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Class to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&lt;h2 class="scientist"&gt; . . . &lt;/h2&gt;</a:t>
            </a:r>
          </a:p>
          <a:p>
            <a:pPr eaLnBrk="1" hangingPunct="1">
              <a:defRPr/>
            </a:pPr>
            <a:r>
              <a:rPr lang="en-US" dirty="0" smtClean="0"/>
              <a:t>For the style definition, we append the class name (scientist) to the tag with a dot:</a:t>
            </a:r>
            <a:br>
              <a:rPr lang="en-US" dirty="0" smtClean="0"/>
            </a:br>
            <a:r>
              <a:rPr lang="en-US" dirty="0" smtClean="0"/>
              <a:t>h2.scientist</a:t>
            </a:r>
          </a:p>
          <a:p>
            <a:pPr eaLnBrk="1" hangingPunct="1">
              <a:defRPr/>
            </a:pPr>
            <a:r>
              <a:rPr lang="en-US" dirty="0" smtClean="0"/>
              <a:t>Plain &lt;h2&gt; tags are styled with those features that apply to all &lt;h2&gt; tags</a:t>
            </a:r>
          </a:p>
          <a:p>
            <a:pPr eaLnBrk="1" hangingPunct="1">
              <a:defRPr/>
            </a:pPr>
            <a:r>
              <a:rPr lang="en-US" dirty="0" smtClean="0"/>
              <a:t>Each separate class gives additional styling specifications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1504950"/>
            <a:ext cx="6508750" cy="38481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675" y="1447800"/>
            <a:ext cx="6470650" cy="3962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Going “Higher” in 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But, what about moving higher up in the hierarchy</a:t>
            </a:r>
          </a:p>
          <a:p>
            <a:pPr eaLnBrk="1" hangingPunct="1">
              <a:defRPr/>
            </a:pPr>
            <a:r>
              <a:rPr lang="en-US" dirty="0" smtClean="0"/>
              <a:t>This is a UNIX operating system technique</a:t>
            </a:r>
          </a:p>
          <a:p>
            <a:pPr eaLnBrk="1" hangingPunct="1">
              <a:defRPr/>
            </a:pPr>
            <a:r>
              <a:rPr lang="en-US" dirty="0" smtClean="0"/>
              <a:t>Navigating up to another folder: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../</a:t>
            </a:r>
            <a:r>
              <a:rPr lang="en-US" dirty="0" smtClean="0"/>
              <a:t> to the beginning</a:t>
            </a:r>
            <a:br>
              <a:rPr lang="en-US" dirty="0" smtClean="0"/>
            </a:br>
            <a:r>
              <a:rPr lang="en-US" dirty="0" smtClean="0"/>
              <a:t>of the href attribute</a:t>
            </a:r>
            <a:br>
              <a:rPr lang="en-US" dirty="0" smtClean="0"/>
            </a:br>
            <a:r>
              <a:rPr lang="en-US" sz="2400" dirty="0" smtClean="0"/>
              <a:t>&lt;a href /biographies/russellbio.htm ”&gt; Russell &lt;/a&gt;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Each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../</a:t>
            </a:r>
            <a:r>
              <a:rPr lang="en-US" dirty="0" smtClean="0"/>
              <a:t> moves up one level higher in the hierarchy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275" y="1104900"/>
            <a:ext cx="6521450" cy="4648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Style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reuse the style information for multiple works, all of the style information is placed inside a separate file</a:t>
            </a:r>
          </a:p>
          <a:p>
            <a:pPr eaLnBrk="1" hangingPunct="1">
              <a:defRPr/>
            </a:pPr>
            <a:r>
              <a:rPr lang="en-US" dirty="0" smtClean="0"/>
              <a:t>The browser is told where the style information is by using a &lt;link&gt; tag in the &lt;head&gt;:</a:t>
            </a:r>
            <a:br>
              <a:rPr lang="en-US" dirty="0" smtClean="0"/>
            </a:br>
            <a:r>
              <a:rPr lang="en-US" sz="2100" b="1" i="1" dirty="0" smtClean="0">
                <a:solidFill>
                  <a:schemeClr val="accent1">
                    <a:lumMod val="25000"/>
                  </a:schemeClr>
                </a:solidFill>
              </a:rPr>
              <a:t>&lt;link rel="stylesheet" type="text/css" href="AWAstyle.css"&gt;</a:t>
            </a:r>
          </a:p>
          <a:p>
            <a:pPr eaLnBrk="1" hangingPunct="1">
              <a:defRPr/>
            </a:pPr>
            <a:r>
              <a:rPr lang="en-US" dirty="0" smtClean="0"/>
              <a:t>This ensures that a whole site is styled consistently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939800"/>
            <a:ext cx="6743700" cy="4978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Style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000" b="1" i="1" dirty="0" smtClean="0">
                <a:solidFill>
                  <a:schemeClr val="accent1">
                    <a:lumMod val="25000"/>
                  </a:schemeClr>
                </a:solidFill>
              </a:rPr>
              <a:t>&lt;link rel="stylesheet" type="text/css" href="AWAstyle.css"&gt;</a:t>
            </a:r>
          </a:p>
          <a:p>
            <a:pPr eaLnBrk="1" hangingPunct="1">
              <a:defRPr/>
            </a:pPr>
            <a:r>
              <a:rPr lang="en-US" dirty="0" smtClean="0"/>
              <a:t>Place the global style specification into a file as a sequence of elements and their property/specification pairs</a:t>
            </a:r>
          </a:p>
          <a:p>
            <a:pPr eaLnBrk="1" hangingPunct="1">
              <a:defRPr/>
            </a:pPr>
            <a:r>
              <a:rPr lang="en-US" dirty="0" smtClean="0"/>
              <a:t>Don’t include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&lt;style&gt; </a:t>
            </a:r>
            <a:r>
              <a:rPr lang="en-US" dirty="0" smtClean="0"/>
              <a:t>tags!</a:t>
            </a:r>
          </a:p>
          <a:p>
            <a:pPr eaLnBrk="1" hangingPunct="1">
              <a:defRPr/>
            </a:pPr>
            <a:r>
              <a:rPr lang="en-US" dirty="0" smtClean="0"/>
              <a:t>The style file should be plain ASCII text</a:t>
            </a:r>
          </a:p>
          <a:p>
            <a:pPr eaLnBrk="1" hangingPunct="1">
              <a:defRPr/>
            </a:pPr>
            <a:r>
              <a:rPr lang="en-US" dirty="0" smtClean="0"/>
              <a:t>The file extension should be .css</a:t>
            </a:r>
          </a:p>
          <a:p>
            <a:pPr eaLnBrk="1" hangingPunct="1">
              <a:defRPr/>
            </a:pPr>
            <a:r>
              <a:rPr lang="en-US" dirty="0" smtClean="0"/>
              <a:t>Moving the style out shortens the 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&lt;head&gt; </a:t>
            </a:r>
            <a:r>
              <a:rPr lang="en-US" dirty="0" smtClean="0"/>
              <a:t>section of the HTML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720850"/>
            <a:ext cx="6654800" cy="34163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Cascading the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CSS uses the rule “closest style wins”</a:t>
            </a:r>
          </a:p>
          <a:p>
            <a:pPr eaLnBrk="1" hangingPunct="1"/>
            <a:r>
              <a:rPr lang="en-US" smtClean="0"/>
              <a:t>There are 5 levels of styling information: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Default, given by browser settings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External, given in a file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Global, given in the </a:t>
            </a:r>
            <a:r>
              <a:rPr lang="en-US" b="1" i="1" smtClean="0">
                <a:solidFill>
                  <a:srgbClr val="1E4649"/>
                </a:solidFill>
              </a:rPr>
              <a:t>&lt;head&gt; </a:t>
            </a:r>
            <a:r>
              <a:rPr lang="en-US" smtClean="0"/>
              <a:t>section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Range, given in an enclosing tag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Site, given by the style attribute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Cascading the Style Sheets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level is broader and more general than the level below it</a:t>
            </a:r>
          </a:p>
          <a:p>
            <a:pPr eaLnBrk="1" hangingPunct="1"/>
            <a:r>
              <a:rPr lang="en-US" smtClean="0"/>
              <a:t>However, there’s a rule:</a:t>
            </a:r>
            <a:br>
              <a:rPr lang="en-US" smtClean="0"/>
            </a:br>
            <a:r>
              <a:rPr lang="en-US" smtClean="0"/>
              <a:t>the closest style wins!</a:t>
            </a:r>
          </a:p>
          <a:p>
            <a:pPr eaLnBrk="1" hangingPunct="1"/>
            <a:r>
              <a:rPr lang="en-US" smtClean="0"/>
              <a:t>This idea of progressively becoming more site specific is the “cascading” behind  Cascading Style Sheet</a:t>
            </a:r>
          </a:p>
          <a:p>
            <a:pPr eaLnBrk="1" hangingPunct="1"/>
            <a:r>
              <a:rPr lang="en-US" smtClean="0"/>
              <a:t>It allows general styles to be adopted at various and overridden later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easiest type of list is the unordered list</a:t>
            </a:r>
          </a:p>
          <a:p>
            <a:pPr eaLnBrk="1" hangingPunct="1">
              <a:defRPr/>
            </a:pPr>
            <a:r>
              <a:rPr lang="en-US" dirty="0" smtClean="0"/>
              <a:t>Unordered list tags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&lt;ul&gt;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&lt;/ul&gt; </a:t>
            </a:r>
            <a:r>
              <a:rPr lang="en-US" dirty="0" smtClean="0"/>
              <a:t>surround the items of the list</a:t>
            </a:r>
          </a:p>
          <a:p>
            <a:pPr eaLnBrk="1" hangingPunct="1">
              <a:defRPr/>
            </a:pPr>
            <a:r>
              <a:rPr lang="en-US" dirty="0" smtClean="0"/>
              <a:t>The items are enclosed in list item tags,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&lt;li&gt;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&lt;/li&gt;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52830"/>
          <a:stretch>
            <a:fillRect/>
          </a:stretch>
        </p:blipFill>
        <p:spPr>
          <a:xfrm>
            <a:off x="4648200" y="1828800"/>
            <a:ext cx="3167063" cy="1905000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45405"/>
          <a:stretch>
            <a:fillRect/>
          </a:stretch>
        </p:blipFill>
        <p:spPr bwMode="auto">
          <a:xfrm>
            <a:off x="5245100" y="3352800"/>
            <a:ext cx="3517900" cy="1828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Another list is the ordered list</a:t>
            </a:r>
          </a:p>
          <a:p>
            <a:pPr eaLnBrk="1" hangingPunct="1">
              <a:defRPr/>
            </a:pPr>
            <a:r>
              <a:rPr lang="en-US" dirty="0" smtClean="0"/>
              <a:t>It uses the tags &lt;ol&gt; and &lt;/ol&gt; </a:t>
            </a:r>
          </a:p>
          <a:p>
            <a:pPr eaLnBrk="1" hangingPunct="1">
              <a:defRPr/>
            </a:pPr>
            <a:r>
              <a:rPr lang="en-US" dirty="0" smtClean="0"/>
              <a:t>Bullets are replaced with numbers</a:t>
            </a:r>
          </a:p>
          <a:p>
            <a:pPr eaLnBrk="1" hangingPunct="1">
              <a:defRPr/>
            </a:pPr>
            <a:r>
              <a:rPr lang="en-US" dirty="0" smtClean="0"/>
              <a:t>The ordered list behaves just like the unnumbered list</a:t>
            </a: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54717"/>
          <a:stretch>
            <a:fillRect/>
          </a:stretch>
        </p:blipFill>
        <p:spPr>
          <a:xfrm>
            <a:off x="4495800" y="1676400"/>
            <a:ext cx="3352800" cy="2049463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46712"/>
          <a:stretch>
            <a:fillRect/>
          </a:stretch>
        </p:blipFill>
        <p:spPr bwMode="auto">
          <a:xfrm>
            <a:off x="5105400" y="3352800"/>
            <a:ext cx="3705225" cy="19240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also have a list within a list</a:t>
            </a:r>
          </a:p>
          <a:p>
            <a:pPr eaLnBrk="1" hangingPunct="1">
              <a:defRPr/>
            </a:pPr>
            <a:r>
              <a:rPr lang="en-US" dirty="0" smtClean="0"/>
              <a:t>Make a sublist within the main list</a:t>
            </a:r>
          </a:p>
          <a:p>
            <a:pPr eaLnBrk="1" hangingPunct="1">
              <a:defRPr/>
            </a:pPr>
            <a:r>
              <a:rPr lang="en-US" dirty="0" smtClean="0"/>
              <a:t>Notice that sublists use a different bullet symbol</a:t>
            </a: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62264"/>
          <a:stretch>
            <a:fillRect/>
          </a:stretch>
        </p:blipFill>
        <p:spPr>
          <a:xfrm>
            <a:off x="4572000" y="1828800"/>
            <a:ext cx="2133600" cy="1985963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41592"/>
          <a:stretch>
            <a:fillRect/>
          </a:stretch>
        </p:blipFill>
        <p:spPr bwMode="auto">
          <a:xfrm>
            <a:off x="5791200" y="3505200"/>
            <a:ext cx="3048000" cy="18335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the Image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 image tag specifies a file that contains an image: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&lt;img src="filename" alt="description"/&gt;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src</a:t>
            </a:r>
            <a:r>
              <a:rPr lang="en-US" dirty="0" smtClean="0"/>
              <a:t> is the abbreviation for “source”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filename</a:t>
            </a:r>
            <a:r>
              <a:rPr lang="en-US" dirty="0" smtClean="0"/>
              <a:t> uses the same rules for absolute and relative pathnames as anchor tags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value specifies an alternative form for the image, usually a textual description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definitional list</a:t>
            </a:r>
          </a:p>
          <a:p>
            <a:pPr eaLnBrk="1" hangingPunct="1">
              <a:defRPr/>
            </a:pPr>
            <a:r>
              <a:rPr lang="en-US" dirty="0" smtClean="0"/>
              <a:t>Indicated by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&lt;dl&gt;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&lt;/dl&gt; </a:t>
            </a:r>
            <a:r>
              <a:rPr lang="en-US" dirty="0" smtClean="0"/>
              <a:t>tags</a:t>
            </a:r>
          </a:p>
          <a:p>
            <a:pPr eaLnBrk="1" hangingPunct="1">
              <a:defRPr/>
            </a:pPr>
            <a:r>
              <a:rPr lang="en-US" dirty="0" smtClean="0"/>
              <a:t>Definitional lists are made of:</a:t>
            </a:r>
          </a:p>
          <a:p>
            <a:pPr lvl="1" eaLnBrk="1" hangingPunct="1">
              <a:defRPr/>
            </a:pPr>
            <a:r>
              <a:rPr lang="en-US" dirty="0" smtClean="0"/>
              <a:t>Definitional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terms</a:t>
            </a:r>
            <a:r>
              <a:rPr lang="en-US" dirty="0" smtClean="0"/>
              <a:t> surrounded by 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  <a:ea typeface="+mn-ea"/>
              </a:rPr>
              <a:t>&lt;dt&gt;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  <a:ea typeface="+mn-ea"/>
              </a:rPr>
              <a:t>&lt;/dt&gt;</a:t>
            </a:r>
          </a:p>
          <a:p>
            <a:pPr lvl="1" eaLnBrk="1" hangingPunct="1">
              <a:defRPr/>
            </a:pPr>
            <a:r>
              <a:rPr lang="en-US" dirty="0" smtClean="0"/>
              <a:t>Definitional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data</a:t>
            </a:r>
            <a:r>
              <a:rPr lang="en-US" dirty="0" smtClean="0"/>
              <a:t> surrounded by 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  <a:ea typeface="+mn-ea"/>
              </a:rPr>
              <a:t>&lt;dd&gt;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  <a:ea typeface="+mn-ea"/>
              </a:rPr>
              <a:t>&lt;/dd&gt;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58491"/>
          <a:stretch>
            <a:fillRect/>
          </a:stretch>
        </p:blipFill>
        <p:spPr>
          <a:xfrm>
            <a:off x="4724400" y="1600200"/>
            <a:ext cx="3009900" cy="1763713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41524"/>
          <a:stretch>
            <a:fillRect/>
          </a:stretch>
        </p:blipFill>
        <p:spPr bwMode="auto">
          <a:xfrm>
            <a:off x="4953000" y="3276600"/>
            <a:ext cx="3679825" cy="15303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table is a good way to present information.</a:t>
            </a:r>
          </a:p>
          <a:p>
            <a:pPr eaLnBrk="1" hangingPunct="1">
              <a:defRPr/>
            </a:pPr>
            <a:r>
              <a:rPr lang="en-US" dirty="0" smtClean="0"/>
              <a:t>It’s like defining a list of lists</a:t>
            </a:r>
          </a:p>
          <a:p>
            <a:pPr lvl="1" eaLnBrk="1" hangingPunct="1">
              <a:defRPr/>
            </a:pPr>
            <a:r>
              <a:rPr lang="en-US" dirty="0" smtClean="0"/>
              <a:t>The main list items, called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rows</a:t>
            </a:r>
            <a:r>
              <a:rPr lang="en-US" dirty="0" smtClean="0"/>
              <a:t>, has one or more items, called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cells</a:t>
            </a:r>
          </a:p>
          <a:p>
            <a:pPr eaLnBrk="1" hangingPunct="1">
              <a:defRPr/>
            </a:pPr>
            <a:r>
              <a:rPr lang="en-US" dirty="0" smtClean="0"/>
              <a:t>The browser aligns cells to form columns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60377"/>
          <a:stretch>
            <a:fillRect/>
          </a:stretch>
        </p:blipFill>
        <p:spPr>
          <a:xfrm>
            <a:off x="5715000" y="1676400"/>
            <a:ext cx="2590800" cy="2205038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38270"/>
          <a:stretch>
            <a:fillRect/>
          </a:stretch>
        </p:blipFill>
        <p:spPr bwMode="auto">
          <a:xfrm>
            <a:off x="4724400" y="3810000"/>
            <a:ext cx="4010025" cy="21907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The table is enclosed in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&lt;table&gt;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&lt;/table&gt;</a:t>
            </a:r>
          </a:p>
          <a:p>
            <a:pPr eaLnBrk="1" hangingPunct="1">
              <a:defRPr/>
            </a:pPr>
            <a:r>
              <a:rPr lang="en-US" sz="2400" dirty="0" smtClean="0"/>
              <a:t>The table can have a border, if you use the border attribute</a:t>
            </a:r>
          </a:p>
          <a:p>
            <a:pPr eaLnBrk="1" hangingPunct="1">
              <a:defRPr/>
            </a:pPr>
            <a:r>
              <a:rPr lang="en-US" sz="2400" dirty="0" smtClean="0"/>
              <a:t>Each row is enclosed in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&lt;tr&gt;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&lt;/tr&gt;</a:t>
            </a:r>
          </a:p>
          <a:p>
            <a:pPr eaLnBrk="1" hangingPunct="1">
              <a:defRPr/>
            </a:pPr>
            <a:r>
              <a:rPr lang="en-US" sz="2400" dirty="0" smtClean="0"/>
              <a:t>Cells are surrounded by table data tags,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&lt;td&gt;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&lt;/td&gt;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60377"/>
          <a:stretch>
            <a:fillRect/>
          </a:stretch>
        </p:blipFill>
        <p:spPr>
          <a:xfrm>
            <a:off x="5715000" y="1676400"/>
            <a:ext cx="2590800" cy="2205038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38270"/>
          <a:stretch>
            <a:fillRect/>
          </a:stretch>
        </p:blipFill>
        <p:spPr bwMode="auto">
          <a:xfrm>
            <a:off x="4724400" y="3810000"/>
            <a:ext cx="4010025" cy="21907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304925"/>
            <a:ext cx="7019925" cy="42481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give tables captions and column headings:</a:t>
            </a:r>
          </a:p>
          <a:p>
            <a:pPr eaLnBrk="1" hangingPunct="1">
              <a:defRPr/>
            </a:pPr>
            <a:r>
              <a:rPr lang="en-US" dirty="0" smtClean="0"/>
              <a:t>Place caption tags within the table tags around the table’s caption</a:t>
            </a:r>
          </a:p>
          <a:p>
            <a:pPr lvl="1" eaLnBrk="1" hangingPunct="1">
              <a:defRPr/>
            </a:pPr>
            <a:r>
              <a:rPr lang="en-US" dirty="0" smtClean="0"/>
              <a:t>caption tags are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&lt;caption&gt;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&lt;/caption&gt;</a:t>
            </a:r>
          </a:p>
          <a:p>
            <a:pPr eaLnBrk="1" hangingPunct="1">
              <a:defRPr/>
            </a:pPr>
            <a:r>
              <a:rPr lang="en-US" dirty="0" smtClean="0"/>
              <a:t>Captions are centered at the top of the table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Column headings are the first row of the table</a:t>
            </a:r>
          </a:p>
          <a:p>
            <a:pPr eaLnBrk="1" hangingPunct="1">
              <a:defRPr/>
            </a:pPr>
            <a:r>
              <a:rPr lang="en-US" dirty="0" smtClean="0"/>
              <a:t>In the “heading” row, replace the table data tags with table heading tags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&lt;th&gt;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&lt;/th&gt;</a:t>
            </a:r>
          </a:p>
          <a:p>
            <a:pPr eaLnBrk="1" hangingPunct="1">
              <a:defRPr/>
            </a:pPr>
            <a:r>
              <a:rPr lang="en-US" dirty="0" smtClean="0"/>
              <a:t>Column headings display in bold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37736" t="13528" r="3774" b="14762"/>
          <a:stretch>
            <a:fillRect/>
          </a:stretch>
        </p:blipFill>
        <p:spPr>
          <a:xfrm>
            <a:off x="5024438" y="2644775"/>
            <a:ext cx="3286125" cy="243681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properties to change the style of links</a:t>
            </a:r>
          </a:p>
          <a:p>
            <a:pPr eaLnBrk="1" hangingPunct="1">
              <a:defRPr/>
            </a:pPr>
            <a:r>
              <a:rPr lang="en-US" dirty="0" smtClean="0"/>
              <a:t>The default is for links to be blue and underlined</a:t>
            </a:r>
          </a:p>
          <a:p>
            <a:pPr eaLnBrk="1" hangingPunct="1">
              <a:defRPr/>
            </a:pPr>
            <a:r>
              <a:rPr lang="en-US" dirty="0" smtClean="0"/>
              <a:t>Style the anchor tag: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a:link {color : darkviolet; text-decoration : none}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	a.me:link {color : gray; text-decoration : none}</a:t>
            </a:r>
            <a:b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	a:hover {color:red}</a:t>
            </a: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These styles are slightly different from the other tags</a:t>
            </a:r>
          </a:p>
          <a:p>
            <a:pPr eaLnBrk="1" hangingPunct="1">
              <a:defRPr/>
            </a:pPr>
            <a:r>
              <a:rPr lang="en-US" dirty="0" smtClean="0"/>
              <a:t>The anchor tag has several different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states</a:t>
            </a:r>
            <a:r>
              <a:rPr lang="en-US" dirty="0" smtClean="0"/>
              <a:t> that can be styled separately</a:t>
            </a:r>
          </a:p>
          <a:p>
            <a:pPr eaLnBrk="1" hangingPunct="1">
              <a:defRPr/>
            </a:pPr>
            <a:r>
              <a:rPr lang="en-US" dirty="0" smtClean="0"/>
              <a:t>These states are referred to as pseudo classes</a:t>
            </a:r>
          </a:p>
          <a:p>
            <a:pPr eaLnBrk="1" hangingPunct="1">
              <a:defRPr/>
            </a:pPr>
            <a:r>
              <a:rPr lang="en-US" dirty="0" smtClean="0"/>
              <a:t>The three main states are link, hover, and visited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 Classes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link: the style for an unvisited link</a:t>
            </a:r>
          </a:p>
          <a:p>
            <a:pPr eaLnBrk="1" hangingPunct="1"/>
            <a:r>
              <a:rPr lang="en-US" smtClean="0"/>
              <a:t>hover: the style for when the cursor hovers over a link</a:t>
            </a:r>
          </a:p>
          <a:p>
            <a:pPr eaLnBrk="1" hangingPunct="1"/>
            <a:r>
              <a:rPr lang="en-US" smtClean="0"/>
              <a:t>visited: the style for links that have been visited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the idea of using tags for formatting:</a:t>
            </a:r>
          </a:p>
          <a:p>
            <a:pPr lvl="1" eaLnBrk="1" hangingPunct="1"/>
            <a:r>
              <a:rPr lang="en-US" sz="2000" smtClean="0"/>
              <a:t>A working set of HTML tags, giving you the ability to create a Web page.</a:t>
            </a:r>
          </a:p>
          <a:p>
            <a:pPr lvl="1" eaLnBrk="1" hangingPunct="1"/>
            <a:r>
              <a:rPr lang="en-US" sz="2000" smtClean="0"/>
              <a:t>An explanation of how links are marked with anchor tags.</a:t>
            </a:r>
          </a:p>
          <a:p>
            <a:pPr lvl="1" eaLnBrk="1" hangingPunct="1"/>
            <a:r>
              <a:rPr lang="en-US" sz="2000" smtClean="0"/>
              <a:t> Absolute and relative pathnames. Relative pathnames refer to files deeper or higher in the directory hierarchy.</a:t>
            </a:r>
          </a:p>
          <a:p>
            <a:pPr lvl="1" eaLnBrk="1" hangingPunct="1"/>
            <a:r>
              <a:rPr lang="en-US" sz="2000" smtClean="0"/>
              <a:t>The two most popular image formatting schemes and how to place them in a page.</a:t>
            </a:r>
          </a:p>
          <a:p>
            <a:pPr lvl="1" eaLnBrk="1" hangingPunct="1"/>
            <a:r>
              <a:rPr lang="en-US" sz="2000" smtClean="0"/>
              <a:t>Cascading Style Sheets, a general system for styling Web documents.</a:t>
            </a:r>
          </a:p>
          <a:p>
            <a:pPr lvl="1" eaLnBrk="1" hangingPunct="1"/>
            <a:r>
              <a:rPr lang="en-US" sz="2000" smtClean="0"/>
              <a:t>Lists and tables.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the Image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tag was introduced to assist persons who are visually impaired</a:t>
            </a:r>
          </a:p>
          <a:p>
            <a:pPr eaLnBrk="1" hangingPunct="1">
              <a:defRPr/>
            </a:pPr>
            <a:r>
              <a:rPr lang="en-US" dirty="0" smtClean="0"/>
              <a:t>Screen readers don’t know what the image is, but they can read the description of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tag</a:t>
            </a:r>
          </a:p>
          <a:p>
            <a:pPr eaLnBrk="1" hangingPunct="1">
              <a:defRPr/>
            </a:pPr>
            <a:r>
              <a:rPr lang="en-US" dirty="0" smtClean="0"/>
              <a:t>HTML requires alt tags</a:t>
            </a:r>
          </a:p>
          <a:p>
            <a:pPr eaLnBrk="1" hangingPunct="1">
              <a:defRPr/>
            </a:pPr>
            <a:r>
              <a:rPr lang="en-US" dirty="0" smtClean="0"/>
              <a:t>When an image is not available or loads slow, browsers display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information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0225" y="2286000"/>
            <a:ext cx="7980363" cy="2662238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GIF and JPG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Images can come in several formats</a:t>
            </a:r>
          </a:p>
          <a:p>
            <a:pPr eaLnBrk="1" hangingPunct="1">
              <a:defRPr/>
            </a:pPr>
            <a:r>
              <a:rPr lang="en-US" dirty="0" smtClean="0"/>
              <a:t>Web pages tend to use two of them: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GIF</a:t>
            </a:r>
            <a:r>
              <a:rPr lang="en-US" b="1" dirty="0" smtClean="0"/>
              <a:t> </a:t>
            </a:r>
            <a:r>
              <a:rPr lang="en-US" dirty="0" smtClean="0"/>
              <a:t>(pronounced is </a:t>
            </a:r>
            <a:r>
              <a:rPr lang="en-US" i="1" dirty="0" smtClean="0"/>
              <a:t>jif ) </a:t>
            </a:r>
            <a:br>
              <a:rPr lang="en-US" i="1" dirty="0" smtClean="0"/>
            </a:br>
            <a:r>
              <a:rPr lang="en-US" dirty="0" smtClean="0"/>
              <a:t>(Graphics Interchange Format) </a:t>
            </a:r>
            <a:br>
              <a:rPr lang="en-US" dirty="0" smtClean="0"/>
            </a:br>
            <a:r>
              <a:rPr lang="en-US" dirty="0" smtClean="0"/>
              <a:t>best suited for cartoons and simple drawings</a:t>
            </a:r>
            <a:endParaRPr lang="en-US" b="1" i="1" dirty="0" smtClean="0"/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JPEG</a:t>
            </a:r>
            <a:r>
              <a:rPr lang="en-US" b="1" i="1" dirty="0" smtClean="0"/>
              <a:t> </a:t>
            </a:r>
            <a:r>
              <a:rPr lang="en-US" dirty="0" smtClean="0"/>
              <a:t>(pronounced </a:t>
            </a:r>
            <a:r>
              <a:rPr lang="en-US" i="1" dirty="0" smtClean="0"/>
              <a:t>JAY·peg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Joint Photographic Experts Group</a:t>
            </a:r>
            <a:br>
              <a:rPr lang="en-US" dirty="0" smtClean="0"/>
            </a:br>
            <a:r>
              <a:rPr lang="en-US" dirty="0" smtClean="0"/>
              <a:t>appropriate for high-resolution photographs and complex artwork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GIF and JPG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PNG</a:t>
            </a:r>
            <a:r>
              <a:rPr lang="en-US" dirty="0" smtClean="0"/>
              <a:t> are newer forms of GIF and can also be used on Web pages</a:t>
            </a:r>
          </a:p>
          <a:p>
            <a:pPr eaLnBrk="1" hangingPunct="1">
              <a:defRPr/>
            </a:pPr>
            <a:r>
              <a:rPr lang="en-US" dirty="0" smtClean="0"/>
              <a:t>PNG stands for Portable Network Graphics format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To tell the browser which format the image is in, the file name should include one of these extensions: .gif, .png, .jpg, </a:t>
            </a:r>
            <a:br>
              <a:rPr lang="en-US" dirty="0" smtClean="0"/>
            </a:br>
            <a:r>
              <a:rPr lang="en-US" dirty="0" smtClean="0"/>
              <a:t>or .jpeg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an Image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 do not have to use text as the anchor</a:t>
            </a:r>
          </a:p>
          <a:p>
            <a:pPr eaLnBrk="1" hangingPunct="1">
              <a:defRPr/>
            </a:pPr>
            <a:r>
              <a:rPr lang="en-US" dirty="0" smtClean="0"/>
              <a:t>Images can be used as well</a:t>
            </a:r>
          </a:p>
          <a:p>
            <a:pPr eaLnBrk="1" hangingPunct="1">
              <a:defRPr/>
            </a:pPr>
            <a:r>
              <a:rPr lang="en-US" dirty="0" smtClean="0"/>
              <a:t>Combine an anchor tag with an image tag: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&lt;a href="history_red_square.html"&gt;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&lt;img src="red.gif" alt="Red Box“&gt;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&lt;/a&gt;</a:t>
            </a:r>
          </a:p>
          <a:p>
            <a:pPr eaLnBrk="1" hangingPunct="1">
              <a:defRPr/>
            </a:pPr>
            <a:r>
              <a:rPr lang="en-US" dirty="0" smtClean="0"/>
              <a:t>When the page displays, the usual highlighting that links receive will be used to mark the .gif as a link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Attributes</a:t>
            </a:r>
          </a:p>
          <a:p>
            <a:pPr lvl="1" eaLnBrk="1" hangingPunct="1">
              <a:defRPr/>
            </a:pPr>
            <a:r>
              <a:rPr lang="en-US" dirty="0" smtClean="0"/>
              <a:t>An additional specification included inside a tag</a:t>
            </a:r>
          </a:p>
          <a:p>
            <a:pPr lvl="1" eaLnBrk="1" hangingPunct="1">
              <a:defRPr/>
            </a:pPr>
            <a:r>
              <a:rPr lang="en-US" dirty="0" smtClean="0"/>
              <a:t>The abbreviations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href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src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alt</a:t>
            </a:r>
            <a:r>
              <a:rPr lang="en-US" dirty="0" smtClean="0"/>
              <a:t> are attributes</a:t>
            </a:r>
          </a:p>
          <a:p>
            <a:pPr lvl="1" eaLnBrk="1" hangingPunct="1">
              <a:defRPr/>
            </a:pPr>
            <a:r>
              <a:rPr lang="en-US" dirty="0" smtClean="0"/>
              <a:t>Attributes have the form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name="value“</a:t>
            </a:r>
          </a:p>
          <a:p>
            <a:pPr lvl="2" eaLnBrk="1" hangingPunct="1">
              <a:defRPr/>
            </a:pPr>
            <a:r>
              <a:rPr lang="en-US" dirty="0" smtClean="0"/>
              <a:t>the name, such as href, is the attribute</a:t>
            </a:r>
          </a:p>
          <a:p>
            <a:pPr lvl="2" eaLnBrk="1" hangingPunct="1">
              <a:defRPr/>
            </a:pPr>
            <a:r>
              <a:rPr lang="en-US" dirty="0" smtClean="0"/>
              <a:t>the text in quotes, such as, biographies/russellbio.html, is the value</a:t>
            </a:r>
          </a:p>
          <a:p>
            <a:pPr eaLnBrk="1" hangingPunct="1">
              <a:defRPr/>
            </a:pPr>
            <a:r>
              <a:rPr lang="en-US" dirty="0" smtClean="0"/>
              <a:t>Values are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always</a:t>
            </a:r>
            <a:r>
              <a:rPr lang="en-US" dirty="0" smtClean="0"/>
              <a:t> enclosed in quotes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1911</Words>
  <Application>Microsoft Office PowerPoint</Application>
  <PresentationFormat>On-screen Show (4:3)</PresentationFormat>
  <Paragraphs>202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Relative Pathnames</vt:lpstr>
      <vt:lpstr>Going “Deeper” in a Folder</vt:lpstr>
      <vt:lpstr>Going “Higher” in a Hierarchy</vt:lpstr>
      <vt:lpstr>Structure of the Image Tag</vt:lpstr>
      <vt:lpstr>Structure of the Image Tag</vt:lpstr>
      <vt:lpstr>GIF and JPG Images</vt:lpstr>
      <vt:lpstr>GIF and JPG Images</vt:lpstr>
      <vt:lpstr>Making an Image Link</vt:lpstr>
      <vt:lpstr>Attributes</vt:lpstr>
      <vt:lpstr>The Style Attribute</vt:lpstr>
      <vt:lpstr>The Style Attribute</vt:lpstr>
      <vt:lpstr>Slide 12</vt:lpstr>
      <vt:lpstr>Attributes for Image Tags</vt:lpstr>
      <vt:lpstr>Attributes for Image Tags</vt:lpstr>
      <vt:lpstr>Slide 15</vt:lpstr>
      <vt:lpstr>Styling Position for Images</vt:lpstr>
      <vt:lpstr>Styling Position for Images</vt:lpstr>
      <vt:lpstr>Span</vt:lpstr>
      <vt:lpstr>Cascading Style Sheets (CSS)</vt:lpstr>
      <vt:lpstr>Setting Global Style</vt:lpstr>
      <vt:lpstr>Setting Global Style</vt:lpstr>
      <vt:lpstr>Setting Global Style</vt:lpstr>
      <vt:lpstr>Setting Global Style</vt:lpstr>
      <vt:lpstr>Slide 24</vt:lpstr>
      <vt:lpstr>In Styling, Closest Wins</vt:lpstr>
      <vt:lpstr>Adding Class to Style</vt:lpstr>
      <vt:lpstr>Adding Class to Style</vt:lpstr>
      <vt:lpstr>Slide 28</vt:lpstr>
      <vt:lpstr>Slide 29</vt:lpstr>
      <vt:lpstr>Slide 30</vt:lpstr>
      <vt:lpstr>Style from Files</vt:lpstr>
      <vt:lpstr>Slide 32</vt:lpstr>
      <vt:lpstr>Moving Style to a File</vt:lpstr>
      <vt:lpstr>Slide 34</vt:lpstr>
      <vt:lpstr>Cascading the Style Sheets</vt:lpstr>
      <vt:lpstr>Cascading the Style Sheets</vt:lpstr>
      <vt:lpstr>Lists Tags</vt:lpstr>
      <vt:lpstr>Lists Tags</vt:lpstr>
      <vt:lpstr>Lists Tags</vt:lpstr>
      <vt:lpstr>Lists Tags</vt:lpstr>
      <vt:lpstr>Handling Tables</vt:lpstr>
      <vt:lpstr>Handling Tables</vt:lpstr>
      <vt:lpstr>Slide 43</vt:lpstr>
      <vt:lpstr>Handling Tables</vt:lpstr>
      <vt:lpstr>Handling Tables</vt:lpstr>
      <vt:lpstr>Pseudo Classes</vt:lpstr>
      <vt:lpstr>Pseudo Classes</vt:lpstr>
      <vt:lpstr>Pseudo Classes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125</cp:revision>
  <dcterms:created xsi:type="dcterms:W3CDTF">2012-03-21T18:49:41Z</dcterms:created>
  <dcterms:modified xsi:type="dcterms:W3CDTF">2012-05-16T13:54:59Z</dcterms:modified>
</cp:coreProperties>
</file>