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0" r:id="rId9"/>
    <p:sldId id="307" r:id="rId10"/>
    <p:sldId id="272" r:id="rId11"/>
    <p:sldId id="261" r:id="rId12"/>
    <p:sldId id="273" r:id="rId13"/>
    <p:sldId id="267" r:id="rId14"/>
    <p:sldId id="274" r:id="rId15"/>
    <p:sldId id="268" r:id="rId16"/>
    <p:sldId id="275" r:id="rId17"/>
    <p:sldId id="269" r:id="rId18"/>
    <p:sldId id="276" r:id="rId19"/>
    <p:sldId id="277" r:id="rId20"/>
    <p:sldId id="278" r:id="rId21"/>
    <p:sldId id="285" r:id="rId22"/>
    <p:sldId id="270" r:id="rId23"/>
    <p:sldId id="286" r:id="rId24"/>
    <p:sldId id="279" r:id="rId25"/>
    <p:sldId id="287" r:id="rId26"/>
    <p:sldId id="280" r:id="rId27"/>
    <p:sldId id="281" r:id="rId28"/>
    <p:sldId id="282" r:id="rId29"/>
    <p:sldId id="288" r:id="rId30"/>
    <p:sldId id="283" r:id="rId31"/>
    <p:sldId id="28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89" r:id="rId40"/>
    <p:sldId id="302" r:id="rId41"/>
    <p:sldId id="290" r:id="rId42"/>
    <p:sldId id="303" r:id="rId43"/>
    <p:sldId id="304" r:id="rId44"/>
    <p:sldId id="291" r:id="rId45"/>
    <p:sldId id="305" r:id="rId46"/>
    <p:sldId id="292" r:id="rId47"/>
    <p:sldId id="306" r:id="rId48"/>
    <p:sldId id="308" r:id="rId49"/>
    <p:sldId id="293" r:id="rId50"/>
    <p:sldId id="309" r:id="rId51"/>
    <p:sldId id="310" r:id="rId52"/>
    <p:sldId id="311" r:id="rId53"/>
    <p:sldId id="314" r:id="rId54"/>
    <p:sldId id="315" r:id="rId55"/>
    <p:sldId id="312" r:id="rId56"/>
    <p:sldId id="313" r:id="rId57"/>
    <p:sldId id="262" r:id="rId58"/>
    <p:sldId id="263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5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Locating Information on the WWW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286000"/>
            <a:ext cx="8305800" cy="2286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0" y="3276600"/>
            <a:ext cx="1524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3886200"/>
            <a:ext cx="1524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2971800"/>
            <a:ext cx="1524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 for Intersecting Alphabetized Lists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intersect several alphabetized lists: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Put a marker (arrow) at the start of each token’s index list.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If all markers point to the same URL, save it, because all tokens are associated with the page.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Move the marker(s) to the next position for whichever URL is earliest in the alphabet.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Repeat Steps 2–3 until some marker reaches the end of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542925"/>
            <a:ext cx="5048250" cy="57721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 of an Indexed Search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computer:</a:t>
            </a:r>
          </a:p>
          <a:p>
            <a:pPr lvl="1" eaLnBrk="1" hangingPunct="1"/>
            <a:r>
              <a:rPr lang="en-US" smtClean="0"/>
              <a:t>takes the time to crawl the data (Web pages) </a:t>
            </a:r>
          </a:p>
          <a:p>
            <a:pPr lvl="1" eaLnBrk="1" hangingPunct="1"/>
            <a:r>
              <a:rPr lang="en-US" smtClean="0"/>
              <a:t>build an index first</a:t>
            </a:r>
          </a:p>
          <a:p>
            <a:pPr lvl="1" eaLnBrk="1" hangingPunct="1"/>
            <a:r>
              <a:rPr lang="en-US" smtClean="0"/>
              <a:t>find the index entries for each word</a:t>
            </a:r>
          </a:p>
          <a:p>
            <a:pPr lvl="1" eaLnBrk="1" hangingPunct="1"/>
            <a:r>
              <a:rPr lang="en-US" smtClean="0"/>
              <a:t>intersect the lists to find the information for an AND-query</a:t>
            </a:r>
          </a:p>
          <a:p>
            <a:pPr eaLnBrk="1" hangingPunct="1"/>
            <a:r>
              <a:rPr lang="en-US" smtClean="0"/>
              <a:t>Search engines can look at billions of Web pages and return an answer in less than a fifth of a second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25" y="2438400"/>
            <a:ext cx="8464550" cy="19812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Descriptive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“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Hits</a:t>
            </a:r>
            <a:r>
              <a:rPr lang="en-US" dirty="0" smtClean="0"/>
              <a:t>” on a page means the search term is “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associated</a:t>
            </a:r>
            <a:r>
              <a:rPr lang="en-US" dirty="0" smtClean="0"/>
              <a:t>” with the page</a:t>
            </a:r>
          </a:p>
          <a:p>
            <a:pPr eaLnBrk="1" hangingPunct="1">
              <a:defRPr/>
            </a:pPr>
            <a:r>
              <a:rPr lang="en-US" dirty="0" smtClean="0"/>
              <a:t>This does not mean the word is “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on</a:t>
            </a:r>
            <a:r>
              <a:rPr lang="en-US" dirty="0" smtClean="0"/>
              <a:t>” the page</a:t>
            </a:r>
          </a:p>
          <a:p>
            <a:pPr eaLnBrk="1" hangingPunct="1">
              <a:defRPr/>
            </a:pPr>
            <a:r>
              <a:rPr lang="en-US" dirty="0" smtClean="0"/>
              <a:t>Web page structure helps a lot to identify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descriptive text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Descriptive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Descriptive text: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Title</a:t>
            </a:r>
            <a:r>
              <a:rPr lang="en-US" dirty="0" smtClean="0"/>
              <a:t>—The &lt;title&gt; encloses a short phrase describing the whole page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Anchor text</a:t>
            </a:r>
            <a:r>
              <a:rPr lang="en-US" dirty="0" smtClean="0"/>
              <a:t>—The highlighted link text, inside &lt;a . . . &gt; tags, describes the page it links to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Meta</a:t>
            </a:r>
            <a:r>
              <a:rPr lang="en-US" dirty="0" smtClean="0"/>
              <a:t>—A  &lt;meta . . . &gt; tag in the head section can hold a several sentence description of the page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Alt</a:t>
            </a:r>
            <a:r>
              <a:rPr lang="en-US" dirty="0" smtClean="0"/>
              <a:t> attributes—The &lt;img . . . &gt; tag has an alt attribute that gives a textual description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Why, when the hit list is returned, the page you’re looking for is often first on the hit list or in the top 10?</a:t>
            </a:r>
          </a:p>
          <a:p>
            <a:pPr eaLnBrk="1" hangingPunct="1">
              <a:defRPr/>
            </a:pPr>
            <a:r>
              <a:rPr lang="en-US" dirty="0" smtClean="0"/>
              <a:t>The order in which hits are returned to a query is determined by a number called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PageRank</a:t>
            </a:r>
          </a:p>
          <a:p>
            <a:pPr eaLnBrk="1" hangingPunct="1">
              <a:defRPr/>
            </a:pPr>
            <a:r>
              <a:rPr lang="en-US" dirty="0" smtClean="0"/>
              <a:t>The higher the PageRank, the closer to the top of the list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Other Pages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Google pioneered page ranking as a way to determine which pages are likely to be most important</a:t>
            </a:r>
          </a:p>
          <a:p>
            <a:pPr eaLnBrk="1" hangingPunct="1"/>
            <a:r>
              <a:rPr lang="en-US" smtClean="0"/>
              <a:t> PageRanking works like a voting system:</a:t>
            </a:r>
          </a:p>
          <a:p>
            <a:pPr lvl="1" eaLnBrk="1" hangingPunct="1"/>
            <a:r>
              <a:rPr lang="en-US" smtClean="0"/>
              <a:t>If page A links to page B, A’s link adds to B’s importance</a:t>
            </a:r>
          </a:p>
          <a:p>
            <a:pPr eaLnBrk="1" hangingPunct="1"/>
            <a:r>
              <a:rPr lang="en-US" smtClean="0"/>
              <a:t>Pages that are linked-to by many pages have a higher page ranking and are assumed to be more important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Other Pages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from pages with a high page ranking are also viewed as more </a:t>
            </a:r>
          </a:p>
          <a:p>
            <a:pPr eaLnBrk="1" hangingPunct="1"/>
            <a:r>
              <a:rPr lang="en-US" smtClean="0"/>
              <a:t>PageRank is computed by the crawler: </a:t>
            </a:r>
          </a:p>
          <a:p>
            <a:pPr lvl="1" eaLnBrk="1" hangingPunct="1"/>
            <a:r>
              <a:rPr lang="en-US" smtClean="0"/>
              <a:t>The crawler looks at page A</a:t>
            </a:r>
          </a:p>
          <a:p>
            <a:pPr lvl="1" eaLnBrk="1" hangingPunct="1"/>
            <a:r>
              <a:rPr lang="en-US" smtClean="0"/>
              <a:t>It notices the links to page B</a:t>
            </a:r>
          </a:p>
          <a:p>
            <a:pPr lvl="1" eaLnBrk="1" hangingPunct="1"/>
            <a:r>
              <a:rPr lang="en-US" smtClean="0"/>
              <a:t>It scores one for B</a:t>
            </a:r>
          </a:p>
          <a:p>
            <a:pPr eaLnBrk="1" hangingPunct="1"/>
            <a:r>
              <a:rPr lang="en-US" smtClean="0"/>
              <a:t>Counting the number of links to a page is not sufficient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Explain how a Web search engine works</a:t>
            </a:r>
          </a:p>
          <a:p>
            <a:pPr eaLnBrk="1" hangingPunct="1"/>
            <a:r>
              <a:rPr lang="en-US" sz="2400" smtClean="0"/>
              <a:t>Find information by using a search engine</a:t>
            </a:r>
          </a:p>
          <a:p>
            <a:pPr eaLnBrk="1" hangingPunct="1"/>
            <a:r>
              <a:rPr lang="en-US" sz="2400" smtClean="0"/>
              <a:t>Use logical operators, filtering to express complex queries</a:t>
            </a:r>
          </a:p>
          <a:p>
            <a:pPr eaLnBrk="1" hangingPunct="1"/>
            <a:r>
              <a:rPr lang="en-US" sz="2400" smtClean="0"/>
              <a:t>Recognize and find authoritative information sources</a:t>
            </a:r>
          </a:p>
          <a:p>
            <a:pPr eaLnBrk="1" hangingPunct="1"/>
            <a:r>
              <a:rPr lang="en-US" sz="2400" smtClean="0"/>
              <a:t>Decide whether Web information is truth or fiction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Other Pages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the crawling is completed, the PageRank computation is completed</a:t>
            </a:r>
          </a:p>
          <a:p>
            <a:pPr eaLnBrk="1" hangingPunct="1"/>
            <a:r>
              <a:rPr lang="en-US" smtClean="0"/>
              <a:t>The query processor is puts together the hit list</a:t>
            </a:r>
          </a:p>
          <a:p>
            <a:pPr eaLnBrk="1" hangingPunct="1"/>
            <a:r>
              <a:rPr lang="en-US" smtClean="0"/>
              <a:t>The URLs are sorted by their page ranking, highest to lowest, and returned in that order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390525"/>
            <a:ext cx="7477125" cy="60769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human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 powered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 flight </a:t>
            </a:r>
          </a:p>
          <a:p>
            <a:pPr eaLnBrk="1" hangingPunct="1">
              <a:defRPr/>
            </a:pPr>
            <a:r>
              <a:rPr lang="en-US" dirty="0" smtClean="0"/>
              <a:t>The Logical Operator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Basic queries are AND-queries</a:t>
            </a:r>
          </a:p>
          <a:p>
            <a:pPr lvl="1" eaLnBrk="1" hangingPunct="1">
              <a:defRPr/>
            </a:pPr>
            <a:r>
              <a:rPr lang="en-US" dirty="0" smtClean="0"/>
              <a:t>All words given must be associated with the page for a hit</a:t>
            </a:r>
          </a:p>
          <a:p>
            <a:pPr lvl="1" eaLnBrk="1" hangingPunct="1">
              <a:defRPr/>
            </a:pPr>
            <a:r>
              <a:rPr lang="en-US" dirty="0" smtClean="0"/>
              <a:t>The word AND is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logical operator</a:t>
            </a:r>
          </a:p>
          <a:p>
            <a:pPr lvl="1" eaLnBrk="1" hangingPunct="1">
              <a:defRPr/>
            </a:pPr>
            <a:r>
              <a:rPr lang="en-US" b="1" dirty="0" smtClean="0"/>
              <a:t>Logical operators </a:t>
            </a:r>
            <a:r>
              <a:rPr lang="en-US" dirty="0" smtClean="0"/>
              <a:t>specify a logical relationship between the words it connects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human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 powered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 flight </a:t>
            </a:r>
          </a:p>
          <a:p>
            <a:pPr eaLnBrk="1" hangingPunct="1">
              <a:defRPr/>
            </a:pPr>
            <a:r>
              <a:rPr lang="en-US" dirty="0" smtClean="0"/>
              <a:t>The Logical Operator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Search engines treat search words as three </a:t>
            </a:r>
            <a:r>
              <a:rPr lang="en-US" i="1" dirty="0" smtClean="0"/>
              <a:t>independent</a:t>
            </a:r>
            <a:r>
              <a:rPr lang="en-US" dirty="0" smtClean="0"/>
              <a:t> words</a:t>
            </a:r>
          </a:p>
          <a:p>
            <a:pPr lvl="1" eaLnBrk="1" hangingPunct="1">
              <a:defRPr/>
            </a:pPr>
            <a:r>
              <a:rPr lang="en-US" dirty="0" smtClean="0"/>
              <a:t>The words can appear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any</a:t>
            </a:r>
            <a:r>
              <a:rPr lang="en-US" dirty="0" smtClean="0"/>
              <a:t>where on the page in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any</a:t>
            </a:r>
            <a:r>
              <a:rPr lang="en-US" dirty="0" smtClean="0"/>
              <a:t> order</a:t>
            </a:r>
          </a:p>
          <a:p>
            <a:pPr lvl="1" eaLnBrk="1" hangingPunct="1">
              <a:defRPr/>
            </a:pPr>
            <a:r>
              <a:rPr lang="en-US" dirty="0" smtClean="0"/>
              <a:t>Use of quotes mean the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exact phrase </a:t>
            </a:r>
            <a:r>
              <a:rPr lang="en-US" dirty="0" smtClean="0"/>
              <a:t>must appear as given…this is more than an AND query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 marshmallow OR strawberry OR chocolate</a:t>
            </a:r>
          </a:p>
          <a:p>
            <a:pPr algn="ctr" eaLnBrk="1" hangingPunct="1">
              <a:buFontTx/>
              <a:buNone/>
              <a:defRPr/>
            </a:pP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Another logical operator is OR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OR-queries</a:t>
            </a:r>
            <a:r>
              <a:rPr lang="en-US" b="1" dirty="0" smtClean="0"/>
              <a:t> </a:t>
            </a:r>
            <a:r>
              <a:rPr lang="en-US" dirty="0" smtClean="0"/>
              <a:t>hit on pages that are associated with at least of the words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tigers AND NOT baseball</a:t>
            </a:r>
          </a:p>
          <a:p>
            <a:pPr algn="ctr" eaLnBrk="1" hangingPunct="1">
              <a:buFontTx/>
              <a:buNone/>
              <a:defRPr/>
            </a:pPr>
            <a:endParaRPr lang="en-US" sz="2800" b="1" i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Another logical operator is NOT</a:t>
            </a:r>
          </a:p>
          <a:p>
            <a:pPr lvl="1" eaLnBrk="1" hangingPunct="1">
              <a:defRPr/>
            </a:pPr>
            <a:r>
              <a:rPr lang="en-US" dirty="0" smtClean="0"/>
              <a:t>NOT queries specify words that are </a:t>
            </a:r>
            <a:r>
              <a:rPr lang="en-US" i="1" dirty="0" smtClean="0"/>
              <a:t>not to be associated with the page</a:t>
            </a:r>
          </a:p>
          <a:p>
            <a:pPr lvl="1" eaLnBrk="1" hangingPunct="1">
              <a:defRPr/>
            </a:pPr>
            <a:r>
              <a:rPr lang="en-US" dirty="0" smtClean="0"/>
              <a:t>AND is included because we want both requirements to be true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(marshmallow OR strawberry) AND sundae</a:t>
            </a:r>
            <a:b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endParaRPr lang="en-US" sz="2800" b="1" i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The logical operators work like arithmetic</a:t>
            </a:r>
          </a:p>
          <a:p>
            <a:pPr eaLnBrk="1" hangingPunct="1">
              <a:defRPr/>
            </a:pPr>
            <a:r>
              <a:rPr lang="en-US" dirty="0" smtClean="0"/>
              <a:t>They can be combined and grouped using parentheses</a:t>
            </a:r>
          </a:p>
          <a:p>
            <a:pPr eaLnBrk="1" hangingPunct="1">
              <a:defRPr/>
            </a:pPr>
            <a:r>
              <a:rPr lang="en-US" dirty="0" smtClean="0"/>
              <a:t>Google also uses a minus (–) as an abbreviation for NOT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Restricting Global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Many sites offer the opportunity to perform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site search</a:t>
            </a:r>
          </a:p>
          <a:p>
            <a:pPr eaLnBrk="1" hangingPunct="1">
              <a:defRPr/>
            </a:pPr>
            <a:r>
              <a:rPr lang="en-US" dirty="0" smtClean="0"/>
              <a:t>A site search means looking only on the current site</a:t>
            </a:r>
          </a:p>
          <a:p>
            <a:pPr eaLnBrk="1" hangingPunct="1">
              <a:defRPr/>
            </a:pPr>
            <a:r>
              <a:rPr lang="en-US" dirty="0" smtClean="0"/>
              <a:t>The site search is usually offered on the homepage with a search window and a Go button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Filtered Searches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 can be used to help pinpoint specific pages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Using these areas on the advanced search, can limit our search hits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781300"/>
            <a:ext cx="6667500" cy="1295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Filtered Searches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 searches don’t necessarily use PageRanking to order the hits</a:t>
            </a:r>
          </a:p>
          <a:p>
            <a:pPr eaLnBrk="1" hangingPunct="1"/>
            <a:r>
              <a:rPr lang="en-US" smtClean="0"/>
              <a:t>Use of the advanced search filters can be used to get PageRanked hits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Search Fundamentals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search engine is a collection of computer programs that help us find information on the Web</a:t>
            </a:r>
          </a:p>
          <a:p>
            <a:pPr eaLnBrk="1" hangingPunct="1"/>
            <a:r>
              <a:rPr lang="en-US" smtClean="0"/>
              <a:t>No one organizes the information posted on the Web</a:t>
            </a:r>
          </a:p>
          <a:p>
            <a:pPr eaLnBrk="1" hangingPunct="1"/>
            <a:r>
              <a:rPr lang="en-US" smtClean="0"/>
              <a:t>Search Engines must look around to find out what’s out there and then organize what is found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Searching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Research on the web requires serious consideration and strategies: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Selecting Search Terms</a:t>
            </a:r>
            <a:br>
              <a:rPr lang="en-US" smtClean="0"/>
            </a:br>
            <a:r>
              <a:rPr lang="en-US" smtClean="0"/>
              <a:t>choosing good words to include in a query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The Anatomy of a Hit</a:t>
            </a:r>
            <a:br>
              <a:rPr lang="en-US" smtClean="0"/>
            </a:br>
            <a:r>
              <a:rPr lang="en-US" smtClean="0"/>
              <a:t>how to use the information returned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Using the Hit List</a:t>
            </a:r>
            <a:br>
              <a:rPr lang="en-US" smtClean="0"/>
            </a:br>
            <a:r>
              <a:rPr lang="en-US" smtClean="0"/>
              <a:t>skimming to find what you want quickly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Once You Find a Likely Page</a:t>
            </a:r>
            <a:br>
              <a:rPr lang="en-US" smtClean="0"/>
            </a:br>
            <a:r>
              <a:rPr lang="en-US" smtClean="0"/>
              <a:t>locating the desired data on the page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Selecting Search Terms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find the best search terms?</a:t>
            </a:r>
          </a:p>
          <a:p>
            <a:pPr eaLnBrk="1" hangingPunct="1"/>
            <a:r>
              <a:rPr lang="en-US" smtClean="0"/>
              <a:t>It is a sequence of finding ever-more precise terms:</a:t>
            </a:r>
          </a:p>
          <a:p>
            <a:pPr marL="1028700" lvl="1" indent="-571500" eaLnBrk="1" hangingPunct="1">
              <a:buFontTx/>
              <a:buAutoNum type="romanUcPeriod"/>
            </a:pPr>
            <a:r>
              <a:rPr lang="en-US" smtClean="0"/>
              <a:t>Advanced Search</a:t>
            </a:r>
          </a:p>
          <a:p>
            <a:pPr marL="1028700" lvl="1" indent="-571500" eaLnBrk="1" hangingPunct="1">
              <a:buFontTx/>
              <a:buAutoNum type="romanUcPeriod"/>
            </a:pPr>
            <a:r>
              <a:rPr lang="en-US" smtClean="0"/>
              <a:t>General Topic</a:t>
            </a:r>
          </a:p>
          <a:p>
            <a:pPr marL="1028700" lvl="1" indent="-571500" eaLnBrk="1" hangingPunct="1">
              <a:buFontTx/>
              <a:buAutoNum type="romanUcPeriod"/>
            </a:pPr>
            <a:r>
              <a:rPr lang="en-US" smtClean="0"/>
              <a:t>Descriptive Terms</a:t>
            </a:r>
          </a:p>
          <a:p>
            <a:pPr marL="1028700" lvl="1" indent="-571500" eaLnBrk="1" hangingPunct="1">
              <a:buFontTx/>
              <a:buAutoNum type="romanUcPeriod"/>
            </a:pPr>
            <a:r>
              <a:rPr lang="en-US" smtClean="0"/>
              <a:t>Refining (Adding Words)</a:t>
            </a:r>
          </a:p>
          <a:p>
            <a:pPr marL="1028700" lvl="1" indent="-571500" eaLnBrk="1" hangingPunct="1">
              <a:buFontTx/>
              <a:buAutoNum type="romanUcPeriod"/>
            </a:pPr>
            <a:r>
              <a:rPr lang="en-US" smtClean="0"/>
              <a:t>Avoiding Over Constraining</a:t>
            </a:r>
          </a:p>
          <a:p>
            <a:pPr marL="1028700" lvl="1" indent="-571500" eaLnBrk="1" hangingPunct="1">
              <a:buFontTx/>
              <a:buAutoNum type="romanUcPeriod"/>
            </a:pPr>
            <a:r>
              <a:rPr lang="en-US" smtClean="0"/>
              <a:t>Removing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Selecting Search Terms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Tx/>
              <a:buAutoNum type="romanUcPeriod"/>
            </a:pPr>
            <a:r>
              <a:rPr lang="en-US" smtClean="0"/>
              <a:t>Use Advanced Search</a:t>
            </a:r>
          </a:p>
          <a:p>
            <a:pPr lvl="1" eaLnBrk="1" hangingPunct="1"/>
            <a:r>
              <a:rPr lang="en-US" smtClean="0"/>
              <a:t>Google’s Advanced Search gives control over the results returned</a:t>
            </a:r>
          </a:p>
          <a:p>
            <a:pPr lvl="1" eaLnBrk="1" hangingPunct="1"/>
            <a:r>
              <a:rPr lang="en-US" smtClean="0"/>
              <a:t>You can do complex queries, but Advanced Search provides control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Selecting Search Terms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Tx/>
              <a:buAutoNum type="romanUcPeriod" startAt="2"/>
            </a:pPr>
            <a:r>
              <a:rPr lang="en-US" smtClean="0"/>
              <a:t>Begin with the General Topic</a:t>
            </a:r>
          </a:p>
          <a:p>
            <a:pPr lvl="1" eaLnBrk="1" hangingPunct="1"/>
            <a:r>
              <a:rPr lang="en-US" smtClean="0"/>
              <a:t>Words have multiple meanings</a:t>
            </a:r>
          </a:p>
          <a:p>
            <a:pPr lvl="1" eaLnBrk="1" hangingPunct="1"/>
            <a:r>
              <a:rPr lang="en-US" smtClean="0"/>
              <a:t>Giving the topic can eliminate most of those conflicting words</a:t>
            </a:r>
          </a:p>
          <a:p>
            <a:pPr lvl="1" eaLnBrk="1" hangingPunct="1"/>
            <a:r>
              <a:rPr lang="en-US" smtClean="0"/>
              <a:t>Many hits can be eliminated</a:t>
            </a:r>
          </a:p>
          <a:p>
            <a:pPr lvl="1" eaLnBrk="1" hangingPunct="1"/>
            <a:r>
              <a:rPr lang="en-US" smtClean="0"/>
              <a:t>Start with the topic word(s)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Selecting Search Terms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Tx/>
              <a:buAutoNum type="romanUcPeriod" startAt="3"/>
            </a:pPr>
            <a:r>
              <a:rPr lang="en-US" smtClean="0"/>
              <a:t>Choose Descriptive Words</a:t>
            </a:r>
          </a:p>
          <a:p>
            <a:pPr lvl="1" eaLnBrk="1" hangingPunct="1"/>
            <a:r>
              <a:rPr lang="en-US" smtClean="0"/>
              <a:t>Be picky about the words we select</a:t>
            </a:r>
          </a:p>
          <a:p>
            <a:pPr lvl="1" eaLnBrk="1" hangingPunct="1"/>
            <a:r>
              <a:rPr lang="en-US" smtClean="0"/>
              <a:t>Select precise terms</a:t>
            </a:r>
          </a:p>
          <a:p>
            <a:pPr lvl="1" eaLnBrk="1" hangingPunct="1"/>
            <a:r>
              <a:rPr lang="en-US" smtClean="0"/>
              <a:t>Take care using terms that have many other meanings—they become less useful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Selecting Search Terms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Tx/>
              <a:buAutoNum type="romanUcPeriod" startAt="4"/>
            </a:pPr>
            <a:r>
              <a:rPr lang="en-US" smtClean="0"/>
              <a:t>Refine by Adding Words</a:t>
            </a:r>
          </a:p>
          <a:p>
            <a:pPr lvl="1" eaLnBrk="1" hangingPunct="1"/>
            <a:r>
              <a:rPr lang="en-US" smtClean="0"/>
              <a:t>Begin with a “first guess” search</a:t>
            </a:r>
          </a:p>
          <a:p>
            <a:pPr lvl="1" eaLnBrk="1" hangingPunct="1"/>
            <a:r>
              <a:rPr lang="en-US" smtClean="0"/>
              <a:t>Check the results</a:t>
            </a:r>
          </a:p>
          <a:p>
            <a:pPr lvl="1" eaLnBrk="1" hangingPunct="1"/>
            <a:r>
              <a:rPr lang="en-US" smtClean="0"/>
              <a:t>Check the initial hit list to see what you’ve found</a:t>
            </a:r>
          </a:p>
          <a:p>
            <a:pPr lvl="1" eaLnBrk="1" hangingPunct="1"/>
            <a:r>
              <a:rPr lang="en-US" smtClean="0"/>
              <a:t>The initial list often suggests additional terms to search</a:t>
            </a:r>
          </a:p>
          <a:p>
            <a:pPr lvl="1" eaLnBrk="1" hangingPunct="1"/>
            <a:r>
              <a:rPr lang="en-US" smtClean="0"/>
              <a:t>This may require several rounds of adding a word to the query each time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5" y="527050"/>
            <a:ext cx="6165850" cy="58039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Selecting Search Terms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Tx/>
              <a:buAutoNum type="romanUcPeriod" startAt="5"/>
            </a:pPr>
            <a:r>
              <a:rPr lang="en-US" smtClean="0"/>
              <a:t>Avoid Over Constraining</a:t>
            </a:r>
          </a:p>
          <a:p>
            <a:pPr lvl="1" eaLnBrk="1" hangingPunct="1"/>
            <a:r>
              <a:rPr lang="en-US" smtClean="0"/>
              <a:t>Adding more words one at a time works best because interesting pages might be accidentally overlooked</a:t>
            </a:r>
          </a:p>
          <a:p>
            <a:pPr lvl="1" eaLnBrk="1" hangingPunct="1"/>
            <a:r>
              <a:rPr lang="en-US" smtClean="0"/>
              <a:t>Care is required in this process: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Add a word only if you are sure the pages you want will have it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Selecting Search Terms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Tx/>
              <a:buAutoNum type="romanUcPeriod" startAt="6"/>
            </a:pPr>
            <a:r>
              <a:rPr lang="en-US" smtClean="0"/>
              <a:t>Remove Specific Words (Minus or NOT)</a:t>
            </a:r>
          </a:p>
          <a:p>
            <a:pPr lvl="1" eaLnBrk="1" hangingPunct="1"/>
            <a:r>
              <a:rPr lang="en-US" smtClean="0"/>
              <a:t>It is useful to consider eliminating pages with certain words</a:t>
            </a:r>
          </a:p>
          <a:p>
            <a:pPr lvl="1" eaLnBrk="1" hangingPunct="1"/>
            <a:r>
              <a:rPr lang="en-US" smtClean="0"/>
              <a:t>It is the opposite of adding words that may/will appear on a page</a:t>
            </a:r>
          </a:p>
          <a:p>
            <a:pPr lvl="1" eaLnBrk="1" hangingPunct="1"/>
            <a:r>
              <a:rPr lang="en-US" smtClean="0"/>
              <a:t>The minus sign is a good way to eliminate wrong interpretations of words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Anatomy of a Hit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displayed with each hit?</a:t>
            </a:r>
          </a:p>
          <a:p>
            <a:pPr lvl="1" eaLnBrk="1" hangingPunct="1"/>
            <a:r>
              <a:rPr lang="en-US" smtClean="0"/>
              <a:t>Title</a:t>
            </a:r>
          </a:p>
          <a:p>
            <a:pPr lvl="2" eaLnBrk="1" hangingPunct="1"/>
            <a:r>
              <a:rPr lang="en-US" smtClean="0"/>
              <a:t>This is the text between the page’s &lt;title&gt; and &lt;/title&gt; tags.</a:t>
            </a:r>
          </a:p>
          <a:p>
            <a:pPr lvl="1" eaLnBrk="1" hangingPunct="1"/>
            <a:r>
              <a:rPr lang="en-US" smtClean="0"/>
              <a:t>Snippet</a:t>
            </a:r>
          </a:p>
          <a:p>
            <a:pPr lvl="2" eaLnBrk="1" hangingPunct="1"/>
            <a:r>
              <a:rPr lang="en-US" smtClean="0"/>
              <a:t>This information is a preview of what might be on the page</a:t>
            </a:r>
          </a:p>
          <a:p>
            <a:pPr lvl="2" eaLnBrk="1" hangingPunct="1"/>
            <a:r>
              <a:rPr lang="en-US" smtClean="0"/>
              <a:t>Usually a short phrase from the page containing one or more of the </a:t>
            </a:r>
            <a:r>
              <a:rPr lang="en-US" b="1" smtClean="0"/>
              <a:t>searched</a:t>
            </a:r>
            <a:r>
              <a:rPr lang="en-US" smtClean="0"/>
              <a:t> 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 Search Engine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first step,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crawling</a:t>
            </a:r>
            <a:r>
              <a:rPr lang="en-US" dirty="0" smtClean="0"/>
              <a:t>, visits every Web page that it can find</a:t>
            </a:r>
          </a:p>
          <a:p>
            <a:pPr eaLnBrk="1" hangingPunct="1">
              <a:defRPr/>
            </a:pPr>
            <a:r>
              <a:rPr lang="en-US" dirty="0" smtClean="0"/>
              <a:t>How are the pages found?</a:t>
            </a:r>
          </a:p>
          <a:p>
            <a:pPr lvl="1" eaLnBrk="1" hangingPunct="1">
              <a:defRPr/>
            </a:pPr>
            <a:r>
              <a:rPr lang="en-US" dirty="0" smtClean="0"/>
              <a:t>The crawler has a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todo</a:t>
            </a:r>
            <a:r>
              <a:rPr lang="en-US" dirty="0" smtClean="0"/>
              <a:t> list that is loaded with a set of pages to start</a:t>
            </a:r>
          </a:p>
          <a:p>
            <a:pPr lvl="1" eaLnBrk="1" hangingPunct="1">
              <a:defRPr/>
            </a:pPr>
            <a:r>
              <a:rPr lang="en-US" dirty="0" smtClean="0"/>
              <a:t>When a URL is found while crawling a page, it adds that URL to the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todo</a:t>
            </a:r>
            <a:r>
              <a:rPr lang="en-US" dirty="0" smtClean="0"/>
              <a:t> list</a:t>
            </a:r>
          </a:p>
          <a:p>
            <a:pPr eaLnBrk="1" hangingPunct="1">
              <a:defRPr/>
            </a:pPr>
            <a:r>
              <a:rPr lang="en-US" dirty="0" smtClean="0"/>
              <a:t>The main work of the crawler is to build an index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Anatomy of a Hit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displayed with each hit?</a:t>
            </a:r>
          </a:p>
          <a:p>
            <a:pPr lvl="1" eaLnBrk="1" hangingPunct="1"/>
            <a:r>
              <a:rPr lang="en-US" smtClean="0"/>
              <a:t>URL</a:t>
            </a:r>
          </a:p>
          <a:p>
            <a:pPr lvl="2" eaLnBrk="1" hangingPunct="1"/>
            <a:r>
              <a:rPr lang="en-US" smtClean="0"/>
              <a:t>The URL that is linked from the title line</a:t>
            </a:r>
          </a:p>
          <a:p>
            <a:pPr lvl="1" eaLnBrk="1" hangingPunct="1"/>
            <a:r>
              <a:rPr lang="en-US" smtClean="0"/>
              <a:t>Site Links</a:t>
            </a:r>
          </a:p>
          <a:p>
            <a:pPr lvl="2" eaLnBrk="1" hangingPunct="1"/>
            <a:r>
              <a:rPr lang="en-US" smtClean="0"/>
              <a:t>These are useful links from the site, which are basically shortcuts</a:t>
            </a:r>
          </a:p>
          <a:p>
            <a:pPr lvl="2" eaLnBrk="1" hangingPunct="1"/>
            <a:r>
              <a:rPr lang="en-US" smtClean="0"/>
              <a:t>These links are found algorithmically</a:t>
            </a:r>
          </a:p>
          <a:p>
            <a:pPr lvl="2" eaLnBrk="1" hangingPunct="1"/>
            <a:r>
              <a:rPr lang="en-US" smtClean="0"/>
              <a:t>They are not “sponsored” links – no one is paying for them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Using the Hit List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hits is a process of filtering</a:t>
            </a:r>
          </a:p>
          <a:p>
            <a:pPr eaLnBrk="1" hangingPunct="1"/>
            <a:r>
              <a:rPr lang="en-US" smtClean="0"/>
              <a:t>Skim the top level of information, and look deeper if it looks promising</a:t>
            </a:r>
          </a:p>
          <a:p>
            <a:pPr eaLnBrk="1" hangingPunct="1"/>
            <a:r>
              <a:rPr lang="en-US" smtClean="0"/>
              <a:t>If not, continuing skimming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Using the Hit List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“Looking deeper” ranks the information:</a:t>
            </a:r>
          </a:p>
          <a:p>
            <a:pPr lvl="1" eaLnBrk="1" hangingPunct="1"/>
            <a:r>
              <a:rPr lang="en-US" b="1" smtClean="0"/>
              <a:t>Title</a:t>
            </a:r>
          </a:p>
          <a:p>
            <a:pPr lvl="2" eaLnBrk="1" hangingPunct="1"/>
            <a:r>
              <a:rPr lang="en-US" smtClean="0"/>
              <a:t>It’s the first source of information </a:t>
            </a:r>
            <a:endParaRPr lang="en-US" b="1" smtClean="0"/>
          </a:p>
          <a:p>
            <a:pPr lvl="2" eaLnBrk="1" hangingPunct="1"/>
            <a:r>
              <a:rPr lang="en-US" smtClean="0"/>
              <a:t>When the title checks out, look at the . . .</a:t>
            </a:r>
          </a:p>
          <a:p>
            <a:pPr lvl="1" eaLnBrk="1" hangingPunct="1"/>
            <a:r>
              <a:rPr lang="en-US" b="1" smtClean="0"/>
              <a:t>Snippet</a:t>
            </a:r>
          </a:p>
          <a:p>
            <a:pPr lvl="2" eaLnBrk="1" hangingPunct="1"/>
            <a:r>
              <a:rPr lang="en-US" smtClean="0"/>
              <a:t>Search terms are shown in bold </a:t>
            </a:r>
          </a:p>
          <a:p>
            <a:pPr lvl="2" eaLnBrk="1" hangingPunct="1"/>
            <a:r>
              <a:rPr lang="en-US" smtClean="0"/>
              <a:t>The context around the occurrence is given</a:t>
            </a:r>
          </a:p>
          <a:p>
            <a:pPr lvl="2" eaLnBrk="1" hangingPunct="1"/>
            <a:r>
              <a:rPr lang="en-US" smtClean="0"/>
              <a:t>If the snippet checks out, look at the . . 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Using the Hit List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“Looking deeper” ranks the information:</a:t>
            </a:r>
          </a:p>
          <a:p>
            <a:pPr lvl="1" eaLnBrk="1" hangingPunct="1"/>
            <a:r>
              <a:rPr lang="en-US" b="1" smtClean="0"/>
              <a:t>URL</a:t>
            </a:r>
          </a:p>
          <a:p>
            <a:pPr lvl="2" eaLnBrk="1" hangingPunct="1"/>
            <a:r>
              <a:rPr lang="en-US" smtClean="0"/>
              <a:t>The domain of the site hosting the page is given</a:t>
            </a:r>
          </a:p>
          <a:p>
            <a:pPr lvl="2" eaLnBrk="1" hangingPunct="1"/>
            <a:r>
              <a:rPr lang="en-US" smtClean="0"/>
              <a:t>The site name is the first check of how authoritative the information is</a:t>
            </a:r>
          </a:p>
          <a:p>
            <a:pPr lvl="2" eaLnBrk="1" hangingPunct="1"/>
            <a:r>
              <a:rPr lang="en-US" smtClean="0"/>
              <a:t>If the URL checks out, look at the . . .</a:t>
            </a:r>
          </a:p>
          <a:p>
            <a:pPr lvl="1" eaLnBrk="1" hangingPunct="1"/>
            <a:r>
              <a:rPr lang="en-US" b="1" smtClean="0"/>
              <a:t>Pageitself</a:t>
            </a:r>
            <a:endParaRPr lang="en-US" smtClean="0"/>
          </a:p>
          <a:p>
            <a:pPr eaLnBrk="1" hangingPunct="1"/>
            <a:r>
              <a:rPr lang="en-US" smtClean="0"/>
              <a:t>At this point, there is some likelihood that the page includes information you need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Once You Find a Likely Page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page has been found!</a:t>
            </a:r>
          </a:p>
          <a:p>
            <a:pPr lvl="1" eaLnBrk="1" hangingPunct="1"/>
            <a:r>
              <a:rPr lang="en-US" sz="2400" smtClean="0"/>
              <a:t>A suggestive title</a:t>
            </a:r>
          </a:p>
          <a:p>
            <a:pPr lvl="1" eaLnBrk="1" hangingPunct="1"/>
            <a:r>
              <a:rPr lang="en-US" sz="2400" smtClean="0"/>
              <a:t>A promising snippet</a:t>
            </a:r>
          </a:p>
          <a:p>
            <a:pPr lvl="1" eaLnBrk="1" hangingPunct="1"/>
            <a:r>
              <a:rPr lang="en-US" sz="2400" smtClean="0"/>
              <a:t>A reliable domain</a:t>
            </a:r>
          </a:p>
          <a:p>
            <a:pPr eaLnBrk="1" hangingPunct="1"/>
            <a:r>
              <a:rPr lang="en-US" sz="2800" smtClean="0"/>
              <a:t>How close are we to what is wanted?</a:t>
            </a:r>
          </a:p>
          <a:p>
            <a:pPr lvl="1" eaLnBrk="1" hangingPunct="1"/>
            <a:r>
              <a:rPr lang="en-US" sz="2400" smtClean="0"/>
              <a:t>First, “roll through the page” checking out its main features</a:t>
            </a:r>
          </a:p>
          <a:p>
            <a:pPr lvl="1" eaLnBrk="1" hangingPunct="1"/>
            <a:r>
              <a:rPr lang="en-US" sz="2400" smtClean="0"/>
              <a:t>Next, look for a date to see how current it is</a:t>
            </a:r>
          </a:p>
          <a:p>
            <a:pPr lvl="1" eaLnBrk="1" hangingPunct="1"/>
            <a:r>
              <a:rPr lang="en-US" sz="2400" smtClean="0"/>
              <a:t>Finally, find the location of one of the keywords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Once You Find a Likely Page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is still to determine whether you want to stay on the page.</a:t>
            </a:r>
          </a:p>
          <a:p>
            <a:pPr lvl="1" eaLnBrk="1" hangingPunct="1"/>
            <a:r>
              <a:rPr lang="en-US" smtClean="0"/>
              <a:t>If you’ve found what you want, you’re done</a:t>
            </a:r>
          </a:p>
          <a:p>
            <a:pPr lvl="1" eaLnBrk="1" hangingPunct="1"/>
            <a:r>
              <a:rPr lang="en-US" smtClean="0"/>
              <a:t>If not, return to the hit list</a:t>
            </a:r>
          </a:p>
          <a:p>
            <a:pPr eaLnBrk="1" hangingPunct="1"/>
            <a:r>
              <a:rPr lang="en-US" smtClean="0"/>
              <a:t>If the site is good, decide how important it is that the information is perfectly correct:</a:t>
            </a:r>
          </a:p>
          <a:p>
            <a:pPr eaLnBrk="1" hangingPunct="1"/>
            <a:r>
              <a:rPr lang="en-US" smtClean="0"/>
              <a:t>If the importance is high, cross-check the information with another site</a:t>
            </a:r>
          </a:p>
          <a:p>
            <a:pPr eaLnBrk="1" hangingPunct="1"/>
            <a:r>
              <a:rPr lang="en-US" smtClean="0"/>
              <a:t>Find corroborating information!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Authoritative Information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Don’t Believe Everything You Read</a:t>
            </a:r>
          </a:p>
          <a:p>
            <a:pPr lvl="1" eaLnBrk="1" hangingPunct="1"/>
            <a:r>
              <a:rPr lang="en-US" smtClean="0"/>
              <a:t>No one in charge of the WWW, so no one checks to see that the information is correct</a:t>
            </a:r>
          </a:p>
          <a:p>
            <a:pPr lvl="1" eaLnBrk="1" hangingPunct="1"/>
            <a:r>
              <a:rPr lang="en-US" smtClean="0"/>
              <a:t>Some information is inaccurate</a:t>
            </a:r>
          </a:p>
          <a:p>
            <a:pPr lvl="1" eaLnBrk="1" hangingPunct="1"/>
            <a:r>
              <a:rPr lang="en-US" smtClean="0"/>
              <a:t>Most information on the Web should be considered suspect</a:t>
            </a:r>
          </a:p>
          <a:p>
            <a:pPr lvl="1" eaLnBrk="1" hangingPunct="1"/>
            <a:r>
              <a:rPr lang="en-US" smtClean="0"/>
              <a:t>Anyone can post a Web page and make random statements or claims…true, partly true, and completely false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Wikipedia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Wikipedia is an open source document created by knowledgeable and community-minded Internet users</a:t>
            </a:r>
          </a:p>
          <a:p>
            <a:pPr eaLnBrk="1" hangingPunct="1"/>
            <a:r>
              <a:rPr lang="en-US" smtClean="0"/>
              <a:t>Anyone can contribute to Wikipedia</a:t>
            </a:r>
          </a:p>
          <a:p>
            <a:pPr eaLnBrk="1" hangingPunct="1"/>
            <a:r>
              <a:rPr lang="en-US" smtClean="0"/>
              <a:t>Wikipedia covers an enormous number of topics</a:t>
            </a:r>
          </a:p>
          <a:p>
            <a:pPr eaLnBrk="1" hangingPunct="1"/>
            <a:r>
              <a:rPr lang="en-US" smtClean="0"/>
              <a:t>The information contained might not be included in a printed encyclopedia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Wikipedia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Its coverage and timeliness make it a valuable resource</a:t>
            </a:r>
          </a:p>
          <a:p>
            <a:pPr eaLnBrk="1" hangingPunct="1"/>
            <a:r>
              <a:rPr lang="en-US" smtClean="0"/>
              <a:t>The fact that many people contribute to Wikipedia is both a weakness and a strength</a:t>
            </a:r>
          </a:p>
          <a:p>
            <a:pPr lvl="1" eaLnBrk="1" hangingPunct="1"/>
            <a:r>
              <a:rPr lang="en-US" smtClean="0"/>
              <a:t>Anyone can add anything to or edit an entry without control</a:t>
            </a:r>
          </a:p>
          <a:p>
            <a:pPr lvl="1" eaLnBrk="1" hangingPunct="1"/>
            <a:r>
              <a:rPr lang="en-US" smtClean="0"/>
              <a:t>Use Wikipedia as a starting point for research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Web for Research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good research practices will ensure highly reliable information:</a:t>
            </a:r>
          </a:p>
          <a:p>
            <a:pPr lvl="1" eaLnBrk="1" hangingPunct="1"/>
            <a:r>
              <a:rPr lang="en-US" sz="2400" smtClean="0"/>
              <a:t>Question the information</a:t>
            </a:r>
          </a:p>
          <a:p>
            <a:pPr lvl="2" eaLnBrk="1" hangingPunct="1"/>
            <a:r>
              <a:rPr lang="en-US" smtClean="0"/>
              <a:t>Does it make sense? Is it believable? Is it consistent? Does the information fit with everything you already know?</a:t>
            </a:r>
          </a:p>
          <a:p>
            <a:pPr lvl="1" eaLnBrk="1" hangingPunct="1"/>
            <a:r>
              <a:rPr lang="en-US" sz="2400" smtClean="0"/>
              <a:t>Never rely on a single source; always use multiple sources.</a:t>
            </a:r>
          </a:p>
          <a:p>
            <a:pPr lvl="1" eaLnBrk="1" hangingPunct="1"/>
            <a:r>
              <a:rPr lang="en-US" sz="2400" smtClean="0"/>
              <a:t>Assess the site’s authoritativeness</a:t>
            </a:r>
          </a:p>
          <a:p>
            <a:pPr lvl="1" eaLnBrk="1" hangingPunct="1"/>
            <a:r>
              <a:rPr lang="en-US" sz="2400" smtClean="0"/>
              <a:t>Vary the kinds of resources you use, including off-line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0050" y="904875"/>
            <a:ext cx="5803900" cy="50482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Authoritative?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Authoritative means that we are looking for what experts say</a:t>
            </a:r>
          </a:p>
          <a:p>
            <a:pPr lvl="1" eaLnBrk="1" hangingPunct="1"/>
            <a:r>
              <a:rPr lang="en-US" smtClean="0"/>
              <a:t>We assume that experts are well informed on the topic</a:t>
            </a:r>
          </a:p>
          <a:p>
            <a:pPr lvl="1" eaLnBrk="1" hangingPunct="1"/>
            <a:r>
              <a:rPr lang="en-US" smtClean="0"/>
              <a:t>We assume that what experts say is true</a:t>
            </a:r>
          </a:p>
          <a:p>
            <a:pPr eaLnBrk="1" hangingPunct="1"/>
            <a:r>
              <a:rPr lang="en-US" smtClean="0"/>
              <a:t>There is no way to verify that what “they” say is true, so we accept that it’s the best available information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Respected Sources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Authoritative information can be gotten from respected organizations</a:t>
            </a:r>
          </a:p>
          <a:p>
            <a:pPr eaLnBrk="1" hangingPunct="1"/>
            <a:r>
              <a:rPr lang="en-US" smtClean="0"/>
              <a:t>Thousands of professional organizations host trustworthy Web sites</a:t>
            </a:r>
          </a:p>
          <a:p>
            <a:pPr eaLnBrk="1" hangingPunct="1"/>
            <a:r>
              <a:rPr lang="en-US" smtClean="0"/>
              <a:t>Individuals are also good sources of information as long as we have some reason to believe them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A primary source is a person who has </a:t>
            </a:r>
            <a:r>
              <a:rPr lang="en-US" sz="3000" b="1" i="1" dirty="0" smtClean="0">
                <a:solidFill>
                  <a:schemeClr val="accent1">
                    <a:lumMod val="25000"/>
                  </a:schemeClr>
                </a:solidFill>
              </a:rPr>
              <a:t>direct</a:t>
            </a:r>
            <a:r>
              <a:rPr lang="en-US" sz="3000" dirty="0" smtClean="0"/>
              <a:t> knowledge of the information</a:t>
            </a:r>
          </a:p>
          <a:p>
            <a:pPr eaLnBrk="1" hangingPunct="1">
              <a:defRPr/>
            </a:pPr>
            <a:r>
              <a:rPr lang="en-US" sz="3000" dirty="0" smtClean="0"/>
              <a:t>People who interview primary sources are </a:t>
            </a:r>
            <a:r>
              <a:rPr lang="en-US" sz="3000" b="1" i="1" dirty="0" smtClean="0">
                <a:solidFill>
                  <a:schemeClr val="accent1">
                    <a:lumMod val="25000"/>
                  </a:schemeClr>
                </a:solidFill>
              </a:rPr>
              <a:t>secondary</a:t>
            </a:r>
            <a:r>
              <a:rPr lang="en-US" sz="3000" dirty="0" smtClean="0"/>
              <a:t> sources</a:t>
            </a:r>
          </a:p>
          <a:p>
            <a:pPr lvl="1" eaLnBrk="1" hangingPunct="1">
              <a:defRPr/>
            </a:pPr>
            <a:r>
              <a:rPr lang="en-US" dirty="0" smtClean="0"/>
              <a:t>They are not as reliable as primary sources</a:t>
            </a:r>
          </a:p>
          <a:p>
            <a:pPr eaLnBrk="1" hangingPunct="1">
              <a:defRPr/>
            </a:pPr>
            <a:r>
              <a:rPr lang="en-US" sz="3000" dirty="0" smtClean="0"/>
              <a:t>People who watch journalists on TV or read newspaper reports are </a:t>
            </a:r>
            <a:r>
              <a:rPr lang="en-US" sz="3000" b="1" i="1" dirty="0" smtClean="0">
                <a:solidFill>
                  <a:schemeClr val="accent1">
                    <a:lumMod val="25000"/>
                  </a:schemeClr>
                </a:solidFill>
              </a:rPr>
              <a:t>tertiary</a:t>
            </a:r>
            <a:r>
              <a:rPr lang="en-US" sz="3000" dirty="0" smtClean="0"/>
              <a:t> sources</a:t>
            </a:r>
          </a:p>
          <a:p>
            <a:pPr lvl="1" eaLnBrk="1" hangingPunct="1">
              <a:defRPr/>
            </a:pPr>
            <a:r>
              <a:rPr lang="en-US" dirty="0" smtClean="0"/>
              <a:t>They are three levels removed from direct knowledge of the event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133600"/>
            <a:ext cx="7877175" cy="2590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Sources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secondary source does not mean that the information is wrong, only that the possibility exists</a:t>
            </a:r>
          </a:p>
          <a:p>
            <a:pPr eaLnBrk="1" hangingPunct="1"/>
            <a:r>
              <a:rPr lang="en-US" smtClean="0"/>
              <a:t>There is no guarantee that even primary sources tell the truth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Authoritative Sources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easiest way to get authoritative information is to go to a site that you know to be authoritative</a:t>
            </a:r>
          </a:p>
          <a:p>
            <a:pPr eaLnBrk="1" hangingPunct="1"/>
            <a:r>
              <a:rPr lang="en-US" smtClean="0"/>
              <a:t>Many agencies and organizations publish information you can depend on</a:t>
            </a:r>
          </a:p>
          <a:p>
            <a:pPr eaLnBrk="1" hangingPunct="1"/>
            <a:r>
              <a:rPr lang="en-US" smtClean="0"/>
              <a:t>By going directly to an authoritative source, you are ensured that the information is reliable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 Analysis… Good? Bad?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Possible</a:t>
            </a:r>
            <a:r>
              <a:rPr lang="en-US" sz="2800" smtClean="0"/>
              <a:t> issues for bad sites:</a:t>
            </a:r>
          </a:p>
          <a:p>
            <a:pPr lvl="1" eaLnBrk="1" hangingPunct="1"/>
            <a:r>
              <a:rPr lang="en-US" sz="2400" smtClean="0"/>
              <a:t>Broken links</a:t>
            </a:r>
          </a:p>
          <a:p>
            <a:pPr lvl="1" eaLnBrk="1" hangingPunct="1"/>
            <a:r>
              <a:rPr lang="en-US" sz="2400" smtClean="0"/>
              <a:t>Failure to give contact information</a:t>
            </a:r>
          </a:p>
          <a:p>
            <a:pPr lvl="1" eaLnBrk="1" hangingPunct="1"/>
            <a:r>
              <a:rPr lang="en-US" sz="2400" smtClean="0"/>
              <a:t>Failure to have a non-Web identity</a:t>
            </a:r>
          </a:p>
          <a:p>
            <a:pPr lvl="1" eaLnBrk="1" hangingPunct="1"/>
            <a:r>
              <a:rPr lang="en-US" sz="2400" smtClean="0"/>
              <a:t>Simplistic design</a:t>
            </a:r>
          </a:p>
          <a:p>
            <a:pPr lvl="1" eaLnBrk="1" hangingPunct="1"/>
            <a:r>
              <a:rPr lang="en-US" sz="2400" smtClean="0"/>
              <a:t>No recent updates or blog entries</a:t>
            </a:r>
          </a:p>
          <a:p>
            <a:pPr lvl="1" eaLnBrk="1" hangingPunct="1"/>
            <a:r>
              <a:rPr lang="en-US" sz="2400" smtClean="0"/>
              <a:t>Spelling mistakes</a:t>
            </a:r>
          </a:p>
          <a:p>
            <a:pPr eaLnBrk="1" hangingPunct="1"/>
            <a:r>
              <a:rPr lang="en-US" sz="2800" smtClean="0"/>
              <a:t>Legitimate sites may have these issues, too!</a:t>
            </a:r>
          </a:p>
          <a:p>
            <a:pPr eaLnBrk="1" hangingPunct="1"/>
            <a:r>
              <a:rPr lang="en-US" sz="2800" smtClean="0"/>
              <a:t>To decide if a site is legitimate, do a little direct research on the information found there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this chapter we have learned the following:</a:t>
            </a:r>
          </a:p>
          <a:p>
            <a:pPr lvl="1" eaLnBrk="1" hangingPunct="1"/>
            <a:r>
              <a:rPr lang="en-US" sz="2400" smtClean="0"/>
              <a:t>We need software and our own intelligence to search the Internet effectively.</a:t>
            </a:r>
          </a:p>
          <a:p>
            <a:pPr lvl="1" eaLnBrk="1" hangingPunct="1"/>
            <a:r>
              <a:rPr lang="en-US" sz="2400" smtClean="0"/>
              <a:t>Search engines are composed of a crawler and a query processor.</a:t>
            </a:r>
          </a:p>
          <a:p>
            <a:pPr lvl="1" eaLnBrk="1" hangingPunct="1"/>
            <a:r>
              <a:rPr lang="en-US" sz="2400" smtClean="0"/>
              <a:t>We create queries using the logical operators AND, OR, and NOT, and specific terms to pinpoint the information we seek.</a:t>
            </a:r>
          </a:p>
          <a:p>
            <a:pPr lvl="1" eaLnBrk="1" hangingPunct="1"/>
            <a:r>
              <a:rPr lang="en-US" sz="2400" smtClean="0"/>
              <a:t>Filtering and “subtracting” search terms removes extraneous hits.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this chapter we have learned the following:</a:t>
            </a:r>
          </a:p>
          <a:p>
            <a:pPr lvl="1" eaLnBrk="1" hangingPunct="1"/>
            <a:r>
              <a:rPr lang="en-US" sz="2400" smtClean="0"/>
              <a:t>Once we’ve found information, we must judge whether it is correct by investigating the organization that publishes the page, and examining the facts claimed on the page.</a:t>
            </a:r>
          </a:p>
          <a:p>
            <a:pPr lvl="1" eaLnBrk="1" hangingPunct="1"/>
            <a:r>
              <a:rPr lang="en-US" sz="2400" smtClean="0"/>
              <a:t>We must cross-check the information with other sources, especially when the information is important.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 Search Engine Works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index is a list of tokens (or words) that are associated with the page</a:t>
            </a:r>
          </a:p>
          <a:p>
            <a:pPr eaLnBrk="1" hangingPunct="1"/>
            <a:r>
              <a:rPr lang="en-US" smtClean="0"/>
              <a:t>The token might be part of the page’s title</a:t>
            </a:r>
          </a:p>
          <a:p>
            <a:pPr eaLnBrk="1" hangingPunct="1"/>
            <a:r>
              <a:rPr lang="en-US" smtClean="0"/>
              <a:t>There are other ways for a token to be associated with a page</a:t>
            </a:r>
          </a:p>
          <a:p>
            <a:pPr eaLnBrk="1" hangingPunct="1"/>
            <a:r>
              <a:rPr lang="en-US" smtClean="0"/>
              <a:t>For each token, the crawler creates a list of the URLs associated with that token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 Search Engine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second step is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query processing</a:t>
            </a:r>
          </a:p>
          <a:p>
            <a:pPr eaLnBrk="1" hangingPunct="1">
              <a:defRPr/>
            </a:pPr>
            <a:r>
              <a:rPr lang="en-US" dirty="0" smtClean="0"/>
              <a:t>The user presents tokens (aka search terms) to the query processor</a:t>
            </a:r>
          </a:p>
          <a:p>
            <a:pPr eaLnBrk="1" hangingPunct="1">
              <a:defRPr/>
            </a:pPr>
            <a:r>
              <a:rPr lang="en-US" dirty="0" smtClean="0"/>
              <a:t>The search engine then looks up the word in the index and returns to you a </a:t>
            </a:r>
            <a:r>
              <a:rPr lang="en-US" b="1" i="1" dirty="0" smtClean="0"/>
              <a:t>hit</a:t>
            </a:r>
            <a:r>
              <a:rPr lang="en-US" dirty="0" smtClean="0"/>
              <a:t> list</a:t>
            </a:r>
          </a:p>
          <a:p>
            <a:pPr eaLnBrk="1" hangingPunct="1">
              <a:defRPr/>
            </a:pPr>
            <a:r>
              <a:rPr lang="en-US" dirty="0" smtClean="0"/>
              <a:t>By creating the index ahead of time, search engines are able to answer user queries very quickly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Multiword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With a multiple-word query, the pages returned should be appropriate for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all</a:t>
            </a:r>
            <a:r>
              <a:rPr lang="en-US" dirty="0" smtClean="0"/>
              <a:t> of the queried words</a:t>
            </a:r>
          </a:p>
          <a:p>
            <a:pPr eaLnBrk="1" hangingPunct="1">
              <a:defRPr/>
            </a:pPr>
            <a:r>
              <a:rPr lang="en-US" b="1" dirty="0" smtClean="0"/>
              <a:t>AND-query</a:t>
            </a:r>
          </a:p>
          <a:p>
            <a:pPr lvl="1" eaLnBrk="1" hangingPunct="1">
              <a:defRPr/>
            </a:pPr>
            <a:r>
              <a:rPr lang="en-US" dirty="0" smtClean="0"/>
              <a:t>Each page returned </a:t>
            </a:r>
            <a:r>
              <a:rPr lang="en-US" i="1" dirty="0" smtClean="0"/>
              <a:t>should</a:t>
            </a:r>
            <a:r>
              <a:rPr lang="en-US" dirty="0" smtClean="0"/>
              <a:t> be associated with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all</a:t>
            </a:r>
            <a:r>
              <a:rPr lang="en-US" i="1" dirty="0" smtClean="0"/>
              <a:t> </a:t>
            </a:r>
            <a:r>
              <a:rPr lang="en-US" dirty="0" smtClean="0"/>
              <a:t>the words</a:t>
            </a:r>
          </a:p>
          <a:p>
            <a:pPr lvl="1" eaLnBrk="1" hangingPunct="1">
              <a:defRPr/>
            </a:pPr>
            <a:r>
              <a:rPr lang="en-US" dirty="0" smtClean="0"/>
              <a:t>There is no index entry corresponding to a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set</a:t>
            </a:r>
            <a:r>
              <a:rPr lang="en-US" i="1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There is only a list for the individual words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Intersecting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For multiple words, the query processor fetches the index lists for </a:t>
            </a:r>
            <a:r>
              <a:rPr lang="en-US" i="1" dirty="0" smtClean="0"/>
              <a:t>each</a:t>
            </a:r>
            <a:r>
              <a:rPr lang="en-US" dirty="0" smtClean="0"/>
              <a:t> of the terms</a:t>
            </a:r>
          </a:p>
          <a:p>
            <a:pPr eaLnBrk="1" hangingPunct="1">
              <a:defRPr/>
            </a:pPr>
            <a:r>
              <a:rPr lang="en-US" dirty="0" smtClean="0"/>
              <a:t>URLs that are in all of the lists are looked at and compared</a:t>
            </a:r>
          </a:p>
          <a:p>
            <a:pPr eaLnBrk="1" hangingPunct="1">
              <a:defRPr/>
            </a:pPr>
            <a:r>
              <a:rPr lang="en-US" dirty="0" smtClean="0"/>
              <a:t>The query processor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intersects</a:t>
            </a:r>
            <a:r>
              <a:rPr lang="en-US" dirty="0" smtClean="0"/>
              <a:t> the lists</a:t>
            </a:r>
          </a:p>
          <a:p>
            <a:pPr eaLnBrk="1" hangingPunct="1">
              <a:defRPr/>
            </a:pPr>
            <a:r>
              <a:rPr lang="en-US" dirty="0" smtClean="0"/>
              <a:t>The URL lists are alphabetized to speed up the processing … it is easier to notice when the same URL is on multiple lists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2325</Words>
  <Application>Microsoft Office PowerPoint</Application>
  <PresentationFormat>On-screen Show (4:3)</PresentationFormat>
  <Paragraphs>285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Web Search Fundamentals</vt:lpstr>
      <vt:lpstr>How a Search Engine Works</vt:lpstr>
      <vt:lpstr>Slide 5</vt:lpstr>
      <vt:lpstr>How a Search Engine Works</vt:lpstr>
      <vt:lpstr>How a Search Engine Works</vt:lpstr>
      <vt:lpstr>Multiword Searches</vt:lpstr>
      <vt:lpstr>Intersecting Queries</vt:lpstr>
      <vt:lpstr>Slide 10</vt:lpstr>
      <vt:lpstr>Rules for Intersecting Alphabetized Lists</vt:lpstr>
      <vt:lpstr>Slide 12</vt:lpstr>
      <vt:lpstr>Power of an Indexed Search</vt:lpstr>
      <vt:lpstr>Slide 14</vt:lpstr>
      <vt:lpstr>Descriptive Terms</vt:lpstr>
      <vt:lpstr>Descriptive Terms</vt:lpstr>
      <vt:lpstr>Page Rank</vt:lpstr>
      <vt:lpstr>Links to Other Pages</vt:lpstr>
      <vt:lpstr>Links to Other Pages</vt:lpstr>
      <vt:lpstr>Links to Other Pages</vt:lpstr>
      <vt:lpstr>Slide 21</vt:lpstr>
      <vt:lpstr>Advanced Searches</vt:lpstr>
      <vt:lpstr>Advanced Searches</vt:lpstr>
      <vt:lpstr>Complex Queries</vt:lpstr>
      <vt:lpstr>Complex Queries</vt:lpstr>
      <vt:lpstr>Combining Logical Operators</vt:lpstr>
      <vt:lpstr>Restricting Global Search</vt:lpstr>
      <vt:lpstr>Filtered Searches</vt:lpstr>
      <vt:lpstr>Filtered Searches</vt:lpstr>
      <vt:lpstr>Web Searching</vt:lpstr>
      <vt:lpstr>1. Selecting Search Terms</vt:lpstr>
      <vt:lpstr>1. Selecting Search Terms</vt:lpstr>
      <vt:lpstr>1. Selecting Search Terms</vt:lpstr>
      <vt:lpstr>1. Selecting Search Terms</vt:lpstr>
      <vt:lpstr>1. Selecting Search Terms</vt:lpstr>
      <vt:lpstr>Slide 36</vt:lpstr>
      <vt:lpstr>1. Selecting Search Terms</vt:lpstr>
      <vt:lpstr>1. Selecting Search Terms</vt:lpstr>
      <vt:lpstr>2. Anatomy of a Hit</vt:lpstr>
      <vt:lpstr>2. Anatomy of a Hit</vt:lpstr>
      <vt:lpstr>3. Using the Hit List</vt:lpstr>
      <vt:lpstr>3. Using the Hit List</vt:lpstr>
      <vt:lpstr>3. Using the Hit List</vt:lpstr>
      <vt:lpstr>4. Once You Find a Likely Page</vt:lpstr>
      <vt:lpstr>4. Once You Find a Likely Page</vt:lpstr>
      <vt:lpstr>Authoritative Information</vt:lpstr>
      <vt:lpstr>Wikipedia</vt:lpstr>
      <vt:lpstr>Wikipedia</vt:lpstr>
      <vt:lpstr>Using the Web for Research</vt:lpstr>
      <vt:lpstr>What Is Authoritative?</vt:lpstr>
      <vt:lpstr>Respected Sources</vt:lpstr>
      <vt:lpstr>Primary Sources</vt:lpstr>
      <vt:lpstr>Slide 53</vt:lpstr>
      <vt:lpstr>Primary Sources</vt:lpstr>
      <vt:lpstr>Authoritative Sources</vt:lpstr>
      <vt:lpstr>Site Analysis… Good? Bad?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71</cp:revision>
  <dcterms:created xsi:type="dcterms:W3CDTF">2012-03-21T18:49:41Z</dcterms:created>
  <dcterms:modified xsi:type="dcterms:W3CDTF">2012-05-15T19:58:31Z</dcterms:modified>
</cp:coreProperties>
</file>