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4" r:id="rId6"/>
    <p:sldId id="261" r:id="rId7"/>
    <p:sldId id="268" r:id="rId8"/>
    <p:sldId id="265" r:id="rId9"/>
    <p:sldId id="266" r:id="rId10"/>
    <p:sldId id="269" r:id="rId11"/>
    <p:sldId id="267" r:id="rId12"/>
    <p:sldId id="270" r:id="rId13"/>
    <p:sldId id="271" r:id="rId14"/>
    <p:sldId id="275" r:id="rId15"/>
    <p:sldId id="276" r:id="rId16"/>
    <p:sldId id="277" r:id="rId17"/>
    <p:sldId id="278" r:id="rId18"/>
    <p:sldId id="272" r:id="rId19"/>
    <p:sldId id="279" r:id="rId20"/>
    <p:sldId id="280" r:id="rId21"/>
    <p:sldId id="281" r:id="rId22"/>
    <p:sldId id="282" r:id="rId23"/>
    <p:sldId id="273" r:id="rId24"/>
    <p:sldId id="284" r:id="rId25"/>
    <p:sldId id="285" r:id="rId26"/>
    <p:sldId id="283" r:id="rId27"/>
    <p:sldId id="274" r:id="rId28"/>
    <p:sldId id="286" r:id="rId29"/>
    <p:sldId id="291" r:id="rId30"/>
    <p:sldId id="287" r:id="rId31"/>
    <p:sldId id="288" r:id="rId32"/>
    <p:sldId id="292" r:id="rId33"/>
    <p:sldId id="293" r:id="rId34"/>
    <p:sldId id="289" r:id="rId35"/>
    <p:sldId id="294" r:id="rId36"/>
    <p:sldId id="290" r:id="rId37"/>
    <p:sldId id="295" r:id="rId38"/>
    <p:sldId id="296" r:id="rId39"/>
    <p:sldId id="297" r:id="rId40"/>
    <p:sldId id="301" r:id="rId41"/>
    <p:sldId id="302" r:id="rId42"/>
    <p:sldId id="303" r:id="rId43"/>
    <p:sldId id="304" r:id="rId44"/>
    <p:sldId id="298" r:id="rId45"/>
    <p:sldId id="305" r:id="rId46"/>
    <p:sldId id="306" r:id="rId47"/>
    <p:sldId id="299" r:id="rId48"/>
    <p:sldId id="308" r:id="rId49"/>
    <p:sldId id="314" r:id="rId50"/>
    <p:sldId id="307" r:id="rId51"/>
    <p:sldId id="315" r:id="rId52"/>
    <p:sldId id="316" r:id="rId53"/>
    <p:sldId id="300" r:id="rId54"/>
    <p:sldId id="309" r:id="rId55"/>
    <p:sldId id="317" r:id="rId56"/>
    <p:sldId id="310" r:id="rId57"/>
    <p:sldId id="257" r:id="rId58"/>
    <p:sldId id="262" r:id="rId59"/>
    <p:sldId id="263"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6</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An Introduction to Debugging</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Whose Problem Is It?</a:t>
            </a:r>
          </a:p>
        </p:txBody>
      </p:sp>
      <p:sp>
        <p:nvSpPr>
          <p:cNvPr id="22530" name="Content Placeholder 2"/>
          <p:cNvSpPr>
            <a:spLocks noGrp="1"/>
          </p:cNvSpPr>
          <p:nvPr>
            <p:ph idx="1"/>
          </p:nvPr>
        </p:nvSpPr>
        <p:spPr/>
        <p:txBody>
          <a:bodyPr/>
          <a:lstStyle/>
          <a:p>
            <a:pPr eaLnBrk="1" hangingPunct="1"/>
            <a:r>
              <a:rPr lang="en-US" smtClean="0"/>
              <a:t>We don’t knowingly make errors…therefor we must be right! And the computer is at fault!</a:t>
            </a:r>
          </a:p>
          <a:p>
            <a:pPr eaLnBrk="1" hangingPunct="1"/>
            <a:r>
              <a:rPr lang="en-US" smtClean="0"/>
              <a:t>Sometimes it is: both hardware and software errors do happen</a:t>
            </a:r>
          </a:p>
          <a:p>
            <a:pPr eaLnBrk="1" hangingPunct="1"/>
            <a:r>
              <a:rPr lang="en-US" smtClean="0"/>
              <a:t>Human errors occur more often</a:t>
            </a:r>
          </a:p>
          <a:p>
            <a:pPr eaLnBrk="1" hangingPunct="1"/>
            <a:r>
              <a:rPr lang="en-US" smtClean="0"/>
              <a:t>Maybe we just misunderstood the system and how it works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Using the Computer to Debug</a:t>
            </a:r>
          </a:p>
        </p:txBody>
      </p:sp>
      <p:sp>
        <p:nvSpPr>
          <p:cNvPr id="23554" name="Content Placeholder 2"/>
          <p:cNvSpPr>
            <a:spLocks noGrp="1"/>
          </p:cNvSpPr>
          <p:nvPr>
            <p:ph idx="1"/>
          </p:nvPr>
        </p:nvSpPr>
        <p:spPr/>
        <p:txBody>
          <a:bodyPr/>
          <a:lstStyle/>
          <a:p>
            <a:pPr eaLnBrk="1" hangingPunct="1"/>
            <a:r>
              <a:rPr lang="en-US" smtClean="0"/>
              <a:t>Not only is the computer unable to debug itself, we can’t debug it directly</a:t>
            </a:r>
          </a:p>
          <a:p>
            <a:pPr eaLnBrk="1" hangingPunct="1"/>
            <a:r>
              <a:rPr lang="en-US" smtClean="0"/>
              <a:t>Though there may be a bug in the software, most of the program works correctly</a:t>
            </a:r>
          </a:p>
          <a:p>
            <a:pPr eaLnBrk="1" hangingPunct="1"/>
            <a:r>
              <a:rPr lang="en-US" smtClean="0"/>
              <a:t>There are usually many ways to solve a problem.</a:t>
            </a:r>
          </a:p>
          <a:p>
            <a:pPr eaLnBrk="1" hangingPunct="1"/>
            <a:r>
              <a:rPr lang="en-US" smtClean="0"/>
              <a:t>Bypassing an error is called a workaround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More About Debugging</a:t>
            </a:r>
          </a:p>
        </p:txBody>
      </p:sp>
      <p:sp>
        <p:nvSpPr>
          <p:cNvPr id="24578" name="Content Placeholder 2"/>
          <p:cNvSpPr>
            <a:spLocks noGrp="1"/>
          </p:cNvSpPr>
          <p:nvPr>
            <p:ph idx="1"/>
          </p:nvPr>
        </p:nvSpPr>
        <p:spPr/>
        <p:txBody>
          <a:bodyPr/>
          <a:lstStyle/>
          <a:p>
            <a:pPr eaLnBrk="1" hangingPunct="1"/>
            <a:r>
              <a:rPr lang="en-US" smtClean="0"/>
              <a:t>Debugging is solving a mystery</a:t>
            </a:r>
          </a:p>
          <a:p>
            <a:pPr eaLnBrk="1" hangingPunct="1"/>
            <a:r>
              <a:rPr lang="en-US" smtClean="0"/>
              <a:t>By asking questions (“Do I need more clues?”; “Are my clues reliable?) we focus better and discover a solution faster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Steps to Debugging</a:t>
            </a:r>
          </a:p>
        </p:txBody>
      </p:sp>
      <p:sp>
        <p:nvSpPr>
          <p:cNvPr id="25602" name="Content Placeholder 2"/>
          <p:cNvSpPr>
            <a:spLocks noGrp="1"/>
          </p:cNvSpPr>
          <p:nvPr>
            <p:ph idx="1"/>
          </p:nvPr>
        </p:nvSpPr>
        <p:spPr/>
        <p:txBody>
          <a:bodyPr/>
          <a:lstStyle/>
          <a:p>
            <a:pPr marL="514350" indent="-514350" eaLnBrk="1" hangingPunct="1">
              <a:buFontTx/>
              <a:buAutoNum type="arabicPeriod"/>
            </a:pPr>
            <a:r>
              <a:rPr lang="en-US" i="1" smtClean="0"/>
              <a:t>The first step in debugging is to check that the error is reproducible</a:t>
            </a:r>
          </a:p>
          <a:p>
            <a:pPr lvl="1" eaLnBrk="1" hangingPunct="1"/>
            <a:r>
              <a:rPr lang="en-US" smtClean="0"/>
              <a:t>Computers are deterministic -- they do </a:t>
            </a:r>
            <a:r>
              <a:rPr lang="en-US" i="1" smtClean="0"/>
              <a:t>exactly</a:t>
            </a:r>
            <a:r>
              <a:rPr lang="en-US" smtClean="0"/>
              <a:t> the same thing </a:t>
            </a:r>
            <a:r>
              <a:rPr lang="en-US" i="1" smtClean="0"/>
              <a:t>every</a:t>
            </a:r>
            <a:r>
              <a:rPr lang="en-US" smtClean="0"/>
              <a:t> time if given the same input</a:t>
            </a:r>
          </a:p>
          <a:p>
            <a:pPr lvl="1" eaLnBrk="1" hangingPunct="1"/>
            <a:endParaRPr lang="en-US" smtClean="0"/>
          </a:p>
          <a:p>
            <a:pPr lvl="1" eaLnBrk="1" hangingPunct="1"/>
            <a:r>
              <a:rPr lang="en-US" smtClean="0"/>
              <a:t>Start by trying to reproduce the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Steps to Debugging</a:t>
            </a:r>
          </a:p>
        </p:txBody>
      </p:sp>
      <p:sp>
        <p:nvSpPr>
          <p:cNvPr id="26626" name="Content Placeholder 2"/>
          <p:cNvSpPr>
            <a:spLocks noGrp="1"/>
          </p:cNvSpPr>
          <p:nvPr>
            <p:ph idx="1"/>
          </p:nvPr>
        </p:nvSpPr>
        <p:spPr/>
        <p:txBody>
          <a:bodyPr/>
          <a:lstStyle/>
          <a:p>
            <a:pPr marL="514350" indent="-514350" eaLnBrk="1" hangingPunct="1">
              <a:buFontTx/>
              <a:buAutoNum type="arabicPeriod" startAt="2"/>
            </a:pPr>
            <a:r>
              <a:rPr lang="en-US" i="1" smtClean="0"/>
              <a:t>The next step is to be sure that you know exactly what the problem is</a:t>
            </a:r>
          </a:p>
          <a:p>
            <a:pPr lvl="1" eaLnBrk="1" hangingPunct="1"/>
            <a:r>
              <a:rPr lang="en-US" smtClean="0"/>
              <a:t>the computer may perform a sequence of operations </a:t>
            </a:r>
            <a:r>
              <a:rPr lang="en-US" i="1" smtClean="0"/>
              <a:t>after </a:t>
            </a:r>
            <a:r>
              <a:rPr lang="en-US" smtClean="0"/>
              <a:t>an error</a:t>
            </a:r>
          </a:p>
          <a:p>
            <a:pPr lvl="1" eaLnBrk="1" hangingPunct="1"/>
            <a:r>
              <a:rPr lang="en-US" smtClean="0"/>
              <a:t>These operations must be eliminated first as the focal point of the debugging</a:t>
            </a:r>
          </a:p>
          <a:p>
            <a:pPr lvl="1" eaLnBrk="1" hangingPunct="1"/>
            <a:r>
              <a:rPr lang="en-US" smtClean="0"/>
              <a:t>Determining the exact problem is critical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Steps to Debugging</a:t>
            </a:r>
          </a:p>
        </p:txBody>
      </p:sp>
      <p:sp>
        <p:nvSpPr>
          <p:cNvPr id="27650" name="Content Placeholder 2"/>
          <p:cNvSpPr>
            <a:spLocks noGrp="1"/>
          </p:cNvSpPr>
          <p:nvPr>
            <p:ph idx="1"/>
          </p:nvPr>
        </p:nvSpPr>
        <p:spPr/>
        <p:txBody>
          <a:bodyPr/>
          <a:lstStyle/>
          <a:p>
            <a:pPr marL="514350" indent="-514350" eaLnBrk="1" hangingPunct="1">
              <a:buFontTx/>
              <a:buAutoNum type="arabicPeriod" startAt="3"/>
            </a:pPr>
            <a:r>
              <a:rPr lang="en-US" i="1" smtClean="0"/>
              <a:t>A standard next step is to check all of the “obvious” error sources</a:t>
            </a:r>
          </a:p>
          <a:p>
            <a:pPr lvl="1" eaLnBrk="1" hangingPunct="1"/>
            <a:r>
              <a:rPr lang="en-US" smtClean="0"/>
              <a:t>What kinds of errors are obvious depends on the problem</a:t>
            </a:r>
          </a:p>
          <a:p>
            <a:pPr lvl="1" eaLnBrk="1" hangingPunct="1"/>
            <a:r>
              <a:rPr lang="en-US" smtClean="0"/>
              <a:t>Checking inputs, connections, links,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Steps to Debugging</a:t>
            </a:r>
          </a:p>
        </p:txBody>
      </p:sp>
      <p:sp>
        <p:nvSpPr>
          <p:cNvPr id="28674" name="Content Placeholder 2"/>
          <p:cNvSpPr>
            <a:spLocks noGrp="1"/>
          </p:cNvSpPr>
          <p:nvPr>
            <p:ph idx="1"/>
          </p:nvPr>
        </p:nvSpPr>
        <p:spPr/>
        <p:txBody>
          <a:bodyPr/>
          <a:lstStyle/>
          <a:p>
            <a:pPr marL="514350" indent="-514350" eaLnBrk="1" hangingPunct="1">
              <a:buFontTx/>
              <a:buAutoNum type="arabicPeriod" startAt="4"/>
            </a:pPr>
            <a:r>
              <a:rPr lang="en-US" i="1" smtClean="0"/>
              <a:t>Isolate the problem by dividing the operation into those parts that are working and those that are not</a:t>
            </a:r>
          </a:p>
          <a:p>
            <a:pPr lvl="1" eaLnBrk="1" hangingPunct="1"/>
            <a:r>
              <a:rPr lang="en-US" smtClean="0"/>
              <a:t>Theorize about where the problem is located </a:t>
            </a:r>
          </a:p>
          <a:p>
            <a:pPr lvl="1" eaLnBrk="1" hangingPunct="1"/>
            <a:r>
              <a:rPr lang="en-US" smtClean="0"/>
              <a:t>Gathering more information if needed</a:t>
            </a:r>
          </a:p>
          <a:p>
            <a:pPr lvl="1" eaLnBrk="1" hangingPunct="1"/>
            <a:r>
              <a:rPr lang="en-US" smtClean="0"/>
              <a:t>Limit the number of untested assumption</a:t>
            </a:r>
          </a:p>
          <a:p>
            <a:pPr lvl="1" eaLnBrk="1" hangingPunct="1"/>
            <a:r>
              <a:rPr lang="en-US" smtClean="0"/>
              <a:t>Eliminate as many possibilities as you can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Debugging Recap Guidelines</a:t>
            </a:r>
          </a:p>
        </p:txBody>
      </p:sp>
      <p:sp>
        <p:nvSpPr>
          <p:cNvPr id="29698" name="Content Placeholder 2"/>
          <p:cNvSpPr>
            <a:spLocks noGrp="1"/>
          </p:cNvSpPr>
          <p:nvPr>
            <p:ph idx="1"/>
          </p:nvPr>
        </p:nvSpPr>
        <p:spPr/>
        <p:txBody>
          <a:bodyPr/>
          <a:lstStyle/>
          <a:p>
            <a:pPr eaLnBrk="1" hangingPunct="1"/>
            <a:r>
              <a:rPr lang="en-US" smtClean="0"/>
              <a:t>The following are key points to debug:</a:t>
            </a:r>
          </a:p>
          <a:p>
            <a:pPr lvl="1" eaLnBrk="1" hangingPunct="1"/>
            <a:r>
              <a:rPr lang="en-US" sz="2000" smtClean="0"/>
              <a:t>Make sure that you can reproduce the error.</a:t>
            </a:r>
          </a:p>
          <a:p>
            <a:pPr lvl="1" eaLnBrk="1" hangingPunct="1"/>
            <a:r>
              <a:rPr lang="en-US" sz="2000" smtClean="0"/>
              <a:t>Determine the problem exactly.</a:t>
            </a:r>
          </a:p>
          <a:p>
            <a:pPr lvl="1" eaLnBrk="1" hangingPunct="1"/>
            <a:r>
              <a:rPr lang="en-US" sz="2000" smtClean="0"/>
              <a:t>Eliminate the “obvious” causes.</a:t>
            </a:r>
          </a:p>
          <a:p>
            <a:pPr lvl="1" eaLnBrk="1" hangingPunct="1"/>
            <a:r>
              <a:rPr lang="en-US" sz="2000" smtClean="0"/>
              <a:t>Divide the process, separating the parts that work from the part that doesn’t.</a:t>
            </a:r>
          </a:p>
          <a:p>
            <a:pPr lvl="1" eaLnBrk="1" hangingPunct="1"/>
            <a:r>
              <a:rPr lang="en-US" sz="2000" smtClean="0"/>
              <a:t>When you reach a dead end, reassess your information, asking where you may be making wrong assumptions or conclusions; then step through the process again.</a:t>
            </a:r>
          </a:p>
          <a:p>
            <a:pPr lvl="1" eaLnBrk="1" hangingPunct="1"/>
            <a:r>
              <a:rPr lang="en-US" sz="2000" smtClean="0"/>
              <a:t>As you work through the process from start to finish, make predictions about what should happen and verify that your predictions are fulfilled.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A Debugging Case Study</a:t>
            </a:r>
          </a:p>
        </p:txBody>
      </p:sp>
      <p:sp>
        <p:nvSpPr>
          <p:cNvPr id="30722" name="Content Placeholder 2"/>
          <p:cNvSpPr>
            <a:spLocks noGrp="1"/>
          </p:cNvSpPr>
          <p:nvPr>
            <p:ph sz="half" idx="1"/>
          </p:nvPr>
        </p:nvSpPr>
        <p:spPr/>
        <p:txBody>
          <a:bodyPr/>
          <a:lstStyle/>
          <a:p>
            <a:pPr eaLnBrk="1" hangingPunct="1"/>
            <a:r>
              <a:rPr lang="en-US" smtClean="0"/>
              <a:t>To illustrate the debugging principles in action, imagine a simple page in HTML</a:t>
            </a:r>
          </a:p>
          <a:p>
            <a:pPr eaLnBrk="1" hangingPunct="1"/>
            <a:r>
              <a:rPr lang="en-US" smtClean="0"/>
              <a:t>The goal is to get a page that looks like this:</a:t>
            </a:r>
          </a:p>
        </p:txBody>
      </p:sp>
      <p:pic>
        <p:nvPicPr>
          <p:cNvPr id="1026" name="Picture 2"/>
          <p:cNvPicPr>
            <a:picLocks noChangeAspect="1" noChangeArrowheads="1"/>
          </p:cNvPicPr>
          <p:nvPr/>
        </p:nvPicPr>
        <p:blipFill>
          <a:blip r:embed="rId2"/>
          <a:srcRect/>
          <a:stretch>
            <a:fillRect/>
          </a:stretch>
        </p:blipFill>
        <p:spPr bwMode="auto">
          <a:xfrm>
            <a:off x="4265613" y="1524000"/>
            <a:ext cx="4392612" cy="3962400"/>
          </a:xfrm>
          <a:prstGeom prst="rect">
            <a:avLst/>
          </a:prstGeom>
          <a:noFill/>
          <a:ln w="9525">
            <a:solidFill>
              <a:schemeClr val="accent2">
                <a:lumMod val="75000"/>
              </a:schemeClr>
            </a:solidFill>
            <a:miter lim="800000"/>
            <a:headEnd/>
            <a:tailEnd/>
          </a:ln>
          <a:effectLst/>
          <a:extLst>
            <a:ext uri="{909E8E84-426E-40DD-AFC4-6F175D3DCCD1}"/>
            <a:ext uri="{AF507438-7753-43E0-B8FC-AC1667EBCBE1}"/>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p:cNvPicPr>
            <a:picLocks noGrp="1" noChangeAspect="1" noChangeArrowheads="1"/>
          </p:cNvPicPr>
          <p:nvPr>
            <p:ph sz="quarter" idx="4"/>
          </p:nvPr>
        </p:nvPicPr>
        <p:blipFill>
          <a:blip r:embed="rId2"/>
          <a:srcRect/>
          <a:stretch>
            <a:fillRect/>
          </a:stretch>
        </p:blipFill>
        <p:spPr>
          <a:xfrm>
            <a:off x="4645025" y="2360613"/>
            <a:ext cx="4041775" cy="3579812"/>
          </a:xfrm>
          <a:ln>
            <a:solidFill>
              <a:schemeClr val="tx1"/>
            </a:solidFill>
          </a:ln>
        </p:spPr>
      </p:pic>
      <p:sp>
        <p:nvSpPr>
          <p:cNvPr id="31746" name="Title 1"/>
          <p:cNvSpPr>
            <a:spLocks noGrp="1"/>
          </p:cNvSpPr>
          <p:nvPr>
            <p:ph type="title"/>
          </p:nvPr>
        </p:nvSpPr>
        <p:spPr/>
        <p:txBody>
          <a:bodyPr/>
          <a:lstStyle/>
          <a:p>
            <a:pPr eaLnBrk="1" hangingPunct="1"/>
            <a:r>
              <a:rPr lang="en-US" smtClean="0"/>
              <a:t>Look Closely At the Page</a:t>
            </a:r>
          </a:p>
        </p:txBody>
      </p:sp>
      <p:sp>
        <p:nvSpPr>
          <p:cNvPr id="31747" name="Text Placeholder 3"/>
          <p:cNvSpPr>
            <a:spLocks noGrp="1"/>
          </p:cNvSpPr>
          <p:nvPr>
            <p:ph type="body" idx="1"/>
          </p:nvPr>
        </p:nvSpPr>
        <p:spPr/>
        <p:txBody>
          <a:bodyPr/>
          <a:lstStyle/>
          <a:p>
            <a:pPr eaLnBrk="1" hangingPunct="1"/>
            <a:r>
              <a:rPr lang="en-US" smtClean="0"/>
              <a:t>Working Page</a:t>
            </a:r>
          </a:p>
        </p:txBody>
      </p:sp>
      <p:sp>
        <p:nvSpPr>
          <p:cNvPr id="31748" name="Text Placeholder 7"/>
          <p:cNvSpPr>
            <a:spLocks noGrp="1"/>
          </p:cNvSpPr>
          <p:nvPr>
            <p:ph type="body" sz="quarter" idx="3"/>
          </p:nvPr>
        </p:nvSpPr>
        <p:spPr/>
        <p:txBody>
          <a:bodyPr/>
          <a:lstStyle/>
          <a:p>
            <a:pPr eaLnBrk="1" hangingPunct="1"/>
            <a:r>
              <a:rPr lang="en-US" smtClean="0"/>
              <a:t>Not Working Page..Firefox</a:t>
            </a:r>
          </a:p>
        </p:txBody>
      </p:sp>
      <p:sp>
        <p:nvSpPr>
          <p:cNvPr id="3" name="Oval 2"/>
          <p:cNvSpPr/>
          <p:nvPr/>
        </p:nvSpPr>
        <p:spPr>
          <a:xfrm>
            <a:off x="7696200" y="4267200"/>
            <a:ext cx="914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4"/>
          <p:cNvSpPr/>
          <p:nvPr/>
        </p:nvSpPr>
        <p:spPr>
          <a:xfrm>
            <a:off x="6083300" y="4267200"/>
            <a:ext cx="2057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1" name="Picture 2"/>
          <p:cNvPicPr>
            <a:picLocks noGrp="1" noChangeAspect="1" noChangeArrowheads="1"/>
          </p:cNvPicPr>
          <p:nvPr>
            <p:ph sz="half" idx="2"/>
          </p:nvPr>
        </p:nvPicPr>
        <p:blipFill>
          <a:blip r:embed="rId3"/>
          <a:srcRect/>
          <a:stretch>
            <a:fillRect/>
          </a:stretch>
        </p:blipFill>
        <p:spPr>
          <a:xfrm>
            <a:off x="457200" y="2328863"/>
            <a:ext cx="4040188" cy="3643312"/>
          </a:xfrm>
          <a:ln>
            <a:solidFill>
              <a:schemeClr val="accent2">
                <a:lumMod val="75000"/>
              </a:schemeClr>
            </a:solidFill>
          </a:ln>
          <a:extLst>
            <a:ext uri="{909E8E84-426E-40DD-AFC4-6F175D3DCCD1}"/>
            <a:ext uri="{AF507438-7753-43E0-B8FC-AC1667EBCBE1}"/>
          </a:extLst>
        </p:spPr>
      </p:pic>
      <p:sp>
        <p:nvSpPr>
          <p:cNvPr id="13" name="Oval 12"/>
          <p:cNvSpPr/>
          <p:nvPr/>
        </p:nvSpPr>
        <p:spPr>
          <a:xfrm>
            <a:off x="5410200" y="31242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Oval 13"/>
          <p:cNvSpPr/>
          <p:nvPr/>
        </p:nvSpPr>
        <p:spPr>
          <a:xfrm>
            <a:off x="4953000" y="3810000"/>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Explain how ordinary precision differs from computing precision</a:t>
            </a:r>
          </a:p>
          <a:p>
            <a:pPr eaLnBrk="1" hangingPunct="1"/>
            <a:r>
              <a:rPr lang="en-US" sz="2400" smtClean="0"/>
              <a:t>Describe the six-step strategy for debugging</a:t>
            </a:r>
          </a:p>
          <a:p>
            <a:pPr lvl="1" eaLnBrk="1" hangingPunct="1"/>
            <a:r>
              <a:rPr lang="en-US" sz="2000" smtClean="0"/>
              <a:t>Explain the purpose of each step</a:t>
            </a:r>
          </a:p>
          <a:p>
            <a:pPr lvl="1" eaLnBrk="1" hangingPunct="1"/>
            <a:r>
              <a:rPr lang="en-US" sz="2000" smtClean="0"/>
              <a:t>Give an example of each step</a:t>
            </a:r>
          </a:p>
          <a:p>
            <a:pPr eaLnBrk="1" hangingPunct="1"/>
            <a:r>
              <a:rPr lang="en-US" sz="2400" smtClean="0"/>
              <a:t>Apply the six-step strategy for debugging the HTML code for a Web page</a:t>
            </a:r>
          </a:p>
          <a:p>
            <a:pPr eaLnBrk="1" hangingPunct="1"/>
            <a:r>
              <a:rPr lang="en-US" sz="2400" smtClean="0"/>
              <a:t>Learn how to approach debugging when you don’t understand the system</a:t>
            </a:r>
          </a:p>
          <a:p>
            <a:pPr eaLnBrk="1" hangingPunct="1"/>
            <a:r>
              <a:rPr lang="en-US" sz="2400" smtClean="0"/>
              <a:t>Appreciate the problems of making perfectly reliable computing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5"/>
          <p:cNvPicPr>
            <a:picLocks noChangeAspect="1" noChangeArrowheads="1"/>
          </p:cNvPicPr>
          <p:nvPr/>
        </p:nvPicPr>
        <p:blipFill>
          <a:blip r:embed="rId2"/>
          <a:srcRect/>
          <a:stretch>
            <a:fillRect/>
          </a:stretch>
        </p:blipFill>
        <p:spPr bwMode="auto">
          <a:xfrm>
            <a:off x="4567238" y="2362200"/>
            <a:ext cx="4348162" cy="3581400"/>
          </a:xfrm>
          <a:prstGeom prst="rect">
            <a:avLst/>
          </a:prstGeom>
          <a:noFill/>
          <a:ln w="9525">
            <a:noFill/>
            <a:miter lim="800000"/>
            <a:headEnd/>
            <a:tailEnd/>
          </a:ln>
        </p:spPr>
      </p:pic>
      <p:sp>
        <p:nvSpPr>
          <p:cNvPr id="32770" name="Title 1"/>
          <p:cNvSpPr>
            <a:spLocks noGrp="1"/>
          </p:cNvSpPr>
          <p:nvPr>
            <p:ph type="title"/>
          </p:nvPr>
        </p:nvSpPr>
        <p:spPr/>
        <p:txBody>
          <a:bodyPr/>
          <a:lstStyle/>
          <a:p>
            <a:pPr eaLnBrk="1" hangingPunct="1"/>
            <a:r>
              <a:rPr lang="en-US" smtClean="0"/>
              <a:t>Look Closely At the Page</a:t>
            </a:r>
          </a:p>
        </p:txBody>
      </p:sp>
      <p:sp>
        <p:nvSpPr>
          <p:cNvPr id="32771" name="Text Placeholder 3"/>
          <p:cNvSpPr>
            <a:spLocks noGrp="1"/>
          </p:cNvSpPr>
          <p:nvPr>
            <p:ph type="body" idx="1"/>
          </p:nvPr>
        </p:nvSpPr>
        <p:spPr/>
        <p:txBody>
          <a:bodyPr/>
          <a:lstStyle/>
          <a:p>
            <a:pPr eaLnBrk="1" hangingPunct="1"/>
            <a:r>
              <a:rPr lang="en-US" smtClean="0"/>
              <a:t>Working Page</a:t>
            </a:r>
          </a:p>
        </p:txBody>
      </p:sp>
      <p:sp>
        <p:nvSpPr>
          <p:cNvPr id="32772" name="Text Placeholder 7"/>
          <p:cNvSpPr>
            <a:spLocks noGrp="1"/>
          </p:cNvSpPr>
          <p:nvPr>
            <p:ph type="body" sz="quarter" idx="3"/>
          </p:nvPr>
        </p:nvSpPr>
        <p:spPr/>
        <p:txBody>
          <a:bodyPr/>
          <a:lstStyle/>
          <a:p>
            <a:pPr eaLnBrk="1" hangingPunct="1"/>
            <a:r>
              <a:rPr lang="en-US" smtClean="0"/>
              <a:t>Not Working Page..Safari</a:t>
            </a:r>
          </a:p>
        </p:txBody>
      </p:sp>
      <p:sp>
        <p:nvSpPr>
          <p:cNvPr id="3" name="Oval 2"/>
          <p:cNvSpPr/>
          <p:nvPr/>
        </p:nvSpPr>
        <p:spPr>
          <a:xfrm>
            <a:off x="7861300" y="4279900"/>
            <a:ext cx="914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4"/>
          <p:cNvSpPr/>
          <p:nvPr/>
        </p:nvSpPr>
        <p:spPr>
          <a:xfrm>
            <a:off x="6083300" y="4267200"/>
            <a:ext cx="2057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1" name="Picture 2"/>
          <p:cNvPicPr>
            <a:picLocks noGrp="1" noChangeAspect="1" noChangeArrowheads="1"/>
          </p:cNvPicPr>
          <p:nvPr>
            <p:ph sz="half" idx="2"/>
          </p:nvPr>
        </p:nvPicPr>
        <p:blipFill>
          <a:blip r:embed="rId3"/>
          <a:srcRect/>
          <a:stretch>
            <a:fillRect/>
          </a:stretch>
        </p:blipFill>
        <p:spPr>
          <a:xfrm>
            <a:off x="457200" y="2328863"/>
            <a:ext cx="4040188" cy="3643312"/>
          </a:xfrm>
          <a:ln>
            <a:solidFill>
              <a:schemeClr val="accent2">
                <a:lumMod val="75000"/>
              </a:schemeClr>
            </a:solidFill>
          </a:ln>
          <a:extLst>
            <a:ext uri="{909E8E84-426E-40DD-AFC4-6F175D3DCCD1}"/>
            <a:ext uri="{AF507438-7753-43E0-B8FC-AC1667EBCBE1}"/>
          </a:extLst>
        </p:spPr>
      </p:pic>
      <p:sp>
        <p:nvSpPr>
          <p:cNvPr id="13" name="Oval 12"/>
          <p:cNvSpPr/>
          <p:nvPr/>
        </p:nvSpPr>
        <p:spPr>
          <a:xfrm>
            <a:off x="5181600" y="31242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Oval 13"/>
          <p:cNvSpPr/>
          <p:nvPr/>
        </p:nvSpPr>
        <p:spPr>
          <a:xfrm>
            <a:off x="4965700" y="4114800"/>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3"/>
          <p:cNvPicPr>
            <a:picLocks noChangeAspect="1" noChangeArrowheads="1"/>
          </p:cNvPicPr>
          <p:nvPr/>
        </p:nvPicPr>
        <p:blipFill>
          <a:blip r:embed="rId2"/>
          <a:srcRect/>
          <a:stretch>
            <a:fillRect/>
          </a:stretch>
        </p:blipFill>
        <p:spPr bwMode="auto">
          <a:xfrm>
            <a:off x="4664075" y="2362200"/>
            <a:ext cx="4479925" cy="3657600"/>
          </a:xfrm>
          <a:prstGeom prst="rect">
            <a:avLst/>
          </a:prstGeom>
          <a:noFill/>
          <a:ln w="9525">
            <a:noFill/>
            <a:miter lim="800000"/>
            <a:headEnd/>
            <a:tailEnd/>
          </a:ln>
        </p:spPr>
      </p:pic>
      <p:sp>
        <p:nvSpPr>
          <p:cNvPr id="33794" name="Title 1"/>
          <p:cNvSpPr>
            <a:spLocks noGrp="1"/>
          </p:cNvSpPr>
          <p:nvPr>
            <p:ph type="title"/>
          </p:nvPr>
        </p:nvSpPr>
        <p:spPr/>
        <p:txBody>
          <a:bodyPr/>
          <a:lstStyle/>
          <a:p>
            <a:pPr eaLnBrk="1" hangingPunct="1"/>
            <a:r>
              <a:rPr lang="en-US" smtClean="0"/>
              <a:t>Look Closely At the Page</a:t>
            </a:r>
          </a:p>
        </p:txBody>
      </p:sp>
      <p:sp>
        <p:nvSpPr>
          <p:cNvPr id="33795" name="Text Placeholder 3"/>
          <p:cNvSpPr>
            <a:spLocks noGrp="1"/>
          </p:cNvSpPr>
          <p:nvPr>
            <p:ph type="body" idx="1"/>
          </p:nvPr>
        </p:nvSpPr>
        <p:spPr/>
        <p:txBody>
          <a:bodyPr/>
          <a:lstStyle/>
          <a:p>
            <a:pPr eaLnBrk="1" hangingPunct="1"/>
            <a:r>
              <a:rPr lang="en-US" smtClean="0"/>
              <a:t>Working Page</a:t>
            </a:r>
          </a:p>
        </p:txBody>
      </p:sp>
      <p:sp>
        <p:nvSpPr>
          <p:cNvPr id="33796" name="Text Placeholder 7"/>
          <p:cNvSpPr>
            <a:spLocks noGrp="1"/>
          </p:cNvSpPr>
          <p:nvPr>
            <p:ph type="body" sz="quarter" idx="3"/>
          </p:nvPr>
        </p:nvSpPr>
        <p:spPr>
          <a:xfrm>
            <a:off x="4645025" y="1535113"/>
            <a:ext cx="4346575" cy="639762"/>
          </a:xfrm>
        </p:spPr>
        <p:txBody>
          <a:bodyPr/>
          <a:lstStyle/>
          <a:p>
            <a:pPr eaLnBrk="1" hangingPunct="1"/>
            <a:r>
              <a:rPr lang="en-US" smtClean="0"/>
              <a:t>Not Working Page..Chrome</a:t>
            </a:r>
          </a:p>
        </p:txBody>
      </p:sp>
      <p:sp>
        <p:nvSpPr>
          <p:cNvPr id="3" name="Oval 2"/>
          <p:cNvSpPr/>
          <p:nvPr/>
        </p:nvSpPr>
        <p:spPr>
          <a:xfrm>
            <a:off x="7772400" y="4432300"/>
            <a:ext cx="914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4"/>
          <p:cNvSpPr/>
          <p:nvPr/>
        </p:nvSpPr>
        <p:spPr>
          <a:xfrm>
            <a:off x="6248400" y="4432300"/>
            <a:ext cx="2057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1" name="Picture 2"/>
          <p:cNvPicPr>
            <a:picLocks noGrp="1" noChangeAspect="1" noChangeArrowheads="1"/>
          </p:cNvPicPr>
          <p:nvPr>
            <p:ph sz="half" idx="2"/>
          </p:nvPr>
        </p:nvPicPr>
        <p:blipFill>
          <a:blip r:embed="rId3"/>
          <a:srcRect/>
          <a:stretch>
            <a:fillRect/>
          </a:stretch>
        </p:blipFill>
        <p:spPr>
          <a:xfrm>
            <a:off x="457200" y="2328863"/>
            <a:ext cx="4040188" cy="3643312"/>
          </a:xfrm>
          <a:ln>
            <a:solidFill>
              <a:schemeClr val="accent2">
                <a:lumMod val="75000"/>
              </a:schemeClr>
            </a:solidFill>
          </a:ln>
          <a:extLst>
            <a:ext uri="{909E8E84-426E-40DD-AFC4-6F175D3DCCD1}"/>
            <a:ext uri="{AF507438-7753-43E0-B8FC-AC1667EBCBE1}"/>
          </a:extLst>
        </p:spPr>
      </p:pic>
      <p:sp>
        <p:nvSpPr>
          <p:cNvPr id="13" name="Oval 12"/>
          <p:cNvSpPr/>
          <p:nvPr/>
        </p:nvSpPr>
        <p:spPr>
          <a:xfrm>
            <a:off x="5397500" y="32385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Oval 13"/>
          <p:cNvSpPr/>
          <p:nvPr/>
        </p:nvSpPr>
        <p:spPr>
          <a:xfrm>
            <a:off x="4965700" y="4267200"/>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p:cNvPicPr>
            <a:picLocks noChangeAspect="1" noChangeArrowheads="1"/>
          </p:cNvPicPr>
          <p:nvPr/>
        </p:nvPicPr>
        <p:blipFill>
          <a:blip r:embed="rId2"/>
          <a:srcRect/>
          <a:stretch>
            <a:fillRect/>
          </a:stretch>
        </p:blipFill>
        <p:spPr bwMode="auto">
          <a:xfrm>
            <a:off x="4724400" y="2320925"/>
            <a:ext cx="4114800" cy="3381375"/>
          </a:xfrm>
          <a:prstGeom prst="rect">
            <a:avLst/>
          </a:prstGeom>
          <a:noFill/>
          <a:ln w="9525">
            <a:noFill/>
            <a:miter lim="800000"/>
            <a:headEnd/>
            <a:tailEnd/>
          </a:ln>
        </p:spPr>
      </p:pic>
      <p:sp>
        <p:nvSpPr>
          <p:cNvPr id="34818" name="Title 1"/>
          <p:cNvSpPr>
            <a:spLocks noGrp="1"/>
          </p:cNvSpPr>
          <p:nvPr>
            <p:ph type="title"/>
          </p:nvPr>
        </p:nvSpPr>
        <p:spPr/>
        <p:txBody>
          <a:bodyPr/>
          <a:lstStyle/>
          <a:p>
            <a:pPr eaLnBrk="1" hangingPunct="1"/>
            <a:r>
              <a:rPr lang="en-US" smtClean="0"/>
              <a:t>Look Closely At the Page</a:t>
            </a:r>
          </a:p>
        </p:txBody>
      </p:sp>
      <p:sp>
        <p:nvSpPr>
          <p:cNvPr id="34819" name="Text Placeholder 3"/>
          <p:cNvSpPr>
            <a:spLocks noGrp="1"/>
          </p:cNvSpPr>
          <p:nvPr>
            <p:ph type="body" idx="1"/>
          </p:nvPr>
        </p:nvSpPr>
        <p:spPr/>
        <p:txBody>
          <a:bodyPr/>
          <a:lstStyle/>
          <a:p>
            <a:pPr eaLnBrk="1" hangingPunct="1"/>
            <a:r>
              <a:rPr lang="en-US" smtClean="0"/>
              <a:t>Working Page</a:t>
            </a:r>
          </a:p>
        </p:txBody>
      </p:sp>
      <p:sp>
        <p:nvSpPr>
          <p:cNvPr id="34820" name="Text Placeholder 7"/>
          <p:cNvSpPr>
            <a:spLocks noGrp="1"/>
          </p:cNvSpPr>
          <p:nvPr>
            <p:ph type="body" sz="quarter" idx="3"/>
          </p:nvPr>
        </p:nvSpPr>
        <p:spPr>
          <a:xfrm>
            <a:off x="4645025" y="1535113"/>
            <a:ext cx="4194175" cy="639762"/>
          </a:xfrm>
        </p:spPr>
        <p:txBody>
          <a:bodyPr/>
          <a:lstStyle/>
          <a:p>
            <a:pPr eaLnBrk="1" hangingPunct="1"/>
            <a:r>
              <a:rPr lang="en-US" smtClean="0"/>
              <a:t>Not Working Page..IE</a:t>
            </a:r>
          </a:p>
        </p:txBody>
      </p:sp>
      <p:sp>
        <p:nvSpPr>
          <p:cNvPr id="3" name="Oval 2"/>
          <p:cNvSpPr/>
          <p:nvPr/>
        </p:nvSpPr>
        <p:spPr>
          <a:xfrm>
            <a:off x="7772400" y="4114800"/>
            <a:ext cx="914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Oval 4"/>
          <p:cNvSpPr/>
          <p:nvPr/>
        </p:nvSpPr>
        <p:spPr>
          <a:xfrm>
            <a:off x="6197600" y="4267200"/>
            <a:ext cx="2057400" cy="1066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1" name="Picture 2"/>
          <p:cNvPicPr>
            <a:picLocks noGrp="1" noChangeAspect="1" noChangeArrowheads="1"/>
          </p:cNvPicPr>
          <p:nvPr>
            <p:ph sz="half" idx="2"/>
          </p:nvPr>
        </p:nvPicPr>
        <p:blipFill>
          <a:blip r:embed="rId3"/>
          <a:srcRect/>
          <a:stretch>
            <a:fillRect/>
          </a:stretch>
        </p:blipFill>
        <p:spPr>
          <a:xfrm>
            <a:off x="457200" y="2328863"/>
            <a:ext cx="4040188" cy="3643312"/>
          </a:xfrm>
          <a:ln>
            <a:solidFill>
              <a:schemeClr val="accent2">
                <a:lumMod val="75000"/>
              </a:schemeClr>
            </a:solidFill>
          </a:ln>
          <a:extLst>
            <a:ext uri="{909E8E84-426E-40DD-AFC4-6F175D3DCCD1}"/>
            <a:ext uri="{AF507438-7753-43E0-B8FC-AC1667EBCBE1}"/>
          </a:extLst>
        </p:spPr>
      </p:pic>
      <p:sp>
        <p:nvSpPr>
          <p:cNvPr id="13" name="Oval 12"/>
          <p:cNvSpPr/>
          <p:nvPr/>
        </p:nvSpPr>
        <p:spPr>
          <a:xfrm>
            <a:off x="5397500" y="30480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Oval 13"/>
          <p:cNvSpPr/>
          <p:nvPr/>
        </p:nvSpPr>
        <p:spPr>
          <a:xfrm>
            <a:off x="4991100" y="3630613"/>
            <a:ext cx="13716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Look Closely At the Page</a:t>
            </a:r>
          </a:p>
        </p:txBody>
      </p:sp>
      <p:sp>
        <p:nvSpPr>
          <p:cNvPr id="35842" name="Content Placeholder 2"/>
          <p:cNvSpPr>
            <a:spLocks noGrp="1"/>
          </p:cNvSpPr>
          <p:nvPr>
            <p:ph idx="1"/>
          </p:nvPr>
        </p:nvSpPr>
        <p:spPr/>
        <p:txBody>
          <a:bodyPr/>
          <a:lstStyle/>
          <a:p>
            <a:pPr eaLnBrk="1" hangingPunct="1"/>
            <a:r>
              <a:rPr lang="en-US" smtClean="0"/>
              <a:t>The best way to get started, is to study the output closely to see where the errors are</a:t>
            </a:r>
          </a:p>
          <a:p>
            <a:pPr eaLnBrk="1" hangingPunct="1"/>
            <a:r>
              <a:rPr lang="en-US" smtClean="0"/>
              <a:t>The goal is to notice features that are </a:t>
            </a:r>
            <a:r>
              <a:rPr lang="en-US" b="1" smtClean="0">
                <a:solidFill>
                  <a:srgbClr val="00B050"/>
                </a:solidFill>
              </a:rPr>
              <a:t>right</a:t>
            </a:r>
            <a:r>
              <a:rPr lang="en-US" smtClean="0"/>
              <a:t> and features that are </a:t>
            </a:r>
            <a:r>
              <a:rPr lang="en-US" b="1" smtClean="0">
                <a:solidFill>
                  <a:srgbClr val="FF0000"/>
                </a:solidFill>
              </a:rPr>
              <a:t>wrong</a:t>
            </a:r>
          </a:p>
          <a:p>
            <a:pPr lvl="1" eaLnBrk="1" hangingPunct="1"/>
            <a:r>
              <a:rPr lang="en-US" smtClean="0"/>
              <a:t>Note that the four browsers display the buggy page differently</a:t>
            </a:r>
          </a:p>
          <a:p>
            <a:pPr lvl="1" eaLnBrk="1" hangingPunct="1"/>
            <a:r>
              <a:rPr lang="en-US" smtClean="0"/>
              <a:t>All browsers should show a correct page exactly the same</a:t>
            </a:r>
          </a:p>
          <a:p>
            <a:pPr lvl="1" eaLnBrk="1" hangingPunct="1"/>
            <a:r>
              <a:rPr lang="en-US" smtClean="0"/>
              <a:t>It is sometimes possible to find a bug by comparing how different browsers show it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76313" y="2009775"/>
            <a:ext cx="7191375" cy="2838450"/>
          </a:xfrm>
          <a:prstGeom prst="rect">
            <a:avLst/>
          </a:prstGeom>
          <a:noFill/>
          <a:ln w="9525">
            <a:solidFill>
              <a:schemeClr val="accent2">
                <a:lumMod val="75000"/>
              </a:schemeClr>
            </a:solidFill>
            <a:miter lim="800000"/>
            <a:headEnd/>
            <a:tailEnd/>
          </a:ln>
        </p:spPr>
      </p:pic>
      <p:pic>
        <p:nvPicPr>
          <p:cNvPr id="36866" name="Picture 3"/>
          <p:cNvPicPr>
            <a:picLocks noChangeAspect="1" noChangeArrowheads="1"/>
          </p:cNvPicPr>
          <p:nvPr/>
        </p:nvPicPr>
        <p:blipFill>
          <a:blip r:embed="rId3"/>
          <a:srcRect/>
          <a:stretch>
            <a:fillRect/>
          </a:stretch>
        </p:blipFill>
        <p:spPr bwMode="auto">
          <a:xfrm>
            <a:off x="914400" y="6172200"/>
            <a:ext cx="4324350" cy="3238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23875" y="814388"/>
            <a:ext cx="8096250" cy="5229225"/>
          </a:xfrm>
          <a:prstGeom prst="rect">
            <a:avLst/>
          </a:prstGeom>
          <a:noFill/>
          <a:ln w="9525">
            <a:solidFill>
              <a:schemeClr val="accent2">
                <a:lumMod val="75000"/>
              </a:schemeClr>
            </a:solidFill>
            <a:miter lim="800000"/>
            <a:headEnd/>
            <a:tailEnd/>
          </a:ln>
        </p:spPr>
      </p:pic>
      <p:pic>
        <p:nvPicPr>
          <p:cNvPr id="37890" name="Picture 3"/>
          <p:cNvPicPr>
            <a:picLocks noChangeAspect="1" noChangeArrowheads="1"/>
          </p:cNvPicPr>
          <p:nvPr/>
        </p:nvPicPr>
        <p:blipFill>
          <a:blip r:embed="rId3"/>
          <a:srcRect/>
          <a:stretch>
            <a:fillRect/>
          </a:stretch>
        </p:blipFill>
        <p:spPr bwMode="auto">
          <a:xfrm>
            <a:off x="914400" y="6172200"/>
            <a:ext cx="4324350" cy="3238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Reproduce the Error</a:t>
            </a:r>
          </a:p>
        </p:txBody>
      </p:sp>
      <p:sp>
        <p:nvSpPr>
          <p:cNvPr id="38914" name="Content Placeholder 2"/>
          <p:cNvSpPr>
            <a:spLocks noGrp="1"/>
          </p:cNvSpPr>
          <p:nvPr>
            <p:ph idx="1"/>
          </p:nvPr>
        </p:nvSpPr>
        <p:spPr/>
        <p:txBody>
          <a:bodyPr/>
          <a:lstStyle/>
          <a:p>
            <a:pPr eaLnBrk="1" hangingPunct="1"/>
            <a:r>
              <a:rPr lang="en-US" smtClean="0"/>
              <a:t>As we begin debugging the HTML:</a:t>
            </a:r>
          </a:p>
          <a:p>
            <a:pPr lvl="1" eaLnBrk="1" hangingPunct="1"/>
            <a:r>
              <a:rPr lang="en-US" smtClean="0"/>
              <a:t>Recall that the first step is to reproduce the error</a:t>
            </a:r>
          </a:p>
          <a:p>
            <a:pPr lvl="1" eaLnBrk="1" hangingPunct="1"/>
            <a:r>
              <a:rPr lang="en-US" smtClean="0"/>
              <a:t>Close the browser and reopen the file</a:t>
            </a:r>
          </a:p>
          <a:p>
            <a:pPr lvl="1" eaLnBrk="1" hangingPunct="1"/>
            <a:endParaRPr lang="en-US" smtClean="0"/>
          </a:p>
          <a:p>
            <a:pPr lvl="1" eaLnBrk="1" hangingPunct="1"/>
            <a:r>
              <a:rPr lang="en-US" smtClean="0"/>
              <a:t>There is definitely a problem with our HTML!</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Determine the Exact Problem</a:t>
            </a:r>
          </a:p>
        </p:txBody>
      </p:sp>
      <p:sp>
        <p:nvSpPr>
          <p:cNvPr id="39938" name="Content Placeholder 2"/>
          <p:cNvSpPr>
            <a:spLocks noGrp="1"/>
          </p:cNvSpPr>
          <p:nvPr>
            <p:ph idx="1"/>
          </p:nvPr>
        </p:nvSpPr>
        <p:spPr/>
        <p:txBody>
          <a:bodyPr/>
          <a:lstStyle/>
          <a:p>
            <a:pPr eaLnBrk="1" hangingPunct="1"/>
            <a:r>
              <a:rPr lang="en-US" smtClean="0"/>
              <a:t>The next step is to determine the problem exactly</a:t>
            </a:r>
          </a:p>
          <a:p>
            <a:pPr eaLnBrk="1" hangingPunct="1"/>
            <a:r>
              <a:rPr lang="en-US" smtClean="0"/>
              <a:t>With HTML, identifying the problem is simple:</a:t>
            </a:r>
          </a:p>
          <a:p>
            <a:pPr lvl="1" eaLnBrk="1" hangingPunct="1"/>
            <a:r>
              <a:rPr lang="en-US" smtClean="0"/>
              <a:t>Look at the displayed page</a:t>
            </a:r>
          </a:p>
          <a:p>
            <a:pPr lvl="1" eaLnBrk="1" hangingPunct="1"/>
            <a:r>
              <a:rPr lang="en-US" smtClean="0"/>
              <a:t>When there are multiple bugs, pick one to concentrate 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Eliminate the Obvious</a:t>
            </a:r>
          </a:p>
        </p:txBody>
      </p:sp>
      <p:sp>
        <p:nvSpPr>
          <p:cNvPr id="40962" name="Content Placeholder 2"/>
          <p:cNvSpPr>
            <a:spLocks noGrp="1"/>
          </p:cNvSpPr>
          <p:nvPr>
            <p:ph idx="1"/>
          </p:nvPr>
        </p:nvSpPr>
        <p:spPr>
          <a:xfrm>
            <a:off x="457200" y="1905000"/>
            <a:ext cx="8229600" cy="4221163"/>
          </a:xfrm>
        </p:spPr>
        <p:txBody>
          <a:bodyPr/>
          <a:lstStyle/>
          <a:p>
            <a:pPr eaLnBrk="1" hangingPunct="1"/>
            <a:r>
              <a:rPr lang="en-US" sz="2800" smtClean="0"/>
              <a:t>Once the problem is known:</a:t>
            </a:r>
          </a:p>
          <a:p>
            <a:pPr lvl="1" eaLnBrk="1" hangingPunct="1"/>
            <a:r>
              <a:rPr lang="en-US" sz="2400" smtClean="0"/>
              <a:t>Look for the “obvious” causes </a:t>
            </a:r>
          </a:p>
          <a:p>
            <a:pPr lvl="1" eaLnBrk="1" hangingPunct="1"/>
            <a:r>
              <a:rPr lang="en-US" sz="2400" smtClean="0"/>
              <a:t>Eliminate them</a:t>
            </a:r>
          </a:p>
          <a:p>
            <a:pPr eaLnBrk="1" hangingPunct="1"/>
            <a:r>
              <a:rPr lang="en-US" sz="2800" smtClean="0"/>
              <a:t>What’s the most obvious problem with a missing image?</a:t>
            </a:r>
          </a:p>
          <a:p>
            <a:pPr lvl="1" eaLnBrk="1" hangingPunct="1"/>
            <a:r>
              <a:rPr lang="en-US" sz="2400" smtClean="0"/>
              <a:t>The file is not where it should be, so the browser can’t find it</a:t>
            </a:r>
          </a:p>
          <a:p>
            <a:pPr lvl="1" eaLnBrk="1" hangingPunct="1"/>
            <a:r>
              <a:rPr lang="en-US" sz="2400" smtClean="0"/>
              <a:t>Check to see that the image is in the </a:t>
            </a:r>
            <a:r>
              <a:rPr lang="en-US" sz="2400" i="1" smtClean="0"/>
              <a:t>pic</a:t>
            </a:r>
            <a:r>
              <a:rPr lang="en-US" sz="2400" smtClean="0"/>
              <a:t> folder, which it is</a:t>
            </a:r>
          </a:p>
          <a:p>
            <a:pPr lvl="1" eaLnBrk="1" hangingPunct="1"/>
            <a:r>
              <a:rPr lang="en-US" sz="2400" smtClean="0"/>
              <a:t>Problem eliminated</a:t>
            </a:r>
          </a:p>
        </p:txBody>
      </p:sp>
      <p:pic>
        <p:nvPicPr>
          <p:cNvPr id="5" name="Picture 2"/>
          <p:cNvPicPr>
            <a:picLocks noChangeAspect="1" noChangeArrowheads="1"/>
          </p:cNvPicPr>
          <p:nvPr/>
        </p:nvPicPr>
        <p:blipFill>
          <a:blip r:embed="rId2"/>
          <a:srcRect/>
          <a:stretch>
            <a:fillRect/>
          </a:stretch>
        </p:blipFill>
        <p:spPr bwMode="auto">
          <a:xfrm>
            <a:off x="561975" y="1524000"/>
            <a:ext cx="8020050" cy="238125"/>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Eliminate the Obvious</a:t>
            </a:r>
          </a:p>
        </p:txBody>
      </p:sp>
      <p:sp>
        <p:nvSpPr>
          <p:cNvPr id="41986" name="Content Placeholder 2"/>
          <p:cNvSpPr>
            <a:spLocks noGrp="1"/>
          </p:cNvSpPr>
          <p:nvPr>
            <p:ph idx="1"/>
          </p:nvPr>
        </p:nvSpPr>
        <p:spPr>
          <a:xfrm>
            <a:off x="457200" y="1752600"/>
            <a:ext cx="8229600" cy="4373563"/>
          </a:xfrm>
        </p:spPr>
        <p:txBody>
          <a:bodyPr/>
          <a:lstStyle/>
          <a:p>
            <a:pPr eaLnBrk="1" hangingPunct="1"/>
            <a:r>
              <a:rPr lang="en-US" smtClean="0"/>
              <a:t>The next most obvious error is misspelling the file name:</a:t>
            </a:r>
          </a:p>
          <a:p>
            <a:pPr lvl="1" eaLnBrk="1" hangingPunct="1"/>
            <a:r>
              <a:rPr lang="en-US" smtClean="0"/>
              <a:t>Check the HTML</a:t>
            </a:r>
          </a:p>
          <a:p>
            <a:pPr lvl="1" eaLnBrk="1" hangingPunct="1"/>
            <a:r>
              <a:rPr lang="en-US" smtClean="0"/>
              <a:t>The path is messed up: It doesn’t mention the pic folder</a:t>
            </a:r>
          </a:p>
          <a:p>
            <a:pPr eaLnBrk="1" hangingPunct="1"/>
            <a:r>
              <a:rPr lang="en-US" smtClean="0"/>
              <a:t>After fixing the tag, the image is there! </a:t>
            </a:r>
          </a:p>
          <a:p>
            <a:pPr eaLnBrk="1" hangingPunct="1"/>
            <a:r>
              <a:rPr lang="en-US" smtClean="0"/>
              <a:t>It was an obvious mistake, so checking the “obvious” problems is smart. </a:t>
            </a:r>
          </a:p>
          <a:p>
            <a:pPr eaLnBrk="1" hangingPunct="1"/>
            <a:r>
              <a:rPr lang="en-US" smtClean="0"/>
              <a:t>One error down! </a:t>
            </a:r>
          </a:p>
        </p:txBody>
      </p:sp>
      <p:pic>
        <p:nvPicPr>
          <p:cNvPr id="4098" name="Picture 2"/>
          <p:cNvPicPr>
            <a:picLocks noChangeAspect="1" noChangeArrowheads="1"/>
          </p:cNvPicPr>
          <p:nvPr/>
        </p:nvPicPr>
        <p:blipFill>
          <a:blip r:embed="rId2"/>
          <a:srcRect/>
          <a:stretch>
            <a:fillRect/>
          </a:stretch>
        </p:blipFill>
        <p:spPr bwMode="auto">
          <a:xfrm>
            <a:off x="561975" y="1524000"/>
            <a:ext cx="8020050" cy="238125"/>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sz="3200" smtClean="0"/>
              <a:t>Precision: The High Standards of Computing</a:t>
            </a:r>
          </a:p>
        </p:txBody>
      </p:sp>
      <p:sp>
        <p:nvSpPr>
          <p:cNvPr id="15362" name="Content Placeholder 2"/>
          <p:cNvSpPr>
            <a:spLocks noGrp="1"/>
          </p:cNvSpPr>
          <p:nvPr>
            <p:ph idx="1"/>
          </p:nvPr>
        </p:nvSpPr>
        <p:spPr/>
        <p:txBody>
          <a:bodyPr/>
          <a:lstStyle/>
          <a:p>
            <a:pPr eaLnBrk="1" hangingPunct="1"/>
            <a:r>
              <a:rPr lang="en-US" smtClean="0"/>
              <a:t>The best way to handle bugs in computing is not to make any mistakes in the first place!</a:t>
            </a:r>
          </a:p>
          <a:p>
            <a:pPr eaLnBrk="1" hangingPunct="1"/>
            <a:r>
              <a:rPr lang="en-US" smtClean="0"/>
              <a:t>Humans make mistakes, usually unknowingly</a:t>
            </a:r>
          </a:p>
          <a:p>
            <a:pPr eaLnBrk="1" hangingPunct="1"/>
            <a:r>
              <a:rPr lang="en-US" smtClean="0"/>
              <a:t>But what about mistakes in writing computer programs?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Focusing the Search</a:t>
            </a:r>
          </a:p>
        </p:txBody>
      </p:sp>
      <p:sp>
        <p:nvSpPr>
          <p:cNvPr id="43010" name="Content Placeholder 2"/>
          <p:cNvSpPr>
            <a:spLocks noGrp="1"/>
          </p:cNvSpPr>
          <p:nvPr>
            <p:ph idx="1"/>
          </p:nvPr>
        </p:nvSpPr>
        <p:spPr/>
        <p:txBody>
          <a:bodyPr/>
          <a:lstStyle/>
          <a:p>
            <a:pPr eaLnBrk="1" hangingPunct="1"/>
            <a:r>
              <a:rPr lang="en-US" smtClean="0"/>
              <a:t>We return to the “determine the problem step” and continue with the next bug.</a:t>
            </a:r>
          </a:p>
          <a:p>
            <a:pPr lvl="1" eaLnBrk="1" hangingPunct="1"/>
            <a:r>
              <a:rPr lang="en-US" smtClean="0"/>
              <a:t>Determine the Exact Problem</a:t>
            </a:r>
          </a:p>
          <a:p>
            <a:pPr lvl="1" eaLnBrk="1" hangingPunct="1"/>
            <a:r>
              <a:rPr lang="en-US" smtClean="0"/>
              <a:t>Eliminate the Obvious</a:t>
            </a:r>
          </a:p>
          <a:p>
            <a:pPr lvl="1" eaLnBrk="1" hangingPunct="1"/>
            <a:r>
              <a:rPr lang="en-US" smtClean="0"/>
              <a:t>Divide Up the Process</a:t>
            </a:r>
          </a:p>
          <a:p>
            <a:pPr lvl="2" eaLnBrk="1" hangingPunct="1"/>
            <a:r>
              <a:rPr lang="en-US" smtClean="0"/>
              <a:t>Separate those parts of the system that work from the part that does not</a:t>
            </a:r>
          </a:p>
          <a:p>
            <a:pPr lvl="2" eaLnBrk="1" hangingPunct="1"/>
            <a:r>
              <a:rPr lang="en-US" smtClean="0"/>
              <a:t>This is not always possible to do perfectly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marL="342900" indent="-342900" eaLnBrk="1" hangingPunct="1"/>
            <a:r>
              <a:rPr lang="en-US" sz="3600" smtClean="0"/>
              <a:t>The “</a:t>
            </a:r>
            <a:r>
              <a:rPr lang="en-US" sz="3600" i="1" smtClean="0"/>
              <a:t>Divide Up the Process</a:t>
            </a:r>
            <a:r>
              <a:rPr lang="en-US" sz="3600" smtClean="0"/>
              <a:t>” Process</a:t>
            </a:r>
          </a:p>
        </p:txBody>
      </p:sp>
      <p:sp>
        <p:nvSpPr>
          <p:cNvPr id="44034" name="Content Placeholder 2"/>
          <p:cNvSpPr>
            <a:spLocks noGrp="1"/>
          </p:cNvSpPr>
          <p:nvPr>
            <p:ph idx="1"/>
          </p:nvPr>
        </p:nvSpPr>
        <p:spPr/>
        <p:txBody>
          <a:bodyPr/>
          <a:lstStyle/>
          <a:p>
            <a:pPr eaLnBrk="1" hangingPunct="1"/>
            <a:r>
              <a:rPr lang="en-US" sz="2800" smtClean="0"/>
              <a:t>Step through the style section one element at a time</a:t>
            </a:r>
          </a:p>
          <a:p>
            <a:pPr eaLnBrk="1" hangingPunct="1"/>
            <a:r>
              <a:rPr lang="en-US" sz="2800" smtClean="0"/>
              <a:t>Do the following for each element:</a:t>
            </a:r>
          </a:p>
          <a:p>
            <a:pPr lvl="1" eaLnBrk="1" hangingPunct="1"/>
            <a:r>
              <a:rPr lang="en-US" sz="2400" smtClean="0"/>
              <a:t>Delete the entire element</a:t>
            </a:r>
          </a:p>
          <a:p>
            <a:pPr lvl="1" eaLnBrk="1" hangingPunct="1"/>
            <a:r>
              <a:rPr lang="en-US" sz="2400" smtClean="0"/>
              <a:t>Save the file</a:t>
            </a:r>
          </a:p>
          <a:p>
            <a:pPr lvl="1" eaLnBrk="1" hangingPunct="1"/>
            <a:r>
              <a:rPr lang="en-US" sz="2400" smtClean="0"/>
              <a:t>Refresh the display</a:t>
            </a:r>
          </a:p>
          <a:p>
            <a:pPr lvl="1" eaLnBrk="1" hangingPunct="1"/>
            <a:r>
              <a:rPr lang="en-US" sz="2400" smtClean="0"/>
              <a:t>Check to see that the only thing different is the styling of the removed element</a:t>
            </a:r>
          </a:p>
          <a:p>
            <a:pPr lvl="1" eaLnBrk="1" hangingPunct="1"/>
            <a:r>
              <a:rPr lang="en-US" sz="2400" smtClean="0"/>
              <a:t>Undo the deletion to restore the file to its original</a:t>
            </a:r>
            <a:br>
              <a:rPr lang="en-US" sz="2400" smtClean="0"/>
            </a:br>
            <a:r>
              <a:rPr lang="en-US" sz="2400" smtClean="0"/>
              <a:t>form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marL="342900" indent="-342900" eaLnBrk="1" hangingPunct="1"/>
            <a:r>
              <a:rPr lang="en-US" sz="3600" smtClean="0"/>
              <a:t>The “</a:t>
            </a:r>
            <a:r>
              <a:rPr lang="en-US" sz="3600" i="1" smtClean="0"/>
              <a:t>Divide Up the Process</a:t>
            </a:r>
            <a:r>
              <a:rPr lang="en-US" sz="3600" smtClean="0"/>
              <a:t>” Process</a:t>
            </a:r>
          </a:p>
        </p:txBody>
      </p:sp>
      <p:sp>
        <p:nvSpPr>
          <p:cNvPr id="45058" name="Content Placeholder 2"/>
          <p:cNvSpPr>
            <a:spLocks noGrp="1"/>
          </p:cNvSpPr>
          <p:nvPr>
            <p:ph idx="1"/>
          </p:nvPr>
        </p:nvSpPr>
        <p:spPr/>
        <p:txBody>
          <a:bodyPr/>
          <a:lstStyle/>
          <a:p>
            <a:pPr eaLnBrk="1" hangingPunct="1"/>
            <a:r>
              <a:rPr lang="en-US" smtClean="0"/>
              <a:t>If removing an element restores other formatting, then we have found the element that is stopping the styling</a:t>
            </a:r>
          </a:p>
          <a:p>
            <a:pPr eaLnBrk="1" hangingPunct="1"/>
            <a:r>
              <a:rPr lang="en-US" smtClean="0"/>
              <a:t>We can fix it!</a:t>
            </a:r>
          </a:p>
          <a:p>
            <a:pPr lvl="1" eaLnBrk="1" hangingPunct="1"/>
            <a:r>
              <a:rPr lang="en-US" smtClean="0"/>
              <a:t>Separate the part that is broken from the parts that work (sound familiar?)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marL="342900" indent="-342900" eaLnBrk="1" hangingPunct="1"/>
            <a:r>
              <a:rPr lang="en-US" sz="3600" smtClean="0"/>
              <a:t>The “</a:t>
            </a:r>
            <a:r>
              <a:rPr lang="en-US" sz="3600" i="1" smtClean="0"/>
              <a:t>Divide Up the Process</a:t>
            </a:r>
            <a:r>
              <a:rPr lang="en-US" sz="3600" smtClean="0"/>
              <a:t>” Process</a:t>
            </a:r>
          </a:p>
        </p:txBody>
      </p:sp>
      <p:sp>
        <p:nvSpPr>
          <p:cNvPr id="46082" name="Content Placeholder 2"/>
          <p:cNvSpPr>
            <a:spLocks noGrp="1"/>
          </p:cNvSpPr>
          <p:nvPr>
            <p:ph idx="1"/>
          </p:nvPr>
        </p:nvSpPr>
        <p:spPr/>
        <p:txBody>
          <a:bodyPr/>
          <a:lstStyle/>
          <a:p>
            <a:pPr eaLnBrk="1" hangingPunct="1"/>
            <a:r>
              <a:rPr lang="en-US" smtClean="0"/>
              <a:t>To figure out what is wrong with an element in css:</a:t>
            </a:r>
          </a:p>
          <a:p>
            <a:pPr lvl="1" eaLnBrk="1" hangingPunct="1"/>
            <a:r>
              <a:rPr lang="en-US" smtClean="0"/>
              <a:t>Repeat the process we just went through, eliminating parts of this line to see which one is the problem</a:t>
            </a:r>
          </a:p>
          <a:p>
            <a:pPr lvl="1" eaLnBrk="1" hangingPunct="1"/>
            <a:r>
              <a:rPr lang="en-US" smtClean="0"/>
              <a:t>Another approach might be to reenter the text</a:t>
            </a:r>
          </a:p>
          <a:p>
            <a:pPr lvl="2" eaLnBrk="1" hangingPunct="1"/>
            <a:r>
              <a:rPr lang="en-US" smtClean="0"/>
              <a:t>occasionally files get odd</a:t>
            </a:r>
          </a:p>
          <a:p>
            <a:pPr lvl="2" eaLnBrk="1" hangingPunct="1"/>
            <a:r>
              <a:rPr lang="en-US" smtClean="0"/>
              <a:t>unprintable characters can be hard to locate</a:t>
            </a:r>
          </a:p>
          <a:p>
            <a:pPr lvl="2" eaLnBrk="1" hangingPunct="1"/>
            <a:r>
              <a:rPr lang="en-US" smtClean="0"/>
              <a:t>retyping requires that we consider each part </a:t>
            </a:r>
            <a:br>
              <a:rPr lang="en-US" smtClean="0"/>
            </a:br>
            <a:r>
              <a:rPr lang="en-US" smtClean="0"/>
              <a:t>of the styling again, carefully</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z="3200" smtClean="0"/>
              <a:t>(</a:t>
            </a:r>
            <a:r>
              <a:rPr lang="en-US" sz="3200" i="1" smtClean="0"/>
              <a:t>Tools &gt; Web Developer &gt; Error Console)</a:t>
            </a:r>
            <a:endParaRPr lang="en-US" sz="3200" smtClean="0"/>
          </a:p>
        </p:txBody>
      </p:sp>
      <p:sp>
        <p:nvSpPr>
          <p:cNvPr id="47106" name="Content Placeholder 2"/>
          <p:cNvSpPr>
            <a:spLocks noGrp="1"/>
          </p:cNvSpPr>
          <p:nvPr>
            <p:ph sz="half" idx="1"/>
          </p:nvPr>
        </p:nvSpPr>
        <p:spPr/>
        <p:txBody>
          <a:bodyPr/>
          <a:lstStyle/>
          <a:p>
            <a:pPr eaLnBrk="1" hangingPunct="1"/>
            <a:r>
              <a:rPr lang="en-US" smtClean="0"/>
              <a:t>In FireFox, go to the Error Console:</a:t>
            </a:r>
          </a:p>
          <a:p>
            <a:pPr lvl="1" eaLnBrk="1" hangingPunct="1"/>
            <a:r>
              <a:rPr lang="en-US" smtClean="0"/>
              <a:t>Clear whatever errors have accumulated</a:t>
            </a:r>
          </a:p>
          <a:p>
            <a:pPr lvl="1" eaLnBrk="1" hangingPunct="1"/>
            <a:r>
              <a:rPr lang="en-US" smtClean="0"/>
              <a:t>Refresh the page</a:t>
            </a:r>
          </a:p>
        </p:txBody>
      </p:sp>
      <p:pic>
        <p:nvPicPr>
          <p:cNvPr id="6" name="Picture 2"/>
          <p:cNvPicPr>
            <a:picLocks noGrp="1" noChangeAspect="1" noChangeArrowheads="1"/>
          </p:cNvPicPr>
          <p:nvPr>
            <p:ph sz="half" idx="2"/>
          </p:nvPr>
        </p:nvPicPr>
        <p:blipFill>
          <a:blip r:embed="rId2"/>
          <a:srcRect/>
          <a:stretch>
            <a:fillRect/>
          </a:stretch>
        </p:blipFill>
        <p:spPr>
          <a:xfrm>
            <a:off x="4648200" y="2457450"/>
            <a:ext cx="4038600" cy="2811463"/>
          </a:xfrm>
          <a:ln>
            <a:solidFill>
              <a:schemeClr val="accent2">
                <a:lumMod val="75000"/>
              </a:schemeClr>
            </a:solid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66825" y="1209675"/>
            <a:ext cx="6610350" cy="4438650"/>
          </a:xfrm>
          <a:prstGeom prst="rect">
            <a:avLst/>
          </a:prstGeom>
          <a:noFill/>
          <a:ln w="9525">
            <a:solidFill>
              <a:schemeClr val="accent2">
                <a:lumMod val="75000"/>
              </a:schemeClr>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Debugging the Page:</a:t>
            </a:r>
            <a:br>
              <a:rPr lang="en-US" smtClean="0"/>
            </a:br>
            <a:r>
              <a:rPr lang="en-US" smtClean="0"/>
              <a:t>A Postmortem</a:t>
            </a:r>
          </a:p>
        </p:txBody>
      </p:sp>
      <p:sp>
        <p:nvSpPr>
          <p:cNvPr id="3" name="Content Placeholder 2"/>
          <p:cNvSpPr>
            <a:spLocks noGrp="1"/>
          </p:cNvSpPr>
          <p:nvPr>
            <p:ph idx="1"/>
          </p:nvPr>
        </p:nvSpPr>
        <p:spPr/>
        <p:txBody>
          <a:bodyPr/>
          <a:lstStyle/>
          <a:p>
            <a:pPr eaLnBrk="1" hangingPunct="1"/>
            <a:r>
              <a:rPr lang="en-US" smtClean="0"/>
              <a:t>We debugged the mistakes in the page by applying debugging guidelines:</a:t>
            </a:r>
          </a:p>
          <a:p>
            <a:pPr marL="971550" lvl="1" indent="-514350" eaLnBrk="1" hangingPunct="1">
              <a:buFontTx/>
              <a:buAutoNum type="arabicPeriod"/>
            </a:pPr>
            <a:r>
              <a:rPr lang="en-US" smtClean="0"/>
              <a:t>Checked that the book cover file was in the pic folder—it was.</a:t>
            </a:r>
          </a:p>
          <a:p>
            <a:pPr marL="971550" lvl="1" indent="-514350" eaLnBrk="1" hangingPunct="1">
              <a:buFontTx/>
              <a:buAutoNum type="arabicPeriod"/>
            </a:pPr>
            <a:r>
              <a:rPr lang="en-US" smtClean="0"/>
              <a:t>Checked the spelling of the file, but found that the path left out the </a:t>
            </a:r>
            <a:r>
              <a:rPr lang="en-US" i="1" smtClean="0"/>
              <a:t>pic</a:t>
            </a:r>
            <a:r>
              <a:rPr lang="en-US" smtClean="0"/>
              <a:t> part. </a:t>
            </a:r>
            <a:r>
              <a:rPr lang="en-US" i="1" smtClean="0">
                <a:solidFill>
                  <a:srgbClr val="1E4649"/>
                </a:solidFill>
              </a:rPr>
              <a:t>Fixed</a:t>
            </a:r>
            <a:r>
              <a:rPr lang="en-US" smtClean="0"/>
              <a:t>.</a:t>
            </a:r>
          </a:p>
          <a:p>
            <a:pPr marL="971550" lvl="1" indent="-514350" eaLnBrk="1" hangingPunct="1">
              <a:buFontTx/>
              <a:buAutoNum type="arabicPeriod"/>
            </a:pPr>
            <a:r>
              <a:rPr lang="en-US" smtClean="0"/>
              <a:t>Checked that the end tags were all present—they were.</a:t>
            </a:r>
          </a:p>
          <a:p>
            <a:pPr marL="971550" lvl="1" indent="-514350" eaLnBrk="1" hangingPunct="1">
              <a:buFontTx/>
              <a:buAutoNum type="arabicPeriod"/>
            </a:pPr>
            <a:r>
              <a:rPr lang="en-US" smtClean="0"/>
              <a:t>Looked at the Error Console to find two mysterious diagnostics.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Debugging the Page:</a:t>
            </a:r>
            <a:br>
              <a:rPr lang="en-US" smtClean="0"/>
            </a:br>
            <a:r>
              <a:rPr lang="en-US" smtClean="0"/>
              <a:t>A Postmortem</a:t>
            </a:r>
          </a:p>
        </p:txBody>
      </p:sp>
      <p:sp>
        <p:nvSpPr>
          <p:cNvPr id="3" name="Content Placeholder 2"/>
          <p:cNvSpPr>
            <a:spLocks noGrp="1"/>
          </p:cNvSpPr>
          <p:nvPr>
            <p:ph idx="1"/>
          </p:nvPr>
        </p:nvSpPr>
        <p:spPr/>
        <p:txBody>
          <a:bodyPr/>
          <a:lstStyle/>
          <a:p>
            <a:pPr eaLnBrk="1" hangingPunct="1"/>
            <a:r>
              <a:rPr lang="en-US" smtClean="0"/>
              <a:t>We debugged the mistakes in the page by applying debugging guidelines:</a:t>
            </a:r>
          </a:p>
          <a:p>
            <a:pPr marL="971550" lvl="1" indent="-514350" eaLnBrk="1" hangingPunct="1">
              <a:buFontTx/>
              <a:buAutoNum type="arabicPeriod" startAt="5"/>
            </a:pPr>
            <a:r>
              <a:rPr lang="en-US" smtClean="0"/>
              <a:t>Checked that the closing braces were all present—they were.</a:t>
            </a:r>
          </a:p>
          <a:p>
            <a:pPr marL="971550" lvl="1" indent="-514350" eaLnBrk="1" hangingPunct="1">
              <a:buFontTx/>
              <a:buAutoNum type="arabicPeriod" startAt="5"/>
            </a:pPr>
            <a:r>
              <a:rPr lang="en-US" smtClean="0"/>
              <a:t>Separated working from failing code by a process of delete, check, undo—found </a:t>
            </a:r>
            <a:r>
              <a:rPr lang="en-US" i="1" smtClean="0"/>
              <a:t>th</a:t>
            </a:r>
            <a:r>
              <a:rPr lang="en-US" smtClean="0"/>
              <a:t> had stopped styling.</a:t>
            </a:r>
          </a:p>
          <a:p>
            <a:pPr marL="971550" lvl="1" indent="-514350" eaLnBrk="1" hangingPunct="1">
              <a:buFontTx/>
              <a:buAutoNum type="arabicPeriod" startAt="5"/>
            </a:pPr>
            <a:r>
              <a:rPr lang="en-US" smtClean="0"/>
              <a:t>Checked the </a:t>
            </a:r>
            <a:r>
              <a:rPr lang="en-US" i="1" smtClean="0"/>
              <a:t>th</a:t>
            </a:r>
            <a:r>
              <a:rPr lang="en-US" smtClean="0"/>
              <a:t> element, and eventually spotted the opening parenthesis. </a:t>
            </a:r>
            <a:r>
              <a:rPr lang="en-US" i="1" smtClean="0">
                <a:solidFill>
                  <a:srgbClr val="1E4649"/>
                </a:solidFill>
              </a:rPr>
              <a:t>Fixed</a:t>
            </a:r>
            <a:r>
              <a:rPr lang="en-US"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Debugging the Page:</a:t>
            </a:r>
            <a:br>
              <a:rPr lang="en-US" smtClean="0"/>
            </a:br>
            <a:r>
              <a:rPr lang="en-US" smtClean="0"/>
              <a:t>A Postmortem</a:t>
            </a:r>
          </a:p>
        </p:txBody>
      </p:sp>
      <p:sp>
        <p:nvSpPr>
          <p:cNvPr id="3" name="Content Placeholder 2"/>
          <p:cNvSpPr>
            <a:spLocks noGrp="1"/>
          </p:cNvSpPr>
          <p:nvPr>
            <p:ph idx="1"/>
          </p:nvPr>
        </p:nvSpPr>
        <p:spPr/>
        <p:txBody>
          <a:bodyPr/>
          <a:lstStyle/>
          <a:p>
            <a:pPr eaLnBrk="1" hangingPunct="1"/>
            <a:r>
              <a:rPr lang="en-US" smtClean="0"/>
              <a:t>We debugged the mistakes in the page by applying debugging guidelines:</a:t>
            </a:r>
          </a:p>
          <a:p>
            <a:pPr marL="971550" lvl="1" indent="-514350" eaLnBrk="1" hangingPunct="1">
              <a:buFontTx/>
              <a:buAutoNum type="arabicPeriod" startAt="8"/>
            </a:pPr>
            <a:r>
              <a:rPr lang="en-US" smtClean="0"/>
              <a:t>Looked at the Error Console again to find new diagnostics.</a:t>
            </a:r>
          </a:p>
          <a:p>
            <a:pPr marL="971550" lvl="1" indent="-514350" eaLnBrk="1" hangingPunct="1">
              <a:buFontTx/>
              <a:buAutoNum type="arabicPeriod" startAt="8"/>
            </a:pPr>
            <a:r>
              <a:rPr lang="en-US" smtClean="0"/>
              <a:t>Checked padding, and noticed that the unit had not been set. </a:t>
            </a:r>
            <a:r>
              <a:rPr lang="en-US" i="1" smtClean="0">
                <a:solidFill>
                  <a:srgbClr val="1E4649"/>
                </a:solidFill>
              </a:rPr>
              <a:t>Fixed</a:t>
            </a:r>
            <a:r>
              <a:rPr lang="en-US" smtClean="0"/>
              <a:t>.</a:t>
            </a:r>
          </a:p>
          <a:p>
            <a:pPr marL="971550" lvl="1" indent="-514350" eaLnBrk="1" hangingPunct="1">
              <a:buFontTx/>
              <a:buAutoNum type="arabicPeriod" startAt="8"/>
            </a:pPr>
            <a:r>
              <a:rPr lang="en-US" smtClean="0"/>
              <a:t>Looked up “caption-align” to find it is “caption-side.” </a:t>
            </a:r>
            <a:r>
              <a:rPr lang="en-US" i="1" smtClean="0">
                <a:solidFill>
                  <a:srgbClr val="1E4649"/>
                </a:solidFill>
              </a:rPr>
              <a:t>Fixed</a:t>
            </a:r>
            <a:r>
              <a:rPr lang="en-US"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Debugging the Page:</a:t>
            </a:r>
            <a:br>
              <a:rPr lang="en-US" smtClean="0"/>
            </a:br>
            <a:r>
              <a:rPr lang="en-US" smtClean="0"/>
              <a:t>A Postmortem</a:t>
            </a:r>
          </a:p>
        </p:txBody>
      </p:sp>
      <p:sp>
        <p:nvSpPr>
          <p:cNvPr id="3" name="Content Placeholder 2"/>
          <p:cNvSpPr>
            <a:spLocks noGrp="1"/>
          </p:cNvSpPr>
          <p:nvPr>
            <p:ph idx="1"/>
          </p:nvPr>
        </p:nvSpPr>
        <p:spPr/>
        <p:txBody>
          <a:bodyPr/>
          <a:lstStyle/>
          <a:p>
            <a:pPr eaLnBrk="1" hangingPunct="1"/>
            <a:r>
              <a:rPr lang="en-US" smtClean="0"/>
              <a:t>We debugged the mistakes in the page by applying debugging guidelines:</a:t>
            </a:r>
          </a:p>
          <a:p>
            <a:pPr marL="971550" lvl="1" indent="-514350" eaLnBrk="1" hangingPunct="1">
              <a:buFontTx/>
              <a:buAutoNum type="arabicPeriod" startAt="11"/>
            </a:pPr>
            <a:r>
              <a:rPr lang="en-US" smtClean="0"/>
              <a:t>Checked the wrongly colored text, and spotted a typo in the end tag. </a:t>
            </a:r>
            <a:r>
              <a:rPr lang="en-US" i="1" smtClean="0">
                <a:solidFill>
                  <a:srgbClr val="1E4649"/>
                </a:solidFill>
              </a:rPr>
              <a:t>Fixed</a:t>
            </a:r>
            <a:r>
              <a:rPr lang="en-US" smtClean="0"/>
              <a:t>.</a:t>
            </a:r>
          </a:p>
          <a:p>
            <a:pPr marL="971550" lvl="1" indent="-514350" eaLnBrk="1" hangingPunct="1">
              <a:buFontTx/>
              <a:buAutoNum type="arabicPeriod" startAt="11"/>
            </a:pPr>
            <a:r>
              <a:rPr lang="en-US" smtClean="0"/>
              <a:t>Checked the caption’s small font specification, and spotted a colon typo. </a:t>
            </a:r>
            <a:r>
              <a:rPr lang="en-US" i="1" smtClean="0">
                <a:solidFill>
                  <a:srgbClr val="1E4649"/>
                </a:solidFill>
              </a:rPr>
              <a:t>Fixed</a:t>
            </a:r>
            <a:r>
              <a:rPr lang="en-US"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t>Be Accurate</a:t>
            </a:r>
          </a:p>
        </p:txBody>
      </p:sp>
      <p:sp>
        <p:nvSpPr>
          <p:cNvPr id="3" name="Content Placeholder 2"/>
          <p:cNvSpPr>
            <a:spLocks noGrp="1"/>
          </p:cNvSpPr>
          <p:nvPr>
            <p:ph idx="1"/>
          </p:nvPr>
        </p:nvSpPr>
        <p:spPr/>
        <p:txBody>
          <a:bodyPr/>
          <a:lstStyle/>
          <a:p>
            <a:pPr eaLnBrk="1" hangingPunct="1">
              <a:defRPr/>
            </a:pPr>
            <a:r>
              <a:rPr lang="en-US" dirty="0" smtClean="0"/>
              <a:t>An example of how we can be aware of possible mistakes:</a:t>
            </a:r>
            <a:endParaRPr lang="en-US" dirty="0"/>
          </a:p>
          <a:p>
            <a:pPr lvl="1" eaLnBrk="1" hangingPunct="1">
              <a:defRPr/>
            </a:pPr>
            <a:r>
              <a:rPr lang="en-US" sz="2400" dirty="0" smtClean="0"/>
              <a:t>Recognizing </a:t>
            </a:r>
            <a:r>
              <a:rPr lang="en-US" sz="2400" dirty="0"/>
              <a:t>mistaken substitutions: l for 1, O for 0, \ for /, and </a:t>
            </a:r>
            <a:r>
              <a:rPr lang="en-US" sz="2400" dirty="0" smtClean="0"/>
              <a:t>so forth</a:t>
            </a:r>
            <a:endParaRPr lang="en-US" sz="2400" dirty="0"/>
          </a:p>
          <a:p>
            <a:pPr lvl="1" eaLnBrk="1" hangingPunct="1">
              <a:defRPr/>
            </a:pPr>
            <a:r>
              <a:rPr lang="en-US" sz="2400" dirty="0" smtClean="0"/>
              <a:t>Knowing </a:t>
            </a:r>
            <a:r>
              <a:rPr lang="en-US" sz="2400" dirty="0"/>
              <a:t>that certain fonts can be very confusing: </a:t>
            </a:r>
            <a:r>
              <a:rPr lang="en-US" sz="2400" dirty="0">
                <a:latin typeface="Corbel" pitchFamily="34" charset="0"/>
              </a:rPr>
              <a:t>Corbel zero (o) </a:t>
            </a:r>
            <a:r>
              <a:rPr lang="en-US" sz="2400" dirty="0" smtClean="0"/>
              <a:t>and oh </a:t>
            </a:r>
            <a:r>
              <a:rPr lang="en-US" sz="2400" dirty="0"/>
              <a:t>(o)</a:t>
            </a:r>
          </a:p>
          <a:p>
            <a:pPr lvl="1" eaLnBrk="1" hangingPunct="1">
              <a:defRPr/>
            </a:pPr>
            <a:r>
              <a:rPr lang="en-US" sz="2400" dirty="0" smtClean="0"/>
              <a:t>Respecting </a:t>
            </a:r>
            <a:r>
              <a:rPr lang="en-US" sz="2400" dirty="0"/>
              <a:t>upper- and lowercase in </a:t>
            </a:r>
            <a:r>
              <a:rPr lang="en-US" sz="2400" dirty="0" smtClean="0"/>
              <a:t>pathnames </a:t>
            </a:r>
            <a:r>
              <a:rPr lang="en-US" dirty="0" smtClean="0"/>
              <a:t>(</a:t>
            </a:r>
            <a:r>
              <a:rPr lang="en-US" sz="2400" dirty="0" smtClean="0">
                <a:solidFill>
                  <a:schemeClr val="accent1">
                    <a:lumMod val="25000"/>
                  </a:schemeClr>
                </a:solidFill>
              </a:rPr>
              <a:t>www.ex.org/</a:t>
            </a:r>
            <a:r>
              <a:rPr lang="en-US" sz="2400" i="1" u="sng" dirty="0" smtClean="0">
                <a:solidFill>
                  <a:schemeClr val="accent1">
                    <a:lumMod val="25000"/>
                  </a:schemeClr>
                </a:solidFill>
              </a:rPr>
              <a:t>A</a:t>
            </a:r>
            <a:r>
              <a:rPr lang="en-US" sz="2400" dirty="0" smtClean="0">
                <a:solidFill>
                  <a:schemeClr val="accent1">
                    <a:lumMod val="25000"/>
                  </a:schemeClr>
                </a:solidFill>
              </a:rPr>
              <a:t>llMine.html</a:t>
            </a:r>
            <a:r>
              <a:rPr lang="en-US" sz="2400" dirty="0" smtClean="0"/>
              <a:t> </a:t>
            </a:r>
            <a:r>
              <a:rPr lang="en-US" sz="2400" dirty="0"/>
              <a:t>is likely not to be the same as </a:t>
            </a:r>
            <a:r>
              <a:rPr lang="en-US" sz="2400" dirty="0" smtClean="0">
                <a:solidFill>
                  <a:schemeClr val="accent1">
                    <a:lumMod val="25000"/>
                  </a:schemeClr>
                </a:solidFill>
              </a:rPr>
              <a:t>www.ex.org/</a:t>
            </a:r>
            <a:r>
              <a:rPr lang="en-US" sz="2400" i="1" u="sng" dirty="0" smtClean="0">
                <a:solidFill>
                  <a:schemeClr val="accent1">
                    <a:lumMod val="25000"/>
                  </a:schemeClr>
                </a:solidFill>
              </a:rPr>
              <a:t>a</a:t>
            </a:r>
            <a:r>
              <a:rPr lang="en-US" sz="2400" dirty="0" smtClean="0">
                <a:solidFill>
                  <a:schemeClr val="accent1">
                    <a:lumMod val="25000"/>
                  </a:schemeClr>
                </a:solidFill>
              </a:rPr>
              <a:t>llmine.html</a:t>
            </a:r>
            <a:r>
              <a:rPr lang="en-US" sz="2400" dirty="0" smtClean="0"/>
              <a:t>)</a:t>
            </a:r>
            <a:endParaRPr lang="en-US" dirty="0"/>
          </a:p>
          <a:p>
            <a:pPr lvl="1" eaLnBrk="1" hangingPunct="1">
              <a:defRPr/>
            </a:pPr>
            <a:r>
              <a:rPr lang="en-US" sz="2400" dirty="0" smtClean="0"/>
              <a:t>Respecting </a:t>
            </a:r>
            <a:r>
              <a:rPr lang="en-US" sz="2400" dirty="0"/>
              <a:t>upper- and lowercase in </a:t>
            </a:r>
            <a:r>
              <a:rPr lang="en-US" sz="2400" dirty="0" smtClean="0"/>
              <a:t>passwords</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Debugging the Page:</a:t>
            </a:r>
            <a:br>
              <a:rPr lang="en-US" smtClean="0"/>
            </a:br>
            <a:r>
              <a:rPr lang="en-US" smtClean="0"/>
              <a:t>A Postmortem</a:t>
            </a:r>
          </a:p>
        </p:txBody>
      </p:sp>
      <p:sp>
        <p:nvSpPr>
          <p:cNvPr id="3" name="Content Placeholder 2"/>
          <p:cNvSpPr>
            <a:spLocks noGrp="1"/>
          </p:cNvSpPr>
          <p:nvPr>
            <p:ph idx="1"/>
          </p:nvPr>
        </p:nvSpPr>
        <p:spPr/>
        <p:txBody>
          <a:bodyPr/>
          <a:lstStyle/>
          <a:p>
            <a:pPr eaLnBrk="1" hangingPunct="1">
              <a:defRPr/>
            </a:pPr>
            <a:r>
              <a:rPr lang="en-US" dirty="0" smtClean="0"/>
              <a:t>An additional common debugging feature:</a:t>
            </a:r>
            <a:br>
              <a:rPr lang="en-US" dirty="0" smtClean="0"/>
            </a:br>
            <a:r>
              <a:rPr lang="en-US" i="1" dirty="0" smtClean="0"/>
              <a:t>“Correcting” text that </a:t>
            </a:r>
            <a:r>
              <a:rPr lang="en-US" i="1" dirty="0" smtClean="0">
                <a:solidFill>
                  <a:schemeClr val="accent1">
                    <a:lumMod val="25000"/>
                  </a:schemeClr>
                </a:solidFill>
              </a:rPr>
              <a:t>isn’t</a:t>
            </a:r>
            <a:r>
              <a:rPr lang="en-US" i="1" dirty="0" smtClean="0"/>
              <a:t> actually wrong because of a wrong conjecture</a:t>
            </a:r>
          </a:p>
          <a:p>
            <a:pPr eaLnBrk="1" hangingPunct="1">
              <a:defRPr/>
            </a:pPr>
            <a:r>
              <a:rPr lang="en-US" dirty="0" smtClean="0"/>
              <a:t>When we’re lucky, we end up changing the program text from correct to correct</a:t>
            </a:r>
          </a:p>
          <a:p>
            <a:pPr eaLnBrk="1" hangingPunct="1">
              <a:defRPr/>
            </a:pPr>
            <a:r>
              <a:rPr lang="en-US" dirty="0" smtClean="0"/>
              <a:t>When we’re unlucky, we change it from correct to incorrect</a:t>
            </a:r>
          </a:p>
          <a:p>
            <a:pPr lvl="1" eaLnBrk="1" hangingPunct="1">
              <a:defRPr/>
            </a:pPr>
            <a:r>
              <a:rPr lang="en-US" dirty="0" smtClean="0"/>
              <a:t>This means “backing out” and restoring the original</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Debugging the Page:</a:t>
            </a:r>
            <a:br>
              <a:rPr lang="en-US" smtClean="0"/>
            </a:br>
            <a:r>
              <a:rPr lang="en-US" smtClean="0"/>
              <a:t>A Postmortem</a:t>
            </a:r>
          </a:p>
        </p:txBody>
      </p:sp>
      <p:sp>
        <p:nvSpPr>
          <p:cNvPr id="54274" name="Content Placeholder 2"/>
          <p:cNvSpPr>
            <a:spLocks noGrp="1"/>
          </p:cNvSpPr>
          <p:nvPr>
            <p:ph idx="1"/>
          </p:nvPr>
        </p:nvSpPr>
        <p:spPr/>
        <p:txBody>
          <a:bodyPr/>
          <a:lstStyle/>
          <a:p>
            <a:pPr eaLnBrk="1" hangingPunct="1"/>
            <a:r>
              <a:rPr lang="en-US" smtClean="0"/>
              <a:t>Hiding Other Errors</a:t>
            </a:r>
          </a:p>
          <a:p>
            <a:pPr lvl="1" eaLnBrk="1" hangingPunct="1"/>
            <a:r>
              <a:rPr lang="en-US" smtClean="0"/>
              <a:t>Notice that the errors found were different from the errors we thought we had originally</a:t>
            </a:r>
          </a:p>
          <a:p>
            <a:pPr lvl="1" eaLnBrk="1" hangingPunct="1"/>
            <a:r>
              <a:rPr lang="en-US" smtClean="0"/>
              <a:t>This is very common in debugging:</a:t>
            </a:r>
          </a:p>
          <a:p>
            <a:pPr lvl="2" eaLnBrk="1" hangingPunct="1"/>
            <a:r>
              <a:rPr lang="en-US" smtClean="0"/>
              <a:t>Programmers never say that they are “down to the very last bug” . . . that bug could be hiding one more!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Debugging the Page:</a:t>
            </a:r>
            <a:br>
              <a:rPr lang="en-US" smtClean="0"/>
            </a:br>
            <a:r>
              <a:rPr lang="en-US" smtClean="0"/>
              <a:t>A Postmortem</a:t>
            </a:r>
          </a:p>
        </p:txBody>
      </p:sp>
      <p:sp>
        <p:nvSpPr>
          <p:cNvPr id="55298" name="Content Placeholder 2"/>
          <p:cNvSpPr>
            <a:spLocks noGrp="1"/>
          </p:cNvSpPr>
          <p:nvPr>
            <p:ph idx="1"/>
          </p:nvPr>
        </p:nvSpPr>
        <p:spPr/>
        <p:txBody>
          <a:bodyPr/>
          <a:lstStyle/>
          <a:p>
            <a:pPr eaLnBrk="1" hangingPunct="1"/>
            <a:r>
              <a:rPr lang="en-US" smtClean="0"/>
              <a:t>Asking the System to Help</a:t>
            </a:r>
          </a:p>
          <a:p>
            <a:pPr lvl="1" eaLnBrk="1" hangingPunct="1"/>
            <a:r>
              <a:rPr lang="en-US" smtClean="0"/>
              <a:t>The most effective technique was to use the browser’s Error Console feature</a:t>
            </a:r>
          </a:p>
          <a:p>
            <a:pPr lvl="1" eaLnBrk="1" hangingPunct="1"/>
            <a:r>
              <a:rPr lang="en-US" smtClean="0"/>
              <a:t>It would have been more effective if the we had better understood the results</a:t>
            </a:r>
          </a:p>
          <a:p>
            <a:pPr lvl="1" eaLnBrk="1" hangingPunct="1"/>
            <a:r>
              <a:rPr lang="en-US" smtClean="0"/>
              <a:t>The Page Source shows color- and font-coded HTML source that tells us how the browser interprets the page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Debugging the Page:</a:t>
            </a:r>
            <a:br>
              <a:rPr lang="en-US" smtClean="0"/>
            </a:br>
            <a:r>
              <a:rPr lang="en-US" smtClean="0"/>
              <a:t>A Postmortem</a:t>
            </a:r>
          </a:p>
        </p:txBody>
      </p:sp>
      <p:sp>
        <p:nvSpPr>
          <p:cNvPr id="56322" name="Content Placeholder 2"/>
          <p:cNvSpPr>
            <a:spLocks noGrp="1"/>
          </p:cNvSpPr>
          <p:nvPr>
            <p:ph idx="1"/>
          </p:nvPr>
        </p:nvSpPr>
        <p:spPr/>
        <p:txBody>
          <a:bodyPr/>
          <a:lstStyle/>
          <a:p>
            <a:pPr eaLnBrk="1" hangingPunct="1"/>
            <a:r>
              <a:rPr lang="en-US" smtClean="0"/>
              <a:t>Asking the System to Help</a:t>
            </a:r>
          </a:p>
          <a:p>
            <a:pPr lvl="1" eaLnBrk="1" hangingPunct="1"/>
            <a:r>
              <a:rPr lang="en-US" smtClean="0"/>
              <a:t>One of the most powerful debugging techniques is to find ways for the computer to tell us the meaning of the information it stores or the effects of the commands it executes. </a:t>
            </a:r>
          </a:p>
          <a:p>
            <a:pPr lvl="1" eaLnBrk="1" hangingPunct="1"/>
            <a:r>
              <a:rPr lang="en-US" smtClean="0"/>
              <a:t>Having the computer say how it’s interpreting our instructions can separate the case in which we give the right command—but mess up expressing it—and giving the wrong command.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No Printer Output…</a:t>
            </a:r>
          </a:p>
        </p:txBody>
      </p:sp>
      <p:sp>
        <p:nvSpPr>
          <p:cNvPr id="57346" name="Content Placeholder 2"/>
          <p:cNvSpPr>
            <a:spLocks noGrp="1"/>
          </p:cNvSpPr>
          <p:nvPr>
            <p:ph idx="1"/>
          </p:nvPr>
        </p:nvSpPr>
        <p:spPr/>
        <p:txBody>
          <a:bodyPr/>
          <a:lstStyle/>
          <a:p>
            <a:pPr eaLnBrk="1" hangingPunct="1"/>
            <a:r>
              <a:rPr lang="en-US" smtClean="0"/>
              <a:t>You try to print a document and nothing happens…</a:t>
            </a:r>
          </a:p>
          <a:p>
            <a:pPr eaLnBrk="1" hangingPunct="1"/>
            <a:r>
              <a:rPr lang="en-US" smtClean="0"/>
              <a:t>The printing problem is solved just like the earlier problems were solved: </a:t>
            </a:r>
          </a:p>
          <a:p>
            <a:pPr lvl="1" eaLnBrk="1" hangingPunct="1"/>
            <a:r>
              <a:rPr lang="en-US" i="1" smtClean="0"/>
              <a:t>Reproduce the error, </a:t>
            </a:r>
          </a:p>
          <a:p>
            <a:pPr lvl="1" eaLnBrk="1" hangingPunct="1"/>
            <a:r>
              <a:rPr lang="en-US" i="1" smtClean="0"/>
              <a:t>Understand the problem, and </a:t>
            </a:r>
          </a:p>
          <a:p>
            <a:pPr lvl="1" eaLnBrk="1" hangingPunct="1"/>
            <a:r>
              <a:rPr lang="en-US" i="1" smtClean="0"/>
              <a:t>Check the obvious causes</a:t>
            </a:r>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No Printer Output…</a:t>
            </a:r>
          </a:p>
        </p:txBody>
      </p:sp>
      <p:sp>
        <p:nvSpPr>
          <p:cNvPr id="58370" name="Content Placeholder 2"/>
          <p:cNvSpPr>
            <a:spLocks noGrp="1"/>
          </p:cNvSpPr>
          <p:nvPr>
            <p:ph idx="1"/>
          </p:nvPr>
        </p:nvSpPr>
        <p:spPr/>
        <p:txBody>
          <a:bodyPr/>
          <a:lstStyle/>
          <a:p>
            <a:pPr eaLnBrk="1" hangingPunct="1"/>
            <a:r>
              <a:rPr lang="en-US" smtClean="0"/>
              <a:t>These steps include:</a:t>
            </a:r>
          </a:p>
          <a:p>
            <a:pPr lvl="1" eaLnBrk="1" hangingPunct="1"/>
            <a:r>
              <a:rPr lang="en-US" smtClean="0"/>
              <a:t>checking the printer’s control panel, the paper, the cartridges, the cable connections, the file to be printed, the installation of the printer driver</a:t>
            </a:r>
            <a:r>
              <a:rPr lang="en-US" i="1" smtClean="0"/>
              <a:t>, </a:t>
            </a:r>
          </a:p>
          <a:p>
            <a:pPr lvl="1" eaLnBrk="1" hangingPunct="1"/>
            <a:r>
              <a:rPr lang="en-US" smtClean="0"/>
              <a:t>whether others can print if this is a shared printer, and </a:t>
            </a:r>
          </a:p>
          <a:p>
            <a:pPr lvl="1" eaLnBrk="1" hangingPunct="1"/>
            <a:r>
              <a:rPr lang="en-US" smtClean="0"/>
              <a:t>whether you can print a different document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No Printer Output…</a:t>
            </a:r>
          </a:p>
        </p:txBody>
      </p:sp>
      <p:sp>
        <p:nvSpPr>
          <p:cNvPr id="59394" name="Content Placeholder 2"/>
          <p:cNvSpPr>
            <a:spLocks noGrp="1"/>
          </p:cNvSpPr>
          <p:nvPr>
            <p:ph idx="1"/>
          </p:nvPr>
        </p:nvSpPr>
        <p:spPr/>
        <p:txBody>
          <a:bodyPr/>
          <a:lstStyle/>
          <a:p>
            <a:pPr eaLnBrk="1" hangingPunct="1"/>
            <a:r>
              <a:rPr lang="en-US" smtClean="0"/>
              <a:t>Take the next step in the debugging strategy: Try to isolate the problem</a:t>
            </a:r>
          </a:p>
          <a:p>
            <a:pPr lvl="1" eaLnBrk="1" hangingPunct="1"/>
            <a:r>
              <a:rPr lang="en-US" smtClean="0"/>
              <a:t>Because you have printed before, you know your computer is configured correctly.</a:t>
            </a:r>
          </a:p>
          <a:p>
            <a:pPr lvl="1" eaLnBrk="1" hangingPunct="1"/>
            <a:r>
              <a:rPr lang="en-US" smtClean="0"/>
              <a:t>Try to print a simple document, but it’s the same story</a:t>
            </a:r>
          </a:p>
          <a:p>
            <a:pPr lvl="1" eaLnBrk="1" hangingPunct="1"/>
            <a:r>
              <a:rPr lang="en-US" smtClean="0"/>
              <a:t>Unplug the printer from the computer and try again to print. </a:t>
            </a:r>
          </a:p>
          <a:p>
            <a:pPr lvl="1" eaLnBrk="1" hangingPunct="1"/>
            <a:r>
              <a:rPr lang="en-US" smtClean="0"/>
              <a:t>Locate the printer driver’s printing monitor to see what files, if any, are listed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The Print Queue</a:t>
            </a:r>
          </a:p>
        </p:txBody>
      </p:sp>
      <p:sp>
        <p:nvSpPr>
          <p:cNvPr id="60418" name="Content Placeholder 2"/>
          <p:cNvSpPr>
            <a:spLocks noGrp="1"/>
          </p:cNvSpPr>
          <p:nvPr>
            <p:ph idx="1"/>
          </p:nvPr>
        </p:nvSpPr>
        <p:spPr/>
        <p:txBody>
          <a:bodyPr/>
          <a:lstStyle/>
          <a:p>
            <a:pPr eaLnBrk="1" hangingPunct="1"/>
            <a:r>
              <a:rPr lang="en-US" smtClean="0"/>
              <a:t>The print queue for your machine:</a:t>
            </a:r>
          </a:p>
          <a:p>
            <a:pPr lvl="1" eaLnBrk="1" hangingPunct="1"/>
            <a:r>
              <a:rPr lang="en-US" smtClean="0"/>
              <a:t>A place where printing tasks wait before being processed</a:t>
            </a:r>
          </a:p>
          <a:p>
            <a:pPr lvl="1" eaLnBrk="1" hangingPunct="1"/>
            <a:r>
              <a:rPr lang="en-US" smtClean="0"/>
              <a:t>The best approach is to cancel or trash all of the jobs in the queue, and restart the queue</a:t>
            </a:r>
          </a:p>
          <a:p>
            <a:pPr lvl="1" eaLnBrk="1" hangingPunct="1"/>
            <a:r>
              <a:rPr lang="en-US" smtClean="0"/>
              <a:t>Configure the printer so that it tries to print your files immediately rather than queuing them</a:t>
            </a:r>
          </a:p>
          <a:p>
            <a:pPr lvl="1" eaLnBrk="1" hangingPunct="1"/>
            <a:r>
              <a:rPr lang="en-US" smtClean="0"/>
              <a:t>Is your computer connected/reconnected </a:t>
            </a:r>
            <a:br>
              <a:rPr lang="en-US" smtClean="0"/>
            </a:br>
            <a:r>
              <a:rPr lang="en-US" smtClean="0"/>
              <a:t>to your printer?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Ensuring Software Reliability</a:t>
            </a:r>
          </a:p>
        </p:txBody>
      </p:sp>
      <p:sp>
        <p:nvSpPr>
          <p:cNvPr id="61442" name="Content Placeholder 2"/>
          <p:cNvSpPr>
            <a:spLocks noGrp="1"/>
          </p:cNvSpPr>
          <p:nvPr>
            <p:ph idx="1"/>
          </p:nvPr>
        </p:nvSpPr>
        <p:spPr/>
        <p:txBody>
          <a:bodyPr/>
          <a:lstStyle/>
          <a:p>
            <a:pPr eaLnBrk="1" hangingPunct="1"/>
            <a:r>
              <a:rPr lang="en-US" smtClean="0"/>
              <a:t>Software contains bugs, and crashes are frustratingly frequent</a:t>
            </a:r>
          </a:p>
          <a:p>
            <a:pPr eaLnBrk="1" hangingPunct="1"/>
            <a:r>
              <a:rPr lang="en-US" smtClean="0"/>
              <a:t>Most errors are just an annoyance</a:t>
            </a:r>
          </a:p>
          <a:p>
            <a:pPr eaLnBrk="1" hangingPunct="1"/>
            <a:r>
              <a:rPr lang="en-US" smtClean="0"/>
              <a:t>What about computers that control life-support systems, medical apparatus, airplanes, nuclear power plants, weapons systems, etc?</a:t>
            </a:r>
          </a:p>
          <a:p>
            <a:pPr eaLnBrk="1" hangingPunct="1"/>
            <a:r>
              <a:rPr lang="en-US" smtClean="0"/>
              <a:t>Errors in these systems are potentially much more serious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Hardware Failures</a:t>
            </a:r>
          </a:p>
        </p:txBody>
      </p:sp>
      <p:sp>
        <p:nvSpPr>
          <p:cNvPr id="3" name="Content Placeholder 2"/>
          <p:cNvSpPr>
            <a:spLocks noGrp="1"/>
          </p:cNvSpPr>
          <p:nvPr>
            <p:ph idx="1"/>
          </p:nvPr>
        </p:nvSpPr>
        <p:spPr/>
        <p:txBody>
          <a:bodyPr/>
          <a:lstStyle/>
          <a:p>
            <a:pPr eaLnBrk="1" hangingPunct="1">
              <a:defRPr/>
            </a:pPr>
            <a:r>
              <a:rPr lang="en-US" dirty="0" smtClean="0"/>
              <a:t>Hardware failures can be resolved using techniques such as redundancy…multiple computers performing computations of a safety-critical system</a:t>
            </a:r>
          </a:p>
          <a:p>
            <a:pPr eaLnBrk="1" hangingPunct="1">
              <a:defRPr/>
            </a:pPr>
            <a:r>
              <a:rPr lang="en-US" dirty="0" smtClean="0"/>
              <a:t>Another technique is dubbed </a:t>
            </a:r>
            <a:r>
              <a:rPr lang="en-US" b="1" i="1" dirty="0" smtClean="0">
                <a:solidFill>
                  <a:schemeClr val="accent1">
                    <a:lumMod val="25000"/>
                  </a:schemeClr>
                </a:solidFill>
              </a:rPr>
              <a:t>burn in</a:t>
            </a:r>
          </a:p>
          <a:p>
            <a:pPr lvl="1" eaLnBrk="1" hangingPunct="1">
              <a:defRPr/>
            </a:pPr>
            <a:r>
              <a:rPr lang="en-US" dirty="0" smtClean="0"/>
              <a:t>Most errors show up after few hours of operation</a:t>
            </a:r>
          </a:p>
          <a:p>
            <a:pPr lvl="1" eaLnBrk="1" hangingPunct="1">
              <a:defRPr/>
            </a:pPr>
            <a:r>
              <a:rPr lang="en-US" dirty="0" smtClean="0"/>
              <a:t>A computer that has a record of successful operation is likely to continue to operate successfully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Be Observant</a:t>
            </a:r>
          </a:p>
        </p:txBody>
      </p:sp>
      <p:sp>
        <p:nvSpPr>
          <p:cNvPr id="17410" name="Content Placeholder 2"/>
          <p:cNvSpPr>
            <a:spLocks noGrp="1"/>
          </p:cNvSpPr>
          <p:nvPr>
            <p:ph idx="1"/>
          </p:nvPr>
        </p:nvSpPr>
        <p:spPr/>
        <p:txBody>
          <a:bodyPr/>
          <a:lstStyle/>
          <a:p>
            <a:pPr eaLnBrk="1" hangingPunct="1"/>
            <a:r>
              <a:rPr lang="en-US" smtClean="0"/>
              <a:t>A principle of computing is that you should expect feedback when interacting with software</a:t>
            </a:r>
          </a:p>
          <a:p>
            <a:pPr eaLnBrk="1" hangingPunct="1"/>
            <a:r>
              <a:rPr lang="en-US" smtClean="0"/>
              <a:t>We rely on this feedback (busy icons, etc.)</a:t>
            </a:r>
          </a:p>
          <a:p>
            <a:pPr eaLnBrk="1" hangingPunct="1"/>
            <a:r>
              <a:rPr lang="en-US" smtClean="0"/>
              <a:t>By paying attention to feedback, we can catch errors as we make them</a:t>
            </a:r>
          </a:p>
        </p:txBody>
      </p:sp>
      <p:pic>
        <p:nvPicPr>
          <p:cNvPr id="17411" name="Picture 2"/>
          <p:cNvPicPr>
            <a:picLocks noChangeAspect="1" noChangeArrowheads="1"/>
          </p:cNvPicPr>
          <p:nvPr/>
        </p:nvPicPr>
        <p:blipFill>
          <a:blip r:embed="rId2"/>
          <a:srcRect/>
          <a:stretch>
            <a:fillRect/>
          </a:stretch>
        </p:blipFill>
        <p:spPr bwMode="auto">
          <a:xfrm>
            <a:off x="6248400" y="5181600"/>
            <a:ext cx="803275" cy="685800"/>
          </a:xfrm>
          <a:prstGeom prst="rect">
            <a:avLst/>
          </a:prstGeom>
          <a:noFill/>
          <a:ln w="9525">
            <a:solidFill>
              <a:schemeClr val="tx1"/>
            </a:solid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Software Failures</a:t>
            </a:r>
          </a:p>
        </p:txBody>
      </p:sp>
      <p:sp>
        <p:nvSpPr>
          <p:cNvPr id="63490" name="Content Placeholder 2"/>
          <p:cNvSpPr>
            <a:spLocks noGrp="1"/>
          </p:cNvSpPr>
          <p:nvPr>
            <p:ph idx="1"/>
          </p:nvPr>
        </p:nvSpPr>
        <p:spPr/>
        <p:txBody>
          <a:bodyPr/>
          <a:lstStyle/>
          <a:p>
            <a:pPr eaLnBrk="1" hangingPunct="1"/>
            <a:r>
              <a:rPr lang="en-US" smtClean="0"/>
              <a:t>Software is amazingly complex</a:t>
            </a:r>
          </a:p>
          <a:p>
            <a:pPr eaLnBrk="1" hangingPunct="1"/>
            <a:r>
              <a:rPr lang="en-US" smtClean="0"/>
              <a:t>Number of possible configurations that a typical program can define grows exponentially </a:t>
            </a:r>
          </a:p>
          <a:p>
            <a:pPr eaLnBrk="1" hangingPunct="1"/>
            <a:r>
              <a:rPr lang="en-US" smtClean="0"/>
              <a:t>All these states, known as reachable configurations, cannot be examined for correctness</a:t>
            </a:r>
          </a:p>
          <a:p>
            <a:pPr eaLnBrk="1" hangingPunct="1"/>
            <a:r>
              <a:rPr lang="en-US" smtClean="0"/>
              <a:t>How can we be sure programs work correctly?</a:t>
            </a:r>
            <a:r>
              <a:rPr lang="en-US" b="1" smtClean="0"/>
              <a:t> </a:t>
            </a:r>
            <a:endParaRPr lang="en-US"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t>Software Failures</a:t>
            </a:r>
          </a:p>
        </p:txBody>
      </p:sp>
      <p:sp>
        <p:nvSpPr>
          <p:cNvPr id="64514" name="Content Placeholder 2"/>
          <p:cNvSpPr>
            <a:spLocks noGrp="1"/>
          </p:cNvSpPr>
          <p:nvPr>
            <p:ph idx="1"/>
          </p:nvPr>
        </p:nvSpPr>
        <p:spPr/>
        <p:txBody>
          <a:bodyPr/>
          <a:lstStyle/>
          <a:p>
            <a:pPr eaLnBrk="1" hangingPunct="1"/>
            <a:r>
              <a:rPr lang="en-US" smtClean="0"/>
              <a:t>Programmers begin with a specification or a precise description of:</a:t>
            </a:r>
          </a:p>
          <a:p>
            <a:pPr lvl="1" eaLnBrk="1" hangingPunct="1"/>
            <a:r>
              <a:rPr lang="en-US" smtClean="0"/>
              <a:t>the input, </a:t>
            </a:r>
          </a:p>
          <a:p>
            <a:pPr lvl="1" eaLnBrk="1" hangingPunct="1"/>
            <a:r>
              <a:rPr lang="en-US" smtClean="0"/>
              <a:t>how the system should behave, and </a:t>
            </a:r>
          </a:p>
          <a:p>
            <a:pPr lvl="1" eaLnBrk="1" hangingPunct="1"/>
            <a:r>
              <a:rPr lang="en-US" smtClean="0"/>
              <a:t>how the output should be produced</a:t>
            </a:r>
          </a:p>
          <a:p>
            <a:pPr eaLnBrk="1" hangingPunct="1"/>
            <a:r>
              <a:rPr lang="en-US" smtClean="0"/>
              <a:t>The specification doesn’t say how the behavior is to be achieved, just what it should be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Software Failures</a:t>
            </a:r>
          </a:p>
        </p:txBody>
      </p:sp>
      <p:sp>
        <p:nvSpPr>
          <p:cNvPr id="65538" name="Content Placeholder 2"/>
          <p:cNvSpPr>
            <a:spLocks noGrp="1"/>
          </p:cNvSpPr>
          <p:nvPr>
            <p:ph idx="1"/>
          </p:nvPr>
        </p:nvSpPr>
        <p:spPr/>
        <p:txBody>
          <a:bodyPr/>
          <a:lstStyle/>
          <a:p>
            <a:pPr eaLnBrk="1" hangingPunct="1"/>
            <a:r>
              <a:rPr lang="en-US" smtClean="0"/>
              <a:t>Using various design methods, programmers produce the program and test it with sample inputs</a:t>
            </a:r>
          </a:p>
          <a:p>
            <a:pPr eaLnBrk="1" hangingPunct="1"/>
            <a:r>
              <a:rPr lang="en-US" smtClean="0"/>
              <a:t>Outputs can be checked against the specification</a:t>
            </a:r>
          </a:p>
          <a:p>
            <a:pPr eaLnBrk="1" hangingPunct="1"/>
            <a:r>
              <a:rPr lang="en-US" smtClean="0"/>
              <a:t>If they do not match, there is a bug and the program must be fixed</a:t>
            </a:r>
          </a:p>
          <a:p>
            <a:pPr eaLnBrk="1" hangingPunct="1"/>
            <a:r>
              <a:rPr lang="en-US" smtClean="0"/>
              <a:t>A program is said to be correct if its behavior exactly matches its specification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mtClean="0"/>
              <a:t>The Challenge</a:t>
            </a:r>
          </a:p>
        </p:txBody>
      </p:sp>
      <p:sp>
        <p:nvSpPr>
          <p:cNvPr id="66562" name="Content Placeholder 2"/>
          <p:cNvSpPr>
            <a:spLocks noGrp="1"/>
          </p:cNvSpPr>
          <p:nvPr>
            <p:ph idx="1"/>
          </p:nvPr>
        </p:nvSpPr>
        <p:spPr/>
        <p:txBody>
          <a:bodyPr/>
          <a:lstStyle/>
          <a:p>
            <a:pPr eaLnBrk="1" hangingPunct="1"/>
            <a:r>
              <a:rPr lang="en-US" smtClean="0"/>
              <a:t>What about the fact that we can’t prove that software is correct?</a:t>
            </a:r>
          </a:p>
          <a:p>
            <a:pPr lvl="1" eaLnBrk="1" hangingPunct="1"/>
            <a:r>
              <a:rPr lang="en-US" smtClean="0"/>
              <a:t>Accept that software may contain bugs </a:t>
            </a:r>
          </a:p>
          <a:p>
            <a:pPr lvl="1" eaLnBrk="1" hangingPunct="1"/>
            <a:r>
              <a:rPr lang="en-US" smtClean="0"/>
              <a:t>Poorly tested software is simply unprofessional</a:t>
            </a:r>
          </a:p>
          <a:p>
            <a:pPr eaLnBrk="1" hangingPunct="1"/>
            <a:r>
              <a:rPr lang="en-US" smtClean="0"/>
              <a:t>Be cautious and informed users and take our business to those who produce the best product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Fail-Soft and Fail-Safe Software</a:t>
            </a:r>
          </a:p>
        </p:txBody>
      </p:sp>
      <p:sp>
        <p:nvSpPr>
          <p:cNvPr id="67586" name="Content Placeholder 2"/>
          <p:cNvSpPr>
            <a:spLocks noGrp="1"/>
          </p:cNvSpPr>
          <p:nvPr>
            <p:ph idx="1"/>
          </p:nvPr>
        </p:nvSpPr>
        <p:spPr/>
        <p:txBody>
          <a:bodyPr/>
          <a:lstStyle/>
          <a:p>
            <a:pPr eaLnBrk="1" hangingPunct="1"/>
            <a:r>
              <a:rPr lang="en-US" smtClean="0"/>
              <a:t>“Safe software” changes the focus from worry about program correctness to concern about the consequences</a:t>
            </a:r>
          </a:p>
          <a:p>
            <a:pPr eaLnBrk="1" hangingPunct="1"/>
            <a:r>
              <a:rPr lang="en-US" smtClean="0"/>
              <a:t>Testing gives confidence that software works “under normal circumstances” </a:t>
            </a:r>
          </a:p>
          <a:p>
            <a:pPr eaLnBrk="1" hangingPunct="1"/>
            <a:r>
              <a:rPr lang="en-US" smtClean="0"/>
              <a:t>It is difficult to test software under unusual circumstances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Fail-Soft and Fail-Safe Software</a:t>
            </a:r>
          </a:p>
        </p:txBody>
      </p:sp>
      <p:sp>
        <p:nvSpPr>
          <p:cNvPr id="68610" name="Content Placeholder 2"/>
          <p:cNvSpPr>
            <a:spLocks noGrp="1"/>
          </p:cNvSpPr>
          <p:nvPr>
            <p:ph idx="1"/>
          </p:nvPr>
        </p:nvSpPr>
        <p:spPr/>
        <p:txBody>
          <a:bodyPr/>
          <a:lstStyle/>
          <a:p>
            <a:pPr eaLnBrk="1" hangingPunct="1"/>
            <a:r>
              <a:rPr lang="en-US" sz="2800" smtClean="0"/>
              <a:t>There are two design strategies: fail-soft and fail-safe</a:t>
            </a:r>
          </a:p>
          <a:p>
            <a:pPr lvl="1" eaLnBrk="1" hangingPunct="1"/>
            <a:r>
              <a:rPr lang="en-US" sz="2400" smtClean="0"/>
              <a:t>Fail-soft means that the program continues to operate, providing a possibly degraded level of functionality</a:t>
            </a:r>
          </a:p>
          <a:p>
            <a:pPr lvl="1" eaLnBrk="1" hangingPunct="1"/>
            <a:r>
              <a:rPr lang="en-US" sz="2400" smtClean="0"/>
              <a:t>Fail-safe means that the system stops functioning to avoid causing harm</a:t>
            </a:r>
          </a:p>
          <a:p>
            <a:pPr eaLnBrk="1" hangingPunct="1"/>
            <a:r>
              <a:rPr lang="en-US" sz="2800" smtClean="0"/>
              <a:t>The strategy is to continue to operate as long as service is safely provided</a:t>
            </a:r>
          </a:p>
          <a:p>
            <a:pPr eaLnBrk="1" hangingPunct="1"/>
            <a:r>
              <a:rPr lang="en-US" sz="2800" smtClean="0"/>
              <a:t>Using software to control potentially dangerous systems means taking a risk</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Community Debugging</a:t>
            </a:r>
          </a:p>
        </p:txBody>
      </p:sp>
      <p:sp>
        <p:nvSpPr>
          <p:cNvPr id="69634" name="Content Placeholder 2"/>
          <p:cNvSpPr>
            <a:spLocks noGrp="1"/>
          </p:cNvSpPr>
          <p:nvPr>
            <p:ph idx="1"/>
          </p:nvPr>
        </p:nvSpPr>
        <p:spPr/>
        <p:txBody>
          <a:bodyPr/>
          <a:lstStyle/>
          <a:p>
            <a:pPr eaLnBrk="1" hangingPunct="1"/>
            <a:r>
              <a:rPr lang="en-US" smtClean="0"/>
              <a:t>There are hundreds of chat sites where people post their problems, and other people offer help</a:t>
            </a:r>
          </a:p>
          <a:p>
            <a:pPr eaLnBrk="1" hangingPunct="1"/>
            <a:r>
              <a:rPr lang="en-US" smtClean="0"/>
              <a:t>If your problem has surfaced before, then a Web search should locate a place where the solution is discussed</a:t>
            </a:r>
          </a:p>
          <a:p>
            <a:pPr eaLnBrk="1" hangingPunct="1"/>
            <a:r>
              <a:rPr lang="en-US" smtClean="0"/>
              <a:t>Asking the community is a good tactic to keep in mind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smtClean="0"/>
              <a:t>Summary</a:t>
            </a:r>
          </a:p>
        </p:txBody>
      </p:sp>
      <p:sp>
        <p:nvSpPr>
          <p:cNvPr id="70658" name="Rectangle 3"/>
          <p:cNvSpPr>
            <a:spLocks noGrp="1" noChangeArrowheads="1"/>
          </p:cNvSpPr>
          <p:nvPr>
            <p:ph type="body" idx="1"/>
          </p:nvPr>
        </p:nvSpPr>
        <p:spPr/>
        <p:txBody>
          <a:bodyPr/>
          <a:lstStyle/>
          <a:p>
            <a:pPr eaLnBrk="1" hangingPunct="1"/>
            <a:r>
              <a:rPr lang="en-US" smtClean="0"/>
              <a:t>We learned the following:</a:t>
            </a:r>
          </a:p>
          <a:p>
            <a:pPr lvl="1" eaLnBrk="1" hangingPunct="1"/>
            <a:r>
              <a:rPr lang="en-US" smtClean="0"/>
              <a:t>What debugging is and why we need to know how to do it.</a:t>
            </a:r>
          </a:p>
          <a:p>
            <a:pPr lvl="1" eaLnBrk="1" hangingPunct="1"/>
            <a:r>
              <a:rPr lang="en-US" smtClean="0"/>
              <a:t>Basic debugging strategy, including the whys and hows of debugging.</a:t>
            </a:r>
          </a:p>
          <a:p>
            <a:pPr lvl="1" eaLnBrk="1" hangingPunct="1"/>
            <a:r>
              <a:rPr lang="en-US" smtClean="0"/>
              <a:t>To debug a Web page, using the Error Console of the document that shows how the computer interprets the HTML.</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US" smtClean="0"/>
              <a:t>Summary</a:t>
            </a:r>
          </a:p>
        </p:txBody>
      </p:sp>
      <p:sp>
        <p:nvSpPr>
          <p:cNvPr id="71682" name="Rectangle 3"/>
          <p:cNvSpPr>
            <a:spLocks noGrp="1" noChangeArrowheads="1"/>
          </p:cNvSpPr>
          <p:nvPr>
            <p:ph type="body" idx="1"/>
          </p:nvPr>
        </p:nvSpPr>
        <p:spPr/>
        <p:txBody>
          <a:bodyPr/>
          <a:lstStyle/>
          <a:p>
            <a:pPr eaLnBrk="1" hangingPunct="1"/>
            <a:r>
              <a:rPr lang="en-US" smtClean="0"/>
              <a:t>We learned the following:</a:t>
            </a:r>
          </a:p>
          <a:p>
            <a:pPr lvl="1" eaLnBrk="1" hangingPunct="1"/>
            <a:r>
              <a:rPr lang="en-US" smtClean="0"/>
              <a:t>How to analyze our debugging performance, noting that debugging involves both correct and incorrect conjectures.</a:t>
            </a:r>
          </a:p>
          <a:p>
            <a:pPr lvl="1" eaLnBrk="1" hangingPunct="1"/>
            <a:r>
              <a:rPr lang="en-US" smtClean="0"/>
              <a:t>That it’s possible to debug a sophisticated system like a computer printer with little more than a vague idea of how it works, by using our standard debugging strategy applied with common sense and courage.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smtClean="0"/>
              <a:t>Summary</a:t>
            </a:r>
          </a:p>
        </p:txBody>
      </p:sp>
      <p:sp>
        <p:nvSpPr>
          <p:cNvPr id="72706" name="Rectangle 3"/>
          <p:cNvSpPr>
            <a:spLocks noGrp="1" noChangeArrowheads="1"/>
          </p:cNvSpPr>
          <p:nvPr>
            <p:ph type="body" idx="1"/>
          </p:nvPr>
        </p:nvSpPr>
        <p:spPr/>
        <p:txBody>
          <a:bodyPr/>
          <a:lstStyle/>
          <a:p>
            <a:pPr eaLnBrk="1" hangingPunct="1"/>
            <a:r>
              <a:rPr lang="en-US" smtClean="0"/>
              <a:t>We learned the following:</a:t>
            </a:r>
          </a:p>
          <a:p>
            <a:pPr lvl="1" eaLnBrk="1" hangingPunct="1"/>
            <a:r>
              <a:rPr lang="en-US" smtClean="0"/>
              <a:t>That it is practically impossible to have bug-free software. This doesn’t mean that we must quit using computers or accept bugs, but we must watch for unusual behavior that might indicate bugs and take precautions to limit the harm that they can cause.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What’s the Problem?</a:t>
            </a:r>
          </a:p>
        </p:txBody>
      </p:sp>
      <p:sp>
        <p:nvSpPr>
          <p:cNvPr id="18434" name="Content Placeholder 2"/>
          <p:cNvSpPr>
            <a:spLocks noGrp="1"/>
          </p:cNvSpPr>
          <p:nvPr>
            <p:ph idx="1"/>
          </p:nvPr>
        </p:nvSpPr>
        <p:spPr/>
        <p:txBody>
          <a:bodyPr/>
          <a:lstStyle/>
          <a:p>
            <a:pPr eaLnBrk="1" hangingPunct="1"/>
            <a:r>
              <a:rPr lang="en-US" smtClean="0"/>
              <a:t>Debugging is a process by which one figures out why an something isn’t working properly</a:t>
            </a:r>
          </a:p>
          <a:p>
            <a:pPr eaLnBrk="1" hangingPunct="1"/>
            <a:r>
              <a:rPr lang="en-US" smtClean="0"/>
              <a:t>It is usually applied to computer or communication systems</a:t>
            </a:r>
          </a:p>
          <a:p>
            <a:pPr eaLnBrk="1" hangingPunct="1"/>
            <a:r>
              <a:rPr lang="en-US" smtClean="0"/>
              <a:t>Debugging relies mostly on logical reasoning and is learned through experience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Debugging in Everyday Life</a:t>
            </a:r>
          </a:p>
        </p:txBody>
      </p:sp>
      <p:sp>
        <p:nvSpPr>
          <p:cNvPr id="19458" name="Content Placeholder 2"/>
          <p:cNvSpPr>
            <a:spLocks noGrp="1"/>
          </p:cNvSpPr>
          <p:nvPr>
            <p:ph idx="1"/>
          </p:nvPr>
        </p:nvSpPr>
        <p:spPr/>
        <p:txBody>
          <a:bodyPr/>
          <a:lstStyle/>
          <a:p>
            <a:pPr eaLnBrk="1" hangingPunct="1"/>
            <a:r>
              <a:rPr lang="en-US" smtClean="0"/>
              <a:t>Debugging is troubleshooting</a:t>
            </a:r>
          </a:p>
          <a:p>
            <a:pPr eaLnBrk="1" hangingPunct="1"/>
            <a:r>
              <a:rPr lang="en-US" smtClean="0"/>
              <a:t>Humans do it all the time (why didn’t the car start? why didn’t the alarm go off?)</a:t>
            </a:r>
          </a:p>
          <a:p>
            <a:pPr eaLnBrk="1" hangingPunct="1"/>
            <a:r>
              <a:rPr lang="en-US" smtClean="0"/>
              <a:t>Faults and failures in everyday life usually involve devices that are working systems with a broken or worn-out part</a:t>
            </a:r>
          </a:p>
          <a:p>
            <a:pPr eaLnBrk="1" hangingPunct="1"/>
            <a:r>
              <a:rPr lang="en-US" smtClean="0"/>
              <a:t>The system is properly designed and constructed, but some part failed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Debugging in IT</a:t>
            </a:r>
          </a:p>
        </p:txBody>
      </p:sp>
      <p:sp>
        <p:nvSpPr>
          <p:cNvPr id="20482" name="Content Placeholder 2"/>
          <p:cNvSpPr>
            <a:spLocks noGrp="1"/>
          </p:cNvSpPr>
          <p:nvPr>
            <p:ph idx="1"/>
          </p:nvPr>
        </p:nvSpPr>
        <p:spPr/>
        <p:txBody>
          <a:bodyPr/>
          <a:lstStyle/>
          <a:p>
            <a:pPr eaLnBrk="1" hangingPunct="1"/>
            <a:r>
              <a:rPr lang="en-US" sz="2800" smtClean="0"/>
              <a:t>Debugging a computation is different</a:t>
            </a:r>
          </a:p>
          <a:p>
            <a:pPr eaLnBrk="1" hangingPunct="1"/>
            <a:r>
              <a:rPr lang="en-US" sz="2800" smtClean="0"/>
              <a:t>We may have entered wrong data or wrong configuration information </a:t>
            </a:r>
            <a:r>
              <a:rPr lang="en-US" sz="2800" i="1" smtClean="0"/>
              <a:t>into</a:t>
            </a:r>
            <a:r>
              <a:rPr lang="en-US" sz="2800" smtClean="0"/>
              <a:t> a working system.</a:t>
            </a:r>
          </a:p>
          <a:p>
            <a:pPr eaLnBrk="1" hangingPunct="1"/>
            <a:r>
              <a:rPr lang="en-US" sz="2800" smtClean="0"/>
              <a:t>When it’s corrected, the system works. </a:t>
            </a:r>
          </a:p>
          <a:p>
            <a:pPr eaLnBrk="1" hangingPunct="1"/>
            <a:r>
              <a:rPr lang="en-US" sz="2800" smtClean="0"/>
              <a:t>Or…we might have a logical design error…we don’t get what we think we should get</a:t>
            </a:r>
          </a:p>
          <a:p>
            <a:pPr eaLnBrk="1" hangingPunct="1"/>
            <a:r>
              <a:rPr lang="en-US" sz="2800" smtClean="0"/>
              <a:t>Always begin by assuming the system is correct and working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Whose Problem Is It?</a:t>
            </a:r>
          </a:p>
        </p:txBody>
      </p:sp>
      <p:sp>
        <p:nvSpPr>
          <p:cNvPr id="3" name="Content Placeholder 2"/>
          <p:cNvSpPr>
            <a:spLocks noGrp="1"/>
          </p:cNvSpPr>
          <p:nvPr>
            <p:ph idx="1"/>
          </p:nvPr>
        </p:nvSpPr>
        <p:spPr/>
        <p:txBody>
          <a:bodyPr/>
          <a:lstStyle/>
          <a:p>
            <a:pPr eaLnBrk="1" hangingPunct="1"/>
            <a:r>
              <a:rPr lang="en-US" smtClean="0"/>
              <a:t>When debugging a computing system, </a:t>
            </a:r>
            <a:r>
              <a:rPr lang="en-US" i="1" u="sng" smtClean="0">
                <a:solidFill>
                  <a:srgbClr val="1E4649"/>
                </a:solidFill>
              </a:rPr>
              <a:t>we</a:t>
            </a:r>
            <a:r>
              <a:rPr lang="en-US" smtClean="0">
                <a:solidFill>
                  <a:srgbClr val="1E4649"/>
                </a:solidFill>
              </a:rPr>
              <a:t> </a:t>
            </a:r>
            <a:r>
              <a:rPr lang="en-US" smtClean="0"/>
              <a:t>are almost always part of the problem</a:t>
            </a:r>
          </a:p>
          <a:p>
            <a:pPr eaLnBrk="1" hangingPunct="1"/>
            <a:r>
              <a:rPr lang="en-US" i="1" u="sng" smtClean="0">
                <a:solidFill>
                  <a:srgbClr val="1E4649"/>
                </a:solidFill>
              </a:rPr>
              <a:t>We</a:t>
            </a:r>
            <a:r>
              <a:rPr lang="en-US" smtClean="0"/>
              <a:t> command the computer to do tasks and </a:t>
            </a:r>
            <a:r>
              <a:rPr lang="en-US" i="1" u="sng" smtClean="0">
                <a:solidFill>
                  <a:srgbClr val="1E4649"/>
                </a:solidFill>
              </a:rPr>
              <a:t>we</a:t>
            </a:r>
            <a:r>
              <a:rPr lang="en-US" smtClean="0"/>
              <a:t> input the information</a:t>
            </a:r>
          </a:p>
          <a:p>
            <a:pPr eaLnBrk="1" hangingPunct="1"/>
            <a:r>
              <a:rPr lang="en-US" smtClean="0"/>
              <a:t>Two of the three possible problems with the system involve us:</a:t>
            </a:r>
          </a:p>
          <a:p>
            <a:pPr marL="914400" lvl="1" indent="-514350" eaLnBrk="1" hangingPunct="1">
              <a:buFontTx/>
              <a:buAutoNum type="arabicPeriod"/>
            </a:pPr>
            <a:r>
              <a:rPr lang="en-US" i="1" u="sng" smtClean="0">
                <a:solidFill>
                  <a:srgbClr val="1E4649"/>
                </a:solidFill>
              </a:rPr>
              <a:t>wrong data</a:t>
            </a:r>
          </a:p>
          <a:p>
            <a:pPr marL="914400" lvl="1" indent="-514350" eaLnBrk="1" hangingPunct="1">
              <a:buFontTx/>
              <a:buAutoNum type="arabicPeriod"/>
            </a:pPr>
            <a:r>
              <a:rPr lang="en-US" i="1" u="sng" smtClean="0">
                <a:solidFill>
                  <a:srgbClr val="1E4649"/>
                </a:solidFill>
              </a:rPr>
              <a:t>wrong command</a:t>
            </a:r>
          </a:p>
          <a:p>
            <a:pPr marL="914400" lvl="1" indent="-514350" eaLnBrk="1" hangingPunct="1">
              <a:buFontTx/>
              <a:buAutoNum type="arabicPeriod"/>
            </a:pPr>
            <a:r>
              <a:rPr lang="en-US" smtClean="0"/>
              <a:t>broken system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458</TotalTime>
  <Words>2515</Words>
  <Application>Microsoft Office PowerPoint</Application>
  <PresentationFormat>On-screen Show (4:3)</PresentationFormat>
  <Paragraphs>281</Paragraphs>
  <Slides>59</Slides>
  <Notes>0</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59</vt:i4>
      </vt:variant>
    </vt:vector>
  </HeadingPairs>
  <TitlesOfParts>
    <vt:vector size="66" baseType="lpstr">
      <vt:lpstr>Arial</vt:lpstr>
      <vt:lpstr>Calibri</vt:lpstr>
      <vt:lpstr>Century Gothic</vt:lpstr>
      <vt:lpstr>ヒラギノ角ゴ Pro W3</vt:lpstr>
      <vt:lpstr>Corbel</vt:lpstr>
      <vt:lpstr>Default Design</vt:lpstr>
      <vt:lpstr>Default Design</vt:lpstr>
      <vt:lpstr>Slide 1</vt:lpstr>
      <vt:lpstr>Learning Objectives</vt:lpstr>
      <vt:lpstr>Precision: The High Standards of Computing</vt:lpstr>
      <vt:lpstr>Be Accurate</vt:lpstr>
      <vt:lpstr>Be Observant</vt:lpstr>
      <vt:lpstr>What’s the Problem?</vt:lpstr>
      <vt:lpstr>Debugging in Everyday Life</vt:lpstr>
      <vt:lpstr>Debugging in IT</vt:lpstr>
      <vt:lpstr>Whose Problem Is It?</vt:lpstr>
      <vt:lpstr>Whose Problem Is It?</vt:lpstr>
      <vt:lpstr>Using the Computer to Debug</vt:lpstr>
      <vt:lpstr>More About Debugging</vt:lpstr>
      <vt:lpstr>Steps to Debugging</vt:lpstr>
      <vt:lpstr>Steps to Debugging</vt:lpstr>
      <vt:lpstr>Steps to Debugging</vt:lpstr>
      <vt:lpstr>Steps to Debugging</vt:lpstr>
      <vt:lpstr>Debugging Recap Guidelines</vt:lpstr>
      <vt:lpstr>A Debugging Case Study</vt:lpstr>
      <vt:lpstr>Look Closely At the Page</vt:lpstr>
      <vt:lpstr>Look Closely At the Page</vt:lpstr>
      <vt:lpstr>Look Closely At the Page</vt:lpstr>
      <vt:lpstr>Look Closely At the Page</vt:lpstr>
      <vt:lpstr>Look Closely At the Page</vt:lpstr>
      <vt:lpstr>Slide 24</vt:lpstr>
      <vt:lpstr>Slide 25</vt:lpstr>
      <vt:lpstr>Reproduce the Error</vt:lpstr>
      <vt:lpstr>Determine the Exact Problem</vt:lpstr>
      <vt:lpstr>Eliminate the Obvious</vt:lpstr>
      <vt:lpstr>Eliminate the Obvious</vt:lpstr>
      <vt:lpstr>Focusing the Search</vt:lpstr>
      <vt:lpstr>The “Divide Up the Process” Process</vt:lpstr>
      <vt:lpstr>The “Divide Up the Process” Process</vt:lpstr>
      <vt:lpstr>The “Divide Up the Process” Process</vt:lpstr>
      <vt:lpstr>(Tools &gt; Web Developer &gt; Error Console)</vt:lpstr>
      <vt:lpstr>Slide 35</vt:lpstr>
      <vt:lpstr>Debugging the Page: A Postmortem</vt:lpstr>
      <vt:lpstr>Debugging the Page: A Postmortem</vt:lpstr>
      <vt:lpstr>Debugging the Page: A Postmortem</vt:lpstr>
      <vt:lpstr>Debugging the Page: A Postmortem</vt:lpstr>
      <vt:lpstr>Debugging the Page: A Postmortem</vt:lpstr>
      <vt:lpstr>Debugging the Page: A Postmortem</vt:lpstr>
      <vt:lpstr>Debugging the Page: A Postmortem</vt:lpstr>
      <vt:lpstr>Debugging the Page: A Postmortem</vt:lpstr>
      <vt:lpstr>No Printer Output…</vt:lpstr>
      <vt:lpstr>No Printer Output…</vt:lpstr>
      <vt:lpstr>No Printer Output…</vt:lpstr>
      <vt:lpstr>The Print Queue</vt:lpstr>
      <vt:lpstr>Ensuring Software Reliability</vt:lpstr>
      <vt:lpstr>Hardware Failures</vt:lpstr>
      <vt:lpstr>Software Failures</vt:lpstr>
      <vt:lpstr>Software Failures</vt:lpstr>
      <vt:lpstr>Software Failures</vt:lpstr>
      <vt:lpstr>The Challenge</vt:lpstr>
      <vt:lpstr>Fail-Soft and Fail-Safe Software</vt:lpstr>
      <vt:lpstr>Fail-Soft and Fail-Safe Software</vt:lpstr>
      <vt:lpstr>Community Debugging</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77</cp:revision>
  <dcterms:created xsi:type="dcterms:W3CDTF">2012-03-21T18:49:41Z</dcterms:created>
  <dcterms:modified xsi:type="dcterms:W3CDTF">2012-05-11T14:11:08Z</dcterms:modified>
</cp:coreProperties>
</file>