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6" r:id="rId6"/>
    <p:sldId id="260" r:id="rId7"/>
    <p:sldId id="261" r:id="rId8"/>
    <p:sldId id="267" r:id="rId9"/>
    <p:sldId id="272" r:id="rId10"/>
    <p:sldId id="273" r:id="rId11"/>
    <p:sldId id="268" r:id="rId12"/>
    <p:sldId id="274" r:id="rId13"/>
    <p:sldId id="269" r:id="rId14"/>
    <p:sldId id="270" r:id="rId15"/>
    <p:sldId id="282" r:id="rId16"/>
    <p:sldId id="271" r:id="rId17"/>
    <p:sldId id="283" r:id="rId18"/>
    <p:sldId id="275" r:id="rId19"/>
    <p:sldId id="276" r:id="rId20"/>
    <p:sldId id="277" r:id="rId21"/>
    <p:sldId id="284" r:id="rId22"/>
    <p:sldId id="278" r:id="rId23"/>
    <p:sldId id="279" r:id="rId24"/>
    <p:sldId id="280" r:id="rId25"/>
    <p:sldId id="285" r:id="rId26"/>
    <p:sldId id="286" r:id="rId27"/>
    <p:sldId id="287" r:id="rId28"/>
    <p:sldId id="288" r:id="rId29"/>
    <p:sldId id="289" r:id="rId30"/>
    <p:sldId id="313" r:id="rId31"/>
    <p:sldId id="314" r:id="rId32"/>
    <p:sldId id="290" r:id="rId33"/>
    <p:sldId id="315" r:id="rId34"/>
    <p:sldId id="316" r:id="rId35"/>
    <p:sldId id="291" r:id="rId36"/>
    <p:sldId id="317" r:id="rId37"/>
    <p:sldId id="292" r:id="rId38"/>
    <p:sldId id="318" r:id="rId39"/>
    <p:sldId id="319" r:id="rId40"/>
    <p:sldId id="293" r:id="rId41"/>
    <p:sldId id="294" r:id="rId42"/>
    <p:sldId id="320" r:id="rId43"/>
    <p:sldId id="295" r:id="rId44"/>
    <p:sldId id="321" r:id="rId45"/>
    <p:sldId id="322" r:id="rId46"/>
    <p:sldId id="296" r:id="rId47"/>
    <p:sldId id="323" r:id="rId48"/>
    <p:sldId id="297" r:id="rId49"/>
    <p:sldId id="324" r:id="rId50"/>
    <p:sldId id="298" r:id="rId51"/>
    <p:sldId id="325" r:id="rId52"/>
    <p:sldId id="299" r:id="rId53"/>
    <p:sldId id="326" r:id="rId54"/>
    <p:sldId id="300" r:id="rId55"/>
    <p:sldId id="327" r:id="rId56"/>
    <p:sldId id="328" r:id="rId57"/>
    <p:sldId id="329" r:id="rId58"/>
    <p:sldId id="263" r:id="rId59"/>
    <p:sldId id="264" r:id="rId60"/>
    <p:sldId id="265" r:id="rId6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F3F3"/>
    <a:srgbClr val="CCEC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60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rgbClr val="CCE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1828800"/>
            <a:ext cx="9144000" cy="173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 Box 7"/>
          <p:cNvSpPr txBox="1">
            <a:spLocks noChangeArrowheads="1"/>
          </p:cNvSpPr>
          <p:nvPr userDrawn="1"/>
        </p:nvSpPr>
        <p:spPr bwMode="auto">
          <a:xfrm>
            <a:off x="228600" y="457200"/>
            <a:ext cx="86868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sz="4000" b="1" dirty="0">
                <a:solidFill>
                  <a:schemeClr val="accent2"/>
                </a:solidFill>
                <a:latin typeface="Century Gothic" pitchFamily="34" charset="0"/>
                <a:ea typeface="ヒラギノ角ゴ Pro W3" pitchFamily="1" charset="-128"/>
              </a:rPr>
              <a:t>Chapter </a:t>
            </a:r>
            <a:r>
              <a:rPr lang="en-US" sz="4000" b="1" dirty="0">
                <a:solidFill>
                  <a:schemeClr val="accent2"/>
                </a:solidFill>
                <a:latin typeface="Century Gothic" pitchFamily="34" charset="0"/>
                <a:ea typeface="ヒラギノ角ゴ Pro W3" pitchFamily="1" charset="-128"/>
              </a:rPr>
              <a:t>7</a:t>
            </a:r>
            <a:endParaRPr lang="en-US" sz="4000" b="1" dirty="0">
              <a:solidFill>
                <a:schemeClr val="accent2"/>
              </a:solidFill>
              <a:latin typeface="Century Gothic" pitchFamily="34" charset="0"/>
              <a:ea typeface="ヒラギノ角ゴ Pro W3" pitchFamily="1" charset="-128"/>
            </a:endParaRPr>
          </a:p>
        </p:txBody>
      </p:sp>
      <p:sp>
        <p:nvSpPr>
          <p:cNvPr id="4" name="Text Box 8"/>
          <p:cNvSpPr txBox="1">
            <a:spLocks noChangeArrowheads="1"/>
          </p:cNvSpPr>
          <p:nvPr userDrawn="1"/>
        </p:nvSpPr>
        <p:spPr bwMode="auto">
          <a:xfrm>
            <a:off x="0" y="1143000"/>
            <a:ext cx="9144000" cy="554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sz="3000" b="1" i="1" dirty="0">
                <a:solidFill>
                  <a:srgbClr val="5895EE"/>
                </a:solidFill>
                <a:latin typeface="Century Gothic" pitchFamily="34" charset="0"/>
                <a:ea typeface="ヒラギノ角ゴ Pro W3" pitchFamily="1" charset="-128"/>
              </a:rPr>
              <a:t>Representing Information Digitally</a:t>
            </a:r>
            <a:endParaRPr lang="en-US" sz="3000" b="1" i="1" dirty="0">
              <a:solidFill>
                <a:srgbClr val="5895EE"/>
              </a:solidFill>
              <a:latin typeface="Century Gothic" pitchFamily="34" charset="0"/>
              <a:ea typeface="ヒラギノ角ゴ Pro W3" pitchFamily="1" charset="-128"/>
            </a:endParaRPr>
          </a:p>
        </p:txBody>
      </p:sp>
      <p:pic>
        <p:nvPicPr>
          <p:cNvPr id="5" name="Picture 10" descr="DG_Bar_Blue_USLetter_RGB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6248400"/>
            <a:ext cx="9144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1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0" y="3541713"/>
            <a:ext cx="4572000" cy="2687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>
            <a:spLocks noChangeArrowheads="1"/>
          </p:cNvSpPr>
          <p:nvPr userDrawn="1"/>
        </p:nvSpPr>
        <p:spPr bwMode="auto">
          <a:xfrm>
            <a:off x="0" y="6553200"/>
            <a:ext cx="65484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1000" dirty="0">
                <a:latin typeface="Century Gothic" pitchFamily="34" charset="0"/>
                <a:ea typeface="ヒラギノ角ゴ Pro W3" pitchFamily="1" charset="-128"/>
              </a:rPr>
              <a:t>Copyright © 2013 Pearson Education, Inc. Publishing as Pearson Addison-Wesley</a:t>
            </a:r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1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pic>
        <p:nvPicPr>
          <p:cNvPr id="1029" name="Picture 13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7705725" y="5391150"/>
            <a:ext cx="1438275" cy="146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9" r:id="rId2"/>
    <p:sldLayoutId id="2147483658" r:id="rId3"/>
    <p:sldLayoutId id="2147483657" r:id="rId4"/>
    <p:sldLayoutId id="2147483656" r:id="rId5"/>
    <p:sldLayoutId id="2147483655" r:id="rId6"/>
    <p:sldLayoutId id="2147483654" r:id="rId7"/>
    <p:sldLayoutId id="2147483653" r:id="rId8"/>
    <p:sldLayoutId id="2147483652" r:id="rId9"/>
    <p:sldLayoutId id="2147483651" r:id="rId10"/>
    <p:sldLayoutId id="2147483650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Fundamental Information Representation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Logic is the foundation of reasoning</a:t>
            </a:r>
          </a:p>
          <a:p>
            <a:pPr eaLnBrk="1" hangingPunct="1">
              <a:defRPr/>
            </a:pPr>
            <a:r>
              <a:rPr lang="en-US" dirty="0" smtClean="0"/>
              <a:t>It is also the foundation of computing</a:t>
            </a:r>
          </a:p>
          <a:p>
            <a:pPr eaLnBrk="1" hangingPunct="1">
              <a:defRPr/>
            </a:pPr>
            <a:r>
              <a:rPr lang="en-US" dirty="0" smtClean="0"/>
              <a:t>The physical world can implement the logical world by associating “</a:t>
            </a:r>
            <a:r>
              <a:rPr lang="en-US" b="1" i="1" dirty="0" smtClean="0">
                <a:solidFill>
                  <a:schemeClr val="accent1">
                    <a:lumMod val="25000"/>
                  </a:schemeClr>
                </a:solidFill>
              </a:rPr>
              <a:t>true</a:t>
            </a:r>
            <a:r>
              <a:rPr lang="en-US" dirty="0" smtClean="0"/>
              <a:t>” with the presence of a phenomenon and “</a:t>
            </a:r>
            <a:r>
              <a:rPr lang="en-US" b="1" i="1" dirty="0" smtClean="0">
                <a:solidFill>
                  <a:schemeClr val="accent1">
                    <a:lumMod val="25000"/>
                  </a:schemeClr>
                </a:solidFill>
              </a:rPr>
              <a:t>false</a:t>
            </a:r>
            <a:r>
              <a:rPr lang="en-US" dirty="0" smtClean="0"/>
              <a:t>” with its absence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PandA Representation</a:t>
            </a:r>
          </a:p>
        </p:txBody>
      </p:sp>
      <p:sp>
        <p:nvSpPr>
          <p:cNvPr id="2355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PandA is the name used for two fundamental patterns of digital information:</a:t>
            </a:r>
          </a:p>
          <a:p>
            <a:pPr lvl="1" eaLnBrk="1" hangingPunct="1"/>
            <a:r>
              <a:rPr lang="en-US" smtClean="0"/>
              <a:t>Presence </a:t>
            </a:r>
          </a:p>
          <a:p>
            <a:pPr lvl="1" eaLnBrk="1" hangingPunct="1"/>
            <a:r>
              <a:rPr lang="en-US" smtClean="0"/>
              <a:t>Absence</a:t>
            </a:r>
          </a:p>
          <a:p>
            <a:pPr eaLnBrk="1" hangingPunct="1"/>
            <a:r>
              <a:rPr lang="en-US" smtClean="0"/>
              <a:t>PandA is the mnemonic for “Presence and Absence”</a:t>
            </a:r>
          </a:p>
          <a:p>
            <a:pPr eaLnBrk="1" hangingPunct="1"/>
            <a:r>
              <a:rPr lang="en-US" smtClean="0"/>
              <a:t>A key property of PandA is that the phenomenon is either present or not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PandA Representation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4196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The presence or absence can be viewed as “true” or “false”</a:t>
            </a:r>
          </a:p>
          <a:p>
            <a:pPr eaLnBrk="1" hangingPunct="1">
              <a:defRPr/>
            </a:pPr>
            <a:r>
              <a:rPr lang="en-US" dirty="0" smtClean="0"/>
              <a:t>Such a formulation is said to be discrete</a:t>
            </a:r>
          </a:p>
          <a:p>
            <a:pPr eaLnBrk="1" hangingPunct="1">
              <a:defRPr/>
            </a:pPr>
            <a:r>
              <a:rPr lang="en-US" dirty="0" smtClean="0"/>
              <a:t>Discrete means “</a:t>
            </a:r>
            <a:r>
              <a:rPr lang="en-US" b="1" i="1" dirty="0" smtClean="0">
                <a:solidFill>
                  <a:schemeClr val="accent1">
                    <a:lumMod val="25000"/>
                  </a:schemeClr>
                </a:solidFill>
              </a:rPr>
              <a:t>distinct</a:t>
            </a:r>
            <a:r>
              <a:rPr lang="en-US" dirty="0" smtClean="0"/>
              <a:t>” or “</a:t>
            </a:r>
            <a:r>
              <a:rPr lang="en-US" b="1" i="1" dirty="0" smtClean="0">
                <a:solidFill>
                  <a:schemeClr val="accent1">
                    <a:lumMod val="25000"/>
                  </a:schemeClr>
                </a:solidFill>
              </a:rPr>
              <a:t>separable</a:t>
            </a:r>
            <a:r>
              <a:rPr lang="en-US" dirty="0" smtClean="0"/>
              <a:t>”</a:t>
            </a:r>
          </a:p>
          <a:p>
            <a:pPr lvl="1" eaLnBrk="1" hangingPunct="1">
              <a:defRPr/>
            </a:pPr>
            <a:r>
              <a:rPr lang="en-US" dirty="0" smtClean="0"/>
              <a:t>It is not possible to transform one value into another by tiny gradations</a:t>
            </a:r>
          </a:p>
          <a:p>
            <a:pPr lvl="1" eaLnBrk="1" hangingPunct="1">
              <a:defRPr/>
            </a:pPr>
            <a:r>
              <a:rPr lang="en-US" dirty="0" smtClean="0"/>
              <a:t>There are no “</a:t>
            </a:r>
            <a:r>
              <a:rPr lang="en-US" b="1" dirty="0" smtClean="0"/>
              <a:t>sha</a:t>
            </a:r>
            <a:r>
              <a:rPr lang="en-US" b="1" dirty="0" smtClean="0">
                <a:solidFill>
                  <a:schemeClr val="bg2">
                    <a:lumMod val="50000"/>
                  </a:schemeClr>
                </a:solidFill>
              </a:rPr>
              <a:t>des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chemeClr val="bg2">
                    <a:lumMod val="75000"/>
                  </a:schemeClr>
                </a:solidFill>
              </a:rPr>
              <a:t>of g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ray</a:t>
            </a:r>
            <a:r>
              <a:rPr lang="en-US" dirty="0" smtClean="0"/>
              <a:t>”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 Binary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The PandA encoding has two patterns: present and absent</a:t>
            </a:r>
          </a:p>
          <a:p>
            <a:pPr eaLnBrk="1" hangingPunct="1">
              <a:defRPr/>
            </a:pPr>
            <a:r>
              <a:rPr lang="en-US" dirty="0" smtClean="0"/>
              <a:t>Two patterns make it a binary system</a:t>
            </a:r>
          </a:p>
          <a:p>
            <a:pPr eaLnBrk="1" hangingPunct="1">
              <a:defRPr/>
            </a:pPr>
            <a:r>
              <a:rPr lang="en-US" dirty="0" smtClean="0"/>
              <a:t>There is </a:t>
            </a:r>
            <a:r>
              <a:rPr lang="en-US" b="1" i="1" dirty="0" smtClean="0">
                <a:solidFill>
                  <a:schemeClr val="accent1">
                    <a:lumMod val="25000"/>
                  </a:schemeClr>
                </a:solidFill>
              </a:rPr>
              <a:t>no</a:t>
            </a:r>
            <a:r>
              <a:rPr lang="en-US" dirty="0" smtClean="0"/>
              <a:t> law that says </a:t>
            </a:r>
            <a:r>
              <a:rPr lang="en-US" b="1" i="1" dirty="0" smtClean="0">
                <a:solidFill>
                  <a:schemeClr val="accent1">
                    <a:lumMod val="25000"/>
                  </a:schemeClr>
                </a:solidFill>
              </a:rPr>
              <a:t>on</a:t>
            </a:r>
            <a:r>
              <a:rPr lang="en-US" dirty="0" smtClean="0"/>
              <a:t> means “</a:t>
            </a:r>
            <a:r>
              <a:rPr lang="en-US" b="1" i="1" dirty="0" smtClean="0">
                <a:solidFill>
                  <a:schemeClr val="accent1">
                    <a:lumMod val="25000"/>
                  </a:schemeClr>
                </a:solidFill>
              </a:rPr>
              <a:t>present</a:t>
            </a:r>
            <a:r>
              <a:rPr lang="en-US" dirty="0" smtClean="0"/>
              <a:t>” or </a:t>
            </a:r>
            <a:r>
              <a:rPr lang="en-US" b="1" i="1" dirty="0" smtClean="0">
                <a:solidFill>
                  <a:schemeClr val="accent1">
                    <a:lumMod val="25000"/>
                  </a:schemeClr>
                </a:solidFill>
              </a:rPr>
              <a:t>off</a:t>
            </a:r>
            <a:r>
              <a:rPr lang="en-US" dirty="0" smtClean="0"/>
              <a:t> means “</a:t>
            </a:r>
            <a:r>
              <a:rPr lang="en-US" b="1" i="1" dirty="0" smtClean="0">
                <a:solidFill>
                  <a:schemeClr val="accent1">
                    <a:lumMod val="25000"/>
                  </a:schemeClr>
                </a:solidFill>
              </a:rPr>
              <a:t>absent</a:t>
            </a:r>
            <a:r>
              <a:rPr lang="en-US" dirty="0" smtClean="0"/>
              <a:t>”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5132388" y="1760538"/>
            <a:ext cx="3070225" cy="4205287"/>
          </a:xfrm>
          <a:ln>
            <a:solidFill>
              <a:schemeClr val="accent2">
                <a:lumMod val="75000"/>
              </a:schemeClr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Bits Form Symbols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i="1" dirty="0" smtClean="0"/>
              <a:t>In the PandA representation, the unit is a specific place (in space and time), where the presence or absence of the phenomenon can be set and detected.</a:t>
            </a:r>
          </a:p>
          <a:p>
            <a:pPr eaLnBrk="1" hangingPunct="1">
              <a:defRPr/>
            </a:pPr>
            <a:r>
              <a:rPr lang="en-US" dirty="0" smtClean="0"/>
              <a:t>The PandA unit is known as a </a:t>
            </a:r>
            <a:r>
              <a:rPr lang="en-US" b="1" i="1" dirty="0" smtClean="0">
                <a:solidFill>
                  <a:schemeClr val="accent1">
                    <a:lumMod val="25000"/>
                  </a:schemeClr>
                </a:solidFill>
              </a:rPr>
              <a:t>bit</a:t>
            </a:r>
            <a:endParaRPr lang="en-US" dirty="0" smtClean="0"/>
          </a:p>
          <a:p>
            <a:pPr eaLnBrk="1" hangingPunct="1">
              <a:defRPr/>
            </a:pPr>
            <a:r>
              <a:rPr lang="en-US" b="1" i="1" dirty="0" smtClean="0">
                <a:solidFill>
                  <a:schemeClr val="accent1">
                    <a:lumMod val="25000"/>
                  </a:schemeClr>
                </a:solidFill>
              </a:rPr>
              <a:t>Bit</a:t>
            </a:r>
            <a:r>
              <a:rPr lang="en-US" dirty="0" smtClean="0"/>
              <a:t> is a contraction for “</a:t>
            </a:r>
            <a:r>
              <a:rPr lang="en-US" b="1" i="1" dirty="0" smtClean="0">
                <a:solidFill>
                  <a:schemeClr val="accent1">
                    <a:lumMod val="25000"/>
                  </a:schemeClr>
                </a:solidFill>
              </a:rPr>
              <a:t>b</a:t>
            </a:r>
            <a:r>
              <a:rPr lang="en-US" dirty="0" smtClean="0"/>
              <a:t>inary dig</a:t>
            </a:r>
            <a:r>
              <a:rPr lang="en-US" b="1" i="1" dirty="0" smtClean="0">
                <a:solidFill>
                  <a:schemeClr val="accent1">
                    <a:lumMod val="25000"/>
                  </a:schemeClr>
                </a:solidFill>
              </a:rPr>
              <a:t>it</a:t>
            </a:r>
            <a:r>
              <a:rPr lang="en-US" dirty="0" smtClean="0"/>
              <a:t>”</a:t>
            </a:r>
          </a:p>
          <a:p>
            <a:pPr eaLnBrk="1" hangingPunct="1">
              <a:defRPr/>
            </a:pPr>
            <a:r>
              <a:rPr lang="en-US" dirty="0" smtClean="0"/>
              <a:t>Bit sequences can be interpreted as binary numbers</a:t>
            </a:r>
          </a:p>
          <a:p>
            <a:pPr eaLnBrk="1" hangingPunct="1">
              <a:defRPr/>
            </a:pPr>
            <a:r>
              <a:rPr lang="en-US" dirty="0" smtClean="0"/>
              <a:t>Groups of bits form symbols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Bits in Computer 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Memory is arranged inside a computer in a very long sequence of bits</a:t>
            </a:r>
          </a:p>
          <a:p>
            <a:pPr eaLnBrk="1" hangingPunct="1">
              <a:defRPr/>
            </a:pPr>
            <a:r>
              <a:rPr lang="en-US" dirty="0" smtClean="0"/>
              <a:t>Going back to the definition of bits (previous slide), this means that places where the physical phenomenon encoding the information can be </a:t>
            </a:r>
            <a:r>
              <a:rPr lang="en-US" b="1" i="1" dirty="0" smtClean="0">
                <a:solidFill>
                  <a:schemeClr val="accent1">
                    <a:lumMod val="25000"/>
                  </a:schemeClr>
                </a:solidFill>
              </a:rPr>
              <a:t>set </a:t>
            </a:r>
            <a:r>
              <a:rPr lang="en-US" dirty="0" smtClean="0"/>
              <a:t>and </a:t>
            </a:r>
            <a:r>
              <a:rPr lang="en-US" b="1" i="1" dirty="0" smtClean="0">
                <a:solidFill>
                  <a:schemeClr val="accent1">
                    <a:lumMod val="25000"/>
                  </a:schemeClr>
                </a:solidFill>
              </a:rPr>
              <a:t>detected</a:t>
            </a:r>
          </a:p>
          <a:p>
            <a:pPr eaLnBrk="1" hangingPunct="1"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Sidewalk Memory</a:t>
            </a:r>
          </a:p>
        </p:txBody>
      </p:sp>
      <p:sp>
        <p:nvSpPr>
          <p:cNvPr id="2867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Imagine a clean sidewalk made of a strip of concrete with lines across it forming squares</a:t>
            </a:r>
          </a:p>
          <a:p>
            <a:pPr eaLnBrk="1" hangingPunct="1"/>
            <a:r>
              <a:rPr lang="en-US" smtClean="0"/>
              <a:t>The presence of a stone on a square corresponds to 1</a:t>
            </a:r>
          </a:p>
          <a:p>
            <a:pPr eaLnBrk="1" hangingPunct="1"/>
            <a:r>
              <a:rPr lang="en-US" smtClean="0"/>
              <a:t>The absence of a stone corresponds to 0</a:t>
            </a:r>
          </a:p>
          <a:p>
            <a:pPr eaLnBrk="1" hangingPunct="1"/>
            <a:r>
              <a:rPr lang="en-US" smtClean="0"/>
              <a:t>This makes the sidewalk a sequence of bits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0575" y="1647825"/>
            <a:ext cx="7562850" cy="3562350"/>
          </a:xfrm>
          <a:prstGeom prst="rect">
            <a:avLst/>
          </a:prstGeom>
          <a:noFill/>
          <a:ln w="9525">
            <a:solidFill>
              <a:schemeClr val="accent2">
                <a:lumMod val="75000"/>
              </a:schemeClr>
            </a:solidFill>
            <a:miter lim="800000"/>
            <a:headEnd/>
            <a:tailEnd/>
          </a:ln>
        </p:spPr>
      </p:pic>
      <p:sp>
        <p:nvSpPr>
          <p:cNvPr id="4" name="Rectangle 3"/>
          <p:cNvSpPr/>
          <p:nvPr/>
        </p:nvSpPr>
        <p:spPr>
          <a:xfrm>
            <a:off x="2133600" y="3200400"/>
            <a:ext cx="457200" cy="457200"/>
          </a:xfrm>
          <a:prstGeom prst="rect">
            <a:avLst/>
          </a:prstGeom>
          <a:solidFill>
            <a:schemeClr val="accent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</a:rPr>
              <a:t>1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886200" y="2819400"/>
            <a:ext cx="457200" cy="457200"/>
          </a:xfrm>
          <a:prstGeom prst="rect">
            <a:avLst/>
          </a:prstGeom>
          <a:solidFill>
            <a:schemeClr val="accent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</a:rPr>
              <a:t>0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334000" y="2362200"/>
            <a:ext cx="457200" cy="457200"/>
          </a:xfrm>
          <a:prstGeom prst="rect">
            <a:avLst/>
          </a:prstGeom>
          <a:solidFill>
            <a:schemeClr val="accent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</a:rPr>
              <a:t>1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943600" y="2057400"/>
            <a:ext cx="381000" cy="381000"/>
          </a:xfrm>
          <a:prstGeom prst="rect">
            <a:avLst/>
          </a:prstGeom>
          <a:solidFill>
            <a:schemeClr val="accent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</a:rPr>
              <a:t>0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324600" y="1828800"/>
            <a:ext cx="381000" cy="381000"/>
          </a:xfrm>
          <a:prstGeom prst="rect">
            <a:avLst/>
          </a:prstGeom>
          <a:solidFill>
            <a:schemeClr val="accent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</a:rPr>
              <a:t>0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705600" y="1676400"/>
            <a:ext cx="304800" cy="304800"/>
          </a:xfrm>
          <a:prstGeom prst="rect">
            <a:avLst/>
          </a:prstGeom>
          <a:solidFill>
            <a:schemeClr val="accent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</a:rPr>
              <a:t>0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086600" y="1524000"/>
            <a:ext cx="304800" cy="304800"/>
          </a:xfrm>
          <a:prstGeom prst="rect">
            <a:avLst/>
          </a:prstGeom>
          <a:solidFill>
            <a:schemeClr val="accent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</a:rPr>
              <a:t>1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391400" y="1447800"/>
            <a:ext cx="304800" cy="304800"/>
          </a:xfrm>
          <a:prstGeom prst="rect">
            <a:avLst/>
          </a:prstGeom>
          <a:solidFill>
            <a:schemeClr val="accent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</a:rPr>
              <a:t>0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97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Sidewalk Memory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8" grpId="0" animBg="1"/>
      <p:bldP spid="9" grpId="0" animBg="1"/>
      <p:bldP spid="10" grpId="0" animBg="1"/>
      <p:bldP spid="6" grpId="0" animBg="1"/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Sidewalk Memory</a:t>
            </a:r>
          </a:p>
        </p:txBody>
      </p:sp>
      <p:sp>
        <p:nvSpPr>
          <p:cNvPr id="3072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Bits can be set to write information into memory</a:t>
            </a:r>
          </a:p>
          <a:p>
            <a:pPr eaLnBrk="1" hangingPunct="1"/>
            <a:r>
              <a:rPr lang="en-US" smtClean="0"/>
              <a:t>Bits can be sensed to read the information out of memory</a:t>
            </a:r>
          </a:p>
          <a:p>
            <a:pPr lvl="1" eaLnBrk="1" hangingPunct="1"/>
            <a:r>
              <a:rPr lang="en-US" smtClean="0"/>
              <a:t>To write a 1, the phenomenon must be made to be present (put a stone on a square</a:t>
            </a:r>
          </a:p>
          <a:p>
            <a:pPr lvl="1" eaLnBrk="1" hangingPunct="1"/>
            <a:r>
              <a:rPr lang="en-US" smtClean="0"/>
              <a:t>To write a 0, the phenomenon must be made to be absent (sweep the sidewalk square clean)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Alternative PandA Encodings</a:t>
            </a:r>
          </a:p>
        </p:txBody>
      </p:sp>
      <p:sp>
        <p:nvSpPr>
          <p:cNvPr id="3174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There is no limit to the ways to encode two physical states</a:t>
            </a:r>
          </a:p>
          <a:p>
            <a:pPr lvl="1" eaLnBrk="1" hangingPunct="1"/>
            <a:r>
              <a:rPr lang="en-US" smtClean="0"/>
              <a:t>stones on all squares, but with white (absent) and black (present) stones for the two states</a:t>
            </a:r>
          </a:p>
          <a:p>
            <a:pPr lvl="1" eaLnBrk="1" hangingPunct="1"/>
            <a:r>
              <a:rPr lang="en-US" smtClean="0"/>
              <a:t>multiple stones of two colors per square, more white stones than black means 1 and more black stones than white means 0</a:t>
            </a:r>
          </a:p>
          <a:p>
            <a:pPr lvl="1" eaLnBrk="1" hangingPunct="1"/>
            <a:r>
              <a:rPr lang="en-US" smtClean="0"/>
              <a:t>And so forth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Learning Objectives</a:t>
            </a:r>
          </a:p>
        </p:txBody>
      </p:sp>
      <p:sp>
        <p:nvSpPr>
          <p:cNvPr id="1433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400" smtClean="0"/>
              <a:t>Explain the link between patterns, symbols, and information</a:t>
            </a:r>
          </a:p>
          <a:p>
            <a:pPr eaLnBrk="1" hangingPunct="1"/>
            <a:r>
              <a:rPr lang="en-US" sz="2400" smtClean="0"/>
              <a:t>Compare two different encoding methods</a:t>
            </a:r>
          </a:p>
          <a:p>
            <a:pPr eaLnBrk="1" hangingPunct="1"/>
            <a:r>
              <a:rPr lang="en-US" sz="2400" smtClean="0"/>
              <a:t>Determine possible PandA encodings using a physical phenomenon</a:t>
            </a:r>
          </a:p>
          <a:p>
            <a:pPr eaLnBrk="1" hangingPunct="1"/>
            <a:r>
              <a:rPr lang="en-US" sz="2400" smtClean="0"/>
              <a:t>Give a bit sequence code for ASCII; decode</a:t>
            </a:r>
          </a:p>
          <a:p>
            <a:pPr eaLnBrk="1" hangingPunct="1"/>
            <a:r>
              <a:rPr lang="en-US" sz="2400" smtClean="0"/>
              <a:t>Represent numbers in binary form</a:t>
            </a:r>
          </a:p>
          <a:p>
            <a:pPr eaLnBrk="1" hangingPunct="1"/>
            <a:r>
              <a:rPr lang="en-US" sz="2400" smtClean="0"/>
              <a:t>Explain how structure tags (metadata) encode the Oxford English Dictionary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Combining Bit Patterns</a:t>
            </a:r>
          </a:p>
        </p:txBody>
      </p:sp>
      <p:sp>
        <p:nvSpPr>
          <p:cNvPr id="32770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5562600" cy="4525963"/>
          </a:xfrm>
        </p:spPr>
        <p:txBody>
          <a:bodyPr/>
          <a:lstStyle/>
          <a:p>
            <a:pPr eaLnBrk="1" hangingPunct="1"/>
            <a:r>
              <a:rPr lang="en-US" smtClean="0"/>
              <a:t>The two-bit patterns gives limited resources for digitizing information</a:t>
            </a:r>
          </a:p>
          <a:p>
            <a:pPr eaLnBrk="1" hangingPunct="1"/>
            <a:r>
              <a:rPr lang="en-US" smtClean="0"/>
              <a:t>Only two values can </a:t>
            </a:r>
            <a:br>
              <a:rPr lang="en-US" smtClean="0"/>
            </a:br>
            <a:r>
              <a:rPr lang="en-US" smtClean="0"/>
              <a:t>be represented</a:t>
            </a:r>
          </a:p>
          <a:p>
            <a:pPr eaLnBrk="1" hangingPunct="1"/>
            <a:r>
              <a:rPr lang="en-US" smtClean="0"/>
              <a:t>The two patterns must </a:t>
            </a:r>
            <a:br>
              <a:rPr lang="en-US" smtClean="0"/>
            </a:br>
            <a:r>
              <a:rPr lang="en-US" smtClean="0"/>
              <a:t>be combined into </a:t>
            </a:r>
            <a:br>
              <a:rPr lang="en-US" smtClean="0"/>
            </a:br>
            <a:r>
              <a:rPr lang="en-US" smtClean="0"/>
              <a:t>sequences to create </a:t>
            </a:r>
            <a:br>
              <a:rPr lang="en-US" smtClean="0"/>
            </a:br>
            <a:r>
              <a:rPr lang="en-US" smtClean="0"/>
              <a:t>enough symbols to encode the intended information</a:t>
            </a: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4648200" y="2689225"/>
            <a:ext cx="4038600" cy="2347913"/>
          </a:xfrm>
          <a:ln>
            <a:solidFill>
              <a:schemeClr val="accent2">
                <a:lumMod val="75000"/>
              </a:schemeClr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03325" y="812800"/>
            <a:ext cx="6737350" cy="5232400"/>
          </a:xfrm>
          <a:prstGeom prst="rect">
            <a:avLst/>
          </a:prstGeom>
          <a:noFill/>
          <a:ln w="9525">
            <a:solidFill>
              <a:schemeClr val="accent2">
                <a:lumMod val="75000"/>
              </a:schemeClr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Hex Explained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i="1" dirty="0" smtClean="0">
                <a:solidFill>
                  <a:schemeClr val="accent1">
                    <a:lumMod val="25000"/>
                  </a:schemeClr>
                </a:solidFill>
              </a:rPr>
              <a:t>Hex</a:t>
            </a:r>
            <a:r>
              <a:rPr lang="en-US" dirty="0" smtClean="0"/>
              <a:t> digits, short for </a:t>
            </a:r>
            <a:r>
              <a:rPr lang="en-US" b="1" i="1" dirty="0" smtClean="0">
                <a:solidFill>
                  <a:schemeClr val="accent1">
                    <a:lumMod val="25000"/>
                  </a:schemeClr>
                </a:solidFill>
              </a:rPr>
              <a:t>hex</a:t>
            </a:r>
            <a:r>
              <a:rPr lang="en-US" dirty="0" smtClean="0"/>
              <a:t>adecimal digits, are base-16 numbers</a:t>
            </a:r>
          </a:p>
          <a:p>
            <a:pPr eaLnBrk="1" hangingPunct="1">
              <a:defRPr/>
            </a:pPr>
            <a:r>
              <a:rPr lang="en-US" dirty="0" smtClean="0"/>
              <a:t>A bit sequence might be given in 0’s and 1’s:</a:t>
            </a:r>
          </a:p>
          <a:p>
            <a:pPr lvl="1" eaLnBrk="1" hangingPunct="1">
              <a:defRPr/>
            </a:pPr>
            <a:r>
              <a:rPr lang="en-US" dirty="0" smtClean="0"/>
              <a:t>1111111110011000111000101010 </a:t>
            </a:r>
          </a:p>
          <a:p>
            <a:pPr eaLnBrk="1" hangingPunct="1">
              <a:defRPr/>
            </a:pPr>
            <a:r>
              <a:rPr lang="en-US" dirty="0" smtClean="0"/>
              <a:t>Writing so many 0’s and 1’s is tedious and error prone</a:t>
            </a:r>
          </a:p>
          <a:p>
            <a:pPr eaLnBrk="1" hangingPunct="1">
              <a:defRPr/>
            </a:pPr>
            <a:r>
              <a:rPr lang="en-US" dirty="0" smtClean="0"/>
              <a:t>There needed to be a better way to write bit sequences…hexadecimal digits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16 Hex Digits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The digits of the hexadecimal numbering system are 0, 1, ... , 9, A, B, C, D, E, F</a:t>
            </a:r>
          </a:p>
          <a:p>
            <a:pPr eaLnBrk="1" hangingPunct="1">
              <a:defRPr/>
            </a:pPr>
            <a:r>
              <a:rPr lang="en-US" dirty="0" smtClean="0"/>
              <a:t>Because there are 16 digits (</a:t>
            </a:r>
            <a:r>
              <a:rPr lang="en-US" b="1" i="1" dirty="0" smtClean="0">
                <a:solidFill>
                  <a:schemeClr val="accent1">
                    <a:lumMod val="25000"/>
                  </a:schemeClr>
                </a:solidFill>
              </a:rPr>
              <a:t>hexits</a:t>
            </a:r>
            <a:r>
              <a:rPr lang="en-US" dirty="0" smtClean="0"/>
              <a:t>), they can be represented perfectly by the 16 symbols of 4-bit sequences:</a:t>
            </a:r>
          </a:p>
          <a:p>
            <a:pPr lvl="1" eaLnBrk="1" hangingPunct="1">
              <a:defRPr/>
            </a:pPr>
            <a:r>
              <a:rPr lang="en-US" dirty="0" smtClean="0"/>
              <a:t>The bit sequence 0000 is hex 0</a:t>
            </a:r>
          </a:p>
          <a:p>
            <a:pPr lvl="1" eaLnBrk="1" hangingPunct="1">
              <a:defRPr/>
            </a:pPr>
            <a:r>
              <a:rPr lang="en-US" dirty="0" smtClean="0"/>
              <a:t>Bit sequence 0001 is hex 1</a:t>
            </a:r>
          </a:p>
          <a:p>
            <a:pPr lvl="1" eaLnBrk="1" hangingPunct="1">
              <a:defRPr/>
            </a:pPr>
            <a:r>
              <a:rPr lang="en-US" dirty="0" smtClean="0"/>
              <a:t>Bit sequence 1111, is hex F</a:t>
            </a:r>
          </a:p>
          <a:p>
            <a:pPr eaLnBrk="1" hangingPunct="1">
              <a:defRPr/>
            </a:pPr>
            <a:endParaRPr lang="en-US" dirty="0" smtClean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Hex to Bits and Back Again</a:t>
            </a:r>
          </a:p>
        </p:txBody>
      </p:sp>
      <p:sp>
        <p:nvSpPr>
          <p:cNvPr id="3686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Because each hex digit corresponds to a 4-bit sequence, easily translate between hex and binary</a:t>
            </a:r>
          </a:p>
          <a:p>
            <a:pPr eaLnBrk="1" hangingPunct="1"/>
            <a:endParaRPr lang="en-US" smtClean="0"/>
          </a:p>
          <a:p>
            <a:pPr lvl="1" eaLnBrk="1" hangingPunct="1"/>
            <a:r>
              <a:rPr lang="en-US" smtClean="0"/>
              <a:t>0010 1011 1010 1101 </a:t>
            </a:r>
            <a:br>
              <a:rPr lang="en-US" smtClean="0"/>
            </a:br>
            <a:r>
              <a:rPr lang="en-US" smtClean="0"/>
              <a:t>   2       B       A      D</a:t>
            </a:r>
            <a:br>
              <a:rPr lang="en-US" smtClean="0"/>
            </a:br>
            <a:endParaRPr lang="en-US" smtClean="0"/>
          </a:p>
          <a:p>
            <a:pPr lvl="1" eaLnBrk="1" hangingPunct="1"/>
            <a:r>
              <a:rPr lang="da-DK" smtClean="0"/>
              <a:t>   F       A       B      4</a:t>
            </a:r>
            <a:br>
              <a:rPr lang="da-DK" smtClean="0"/>
            </a:br>
            <a:r>
              <a:rPr lang="da-DK" smtClean="0"/>
              <a:t>1111  1010 1011 0100</a:t>
            </a:r>
            <a:endParaRPr lang="en-US" smtClean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Digitizing Numbers in Binary</a:t>
            </a:r>
          </a:p>
        </p:txBody>
      </p:sp>
      <p:sp>
        <p:nvSpPr>
          <p:cNvPr id="3789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two earliest uses of PandA were to:</a:t>
            </a:r>
          </a:p>
          <a:p>
            <a:pPr lvl="1" eaLnBrk="1" hangingPunct="1"/>
            <a:r>
              <a:rPr lang="en-US" smtClean="0"/>
              <a:t>Encode numbers</a:t>
            </a:r>
          </a:p>
          <a:p>
            <a:pPr lvl="1" eaLnBrk="1" hangingPunct="1"/>
            <a:r>
              <a:rPr lang="en-US" smtClean="0"/>
              <a:t>Encode keyboard characters</a:t>
            </a:r>
          </a:p>
          <a:p>
            <a:pPr eaLnBrk="1" hangingPunct="1"/>
            <a:r>
              <a:rPr lang="en-US" smtClean="0"/>
              <a:t>Representations for sound, images, video, and other types of information are also important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Counting in Binary</a:t>
            </a:r>
          </a:p>
        </p:txBody>
      </p:sp>
      <p:sp>
        <p:nvSpPr>
          <p:cNvPr id="3891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Binary numbers are limited to two digits, 0 and 1</a:t>
            </a:r>
          </a:p>
          <a:p>
            <a:pPr eaLnBrk="1" hangingPunct="1"/>
            <a:r>
              <a:rPr lang="en-US" smtClean="0"/>
              <a:t>Digital numbers are ten digits, 0 through 9</a:t>
            </a:r>
          </a:p>
          <a:p>
            <a:pPr eaLnBrk="1" hangingPunct="1"/>
            <a:r>
              <a:rPr lang="en-US" smtClean="0"/>
              <a:t>The number of digits is the base of the numbering system</a:t>
            </a:r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5562600" y="2455863"/>
            <a:ext cx="2103438" cy="3259137"/>
          </a:xfrm>
          <a:ln>
            <a:solidFill>
              <a:schemeClr val="accent2">
                <a:lumMod val="75000"/>
              </a:schemeClr>
            </a:solidFill>
          </a:ln>
        </p:spPr>
      </p:pic>
      <p:sp>
        <p:nvSpPr>
          <p:cNvPr id="38916" name="TextBox 6"/>
          <p:cNvSpPr txBox="1">
            <a:spLocks noChangeArrowheads="1"/>
          </p:cNvSpPr>
          <p:nvPr/>
        </p:nvSpPr>
        <p:spPr bwMode="auto">
          <a:xfrm>
            <a:off x="5257800" y="1905000"/>
            <a:ext cx="2624138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/>
              <a:t>Counting to ten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Counting in Binary</a:t>
            </a:r>
          </a:p>
        </p:txBody>
      </p:sp>
      <p:sp>
        <p:nvSpPr>
          <p:cNvPr id="3993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With decimal numbers, we use a place value representation where each “place” represents the next higher power of 10</a:t>
            </a:r>
          </a:p>
          <a:p>
            <a:pPr eaLnBrk="1" hangingPunct="1"/>
            <a:r>
              <a:rPr lang="en-US" smtClean="0"/>
              <a:t>With binary numbers, it is the same idea, but with higher powers of 2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4350" y="4343400"/>
            <a:ext cx="8115300" cy="2143125"/>
          </a:xfrm>
          <a:prstGeom prst="rect">
            <a:avLst/>
          </a:prstGeom>
          <a:noFill/>
          <a:ln w="9525">
            <a:solidFill>
              <a:schemeClr val="accent2">
                <a:lumMod val="75000"/>
              </a:schemeClr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Place Value in a Decimal Number</a:t>
            </a:r>
          </a:p>
        </p:txBody>
      </p:sp>
      <p:sp>
        <p:nvSpPr>
          <p:cNvPr id="4096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Recall that To find the quantity expressed by a decimal number:</a:t>
            </a:r>
          </a:p>
          <a:p>
            <a:pPr lvl="1" eaLnBrk="1" hangingPunct="1"/>
            <a:r>
              <a:rPr lang="en-US" smtClean="0"/>
              <a:t>The digit in a place is multiplied by the place value and the results are added</a:t>
            </a:r>
          </a:p>
          <a:p>
            <a:pPr eaLnBrk="1" hangingPunct="1"/>
            <a:r>
              <a:rPr lang="en-US" smtClean="0"/>
              <a:t>Example, 1010 (base 10) is:</a:t>
            </a:r>
          </a:p>
          <a:p>
            <a:pPr lvl="1" eaLnBrk="1" hangingPunct="1"/>
            <a:r>
              <a:rPr lang="en-US" smtClean="0"/>
              <a:t>Digit in the 1’s place is multiplied by its place</a:t>
            </a:r>
          </a:p>
          <a:p>
            <a:pPr lvl="1" eaLnBrk="1" hangingPunct="1"/>
            <a:r>
              <a:rPr lang="en-US" smtClean="0"/>
              <a:t>Digit in the 10’s place is multiplied by its place </a:t>
            </a:r>
          </a:p>
          <a:p>
            <a:pPr lvl="1" eaLnBrk="1" hangingPunct="1"/>
            <a:r>
              <a:rPr lang="en-US" smtClean="0"/>
              <a:t>and so on: </a:t>
            </a:r>
            <a:br>
              <a:rPr lang="en-US" smtClean="0"/>
            </a:br>
            <a:r>
              <a:rPr lang="en-US" smtClean="0"/>
              <a:t>(0 × 1) + (1 × 10) + (0 × 100) + (1 × 1000)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Place Value in a Binary Number</a:t>
            </a:r>
          </a:p>
        </p:txBody>
      </p:sp>
      <p:sp>
        <p:nvSpPr>
          <p:cNvPr id="41986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Binary works the same way</a:t>
            </a:r>
          </a:p>
          <a:p>
            <a:pPr eaLnBrk="1" hangingPunct="1"/>
            <a:r>
              <a:rPr lang="en-US" smtClean="0"/>
              <a:t>The base is not 10 but 2</a:t>
            </a:r>
          </a:p>
          <a:p>
            <a:pPr eaLnBrk="1" hangingPunct="1"/>
            <a:r>
              <a:rPr lang="en-US" smtClean="0"/>
              <a:t>Instead of the decimal place values:</a:t>
            </a:r>
            <a:br>
              <a:rPr lang="en-US" smtClean="0"/>
            </a:br>
            <a:r>
              <a:rPr lang="en-US" smtClean="0"/>
              <a:t>1, 10, 100, 1000, . . . ,</a:t>
            </a:r>
            <a:br>
              <a:rPr lang="en-US" smtClean="0"/>
            </a:br>
            <a:r>
              <a:rPr lang="en-US" smtClean="0"/>
              <a:t>the binary place  values are:</a:t>
            </a:r>
            <a:br>
              <a:rPr lang="en-US" smtClean="0"/>
            </a:br>
            <a:r>
              <a:rPr lang="en-US" smtClean="0"/>
              <a:t>1, 2, 4, 8, 16, . . . ,</a:t>
            </a:r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4670425" y="2686050"/>
            <a:ext cx="3994150" cy="2354263"/>
          </a:xfrm>
          <a:ln>
            <a:solidFill>
              <a:schemeClr val="accent2">
                <a:lumMod val="75000"/>
              </a:schemeClr>
            </a:solidFill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Digitizing Discrete Information</a:t>
            </a:r>
          </a:p>
        </p:txBody>
      </p:sp>
      <p:sp>
        <p:nvSpPr>
          <p:cNvPr id="1536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dictionary definition of digitize is to represent information with digits.</a:t>
            </a:r>
          </a:p>
          <a:p>
            <a:pPr eaLnBrk="1" hangingPunct="1"/>
            <a:r>
              <a:rPr lang="en-US" smtClean="0"/>
              <a:t>Digit means the ten Arabic numerals </a:t>
            </a:r>
            <a:br>
              <a:rPr lang="en-US" smtClean="0"/>
            </a:br>
            <a:r>
              <a:rPr lang="en-US" smtClean="0"/>
              <a:t>0 through 9.</a:t>
            </a:r>
          </a:p>
          <a:p>
            <a:pPr eaLnBrk="1" hangingPunct="1"/>
            <a:r>
              <a:rPr lang="en-US" smtClean="0"/>
              <a:t>Digitizing uses whole numbers to stand for things.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Place Value in a Binary Number</a:t>
            </a:r>
          </a:p>
        </p:txBody>
      </p:sp>
      <p:sp>
        <p:nvSpPr>
          <p:cNvPr id="43010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1010 in binary:</a:t>
            </a:r>
          </a:p>
          <a:p>
            <a:pPr lvl="1" eaLnBrk="1" hangingPunct="1"/>
            <a:r>
              <a:rPr lang="en-US" smtClean="0"/>
              <a:t>(1 × 8) + (0 × 4) + (1 × 2) + (0 × 1)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7213" y="3352800"/>
            <a:ext cx="8029575" cy="2133600"/>
          </a:xfrm>
          <a:prstGeom prst="rect">
            <a:avLst/>
          </a:prstGeom>
          <a:noFill/>
          <a:ln w="9525">
            <a:solidFill>
              <a:schemeClr val="accent2">
                <a:lumMod val="75000"/>
              </a:schemeClr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8325" y="2438400"/>
            <a:ext cx="8129588" cy="1701800"/>
          </a:xfrm>
          <a:prstGeom prst="rect">
            <a:avLst/>
          </a:prstGeom>
          <a:noFill/>
          <a:ln w="9525">
            <a:solidFill>
              <a:schemeClr val="accent2">
                <a:lumMod val="75000"/>
              </a:schemeClr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Digitizing Text</a:t>
            </a:r>
          </a:p>
        </p:txBody>
      </p:sp>
      <p:sp>
        <p:nvSpPr>
          <p:cNvPr id="4505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number of bits determines the number of symbols available for representing values: </a:t>
            </a:r>
          </a:p>
          <a:p>
            <a:pPr lvl="1" eaLnBrk="1" hangingPunct="1"/>
            <a:r>
              <a:rPr lang="en-US" i="1" smtClean="0"/>
              <a:t>n bits in sequence yield 2n symbols</a:t>
            </a:r>
          </a:p>
          <a:p>
            <a:pPr eaLnBrk="1" hangingPunct="1"/>
            <a:r>
              <a:rPr lang="en-US" smtClean="0"/>
              <a:t>The more characters you want encoded, the more symbols you need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Digitizing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Roman letters, Arabic numerals, and about a dozen punctuation characters are about the minimum needed to digitize </a:t>
            </a:r>
            <a:r>
              <a:rPr lang="en-US" b="1" i="1" dirty="0" smtClean="0">
                <a:solidFill>
                  <a:schemeClr val="accent1">
                    <a:lumMod val="25000"/>
                  </a:schemeClr>
                </a:solidFill>
              </a:rPr>
              <a:t>English</a:t>
            </a:r>
            <a:r>
              <a:rPr lang="en-US" dirty="0" smtClean="0"/>
              <a:t> text</a:t>
            </a:r>
          </a:p>
          <a:p>
            <a:pPr eaLnBrk="1" hangingPunct="1">
              <a:defRPr/>
            </a:pPr>
            <a:r>
              <a:rPr lang="en-US" dirty="0" smtClean="0"/>
              <a:t>What about:</a:t>
            </a:r>
          </a:p>
          <a:p>
            <a:pPr lvl="1" eaLnBrk="1" hangingPunct="1">
              <a:defRPr/>
            </a:pPr>
            <a:r>
              <a:rPr lang="en-US" sz="2400" dirty="0" smtClean="0"/>
              <a:t>Basic arithmetic symbols like +, −, *, /, =?</a:t>
            </a:r>
          </a:p>
          <a:p>
            <a:pPr lvl="1" eaLnBrk="1" hangingPunct="1">
              <a:defRPr/>
            </a:pPr>
            <a:r>
              <a:rPr lang="en-US" sz="2400" dirty="0" smtClean="0"/>
              <a:t>Characters not required for English ö, é, ñ, ø?</a:t>
            </a:r>
          </a:p>
          <a:p>
            <a:pPr lvl="1" eaLnBrk="1" hangingPunct="1">
              <a:defRPr/>
            </a:pPr>
            <a:r>
              <a:rPr lang="en-US" sz="2400" dirty="0" smtClean="0"/>
              <a:t>Punctuation? « », ¿, π, ∀)? What about business symbols: ¢, £, ¥, ©, and ®?</a:t>
            </a:r>
          </a:p>
          <a:p>
            <a:pPr lvl="1" eaLnBrk="1" hangingPunct="1">
              <a:defRPr/>
            </a:pPr>
            <a:r>
              <a:rPr lang="en-US" sz="2400" dirty="0" smtClean="0"/>
              <a:t>And so on.</a:t>
            </a:r>
            <a:endParaRPr lang="en-US" sz="2400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Assigning Symbols</a:t>
            </a:r>
          </a:p>
        </p:txBody>
      </p:sp>
      <p:sp>
        <p:nvSpPr>
          <p:cNvPr id="4710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We need to represent:</a:t>
            </a:r>
          </a:p>
          <a:p>
            <a:pPr lvl="1" eaLnBrk="1" hangingPunct="1"/>
            <a:r>
              <a:rPr lang="en-US" smtClean="0"/>
              <a:t>26 uppercase, </a:t>
            </a:r>
          </a:p>
          <a:p>
            <a:pPr lvl="1" eaLnBrk="1" hangingPunct="1"/>
            <a:r>
              <a:rPr lang="en-US" smtClean="0"/>
              <a:t>26 lowercase letters, </a:t>
            </a:r>
          </a:p>
          <a:p>
            <a:pPr lvl="1" eaLnBrk="1" hangingPunct="1"/>
            <a:r>
              <a:rPr lang="en-US" smtClean="0"/>
              <a:t>10 numerals, </a:t>
            </a:r>
          </a:p>
          <a:p>
            <a:pPr lvl="1" eaLnBrk="1" hangingPunct="1"/>
            <a:r>
              <a:rPr lang="en-US" smtClean="0"/>
              <a:t>20 punctuation characters, </a:t>
            </a:r>
          </a:p>
          <a:p>
            <a:pPr lvl="1" eaLnBrk="1" hangingPunct="1"/>
            <a:r>
              <a:rPr lang="en-US" smtClean="0"/>
              <a:t>10 useful arithmetic characters, </a:t>
            </a:r>
          </a:p>
          <a:p>
            <a:pPr lvl="1" eaLnBrk="1" hangingPunct="1"/>
            <a:r>
              <a:rPr lang="en-US" u="sng" smtClean="0"/>
              <a:t>  3 other characters </a:t>
            </a:r>
            <a:r>
              <a:rPr lang="en-US" sz="2000" u="sng" smtClean="0"/>
              <a:t>(new line, tab, and backspace) </a:t>
            </a:r>
          </a:p>
          <a:p>
            <a:pPr lvl="1" eaLnBrk="1" hangingPunct="1"/>
            <a:r>
              <a:rPr lang="en-US" smtClean="0"/>
              <a:t>95 symbols…enough for English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Assigning Symbols</a:t>
            </a:r>
          </a:p>
        </p:txBody>
      </p:sp>
      <p:sp>
        <p:nvSpPr>
          <p:cNvPr id="4813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To represent 95 distinct symbols, we need 7 bits</a:t>
            </a:r>
          </a:p>
          <a:p>
            <a:pPr lvl="1" eaLnBrk="1" hangingPunct="1"/>
            <a:r>
              <a:rPr lang="en-US" smtClean="0"/>
              <a:t>6 bits gives only 2</a:t>
            </a:r>
            <a:r>
              <a:rPr lang="en-US" baseline="30000" smtClean="0"/>
              <a:t>6</a:t>
            </a:r>
            <a:r>
              <a:rPr lang="en-US" smtClean="0"/>
              <a:t> = 64 symbols</a:t>
            </a:r>
          </a:p>
          <a:p>
            <a:pPr lvl="1" eaLnBrk="1" hangingPunct="1"/>
            <a:r>
              <a:rPr lang="en-US" smtClean="0"/>
              <a:t>7 bits give 2</a:t>
            </a:r>
            <a:r>
              <a:rPr lang="en-US" baseline="30000" smtClean="0"/>
              <a:t>7</a:t>
            </a:r>
            <a:r>
              <a:rPr lang="en-US" smtClean="0"/>
              <a:t> = 128 symbols</a:t>
            </a:r>
          </a:p>
          <a:p>
            <a:pPr eaLnBrk="1" hangingPunct="1"/>
            <a:r>
              <a:rPr lang="en-US" smtClean="0"/>
              <a:t>128 symbols is ample for the 95 different characters needed for English characters</a:t>
            </a:r>
          </a:p>
          <a:p>
            <a:pPr eaLnBrk="1" hangingPunct="1"/>
            <a:r>
              <a:rPr lang="en-US" smtClean="0"/>
              <a:t>Some additional characters must also be represented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Assigning Symbols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i="1" dirty="0" smtClean="0">
                <a:solidFill>
                  <a:schemeClr val="accent1">
                    <a:lumMod val="25000"/>
                  </a:schemeClr>
                </a:solidFill>
              </a:rPr>
              <a:t>ASCII</a:t>
            </a:r>
            <a:r>
              <a:rPr lang="en-US" dirty="0" smtClean="0"/>
              <a:t> stands for American Standard Code for Information Interchange</a:t>
            </a:r>
          </a:p>
          <a:p>
            <a:pPr eaLnBrk="1" hangingPunct="1">
              <a:defRPr/>
            </a:pPr>
            <a:r>
              <a:rPr lang="en-US" dirty="0" smtClean="0"/>
              <a:t>ASCII is a widely used 7-bit (2</a:t>
            </a:r>
            <a:r>
              <a:rPr lang="en-US" baseline="30000" dirty="0" smtClean="0"/>
              <a:t>7</a:t>
            </a:r>
            <a:r>
              <a:rPr lang="en-US" dirty="0" smtClean="0"/>
              <a:t>) code </a:t>
            </a:r>
          </a:p>
          <a:p>
            <a:pPr eaLnBrk="1" hangingPunct="1">
              <a:defRPr/>
            </a:pPr>
            <a:r>
              <a:rPr lang="en-US" dirty="0" smtClean="0"/>
              <a:t>The advantages of a “standard” are many:</a:t>
            </a:r>
          </a:p>
          <a:p>
            <a:pPr lvl="1" eaLnBrk="1" hangingPunct="1">
              <a:defRPr/>
            </a:pPr>
            <a:r>
              <a:rPr lang="en-US" dirty="0" smtClean="0"/>
              <a:t>Computer parts built by different manufacturers can be connected</a:t>
            </a:r>
          </a:p>
          <a:p>
            <a:pPr lvl="1" eaLnBrk="1" hangingPunct="1">
              <a:defRPr/>
            </a:pPr>
            <a:r>
              <a:rPr lang="en-US" dirty="0" smtClean="0"/>
              <a:t>Programs can create data and store it so that other programs can process it later, and so forth</a:t>
            </a:r>
            <a:endParaRPr 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Extended ASCII: An 8-Bit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7-bit ASCII is not enough, it cannot represent text from other languages</a:t>
            </a:r>
          </a:p>
          <a:p>
            <a:pPr eaLnBrk="1" hangingPunct="1">
              <a:defRPr/>
            </a:pPr>
            <a:r>
              <a:rPr lang="en-US" dirty="0" smtClean="0"/>
              <a:t>IBM decided to use the next larger set of symbols, the </a:t>
            </a:r>
            <a:r>
              <a:rPr lang="en-US" b="1" i="1" dirty="0" smtClean="0">
                <a:solidFill>
                  <a:schemeClr val="accent1">
                    <a:lumMod val="25000"/>
                  </a:schemeClr>
                </a:solidFill>
              </a:rPr>
              <a:t>8</a:t>
            </a:r>
            <a:r>
              <a:rPr lang="en-US" dirty="0" smtClean="0"/>
              <a:t>-bit symbols (2</a:t>
            </a:r>
            <a:r>
              <a:rPr lang="en-US" b="1" i="1" baseline="30000" dirty="0" smtClean="0">
                <a:solidFill>
                  <a:schemeClr val="accent1">
                    <a:lumMod val="25000"/>
                  </a:schemeClr>
                </a:solidFill>
              </a:rPr>
              <a:t>8</a:t>
            </a:r>
            <a:r>
              <a:rPr lang="en-US" dirty="0" smtClean="0"/>
              <a:t>)</a:t>
            </a:r>
          </a:p>
          <a:p>
            <a:pPr eaLnBrk="1" hangingPunct="1">
              <a:defRPr/>
            </a:pPr>
            <a:r>
              <a:rPr lang="en-US" dirty="0" smtClean="0"/>
              <a:t>Eight bits produce 2</a:t>
            </a:r>
            <a:r>
              <a:rPr lang="en-US" baseline="30000" dirty="0" smtClean="0"/>
              <a:t>8</a:t>
            </a:r>
            <a:r>
              <a:rPr lang="en-US" dirty="0" smtClean="0"/>
              <a:t> = 256 symbols</a:t>
            </a:r>
          </a:p>
          <a:p>
            <a:pPr lvl="1" eaLnBrk="1" hangingPunct="1">
              <a:defRPr/>
            </a:pPr>
            <a:r>
              <a:rPr lang="en-US" dirty="0" smtClean="0"/>
              <a:t>The 7-bit ASCII is the 8-bit ASCII representation with the leftmost bit set to 0</a:t>
            </a:r>
          </a:p>
          <a:p>
            <a:pPr lvl="1" eaLnBrk="1" hangingPunct="1">
              <a:defRPr/>
            </a:pPr>
            <a:r>
              <a:rPr lang="en-US" dirty="0" smtClean="0"/>
              <a:t>Handles many languages that derived from the Latin alphabet</a:t>
            </a:r>
            <a:endParaRPr 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Extended ASCII: An 8-Bit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Handling other languages is solved in two ways: </a:t>
            </a:r>
          </a:p>
          <a:p>
            <a:pPr lvl="1" eaLnBrk="1" hangingPunct="1">
              <a:defRPr/>
            </a:pPr>
            <a:r>
              <a:rPr lang="en-US" dirty="0" smtClean="0"/>
              <a:t>recoding the second half of Extended ASCII for the language</a:t>
            </a:r>
          </a:p>
          <a:p>
            <a:pPr lvl="1" eaLnBrk="1" hangingPunct="1">
              <a:defRPr/>
            </a:pPr>
            <a:r>
              <a:rPr lang="en-US" dirty="0" smtClean="0"/>
              <a:t>using the multibyte Unicode representation</a:t>
            </a:r>
          </a:p>
          <a:p>
            <a:pPr eaLnBrk="1" hangingPunct="1">
              <a:defRPr/>
            </a:pPr>
            <a:r>
              <a:rPr lang="en-US" dirty="0" smtClean="0"/>
              <a:t>IBM gave 8-bit sequences a special name, </a:t>
            </a:r>
            <a:r>
              <a:rPr lang="en-US" b="1" i="1" dirty="0" smtClean="0">
                <a:solidFill>
                  <a:schemeClr val="accent1">
                    <a:lumMod val="25000"/>
                  </a:schemeClr>
                </a:solidFill>
              </a:rPr>
              <a:t>byte</a:t>
            </a:r>
          </a:p>
          <a:p>
            <a:pPr eaLnBrk="1" hangingPunct="1">
              <a:defRPr/>
            </a:pPr>
            <a:r>
              <a:rPr lang="en-US" dirty="0" smtClean="0"/>
              <a:t>It is a standard unit for computer memory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11375" y="425450"/>
            <a:ext cx="4921250" cy="6007100"/>
          </a:xfrm>
          <a:prstGeom prst="rect">
            <a:avLst/>
          </a:prstGeom>
          <a:noFill/>
          <a:ln w="9525">
            <a:solidFill>
              <a:schemeClr val="accent2">
                <a:lumMod val="75000"/>
              </a:schemeClr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Limitation of Digits</a:t>
            </a:r>
          </a:p>
        </p:txBody>
      </p:sp>
      <p:sp>
        <p:nvSpPr>
          <p:cNvPr id="1638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 limitation of the dictionary definition of digitize is that it calls for the use of the ten digits, which produces a whole number</a:t>
            </a:r>
          </a:p>
          <a:p>
            <a:pPr eaLnBrk="1" hangingPunct="1"/>
            <a:r>
              <a:rPr lang="en-US" smtClean="0"/>
              <a:t>Alternative Representations</a:t>
            </a:r>
          </a:p>
          <a:p>
            <a:pPr lvl="1" eaLnBrk="1" hangingPunct="1"/>
            <a:r>
              <a:rPr lang="en-US" smtClean="0"/>
              <a:t>Digitizing in computing can use almost any symbols</a:t>
            </a:r>
          </a:p>
          <a:p>
            <a:pPr lvl="1" eaLnBrk="1" hangingPunct="1"/>
            <a:r>
              <a:rPr lang="en-US" smtClean="0"/>
              <a:t>Any ten distinct symbols will work as long as items are labeled properly.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Advantages of Long Encodings</a:t>
            </a:r>
          </a:p>
        </p:txBody>
      </p:sp>
      <p:sp>
        <p:nvSpPr>
          <p:cNvPr id="5325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With computing, we usually try to be efficient by using the shortest symbol sequence to minimize the amount of memory</a:t>
            </a:r>
          </a:p>
          <a:p>
            <a:pPr eaLnBrk="1" hangingPunct="1"/>
            <a:r>
              <a:rPr lang="en-US" smtClean="0"/>
              <a:t>Examples of the opposite:</a:t>
            </a:r>
          </a:p>
          <a:p>
            <a:pPr lvl="1" eaLnBrk="1" hangingPunct="1"/>
            <a:r>
              <a:rPr lang="en-US" smtClean="0"/>
              <a:t>NATO Broadcast Alphabet</a:t>
            </a:r>
          </a:p>
          <a:p>
            <a:pPr lvl="1" eaLnBrk="1" hangingPunct="1"/>
            <a:r>
              <a:rPr lang="en-US" smtClean="0"/>
              <a:t>Bar Codes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NATO Broadcast Alphabet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800" dirty="0" smtClean="0"/>
              <a:t>The code for the letters used in radio communication is </a:t>
            </a:r>
            <a:r>
              <a:rPr lang="en-US" sz="2800" b="1" i="1" dirty="0" smtClean="0">
                <a:solidFill>
                  <a:schemeClr val="accent1">
                    <a:lumMod val="25000"/>
                  </a:schemeClr>
                </a:solidFill>
              </a:rPr>
              <a:t>purposely</a:t>
            </a:r>
            <a:r>
              <a:rPr lang="en-US" sz="2800" dirty="0" smtClean="0"/>
              <a:t> inefficient</a:t>
            </a:r>
          </a:p>
          <a:p>
            <a:pPr eaLnBrk="1" hangingPunct="1">
              <a:defRPr/>
            </a:pPr>
            <a:r>
              <a:rPr lang="en-US" sz="2800" dirty="0" smtClean="0"/>
              <a:t>The code is distinctive when spoken amid </a:t>
            </a:r>
            <a:r>
              <a:rPr lang="en-US" sz="2800" b="1" dirty="0" smtClean="0"/>
              <a:t>noise</a:t>
            </a:r>
          </a:p>
          <a:p>
            <a:pPr eaLnBrk="1" hangingPunct="1">
              <a:defRPr/>
            </a:pPr>
            <a:r>
              <a:rPr lang="en-US" sz="2800" dirty="0" smtClean="0"/>
              <a:t>The alphabet encodes letters as words</a:t>
            </a:r>
          </a:p>
          <a:p>
            <a:pPr lvl="1" eaLnBrk="1" hangingPunct="1">
              <a:defRPr/>
            </a:pPr>
            <a:r>
              <a:rPr lang="en-US" sz="2400" dirty="0" smtClean="0"/>
              <a:t>Words are the symbols</a:t>
            </a:r>
          </a:p>
          <a:p>
            <a:pPr lvl="1" eaLnBrk="1" hangingPunct="1">
              <a:defRPr/>
            </a:pPr>
            <a:r>
              <a:rPr lang="en-US" sz="2400" dirty="0" smtClean="0"/>
              <a:t>“Mike” and “November” replace “em” and “en”</a:t>
            </a:r>
          </a:p>
          <a:p>
            <a:pPr eaLnBrk="1" hangingPunct="1">
              <a:defRPr/>
            </a:pPr>
            <a:r>
              <a:rPr lang="en-US" sz="2800" dirty="0" smtClean="0"/>
              <a:t>The longer encoding improves the chance that letters will be recognized</a:t>
            </a:r>
          </a:p>
          <a:p>
            <a:pPr eaLnBrk="1" hangingPunct="1">
              <a:defRPr/>
            </a:pPr>
            <a:r>
              <a:rPr lang="en-US" sz="2800" dirty="0" smtClean="0"/>
              <a:t>Digits keep their usual names, except nine, which is known as </a:t>
            </a:r>
            <a:r>
              <a:rPr lang="en-US" sz="2800" b="1" i="1" dirty="0" smtClean="0">
                <a:solidFill>
                  <a:schemeClr val="accent1">
                    <a:lumMod val="25000"/>
                  </a:schemeClr>
                </a:solidFill>
              </a:rPr>
              <a:t>niner</a:t>
            </a:r>
            <a:endParaRPr lang="en-US" sz="2800" b="1" i="1" dirty="0">
              <a:solidFill>
                <a:schemeClr val="accent1">
                  <a:lumMod val="2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NATO Broadcast Alphabet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9588" y="1685925"/>
            <a:ext cx="8124825" cy="3486150"/>
          </a:xfrm>
          <a:prstGeom prst="rect">
            <a:avLst/>
          </a:prstGeom>
          <a:noFill/>
          <a:ln w="9525">
            <a:solidFill>
              <a:schemeClr val="accent2">
                <a:lumMod val="75000"/>
              </a:schemeClr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Bar Codes</a:t>
            </a:r>
          </a:p>
        </p:txBody>
      </p:sp>
      <p:sp>
        <p:nvSpPr>
          <p:cNvPr id="56322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Universal Product Codes (UPC) also use more than the minimum number of bits to encode information</a:t>
            </a:r>
          </a:p>
          <a:p>
            <a:pPr eaLnBrk="1" hangingPunct="1"/>
            <a:r>
              <a:rPr lang="en-US" smtClean="0"/>
              <a:t>In the UPC-A encoding, 7 bits are used to encode the digits 0 – 9</a:t>
            </a: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4937125" y="2014538"/>
            <a:ext cx="3460750" cy="3695700"/>
          </a:xfrm>
          <a:ln>
            <a:solidFill>
              <a:schemeClr val="accent2">
                <a:lumMod val="75000"/>
              </a:schemeClr>
            </a:solidFill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Bar Codes</a:t>
            </a:r>
          </a:p>
        </p:txBody>
      </p:sp>
      <p:sp>
        <p:nvSpPr>
          <p:cNvPr id="5734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UPC encodes the manufacturer (left side) and the product (right side)</a:t>
            </a:r>
          </a:p>
          <a:p>
            <a:pPr eaLnBrk="1" hangingPunct="1"/>
            <a:r>
              <a:rPr lang="en-US" smtClean="0"/>
              <a:t>Different bit combinations are used for each side</a:t>
            </a:r>
          </a:p>
          <a:p>
            <a:pPr eaLnBrk="1" hangingPunct="1"/>
            <a:r>
              <a:rPr lang="en-US" smtClean="0"/>
              <a:t>One side is the complement of the other side</a:t>
            </a:r>
          </a:p>
          <a:p>
            <a:pPr eaLnBrk="1" hangingPunct="1"/>
            <a:r>
              <a:rPr lang="en-US" smtClean="0"/>
              <a:t>The bit patterns were chosen to appear as different as possible from each other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Bar Codes</a:t>
            </a:r>
          </a:p>
        </p:txBody>
      </p:sp>
      <p:sp>
        <p:nvSpPr>
          <p:cNvPr id="58370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Different encodings for each side make it possible to recognize whether the code is right side up or upside down</a:t>
            </a: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4648200" y="1881188"/>
            <a:ext cx="4038600" cy="3963987"/>
          </a:xfrm>
          <a:ln>
            <a:solidFill>
              <a:schemeClr val="accent2">
                <a:lumMod val="75000"/>
              </a:schemeClr>
            </a:solidFill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Metadata and the OED</a:t>
            </a:r>
          </a:p>
        </p:txBody>
      </p:sp>
      <p:sp>
        <p:nvSpPr>
          <p:cNvPr id="5939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smtClean="0"/>
              <a:t>Converting the content into binary is half of the problem of representing information</a:t>
            </a:r>
          </a:p>
          <a:p>
            <a:pPr eaLnBrk="1" hangingPunct="1"/>
            <a:r>
              <a:rPr lang="en-US" sz="2400" smtClean="0"/>
              <a:t>The other half of the problem? Describing the information’s properties</a:t>
            </a:r>
          </a:p>
          <a:p>
            <a:pPr eaLnBrk="1" hangingPunct="1"/>
            <a:r>
              <a:rPr lang="en-US" sz="2400" smtClean="0"/>
              <a:t>Characteristics of the content also needs to be encoded:</a:t>
            </a:r>
          </a:p>
          <a:p>
            <a:pPr lvl="1" eaLnBrk="1" hangingPunct="1"/>
            <a:r>
              <a:rPr lang="en-US" sz="2000" smtClean="0"/>
              <a:t>How is the content structured?</a:t>
            </a:r>
          </a:p>
          <a:p>
            <a:pPr lvl="1" eaLnBrk="1" hangingPunct="1"/>
            <a:r>
              <a:rPr lang="en-US" sz="2000" smtClean="0"/>
              <a:t>What other content is it related to?</a:t>
            </a:r>
          </a:p>
          <a:p>
            <a:pPr lvl="1" eaLnBrk="1" hangingPunct="1"/>
            <a:r>
              <a:rPr lang="en-US" sz="2000" smtClean="0"/>
              <a:t>Where was it collected?</a:t>
            </a:r>
          </a:p>
          <a:p>
            <a:pPr lvl="1" eaLnBrk="1" hangingPunct="1"/>
            <a:r>
              <a:rPr lang="en-US" sz="2000" smtClean="0"/>
              <a:t>What units is it given in?</a:t>
            </a:r>
          </a:p>
          <a:p>
            <a:pPr lvl="1" eaLnBrk="1" hangingPunct="1"/>
            <a:r>
              <a:rPr lang="en-US" sz="2000" smtClean="0"/>
              <a:t>How should it be displayed?</a:t>
            </a:r>
          </a:p>
          <a:p>
            <a:pPr lvl="1" eaLnBrk="1" hangingPunct="1"/>
            <a:r>
              <a:rPr lang="en-US" sz="2000" smtClean="0"/>
              <a:t>When was it created or captured?</a:t>
            </a:r>
          </a:p>
          <a:p>
            <a:pPr lvl="1" eaLnBrk="1" hangingPunct="1"/>
            <a:r>
              <a:rPr lang="en-US" sz="2000" smtClean="0"/>
              <a:t>And so on…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Metadata and the OED</a:t>
            </a:r>
          </a:p>
        </p:txBody>
      </p:sp>
      <p:sp>
        <p:nvSpPr>
          <p:cNvPr id="6041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Metadata: information describing information</a:t>
            </a:r>
          </a:p>
          <a:p>
            <a:pPr eaLnBrk="1" hangingPunct="1"/>
            <a:r>
              <a:rPr lang="en-US" smtClean="0"/>
              <a:t>Metadata is the third basic form of data</a:t>
            </a:r>
          </a:p>
          <a:p>
            <a:pPr eaLnBrk="1" hangingPunct="1"/>
            <a:r>
              <a:rPr lang="en-US" smtClean="0"/>
              <a:t>It does not require its own binary encoding</a:t>
            </a:r>
          </a:p>
          <a:p>
            <a:pPr eaLnBrk="1" hangingPunct="1"/>
            <a:r>
              <a:rPr lang="en-US" smtClean="0"/>
              <a:t>The most common way to give metadata is with tags (think back to Chapter 4 when we wrote HTML)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Properties of Data</a:t>
            </a:r>
          </a:p>
        </p:txBody>
      </p:sp>
      <p:sp>
        <p:nvSpPr>
          <p:cNvPr id="6144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Metadata is separate from the information that it describes</a:t>
            </a:r>
          </a:p>
          <a:p>
            <a:pPr eaLnBrk="1" hangingPunct="1"/>
            <a:r>
              <a:rPr lang="en-US" smtClean="0"/>
              <a:t>For example:</a:t>
            </a:r>
          </a:p>
          <a:p>
            <a:pPr lvl="1" eaLnBrk="1" hangingPunct="1"/>
            <a:r>
              <a:rPr lang="en-US" smtClean="0"/>
              <a:t>The ASCII representation of letters has been discussed</a:t>
            </a:r>
          </a:p>
          <a:p>
            <a:pPr lvl="1" eaLnBrk="1" hangingPunct="1"/>
            <a:r>
              <a:rPr lang="en-US" smtClean="0"/>
              <a:t>How do those letters look in </a:t>
            </a:r>
            <a:r>
              <a:rPr lang="en-US" b="1" smtClean="0">
                <a:latin typeface="Comic Sans MS" pitchFamily="66" charset="0"/>
              </a:rPr>
              <a:t>Comic Sans </a:t>
            </a:r>
            <a:r>
              <a:rPr lang="en-US" smtClean="0"/>
              <a:t>font?</a:t>
            </a:r>
          </a:p>
          <a:p>
            <a:pPr lvl="1" eaLnBrk="1" hangingPunct="1"/>
            <a:r>
              <a:rPr lang="en-US" smtClean="0"/>
              <a:t>How they are displayed is metadata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Properties of Data</a:t>
            </a:r>
          </a:p>
        </p:txBody>
      </p:sp>
      <p:sp>
        <p:nvSpPr>
          <p:cNvPr id="62466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Rather than fill a file with the </a:t>
            </a:r>
            <a:r>
              <a:rPr lang="en-US" b="1" smtClean="0">
                <a:latin typeface="Times New Roman" pitchFamily="18" charset="0"/>
                <a:cs typeface="Times New Roman" pitchFamily="18" charset="0"/>
              </a:rPr>
              <a:t>Times New Roman</a:t>
            </a:r>
            <a:r>
              <a:rPr lang="en-US" smtClean="0"/>
              <a:t> font, the file is filled with the letters and note with tags how it should be displayed</a:t>
            </a:r>
          </a:p>
          <a:p>
            <a:pPr eaLnBrk="1" hangingPunct="1"/>
            <a:r>
              <a:rPr lang="en-US" smtClean="0"/>
              <a:t>Metadata can be presented at several levels</a:t>
            </a:r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4648200" y="2601913"/>
            <a:ext cx="4038600" cy="2524125"/>
          </a:xfrm>
          <a:ln>
            <a:solidFill>
              <a:schemeClr val="accent2">
                <a:lumMod val="75000"/>
              </a:schemeClr>
            </a:solidFill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500" y="1766888"/>
            <a:ext cx="8001000" cy="3324225"/>
          </a:xfrm>
          <a:prstGeom prst="rect">
            <a:avLst/>
          </a:prstGeom>
          <a:noFill/>
          <a:ln w="9525">
            <a:solidFill>
              <a:schemeClr val="accent2">
                <a:lumMod val="75000"/>
              </a:schemeClr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Using Tags for Metadata</a:t>
            </a:r>
          </a:p>
        </p:txBody>
      </p:sp>
      <p:sp>
        <p:nvSpPr>
          <p:cNvPr id="6349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Oxford English Dictionary (OED) is the definitive reference for </a:t>
            </a:r>
            <a:r>
              <a:rPr lang="en-US" i="1" smtClean="0"/>
              <a:t>every </a:t>
            </a:r>
            <a:r>
              <a:rPr lang="en-US" smtClean="0"/>
              <a:t>English word’s meaning, etymology, and usage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The printed version of the OED is truly monumental is 20 volumes, weighs 150 pounds, and fills 4 feet of shelf space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Using Tags for Metadata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In 1984, the conversion of the OED to digital form began</a:t>
            </a:r>
          </a:p>
          <a:p>
            <a:pPr eaLnBrk="1" hangingPunct="1">
              <a:defRPr/>
            </a:pPr>
            <a:r>
              <a:rPr lang="en-US" dirty="0" smtClean="0"/>
              <a:t>Imagine, with what you know about searching on the computer, finding the definition for the verb </a:t>
            </a:r>
            <a:r>
              <a:rPr lang="en-US" b="1" i="1" dirty="0" smtClean="0">
                <a:solidFill>
                  <a:schemeClr val="accent1">
                    <a:lumMod val="25000"/>
                  </a:schemeClr>
                </a:solidFill>
              </a:rPr>
              <a:t>set</a:t>
            </a:r>
            <a:r>
              <a:rPr lang="en-US" dirty="0" smtClean="0"/>
              <a:t>:</a:t>
            </a:r>
          </a:p>
          <a:p>
            <a:pPr lvl="1" eaLnBrk="1" hangingPunct="1">
              <a:defRPr/>
            </a:pPr>
            <a:r>
              <a:rPr lang="en-US" dirty="0" smtClean="0"/>
              <a:t>“set” is part of many words</a:t>
            </a:r>
          </a:p>
          <a:p>
            <a:pPr lvl="1" eaLnBrk="1" hangingPunct="1">
              <a:defRPr/>
            </a:pPr>
            <a:r>
              <a:rPr lang="en-US" dirty="0" smtClean="0"/>
              <a:t>You would find clo</a:t>
            </a:r>
            <a:r>
              <a:rPr lang="en-US" u="sng" dirty="0" smtClean="0">
                <a:solidFill>
                  <a:schemeClr val="accent1">
                    <a:lumMod val="25000"/>
                  </a:schemeClr>
                </a:solidFill>
              </a:rPr>
              <a:t>set</a:t>
            </a:r>
            <a:r>
              <a:rPr lang="en-US" dirty="0" smtClean="0"/>
              <a:t>, hor</a:t>
            </a:r>
            <a:r>
              <a:rPr lang="en-US" u="sng" dirty="0" smtClean="0">
                <a:solidFill>
                  <a:schemeClr val="accent1">
                    <a:lumMod val="25000"/>
                  </a:schemeClr>
                </a:solidFill>
              </a:rPr>
              <a:t>set</a:t>
            </a:r>
            <a:r>
              <a:rPr lang="en-US" dirty="0" smtClean="0"/>
              <a:t>ail, </a:t>
            </a:r>
            <a:r>
              <a:rPr lang="en-US" u="sng" dirty="0" smtClean="0">
                <a:solidFill>
                  <a:schemeClr val="accent1">
                    <a:lumMod val="25000"/>
                  </a:schemeClr>
                </a:solidFill>
              </a:rPr>
              <a:t>set</a:t>
            </a:r>
            <a:r>
              <a:rPr lang="en-US" dirty="0" smtClean="0"/>
              <a:t>tle, and more</a:t>
            </a:r>
          </a:p>
          <a:p>
            <a:pPr eaLnBrk="1" hangingPunct="1">
              <a:defRPr/>
            </a:pPr>
            <a:r>
              <a:rPr lang="en-US" dirty="0" smtClean="0"/>
              <a:t>Software can help sort out the words</a:t>
            </a:r>
            <a:endParaRPr lang="en-US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Structure Tags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800" dirty="0" smtClean="0"/>
              <a:t>Special tags can be developed to handle structure:</a:t>
            </a:r>
          </a:p>
          <a:p>
            <a:pPr lvl="1" eaLnBrk="1" hangingPunct="1">
              <a:defRPr/>
            </a:pPr>
            <a:r>
              <a:rPr lang="en-US" sz="2400" b="1" i="1" dirty="0" smtClean="0">
                <a:solidFill>
                  <a:schemeClr val="accent1">
                    <a:lumMod val="25000"/>
                  </a:schemeClr>
                </a:solidFill>
              </a:rPr>
              <a:t>&lt;hw&gt; </a:t>
            </a:r>
            <a:r>
              <a:rPr lang="en-US" sz="2400" dirty="0" smtClean="0"/>
              <a:t>is the OED’s tag for a headword (word being defined)</a:t>
            </a:r>
          </a:p>
          <a:p>
            <a:pPr lvl="1" eaLnBrk="1" hangingPunct="1">
              <a:defRPr/>
            </a:pPr>
            <a:r>
              <a:rPr lang="en-US" sz="2400" b="1" i="1" dirty="0" smtClean="0">
                <a:solidFill>
                  <a:schemeClr val="accent1">
                    <a:lumMod val="25000"/>
                  </a:schemeClr>
                </a:solidFill>
              </a:rPr>
              <a:t>&lt;pr&gt;</a:t>
            </a:r>
            <a:r>
              <a:rPr lang="en-US" sz="2400" dirty="0" smtClean="0"/>
              <a:t> handles pronunciation</a:t>
            </a:r>
          </a:p>
          <a:p>
            <a:pPr lvl="1" eaLnBrk="1" hangingPunct="1">
              <a:defRPr/>
            </a:pPr>
            <a:r>
              <a:rPr lang="en-US" sz="2400" b="1" i="1" dirty="0" smtClean="0">
                <a:solidFill>
                  <a:schemeClr val="accent1">
                    <a:lumMod val="25000"/>
                  </a:schemeClr>
                </a:solidFill>
              </a:rPr>
              <a:t>&lt;ph&gt; </a:t>
            </a:r>
            <a:r>
              <a:rPr lang="en-US" sz="2400" dirty="0" smtClean="0"/>
              <a:t>does the phonetic notations</a:t>
            </a:r>
          </a:p>
          <a:p>
            <a:pPr lvl="1" eaLnBrk="1" hangingPunct="1">
              <a:defRPr/>
            </a:pPr>
            <a:r>
              <a:rPr lang="en-US" sz="2400" b="1" i="1" dirty="0" smtClean="0">
                <a:solidFill>
                  <a:schemeClr val="accent1">
                    <a:lumMod val="25000"/>
                  </a:schemeClr>
                </a:solidFill>
              </a:rPr>
              <a:t>&lt;ps&gt; </a:t>
            </a:r>
            <a:r>
              <a:rPr lang="en-US" sz="2400" dirty="0" smtClean="0"/>
              <a:t>parts of speech</a:t>
            </a:r>
          </a:p>
          <a:p>
            <a:pPr lvl="1" eaLnBrk="1" hangingPunct="1">
              <a:defRPr/>
            </a:pPr>
            <a:r>
              <a:rPr lang="en-US" sz="2400" b="1" i="1" dirty="0" smtClean="0">
                <a:solidFill>
                  <a:schemeClr val="accent1">
                    <a:lumMod val="25000"/>
                  </a:schemeClr>
                </a:solidFill>
              </a:rPr>
              <a:t>&lt;hm&gt; </a:t>
            </a:r>
            <a:r>
              <a:rPr lang="en-US" sz="2400" dirty="0" smtClean="0"/>
              <a:t>homonym numbers</a:t>
            </a:r>
          </a:p>
          <a:p>
            <a:pPr lvl="1" eaLnBrk="1" hangingPunct="1">
              <a:defRPr/>
            </a:pPr>
            <a:r>
              <a:rPr lang="en-US" sz="2400" b="1" i="1" dirty="0" smtClean="0">
                <a:solidFill>
                  <a:schemeClr val="accent1">
                    <a:lumMod val="25000"/>
                  </a:schemeClr>
                </a:solidFill>
              </a:rPr>
              <a:t>&lt;e&gt; </a:t>
            </a:r>
            <a:r>
              <a:rPr lang="en-US" sz="2400" dirty="0" smtClean="0"/>
              <a:t>surrounds the entire entry</a:t>
            </a:r>
          </a:p>
          <a:p>
            <a:pPr lvl="1" eaLnBrk="1" hangingPunct="1">
              <a:defRPr/>
            </a:pPr>
            <a:r>
              <a:rPr lang="en-US" sz="2400" b="1" i="1" dirty="0" smtClean="0">
                <a:solidFill>
                  <a:schemeClr val="accent1">
                    <a:lumMod val="25000"/>
                  </a:schemeClr>
                </a:solidFill>
              </a:rPr>
              <a:t>&lt;hg&gt; </a:t>
            </a:r>
            <a:r>
              <a:rPr lang="en-US" sz="2400" dirty="0" smtClean="0"/>
              <a:t>surrounds the head group or all of the information at the start of a definition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Structure Tags</a:t>
            </a:r>
          </a:p>
        </p:txBody>
      </p:sp>
      <p:sp>
        <p:nvSpPr>
          <p:cNvPr id="6656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With structure tags, software can use a simple algorithm to find what is needed</a:t>
            </a:r>
          </a:p>
          <a:p>
            <a:pPr eaLnBrk="1" hangingPunct="1"/>
            <a:r>
              <a:rPr lang="en-US" sz="2800" smtClean="0"/>
              <a:t>Tags do not print</a:t>
            </a:r>
          </a:p>
          <a:p>
            <a:pPr eaLnBrk="1" hangingPunct="1"/>
            <a:r>
              <a:rPr lang="en-US" sz="2800" smtClean="0"/>
              <a:t>They are included only to specify the structure, so the computer knows what part of the dictionary to use</a:t>
            </a:r>
          </a:p>
          <a:p>
            <a:pPr eaLnBrk="1" hangingPunct="1"/>
            <a:r>
              <a:rPr lang="en-US" sz="2800" smtClean="0"/>
              <a:t>Structure tags are also useful for formatting…for example, boldface used for headwords</a:t>
            </a:r>
          </a:p>
          <a:p>
            <a:pPr eaLnBrk="1" hangingPunct="1"/>
            <a:r>
              <a:rPr lang="en-US" sz="2800" smtClean="0"/>
              <a:t>Knowing the structure makes it possible to generate the formatting information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Why “Byte”?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Computer memory is subject to errors</a:t>
            </a:r>
          </a:p>
          <a:p>
            <a:pPr eaLnBrk="1" hangingPunct="1">
              <a:defRPr/>
            </a:pPr>
            <a:r>
              <a:rPr lang="en-US" dirty="0" smtClean="0"/>
              <a:t>An extra bit is added to the memory to help detect errors</a:t>
            </a:r>
          </a:p>
          <a:p>
            <a:pPr lvl="1" eaLnBrk="1" hangingPunct="1">
              <a:defRPr/>
            </a:pPr>
            <a:r>
              <a:rPr lang="en-US" dirty="0" smtClean="0"/>
              <a:t>A ninth bit per byte can detect errors using parity</a:t>
            </a:r>
          </a:p>
          <a:p>
            <a:pPr eaLnBrk="1" hangingPunct="1">
              <a:defRPr/>
            </a:pPr>
            <a:r>
              <a:rPr lang="en-US" b="1" i="1" dirty="0" smtClean="0">
                <a:solidFill>
                  <a:schemeClr val="accent1">
                    <a:lumMod val="25000"/>
                  </a:schemeClr>
                </a:solidFill>
              </a:rPr>
              <a:t>Parity</a:t>
            </a:r>
            <a:r>
              <a:rPr lang="en-US" dirty="0" smtClean="0"/>
              <a:t> refers to whether a number is even or odd</a:t>
            </a:r>
          </a:p>
          <a:p>
            <a:pPr lvl="1" eaLnBrk="1" hangingPunct="1">
              <a:defRPr/>
            </a:pPr>
            <a:r>
              <a:rPr lang="en-US" dirty="0" smtClean="0"/>
              <a:t>Count the number of 1’s in the byte. If there is an even number of 1’s we set the ninth bit to 0</a:t>
            </a:r>
            <a:endParaRPr lang="en-US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Why “Byte”?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All 9-bit groups have even parity:</a:t>
            </a:r>
          </a:p>
          <a:p>
            <a:pPr lvl="1" eaLnBrk="1" hangingPunct="1">
              <a:defRPr/>
            </a:pPr>
            <a:r>
              <a:rPr lang="en-US" dirty="0" smtClean="0"/>
              <a:t>Any single bit error in a group causes its parity to become odd</a:t>
            </a:r>
          </a:p>
          <a:p>
            <a:pPr lvl="1" eaLnBrk="1" hangingPunct="1">
              <a:defRPr/>
            </a:pPr>
            <a:r>
              <a:rPr lang="en-US" dirty="0" smtClean="0"/>
              <a:t>This allows hardware to detect that an error has occurred</a:t>
            </a:r>
          </a:p>
          <a:p>
            <a:pPr lvl="1" eaLnBrk="1" hangingPunct="1">
              <a:defRPr/>
            </a:pPr>
            <a:r>
              <a:rPr lang="en-US" dirty="0" smtClean="0"/>
              <a:t>It cannot detect </a:t>
            </a:r>
            <a:r>
              <a:rPr lang="en-US" i="1" dirty="0" smtClean="0">
                <a:solidFill>
                  <a:schemeClr val="accent1">
                    <a:lumMod val="25000"/>
                  </a:schemeClr>
                </a:solidFill>
              </a:rPr>
              <a:t>which</a:t>
            </a:r>
            <a:r>
              <a:rPr lang="en-US" dirty="0" smtClean="0"/>
              <a:t> bit is wrong, however</a:t>
            </a:r>
            <a:endParaRPr lang="en-US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Why “Byte”?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IBM was building a supercomputer, called Stretch</a:t>
            </a:r>
          </a:p>
          <a:p>
            <a:pPr eaLnBrk="1" hangingPunct="1">
              <a:defRPr/>
            </a:pPr>
            <a:r>
              <a:rPr lang="en-US" dirty="0" smtClean="0"/>
              <a:t>They needed a word for a quantity of memory </a:t>
            </a:r>
            <a:r>
              <a:rPr lang="en-US" b="1" i="1" dirty="0" smtClean="0">
                <a:solidFill>
                  <a:schemeClr val="accent1">
                    <a:lumMod val="25000"/>
                  </a:schemeClr>
                </a:solidFill>
              </a:rPr>
              <a:t>between</a:t>
            </a:r>
            <a:r>
              <a:rPr lang="en-US" dirty="0" smtClean="0"/>
              <a:t> a bit and a word”</a:t>
            </a:r>
          </a:p>
          <a:p>
            <a:pPr lvl="1" eaLnBrk="1" hangingPunct="1">
              <a:defRPr/>
            </a:pPr>
            <a:r>
              <a:rPr lang="en-US" dirty="0" smtClean="0"/>
              <a:t>A word of computer memory is typically the amount required to represent computer instructions (currently a word is 32 bits)</a:t>
            </a:r>
            <a:endParaRPr lang="en-US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Why “Byte”?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Then, why not bite?</a:t>
            </a:r>
          </a:p>
          <a:p>
            <a:pPr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r>
              <a:rPr lang="en-US" dirty="0" smtClean="0"/>
              <a:t>The ‘i’ to a ‘y’ was done so that someone  couldn’t accidentally change ‘byte’ to ‘bit’ by the dropping the ‘e’ ”</a:t>
            </a:r>
          </a:p>
          <a:p>
            <a:pPr lvl="1" eaLnBrk="1" hangingPunct="1">
              <a:defRPr/>
            </a:pPr>
            <a:r>
              <a:rPr lang="en-US" dirty="0" smtClean="0"/>
              <a:t>bit</a:t>
            </a:r>
            <a:r>
              <a:rPr lang="en-US" b="1" i="1" strike="dblStrike" dirty="0" smtClean="0">
                <a:solidFill>
                  <a:schemeClr val="accent1">
                    <a:lumMod val="25000"/>
                  </a:schemeClr>
                </a:solidFill>
              </a:rPr>
              <a:t>e</a:t>
            </a:r>
            <a:r>
              <a:rPr lang="en-US" dirty="0" smtClean="0"/>
              <a:t> 	bit	(</a:t>
            </a:r>
            <a:r>
              <a:rPr lang="en-US" i="1" dirty="0" smtClean="0"/>
              <a:t>the meaning changes)</a:t>
            </a:r>
            <a:endParaRPr lang="en-US" dirty="0" smtClean="0"/>
          </a:p>
          <a:p>
            <a:pPr lvl="1" eaLnBrk="1" hangingPunct="1">
              <a:defRPr/>
            </a:pPr>
            <a:r>
              <a:rPr lang="en-US" dirty="0" smtClean="0"/>
              <a:t>byt</a:t>
            </a:r>
            <a:r>
              <a:rPr lang="en-US" b="1" i="1" strike="dblStrike" dirty="0" smtClean="0">
                <a:solidFill>
                  <a:schemeClr val="accent1">
                    <a:lumMod val="25000"/>
                  </a:schemeClr>
                </a:solidFill>
              </a:rPr>
              <a:t>e</a:t>
            </a:r>
            <a:r>
              <a:rPr lang="en-US" dirty="0" smtClean="0"/>
              <a:t>	byt	(</a:t>
            </a:r>
            <a:r>
              <a:rPr lang="en-US" i="1" dirty="0" smtClean="0"/>
              <a:t>what’s a byt?)</a:t>
            </a:r>
            <a:endParaRPr lang="en-US" dirty="0" smtClean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Summary</a:t>
            </a:r>
          </a:p>
        </p:txBody>
      </p:sp>
      <p:sp>
        <p:nvSpPr>
          <p:cNvPr id="7168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We began the chapter by learning that digitizing doesn’t require digits—any symbols will do</a:t>
            </a:r>
          </a:p>
          <a:p>
            <a:pPr eaLnBrk="1" hangingPunct="1"/>
            <a:r>
              <a:rPr lang="en-US" smtClean="0"/>
              <a:t>We explored the following:</a:t>
            </a:r>
          </a:p>
          <a:p>
            <a:pPr lvl="1" eaLnBrk="1" hangingPunct="1"/>
            <a:r>
              <a:rPr lang="en-US" smtClean="0"/>
              <a:t>PandA encoding, which is based on the presence and absence of a physical phenomenon. Their patterns are discrete; they form the basic unit of a bit. Their names (most often 1 and 0) can be any pair of opposite terms.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Summary</a:t>
            </a:r>
          </a:p>
        </p:txBody>
      </p:sp>
      <p:sp>
        <p:nvSpPr>
          <p:cNvPr id="7270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We explored the following:</a:t>
            </a:r>
          </a:p>
          <a:p>
            <a:pPr lvl="1" eaLnBrk="1" hangingPunct="1"/>
            <a:r>
              <a:rPr lang="en-US" smtClean="0"/>
              <a:t>7-bit ASCII, an early assignment of bit sequences (symbols) to keyboard characters. Extended or 8-bit ASCII is the standard.</a:t>
            </a:r>
          </a:p>
          <a:p>
            <a:pPr lvl="1" eaLnBrk="1" hangingPunct="1"/>
            <a:r>
              <a:rPr lang="en-US" smtClean="0"/>
              <a:t>The need to use more than the minimum number of bits to encode information.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Symbols, Briefly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One practical advantage of digits is that digits have short names (one, two, nine)</a:t>
            </a:r>
          </a:p>
          <a:p>
            <a:pPr eaLnBrk="1" hangingPunct="1">
              <a:defRPr/>
            </a:pPr>
            <a:r>
              <a:rPr lang="en-US" dirty="0" smtClean="0"/>
              <a:t>Imagine speaking your phone number the multiple syllable names:</a:t>
            </a:r>
          </a:p>
          <a:p>
            <a:pPr lvl="1" eaLnBrk="1" hangingPunct="1">
              <a:defRPr/>
            </a:pPr>
            <a:r>
              <a:rPr lang="en-US" dirty="0" smtClean="0"/>
              <a:t>“asterisk, exclamation, closing parenthesis”</a:t>
            </a:r>
          </a:p>
          <a:p>
            <a:pPr eaLnBrk="1" hangingPunct="1">
              <a:defRPr/>
            </a:pPr>
            <a:r>
              <a:rPr lang="en-US" dirty="0" smtClean="0"/>
              <a:t>IT uses these symbols, but have given them shorter names:</a:t>
            </a:r>
          </a:p>
          <a:p>
            <a:pPr lvl="1" eaLnBrk="1" hangingPunct="1">
              <a:defRPr/>
            </a:pPr>
            <a:r>
              <a:rPr lang="en-US" dirty="0" smtClean="0"/>
              <a:t>exclamation point . . . is </a:t>
            </a:r>
            <a:r>
              <a:rPr lang="en-US" b="1" i="1" dirty="0" smtClean="0">
                <a:solidFill>
                  <a:schemeClr val="accent1">
                    <a:lumMod val="25000"/>
                  </a:schemeClr>
                </a:solidFill>
              </a:rPr>
              <a:t>bang</a:t>
            </a:r>
          </a:p>
          <a:p>
            <a:pPr lvl="1" eaLnBrk="1" hangingPunct="1">
              <a:defRPr/>
            </a:pPr>
            <a:r>
              <a:rPr lang="en-US" dirty="0" smtClean="0"/>
              <a:t>asterisk . . . is </a:t>
            </a:r>
            <a:r>
              <a:rPr lang="en-US" b="1" i="1" dirty="0" smtClean="0">
                <a:solidFill>
                  <a:schemeClr val="accent1">
                    <a:lumMod val="25000"/>
                  </a:schemeClr>
                </a:solidFill>
              </a:rPr>
              <a:t>star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Summary</a:t>
            </a:r>
          </a:p>
        </p:txBody>
      </p:sp>
      <p:sp>
        <p:nvSpPr>
          <p:cNvPr id="7373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We explored the following:</a:t>
            </a:r>
          </a:p>
          <a:p>
            <a:pPr lvl="1" eaLnBrk="1" hangingPunct="1"/>
            <a:r>
              <a:rPr lang="en-US" smtClean="0"/>
              <a:t>How documents like the </a:t>
            </a:r>
            <a:r>
              <a:rPr lang="en-US" i="1" smtClean="0"/>
              <a:t>Oxford English Dictionary are digitized. We </a:t>
            </a:r>
            <a:r>
              <a:rPr lang="en-US" smtClean="0"/>
              <a:t>learned that tags associate metadata with every part of the </a:t>
            </a:r>
            <a:r>
              <a:rPr lang="en-US" i="1" smtClean="0"/>
              <a:t>OED. </a:t>
            </a:r>
            <a:r>
              <a:rPr lang="en-US" smtClean="0"/>
              <a:t>Using that data, a computer can easily help us find words and other information.</a:t>
            </a:r>
          </a:p>
          <a:p>
            <a:pPr lvl="1" eaLnBrk="1" hangingPunct="1"/>
            <a:r>
              <a:rPr lang="en-US" smtClean="0"/>
              <a:t>The mystery of the </a:t>
            </a:r>
            <a:r>
              <a:rPr lang="en-US" i="1" smtClean="0"/>
              <a:t>y in byte.</a:t>
            </a: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Ordering Symbols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Another advantage of digits is that the items can be listed in numerical order</a:t>
            </a:r>
          </a:p>
          <a:p>
            <a:pPr eaLnBrk="1" hangingPunct="1">
              <a:defRPr/>
            </a:pPr>
            <a:r>
              <a:rPr lang="en-US" dirty="0" smtClean="0"/>
              <a:t>Sometimes ordering items is useful</a:t>
            </a:r>
          </a:p>
          <a:p>
            <a:pPr eaLnBrk="1" hangingPunct="1">
              <a:defRPr/>
            </a:pPr>
            <a:r>
              <a:rPr lang="en-US" dirty="0" smtClean="0"/>
              <a:t>To place information in order by using non-digit  symbols, we need to agree on an ordering for the basic symbols</a:t>
            </a:r>
          </a:p>
          <a:p>
            <a:pPr lvl="1" eaLnBrk="1" hangingPunct="1">
              <a:defRPr/>
            </a:pPr>
            <a:r>
              <a:rPr lang="en-US" dirty="0" smtClean="0"/>
              <a:t>This is called a </a:t>
            </a:r>
            <a:r>
              <a:rPr lang="en-US" b="1" i="1" dirty="0" smtClean="0">
                <a:solidFill>
                  <a:schemeClr val="accent1">
                    <a:lumMod val="25000"/>
                  </a:schemeClr>
                </a:solidFill>
              </a:rPr>
              <a:t>collating sequence</a:t>
            </a:r>
          </a:p>
          <a:p>
            <a:pPr eaLnBrk="1" hangingPunct="1">
              <a:defRPr/>
            </a:pPr>
            <a:r>
              <a:rPr lang="en-US" dirty="0" smtClean="0"/>
              <a:t>Today, digitizing means representing information by symbols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Fundamental Information Representation</a:t>
            </a:r>
          </a:p>
        </p:txBody>
      </p:sp>
      <p:sp>
        <p:nvSpPr>
          <p:cNvPr id="2048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fundamental patterns used in computing come into play when the physical world meets the logical world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In the physical world, the most fundamental form of information is the presence or absence of a physical phenomenon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Fundamental Information Representation</a:t>
            </a:r>
          </a:p>
        </p:txBody>
      </p:sp>
      <p:sp>
        <p:nvSpPr>
          <p:cNvPr id="2150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From a digital information point of view, the amount of a phenomenon is not important as long as it is reliably detected</a:t>
            </a:r>
          </a:p>
          <a:p>
            <a:pPr lvl="1" eaLnBrk="1" hangingPunct="1"/>
            <a:r>
              <a:rPr lang="en-US" smtClean="0"/>
              <a:t>Whether there is some information or none;</a:t>
            </a:r>
          </a:p>
          <a:p>
            <a:pPr lvl="1" eaLnBrk="1" hangingPunct="1"/>
            <a:r>
              <a:rPr lang="en-US" smtClean="0"/>
              <a:t>Whether it is present or absent</a:t>
            </a:r>
          </a:p>
          <a:p>
            <a:pPr eaLnBrk="1" hangingPunct="1"/>
            <a:r>
              <a:rPr lang="en-US" smtClean="0"/>
              <a:t>In the logical world, concepts of true and false are important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399</TotalTime>
  <Words>2344</Words>
  <Application>Microsoft Office PowerPoint</Application>
  <PresentationFormat>On-screen Show (4:3)</PresentationFormat>
  <Paragraphs>285</Paragraphs>
  <Slides>60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Design Template</vt:lpstr>
      </vt:variant>
      <vt:variant>
        <vt:i4>2</vt:i4>
      </vt:variant>
      <vt:variant>
        <vt:lpstr>Slide Titles</vt:lpstr>
      </vt:variant>
      <vt:variant>
        <vt:i4>60</vt:i4>
      </vt:variant>
    </vt:vector>
  </HeadingPairs>
  <TitlesOfParts>
    <vt:vector size="68" baseType="lpstr">
      <vt:lpstr>Arial</vt:lpstr>
      <vt:lpstr>Calibri</vt:lpstr>
      <vt:lpstr>Century Gothic</vt:lpstr>
      <vt:lpstr>ヒラギノ角ゴ Pro W3</vt:lpstr>
      <vt:lpstr>Comic Sans MS</vt:lpstr>
      <vt:lpstr>Times New Roman</vt:lpstr>
      <vt:lpstr>Default Design</vt:lpstr>
      <vt:lpstr>Default Design</vt:lpstr>
      <vt:lpstr>Slide 1</vt:lpstr>
      <vt:lpstr>Learning Objectives</vt:lpstr>
      <vt:lpstr>Digitizing Discrete Information</vt:lpstr>
      <vt:lpstr>Limitation of Digits</vt:lpstr>
      <vt:lpstr>Slide 5</vt:lpstr>
      <vt:lpstr>Symbols, Briefly</vt:lpstr>
      <vt:lpstr>Ordering Symbols</vt:lpstr>
      <vt:lpstr>Fundamental Information Representation</vt:lpstr>
      <vt:lpstr>Fundamental Information Representation</vt:lpstr>
      <vt:lpstr>Fundamental Information Representation</vt:lpstr>
      <vt:lpstr>The PandA Representation</vt:lpstr>
      <vt:lpstr>The PandA Representation</vt:lpstr>
      <vt:lpstr>A Binary System</vt:lpstr>
      <vt:lpstr>Bits Form Symbols</vt:lpstr>
      <vt:lpstr>Bits in Computer Memory</vt:lpstr>
      <vt:lpstr>Sidewalk Memory</vt:lpstr>
      <vt:lpstr>Sidewalk Memory</vt:lpstr>
      <vt:lpstr>Sidewalk Memory</vt:lpstr>
      <vt:lpstr>Alternative PandA Encodings</vt:lpstr>
      <vt:lpstr>Combining Bit Patterns</vt:lpstr>
      <vt:lpstr>Slide 21</vt:lpstr>
      <vt:lpstr>Hex Explained</vt:lpstr>
      <vt:lpstr>The 16 Hex Digits</vt:lpstr>
      <vt:lpstr>Hex to Bits and Back Again</vt:lpstr>
      <vt:lpstr>Digitizing Numbers in Binary</vt:lpstr>
      <vt:lpstr>Counting in Binary</vt:lpstr>
      <vt:lpstr>Counting in Binary</vt:lpstr>
      <vt:lpstr>Place Value in a Decimal Number</vt:lpstr>
      <vt:lpstr>Place Value in a Binary Number</vt:lpstr>
      <vt:lpstr>Place Value in a Binary Number</vt:lpstr>
      <vt:lpstr>Slide 31</vt:lpstr>
      <vt:lpstr>Digitizing Text</vt:lpstr>
      <vt:lpstr>Digitizing Text</vt:lpstr>
      <vt:lpstr>Assigning Symbols</vt:lpstr>
      <vt:lpstr>Assigning Symbols</vt:lpstr>
      <vt:lpstr>Assigning Symbols</vt:lpstr>
      <vt:lpstr>Extended ASCII: An 8-Bit Code</vt:lpstr>
      <vt:lpstr>Extended ASCII: An 8-Bit Code</vt:lpstr>
      <vt:lpstr>Slide 39</vt:lpstr>
      <vt:lpstr>Advantages of Long Encodings</vt:lpstr>
      <vt:lpstr>NATO Broadcast Alphabet</vt:lpstr>
      <vt:lpstr>NATO Broadcast Alphabet</vt:lpstr>
      <vt:lpstr>Bar Codes</vt:lpstr>
      <vt:lpstr>Bar Codes</vt:lpstr>
      <vt:lpstr>Bar Codes</vt:lpstr>
      <vt:lpstr>Metadata and the OED</vt:lpstr>
      <vt:lpstr>Metadata and the OED</vt:lpstr>
      <vt:lpstr>Properties of Data</vt:lpstr>
      <vt:lpstr>Properties of Data</vt:lpstr>
      <vt:lpstr>Using Tags for Metadata</vt:lpstr>
      <vt:lpstr>Using Tags for Metadata</vt:lpstr>
      <vt:lpstr>Structure Tags</vt:lpstr>
      <vt:lpstr>Structure Tags</vt:lpstr>
      <vt:lpstr>Why “Byte”?</vt:lpstr>
      <vt:lpstr>Why “Byte”?</vt:lpstr>
      <vt:lpstr>Why “Byte”?</vt:lpstr>
      <vt:lpstr>Why “Byte”?</vt:lpstr>
      <vt:lpstr>Summary</vt:lpstr>
      <vt:lpstr>Summary</vt:lpstr>
      <vt:lpstr>Summary</vt:lpstr>
    </vt:vector>
  </TitlesOfParts>
  <Company>PEARSON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usnidem</dc:creator>
  <cp:lastModifiedBy>usnidem</cp:lastModifiedBy>
  <cp:revision>92</cp:revision>
  <dcterms:created xsi:type="dcterms:W3CDTF">2012-03-21T18:49:41Z</dcterms:created>
  <dcterms:modified xsi:type="dcterms:W3CDTF">2012-05-21T14:00:11Z</dcterms:modified>
</cp:coreProperties>
</file>