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3" r:id="rId7"/>
    <p:sldId id="264" r:id="rId8"/>
    <p:sldId id="265" r:id="rId9"/>
    <p:sldId id="261"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82" r:id="rId23"/>
    <p:sldId id="278" r:id="rId24"/>
    <p:sldId id="279" r:id="rId25"/>
    <p:sldId id="283" r:id="rId26"/>
    <p:sldId id="284" r:id="rId27"/>
    <p:sldId id="280" r:id="rId28"/>
    <p:sldId id="281" r:id="rId29"/>
    <p:sldId id="285" r:id="rId30"/>
    <p:sldId id="286" r:id="rId31"/>
    <p:sldId id="287" r:id="rId32"/>
    <p:sldId id="327" r:id="rId33"/>
    <p:sldId id="288" r:id="rId34"/>
    <p:sldId id="328" r:id="rId35"/>
    <p:sldId id="289" r:id="rId36"/>
    <p:sldId id="329" r:id="rId37"/>
    <p:sldId id="291" r:id="rId38"/>
    <p:sldId id="290" r:id="rId39"/>
    <p:sldId id="330" r:id="rId40"/>
    <p:sldId id="292" r:id="rId41"/>
    <p:sldId id="331" r:id="rId42"/>
    <p:sldId id="332" r:id="rId43"/>
    <p:sldId id="293" r:id="rId44"/>
    <p:sldId id="294" r:id="rId45"/>
    <p:sldId id="333" r:id="rId46"/>
    <p:sldId id="295" r:id="rId47"/>
    <p:sldId id="334" r:id="rId48"/>
    <p:sldId id="296" r:id="rId49"/>
    <p:sldId id="335" r:id="rId50"/>
    <p:sldId id="297" r:id="rId51"/>
    <p:sldId id="298" r:id="rId52"/>
    <p:sldId id="299" r:id="rId53"/>
    <p:sldId id="300" r:id="rId54"/>
    <p:sldId id="336" r:id="rId55"/>
    <p:sldId id="301" r:id="rId56"/>
    <p:sldId id="302" r:id="rId57"/>
    <p:sldId id="303" r:id="rId58"/>
    <p:sldId id="304" r:id="rId59"/>
    <p:sldId id="305" r:id="rId60"/>
    <p:sldId id="306" r:id="rId61"/>
    <p:sldId id="307" r:id="rId62"/>
    <p:sldId id="308" r:id="rId63"/>
    <p:sldId id="309" r:id="rId64"/>
    <p:sldId id="310" r:id="rId65"/>
    <p:sldId id="337" r:id="rId66"/>
    <p:sldId id="338" r:id="rId67"/>
    <p:sldId id="339" r:id="rId68"/>
    <p:sldId id="340" r:id="rId6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CCEC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ECFF"/>
        </a:solidFill>
        <a:effectLst/>
      </p:bgPr>
    </p:bg>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srcRect/>
          <a:stretch>
            <a:fillRect/>
          </a:stretch>
        </p:blipFill>
        <p:spPr bwMode="auto">
          <a:xfrm>
            <a:off x="0" y="1828800"/>
            <a:ext cx="9144000" cy="1733550"/>
          </a:xfrm>
          <a:prstGeom prst="rect">
            <a:avLst/>
          </a:prstGeom>
          <a:noFill/>
          <a:ln w="9525">
            <a:noFill/>
            <a:miter lim="800000"/>
            <a:headEnd/>
            <a:tailEnd/>
          </a:ln>
        </p:spPr>
      </p:pic>
      <p:sp>
        <p:nvSpPr>
          <p:cNvPr id="3" name="Text Box 7"/>
          <p:cNvSpPr txBox="1">
            <a:spLocks noChangeArrowheads="1"/>
          </p:cNvSpPr>
          <p:nvPr userDrawn="1"/>
        </p:nvSpPr>
        <p:spPr bwMode="auto">
          <a:xfrm>
            <a:off x="228600" y="457200"/>
            <a:ext cx="8686800" cy="701675"/>
          </a:xfrm>
          <a:prstGeom prst="rect">
            <a:avLst/>
          </a:prstGeom>
          <a:noFill/>
          <a:ln w="9525">
            <a:noFill/>
            <a:miter lim="800000"/>
            <a:headEnd/>
            <a:tailEnd/>
          </a:ln>
          <a:effectLst/>
        </p:spPr>
        <p:txBody>
          <a:bodyPr>
            <a:spAutoFit/>
          </a:bodyPr>
          <a:lstStyle/>
          <a:p>
            <a:pPr algn="ctr" eaLnBrk="0" hangingPunct="0">
              <a:spcBef>
                <a:spcPct val="50000"/>
              </a:spcBef>
              <a:defRPr/>
            </a:pPr>
            <a:r>
              <a:rPr lang="en-US" sz="4000" b="1" dirty="0">
                <a:solidFill>
                  <a:schemeClr val="accent2"/>
                </a:solidFill>
                <a:latin typeface="Century Gothic" pitchFamily="34" charset="0"/>
                <a:ea typeface="ヒラギノ角ゴ Pro W3" pitchFamily="1" charset="-128"/>
              </a:rPr>
              <a:t>Chapter 8</a:t>
            </a:r>
          </a:p>
        </p:txBody>
      </p:sp>
      <p:sp>
        <p:nvSpPr>
          <p:cNvPr id="4" name="Text Box 8"/>
          <p:cNvSpPr txBox="1">
            <a:spLocks noChangeArrowheads="1"/>
          </p:cNvSpPr>
          <p:nvPr userDrawn="1"/>
        </p:nvSpPr>
        <p:spPr bwMode="auto">
          <a:xfrm>
            <a:off x="0" y="1143000"/>
            <a:ext cx="9144000" cy="554038"/>
          </a:xfrm>
          <a:prstGeom prst="rect">
            <a:avLst/>
          </a:prstGeom>
          <a:noFill/>
          <a:ln w="9525">
            <a:noFill/>
            <a:miter lim="800000"/>
            <a:headEnd/>
            <a:tailEnd/>
          </a:ln>
          <a:effectLst/>
        </p:spPr>
        <p:txBody>
          <a:bodyPr>
            <a:spAutoFit/>
          </a:bodyPr>
          <a:lstStyle/>
          <a:p>
            <a:pPr algn="ctr" eaLnBrk="0" hangingPunct="0">
              <a:spcBef>
                <a:spcPct val="50000"/>
              </a:spcBef>
              <a:defRPr/>
            </a:pPr>
            <a:r>
              <a:rPr lang="en-US" sz="3000" b="1" i="1" dirty="0">
                <a:solidFill>
                  <a:srgbClr val="5895EE"/>
                </a:solidFill>
                <a:latin typeface="Century Gothic" pitchFamily="34" charset="0"/>
                <a:ea typeface="ヒラギノ角ゴ Pro W3" pitchFamily="1" charset="-128"/>
              </a:rPr>
              <a:t>Representing Multimedia Digitally</a:t>
            </a:r>
          </a:p>
        </p:txBody>
      </p:sp>
      <p:pic>
        <p:nvPicPr>
          <p:cNvPr id="5" name="Picture 10" descr="DG_Bar_Blue_USLetter_RGB"/>
          <p:cNvPicPr>
            <a:picLocks noChangeAspect="1" noChangeArrowheads="1"/>
          </p:cNvPicPr>
          <p:nvPr userDrawn="1"/>
        </p:nvPicPr>
        <p:blipFill>
          <a:blip r:embed="rId3"/>
          <a:srcRect/>
          <a:stretch>
            <a:fillRect/>
          </a:stretch>
        </p:blipFill>
        <p:spPr bwMode="auto">
          <a:xfrm>
            <a:off x="0" y="6248400"/>
            <a:ext cx="9144000" cy="609600"/>
          </a:xfrm>
          <a:prstGeom prst="rect">
            <a:avLst/>
          </a:prstGeom>
          <a:noFill/>
          <a:ln w="9525">
            <a:noFill/>
            <a:miter lim="800000"/>
            <a:headEnd/>
            <a:tailEnd/>
          </a:ln>
        </p:spPr>
      </p:pic>
      <p:pic>
        <p:nvPicPr>
          <p:cNvPr id="6" name="Picture 11"/>
          <p:cNvPicPr>
            <a:picLocks noChangeAspect="1" noChangeArrowheads="1"/>
          </p:cNvPicPr>
          <p:nvPr userDrawn="1"/>
        </p:nvPicPr>
        <p:blipFill>
          <a:blip r:embed="rId4"/>
          <a:srcRect/>
          <a:stretch>
            <a:fillRect/>
          </a:stretch>
        </p:blipFill>
        <p:spPr bwMode="auto">
          <a:xfrm>
            <a:off x="0" y="3541713"/>
            <a:ext cx="4572000" cy="26876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9" name="Rectangle 3"/>
          <p:cNvSpPr>
            <a:spLocks noChangeArrowheads="1"/>
          </p:cNvSpPr>
          <p:nvPr userDrawn="1"/>
        </p:nvSpPr>
        <p:spPr bwMode="auto">
          <a:xfrm>
            <a:off x="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rPr>
              <a:t>Copyright © 2013 Pearson Education, Inc. Publishing as Pearson Addison-Wesley</a:t>
            </a:r>
          </a:p>
        </p:txBody>
      </p:sp>
      <p:sp>
        <p:nvSpPr>
          <p:cNvPr id="1027" name="Rectangle 11"/>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29" name="Picture 13"/>
          <p:cNvPicPr>
            <a:picLocks noChangeAspect="1" noChangeArrowheads="1"/>
          </p:cNvPicPr>
          <p:nvPr userDrawn="1"/>
        </p:nvPicPr>
        <p:blipFill>
          <a:blip r:embed="rId13"/>
          <a:srcRect/>
          <a:stretch>
            <a:fillRect/>
          </a:stretch>
        </p:blipFill>
        <p:spPr bwMode="auto">
          <a:xfrm>
            <a:off x="7705725" y="5391150"/>
            <a:ext cx="1438275" cy="1466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4"/>
          <p:cNvSpPr>
            <a:spLocks noGrp="1"/>
          </p:cNvSpPr>
          <p:nvPr>
            <p:ph type="title"/>
          </p:nvPr>
        </p:nvSpPr>
        <p:spPr/>
        <p:txBody>
          <a:bodyPr/>
          <a:lstStyle/>
          <a:p>
            <a:pPr eaLnBrk="1" hangingPunct="1"/>
            <a:r>
              <a:rPr lang="en-US" smtClean="0"/>
              <a:t>Black and White Colors</a:t>
            </a:r>
          </a:p>
        </p:txBody>
      </p:sp>
      <p:sp>
        <p:nvSpPr>
          <p:cNvPr id="22530" name="Content Placeholder 5"/>
          <p:cNvSpPr>
            <a:spLocks noGrp="1"/>
          </p:cNvSpPr>
          <p:nvPr>
            <p:ph idx="1"/>
          </p:nvPr>
        </p:nvSpPr>
        <p:spPr/>
        <p:txBody>
          <a:bodyPr/>
          <a:lstStyle/>
          <a:p>
            <a:pPr eaLnBrk="1" hangingPunct="1"/>
            <a:r>
              <a:rPr lang="en-US" smtClean="0"/>
              <a:t>The intensity of RGB light is usually given by a binary number stored in a byte</a:t>
            </a:r>
          </a:p>
          <a:p>
            <a:pPr eaLnBrk="1" hangingPunct="1"/>
            <a:r>
              <a:rPr lang="en-US" smtClean="0"/>
              <a:t>Representing the color of a single pixel requires 3 bytes (1 for each color)</a:t>
            </a:r>
          </a:p>
          <a:p>
            <a:pPr lvl="1" eaLnBrk="1" hangingPunct="1"/>
            <a:r>
              <a:rPr lang="en-US" smtClean="0"/>
              <a:t>Smallest intensity is 0000 0000</a:t>
            </a:r>
          </a:p>
          <a:p>
            <a:pPr lvl="1" eaLnBrk="1" hangingPunct="1"/>
            <a:r>
              <a:rPr lang="en-US" smtClean="0"/>
              <a:t>Largest value is 1111 1111</a:t>
            </a:r>
          </a:p>
          <a:p>
            <a:pPr eaLnBrk="1" hangingPunct="1"/>
            <a:r>
              <a:rPr lang="en-US" smtClean="0"/>
              <a:t>Doing the math from Chapter 7, says the range of values is 0 through 255 for </a:t>
            </a:r>
            <a:br>
              <a:rPr lang="en-US" smtClean="0"/>
            </a:br>
            <a:r>
              <a:rPr lang="en-US" smtClean="0"/>
              <a:t>each color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4"/>
          <p:cNvSpPr>
            <a:spLocks noGrp="1"/>
          </p:cNvSpPr>
          <p:nvPr>
            <p:ph type="title"/>
          </p:nvPr>
        </p:nvSpPr>
        <p:spPr/>
        <p:txBody>
          <a:bodyPr/>
          <a:lstStyle/>
          <a:p>
            <a:pPr eaLnBrk="1" hangingPunct="1"/>
            <a:r>
              <a:rPr lang="en-US" smtClean="0"/>
              <a:t>Black and White Colors</a:t>
            </a:r>
          </a:p>
        </p:txBody>
      </p:sp>
      <p:sp>
        <p:nvSpPr>
          <p:cNvPr id="23554" name="Content Placeholder 5"/>
          <p:cNvSpPr>
            <a:spLocks noGrp="1"/>
          </p:cNvSpPr>
          <p:nvPr>
            <p:ph idx="1"/>
          </p:nvPr>
        </p:nvSpPr>
        <p:spPr/>
        <p:txBody>
          <a:bodyPr/>
          <a:lstStyle/>
          <a:p>
            <a:pPr eaLnBrk="1" hangingPunct="1"/>
            <a:r>
              <a:rPr lang="en-US" smtClean="0"/>
              <a:t>Black is the absence of light:</a:t>
            </a:r>
          </a:p>
          <a:p>
            <a:pPr lvl="1" eaLnBrk="1" hangingPunct="1"/>
            <a:r>
              <a:rPr lang="en-US" b="1" smtClean="0">
                <a:solidFill>
                  <a:srgbClr val="FF0000"/>
                </a:solidFill>
              </a:rPr>
              <a:t>0000 0000 </a:t>
            </a:r>
            <a:r>
              <a:rPr lang="en-US" b="1" smtClean="0">
                <a:solidFill>
                  <a:srgbClr val="00B050"/>
                </a:solidFill>
              </a:rPr>
              <a:t>0000 0000 </a:t>
            </a:r>
            <a:r>
              <a:rPr lang="en-US" b="1" smtClean="0">
                <a:solidFill>
                  <a:srgbClr val="0070C0"/>
                </a:solidFill>
              </a:rPr>
              <a:t>0000 0000</a:t>
            </a:r>
            <a:r>
              <a:rPr lang="en-US" smtClean="0"/>
              <a:t/>
            </a:r>
            <a:br>
              <a:rPr lang="en-US" smtClean="0"/>
            </a:br>
            <a:r>
              <a:rPr lang="en-US" smtClean="0"/>
              <a:t>RGB bit assignment for black</a:t>
            </a:r>
          </a:p>
          <a:p>
            <a:pPr eaLnBrk="1" hangingPunct="1"/>
            <a:endParaRPr lang="en-US" smtClean="0"/>
          </a:p>
          <a:p>
            <a:pPr eaLnBrk="1" hangingPunct="1"/>
            <a:r>
              <a:rPr lang="en-US" smtClean="0"/>
              <a:t>White is the full intensity of each color:</a:t>
            </a:r>
          </a:p>
          <a:p>
            <a:pPr lvl="1" eaLnBrk="1" hangingPunct="1"/>
            <a:r>
              <a:rPr lang="en-US" b="1" smtClean="0">
                <a:solidFill>
                  <a:srgbClr val="FF0000"/>
                </a:solidFill>
              </a:rPr>
              <a:t>1111 1111 </a:t>
            </a:r>
            <a:r>
              <a:rPr lang="en-US" b="1" smtClean="0">
                <a:solidFill>
                  <a:srgbClr val="00B050"/>
                </a:solidFill>
              </a:rPr>
              <a:t>1111 1111 </a:t>
            </a:r>
            <a:r>
              <a:rPr lang="en-US" b="1" smtClean="0">
                <a:solidFill>
                  <a:srgbClr val="0070C0"/>
                </a:solidFill>
              </a:rPr>
              <a:t>1111 1111 </a:t>
            </a:r>
            <a:r>
              <a:rPr lang="en-US" smtClean="0">
                <a:solidFill>
                  <a:srgbClr val="0070C0"/>
                </a:solidFill>
              </a:rPr>
              <a:t/>
            </a:r>
            <a:br>
              <a:rPr lang="en-US" smtClean="0">
                <a:solidFill>
                  <a:srgbClr val="0070C0"/>
                </a:solidFill>
              </a:rPr>
            </a:br>
            <a:r>
              <a:rPr lang="en-US" smtClean="0"/>
              <a:t>RGB bit assignment for white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smtClean="0"/>
              <a:t>Color Intensities</a:t>
            </a:r>
          </a:p>
        </p:txBody>
      </p:sp>
      <p:sp>
        <p:nvSpPr>
          <p:cNvPr id="24578" name="Content Placeholder 2"/>
          <p:cNvSpPr>
            <a:spLocks noGrp="1"/>
          </p:cNvSpPr>
          <p:nvPr>
            <p:ph idx="1"/>
          </p:nvPr>
        </p:nvSpPr>
        <p:spPr/>
        <p:txBody>
          <a:bodyPr/>
          <a:lstStyle/>
          <a:p>
            <a:pPr eaLnBrk="1" hangingPunct="1"/>
            <a:r>
              <a:rPr lang="en-US" smtClean="0"/>
              <a:t>Consider blue </a:t>
            </a:r>
            <a:r>
              <a:rPr lang="en-US" sz="2400" smtClean="0"/>
              <a:t>(</a:t>
            </a:r>
            <a:r>
              <a:rPr lang="en-US" sz="2400" b="1" smtClean="0">
                <a:solidFill>
                  <a:srgbClr val="FF0000"/>
                </a:solidFill>
              </a:rPr>
              <a:t>0000 0000   </a:t>
            </a:r>
            <a:r>
              <a:rPr lang="en-US" sz="2400" b="1" smtClean="0">
                <a:solidFill>
                  <a:srgbClr val="00B050"/>
                </a:solidFill>
              </a:rPr>
              <a:t>0000 0000   </a:t>
            </a:r>
            <a:r>
              <a:rPr lang="en-US" sz="2400" b="1" smtClean="0">
                <a:solidFill>
                  <a:srgbClr val="0070C0"/>
                </a:solidFill>
              </a:rPr>
              <a:t>1111 1111</a:t>
            </a:r>
            <a:r>
              <a:rPr lang="en-US" sz="2400" smtClean="0"/>
              <a:t>)</a:t>
            </a:r>
            <a:endParaRPr lang="en-US" smtClean="0"/>
          </a:p>
          <a:p>
            <a:pPr eaLnBrk="1" hangingPunct="1"/>
            <a:r>
              <a:rPr lang="en-US" smtClean="0"/>
              <a:t>The 8 bits specifying its intensity have position values:</a:t>
            </a:r>
            <a:r>
              <a:rPr lang="en-US" sz="2800" smtClean="0"/>
              <a:t/>
            </a:r>
            <a:br>
              <a:rPr lang="en-US" sz="2800" smtClean="0"/>
            </a:br>
            <a:r>
              <a:rPr lang="en-US" sz="2800" smtClean="0"/>
              <a:t/>
            </a:r>
            <a:br>
              <a:rPr lang="en-US" sz="2800" smtClean="0"/>
            </a:br>
            <a:endParaRPr lang="en-US" sz="2800" smtClean="0"/>
          </a:p>
          <a:p>
            <a:pPr eaLnBrk="1" hangingPunct="1"/>
            <a:r>
              <a:rPr lang="en-US" smtClean="0"/>
              <a:t>If we want the sub pixel to at half intensity:</a:t>
            </a:r>
            <a:r>
              <a:rPr lang="en-US" sz="2800" smtClean="0"/>
              <a:t/>
            </a:r>
            <a:br>
              <a:rPr lang="en-US" sz="2800" smtClean="0"/>
            </a:br>
            <a:r>
              <a:rPr lang="en-US" sz="2800" smtClean="0"/>
              <a:t/>
            </a:r>
            <a:br>
              <a:rPr lang="en-US" sz="2800" smtClean="0"/>
            </a:br>
            <a:r>
              <a:rPr lang="en-US" sz="2800" smtClean="0"/>
              <a:t/>
            </a:r>
            <a:br>
              <a:rPr lang="en-US" sz="2800" smtClean="0"/>
            </a:br>
            <a:r>
              <a:rPr lang="en-US" smtClean="0"/>
              <a:t>each bit contributes half as much </a:t>
            </a:r>
            <a:br>
              <a:rPr lang="en-US" smtClean="0"/>
            </a:br>
            <a:r>
              <a:rPr lang="en-US" smtClean="0"/>
              <a:t>power as the bit to its left</a:t>
            </a:r>
          </a:p>
        </p:txBody>
      </p:sp>
      <p:graphicFrame>
        <p:nvGraphicFramePr>
          <p:cNvPr id="4" name="Table 3"/>
          <p:cNvGraphicFramePr>
            <a:graphicFrameLocks noGrp="1"/>
          </p:cNvGraphicFramePr>
          <p:nvPr/>
        </p:nvGraphicFramePr>
        <p:xfrm>
          <a:off x="914400" y="3276600"/>
          <a:ext cx="7086600" cy="741363"/>
        </p:xfrm>
        <a:graphic>
          <a:graphicData uri="http://schemas.openxmlformats.org/drawingml/2006/table">
            <a:tbl>
              <a:tblPr firstRow="1" bandRow="1">
                <a:tableStyleId>{5C22544A-7EE6-4342-B048-85BDC9FD1C3A}</a:tableStyleId>
              </a:tblPr>
              <a:tblGrid>
                <a:gridCol w="885825"/>
                <a:gridCol w="885825"/>
                <a:gridCol w="885825"/>
                <a:gridCol w="885825"/>
                <a:gridCol w="885825"/>
                <a:gridCol w="885825"/>
                <a:gridCol w="885825"/>
                <a:gridCol w="885825"/>
              </a:tblGrid>
              <a:tr h="370840">
                <a:tc>
                  <a:txBody>
                    <a:bodyPr/>
                    <a:lstStyle/>
                    <a:p>
                      <a:pPr algn="ctr"/>
                      <a:r>
                        <a:rPr lang="en-US" dirty="0" smtClean="0">
                          <a:solidFill>
                            <a:schemeClr val="tx1"/>
                          </a:solidFill>
                        </a:rPr>
                        <a:t>128</a:t>
                      </a:r>
                      <a:endParaRPr lang="en-US" dirty="0">
                        <a:solidFill>
                          <a:schemeClr val="tx1"/>
                        </a:solidFill>
                      </a:endParaRPr>
                    </a:p>
                  </a:txBody>
                  <a:tcPr>
                    <a:noFill/>
                  </a:tcPr>
                </a:tc>
                <a:tc>
                  <a:txBody>
                    <a:bodyPr/>
                    <a:lstStyle/>
                    <a:p>
                      <a:pPr algn="ctr"/>
                      <a:r>
                        <a:rPr lang="en-US" dirty="0" smtClean="0">
                          <a:solidFill>
                            <a:schemeClr val="tx1"/>
                          </a:solidFill>
                        </a:rPr>
                        <a:t>64</a:t>
                      </a:r>
                      <a:endParaRPr lang="en-US" dirty="0">
                        <a:solidFill>
                          <a:schemeClr val="tx1"/>
                        </a:solidFill>
                      </a:endParaRPr>
                    </a:p>
                  </a:txBody>
                  <a:tcPr>
                    <a:noFill/>
                  </a:tcPr>
                </a:tc>
                <a:tc>
                  <a:txBody>
                    <a:bodyPr/>
                    <a:lstStyle/>
                    <a:p>
                      <a:pPr algn="ctr"/>
                      <a:r>
                        <a:rPr lang="en-US" dirty="0" smtClean="0">
                          <a:solidFill>
                            <a:schemeClr val="tx1"/>
                          </a:solidFill>
                        </a:rPr>
                        <a:t>32</a:t>
                      </a:r>
                      <a:endParaRPr lang="en-US" dirty="0">
                        <a:solidFill>
                          <a:schemeClr val="tx1"/>
                        </a:solidFill>
                      </a:endParaRPr>
                    </a:p>
                  </a:txBody>
                  <a:tcPr>
                    <a:noFill/>
                  </a:tcPr>
                </a:tc>
                <a:tc>
                  <a:txBody>
                    <a:bodyPr/>
                    <a:lstStyle/>
                    <a:p>
                      <a:pPr algn="ctr"/>
                      <a:r>
                        <a:rPr lang="en-US" dirty="0" smtClean="0">
                          <a:solidFill>
                            <a:schemeClr val="tx1"/>
                          </a:solidFill>
                        </a:rPr>
                        <a:t>16</a:t>
                      </a:r>
                      <a:endParaRPr lang="en-US" dirty="0">
                        <a:solidFill>
                          <a:schemeClr val="tx1"/>
                        </a:solidFill>
                      </a:endParaRPr>
                    </a:p>
                  </a:txBody>
                  <a:tcPr>
                    <a:noFill/>
                  </a:tcPr>
                </a:tc>
                <a:tc>
                  <a:txBody>
                    <a:bodyPr/>
                    <a:lstStyle/>
                    <a:p>
                      <a:pPr algn="ctr"/>
                      <a:r>
                        <a:rPr lang="en-US" dirty="0" smtClean="0">
                          <a:solidFill>
                            <a:schemeClr val="tx1"/>
                          </a:solidFill>
                        </a:rPr>
                        <a:t>8</a:t>
                      </a:r>
                      <a:endParaRPr lang="en-US" dirty="0">
                        <a:solidFill>
                          <a:schemeClr val="tx1"/>
                        </a:solidFill>
                      </a:endParaRPr>
                    </a:p>
                  </a:txBody>
                  <a:tcPr>
                    <a:noFill/>
                  </a:tcPr>
                </a:tc>
                <a:tc>
                  <a:txBody>
                    <a:bodyPr/>
                    <a:lstStyle/>
                    <a:p>
                      <a:pPr algn="ctr"/>
                      <a:r>
                        <a:rPr lang="en-US" dirty="0" smtClean="0">
                          <a:solidFill>
                            <a:schemeClr val="tx1"/>
                          </a:solidFill>
                        </a:rPr>
                        <a:t>4</a:t>
                      </a:r>
                      <a:endParaRPr lang="en-US" dirty="0">
                        <a:solidFill>
                          <a:schemeClr val="tx1"/>
                        </a:solidFill>
                      </a:endParaRPr>
                    </a:p>
                  </a:txBody>
                  <a:tcPr>
                    <a:noFill/>
                  </a:tcPr>
                </a:tc>
                <a:tc>
                  <a:txBody>
                    <a:bodyPr/>
                    <a:lstStyle/>
                    <a:p>
                      <a:pPr algn="ctr"/>
                      <a:r>
                        <a:rPr lang="en-US" dirty="0" smtClean="0">
                          <a:solidFill>
                            <a:schemeClr val="tx1"/>
                          </a:solidFill>
                        </a:rPr>
                        <a:t>2</a:t>
                      </a:r>
                      <a:endParaRPr lang="en-US" dirty="0">
                        <a:solidFill>
                          <a:schemeClr val="tx1"/>
                        </a:solidFill>
                      </a:endParaRPr>
                    </a:p>
                  </a:txBody>
                  <a:tcPr>
                    <a:noFill/>
                  </a:tcPr>
                </a:tc>
                <a:tc>
                  <a:txBody>
                    <a:bodyPr/>
                    <a:lstStyle/>
                    <a:p>
                      <a:pPr algn="ctr"/>
                      <a:r>
                        <a:rPr lang="en-US" dirty="0" smtClean="0">
                          <a:solidFill>
                            <a:schemeClr val="tx1"/>
                          </a:solidFill>
                        </a:rPr>
                        <a:t>1</a:t>
                      </a:r>
                      <a:endParaRPr lang="en-US" dirty="0">
                        <a:solidFill>
                          <a:schemeClr val="tx1"/>
                        </a:solidFill>
                      </a:endParaRPr>
                    </a:p>
                  </a:txBody>
                  <a:tcPr>
                    <a:noFill/>
                  </a:tcPr>
                </a:tc>
              </a:tr>
              <a:tr h="370840">
                <a:tc>
                  <a:txBody>
                    <a:bodyPr/>
                    <a:lstStyle/>
                    <a:p>
                      <a:pPr algn="ctr"/>
                      <a:r>
                        <a:rPr lang="en-US" dirty="0" smtClean="0"/>
                        <a:t>1</a:t>
                      </a:r>
                      <a:endParaRPr lang="en-US" dirty="0"/>
                    </a:p>
                  </a:txBody>
                  <a:tcPr>
                    <a:noFill/>
                  </a:tcPr>
                </a:tc>
                <a:tc>
                  <a:txBody>
                    <a:bodyPr/>
                    <a:lstStyle/>
                    <a:p>
                      <a:pPr algn="ctr"/>
                      <a:r>
                        <a:rPr lang="en-US" dirty="0" smtClean="0"/>
                        <a:t>1</a:t>
                      </a:r>
                      <a:endParaRPr lang="en-US" dirty="0"/>
                    </a:p>
                  </a:txBody>
                  <a:tcPr>
                    <a:noFill/>
                  </a:tcPr>
                </a:tc>
                <a:tc>
                  <a:txBody>
                    <a:bodyPr/>
                    <a:lstStyle/>
                    <a:p>
                      <a:pPr algn="ctr"/>
                      <a:r>
                        <a:rPr lang="en-US" dirty="0" smtClean="0"/>
                        <a:t>1</a:t>
                      </a:r>
                      <a:endParaRPr lang="en-US" dirty="0"/>
                    </a:p>
                  </a:txBody>
                  <a:tcPr>
                    <a:noFill/>
                  </a:tcPr>
                </a:tc>
                <a:tc>
                  <a:txBody>
                    <a:bodyPr/>
                    <a:lstStyle/>
                    <a:p>
                      <a:pPr algn="ctr"/>
                      <a:r>
                        <a:rPr lang="en-US" dirty="0" smtClean="0"/>
                        <a:t>1</a:t>
                      </a:r>
                      <a:endParaRPr lang="en-US" dirty="0"/>
                    </a:p>
                  </a:txBody>
                  <a:tcPr>
                    <a:noFill/>
                  </a:tcPr>
                </a:tc>
                <a:tc>
                  <a:txBody>
                    <a:bodyPr/>
                    <a:lstStyle/>
                    <a:p>
                      <a:pPr algn="ctr"/>
                      <a:r>
                        <a:rPr lang="en-US" dirty="0" smtClean="0"/>
                        <a:t>1</a:t>
                      </a:r>
                      <a:endParaRPr lang="en-US" dirty="0"/>
                    </a:p>
                  </a:txBody>
                  <a:tcPr>
                    <a:noFill/>
                  </a:tcPr>
                </a:tc>
                <a:tc>
                  <a:txBody>
                    <a:bodyPr/>
                    <a:lstStyle/>
                    <a:p>
                      <a:pPr algn="ctr"/>
                      <a:r>
                        <a:rPr lang="en-US" dirty="0" smtClean="0"/>
                        <a:t>1</a:t>
                      </a:r>
                      <a:endParaRPr lang="en-US" dirty="0"/>
                    </a:p>
                  </a:txBody>
                  <a:tcPr>
                    <a:noFill/>
                  </a:tcPr>
                </a:tc>
                <a:tc>
                  <a:txBody>
                    <a:bodyPr/>
                    <a:lstStyle/>
                    <a:p>
                      <a:pPr algn="ctr"/>
                      <a:r>
                        <a:rPr lang="en-US" dirty="0" smtClean="0"/>
                        <a:t>1</a:t>
                      </a:r>
                      <a:endParaRPr lang="en-US" dirty="0"/>
                    </a:p>
                  </a:txBody>
                  <a:tcPr>
                    <a:noFill/>
                  </a:tcPr>
                </a:tc>
                <a:tc>
                  <a:txBody>
                    <a:bodyPr/>
                    <a:lstStyle/>
                    <a:p>
                      <a:pPr algn="ctr"/>
                      <a:r>
                        <a:rPr lang="en-US" dirty="0" smtClean="0"/>
                        <a:t>1</a:t>
                      </a:r>
                      <a:endParaRPr lang="en-US" dirty="0"/>
                    </a:p>
                  </a:txBody>
                  <a:tcPr>
                    <a:noFill/>
                  </a:tcPr>
                </a:tc>
              </a:tr>
            </a:tbl>
          </a:graphicData>
        </a:graphic>
      </p:graphicFrame>
      <p:graphicFrame>
        <p:nvGraphicFramePr>
          <p:cNvPr id="5" name="Table 4"/>
          <p:cNvGraphicFramePr>
            <a:graphicFrameLocks noGrp="1"/>
          </p:cNvGraphicFramePr>
          <p:nvPr/>
        </p:nvGraphicFramePr>
        <p:xfrm>
          <a:off x="914400" y="4668838"/>
          <a:ext cx="7086600" cy="741362"/>
        </p:xfrm>
        <a:graphic>
          <a:graphicData uri="http://schemas.openxmlformats.org/drawingml/2006/table">
            <a:tbl>
              <a:tblPr firstRow="1" bandRow="1">
                <a:tableStyleId>{5C22544A-7EE6-4342-B048-85BDC9FD1C3A}</a:tableStyleId>
              </a:tblPr>
              <a:tblGrid>
                <a:gridCol w="885825"/>
                <a:gridCol w="885825"/>
                <a:gridCol w="885825"/>
                <a:gridCol w="885825"/>
                <a:gridCol w="885825"/>
                <a:gridCol w="885825"/>
                <a:gridCol w="885825"/>
                <a:gridCol w="885825"/>
              </a:tblGrid>
              <a:tr h="370840">
                <a:tc>
                  <a:txBody>
                    <a:bodyPr/>
                    <a:lstStyle/>
                    <a:p>
                      <a:pPr algn="ctr"/>
                      <a:r>
                        <a:rPr lang="en-US" dirty="0" smtClean="0">
                          <a:solidFill>
                            <a:schemeClr val="tx1"/>
                          </a:solidFill>
                        </a:rPr>
                        <a:t>128</a:t>
                      </a:r>
                      <a:endParaRPr lang="en-US" dirty="0">
                        <a:solidFill>
                          <a:schemeClr val="tx1"/>
                        </a:solidFill>
                      </a:endParaRPr>
                    </a:p>
                  </a:txBody>
                  <a:tcPr>
                    <a:noFill/>
                  </a:tcPr>
                </a:tc>
                <a:tc>
                  <a:txBody>
                    <a:bodyPr/>
                    <a:lstStyle/>
                    <a:p>
                      <a:pPr algn="ctr"/>
                      <a:r>
                        <a:rPr lang="en-US" dirty="0" smtClean="0">
                          <a:solidFill>
                            <a:schemeClr val="tx1"/>
                          </a:solidFill>
                        </a:rPr>
                        <a:t>64</a:t>
                      </a:r>
                      <a:endParaRPr lang="en-US" dirty="0">
                        <a:solidFill>
                          <a:schemeClr val="tx1"/>
                        </a:solidFill>
                      </a:endParaRPr>
                    </a:p>
                  </a:txBody>
                  <a:tcPr>
                    <a:noFill/>
                  </a:tcPr>
                </a:tc>
                <a:tc>
                  <a:txBody>
                    <a:bodyPr/>
                    <a:lstStyle/>
                    <a:p>
                      <a:pPr algn="ctr"/>
                      <a:r>
                        <a:rPr lang="en-US" dirty="0" smtClean="0">
                          <a:solidFill>
                            <a:schemeClr val="tx1"/>
                          </a:solidFill>
                        </a:rPr>
                        <a:t>32</a:t>
                      </a:r>
                      <a:endParaRPr lang="en-US" dirty="0">
                        <a:solidFill>
                          <a:schemeClr val="tx1"/>
                        </a:solidFill>
                      </a:endParaRPr>
                    </a:p>
                  </a:txBody>
                  <a:tcPr>
                    <a:noFill/>
                  </a:tcPr>
                </a:tc>
                <a:tc>
                  <a:txBody>
                    <a:bodyPr/>
                    <a:lstStyle/>
                    <a:p>
                      <a:pPr algn="ctr"/>
                      <a:r>
                        <a:rPr lang="en-US" dirty="0" smtClean="0">
                          <a:solidFill>
                            <a:schemeClr val="tx1"/>
                          </a:solidFill>
                        </a:rPr>
                        <a:t>16</a:t>
                      </a:r>
                      <a:endParaRPr lang="en-US" dirty="0">
                        <a:solidFill>
                          <a:schemeClr val="tx1"/>
                        </a:solidFill>
                      </a:endParaRPr>
                    </a:p>
                  </a:txBody>
                  <a:tcPr>
                    <a:noFill/>
                  </a:tcPr>
                </a:tc>
                <a:tc>
                  <a:txBody>
                    <a:bodyPr/>
                    <a:lstStyle/>
                    <a:p>
                      <a:pPr algn="ctr"/>
                      <a:r>
                        <a:rPr lang="en-US" dirty="0" smtClean="0">
                          <a:solidFill>
                            <a:schemeClr val="tx1"/>
                          </a:solidFill>
                        </a:rPr>
                        <a:t>8</a:t>
                      </a:r>
                      <a:endParaRPr lang="en-US" dirty="0">
                        <a:solidFill>
                          <a:schemeClr val="tx1"/>
                        </a:solidFill>
                      </a:endParaRPr>
                    </a:p>
                  </a:txBody>
                  <a:tcPr>
                    <a:noFill/>
                  </a:tcPr>
                </a:tc>
                <a:tc>
                  <a:txBody>
                    <a:bodyPr/>
                    <a:lstStyle/>
                    <a:p>
                      <a:pPr algn="ctr"/>
                      <a:r>
                        <a:rPr lang="en-US" dirty="0" smtClean="0">
                          <a:solidFill>
                            <a:schemeClr val="tx1"/>
                          </a:solidFill>
                        </a:rPr>
                        <a:t>4</a:t>
                      </a:r>
                      <a:endParaRPr lang="en-US" dirty="0">
                        <a:solidFill>
                          <a:schemeClr val="tx1"/>
                        </a:solidFill>
                      </a:endParaRPr>
                    </a:p>
                  </a:txBody>
                  <a:tcPr>
                    <a:noFill/>
                  </a:tcPr>
                </a:tc>
                <a:tc>
                  <a:txBody>
                    <a:bodyPr/>
                    <a:lstStyle/>
                    <a:p>
                      <a:pPr algn="ctr"/>
                      <a:r>
                        <a:rPr lang="en-US" dirty="0" smtClean="0">
                          <a:solidFill>
                            <a:schemeClr val="tx1"/>
                          </a:solidFill>
                        </a:rPr>
                        <a:t>2</a:t>
                      </a:r>
                      <a:endParaRPr lang="en-US" dirty="0">
                        <a:solidFill>
                          <a:schemeClr val="tx1"/>
                        </a:solidFill>
                      </a:endParaRPr>
                    </a:p>
                  </a:txBody>
                  <a:tcPr>
                    <a:noFill/>
                  </a:tcPr>
                </a:tc>
                <a:tc>
                  <a:txBody>
                    <a:bodyPr/>
                    <a:lstStyle/>
                    <a:p>
                      <a:pPr algn="ctr"/>
                      <a:r>
                        <a:rPr lang="en-US" dirty="0" smtClean="0">
                          <a:solidFill>
                            <a:schemeClr val="tx1"/>
                          </a:solidFill>
                        </a:rPr>
                        <a:t>1</a:t>
                      </a:r>
                      <a:endParaRPr lang="en-US" dirty="0">
                        <a:solidFill>
                          <a:schemeClr val="tx1"/>
                        </a:solidFill>
                      </a:endParaRPr>
                    </a:p>
                  </a:txBody>
                  <a:tcPr>
                    <a:noFill/>
                  </a:tcPr>
                </a:tc>
              </a:tr>
              <a:tr h="370840">
                <a:tc>
                  <a:txBody>
                    <a:bodyPr/>
                    <a:lstStyle/>
                    <a:p>
                      <a:pPr algn="ctr"/>
                      <a:r>
                        <a:rPr lang="en-US" dirty="0" smtClean="0"/>
                        <a:t>1</a:t>
                      </a:r>
                      <a:endParaRPr lang="en-US" dirty="0"/>
                    </a:p>
                  </a:txBody>
                  <a:tcPr>
                    <a:noFill/>
                  </a:tcPr>
                </a:tc>
                <a:tc>
                  <a:txBody>
                    <a:bodyPr/>
                    <a:lstStyle/>
                    <a:p>
                      <a:pPr algn="ctr"/>
                      <a:r>
                        <a:rPr lang="en-US" dirty="0" smtClean="0"/>
                        <a:t>0</a:t>
                      </a:r>
                      <a:endParaRPr lang="en-US" dirty="0"/>
                    </a:p>
                  </a:txBody>
                  <a:tcPr>
                    <a:noFill/>
                  </a:tcPr>
                </a:tc>
                <a:tc>
                  <a:txBody>
                    <a:bodyPr/>
                    <a:lstStyle/>
                    <a:p>
                      <a:pPr algn="ctr"/>
                      <a:r>
                        <a:rPr lang="en-US" dirty="0" smtClean="0"/>
                        <a:t>0</a:t>
                      </a:r>
                      <a:endParaRPr lang="en-US" dirty="0"/>
                    </a:p>
                  </a:txBody>
                  <a:tcPr>
                    <a:noFill/>
                  </a:tcPr>
                </a:tc>
                <a:tc>
                  <a:txBody>
                    <a:bodyPr/>
                    <a:lstStyle/>
                    <a:p>
                      <a:pPr algn="ctr"/>
                      <a:r>
                        <a:rPr lang="en-US" dirty="0" smtClean="0"/>
                        <a:t>0</a:t>
                      </a:r>
                      <a:endParaRPr lang="en-US" dirty="0"/>
                    </a:p>
                  </a:txBody>
                  <a:tcPr>
                    <a:noFill/>
                  </a:tcPr>
                </a:tc>
                <a:tc>
                  <a:txBody>
                    <a:bodyPr/>
                    <a:lstStyle/>
                    <a:p>
                      <a:pPr algn="ctr"/>
                      <a:r>
                        <a:rPr lang="en-US" dirty="0" smtClean="0"/>
                        <a:t>0</a:t>
                      </a:r>
                      <a:endParaRPr lang="en-US" dirty="0"/>
                    </a:p>
                  </a:txBody>
                  <a:tcPr>
                    <a:noFill/>
                  </a:tcPr>
                </a:tc>
                <a:tc>
                  <a:txBody>
                    <a:bodyPr/>
                    <a:lstStyle/>
                    <a:p>
                      <a:pPr algn="ctr"/>
                      <a:r>
                        <a:rPr lang="en-US" dirty="0" smtClean="0"/>
                        <a:t>0</a:t>
                      </a:r>
                      <a:endParaRPr lang="en-US" dirty="0"/>
                    </a:p>
                  </a:txBody>
                  <a:tcPr>
                    <a:noFill/>
                  </a:tcPr>
                </a:tc>
                <a:tc>
                  <a:txBody>
                    <a:bodyPr/>
                    <a:lstStyle/>
                    <a:p>
                      <a:pPr algn="ctr"/>
                      <a:r>
                        <a:rPr lang="en-US" dirty="0" smtClean="0"/>
                        <a:t>0</a:t>
                      </a:r>
                      <a:endParaRPr lang="en-US" dirty="0"/>
                    </a:p>
                  </a:txBody>
                  <a:tcPr>
                    <a:noFill/>
                  </a:tcPr>
                </a:tc>
                <a:tc>
                  <a:txBody>
                    <a:bodyPr/>
                    <a:lstStyle/>
                    <a:p>
                      <a:pPr algn="ctr"/>
                      <a:r>
                        <a:rPr lang="en-US" dirty="0" smtClean="0"/>
                        <a:t>0</a:t>
                      </a:r>
                      <a:endParaRPr lang="en-US" dirty="0"/>
                    </a:p>
                  </a:txBody>
                  <a:tcPr>
                    <a:no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smtClean="0"/>
              <a:t>Color Intensities</a:t>
            </a:r>
          </a:p>
        </p:txBody>
      </p:sp>
      <p:pic>
        <p:nvPicPr>
          <p:cNvPr id="25602" name="Picture 2"/>
          <p:cNvPicPr>
            <a:picLocks noGrp="1" noChangeAspect="1" noChangeArrowheads="1"/>
          </p:cNvPicPr>
          <p:nvPr>
            <p:ph idx="1"/>
          </p:nvPr>
        </p:nvPicPr>
        <p:blipFill>
          <a:blip r:embed="rId2"/>
          <a:srcRect/>
          <a:stretch>
            <a:fillRect/>
          </a:stretch>
        </p:blipFill>
        <p:spPr>
          <a:xfrm>
            <a:off x="1238250" y="1897063"/>
            <a:ext cx="6667500" cy="3933825"/>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smtClean="0"/>
              <a:t>Decimal to Binary</a:t>
            </a:r>
          </a:p>
        </p:txBody>
      </p:sp>
      <p:sp>
        <p:nvSpPr>
          <p:cNvPr id="26626" name="Content Placeholder 2"/>
          <p:cNvSpPr>
            <a:spLocks noGrp="1"/>
          </p:cNvSpPr>
          <p:nvPr>
            <p:ph idx="1"/>
          </p:nvPr>
        </p:nvSpPr>
        <p:spPr/>
        <p:txBody>
          <a:bodyPr/>
          <a:lstStyle/>
          <a:p>
            <a:pPr eaLnBrk="1" hangingPunct="1"/>
            <a:r>
              <a:rPr lang="en-US" smtClean="0"/>
              <a:t>Which powers of 2 combine to make the decimal number?</a:t>
            </a:r>
          </a:p>
        </p:txBody>
      </p:sp>
      <p:pic>
        <p:nvPicPr>
          <p:cNvPr id="26627" name="Picture 2"/>
          <p:cNvPicPr>
            <a:picLocks noChangeAspect="1" noChangeArrowheads="1"/>
          </p:cNvPicPr>
          <p:nvPr/>
        </p:nvPicPr>
        <p:blipFill>
          <a:blip r:embed="rId2"/>
          <a:srcRect/>
          <a:stretch>
            <a:fillRect/>
          </a:stretch>
        </p:blipFill>
        <p:spPr bwMode="auto">
          <a:xfrm>
            <a:off x="1600200" y="2819400"/>
            <a:ext cx="5943600" cy="1685925"/>
          </a:xfrm>
          <a:prstGeom prst="rect">
            <a:avLst/>
          </a:prstGeom>
          <a:noFill/>
          <a:ln w="9525">
            <a:noFill/>
            <a:miter lim="800000"/>
            <a:headEnd/>
            <a:tailEnd/>
          </a:ln>
        </p:spPr>
      </p:pic>
      <p:pic>
        <p:nvPicPr>
          <p:cNvPr id="4100" name="Picture 4"/>
          <p:cNvPicPr>
            <a:picLocks noChangeAspect="1" noChangeArrowheads="1"/>
          </p:cNvPicPr>
          <p:nvPr/>
        </p:nvPicPr>
        <p:blipFill>
          <a:blip r:embed="rId3"/>
          <a:srcRect/>
          <a:stretch>
            <a:fillRect/>
          </a:stretch>
        </p:blipFill>
        <p:spPr bwMode="auto">
          <a:xfrm>
            <a:off x="3952875" y="2879725"/>
            <a:ext cx="800100" cy="1562100"/>
          </a:xfrm>
          <a:prstGeom prst="rect">
            <a:avLst/>
          </a:prstGeom>
          <a:noFill/>
          <a:ln w="9525">
            <a:noFill/>
            <a:miter lim="800000"/>
            <a:headEnd/>
            <a:tailEnd/>
          </a:ln>
        </p:spPr>
      </p:pic>
      <p:pic>
        <p:nvPicPr>
          <p:cNvPr id="4101" name="Picture 5"/>
          <p:cNvPicPr>
            <a:picLocks noChangeAspect="1" noChangeArrowheads="1"/>
          </p:cNvPicPr>
          <p:nvPr/>
        </p:nvPicPr>
        <p:blipFill>
          <a:blip r:embed="rId4"/>
          <a:srcRect/>
          <a:stretch>
            <a:fillRect/>
          </a:stretch>
        </p:blipFill>
        <p:spPr bwMode="auto">
          <a:xfrm>
            <a:off x="4343400" y="2879725"/>
            <a:ext cx="2762250" cy="1562100"/>
          </a:xfrm>
          <a:prstGeom prst="rect">
            <a:avLst/>
          </a:prstGeom>
          <a:noFill/>
          <a:ln w="9525">
            <a:noFill/>
            <a:miter lim="800000"/>
            <a:headEnd/>
            <a:tailEnd/>
          </a:ln>
        </p:spPr>
      </p:pic>
      <p:pic>
        <p:nvPicPr>
          <p:cNvPr id="4102" name="Picture 6"/>
          <p:cNvPicPr>
            <a:picLocks noChangeAspect="1" noChangeArrowheads="1"/>
          </p:cNvPicPr>
          <p:nvPr/>
        </p:nvPicPr>
        <p:blipFill>
          <a:blip r:embed="rId5"/>
          <a:srcRect/>
          <a:stretch>
            <a:fillRect/>
          </a:stretch>
        </p:blipFill>
        <p:spPr bwMode="auto">
          <a:xfrm>
            <a:off x="3552825" y="2882900"/>
            <a:ext cx="400050" cy="1571625"/>
          </a:xfrm>
          <a:prstGeom prst="rect">
            <a:avLst/>
          </a:prstGeom>
          <a:noFill/>
          <a:ln w="9525">
            <a:noFill/>
            <a:miter lim="800000"/>
            <a:headEnd/>
            <a:tailEnd/>
          </a:ln>
        </p:spPr>
      </p:pic>
      <p:cxnSp>
        <p:nvCxnSpPr>
          <p:cNvPr id="7" name="Straight Arrow Connector 6"/>
          <p:cNvCxnSpPr/>
          <p:nvPr/>
        </p:nvCxnSpPr>
        <p:spPr>
          <a:xfrm flipV="1">
            <a:off x="3752850" y="3124200"/>
            <a:ext cx="361950" cy="609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4514850" y="3124200"/>
            <a:ext cx="361950" cy="609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972050" y="3124200"/>
            <a:ext cx="361950" cy="609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5734050" y="3124200"/>
            <a:ext cx="361950" cy="609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115050" y="3124200"/>
            <a:ext cx="361950" cy="6096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250"/>
                                  </p:stCondLst>
                                  <p:childTnLst>
                                    <p:set>
                                      <p:cBhvr>
                                        <p:cTn id="25" dur="1" fill="hold">
                                          <p:stCondLst>
                                            <p:cond delay="0"/>
                                          </p:stCondLst>
                                        </p:cTn>
                                        <p:tgtEl>
                                          <p:spTgt spid="15"/>
                                        </p:tgtEl>
                                        <p:attrNameLst>
                                          <p:attrName>style.visibility</p:attrName>
                                        </p:attrNameLst>
                                      </p:cBhvr>
                                      <p:to>
                                        <p:strVal val="visible"/>
                                      </p:to>
                                    </p:set>
                                  </p:childTnLst>
                                </p:cTn>
                              </p:par>
                            </p:childTnLst>
                          </p:cTn>
                        </p:par>
                        <p:par>
                          <p:cTn id="26" fill="hold">
                            <p:stCondLst>
                              <p:cond delay="250"/>
                            </p:stCondLst>
                            <p:childTnLst>
                              <p:par>
                                <p:cTn id="27" presetID="1" presetClass="entr" presetSubtype="0" fill="hold" nodeType="afterEffect">
                                  <p:stCondLst>
                                    <p:cond delay="250"/>
                                  </p:stCondLst>
                                  <p:childTnLst>
                                    <p:set>
                                      <p:cBhvr>
                                        <p:cTn id="28" dur="1" fill="hold">
                                          <p:stCondLst>
                                            <p:cond delay="0"/>
                                          </p:stCondLst>
                                        </p:cTn>
                                        <p:tgtEl>
                                          <p:spTgt spid="16"/>
                                        </p:tgtEl>
                                        <p:attrNameLst>
                                          <p:attrName>style.visibility</p:attrName>
                                        </p:attrNameLst>
                                      </p:cBhvr>
                                      <p:to>
                                        <p:strVal val="visible"/>
                                      </p:to>
                                    </p:set>
                                  </p:childTnLst>
                                </p:cTn>
                              </p:par>
                            </p:childTnLst>
                          </p:cTn>
                        </p:par>
                        <p:par>
                          <p:cTn id="29" fill="hold">
                            <p:stCondLst>
                              <p:cond delay="500"/>
                            </p:stCondLst>
                            <p:childTnLst>
                              <p:par>
                                <p:cTn id="30" presetID="1" presetClass="entr" presetSubtype="0" fill="hold" nodeType="afterEffect">
                                  <p:stCondLst>
                                    <p:cond delay="25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smtClean="0"/>
              <a:t>Lighten Up</a:t>
            </a:r>
          </a:p>
        </p:txBody>
      </p:sp>
      <p:sp>
        <p:nvSpPr>
          <p:cNvPr id="27650" name="Content Placeholder 2"/>
          <p:cNvSpPr>
            <a:spLocks noGrp="1"/>
          </p:cNvSpPr>
          <p:nvPr>
            <p:ph idx="1"/>
          </p:nvPr>
        </p:nvSpPr>
        <p:spPr/>
        <p:txBody>
          <a:bodyPr/>
          <a:lstStyle/>
          <a:p>
            <a:pPr eaLnBrk="1" hangingPunct="1"/>
            <a:r>
              <a:rPr lang="en-US" smtClean="0"/>
              <a:t>Changing Colors by Addition</a:t>
            </a:r>
          </a:p>
          <a:p>
            <a:pPr lvl="1" eaLnBrk="1" hangingPunct="1"/>
            <a:r>
              <a:rPr lang="en-US" smtClean="0"/>
              <a:t>To make a </a:t>
            </a:r>
            <a:r>
              <a:rPr lang="en-US" i="1" smtClean="0"/>
              <a:t>lighter color of gray</a:t>
            </a:r>
            <a:r>
              <a:rPr lang="en-US" smtClean="0"/>
              <a:t>, we change the common value to be closer to white.</a:t>
            </a:r>
          </a:p>
        </p:txBody>
      </p:sp>
      <p:pic>
        <p:nvPicPr>
          <p:cNvPr id="27651" name="Picture 3"/>
          <p:cNvPicPr>
            <a:picLocks noChangeAspect="1" noChangeArrowheads="1"/>
          </p:cNvPicPr>
          <p:nvPr/>
        </p:nvPicPr>
        <p:blipFill>
          <a:blip r:embed="rId2"/>
          <a:srcRect/>
          <a:stretch>
            <a:fillRect/>
          </a:stretch>
        </p:blipFill>
        <p:spPr bwMode="auto">
          <a:xfrm>
            <a:off x="533400" y="3581400"/>
            <a:ext cx="8105775"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t>Lighter Still…</a:t>
            </a:r>
          </a:p>
        </p:txBody>
      </p:sp>
      <p:sp>
        <p:nvSpPr>
          <p:cNvPr id="28674" name="Content Placeholder 2"/>
          <p:cNvSpPr>
            <a:spLocks noGrp="1"/>
          </p:cNvSpPr>
          <p:nvPr>
            <p:ph idx="1"/>
          </p:nvPr>
        </p:nvSpPr>
        <p:spPr/>
        <p:txBody>
          <a:bodyPr/>
          <a:lstStyle/>
          <a:p>
            <a:pPr eaLnBrk="1" hangingPunct="1"/>
            <a:r>
              <a:rPr lang="en-US" smtClean="0"/>
              <a:t>Imagine that the color lighter still by another 16 units of intensity for each RGB byte</a:t>
            </a:r>
          </a:p>
          <a:p>
            <a:pPr eaLnBrk="1" hangingPunct="1"/>
            <a:r>
              <a:rPr lang="en-US" smtClean="0"/>
              <a:t>The 16’s position is already filled with a 1:</a:t>
            </a:r>
            <a:br>
              <a:rPr lang="en-US" smtClean="0"/>
            </a:br>
            <a:r>
              <a:rPr lang="en-US" smtClean="0"/>
              <a:t>1101 1110</a:t>
            </a:r>
          </a:p>
          <a:p>
            <a:pPr eaLnBrk="1" hangingPunct="1"/>
            <a:r>
              <a:rPr lang="en-US" smtClean="0"/>
              <a:t>“Carry” to the next higher place</a:t>
            </a:r>
          </a:p>
        </p:txBody>
      </p:sp>
      <p:pic>
        <p:nvPicPr>
          <p:cNvPr id="28675" name="Picture 3"/>
          <p:cNvPicPr>
            <a:picLocks noChangeAspect="1" noChangeArrowheads="1"/>
          </p:cNvPicPr>
          <p:nvPr/>
        </p:nvPicPr>
        <p:blipFill>
          <a:blip r:embed="rId2"/>
          <a:srcRect/>
          <a:stretch>
            <a:fillRect/>
          </a:stretch>
        </p:blipFill>
        <p:spPr bwMode="auto">
          <a:xfrm>
            <a:off x="1676400" y="4876800"/>
            <a:ext cx="5629275" cy="1604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smtClean="0"/>
              <a:t>Binary Addition</a:t>
            </a:r>
          </a:p>
        </p:txBody>
      </p:sp>
      <p:sp>
        <p:nvSpPr>
          <p:cNvPr id="29698" name="Content Placeholder 2"/>
          <p:cNvSpPr>
            <a:spLocks noGrp="1"/>
          </p:cNvSpPr>
          <p:nvPr>
            <p:ph idx="1"/>
          </p:nvPr>
        </p:nvSpPr>
        <p:spPr/>
        <p:txBody>
          <a:bodyPr/>
          <a:lstStyle/>
          <a:p>
            <a:pPr eaLnBrk="1" hangingPunct="1"/>
            <a:r>
              <a:rPr lang="en-US" smtClean="0"/>
              <a:t>Same as decimal addition but with only two digits</a:t>
            </a:r>
          </a:p>
          <a:p>
            <a:pPr eaLnBrk="1" hangingPunct="1"/>
            <a:r>
              <a:rPr lang="en-US" smtClean="0"/>
              <a:t>Work from right to left, adding digits in each place position, writing the sum below</a:t>
            </a:r>
          </a:p>
          <a:p>
            <a:pPr eaLnBrk="1" hangingPunct="1"/>
            <a:r>
              <a:rPr lang="en-US" smtClean="0"/>
              <a:t>Like decimal addition, there are two cases:</a:t>
            </a:r>
          </a:p>
          <a:p>
            <a:pPr lvl="1" eaLnBrk="1" hangingPunct="1"/>
            <a:r>
              <a:rPr lang="en-US" smtClean="0"/>
              <a:t>Add the two numbers in a place and the result is expressed as a single digit</a:t>
            </a:r>
          </a:p>
          <a:p>
            <a:pPr lvl="1" eaLnBrk="1" hangingPunct="1"/>
            <a:r>
              <a:rPr lang="en-US" smtClean="0"/>
              <a:t>Add two numbers in a place and the result requires carrying to the next higher place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t>Computing on Representations</a:t>
            </a:r>
          </a:p>
        </p:txBody>
      </p:sp>
      <p:sp>
        <p:nvSpPr>
          <p:cNvPr id="30722" name="Content Placeholder 2"/>
          <p:cNvSpPr>
            <a:spLocks noGrp="1"/>
          </p:cNvSpPr>
          <p:nvPr>
            <p:ph idx="1"/>
          </p:nvPr>
        </p:nvSpPr>
        <p:spPr/>
        <p:txBody>
          <a:bodyPr/>
          <a:lstStyle/>
          <a:p>
            <a:pPr eaLnBrk="1" hangingPunct="1"/>
            <a:r>
              <a:rPr lang="en-US" smtClean="0"/>
              <a:t>When digital information is changed through computation, this is </a:t>
            </a:r>
            <a:r>
              <a:rPr lang="en-US" i="1" smtClean="0"/>
              <a:t>computing on representations.</a:t>
            </a:r>
          </a:p>
          <a:p>
            <a:pPr eaLnBrk="1" hangingPunct="1"/>
            <a:r>
              <a:rPr lang="en-US" smtClean="0"/>
              <a:t>For example: changing </a:t>
            </a:r>
            <a:br>
              <a:rPr lang="en-US" smtClean="0"/>
            </a:br>
            <a:r>
              <a:rPr lang="en-US" smtClean="0"/>
              <a:t>the brightness and </a:t>
            </a:r>
            <a:br>
              <a:rPr lang="en-US" smtClean="0"/>
            </a:br>
            <a:r>
              <a:rPr lang="en-US" smtClean="0"/>
              <a:t>contrast of a photo</a:t>
            </a:r>
          </a:p>
        </p:txBody>
      </p:sp>
      <p:pic>
        <p:nvPicPr>
          <p:cNvPr id="30723" name="Picture 2"/>
          <p:cNvPicPr>
            <a:picLocks noChangeAspect="1" noChangeArrowheads="1"/>
          </p:cNvPicPr>
          <p:nvPr/>
        </p:nvPicPr>
        <p:blipFill>
          <a:blip r:embed="rId2"/>
          <a:srcRect/>
          <a:stretch>
            <a:fillRect/>
          </a:stretch>
        </p:blipFill>
        <p:spPr bwMode="auto">
          <a:xfrm>
            <a:off x="5715000" y="2819400"/>
            <a:ext cx="238125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smtClean="0"/>
              <a:t>Brightness and Contrast</a:t>
            </a:r>
          </a:p>
        </p:txBody>
      </p:sp>
      <p:sp>
        <p:nvSpPr>
          <p:cNvPr id="31746" name="Content Placeholder 2"/>
          <p:cNvSpPr>
            <a:spLocks noGrp="1"/>
          </p:cNvSpPr>
          <p:nvPr>
            <p:ph idx="1"/>
          </p:nvPr>
        </p:nvSpPr>
        <p:spPr/>
        <p:txBody>
          <a:bodyPr/>
          <a:lstStyle/>
          <a:p>
            <a:pPr eaLnBrk="1" hangingPunct="1"/>
            <a:r>
              <a:rPr lang="en-US" smtClean="0"/>
              <a:t>Brightness refers to how close to white the pixels are</a:t>
            </a:r>
          </a:p>
          <a:p>
            <a:pPr eaLnBrk="1" hangingPunct="1"/>
            <a:r>
              <a:rPr lang="en-US" smtClean="0"/>
              <a:t>Contrast is the size of difference between the darkest and lightest portions of the image.</a:t>
            </a:r>
          </a:p>
          <a:p>
            <a:pPr eaLnBrk="1" hangingPunct="1"/>
            <a:r>
              <a:rPr lang="en-US" smtClean="0"/>
              <a:t>Photo manipulation software often gives the values of the pixels in a Levels graph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pPr eaLnBrk="1" hangingPunct="1"/>
            <a:r>
              <a:rPr lang="en-US" smtClean="0"/>
              <a:t>Learning Objectives</a:t>
            </a:r>
          </a:p>
        </p:txBody>
      </p:sp>
      <p:sp>
        <p:nvSpPr>
          <p:cNvPr id="14338" name="Rectangle 3"/>
          <p:cNvSpPr>
            <a:spLocks noGrp="1" noChangeArrowheads="1"/>
          </p:cNvSpPr>
          <p:nvPr>
            <p:ph type="body" idx="1"/>
          </p:nvPr>
        </p:nvSpPr>
        <p:spPr/>
        <p:txBody>
          <a:bodyPr/>
          <a:lstStyle/>
          <a:p>
            <a:pPr eaLnBrk="1" hangingPunct="1"/>
            <a:r>
              <a:rPr lang="en-US" sz="2400" smtClean="0"/>
              <a:t>Explain how RGB color is represented in bytes</a:t>
            </a:r>
          </a:p>
          <a:p>
            <a:pPr eaLnBrk="1" hangingPunct="1"/>
            <a:r>
              <a:rPr lang="en-US" sz="2400" smtClean="0"/>
              <a:t>Explain the difference between “bits” and “binary numbers”</a:t>
            </a:r>
          </a:p>
          <a:p>
            <a:pPr eaLnBrk="1" hangingPunct="1"/>
            <a:r>
              <a:rPr lang="en-US" sz="2400" smtClean="0"/>
              <a:t>Change an RGB color by binary addition</a:t>
            </a:r>
          </a:p>
          <a:p>
            <a:pPr eaLnBrk="1" hangingPunct="1"/>
            <a:r>
              <a:rPr lang="en-US" sz="2400" smtClean="0"/>
              <a:t>Explain concepts related to digitizing sound waves</a:t>
            </a:r>
          </a:p>
          <a:p>
            <a:pPr eaLnBrk="1" hangingPunct="1"/>
            <a:r>
              <a:rPr lang="en-US" sz="2400" smtClean="0"/>
              <a:t>Explain the meaning of the Bias-Free Universal Medium Principle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smtClean="0"/>
              <a:t>Levels Graph</a:t>
            </a:r>
          </a:p>
        </p:txBody>
      </p:sp>
      <p:pic>
        <p:nvPicPr>
          <p:cNvPr id="32770" name="Picture 2"/>
          <p:cNvPicPr>
            <a:picLocks noGrp="1" noChangeAspect="1" noChangeArrowheads="1"/>
          </p:cNvPicPr>
          <p:nvPr>
            <p:ph sz="half" idx="1"/>
          </p:nvPr>
        </p:nvPicPr>
        <p:blipFill>
          <a:blip r:embed="rId2"/>
          <a:srcRect/>
          <a:stretch>
            <a:fillRect/>
          </a:stretch>
        </p:blipFill>
        <p:spPr>
          <a:xfrm>
            <a:off x="457200" y="2511425"/>
            <a:ext cx="4038600" cy="2703513"/>
          </a:xfrm>
        </p:spPr>
      </p:pic>
      <p:sp>
        <p:nvSpPr>
          <p:cNvPr id="32771" name="Content Placeholder 4"/>
          <p:cNvSpPr>
            <a:spLocks noGrp="1"/>
          </p:cNvSpPr>
          <p:nvPr>
            <p:ph sz="half" idx="2"/>
          </p:nvPr>
        </p:nvSpPr>
        <p:spPr/>
        <p:txBody>
          <a:bodyPr/>
          <a:lstStyle/>
          <a:p>
            <a:pPr eaLnBrk="1" hangingPunct="1"/>
            <a:r>
              <a:rPr lang="en-US" smtClean="0"/>
              <a:t>0 percent is called the black point, or 000000</a:t>
            </a:r>
          </a:p>
          <a:p>
            <a:pPr eaLnBrk="1" hangingPunct="1"/>
            <a:r>
              <a:rPr lang="en-US" smtClean="0"/>
              <a:t>100 percent is the white point, or ffffff</a:t>
            </a:r>
          </a:p>
          <a:p>
            <a:pPr eaLnBrk="1" hangingPunct="1"/>
            <a:r>
              <a:rPr lang="en-US" smtClean="0"/>
              <a:t>The midpoint is called the gamma point and it is the midpoint in the pixel range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smtClean="0"/>
              <a:t>Brightness</a:t>
            </a:r>
          </a:p>
        </p:txBody>
      </p:sp>
      <p:sp>
        <p:nvSpPr>
          <p:cNvPr id="33794" name="Content Placeholder 2"/>
          <p:cNvSpPr>
            <a:spLocks noGrp="1"/>
          </p:cNvSpPr>
          <p:nvPr>
            <p:ph sz="half" idx="1"/>
          </p:nvPr>
        </p:nvSpPr>
        <p:spPr>
          <a:xfrm>
            <a:off x="457200" y="1600200"/>
            <a:ext cx="4343400" cy="4525963"/>
          </a:xfrm>
        </p:spPr>
        <p:txBody>
          <a:bodyPr/>
          <a:lstStyle/>
          <a:p>
            <a:pPr eaLnBrk="1" hangingPunct="1"/>
            <a:r>
              <a:rPr lang="en-US" smtClean="0"/>
              <a:t>We want all the pixels to be nearer intense white, but to keep their relative relationships</a:t>
            </a:r>
          </a:p>
          <a:p>
            <a:pPr eaLnBrk="1" hangingPunct="1"/>
            <a:r>
              <a:rPr lang="en-US" smtClean="0"/>
              <a:t>Add 16 to each pixel</a:t>
            </a:r>
          </a:p>
          <a:p>
            <a:pPr eaLnBrk="1" hangingPunct="1"/>
            <a:r>
              <a:rPr lang="en-US" smtClean="0"/>
              <a:t>A pixel which is </a:t>
            </a:r>
            <a:br>
              <a:rPr lang="en-US" smtClean="0"/>
            </a:br>
            <a:r>
              <a:rPr lang="en-US" smtClean="0"/>
              <a:t>197, 197, 197 becomes 213, 213, 213</a:t>
            </a:r>
          </a:p>
        </p:txBody>
      </p:sp>
      <p:pic>
        <p:nvPicPr>
          <p:cNvPr id="33795" name="Picture 2"/>
          <p:cNvPicPr>
            <a:picLocks noGrp="1" noChangeAspect="1" noChangeArrowheads="1"/>
          </p:cNvPicPr>
          <p:nvPr>
            <p:ph sz="half" idx="2"/>
          </p:nvPr>
        </p:nvPicPr>
        <p:blipFill>
          <a:blip r:embed="rId2">
            <a:lum bright="20000"/>
          </a:blip>
          <a:srcRect/>
          <a:stretch>
            <a:fillRect/>
          </a:stretch>
        </p:blipFill>
        <p:spPr>
          <a:xfrm>
            <a:off x="5334000" y="1608138"/>
            <a:ext cx="2971800" cy="4089400"/>
          </a:xfr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t>Contrast</a:t>
            </a:r>
          </a:p>
        </p:txBody>
      </p:sp>
      <p:sp>
        <p:nvSpPr>
          <p:cNvPr id="34818" name="Content Placeholder 2"/>
          <p:cNvSpPr>
            <a:spLocks noGrp="1"/>
          </p:cNvSpPr>
          <p:nvPr>
            <p:ph sz="half" idx="1"/>
          </p:nvPr>
        </p:nvSpPr>
        <p:spPr>
          <a:xfrm>
            <a:off x="457200" y="1600200"/>
            <a:ext cx="4343400" cy="4525963"/>
          </a:xfrm>
        </p:spPr>
        <p:txBody>
          <a:bodyPr/>
          <a:lstStyle/>
          <a:p>
            <a:pPr eaLnBrk="1" hangingPunct="1"/>
            <a:r>
              <a:rPr lang="en-US" smtClean="0"/>
              <a:t>Goal is not to shift the Levels diagram right, but rather to “stretch it out” toward the right</a:t>
            </a:r>
          </a:p>
          <a:p>
            <a:pPr eaLnBrk="1" hangingPunct="1"/>
            <a:r>
              <a:rPr lang="en-US" smtClean="0"/>
              <a:t>Add an amount to each pixel as before</a:t>
            </a:r>
          </a:p>
          <a:p>
            <a:pPr lvl="1" eaLnBrk="1" hangingPunct="1"/>
            <a:r>
              <a:rPr lang="en-US" smtClean="0"/>
              <a:t>add a smaller amount for dark pixels</a:t>
            </a:r>
          </a:p>
          <a:p>
            <a:pPr lvl="1" eaLnBrk="1" hangingPunct="1"/>
            <a:r>
              <a:rPr lang="en-US" smtClean="0"/>
              <a:t>Add a larger amount for light pixels</a:t>
            </a:r>
          </a:p>
        </p:txBody>
      </p:sp>
      <p:pic>
        <p:nvPicPr>
          <p:cNvPr id="34819" name="Picture 2"/>
          <p:cNvPicPr>
            <a:picLocks noGrp="1" noChangeAspect="1" noChangeArrowheads="1"/>
          </p:cNvPicPr>
          <p:nvPr>
            <p:ph sz="half" idx="2"/>
          </p:nvPr>
        </p:nvPicPr>
        <p:blipFill>
          <a:blip r:embed="rId2">
            <a:lum contrast="36000"/>
          </a:blip>
          <a:srcRect/>
          <a:stretch>
            <a:fillRect/>
          </a:stretch>
        </p:blipFill>
        <p:spPr>
          <a:xfrm>
            <a:off x="5334000" y="1608138"/>
            <a:ext cx="2971800" cy="4089400"/>
          </a:xfr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smtClean="0"/>
              <a:t>New Levels Graph</a:t>
            </a:r>
          </a:p>
        </p:txBody>
      </p:sp>
      <p:pic>
        <p:nvPicPr>
          <p:cNvPr id="35842" name="Picture 2"/>
          <p:cNvPicPr>
            <a:picLocks noGrp="1" noChangeAspect="1" noChangeArrowheads="1"/>
          </p:cNvPicPr>
          <p:nvPr>
            <p:ph idx="1"/>
          </p:nvPr>
        </p:nvPicPr>
        <p:blipFill>
          <a:blip r:embed="rId2"/>
          <a:srcRect/>
          <a:stretch>
            <a:fillRect/>
          </a:stretch>
        </p:blipFill>
        <p:spPr>
          <a:xfrm>
            <a:off x="715963" y="1295400"/>
            <a:ext cx="7821612" cy="2735263"/>
          </a:xfrm>
        </p:spPr>
      </p:pic>
      <p:pic>
        <p:nvPicPr>
          <p:cNvPr id="35843" name="Picture 3"/>
          <p:cNvPicPr>
            <a:picLocks noChangeAspect="1" noChangeArrowheads="1"/>
          </p:cNvPicPr>
          <p:nvPr/>
        </p:nvPicPr>
        <p:blipFill>
          <a:blip r:embed="rId3"/>
          <a:srcRect/>
          <a:stretch>
            <a:fillRect/>
          </a:stretch>
        </p:blipFill>
        <p:spPr bwMode="auto">
          <a:xfrm>
            <a:off x="685800" y="4343400"/>
            <a:ext cx="8077200" cy="180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t>New Levels Math</a:t>
            </a:r>
          </a:p>
        </p:txBody>
      </p:sp>
      <p:sp>
        <p:nvSpPr>
          <p:cNvPr id="36866" name="Content Placeholder 2"/>
          <p:cNvSpPr>
            <a:spLocks noGrp="1"/>
          </p:cNvSpPr>
          <p:nvPr>
            <p:ph idx="1"/>
          </p:nvPr>
        </p:nvSpPr>
        <p:spPr/>
        <p:txBody>
          <a:bodyPr/>
          <a:lstStyle/>
          <a:p>
            <a:pPr eaLnBrk="1" hangingPunct="1"/>
            <a:r>
              <a:rPr lang="en-US" smtClean="0"/>
              <a:t>For every original pixel P</a:t>
            </a:r>
            <a:r>
              <a:rPr lang="en-US" baseline="-25000" smtClean="0"/>
              <a:t>o</a:t>
            </a:r>
            <a:r>
              <a:rPr lang="en-US" smtClean="0"/>
              <a:t>, subtract the amount of the lower end of the range:</a:t>
            </a:r>
            <a:br>
              <a:rPr lang="en-US" smtClean="0"/>
            </a:br>
            <a:r>
              <a:rPr lang="en-US" smtClean="0"/>
              <a:t>P</a:t>
            </a:r>
            <a:r>
              <a:rPr lang="en-US" baseline="-25000" smtClean="0"/>
              <a:t>o</a:t>
            </a:r>
            <a:r>
              <a:rPr lang="en-US" smtClean="0"/>
              <a:t> – 38</a:t>
            </a:r>
          </a:p>
          <a:p>
            <a:pPr eaLnBrk="1" hangingPunct="1"/>
            <a:r>
              <a:rPr lang="en-US" smtClean="0"/>
              <a:t>That tells how much to increase each pixel position; smaller (darker) numbers get lightened less than larger (lighter) numbers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smtClean="0"/>
              <a:t>New Levels Math</a:t>
            </a:r>
          </a:p>
        </p:txBody>
      </p:sp>
      <p:sp>
        <p:nvSpPr>
          <p:cNvPr id="37890" name="Content Placeholder 2"/>
          <p:cNvSpPr>
            <a:spLocks noGrp="1"/>
          </p:cNvSpPr>
          <p:nvPr>
            <p:ph idx="1"/>
          </p:nvPr>
        </p:nvSpPr>
        <p:spPr/>
        <p:txBody>
          <a:bodyPr/>
          <a:lstStyle/>
          <a:p>
            <a:pPr eaLnBrk="1" hangingPunct="1"/>
            <a:r>
              <a:rPr lang="en-US" smtClean="0"/>
              <a:t>Then we multiply by the size of the new interval divided by the size of the old interval</a:t>
            </a:r>
          </a:p>
          <a:p>
            <a:pPr eaLnBrk="1" hangingPunct="1"/>
            <a:endParaRPr lang="en-US" smtClean="0"/>
          </a:p>
          <a:p>
            <a:pPr eaLnBrk="1" hangingPunct="1"/>
            <a:endParaRPr lang="en-US" smtClean="0"/>
          </a:p>
          <a:p>
            <a:pPr eaLnBrk="1" hangingPunct="1"/>
            <a:r>
              <a:rPr lang="en-US" smtClean="0"/>
              <a:t>Add the low end of the original range back in again to return each pixel to its new position along the second line</a:t>
            </a:r>
          </a:p>
        </p:txBody>
      </p:sp>
      <p:pic>
        <p:nvPicPr>
          <p:cNvPr id="37891" name="Picture 2"/>
          <p:cNvPicPr>
            <a:picLocks noChangeAspect="1" noChangeArrowheads="1"/>
          </p:cNvPicPr>
          <p:nvPr/>
        </p:nvPicPr>
        <p:blipFill>
          <a:blip r:embed="rId2"/>
          <a:srcRect/>
          <a:stretch>
            <a:fillRect/>
          </a:stretch>
        </p:blipFill>
        <p:spPr bwMode="auto">
          <a:xfrm>
            <a:off x="1905000" y="3200400"/>
            <a:ext cx="3354388"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mtClean="0"/>
              <a:t>New Levels Math</a:t>
            </a:r>
          </a:p>
        </p:txBody>
      </p:sp>
      <p:sp>
        <p:nvSpPr>
          <p:cNvPr id="38914" name="Content Placeholder 2"/>
          <p:cNvSpPr>
            <a:spLocks noGrp="1"/>
          </p:cNvSpPr>
          <p:nvPr>
            <p:ph idx="1"/>
          </p:nvPr>
        </p:nvSpPr>
        <p:spPr/>
        <p:txBody>
          <a:bodyPr/>
          <a:lstStyle/>
          <a:p>
            <a:pPr eaLnBrk="1" hangingPunct="1"/>
            <a:r>
              <a:rPr lang="en-US" smtClean="0"/>
              <a:t>The equation for the value in each pixel position of the new image:</a:t>
            </a:r>
            <a:br>
              <a:rPr lang="en-US" smtClean="0"/>
            </a:br>
            <a:r>
              <a:rPr lang="pl-PL" smtClean="0"/>
              <a:t>P</a:t>
            </a:r>
            <a:r>
              <a:rPr lang="pl-PL" baseline="-25000" smtClean="0"/>
              <a:t>n</a:t>
            </a:r>
            <a:r>
              <a:rPr lang="pl-PL" smtClean="0"/>
              <a:t> = (P</a:t>
            </a:r>
            <a:r>
              <a:rPr lang="pl-PL" baseline="-25000" smtClean="0"/>
              <a:t>o</a:t>
            </a:r>
            <a:r>
              <a:rPr lang="pl-PL" smtClean="0"/>
              <a:t> – 38)*1.08 + 38</a:t>
            </a:r>
          </a:p>
          <a:p>
            <a:pPr eaLnBrk="1" hangingPunct="1"/>
            <a:r>
              <a:rPr lang="en-US" smtClean="0"/>
              <a:t>Round the answer to a whole number</a:t>
            </a:r>
          </a:p>
          <a:p>
            <a:pPr eaLnBrk="1" hangingPunct="1"/>
            <a:endParaRPr lang="en-US" smtClean="0"/>
          </a:p>
          <a:p>
            <a:pPr eaLnBrk="1" hangingPunct="1"/>
            <a:r>
              <a:rPr lang="en-US" smtClean="0"/>
              <a:t>Try it yourself! </a:t>
            </a:r>
            <a:br>
              <a:rPr lang="en-US" smtClean="0"/>
            </a:br>
            <a:r>
              <a:rPr lang="en-US" smtClean="0"/>
              <a:t>For original pixel 239, did you get 255? </a:t>
            </a:r>
            <a:br>
              <a:rPr lang="en-US" smtClean="0"/>
            </a:br>
            <a:r>
              <a:rPr lang="en-US" smtClean="0"/>
              <a:t>For original pixel 157, did you get 167?</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smtClean="0"/>
              <a:t>Adding Color</a:t>
            </a:r>
          </a:p>
        </p:txBody>
      </p:sp>
      <p:sp>
        <p:nvSpPr>
          <p:cNvPr id="39938" name="Content Placeholder 2"/>
          <p:cNvSpPr>
            <a:spLocks noGrp="1"/>
          </p:cNvSpPr>
          <p:nvPr>
            <p:ph idx="1"/>
          </p:nvPr>
        </p:nvSpPr>
        <p:spPr/>
        <p:txBody>
          <a:bodyPr/>
          <a:lstStyle/>
          <a:p>
            <a:pPr eaLnBrk="1" hangingPunct="1"/>
            <a:r>
              <a:rPr lang="en-US" smtClean="0"/>
              <a:t>Whenever the 3 bytes differ in value there is color</a:t>
            </a:r>
          </a:p>
          <a:p>
            <a:pPr eaLnBrk="1" hangingPunct="1"/>
            <a:r>
              <a:rPr lang="en-US" smtClean="0"/>
              <a:t>Define “highlights” as the lightest 25 percent of the pixels, and “shadows” as the darkest 25 percent of the pixels</a:t>
            </a:r>
          </a:p>
          <a:p>
            <a:pPr eaLnBrk="1" hangingPunct="1"/>
            <a:r>
              <a:rPr lang="en-US" smtClean="0"/>
              <a:t>Must count the pixels to know those values:</a:t>
            </a:r>
          </a:p>
          <a:p>
            <a:pPr lvl="1" eaLnBrk="1" hangingPunct="1"/>
            <a:r>
              <a:rPr lang="en-US" smtClean="0"/>
              <a:t>There are 600 × 800 = 480,000 pixels </a:t>
            </a:r>
            <a:br>
              <a:rPr lang="en-US" smtClean="0"/>
            </a:br>
            <a:r>
              <a:rPr lang="en-US" smtClean="0"/>
              <a:t>in the image</a:t>
            </a:r>
          </a:p>
          <a:p>
            <a:pPr eaLnBrk="1" hangingPunct="1"/>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smtClean="0"/>
              <a:t>Adding Color</a:t>
            </a:r>
          </a:p>
        </p:txBody>
      </p:sp>
      <p:sp>
        <p:nvSpPr>
          <p:cNvPr id="40962" name="Content Placeholder 2"/>
          <p:cNvSpPr>
            <a:spLocks noGrp="1"/>
          </p:cNvSpPr>
          <p:nvPr>
            <p:ph idx="1"/>
          </p:nvPr>
        </p:nvSpPr>
        <p:spPr/>
        <p:txBody>
          <a:bodyPr/>
          <a:lstStyle/>
          <a:p>
            <a:pPr eaLnBrk="1" hangingPunct="1"/>
            <a:r>
              <a:rPr lang="en-US" smtClean="0"/>
              <a:t>Pick the lowest pixel value and go up to the next level  and keep adding until you have approximately ¼ of the total pixels (in this case 120,000)</a:t>
            </a:r>
          </a:p>
          <a:p>
            <a:pPr eaLnBrk="1" hangingPunct="1"/>
            <a:r>
              <a:rPr lang="en-US" smtClean="0"/>
              <a:t>Pick the highest pixel value and go down to the next level, adding until you have the top ¼ of the total pixels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smtClean="0"/>
              <a:t>Adding Color</a:t>
            </a:r>
          </a:p>
        </p:txBody>
      </p:sp>
      <p:pic>
        <p:nvPicPr>
          <p:cNvPr id="41986" name="Picture 2"/>
          <p:cNvPicPr>
            <a:picLocks noGrp="1" noChangeAspect="1" noChangeArrowheads="1"/>
          </p:cNvPicPr>
          <p:nvPr>
            <p:ph idx="1"/>
          </p:nvPr>
        </p:nvPicPr>
        <p:blipFill>
          <a:blip r:embed="rId2"/>
          <a:srcRect/>
          <a:stretch>
            <a:fillRect/>
          </a:stretch>
        </p:blipFill>
        <p:spPr>
          <a:xfrm>
            <a:off x="2362200" y="1447800"/>
            <a:ext cx="4297363" cy="2949575"/>
          </a:xfrm>
        </p:spPr>
      </p:pic>
      <p:pic>
        <p:nvPicPr>
          <p:cNvPr id="41987" name="Picture 3"/>
          <p:cNvPicPr>
            <a:picLocks noChangeAspect="1" noChangeArrowheads="1"/>
          </p:cNvPicPr>
          <p:nvPr/>
        </p:nvPicPr>
        <p:blipFill>
          <a:blip r:embed="rId3"/>
          <a:srcRect/>
          <a:stretch>
            <a:fillRect/>
          </a:stretch>
        </p:blipFill>
        <p:spPr bwMode="auto">
          <a:xfrm>
            <a:off x="2286000" y="4724400"/>
            <a:ext cx="4752975" cy="10382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mtClean="0"/>
              <a:t>Digitizing Data</a:t>
            </a:r>
          </a:p>
        </p:txBody>
      </p:sp>
      <p:sp>
        <p:nvSpPr>
          <p:cNvPr id="15362" name="Rectangle 3"/>
          <p:cNvSpPr>
            <a:spLocks noGrp="1" noChangeArrowheads="1"/>
          </p:cNvSpPr>
          <p:nvPr>
            <p:ph type="body" idx="1"/>
          </p:nvPr>
        </p:nvSpPr>
        <p:spPr/>
        <p:txBody>
          <a:bodyPr/>
          <a:lstStyle/>
          <a:p>
            <a:pPr eaLnBrk="1" hangingPunct="1"/>
            <a:r>
              <a:rPr lang="en-US" smtClean="0"/>
              <a:t>Digitizing is more than letters, numbers, and metadata</a:t>
            </a:r>
          </a:p>
          <a:p>
            <a:pPr eaLnBrk="1" hangingPunct="1"/>
            <a:r>
              <a:rPr lang="en-US" smtClean="0"/>
              <a:t>It is also photos, audio, and video</a:t>
            </a:r>
          </a:p>
          <a:p>
            <a:pPr eaLnBrk="1" hangingPunct="1"/>
            <a:r>
              <a:rPr lang="en-US" smtClean="0"/>
              <a:t>What are the bits doing? </a:t>
            </a:r>
          </a:p>
          <a:p>
            <a:pPr lvl="1" eaLnBrk="1" hangingPunct="1"/>
            <a:r>
              <a:rPr lang="en-US" smtClean="0"/>
              <a:t>Digitizing includes other forms of digitized information, known as multimedia</a:t>
            </a:r>
          </a:p>
          <a:p>
            <a:pPr eaLnBrk="1" hangingPunct="1"/>
            <a:r>
              <a:rPr lang="en-US" smtClean="0"/>
              <a:t>Same principles are used as with letters and numbers to encode information </a:t>
            </a:r>
            <a:br>
              <a:rPr lang="en-US" smtClean="0"/>
            </a:br>
            <a:r>
              <a:rPr lang="en-US" smtClean="0"/>
              <a:t>into bits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smtClean="0"/>
              <a:t>Adding Color</a:t>
            </a:r>
          </a:p>
        </p:txBody>
      </p:sp>
      <p:sp>
        <p:nvSpPr>
          <p:cNvPr id="43010" name="Content Placeholder 2"/>
          <p:cNvSpPr>
            <a:spLocks noGrp="1"/>
          </p:cNvSpPr>
          <p:nvPr>
            <p:ph sz="half" idx="1"/>
          </p:nvPr>
        </p:nvSpPr>
        <p:spPr/>
        <p:txBody>
          <a:bodyPr/>
          <a:lstStyle/>
          <a:p>
            <a:pPr eaLnBrk="1" hangingPunct="1"/>
            <a:r>
              <a:rPr lang="en-US" smtClean="0"/>
              <a:t>Simple algorithm to colorize an image:</a:t>
            </a:r>
          </a:p>
          <a:p>
            <a:pPr lvl="1" eaLnBrk="1" hangingPunct="1"/>
            <a:r>
              <a:rPr lang="en-US" smtClean="0"/>
              <a:t>For each pixel, get the red sub pixel and check its range</a:t>
            </a:r>
          </a:p>
          <a:p>
            <a:pPr lvl="1" eaLnBrk="1" hangingPunct="1"/>
            <a:r>
              <a:rPr lang="en-US" smtClean="0"/>
              <a:t>Using the color modifications given above for that portion of the image adjust the color of each sub pixel</a:t>
            </a:r>
          </a:p>
        </p:txBody>
      </p:sp>
      <p:pic>
        <p:nvPicPr>
          <p:cNvPr id="43011" name="Picture 2"/>
          <p:cNvPicPr>
            <a:picLocks noGrp="1" noChangeAspect="1" noChangeArrowheads="1"/>
          </p:cNvPicPr>
          <p:nvPr>
            <p:ph sz="half" idx="2"/>
          </p:nvPr>
        </p:nvPicPr>
        <p:blipFill>
          <a:blip r:embed="rId2"/>
          <a:srcRect/>
          <a:stretch>
            <a:fillRect/>
          </a:stretch>
        </p:blipFill>
        <p:spPr>
          <a:xfrm>
            <a:off x="4727575" y="1905000"/>
            <a:ext cx="3879850" cy="3467100"/>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smtClean="0"/>
              <a:t>Digitizing Sound</a:t>
            </a:r>
          </a:p>
        </p:txBody>
      </p:sp>
      <p:sp>
        <p:nvSpPr>
          <p:cNvPr id="44034" name="Content Placeholder 3"/>
          <p:cNvSpPr>
            <a:spLocks noGrp="1"/>
          </p:cNvSpPr>
          <p:nvPr>
            <p:ph idx="1"/>
          </p:nvPr>
        </p:nvSpPr>
        <p:spPr/>
        <p:txBody>
          <a:bodyPr/>
          <a:lstStyle/>
          <a:p>
            <a:pPr eaLnBrk="1" hangingPunct="1"/>
            <a:r>
              <a:rPr lang="en-US" smtClean="0"/>
              <a:t>An object creates sound by vibrating in a medium (such as air)</a:t>
            </a:r>
          </a:p>
          <a:p>
            <a:pPr eaLnBrk="1" hangingPunct="1"/>
            <a:r>
              <a:rPr lang="en-US" smtClean="0"/>
              <a:t>Vibrations push the air causing pressure waves to emanate from the object, which in turn vibrate our eardrums</a:t>
            </a:r>
          </a:p>
          <a:p>
            <a:pPr eaLnBrk="1" hangingPunct="1"/>
            <a:r>
              <a:rPr lang="en-US" smtClean="0"/>
              <a:t>Vibrations are then transmitted by three tiny bones to the fine hairs of our cochlea, stimulating nerves that allow us to sense the waves and “hear” them as sound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smtClean="0"/>
              <a:t>Digitizing Sound</a:t>
            </a:r>
          </a:p>
        </p:txBody>
      </p:sp>
      <p:sp>
        <p:nvSpPr>
          <p:cNvPr id="45058" name="Content Placeholder 4"/>
          <p:cNvSpPr>
            <a:spLocks noGrp="1"/>
          </p:cNvSpPr>
          <p:nvPr>
            <p:ph sz="half" idx="1"/>
          </p:nvPr>
        </p:nvSpPr>
        <p:spPr/>
        <p:txBody>
          <a:bodyPr/>
          <a:lstStyle/>
          <a:p>
            <a:pPr eaLnBrk="1" hangingPunct="1"/>
            <a:r>
              <a:rPr lang="en-US" smtClean="0"/>
              <a:t>The force, or intensity of the push, determines the volume</a:t>
            </a:r>
          </a:p>
          <a:p>
            <a:pPr eaLnBrk="1" hangingPunct="1"/>
            <a:r>
              <a:rPr lang="en-US" smtClean="0"/>
              <a:t>The frequency (the number of waves per second) of the pushes is the pitch</a:t>
            </a:r>
          </a:p>
        </p:txBody>
      </p:sp>
      <p:pic>
        <p:nvPicPr>
          <p:cNvPr id="45059" name="Picture 2"/>
          <p:cNvPicPr>
            <a:picLocks noGrp="1" noChangeAspect="1" noChangeArrowheads="1"/>
          </p:cNvPicPr>
          <p:nvPr>
            <p:ph sz="half" idx="2"/>
          </p:nvPr>
        </p:nvPicPr>
        <p:blipFill>
          <a:blip r:embed="rId2"/>
          <a:srcRect/>
          <a:stretch>
            <a:fillRect/>
          </a:stretch>
        </p:blipFill>
        <p:spPr>
          <a:xfrm>
            <a:off x="4819650" y="2590800"/>
            <a:ext cx="3695700" cy="2544763"/>
          </a:xfrm>
        </p:spPr>
      </p:pic>
      <p:sp>
        <p:nvSpPr>
          <p:cNvPr id="45060" name="TextBox 6"/>
          <p:cNvSpPr txBox="1">
            <a:spLocks noChangeArrowheads="1"/>
          </p:cNvSpPr>
          <p:nvPr/>
        </p:nvSpPr>
        <p:spPr bwMode="auto">
          <a:xfrm>
            <a:off x="4953000" y="1828800"/>
            <a:ext cx="3505200" cy="646113"/>
          </a:xfrm>
          <a:prstGeom prst="rect">
            <a:avLst/>
          </a:prstGeom>
          <a:noFill/>
          <a:ln w="9525">
            <a:noFill/>
            <a:miter lim="800000"/>
            <a:headEnd/>
            <a:tailEnd/>
          </a:ln>
        </p:spPr>
        <p:txBody>
          <a:bodyPr>
            <a:spAutoFit/>
          </a:bodyPr>
          <a:lstStyle/>
          <a:p>
            <a:pPr algn="ctr"/>
            <a:r>
              <a:rPr lang="en-US"/>
              <a:t>continuous (analog) representation of the wave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en-US" smtClean="0"/>
              <a:t>Analog to Digital</a:t>
            </a:r>
          </a:p>
        </p:txBody>
      </p:sp>
      <p:sp>
        <p:nvSpPr>
          <p:cNvPr id="46082" name="Content Placeholder 2"/>
          <p:cNvSpPr>
            <a:spLocks noGrp="1"/>
          </p:cNvSpPr>
          <p:nvPr>
            <p:ph idx="1"/>
          </p:nvPr>
        </p:nvSpPr>
        <p:spPr/>
        <p:txBody>
          <a:bodyPr/>
          <a:lstStyle/>
          <a:p>
            <a:pPr eaLnBrk="1" hangingPunct="1"/>
            <a:r>
              <a:rPr lang="en-US" smtClean="0"/>
              <a:t>To digitize you must convert to bits</a:t>
            </a:r>
          </a:p>
          <a:p>
            <a:pPr eaLnBrk="1" hangingPunct="1"/>
            <a:r>
              <a:rPr lang="en-US" smtClean="0"/>
              <a:t>For a sound wave, use a binary number to record the amount that the wave is above or below the 0 line at a given point on our graph</a:t>
            </a:r>
          </a:p>
          <a:p>
            <a:pPr eaLnBrk="1" hangingPunct="1"/>
            <a:r>
              <a:rPr lang="en-US" smtClean="0"/>
              <a:t>At what point do you measure? </a:t>
            </a:r>
          </a:p>
          <a:p>
            <a:pPr lvl="1" eaLnBrk="1" hangingPunct="1"/>
            <a:r>
              <a:rPr lang="en-US" smtClean="0"/>
              <a:t>There are infinitely many points along </a:t>
            </a:r>
            <a:br>
              <a:rPr lang="en-US" smtClean="0"/>
            </a:br>
            <a:r>
              <a:rPr lang="en-US" smtClean="0"/>
              <a:t>the line, too many to record every </a:t>
            </a:r>
            <a:br>
              <a:rPr lang="en-US" smtClean="0"/>
            </a:br>
            <a:r>
              <a:rPr lang="en-US" smtClean="0"/>
              <a:t>position of the wave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t>Analog to Digital</a:t>
            </a:r>
          </a:p>
        </p:txBody>
      </p:sp>
      <p:sp>
        <p:nvSpPr>
          <p:cNvPr id="47106" name="Content Placeholder 2"/>
          <p:cNvSpPr>
            <a:spLocks noGrp="1"/>
          </p:cNvSpPr>
          <p:nvPr>
            <p:ph sz="half" idx="1"/>
          </p:nvPr>
        </p:nvSpPr>
        <p:spPr/>
        <p:txBody>
          <a:bodyPr/>
          <a:lstStyle/>
          <a:p>
            <a:pPr eaLnBrk="1" hangingPunct="1"/>
            <a:r>
              <a:rPr lang="en-US" smtClean="0"/>
              <a:t>Sample or take measurements at regular intervals</a:t>
            </a:r>
          </a:p>
          <a:p>
            <a:pPr eaLnBrk="1" hangingPunct="1"/>
            <a:r>
              <a:rPr lang="en-US" smtClean="0"/>
              <a:t>Number of samples in a second is called the sampling rate</a:t>
            </a:r>
          </a:p>
          <a:p>
            <a:pPr eaLnBrk="1" hangingPunct="1"/>
            <a:r>
              <a:rPr lang="en-US" smtClean="0"/>
              <a:t>The faster the rate the more accurately the wave is recorded</a:t>
            </a:r>
          </a:p>
        </p:txBody>
      </p:sp>
      <p:pic>
        <p:nvPicPr>
          <p:cNvPr id="47107" name="Picture 2"/>
          <p:cNvPicPr>
            <a:picLocks noGrp="1" noChangeAspect="1" noChangeArrowheads="1"/>
          </p:cNvPicPr>
          <p:nvPr>
            <p:ph sz="half" idx="2"/>
          </p:nvPr>
        </p:nvPicPr>
        <p:blipFill>
          <a:blip r:embed="rId2"/>
          <a:srcRect/>
          <a:stretch>
            <a:fillRect/>
          </a:stretch>
        </p:blipFill>
        <p:spPr>
          <a:xfrm>
            <a:off x="4876800" y="1752600"/>
            <a:ext cx="3154363" cy="3717925"/>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US" smtClean="0"/>
              <a:t>Nyquist Rule for Sampling</a:t>
            </a:r>
          </a:p>
        </p:txBody>
      </p:sp>
      <p:sp>
        <p:nvSpPr>
          <p:cNvPr id="48130" name="Content Placeholder 2"/>
          <p:cNvSpPr>
            <a:spLocks noGrp="1"/>
          </p:cNvSpPr>
          <p:nvPr>
            <p:ph idx="1"/>
          </p:nvPr>
        </p:nvSpPr>
        <p:spPr/>
        <p:txBody>
          <a:bodyPr/>
          <a:lstStyle/>
          <a:p>
            <a:pPr eaLnBrk="1" hangingPunct="1"/>
            <a:r>
              <a:rPr lang="en-US" smtClean="0"/>
              <a:t>If the sampling were too slow, sound waves could “fit between” the samples and you would miss important segments of the sound</a:t>
            </a:r>
          </a:p>
          <a:p>
            <a:pPr eaLnBrk="1" hangingPunct="1"/>
            <a:r>
              <a:rPr lang="en-US" smtClean="0"/>
              <a:t>The Nyquist rule says that a sampling rate must be at least twice as fast as the fastest frequency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smtClean="0"/>
              <a:t>Nyquist Rule for Sampling</a:t>
            </a:r>
          </a:p>
        </p:txBody>
      </p:sp>
      <p:sp>
        <p:nvSpPr>
          <p:cNvPr id="49154" name="Content Placeholder 2"/>
          <p:cNvSpPr>
            <a:spLocks noGrp="1"/>
          </p:cNvSpPr>
          <p:nvPr>
            <p:ph idx="1"/>
          </p:nvPr>
        </p:nvSpPr>
        <p:spPr/>
        <p:txBody>
          <a:bodyPr/>
          <a:lstStyle/>
          <a:p>
            <a:pPr eaLnBrk="1" hangingPunct="1"/>
            <a:r>
              <a:rPr lang="en-US" smtClean="0"/>
              <a:t>Because humans can hear sound up to roughly 20,000 Hz, a 40,000 Hz sampling rate fulfills the Nyquist rule for digital audio recording</a:t>
            </a:r>
          </a:p>
          <a:p>
            <a:pPr eaLnBrk="1" hangingPunct="1"/>
            <a:r>
              <a:rPr lang="en-US" smtClean="0"/>
              <a:t>For technical reasons a somewhat faster-than-two-times sampling rate was chosen for digital audio (44,100 Hz)</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smtClean="0"/>
              <a:t>Digitizing Process</a:t>
            </a:r>
          </a:p>
        </p:txBody>
      </p:sp>
      <p:pic>
        <p:nvPicPr>
          <p:cNvPr id="50178" name="Picture 2"/>
          <p:cNvPicPr>
            <a:picLocks noGrp="1" noChangeAspect="1" noChangeArrowheads="1"/>
          </p:cNvPicPr>
          <p:nvPr>
            <p:ph idx="1"/>
          </p:nvPr>
        </p:nvPicPr>
        <p:blipFill>
          <a:blip r:embed="rId2"/>
          <a:srcRect/>
          <a:stretch>
            <a:fillRect/>
          </a:stretch>
        </p:blipFill>
        <p:spPr>
          <a:xfrm>
            <a:off x="1069975" y="3024188"/>
            <a:ext cx="7004050" cy="1676400"/>
          </a:xfr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smtClean="0"/>
              <a:t>Digitizing Process</a:t>
            </a:r>
          </a:p>
        </p:txBody>
      </p:sp>
      <p:sp>
        <p:nvSpPr>
          <p:cNvPr id="51202" name="Content Placeholder 2"/>
          <p:cNvSpPr>
            <a:spLocks noGrp="1"/>
          </p:cNvSpPr>
          <p:nvPr>
            <p:ph idx="1"/>
          </p:nvPr>
        </p:nvSpPr>
        <p:spPr/>
        <p:txBody>
          <a:bodyPr/>
          <a:lstStyle/>
          <a:p>
            <a:pPr eaLnBrk="1" hangingPunct="1"/>
            <a:r>
              <a:rPr lang="en-US" smtClean="0"/>
              <a:t>The digitizing process works as follows:</a:t>
            </a:r>
          </a:p>
          <a:p>
            <a:pPr lvl="1" eaLnBrk="1" hangingPunct="1"/>
            <a:r>
              <a:rPr lang="en-US" smtClean="0"/>
              <a:t>Sound is picked up by a microphone (</a:t>
            </a:r>
            <a:r>
              <a:rPr lang="en-US" i="1" smtClean="0"/>
              <a:t>transducer</a:t>
            </a:r>
            <a:r>
              <a:rPr lang="en-US" smtClean="0"/>
              <a:t>).</a:t>
            </a:r>
          </a:p>
          <a:p>
            <a:pPr lvl="1" eaLnBrk="1" hangingPunct="1"/>
            <a:r>
              <a:rPr lang="en-US" smtClean="0"/>
              <a:t>Signal is fed into an analog-to-digital converter (ADC), which takes the continuous wave and samples it at regular intervals, outputting for each sample binary numbers to be written to memory.</a:t>
            </a:r>
          </a:p>
        </p:txBody>
      </p:sp>
      <p:pic>
        <p:nvPicPr>
          <p:cNvPr id="51203" name="Picture 2"/>
          <p:cNvPicPr>
            <a:picLocks noChangeAspect="1" noChangeArrowheads="1"/>
          </p:cNvPicPr>
          <p:nvPr/>
        </p:nvPicPr>
        <p:blipFill>
          <a:blip r:embed="rId2"/>
          <a:srcRect r="44287" b="16364"/>
          <a:stretch>
            <a:fillRect/>
          </a:stretch>
        </p:blipFill>
        <p:spPr bwMode="auto">
          <a:xfrm>
            <a:off x="4114800" y="5334000"/>
            <a:ext cx="3581400" cy="1287463"/>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smtClean="0"/>
              <a:t>Digitizing Process</a:t>
            </a:r>
          </a:p>
        </p:txBody>
      </p:sp>
      <p:sp>
        <p:nvSpPr>
          <p:cNvPr id="52226" name="Content Placeholder 2"/>
          <p:cNvSpPr>
            <a:spLocks noGrp="1"/>
          </p:cNvSpPr>
          <p:nvPr>
            <p:ph idx="1"/>
          </p:nvPr>
        </p:nvSpPr>
        <p:spPr/>
        <p:txBody>
          <a:bodyPr/>
          <a:lstStyle/>
          <a:p>
            <a:pPr eaLnBrk="1" hangingPunct="1"/>
            <a:r>
              <a:rPr lang="en-US" sz="2800" smtClean="0"/>
              <a:t>The digitizing process works as follows:</a:t>
            </a:r>
          </a:p>
          <a:p>
            <a:pPr lvl="1" eaLnBrk="1" hangingPunct="1"/>
            <a:r>
              <a:rPr lang="en-US" sz="2400" smtClean="0"/>
              <a:t>The process is reversed to play the sound: The numbers are read from memory into a digital-to-analog converter (DAC)</a:t>
            </a:r>
          </a:p>
          <a:p>
            <a:pPr lvl="1" eaLnBrk="1" hangingPunct="1"/>
            <a:r>
              <a:rPr lang="en-US" sz="2400" smtClean="0"/>
              <a:t>Electrical wave created by interpolation between the digital values (filling in or smoothly moving from one value to another)</a:t>
            </a:r>
          </a:p>
          <a:p>
            <a:pPr lvl="1" eaLnBrk="1" hangingPunct="1"/>
            <a:r>
              <a:rPr lang="en-US" sz="2400" smtClean="0"/>
              <a:t>The electrical signal is then input to a speaker which converts it into a sound wave</a:t>
            </a:r>
          </a:p>
        </p:txBody>
      </p:sp>
      <p:pic>
        <p:nvPicPr>
          <p:cNvPr id="52227" name="Picture 2"/>
          <p:cNvPicPr>
            <a:picLocks noChangeAspect="1" noChangeArrowheads="1"/>
          </p:cNvPicPr>
          <p:nvPr/>
        </p:nvPicPr>
        <p:blipFill>
          <a:blip r:embed="rId2"/>
          <a:srcRect l="41489" r="427" b="16364"/>
          <a:stretch>
            <a:fillRect/>
          </a:stretch>
        </p:blipFill>
        <p:spPr bwMode="auto">
          <a:xfrm>
            <a:off x="3962400" y="5334000"/>
            <a:ext cx="3733800" cy="1287463"/>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smtClean="0"/>
              <a:t>Color and the Mystery of Light</a:t>
            </a:r>
          </a:p>
        </p:txBody>
      </p:sp>
      <p:sp>
        <p:nvSpPr>
          <p:cNvPr id="16386" name="Content Placeholder 2"/>
          <p:cNvSpPr>
            <a:spLocks noGrp="1"/>
          </p:cNvSpPr>
          <p:nvPr>
            <p:ph idx="1"/>
          </p:nvPr>
        </p:nvSpPr>
        <p:spPr/>
        <p:txBody>
          <a:bodyPr/>
          <a:lstStyle/>
          <a:p>
            <a:pPr eaLnBrk="1" hangingPunct="1"/>
            <a:r>
              <a:rPr lang="en-US" smtClean="0"/>
              <a:t>Color on a Computer Display:</a:t>
            </a:r>
          </a:p>
          <a:p>
            <a:pPr lvl="1" eaLnBrk="1" hangingPunct="1"/>
            <a:r>
              <a:rPr lang="en-US" smtClean="0"/>
              <a:t>Pixels are small points of colored light arranged in a </a:t>
            </a:r>
          </a:p>
          <a:p>
            <a:pPr lvl="1" eaLnBrk="1" hangingPunct="1"/>
            <a:r>
              <a:rPr lang="en-US" smtClean="0"/>
              <a:t>Each pixel is formed from three colored lights: red, green, and blue.</a:t>
            </a:r>
          </a:p>
          <a:p>
            <a:pPr lvl="1" eaLnBrk="1" hangingPunct="1"/>
            <a:r>
              <a:rPr lang="en-US" smtClean="0"/>
              <a:t>Referred to as RGB (always in that order)</a:t>
            </a:r>
          </a:p>
          <a:p>
            <a:pPr eaLnBrk="1" hangingPunct="1"/>
            <a:endParaRPr lang="en-US"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How Many Bits per Sample?</a:t>
            </a:r>
          </a:p>
        </p:txBody>
      </p:sp>
      <p:sp>
        <p:nvSpPr>
          <p:cNvPr id="53250" name="Content Placeholder 2"/>
          <p:cNvSpPr>
            <a:spLocks noGrp="1"/>
          </p:cNvSpPr>
          <p:nvPr>
            <p:ph idx="1"/>
          </p:nvPr>
        </p:nvSpPr>
        <p:spPr/>
        <p:txBody>
          <a:bodyPr/>
          <a:lstStyle/>
          <a:p>
            <a:pPr eaLnBrk="1" hangingPunct="1"/>
            <a:r>
              <a:rPr lang="en-US" smtClean="0"/>
              <a:t>To make the samples perfectly accurate, you need an unlimited number of bits for each sample</a:t>
            </a:r>
          </a:p>
          <a:p>
            <a:pPr eaLnBrk="1" hangingPunct="1"/>
            <a:r>
              <a:rPr lang="en-US" smtClean="0"/>
              <a:t>Bits must represent both positive and negative values</a:t>
            </a:r>
          </a:p>
          <a:p>
            <a:pPr lvl="1" eaLnBrk="1" hangingPunct="1"/>
            <a:r>
              <a:rPr lang="en-US" smtClean="0"/>
              <a:t>Wave has both positive and negative sound pressure</a:t>
            </a:r>
          </a:p>
          <a:p>
            <a:pPr eaLnBrk="1" hangingPunct="1"/>
            <a:r>
              <a:rPr lang="en-US" smtClean="0"/>
              <a:t>The more bits there that are used, the more accurate the measurement is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smtClean="0"/>
              <a:t>How Many Bits per Sample?</a:t>
            </a:r>
          </a:p>
        </p:txBody>
      </p:sp>
      <p:sp>
        <p:nvSpPr>
          <p:cNvPr id="54274" name="Content Placeholder 3"/>
          <p:cNvSpPr>
            <a:spLocks noGrp="1"/>
          </p:cNvSpPr>
          <p:nvPr>
            <p:ph sz="half" idx="1"/>
          </p:nvPr>
        </p:nvSpPr>
        <p:spPr/>
        <p:txBody>
          <a:bodyPr/>
          <a:lstStyle/>
          <a:p>
            <a:pPr eaLnBrk="1" hangingPunct="1"/>
            <a:r>
              <a:rPr lang="en-US" sz="2400" smtClean="0"/>
              <a:t>We can only get an approximate measurement</a:t>
            </a:r>
          </a:p>
          <a:p>
            <a:pPr eaLnBrk="1" hangingPunct="1"/>
            <a:r>
              <a:rPr lang="en-US" sz="2400" smtClean="0"/>
              <a:t>If another bit is used, the sample would be twice as accurate</a:t>
            </a:r>
          </a:p>
          <a:p>
            <a:pPr eaLnBrk="1" hangingPunct="1"/>
            <a:r>
              <a:rPr lang="en-US" sz="2400" smtClean="0"/>
              <a:t>More bits yields a more accurate digitization</a:t>
            </a:r>
          </a:p>
          <a:p>
            <a:pPr eaLnBrk="1" hangingPunct="1"/>
            <a:r>
              <a:rPr lang="en-US" sz="2400" smtClean="0"/>
              <a:t>Audio digital representation uses 16 bits</a:t>
            </a:r>
          </a:p>
        </p:txBody>
      </p:sp>
      <p:pic>
        <p:nvPicPr>
          <p:cNvPr id="54275" name="Picture 2"/>
          <p:cNvPicPr>
            <a:picLocks noGrp="1" noChangeAspect="1" noChangeArrowheads="1"/>
          </p:cNvPicPr>
          <p:nvPr>
            <p:ph sz="half" idx="2"/>
          </p:nvPr>
        </p:nvPicPr>
        <p:blipFill>
          <a:blip r:embed="rId2"/>
          <a:srcRect/>
          <a:stretch>
            <a:fillRect/>
          </a:stretch>
        </p:blipFill>
        <p:spPr>
          <a:xfrm>
            <a:off x="4648200" y="1752600"/>
            <a:ext cx="4038600" cy="2805113"/>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smtClean="0"/>
              <a:t>Advantages of Digital Sound</a:t>
            </a:r>
          </a:p>
        </p:txBody>
      </p:sp>
      <p:sp>
        <p:nvSpPr>
          <p:cNvPr id="55298" name="Content Placeholder 2"/>
          <p:cNvSpPr>
            <a:spLocks noGrp="1"/>
          </p:cNvSpPr>
          <p:nvPr>
            <p:ph idx="1"/>
          </p:nvPr>
        </p:nvSpPr>
        <p:spPr/>
        <p:txBody>
          <a:bodyPr/>
          <a:lstStyle/>
          <a:p>
            <a:pPr eaLnBrk="1" hangingPunct="1"/>
            <a:r>
              <a:rPr lang="en-US" smtClean="0"/>
              <a:t>A key advantage of digital information is the ability to </a:t>
            </a:r>
            <a:r>
              <a:rPr lang="en-US" i="1" smtClean="0"/>
              <a:t>compute on the representation</a:t>
            </a:r>
          </a:p>
          <a:p>
            <a:pPr eaLnBrk="1" hangingPunct="1"/>
            <a:r>
              <a:rPr lang="en-US" smtClean="0"/>
              <a:t>One computation of value is to </a:t>
            </a:r>
            <a:r>
              <a:rPr lang="en-US" i="1" smtClean="0"/>
              <a:t>compress the digital audio </a:t>
            </a:r>
            <a:r>
              <a:rPr lang="en-US" smtClean="0"/>
              <a:t>or reduce the number of bits needed</a:t>
            </a:r>
          </a:p>
          <a:p>
            <a:pPr eaLnBrk="1" hangingPunct="1"/>
            <a:r>
              <a:rPr lang="en-US" smtClean="0"/>
              <a:t>What about sounds that the human ear can’t hear because they are either too </a:t>
            </a:r>
            <a:br>
              <a:rPr lang="en-US" smtClean="0"/>
            </a:br>
            <a:r>
              <a:rPr lang="en-US" smtClean="0"/>
              <a:t>high or too low</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smtClean="0"/>
              <a:t>Advantages of Digital Sound</a:t>
            </a:r>
          </a:p>
        </p:txBody>
      </p:sp>
      <p:sp>
        <p:nvSpPr>
          <p:cNvPr id="56322" name="Content Placeholder 2"/>
          <p:cNvSpPr>
            <a:spLocks noGrp="1"/>
          </p:cNvSpPr>
          <p:nvPr>
            <p:ph idx="1"/>
          </p:nvPr>
        </p:nvSpPr>
        <p:spPr/>
        <p:txBody>
          <a:bodyPr/>
          <a:lstStyle/>
          <a:p>
            <a:pPr eaLnBrk="1" hangingPunct="1"/>
            <a:r>
              <a:rPr lang="en-US" smtClean="0"/>
              <a:t>MP3  is really a form of computing on the representation.</a:t>
            </a:r>
          </a:p>
          <a:p>
            <a:pPr eaLnBrk="1" hangingPunct="1"/>
            <a:r>
              <a:rPr lang="en-US" smtClean="0"/>
              <a:t>It allows for compression (with a ratio of more than 10:1)</a:t>
            </a:r>
          </a:p>
          <a:p>
            <a:pPr eaLnBrk="1" hangingPunct="1"/>
            <a:r>
              <a:rPr lang="en-US" smtClean="0"/>
              <a:t>Another key advantage of digital representations is that digital can be reproduced exactly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smtClean="0"/>
              <a:t>Digital Images and Video</a:t>
            </a:r>
          </a:p>
        </p:txBody>
      </p:sp>
      <p:sp>
        <p:nvSpPr>
          <p:cNvPr id="57346" name="Content Placeholder 2"/>
          <p:cNvSpPr>
            <a:spLocks noGrp="1"/>
          </p:cNvSpPr>
          <p:nvPr>
            <p:ph idx="1"/>
          </p:nvPr>
        </p:nvSpPr>
        <p:spPr/>
        <p:txBody>
          <a:bodyPr/>
          <a:lstStyle/>
          <a:p>
            <a:pPr eaLnBrk="1" hangingPunct="1"/>
            <a:r>
              <a:rPr lang="en-US" smtClean="0"/>
              <a:t>An image is a long sequence of RGB pixels</a:t>
            </a:r>
          </a:p>
          <a:p>
            <a:pPr eaLnBrk="1" hangingPunct="1"/>
            <a:r>
              <a:rPr lang="en-US" smtClean="0"/>
              <a:t>The picture is two dimensional, but think of the pixels stretched out one row after another in memory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en-US" smtClean="0"/>
              <a:t>Digital Images and Video</a:t>
            </a:r>
          </a:p>
        </p:txBody>
      </p:sp>
      <p:sp>
        <p:nvSpPr>
          <p:cNvPr id="58370" name="Content Placeholder 2"/>
          <p:cNvSpPr>
            <a:spLocks noGrp="1"/>
          </p:cNvSpPr>
          <p:nvPr>
            <p:ph idx="1"/>
          </p:nvPr>
        </p:nvSpPr>
        <p:spPr/>
        <p:txBody>
          <a:bodyPr/>
          <a:lstStyle/>
          <a:p>
            <a:pPr eaLnBrk="1" hangingPunct="1"/>
            <a:r>
              <a:rPr lang="en-US" smtClean="0"/>
              <a:t>Example:</a:t>
            </a:r>
          </a:p>
          <a:p>
            <a:pPr lvl="1" eaLnBrk="1" hangingPunct="1"/>
            <a:r>
              <a:rPr lang="en-US" smtClean="0"/>
              <a:t>8 × 10 image scanned at 300 pixels per inch</a:t>
            </a:r>
          </a:p>
          <a:p>
            <a:pPr lvl="1" eaLnBrk="1" hangingPunct="1"/>
            <a:r>
              <a:rPr lang="en-US" smtClean="0"/>
              <a:t>That’s 80 square inches, each requiring 300 × 300 = 90,000 pixels (or 7.2 megapixels)</a:t>
            </a:r>
          </a:p>
          <a:p>
            <a:pPr lvl="1" eaLnBrk="1" hangingPunct="1"/>
            <a:r>
              <a:rPr lang="en-US" smtClean="0"/>
              <a:t>At 3 bytes per pixel, it takes 21.6 MB (3 * 7.2) of memory to store one 8 × 10 color image</a:t>
            </a:r>
          </a:p>
          <a:p>
            <a:pPr lvl="1" eaLnBrk="1" hangingPunct="1"/>
            <a:r>
              <a:rPr lang="en-US" smtClean="0"/>
              <a:t>Sending a picture across a standard 56 Kb/s phone connection would take at least 21,600,000 × 8/56,000 = 3,085 seconds</a:t>
            </a:r>
            <a:br>
              <a:rPr lang="en-US" smtClean="0"/>
            </a:br>
            <a:r>
              <a:rPr lang="en-US" smtClean="0"/>
              <a:t>(or more than 51 minutes)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smtClean="0"/>
              <a:t>Image Compression</a:t>
            </a:r>
          </a:p>
        </p:txBody>
      </p:sp>
      <p:sp>
        <p:nvSpPr>
          <p:cNvPr id="59394" name="Content Placeholder 2"/>
          <p:cNvSpPr>
            <a:spLocks noGrp="1"/>
          </p:cNvSpPr>
          <p:nvPr>
            <p:ph idx="1"/>
          </p:nvPr>
        </p:nvSpPr>
        <p:spPr/>
        <p:txBody>
          <a:bodyPr/>
          <a:lstStyle/>
          <a:p>
            <a:pPr eaLnBrk="1" hangingPunct="1"/>
            <a:r>
              <a:rPr lang="en-US" smtClean="0"/>
              <a:t>Typical monitor has fewer than 100 pixels per inch (ppi)</a:t>
            </a:r>
          </a:p>
          <a:p>
            <a:pPr lvl="1" eaLnBrk="1" hangingPunct="1"/>
            <a:r>
              <a:rPr lang="en-US" smtClean="0"/>
              <a:t>storing the picture digitized at 100 ppi is a factor of nine savings immediately.</a:t>
            </a:r>
          </a:p>
          <a:p>
            <a:pPr eaLnBrk="1" hangingPunct="1"/>
            <a:r>
              <a:rPr lang="en-US" smtClean="0"/>
              <a:t>A 100 ppi picture still requires more than five and a half minutes to send</a:t>
            </a:r>
          </a:p>
          <a:p>
            <a:pPr eaLnBrk="1" hangingPunct="1"/>
            <a:r>
              <a:rPr lang="en-US" smtClean="0"/>
              <a:t>What if we want to print the picture, requiring the resolution again?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smtClean="0"/>
              <a:t>Image Compression</a:t>
            </a:r>
          </a:p>
        </p:txBody>
      </p:sp>
      <p:sp>
        <p:nvSpPr>
          <p:cNvPr id="60418" name="Content Placeholder 2"/>
          <p:cNvSpPr>
            <a:spLocks noGrp="1"/>
          </p:cNvSpPr>
          <p:nvPr>
            <p:ph idx="1"/>
          </p:nvPr>
        </p:nvSpPr>
        <p:spPr/>
        <p:txBody>
          <a:bodyPr/>
          <a:lstStyle/>
          <a:p>
            <a:pPr eaLnBrk="1" hangingPunct="1"/>
            <a:r>
              <a:rPr lang="en-US" smtClean="0"/>
              <a:t>Compression means to change the representation in order to use fewer bits to store or transmit information</a:t>
            </a:r>
          </a:p>
          <a:p>
            <a:pPr lvl="1" eaLnBrk="1" hangingPunct="1"/>
            <a:r>
              <a:rPr lang="en-US" smtClean="0"/>
              <a:t>Example: faxes are a sequences of 0’s and 1’s that encode where the page is white (0) or black (1)</a:t>
            </a:r>
          </a:p>
          <a:p>
            <a:pPr lvl="1" eaLnBrk="1" hangingPunct="1"/>
            <a:r>
              <a:rPr lang="en-US" smtClean="0"/>
              <a:t>Use run-length encoding to specify how long the first sequence (run) of 0’s is, then how long the next sequence of 1’s is, then how long the next sequence of 0’s is, then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Compression</a:t>
            </a:r>
          </a:p>
        </p:txBody>
      </p:sp>
      <p:sp>
        <p:nvSpPr>
          <p:cNvPr id="61442" name="Content Placeholder 2"/>
          <p:cNvSpPr>
            <a:spLocks noGrp="1"/>
          </p:cNvSpPr>
          <p:nvPr>
            <p:ph idx="1"/>
          </p:nvPr>
        </p:nvSpPr>
        <p:spPr/>
        <p:txBody>
          <a:bodyPr/>
          <a:lstStyle/>
          <a:p>
            <a:pPr eaLnBrk="1" hangingPunct="1"/>
            <a:r>
              <a:rPr lang="en-US" smtClean="0"/>
              <a:t>Run-length encoding is “lossless “compression scheme</a:t>
            </a:r>
          </a:p>
          <a:p>
            <a:pPr lvl="1" eaLnBrk="1" hangingPunct="1"/>
            <a:r>
              <a:rPr lang="en-US" smtClean="0"/>
              <a:t>The original representation of 0’s and 1’s can be perfectly reconstructed from the compressed version</a:t>
            </a:r>
          </a:p>
          <a:p>
            <a:pPr eaLnBrk="1" hangingPunct="1"/>
            <a:r>
              <a:rPr lang="en-US" smtClean="0"/>
              <a:t>The opposite of lossless compression is lossy compression</a:t>
            </a:r>
          </a:p>
          <a:p>
            <a:pPr lvl="1" eaLnBrk="1" hangingPunct="1"/>
            <a:r>
              <a:rPr lang="en-US" smtClean="0"/>
              <a:t>The original representation cannot be exactly reconstructed from the compressed form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en-US" smtClean="0"/>
              <a:t>Compression</a:t>
            </a:r>
          </a:p>
        </p:txBody>
      </p:sp>
      <p:sp>
        <p:nvSpPr>
          <p:cNvPr id="62466" name="Content Placeholder 2"/>
          <p:cNvSpPr>
            <a:spLocks noGrp="1"/>
          </p:cNvSpPr>
          <p:nvPr>
            <p:ph idx="1"/>
          </p:nvPr>
        </p:nvSpPr>
        <p:spPr/>
        <p:txBody>
          <a:bodyPr/>
          <a:lstStyle/>
          <a:p>
            <a:pPr eaLnBrk="1" hangingPunct="1"/>
            <a:r>
              <a:rPr lang="en-US" smtClean="0"/>
              <a:t>MP-3 is probably the most famous compression scheme</a:t>
            </a:r>
          </a:p>
          <a:p>
            <a:pPr lvl="1" eaLnBrk="1" hangingPunct="1"/>
            <a:r>
              <a:rPr lang="en-US" smtClean="0"/>
              <a:t>MP3 is lossy because the high notes cannot be recovered</a:t>
            </a:r>
          </a:p>
          <a:p>
            <a:pPr eaLnBrk="1" hangingPunct="1"/>
            <a:r>
              <a:rPr lang="en-US" smtClean="0"/>
              <a:t>JPG (or JPEG) is a lossy compression for images</a:t>
            </a:r>
          </a:p>
          <a:p>
            <a:pPr lvl="1" eaLnBrk="1" hangingPunct="1"/>
            <a:r>
              <a:rPr lang="en-US" smtClean="0"/>
              <a:t>Exploits the same kinds of “human perception” characteristics that MP-3 does, only for light and color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mtClean="0"/>
              <a:t>Showing Colors</a:t>
            </a:r>
          </a:p>
        </p:txBody>
      </p:sp>
      <p:sp>
        <p:nvSpPr>
          <p:cNvPr id="17410" name="Content Placeholder 2"/>
          <p:cNvSpPr>
            <a:spLocks noGrp="1"/>
          </p:cNvSpPr>
          <p:nvPr>
            <p:ph idx="1"/>
          </p:nvPr>
        </p:nvSpPr>
        <p:spPr/>
        <p:txBody>
          <a:bodyPr/>
          <a:lstStyle/>
          <a:p>
            <a:pPr eaLnBrk="1" hangingPunct="1"/>
            <a:r>
              <a:rPr lang="en-US" smtClean="0"/>
              <a:t>Turning on one light at a time, the display turns red, green, or blue</a:t>
            </a:r>
          </a:p>
          <a:p>
            <a:pPr eaLnBrk="1" hangingPunct="1"/>
            <a:r>
              <a:rPr lang="en-US" smtClean="0"/>
              <a:t>Turning off all of them makes black</a:t>
            </a:r>
          </a:p>
          <a:p>
            <a:pPr eaLnBrk="1" hangingPunct="1"/>
            <a:r>
              <a:rPr lang="en-US" smtClean="0"/>
              <a:t>Turning on all of them makes white</a:t>
            </a:r>
          </a:p>
          <a:p>
            <a:pPr eaLnBrk="1" hangingPunct="1"/>
            <a:r>
              <a:rPr lang="en-US" smtClean="0"/>
              <a:t>All other colors are made by using different amounts or intensities of the three lights</a:t>
            </a:r>
          </a:p>
          <a:p>
            <a:pPr eaLnBrk="1" hangingPunct="1"/>
            <a:r>
              <a:rPr lang="en-US" smtClean="0"/>
              <a:t>The three colors do not have to be </a:t>
            </a:r>
            <a:br>
              <a:rPr lang="en-US" smtClean="0"/>
            </a:br>
            <a:r>
              <a:rPr lang="en-US" smtClean="0"/>
              <a:t>RGB</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JPEG Compression</a:t>
            </a:r>
          </a:p>
        </p:txBody>
      </p:sp>
      <p:sp>
        <p:nvSpPr>
          <p:cNvPr id="63490" name="Content Placeholder 2"/>
          <p:cNvSpPr>
            <a:spLocks noGrp="1"/>
          </p:cNvSpPr>
          <p:nvPr>
            <p:ph idx="1"/>
          </p:nvPr>
        </p:nvSpPr>
        <p:spPr/>
        <p:txBody>
          <a:bodyPr/>
          <a:lstStyle/>
          <a:p>
            <a:pPr eaLnBrk="1" hangingPunct="1"/>
            <a:r>
              <a:rPr lang="en-US" smtClean="0"/>
              <a:t>Humans are quite sensitive to small changes in brightness (luminance)</a:t>
            </a:r>
          </a:p>
          <a:p>
            <a:pPr eaLnBrk="1" hangingPunct="1"/>
            <a:r>
              <a:rPr lang="en-US" smtClean="0"/>
              <a:t>Brightness levels of a photo must be preserved between uncompressed and compressed versions</a:t>
            </a:r>
          </a:p>
          <a:p>
            <a:pPr eaLnBrk="1" hangingPunct="1"/>
            <a:r>
              <a:rPr lang="en-US" smtClean="0"/>
              <a:t>People are not sensitive to small differences in color (chrominance)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en-US" smtClean="0"/>
              <a:t>JPEG Compression</a:t>
            </a:r>
          </a:p>
        </p:txBody>
      </p:sp>
      <p:sp>
        <p:nvSpPr>
          <p:cNvPr id="64514" name="Content Placeholder 2"/>
          <p:cNvSpPr>
            <a:spLocks noGrp="1"/>
          </p:cNvSpPr>
          <p:nvPr>
            <p:ph idx="1"/>
          </p:nvPr>
        </p:nvSpPr>
        <p:spPr/>
        <p:txBody>
          <a:bodyPr/>
          <a:lstStyle/>
          <a:p>
            <a:pPr eaLnBrk="1" hangingPunct="1"/>
            <a:r>
              <a:rPr lang="en-US" smtClean="0"/>
              <a:t>JPEG is capable of a 10:1 compression without detectable loss of clarity simply by keeping the regions small</a:t>
            </a:r>
          </a:p>
        </p:txBody>
      </p:sp>
      <p:grpSp>
        <p:nvGrpSpPr>
          <p:cNvPr id="64515" name="Group 11"/>
          <p:cNvGrpSpPr>
            <a:grpSpLocks/>
          </p:cNvGrpSpPr>
          <p:nvPr/>
        </p:nvGrpSpPr>
        <p:grpSpPr bwMode="auto">
          <a:xfrm>
            <a:off x="609600" y="3436938"/>
            <a:ext cx="7705725" cy="2536825"/>
            <a:chOff x="609600" y="3436779"/>
            <a:chExt cx="7705725" cy="2536366"/>
          </a:xfrm>
        </p:grpSpPr>
        <p:pic>
          <p:nvPicPr>
            <p:cNvPr id="64516" name="Picture 3"/>
            <p:cNvPicPr>
              <a:picLocks noChangeAspect="1" noChangeArrowheads="1"/>
            </p:cNvPicPr>
            <p:nvPr/>
          </p:nvPicPr>
          <p:blipFill>
            <a:blip r:embed="rId2"/>
            <a:srcRect/>
            <a:stretch>
              <a:fillRect/>
            </a:stretch>
          </p:blipFill>
          <p:spPr bwMode="auto">
            <a:xfrm>
              <a:off x="3581399" y="3439883"/>
              <a:ext cx="2209800" cy="1983154"/>
            </a:xfrm>
            <a:prstGeom prst="rect">
              <a:avLst/>
            </a:prstGeom>
            <a:noFill/>
            <a:ln w="9525">
              <a:noFill/>
              <a:miter lim="800000"/>
              <a:headEnd/>
              <a:tailEnd/>
            </a:ln>
          </p:spPr>
        </p:pic>
        <p:pic>
          <p:nvPicPr>
            <p:cNvPr id="64517" name="Picture 4"/>
            <p:cNvPicPr>
              <a:picLocks noChangeAspect="1" noChangeArrowheads="1"/>
            </p:cNvPicPr>
            <p:nvPr/>
          </p:nvPicPr>
          <p:blipFill>
            <a:blip r:embed="rId3"/>
            <a:srcRect/>
            <a:stretch>
              <a:fillRect/>
            </a:stretch>
          </p:blipFill>
          <p:spPr bwMode="auto">
            <a:xfrm>
              <a:off x="1371600" y="3436779"/>
              <a:ext cx="2209800" cy="2022336"/>
            </a:xfrm>
            <a:prstGeom prst="rect">
              <a:avLst/>
            </a:prstGeom>
            <a:noFill/>
            <a:ln w="9525">
              <a:noFill/>
              <a:miter lim="800000"/>
              <a:headEnd/>
              <a:tailEnd/>
            </a:ln>
          </p:spPr>
        </p:pic>
        <p:pic>
          <p:nvPicPr>
            <p:cNvPr id="64518" name="Picture 5"/>
            <p:cNvPicPr>
              <a:picLocks noChangeAspect="1" noChangeArrowheads="1"/>
            </p:cNvPicPr>
            <p:nvPr/>
          </p:nvPicPr>
          <p:blipFill>
            <a:blip r:embed="rId4"/>
            <a:srcRect/>
            <a:stretch>
              <a:fillRect/>
            </a:stretch>
          </p:blipFill>
          <p:spPr bwMode="auto">
            <a:xfrm>
              <a:off x="5791782" y="3438332"/>
              <a:ext cx="2209218" cy="2004766"/>
            </a:xfrm>
            <a:prstGeom prst="rect">
              <a:avLst/>
            </a:prstGeom>
            <a:noFill/>
            <a:ln w="9525">
              <a:noFill/>
              <a:miter lim="800000"/>
              <a:headEnd/>
              <a:tailEnd/>
            </a:ln>
          </p:spPr>
        </p:pic>
        <p:grpSp>
          <p:nvGrpSpPr>
            <p:cNvPr id="64519" name="Group 10"/>
            <p:cNvGrpSpPr>
              <a:grpSpLocks/>
            </p:cNvGrpSpPr>
            <p:nvPr/>
          </p:nvGrpSpPr>
          <p:grpSpPr bwMode="auto">
            <a:xfrm>
              <a:off x="609600" y="5447524"/>
              <a:ext cx="7705725" cy="525621"/>
              <a:chOff x="609600" y="5447524"/>
              <a:chExt cx="7705725" cy="525621"/>
            </a:xfrm>
          </p:grpSpPr>
          <p:pic>
            <p:nvPicPr>
              <p:cNvPr id="64520" name="Picture 6"/>
              <p:cNvPicPr>
                <a:picLocks noChangeAspect="1" noChangeArrowheads="1"/>
              </p:cNvPicPr>
              <p:nvPr/>
            </p:nvPicPr>
            <p:blipFill>
              <a:blip r:embed="rId5"/>
              <a:srcRect t="54237" r="64400" b="4529"/>
              <a:stretch>
                <a:fillRect/>
              </a:stretch>
            </p:blipFill>
            <p:spPr bwMode="auto">
              <a:xfrm>
                <a:off x="609600" y="5711877"/>
                <a:ext cx="2743200" cy="231723"/>
              </a:xfrm>
              <a:prstGeom prst="rect">
                <a:avLst/>
              </a:prstGeom>
              <a:noFill/>
              <a:ln w="9525">
                <a:noFill/>
                <a:miter lim="800000"/>
                <a:headEnd/>
                <a:tailEnd/>
              </a:ln>
            </p:spPr>
          </p:pic>
          <p:pic>
            <p:nvPicPr>
              <p:cNvPr id="64521" name="Picture 6"/>
              <p:cNvPicPr>
                <a:picLocks noChangeAspect="1" noChangeArrowheads="1"/>
              </p:cNvPicPr>
              <p:nvPr/>
            </p:nvPicPr>
            <p:blipFill>
              <a:blip r:embed="rId5"/>
              <a:srcRect l="69221" t="45763"/>
              <a:stretch>
                <a:fillRect/>
              </a:stretch>
            </p:blipFill>
            <p:spPr bwMode="auto">
              <a:xfrm>
                <a:off x="3267269" y="5668345"/>
                <a:ext cx="2371725" cy="304800"/>
              </a:xfrm>
              <a:prstGeom prst="rect">
                <a:avLst/>
              </a:prstGeom>
              <a:noFill/>
              <a:ln w="9525">
                <a:noFill/>
                <a:miter lim="800000"/>
                <a:headEnd/>
                <a:tailEnd/>
              </a:ln>
            </p:spPr>
          </p:pic>
          <p:pic>
            <p:nvPicPr>
              <p:cNvPr id="64522" name="Picture 6"/>
              <p:cNvPicPr>
                <a:picLocks noChangeAspect="1" noChangeArrowheads="1"/>
              </p:cNvPicPr>
              <p:nvPr/>
            </p:nvPicPr>
            <p:blipFill>
              <a:blip r:embed="rId5"/>
              <a:srcRect b="52403"/>
              <a:stretch>
                <a:fillRect/>
              </a:stretch>
            </p:blipFill>
            <p:spPr bwMode="auto">
              <a:xfrm>
                <a:off x="609600" y="5447524"/>
                <a:ext cx="7705725" cy="267476"/>
              </a:xfrm>
              <a:prstGeom prst="rect">
                <a:avLst/>
              </a:prstGeom>
              <a:noFill/>
              <a:ln w="9525">
                <a:noFill/>
                <a:miter lim="800000"/>
                <a:headEnd/>
                <a:tailEnd/>
              </a:ln>
            </p:spPr>
          </p:pic>
        </p:gr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smtClean="0"/>
              <a:t>JPEG Compression</a:t>
            </a:r>
          </a:p>
        </p:txBody>
      </p:sp>
      <p:sp>
        <p:nvSpPr>
          <p:cNvPr id="65538" name="Content Placeholder 2"/>
          <p:cNvSpPr>
            <a:spLocks noGrp="1"/>
          </p:cNvSpPr>
          <p:nvPr>
            <p:ph idx="1"/>
          </p:nvPr>
        </p:nvSpPr>
        <p:spPr/>
        <p:txBody>
          <a:bodyPr/>
          <a:lstStyle/>
          <a:p>
            <a:pPr eaLnBrk="1" hangingPunct="1"/>
            <a:r>
              <a:rPr lang="en-US" smtClean="0"/>
              <a:t>It is possible to experiment with levels greater than 10:1</a:t>
            </a:r>
          </a:p>
          <a:p>
            <a:pPr eaLnBrk="1" hangingPunct="1"/>
            <a:r>
              <a:rPr lang="en-US" smtClean="0"/>
              <a:t>The benefit is smaller files</a:t>
            </a:r>
          </a:p>
          <a:p>
            <a:pPr lvl="1" eaLnBrk="1" hangingPunct="1"/>
            <a:r>
              <a:rPr lang="en-US" smtClean="0"/>
              <a:t>Eventually the picture begins to “pixelate” or get “jaggies”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en-US" smtClean="0"/>
              <a:t>MPEG Compression</a:t>
            </a:r>
          </a:p>
        </p:txBody>
      </p:sp>
      <p:sp>
        <p:nvSpPr>
          <p:cNvPr id="66562" name="Content Placeholder 2"/>
          <p:cNvSpPr>
            <a:spLocks noGrp="1"/>
          </p:cNvSpPr>
          <p:nvPr>
            <p:ph idx="1"/>
          </p:nvPr>
        </p:nvSpPr>
        <p:spPr/>
        <p:txBody>
          <a:bodyPr/>
          <a:lstStyle/>
          <a:p>
            <a:pPr eaLnBrk="1" hangingPunct="1"/>
            <a:r>
              <a:rPr lang="en-US" smtClean="0"/>
              <a:t>MPEG is the same idea applied to motion pictures</a:t>
            </a:r>
          </a:p>
          <a:p>
            <a:pPr eaLnBrk="1" hangingPunct="1"/>
            <a:r>
              <a:rPr lang="en-US" smtClean="0"/>
              <a:t>It seems like an easy task</a:t>
            </a:r>
          </a:p>
          <a:p>
            <a:pPr lvl="1" eaLnBrk="1" hangingPunct="1"/>
            <a:r>
              <a:rPr lang="en-US" smtClean="0"/>
              <a:t>Each image/frame is not seen for long</a:t>
            </a:r>
          </a:p>
          <a:p>
            <a:pPr lvl="1" eaLnBrk="1" hangingPunct="1"/>
            <a:r>
              <a:rPr lang="en-US" smtClean="0"/>
              <a:t>Couldn’t we use even greater levels of single-image compression?</a:t>
            </a:r>
          </a:p>
          <a:p>
            <a:pPr lvl="1" eaLnBrk="1" hangingPunct="1"/>
            <a:r>
              <a:rPr lang="en-US" smtClean="0"/>
              <a:t>It takes many “stills” to make a movie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en-US" smtClean="0"/>
              <a:t>MPEG Compression</a:t>
            </a:r>
          </a:p>
        </p:txBody>
      </p:sp>
      <p:sp>
        <p:nvSpPr>
          <p:cNvPr id="67586" name="Content Placeholder 2"/>
          <p:cNvSpPr>
            <a:spLocks noGrp="1"/>
          </p:cNvSpPr>
          <p:nvPr>
            <p:ph idx="1"/>
          </p:nvPr>
        </p:nvSpPr>
        <p:spPr/>
        <p:txBody>
          <a:bodyPr/>
          <a:lstStyle/>
          <a:p>
            <a:pPr eaLnBrk="1" hangingPunct="1"/>
            <a:r>
              <a:rPr lang="en-US" smtClean="0"/>
              <a:t>In MPEG compression, JPEG-type compression is applied to each frame</a:t>
            </a:r>
          </a:p>
          <a:p>
            <a:pPr eaLnBrk="1" hangingPunct="1"/>
            <a:r>
              <a:rPr lang="en-US" smtClean="0"/>
              <a:t>“Interframe coherency” is used</a:t>
            </a:r>
          </a:p>
          <a:p>
            <a:pPr lvl="1" eaLnBrk="1" hangingPunct="1"/>
            <a:r>
              <a:rPr lang="en-US" smtClean="0"/>
              <a:t>Two consecutive video images are usually very similar, MPEG compression only has to record and transmit the “differences” between frames</a:t>
            </a:r>
          </a:p>
          <a:p>
            <a:pPr lvl="1" eaLnBrk="1" hangingPunct="1"/>
            <a:r>
              <a:rPr lang="en-US" smtClean="0"/>
              <a:t>Resulting in huge amounts of compression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pPr eaLnBrk="1" hangingPunct="1"/>
            <a:r>
              <a:rPr lang="en-US" smtClean="0"/>
              <a:t>Optical Character Recognition</a:t>
            </a:r>
          </a:p>
        </p:txBody>
      </p:sp>
      <p:sp>
        <p:nvSpPr>
          <p:cNvPr id="68610" name="Content Placeholder 2"/>
          <p:cNvSpPr>
            <a:spLocks noGrp="1"/>
          </p:cNvSpPr>
          <p:nvPr>
            <p:ph idx="1"/>
          </p:nvPr>
        </p:nvSpPr>
        <p:spPr/>
        <p:txBody>
          <a:bodyPr/>
          <a:lstStyle/>
          <a:p>
            <a:pPr eaLnBrk="1" hangingPunct="1"/>
            <a:r>
              <a:rPr lang="en-US" smtClean="0"/>
              <a:t>Very sophisticated technology that enables a computer to “read” printed characters</a:t>
            </a:r>
          </a:p>
          <a:p>
            <a:pPr eaLnBrk="1" hangingPunct="1"/>
            <a:r>
              <a:rPr lang="en-US" smtClean="0"/>
              <a:t>OCR’s business applications include: </a:t>
            </a:r>
          </a:p>
          <a:p>
            <a:pPr lvl="1" eaLnBrk="1" hangingPunct="1"/>
            <a:r>
              <a:rPr lang="en-US" smtClean="0"/>
              <a:t>U.S. Postal Service processing up to 45,000 pieces of mail per hour (2% error rate) </a:t>
            </a:r>
          </a:p>
          <a:p>
            <a:pPr lvl="1" eaLnBrk="1" hangingPunct="1"/>
            <a:r>
              <a:rPr lang="en-US" smtClean="0"/>
              <a:t>In banking, the magnetic numbers at the bottom of checks have been read by computers since the 1950s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t>Virtual Reality</a:t>
            </a:r>
          </a:p>
        </p:txBody>
      </p:sp>
      <p:sp>
        <p:nvSpPr>
          <p:cNvPr id="69634" name="Content Placeholder 2"/>
          <p:cNvSpPr>
            <a:spLocks noGrp="1"/>
          </p:cNvSpPr>
          <p:nvPr>
            <p:ph idx="1"/>
          </p:nvPr>
        </p:nvSpPr>
        <p:spPr/>
        <p:txBody>
          <a:bodyPr/>
          <a:lstStyle/>
          <a:p>
            <a:pPr eaLnBrk="1" hangingPunct="1"/>
            <a:r>
              <a:rPr lang="en-US" smtClean="0"/>
              <a:t>Ultimate form of digital representation is to create an entire digital world</a:t>
            </a:r>
          </a:p>
          <a:p>
            <a:pPr eaLnBrk="1" hangingPunct="1"/>
            <a:r>
              <a:rPr lang="en-US" smtClean="0"/>
              <a:t>Rapidly displaying still images is a standard way to fool our eyes and brain into seeing motion</a:t>
            </a:r>
          </a:p>
          <a:p>
            <a:pPr eaLnBrk="1" hangingPunct="1"/>
            <a:r>
              <a:rPr lang="en-US" smtClean="0"/>
              <a:t>Virtual reality applies that idea to our other senses and tries to eliminate the cues that keep us grounded in “real” reality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pPr eaLnBrk="1" hangingPunct="1"/>
            <a:r>
              <a:rPr lang="en-US" smtClean="0"/>
              <a:t>Haptic Devices</a:t>
            </a:r>
          </a:p>
        </p:txBody>
      </p:sp>
      <p:sp>
        <p:nvSpPr>
          <p:cNvPr id="70658" name="Content Placeholder 2"/>
          <p:cNvSpPr>
            <a:spLocks noGrp="1"/>
          </p:cNvSpPr>
          <p:nvPr>
            <p:ph idx="1"/>
          </p:nvPr>
        </p:nvSpPr>
        <p:spPr/>
        <p:txBody>
          <a:bodyPr/>
          <a:lstStyle/>
          <a:p>
            <a:pPr eaLnBrk="1" hangingPunct="1"/>
            <a:r>
              <a:rPr lang="en-US" smtClean="0"/>
              <a:t>Haptic devices are input/output technology for interacting with our sense of touch and feel</a:t>
            </a:r>
          </a:p>
          <a:p>
            <a:pPr eaLnBrk="1" hangingPunct="1"/>
            <a:r>
              <a:rPr lang="en-US" smtClean="0"/>
              <a:t>For example:</a:t>
            </a:r>
          </a:p>
          <a:p>
            <a:pPr lvl="1" eaLnBrk="1" hangingPunct="1"/>
            <a:r>
              <a:rPr lang="en-US" smtClean="0"/>
              <a:t>Haptic glove enables a computer to detect where our fingers are and to apply force against them, leaving us with the feeling of holding an object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smtClean="0"/>
              <a:t>Latency</a:t>
            </a:r>
          </a:p>
        </p:txBody>
      </p:sp>
      <p:sp>
        <p:nvSpPr>
          <p:cNvPr id="71682" name="Content Placeholder 2"/>
          <p:cNvSpPr>
            <a:spLocks noGrp="1"/>
          </p:cNvSpPr>
          <p:nvPr>
            <p:ph idx="1"/>
          </p:nvPr>
        </p:nvSpPr>
        <p:spPr/>
        <p:txBody>
          <a:bodyPr/>
          <a:lstStyle/>
          <a:p>
            <a:pPr eaLnBrk="1" hangingPunct="1"/>
            <a:r>
              <a:rPr lang="en-US" smtClean="0"/>
              <a:t>The system must operate fast enough and precisely enough to appear natural</a:t>
            </a:r>
          </a:p>
          <a:p>
            <a:pPr eaLnBrk="1" hangingPunct="1"/>
            <a:r>
              <a:rPr lang="en-US" smtClean="0"/>
              <a:t>Latency is the time it takes for information to be delivered</a:t>
            </a:r>
          </a:p>
          <a:p>
            <a:pPr eaLnBrk="1" hangingPunct="1"/>
            <a:r>
              <a:rPr lang="en-US" smtClean="0"/>
              <a:t>Long latencies just make us wait, but long latency can ruin the effect!</a:t>
            </a:r>
          </a:p>
          <a:p>
            <a:pPr eaLnBrk="1" hangingPunct="1"/>
            <a:r>
              <a:rPr lang="en-US" smtClean="0"/>
              <a:t>There is an </a:t>
            </a:r>
            <a:r>
              <a:rPr lang="en-US" i="1" smtClean="0"/>
              <a:t>absolute limit </a:t>
            </a:r>
            <a:r>
              <a:rPr lang="en-US" smtClean="0"/>
              <a:t>to how fast information can be transmitted—the speed of light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smtClean="0"/>
              <a:t>Bandwidth</a:t>
            </a:r>
          </a:p>
        </p:txBody>
      </p:sp>
      <p:sp>
        <p:nvSpPr>
          <p:cNvPr id="72706" name="Content Placeholder 2"/>
          <p:cNvSpPr>
            <a:spLocks noGrp="1"/>
          </p:cNvSpPr>
          <p:nvPr>
            <p:ph idx="1"/>
          </p:nvPr>
        </p:nvSpPr>
        <p:spPr/>
        <p:txBody>
          <a:bodyPr/>
          <a:lstStyle/>
          <a:p>
            <a:pPr eaLnBrk="1" hangingPunct="1"/>
            <a:r>
              <a:rPr lang="en-US" smtClean="0"/>
              <a:t>Bandwidth is how much information is transmitted per unit time</a:t>
            </a:r>
          </a:p>
          <a:p>
            <a:pPr eaLnBrk="1" hangingPunct="1"/>
            <a:r>
              <a:rPr lang="en-US" smtClean="0"/>
              <a:t>Higher bandwidth usually means lower latency</a:t>
            </a:r>
          </a:p>
          <a:p>
            <a:pPr eaLnBrk="1" hangingPunct="1"/>
            <a:r>
              <a:rPr lang="en-US" smtClean="0"/>
              <a:t>VR is challenged by both latency and bandwidth limitations</a:t>
            </a:r>
          </a:p>
          <a:p>
            <a:pPr eaLnBrk="1" hangingPunct="1"/>
            <a:r>
              <a:rPr lang="en-US" smtClean="0"/>
              <a:t>Creating a synthetic world and delivering it to our senses is a difficult technical problem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3"/>
          <p:cNvSpPr>
            <a:spLocks noGrp="1"/>
          </p:cNvSpPr>
          <p:nvPr>
            <p:ph type="title"/>
          </p:nvPr>
        </p:nvSpPr>
        <p:spPr/>
        <p:txBody>
          <a:bodyPr/>
          <a:lstStyle/>
          <a:p>
            <a:pPr eaLnBrk="1" hangingPunct="1"/>
            <a:r>
              <a:rPr lang="en-US" smtClean="0"/>
              <a:t>Yellow = R + G?</a:t>
            </a:r>
          </a:p>
        </p:txBody>
      </p:sp>
      <p:sp>
        <p:nvSpPr>
          <p:cNvPr id="18434" name="Content Placeholder 4"/>
          <p:cNvSpPr>
            <a:spLocks noGrp="1"/>
          </p:cNvSpPr>
          <p:nvPr>
            <p:ph sz="half" idx="1"/>
          </p:nvPr>
        </p:nvSpPr>
        <p:spPr/>
        <p:txBody>
          <a:bodyPr/>
          <a:lstStyle/>
          <a:p>
            <a:pPr eaLnBrk="1" hangingPunct="1"/>
            <a:r>
              <a:rPr lang="en-US" smtClean="0"/>
              <a:t>Combining red and green makes yellow</a:t>
            </a:r>
          </a:p>
          <a:p>
            <a:pPr eaLnBrk="1" hangingPunct="1"/>
            <a:r>
              <a:rPr lang="en-US" smtClean="0"/>
              <a:t>Taught in elementary school that red and yellow are primary colors</a:t>
            </a:r>
          </a:p>
          <a:p>
            <a:pPr eaLnBrk="1" hangingPunct="1"/>
            <a:r>
              <a:rPr lang="en-US" smtClean="0"/>
              <a:t>There is a difference between colored light and colored paint</a:t>
            </a:r>
          </a:p>
        </p:txBody>
      </p:sp>
      <p:pic>
        <p:nvPicPr>
          <p:cNvPr id="18435" name="Picture 2"/>
          <p:cNvPicPr>
            <a:picLocks noGrp="1" noChangeAspect="1" noChangeArrowheads="1"/>
          </p:cNvPicPr>
          <p:nvPr>
            <p:ph sz="half" idx="2"/>
          </p:nvPr>
        </p:nvPicPr>
        <p:blipFill>
          <a:blip r:embed="rId2"/>
          <a:srcRect b="8846"/>
          <a:stretch>
            <a:fillRect/>
          </a:stretch>
        </p:blipFill>
        <p:spPr>
          <a:xfrm>
            <a:off x="4648200" y="2646363"/>
            <a:ext cx="4038600" cy="2433637"/>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en-US" smtClean="0"/>
              <a:t>Bits Are It!</a:t>
            </a:r>
          </a:p>
        </p:txBody>
      </p:sp>
      <p:sp>
        <p:nvSpPr>
          <p:cNvPr id="73730" name="Content Placeholder 2"/>
          <p:cNvSpPr>
            <a:spLocks noGrp="1"/>
          </p:cNvSpPr>
          <p:nvPr>
            <p:ph idx="1"/>
          </p:nvPr>
        </p:nvSpPr>
        <p:spPr/>
        <p:txBody>
          <a:bodyPr/>
          <a:lstStyle/>
          <a:p>
            <a:pPr eaLnBrk="1" hangingPunct="1"/>
            <a:r>
              <a:rPr lang="en-US" smtClean="0"/>
              <a:t>4 bytes can represent many kinds of information</a:t>
            </a:r>
          </a:p>
          <a:p>
            <a:pPr eaLnBrk="1" hangingPunct="1"/>
            <a:r>
              <a:rPr lang="en-US" smtClean="0"/>
              <a:t>This a fundamental property of information:</a:t>
            </a:r>
          </a:p>
          <a:p>
            <a:pPr lvl="1" eaLnBrk="1" hangingPunct="1"/>
            <a:r>
              <a:rPr lang="en-US" b="1" i="1" smtClean="0"/>
              <a:t>Bias-Free Universal Medium Principle: </a:t>
            </a:r>
            <a:br>
              <a:rPr lang="en-US" b="1" i="1" smtClean="0"/>
            </a:br>
            <a:r>
              <a:rPr lang="en-US" b="1" i="1" smtClean="0"/>
              <a:t>Bits can represent all discrete information;</a:t>
            </a:r>
          </a:p>
          <a:p>
            <a:pPr eaLnBrk="1" hangingPunct="1"/>
            <a:r>
              <a:rPr lang="en-US" smtClean="0"/>
              <a:t>Bits have no inherent meaning</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en-US" smtClean="0"/>
              <a:t>Bits: The Universal Medium</a:t>
            </a:r>
          </a:p>
        </p:txBody>
      </p:sp>
      <p:sp>
        <p:nvSpPr>
          <p:cNvPr id="74754" name="Content Placeholder 2"/>
          <p:cNvSpPr>
            <a:spLocks noGrp="1"/>
          </p:cNvSpPr>
          <p:nvPr>
            <p:ph idx="1"/>
          </p:nvPr>
        </p:nvSpPr>
        <p:spPr/>
        <p:txBody>
          <a:bodyPr/>
          <a:lstStyle/>
          <a:p>
            <a:pPr eaLnBrk="1" hangingPunct="1"/>
            <a:r>
              <a:rPr lang="en-US" smtClean="0"/>
              <a:t>All discrete information can be represented by bits</a:t>
            </a:r>
          </a:p>
          <a:p>
            <a:pPr eaLnBrk="1" hangingPunct="1"/>
            <a:r>
              <a:rPr lang="en-US" smtClean="0"/>
              <a:t>Discrete things—things that can be separated from each other—can be represented by bits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pPr eaLnBrk="1" hangingPunct="1"/>
            <a:r>
              <a:rPr lang="en-US" smtClean="0"/>
              <a:t>Bits: Bias-Free</a:t>
            </a:r>
          </a:p>
        </p:txBody>
      </p:sp>
      <p:sp>
        <p:nvSpPr>
          <p:cNvPr id="75778" name="Content Placeholder 2"/>
          <p:cNvSpPr>
            <a:spLocks noGrp="1"/>
          </p:cNvSpPr>
          <p:nvPr>
            <p:ph idx="1"/>
          </p:nvPr>
        </p:nvSpPr>
        <p:spPr/>
        <p:txBody>
          <a:bodyPr/>
          <a:lstStyle/>
          <a:p>
            <a:pPr eaLnBrk="1" hangingPunct="1"/>
            <a:r>
              <a:rPr lang="en-US" smtClean="0"/>
              <a:t>Given a bit sequence</a:t>
            </a:r>
            <a:br>
              <a:rPr lang="en-US" smtClean="0"/>
            </a:br>
            <a:r>
              <a:rPr lang="en-US" sz="2800" smtClean="0"/>
              <a:t>0000 0000 1111 0001 0000 1000 0010 0000</a:t>
            </a:r>
          </a:p>
          <a:p>
            <a:pPr eaLnBrk="1" hangingPunct="1"/>
            <a:endParaRPr lang="en-US" smtClean="0"/>
          </a:p>
          <a:p>
            <a:pPr eaLnBrk="1" hangingPunct="1"/>
            <a:r>
              <a:rPr lang="en-US" smtClean="0"/>
              <a:t>there is no way to know what information it represents</a:t>
            </a:r>
          </a:p>
          <a:p>
            <a:pPr eaLnBrk="1" hangingPunct="1"/>
            <a:r>
              <a:rPr lang="en-US" smtClean="0"/>
              <a:t>Meaning of the bits comes entirely from the interpretation placed on them by users or by the computer</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eaLnBrk="1" hangingPunct="1"/>
            <a:r>
              <a:rPr lang="en-US" smtClean="0"/>
              <a:t>Not Necessarily Binary Numbers</a:t>
            </a:r>
          </a:p>
        </p:txBody>
      </p:sp>
      <p:sp>
        <p:nvSpPr>
          <p:cNvPr id="76802" name="Content Placeholder 4"/>
          <p:cNvSpPr>
            <a:spLocks noGrp="1"/>
          </p:cNvSpPr>
          <p:nvPr>
            <p:ph idx="1"/>
          </p:nvPr>
        </p:nvSpPr>
        <p:spPr/>
        <p:txBody>
          <a:bodyPr/>
          <a:lstStyle/>
          <a:p>
            <a:pPr eaLnBrk="1" hangingPunct="1"/>
            <a:r>
              <a:rPr lang="en-US" smtClean="0"/>
              <a:t>Computers represent information as bits</a:t>
            </a:r>
          </a:p>
          <a:p>
            <a:pPr eaLnBrk="1" hangingPunct="1"/>
            <a:r>
              <a:rPr lang="en-US" smtClean="0"/>
              <a:t>Bits can be </a:t>
            </a:r>
            <a:r>
              <a:rPr lang="en-US" i="1" smtClean="0"/>
              <a:t>interpreted </a:t>
            </a:r>
            <a:r>
              <a:rPr lang="en-US" smtClean="0"/>
              <a:t>as binary numbers</a:t>
            </a:r>
          </a:p>
          <a:p>
            <a:pPr eaLnBrk="1" hangingPunct="1"/>
            <a:r>
              <a:rPr lang="en-US" smtClean="0"/>
              <a:t>Bits do not always represent binary numbers</a:t>
            </a:r>
          </a:p>
          <a:p>
            <a:pPr lvl="1" eaLnBrk="1" hangingPunct="1"/>
            <a:r>
              <a:rPr lang="en-US" smtClean="0"/>
              <a:t>ASCII characters</a:t>
            </a:r>
          </a:p>
          <a:p>
            <a:pPr lvl="1" eaLnBrk="1" hangingPunct="1"/>
            <a:r>
              <a:rPr lang="en-US" smtClean="0"/>
              <a:t>RGB colors</a:t>
            </a:r>
          </a:p>
          <a:p>
            <a:pPr lvl="1" eaLnBrk="1" hangingPunct="1"/>
            <a:r>
              <a:rPr lang="en-US" smtClean="0"/>
              <a:t>Or an unlimited list of other things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en-US" smtClean="0"/>
              <a:t>Bits are bits…</a:t>
            </a:r>
          </a:p>
        </p:txBody>
      </p:sp>
      <p:pic>
        <p:nvPicPr>
          <p:cNvPr id="77826" name="Picture 2"/>
          <p:cNvPicPr>
            <a:picLocks noGrp="1" noChangeAspect="1" noChangeArrowheads="1"/>
          </p:cNvPicPr>
          <p:nvPr>
            <p:ph idx="1"/>
          </p:nvPr>
        </p:nvPicPr>
        <p:blipFill>
          <a:blip r:embed="rId2"/>
          <a:srcRect/>
          <a:stretch>
            <a:fillRect/>
          </a:stretch>
        </p:blipFill>
        <p:spPr>
          <a:xfrm>
            <a:off x="571500" y="2498725"/>
            <a:ext cx="8001000" cy="2728913"/>
          </a:xfr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Summary</a:t>
            </a:r>
          </a:p>
        </p:txBody>
      </p:sp>
      <p:sp>
        <p:nvSpPr>
          <p:cNvPr id="78850" name="Content Placeholder 2"/>
          <p:cNvSpPr>
            <a:spLocks noGrp="1"/>
          </p:cNvSpPr>
          <p:nvPr>
            <p:ph idx="1"/>
          </p:nvPr>
        </p:nvSpPr>
        <p:spPr/>
        <p:txBody>
          <a:bodyPr/>
          <a:lstStyle/>
          <a:p>
            <a:pPr eaLnBrk="1" hangingPunct="1"/>
            <a:r>
              <a:rPr lang="en-US" sz="2800" smtClean="0"/>
              <a:t>With RGB color, each intensity is a 1-byte numeric quantity represented as a binary number.</a:t>
            </a:r>
          </a:p>
          <a:p>
            <a:pPr eaLnBrk="1" hangingPunct="1"/>
            <a:r>
              <a:rPr lang="en-US" sz="2800" smtClean="0"/>
              <a:t>Binary representation and binary arithmetic are the same as they are for decimal numbers, but they are limited to two digits.</a:t>
            </a:r>
          </a:p>
          <a:p>
            <a:pPr eaLnBrk="1" hangingPunct="1"/>
            <a:r>
              <a:rPr lang="en-US" sz="2800" smtClean="0"/>
              <a:t>The decimal equivalent of binary numbers is determined by adding their powers of 2 corresponding to 1’s.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en-US" smtClean="0"/>
              <a:t>Summary</a:t>
            </a:r>
          </a:p>
        </p:txBody>
      </p:sp>
      <p:sp>
        <p:nvSpPr>
          <p:cNvPr id="79874" name="Content Placeholder 2"/>
          <p:cNvSpPr>
            <a:spLocks noGrp="1"/>
          </p:cNvSpPr>
          <p:nvPr>
            <p:ph idx="1"/>
          </p:nvPr>
        </p:nvSpPr>
        <p:spPr/>
        <p:txBody>
          <a:bodyPr/>
          <a:lstStyle/>
          <a:p>
            <a:pPr eaLnBrk="1" hangingPunct="1"/>
            <a:r>
              <a:rPr lang="en-US" sz="2800" smtClean="0"/>
              <a:t>We can use arithmetic on the intensities to “compute on the representation,” for example, making gray lighter and colorizing a black-and-white picture from the nineteenth century.</a:t>
            </a:r>
          </a:p>
          <a:p>
            <a:pPr eaLnBrk="1" hangingPunct="1"/>
            <a:r>
              <a:rPr lang="en-US" sz="2800" smtClean="0"/>
              <a:t>When digitizing sound, sampling rate and measurement precision determine how accurate the digital form is; uncompressed audio requires more than 80 million bits per minute.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pPr eaLnBrk="1" hangingPunct="1"/>
            <a:r>
              <a:rPr lang="en-US" smtClean="0"/>
              <a:t>Summary</a:t>
            </a:r>
          </a:p>
        </p:txBody>
      </p:sp>
      <p:sp>
        <p:nvSpPr>
          <p:cNvPr id="80898" name="Content Placeholder 2"/>
          <p:cNvSpPr>
            <a:spLocks noGrp="1"/>
          </p:cNvSpPr>
          <p:nvPr>
            <p:ph idx="1"/>
          </p:nvPr>
        </p:nvSpPr>
        <p:spPr/>
        <p:txBody>
          <a:bodyPr/>
          <a:lstStyle/>
          <a:p>
            <a:pPr eaLnBrk="1" hangingPunct="1"/>
            <a:r>
              <a:rPr lang="en-US" sz="2800" smtClean="0"/>
              <a:t>Compression makes large files manageable: MP3 for audio, JPEG for still pictures, and MPEG for video. These compact representations work because they remove unnecessary information.</a:t>
            </a:r>
          </a:p>
          <a:p>
            <a:pPr eaLnBrk="1" hangingPunct="1"/>
            <a:r>
              <a:rPr lang="en-US" sz="2800" smtClean="0"/>
              <a:t>Optical character recognition technology improves our world.</a:t>
            </a:r>
          </a:p>
          <a:p>
            <a:pPr eaLnBrk="1" hangingPunct="1"/>
            <a:r>
              <a:rPr lang="en-US" sz="2800" smtClean="0"/>
              <a:t>Virtual reality illustrates the complexities of conveying information to all of our senses simultaneously.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en-US" smtClean="0"/>
              <a:t>Summary</a:t>
            </a:r>
          </a:p>
        </p:txBody>
      </p:sp>
      <p:sp>
        <p:nvSpPr>
          <p:cNvPr id="81922" name="Content Placeholder 2"/>
          <p:cNvSpPr>
            <a:spLocks noGrp="1"/>
          </p:cNvSpPr>
          <p:nvPr>
            <p:ph idx="1"/>
          </p:nvPr>
        </p:nvSpPr>
        <p:spPr/>
        <p:txBody>
          <a:bodyPr/>
          <a:lstStyle/>
          <a:p>
            <a:pPr eaLnBrk="1" hangingPunct="1"/>
            <a:r>
              <a:rPr lang="en-US" sz="2800" smtClean="0"/>
              <a:t>The Bias-Free Universal Medium Principle embodies the magic of computers through universal bit representations and unbiased encoding.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3"/>
          <p:cNvSpPr>
            <a:spLocks noGrp="1"/>
          </p:cNvSpPr>
          <p:nvPr>
            <p:ph type="title"/>
          </p:nvPr>
        </p:nvSpPr>
        <p:spPr/>
        <p:txBody>
          <a:bodyPr/>
          <a:lstStyle/>
          <a:p>
            <a:pPr eaLnBrk="1" hangingPunct="1"/>
            <a:r>
              <a:rPr lang="en-US" smtClean="0"/>
              <a:t>Yellow = R + G?</a:t>
            </a:r>
          </a:p>
        </p:txBody>
      </p:sp>
      <p:sp>
        <p:nvSpPr>
          <p:cNvPr id="19458" name="Content Placeholder 4"/>
          <p:cNvSpPr>
            <a:spLocks noGrp="1"/>
          </p:cNvSpPr>
          <p:nvPr>
            <p:ph sz="half" idx="1"/>
          </p:nvPr>
        </p:nvSpPr>
        <p:spPr/>
        <p:txBody>
          <a:bodyPr/>
          <a:lstStyle/>
          <a:p>
            <a:pPr eaLnBrk="1" hangingPunct="1"/>
            <a:r>
              <a:rPr lang="en-US" smtClean="0"/>
              <a:t>Paint reflects some colors and absorbs others</a:t>
            </a:r>
          </a:p>
          <a:p>
            <a:pPr eaLnBrk="1" hangingPunct="1"/>
            <a:r>
              <a:rPr lang="en-US" smtClean="0"/>
              <a:t>When white light strikes paint, some light is absorbed (we can’t see it) and some light is reflected (we see it)</a:t>
            </a:r>
          </a:p>
        </p:txBody>
      </p:sp>
      <p:pic>
        <p:nvPicPr>
          <p:cNvPr id="19459" name="Picture 2"/>
          <p:cNvPicPr>
            <a:picLocks noGrp="1" noChangeAspect="1" noChangeArrowheads="1"/>
          </p:cNvPicPr>
          <p:nvPr>
            <p:ph sz="half" idx="2"/>
          </p:nvPr>
        </p:nvPicPr>
        <p:blipFill>
          <a:blip r:embed="rId2"/>
          <a:srcRect b="8846"/>
          <a:stretch>
            <a:fillRect/>
          </a:stretch>
        </p:blipFill>
        <p:spPr>
          <a:xfrm>
            <a:off x="4648200" y="2646363"/>
            <a:ext cx="4038600" cy="243363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3"/>
          <p:cNvSpPr>
            <a:spLocks noGrp="1"/>
          </p:cNvSpPr>
          <p:nvPr>
            <p:ph type="title"/>
          </p:nvPr>
        </p:nvSpPr>
        <p:spPr/>
        <p:txBody>
          <a:bodyPr/>
          <a:lstStyle/>
          <a:p>
            <a:pPr eaLnBrk="1" hangingPunct="1"/>
            <a:r>
              <a:rPr lang="en-US" smtClean="0"/>
              <a:t>Yellow = R + G?</a:t>
            </a:r>
          </a:p>
        </p:txBody>
      </p:sp>
      <p:sp>
        <p:nvSpPr>
          <p:cNvPr id="20482" name="Content Placeholder 4"/>
          <p:cNvSpPr>
            <a:spLocks noGrp="1"/>
          </p:cNvSpPr>
          <p:nvPr>
            <p:ph sz="half" idx="1"/>
          </p:nvPr>
        </p:nvSpPr>
        <p:spPr/>
        <p:txBody>
          <a:bodyPr/>
          <a:lstStyle/>
          <a:p>
            <a:pPr eaLnBrk="1" hangingPunct="1"/>
            <a:r>
              <a:rPr lang="en-US" smtClean="0"/>
              <a:t>In the case of a pixel, the light shines directly at our eyes</a:t>
            </a:r>
          </a:p>
          <a:p>
            <a:pPr lvl="1" eaLnBrk="1" hangingPunct="1"/>
            <a:r>
              <a:rPr lang="en-US" smtClean="0"/>
              <a:t>Nothing is absorbed</a:t>
            </a:r>
          </a:p>
          <a:p>
            <a:pPr lvl="1" eaLnBrk="1" hangingPunct="1"/>
            <a:r>
              <a:rPr lang="en-US" smtClean="0"/>
              <a:t>Nothing is reflected</a:t>
            </a:r>
          </a:p>
          <a:p>
            <a:pPr lvl="1" eaLnBrk="1" hangingPunct="1"/>
            <a:r>
              <a:rPr lang="en-US" smtClean="0"/>
              <a:t>Just see pure colored light</a:t>
            </a:r>
          </a:p>
        </p:txBody>
      </p:sp>
      <p:pic>
        <p:nvPicPr>
          <p:cNvPr id="20483" name="Picture 2"/>
          <p:cNvPicPr>
            <a:picLocks noGrp="1" noChangeAspect="1" noChangeArrowheads="1"/>
          </p:cNvPicPr>
          <p:nvPr>
            <p:ph sz="half" idx="2"/>
          </p:nvPr>
        </p:nvPicPr>
        <p:blipFill>
          <a:blip r:embed="rId2"/>
          <a:srcRect b="8846"/>
          <a:stretch>
            <a:fillRect/>
          </a:stretch>
        </p:blipFill>
        <p:spPr>
          <a:xfrm>
            <a:off x="4648200" y="2646363"/>
            <a:ext cx="4038600" cy="2433637"/>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t>LCD Display Technology</a:t>
            </a:r>
          </a:p>
        </p:txBody>
      </p:sp>
      <p:sp>
        <p:nvSpPr>
          <p:cNvPr id="21506" name="Content Placeholder 3"/>
          <p:cNvSpPr>
            <a:spLocks noGrp="1"/>
          </p:cNvSpPr>
          <p:nvPr>
            <p:ph sz="half" idx="1"/>
          </p:nvPr>
        </p:nvSpPr>
        <p:spPr/>
        <p:txBody>
          <a:bodyPr/>
          <a:lstStyle/>
          <a:p>
            <a:pPr eaLnBrk="1" hangingPunct="1"/>
            <a:r>
              <a:rPr lang="en-US" smtClean="0"/>
              <a:t>At left in the close-up of an LCD is an arrow pointer with two enlargements of it</a:t>
            </a:r>
          </a:p>
          <a:p>
            <a:pPr eaLnBrk="1" hangingPunct="1"/>
            <a:r>
              <a:rPr lang="en-US" smtClean="0"/>
              <a:t>From a distance, the pixels appear white</a:t>
            </a:r>
          </a:p>
          <a:p>
            <a:pPr eaLnBrk="1" hangingPunct="1"/>
            <a:r>
              <a:rPr lang="en-US" smtClean="0"/>
              <a:t>Close up, the pixels are red, green, and blue colored lights</a:t>
            </a:r>
          </a:p>
        </p:txBody>
      </p:sp>
      <p:pic>
        <p:nvPicPr>
          <p:cNvPr id="21507" name="Picture 2"/>
          <p:cNvPicPr>
            <a:picLocks noGrp="1" noChangeAspect="1" noChangeArrowheads="1"/>
          </p:cNvPicPr>
          <p:nvPr>
            <p:ph sz="half" idx="2"/>
          </p:nvPr>
        </p:nvPicPr>
        <p:blipFill>
          <a:blip r:embed="rId2"/>
          <a:srcRect/>
          <a:stretch>
            <a:fillRect/>
          </a:stretch>
        </p:blipFill>
        <p:spPr>
          <a:xfrm>
            <a:off x="4648200" y="2652713"/>
            <a:ext cx="4038600" cy="2420937"/>
          </a:xfr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437</TotalTime>
  <Words>2657</Words>
  <Application>Microsoft Office PowerPoint</Application>
  <PresentationFormat>On-screen Show (4:3)</PresentationFormat>
  <Paragraphs>307</Paragraphs>
  <Slides>68</Slides>
  <Notes>0</Notes>
  <HiddenSlides>0</HiddenSlides>
  <MMClips>0</MMClips>
  <ScaleCrop>false</ScaleCrop>
  <HeadingPairs>
    <vt:vector size="6" baseType="variant">
      <vt:variant>
        <vt:lpstr>Fonts Used</vt:lpstr>
      </vt:variant>
      <vt:variant>
        <vt:i4>4</vt:i4>
      </vt:variant>
      <vt:variant>
        <vt:lpstr>Design Template</vt:lpstr>
      </vt:variant>
      <vt:variant>
        <vt:i4>2</vt:i4>
      </vt:variant>
      <vt:variant>
        <vt:lpstr>Slide Titles</vt:lpstr>
      </vt:variant>
      <vt:variant>
        <vt:i4>68</vt:i4>
      </vt:variant>
    </vt:vector>
  </HeadingPairs>
  <TitlesOfParts>
    <vt:vector size="74" baseType="lpstr">
      <vt:lpstr>Arial</vt:lpstr>
      <vt:lpstr>Calibri</vt:lpstr>
      <vt:lpstr>Century Gothic</vt:lpstr>
      <vt:lpstr>ヒラギノ角ゴ Pro W3</vt:lpstr>
      <vt:lpstr>Default Design</vt:lpstr>
      <vt:lpstr>Default Design</vt:lpstr>
      <vt:lpstr>Slide 1</vt:lpstr>
      <vt:lpstr>Learning Objectives</vt:lpstr>
      <vt:lpstr>Digitizing Data</vt:lpstr>
      <vt:lpstr>Color and the Mystery of Light</vt:lpstr>
      <vt:lpstr>Showing Colors</vt:lpstr>
      <vt:lpstr>Yellow = R + G?</vt:lpstr>
      <vt:lpstr>Yellow = R + G?</vt:lpstr>
      <vt:lpstr>Yellow = R + G?</vt:lpstr>
      <vt:lpstr>LCD Display Technology</vt:lpstr>
      <vt:lpstr>Black and White Colors</vt:lpstr>
      <vt:lpstr>Black and White Colors</vt:lpstr>
      <vt:lpstr>Color Intensities</vt:lpstr>
      <vt:lpstr>Color Intensities</vt:lpstr>
      <vt:lpstr>Decimal to Binary</vt:lpstr>
      <vt:lpstr>Lighten Up</vt:lpstr>
      <vt:lpstr>Lighter Still…</vt:lpstr>
      <vt:lpstr>Binary Addition</vt:lpstr>
      <vt:lpstr>Computing on Representations</vt:lpstr>
      <vt:lpstr>Brightness and Contrast</vt:lpstr>
      <vt:lpstr>Levels Graph</vt:lpstr>
      <vt:lpstr>Brightness</vt:lpstr>
      <vt:lpstr>Contrast</vt:lpstr>
      <vt:lpstr>New Levels Graph</vt:lpstr>
      <vt:lpstr>New Levels Math</vt:lpstr>
      <vt:lpstr>New Levels Math</vt:lpstr>
      <vt:lpstr>New Levels Math</vt:lpstr>
      <vt:lpstr>Adding Color</vt:lpstr>
      <vt:lpstr>Adding Color</vt:lpstr>
      <vt:lpstr>Adding Color</vt:lpstr>
      <vt:lpstr>Adding Color</vt:lpstr>
      <vt:lpstr>Digitizing Sound</vt:lpstr>
      <vt:lpstr>Digitizing Sound</vt:lpstr>
      <vt:lpstr>Analog to Digital</vt:lpstr>
      <vt:lpstr>Analog to Digital</vt:lpstr>
      <vt:lpstr>Nyquist Rule for Sampling</vt:lpstr>
      <vt:lpstr>Nyquist Rule for Sampling</vt:lpstr>
      <vt:lpstr>Digitizing Process</vt:lpstr>
      <vt:lpstr>Digitizing Process</vt:lpstr>
      <vt:lpstr>Digitizing Process</vt:lpstr>
      <vt:lpstr>How Many Bits per Sample?</vt:lpstr>
      <vt:lpstr>How Many Bits per Sample?</vt:lpstr>
      <vt:lpstr>Advantages of Digital Sound</vt:lpstr>
      <vt:lpstr>Advantages of Digital Sound</vt:lpstr>
      <vt:lpstr>Digital Images and Video</vt:lpstr>
      <vt:lpstr>Digital Images and Video</vt:lpstr>
      <vt:lpstr>Image Compression</vt:lpstr>
      <vt:lpstr>Image Compression</vt:lpstr>
      <vt:lpstr>Compression</vt:lpstr>
      <vt:lpstr>Compression</vt:lpstr>
      <vt:lpstr>JPEG Compression</vt:lpstr>
      <vt:lpstr>JPEG Compression</vt:lpstr>
      <vt:lpstr>JPEG Compression</vt:lpstr>
      <vt:lpstr>MPEG Compression</vt:lpstr>
      <vt:lpstr>MPEG Compression</vt:lpstr>
      <vt:lpstr>Optical Character Recognition</vt:lpstr>
      <vt:lpstr>Virtual Reality</vt:lpstr>
      <vt:lpstr>Haptic Devices</vt:lpstr>
      <vt:lpstr>Latency</vt:lpstr>
      <vt:lpstr>Bandwidth</vt:lpstr>
      <vt:lpstr>Bits Are It!</vt:lpstr>
      <vt:lpstr>Bits: The Universal Medium</vt:lpstr>
      <vt:lpstr>Bits: Bias-Free</vt:lpstr>
      <vt:lpstr>Not Necessarily Binary Numbers</vt:lpstr>
      <vt:lpstr>Bits are bits…</vt:lpstr>
      <vt:lpstr>Summary</vt:lpstr>
      <vt:lpstr>Summary</vt:lpstr>
      <vt:lpstr>Summary</vt:lpstr>
      <vt:lpstr>Summary</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usnidem</cp:lastModifiedBy>
  <cp:revision>105</cp:revision>
  <dcterms:created xsi:type="dcterms:W3CDTF">2012-03-21T18:49:41Z</dcterms:created>
  <dcterms:modified xsi:type="dcterms:W3CDTF">2012-04-18T13:37:53Z</dcterms:modified>
</cp:coreProperties>
</file>