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6" r:id="rId2"/>
    <p:sldId id="258" r:id="rId3"/>
    <p:sldId id="260" r:id="rId4"/>
    <p:sldId id="257" r:id="rId5"/>
    <p:sldId id="319" r:id="rId6"/>
    <p:sldId id="320" r:id="rId7"/>
    <p:sldId id="321" r:id="rId8"/>
    <p:sldId id="322" r:id="rId9"/>
    <p:sldId id="323" r:id="rId10"/>
    <p:sldId id="268" r:id="rId11"/>
    <p:sldId id="270" r:id="rId12"/>
    <p:sldId id="324" r:id="rId13"/>
    <p:sldId id="325" r:id="rId14"/>
    <p:sldId id="327" r:id="rId15"/>
    <p:sldId id="273" r:id="rId16"/>
    <p:sldId id="329" r:id="rId17"/>
    <p:sldId id="326" r:id="rId18"/>
    <p:sldId id="330" r:id="rId19"/>
    <p:sldId id="331" r:id="rId20"/>
    <p:sldId id="328" r:id="rId21"/>
    <p:sldId id="332" r:id="rId22"/>
    <p:sldId id="277" r:id="rId23"/>
    <p:sldId id="278" r:id="rId24"/>
    <p:sldId id="334" r:id="rId25"/>
    <p:sldId id="279" r:id="rId26"/>
    <p:sldId id="333" r:id="rId27"/>
    <p:sldId id="280" r:id="rId28"/>
    <p:sldId id="282" r:id="rId29"/>
    <p:sldId id="283" r:id="rId30"/>
    <p:sldId id="335" r:id="rId31"/>
    <p:sldId id="285" r:id="rId32"/>
    <p:sldId id="336" r:id="rId33"/>
    <p:sldId id="337" r:id="rId34"/>
    <p:sldId id="287" r:id="rId35"/>
    <p:sldId id="338" r:id="rId36"/>
    <p:sldId id="289" r:id="rId37"/>
    <p:sldId id="339" r:id="rId38"/>
    <p:sldId id="291" r:id="rId39"/>
    <p:sldId id="340" r:id="rId40"/>
    <p:sldId id="293" r:id="rId41"/>
    <p:sldId id="341" r:id="rId42"/>
    <p:sldId id="342" r:id="rId43"/>
    <p:sldId id="343" r:id="rId44"/>
    <p:sldId id="297" r:id="rId45"/>
    <p:sldId id="344" r:id="rId46"/>
    <p:sldId id="345" r:id="rId47"/>
    <p:sldId id="346" r:id="rId48"/>
    <p:sldId id="347" r:id="rId49"/>
    <p:sldId id="348" r:id="rId50"/>
    <p:sldId id="299" r:id="rId51"/>
    <p:sldId id="300" r:id="rId52"/>
    <p:sldId id="349" r:id="rId53"/>
    <p:sldId id="301" r:id="rId54"/>
    <p:sldId id="302" r:id="rId55"/>
    <p:sldId id="304" r:id="rId56"/>
    <p:sldId id="350" r:id="rId57"/>
    <p:sldId id="354" r:id="rId58"/>
    <p:sldId id="355" r:id="rId59"/>
    <p:sldId id="351" r:id="rId60"/>
    <p:sldId id="352" r:id="rId61"/>
    <p:sldId id="356" r:id="rId62"/>
    <p:sldId id="353" r:id="rId63"/>
    <p:sldId id="361" r:id="rId64"/>
    <p:sldId id="362" r:id="rId65"/>
    <p:sldId id="357" r:id="rId66"/>
    <p:sldId id="358" r:id="rId67"/>
    <p:sldId id="359" r:id="rId68"/>
    <p:sldId id="363" r:id="rId69"/>
    <p:sldId id="364" r:id="rId70"/>
    <p:sldId id="367" r:id="rId71"/>
    <p:sldId id="368" r:id="rId72"/>
    <p:sldId id="360" r:id="rId73"/>
    <p:sldId id="365" r:id="rId74"/>
    <p:sldId id="369" r:id="rId75"/>
    <p:sldId id="370" r:id="rId76"/>
    <p:sldId id="371" r:id="rId77"/>
    <p:sldId id="372" r:id="rId7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A4A4"/>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dirty="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B6A453EE-32F9-4C3B-AD30-A739C1BEF739}" type="datetimeFigureOut">
              <a:rPr lang="en-US"/>
              <a:pPr>
                <a:defRPr/>
              </a:pPr>
              <a:t>5/11/2012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dirty="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A05D2BE6-4414-4421-8E81-1438B95B9BF0}"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a:t>
            </a:r>
            <a:r>
              <a:rPr lang="en-US" sz="4000" b="1" dirty="0">
                <a:solidFill>
                  <a:schemeClr val="accent2"/>
                </a:solidFill>
                <a:latin typeface="Century Gothic" pitchFamily="34" charset="0"/>
                <a:ea typeface="ヒラギノ角ゴ Pro W3" pitchFamily="1" charset="-128"/>
              </a:rPr>
              <a:t>9</a:t>
            </a:r>
            <a:endParaRPr lang="en-US" sz="4000" b="1" dirty="0">
              <a:solidFill>
                <a:schemeClr val="accent2"/>
              </a:solidFill>
              <a:latin typeface="Century Gothic" pitchFamily="34" charset="0"/>
              <a:ea typeface="ヒラギノ角ゴ Pro W3" pitchFamily="1" charset="-128"/>
            </a:endParaRP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Principles of Computer Operations</a:t>
            </a:r>
            <a:endParaRPr lang="en-US" sz="3000" b="1" i="1" dirty="0">
              <a:solidFill>
                <a:srgbClr val="5895EE"/>
              </a:solidFill>
              <a:latin typeface="Century Gothic" pitchFamily="34" charset="0"/>
              <a:ea typeface="ヒラギノ角ゴ Pro W3" pitchFamily="1" charset="-128"/>
            </a:endParaRP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p:txBody>
          <a:bodyPr/>
          <a:lstStyle/>
          <a:p>
            <a:pPr eaLnBrk="1" hangingPunct="1"/>
            <a:r>
              <a:rPr lang="en-US" smtClean="0"/>
              <a:t>Byte-Size Memory Location</a:t>
            </a:r>
          </a:p>
        </p:txBody>
      </p:sp>
      <p:sp>
        <p:nvSpPr>
          <p:cNvPr id="23554" name="Rectangle 3"/>
          <p:cNvSpPr>
            <a:spLocks noGrp="1" noChangeArrowheads="1"/>
          </p:cNvSpPr>
          <p:nvPr>
            <p:ph idx="1"/>
          </p:nvPr>
        </p:nvSpPr>
        <p:spPr>
          <a:xfrm>
            <a:off x="457200" y="1600200"/>
            <a:ext cx="8229600" cy="2667000"/>
          </a:xfrm>
        </p:spPr>
        <p:txBody>
          <a:bodyPr/>
          <a:lstStyle/>
          <a:p>
            <a:pPr eaLnBrk="1" hangingPunct="1"/>
            <a:r>
              <a:rPr lang="en-US" smtClean="0"/>
              <a:t>Common visualization of computer memory</a:t>
            </a:r>
          </a:p>
          <a:p>
            <a:pPr eaLnBrk="1" hangingPunct="1"/>
            <a:r>
              <a:rPr lang="en-US" smtClean="0"/>
              <a:t>Discrete locations are shown as boxes holding 1-byte each</a:t>
            </a:r>
          </a:p>
        </p:txBody>
      </p:sp>
      <p:pic>
        <p:nvPicPr>
          <p:cNvPr id="23555" name="Picture 8"/>
          <p:cNvPicPr>
            <a:picLocks noChangeAspect="1" noChangeArrowheads="1"/>
          </p:cNvPicPr>
          <p:nvPr/>
        </p:nvPicPr>
        <p:blipFill>
          <a:blip r:embed="rId2"/>
          <a:srcRect/>
          <a:stretch>
            <a:fillRect/>
          </a:stretch>
        </p:blipFill>
        <p:spPr bwMode="auto">
          <a:xfrm>
            <a:off x="304800" y="3810000"/>
            <a:ext cx="8534400" cy="1276350"/>
          </a:xfrm>
          <a:prstGeom prst="rect">
            <a:avLst/>
          </a:prstGeom>
          <a:noFill/>
          <a:ln w="9525">
            <a:noFill/>
            <a:miter lim="800000"/>
            <a:headEnd/>
            <a:tailEnd/>
          </a:ln>
        </p:spPr>
      </p:pic>
      <p:sp>
        <p:nvSpPr>
          <p:cNvPr id="23556" name="TextBox 7"/>
          <p:cNvSpPr txBox="1">
            <a:spLocks noChangeArrowheads="1"/>
          </p:cNvSpPr>
          <p:nvPr/>
        </p:nvSpPr>
        <p:spPr bwMode="auto">
          <a:xfrm>
            <a:off x="454025" y="5105400"/>
            <a:ext cx="7696200" cy="1570038"/>
          </a:xfrm>
          <a:prstGeom prst="rect">
            <a:avLst/>
          </a:prstGeom>
          <a:noFill/>
          <a:ln w="9525">
            <a:noFill/>
            <a:miter lim="800000"/>
            <a:headEnd/>
            <a:tailEnd/>
          </a:ln>
        </p:spPr>
        <p:txBody>
          <a:bodyPr>
            <a:spAutoFit/>
          </a:bodyPr>
          <a:lstStyle/>
          <a:p>
            <a:pPr marL="346075" indent="-346075">
              <a:buFont typeface="Arial" charset="0"/>
              <a:buChar char="•"/>
            </a:pPr>
            <a:r>
              <a:rPr lang="en-US" sz="3200"/>
              <a:t>Address of location is displayed above the box and the contents of location is shown in the box</a:t>
            </a:r>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pPr eaLnBrk="1" hangingPunct="1"/>
            <a:r>
              <a:rPr lang="en-US" smtClean="0"/>
              <a:t>Byte-Size Memory Location</a:t>
            </a:r>
          </a:p>
        </p:txBody>
      </p:sp>
      <p:sp>
        <p:nvSpPr>
          <p:cNvPr id="24578" name="Rectangle 3"/>
          <p:cNvSpPr>
            <a:spLocks noGrp="1" noChangeArrowheads="1"/>
          </p:cNvSpPr>
          <p:nvPr>
            <p:ph idx="1"/>
          </p:nvPr>
        </p:nvSpPr>
        <p:spPr>
          <a:xfrm>
            <a:off x="457200" y="1600200"/>
            <a:ext cx="8229600" cy="3733800"/>
          </a:xfrm>
        </p:spPr>
        <p:txBody>
          <a:bodyPr/>
          <a:lstStyle/>
          <a:p>
            <a:pPr eaLnBrk="1" hangingPunct="1"/>
            <a:r>
              <a:rPr lang="en-US" smtClean="0"/>
              <a:t>That 1-byte memory location can store one ASCII character or a number less than 256</a:t>
            </a:r>
          </a:p>
          <a:p>
            <a:pPr eaLnBrk="1" hangingPunct="1"/>
            <a:r>
              <a:rPr lang="en-US" smtClean="0"/>
              <a:t>Blocks of four bytes are used as a unit so often that they are called memory </a:t>
            </a:r>
            <a:r>
              <a:rPr lang="en-US" b="1" smtClean="0"/>
              <a:t>words</a:t>
            </a:r>
          </a:p>
          <a:p>
            <a:pPr eaLnBrk="1" hangingPunct="1"/>
            <a:endParaRPr lang="en-US" smtClean="0"/>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mtClean="0"/>
              <a:t>Random Access Memory</a:t>
            </a:r>
          </a:p>
        </p:txBody>
      </p:sp>
      <p:sp>
        <p:nvSpPr>
          <p:cNvPr id="25602" name="Content Placeholder 2"/>
          <p:cNvSpPr>
            <a:spLocks noGrp="1"/>
          </p:cNvSpPr>
          <p:nvPr>
            <p:ph idx="1"/>
          </p:nvPr>
        </p:nvSpPr>
        <p:spPr/>
        <p:txBody>
          <a:bodyPr/>
          <a:lstStyle/>
          <a:p>
            <a:pPr eaLnBrk="1" hangingPunct="1"/>
            <a:r>
              <a:rPr lang="en-US" smtClean="0"/>
              <a:t>Computer memory is called </a:t>
            </a:r>
            <a:r>
              <a:rPr lang="en-US" b="1" smtClean="0"/>
              <a:t>random access memory </a:t>
            </a:r>
            <a:r>
              <a:rPr lang="en-US" smtClean="0"/>
              <a:t>(RAM)</a:t>
            </a:r>
          </a:p>
          <a:p>
            <a:pPr lvl="1" eaLnBrk="1" hangingPunct="1"/>
            <a:r>
              <a:rPr lang="en-US" smtClean="0"/>
              <a:t>“Random access” is out-of-date and simply means that the computer can refer to the memory locations in any order</a:t>
            </a:r>
          </a:p>
          <a:p>
            <a:pPr eaLnBrk="1" hangingPunct="1"/>
            <a:r>
              <a:rPr lang="en-US" smtClean="0"/>
              <a:t>RAM is measured in megabytes (MB) or gigabytes (GB)</a:t>
            </a:r>
          </a:p>
          <a:p>
            <a:pPr eaLnBrk="1" hangingPunct="1"/>
            <a:r>
              <a:rPr lang="en-US" smtClean="0"/>
              <a:t>Lots of memory is need to handle the space required of programs and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2. Control Unit</a:t>
            </a:r>
          </a:p>
        </p:txBody>
      </p:sp>
      <p:sp>
        <p:nvSpPr>
          <p:cNvPr id="26626" name="Content Placeholder 2"/>
          <p:cNvSpPr>
            <a:spLocks noGrp="1"/>
          </p:cNvSpPr>
          <p:nvPr>
            <p:ph idx="1"/>
          </p:nvPr>
        </p:nvSpPr>
        <p:spPr/>
        <p:txBody>
          <a:bodyPr/>
          <a:lstStyle/>
          <a:p>
            <a:pPr eaLnBrk="1" hangingPunct="1"/>
            <a:r>
              <a:rPr lang="en-US" smtClean="0"/>
              <a:t>The control unit of a computer is where the Fetch/Execute Cycle occurs</a:t>
            </a:r>
          </a:p>
          <a:p>
            <a:pPr eaLnBrk="1" hangingPunct="1"/>
            <a:r>
              <a:rPr lang="en-US" smtClean="0"/>
              <a:t>Its circuitry </a:t>
            </a:r>
            <a:r>
              <a:rPr lang="en-US" i="1" smtClean="0"/>
              <a:t>fetches</a:t>
            </a:r>
            <a:r>
              <a:rPr lang="en-US" smtClean="0"/>
              <a:t> an instruction from memory and performs the other operations of the Fetch/Execute Cycle on it</a:t>
            </a:r>
          </a:p>
          <a:p>
            <a:pPr eaLnBrk="1" hangingPunct="1"/>
            <a:r>
              <a:rPr lang="en-US" smtClean="0"/>
              <a:t>A typical machine instruction has the form</a:t>
            </a:r>
            <a:br>
              <a:rPr lang="en-US" smtClean="0"/>
            </a:br>
            <a:r>
              <a:rPr lang="en-US" smtClean="0"/>
              <a:t>ADD 4000, 2000, 2080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2. Control Unit</a:t>
            </a:r>
          </a:p>
        </p:txBody>
      </p:sp>
      <p:sp>
        <p:nvSpPr>
          <p:cNvPr id="27650" name="Content Placeholder 2"/>
          <p:cNvSpPr>
            <a:spLocks noGrp="1"/>
          </p:cNvSpPr>
          <p:nvPr>
            <p:ph idx="1"/>
          </p:nvPr>
        </p:nvSpPr>
        <p:spPr/>
        <p:txBody>
          <a:bodyPr/>
          <a:lstStyle/>
          <a:p>
            <a:pPr eaLnBrk="1" hangingPunct="1"/>
            <a:r>
              <a:rPr lang="en-US" smtClean="0"/>
              <a:t>ADD 4000, 2000, 2080</a:t>
            </a:r>
          </a:p>
          <a:p>
            <a:pPr lvl="1" eaLnBrk="1" hangingPunct="1"/>
            <a:r>
              <a:rPr lang="en-US" smtClean="0"/>
              <a:t>Looks like those three numbers should be added together</a:t>
            </a:r>
          </a:p>
          <a:p>
            <a:pPr lvl="1" eaLnBrk="1" hangingPunct="1"/>
            <a:r>
              <a:rPr lang="en-US" smtClean="0"/>
              <a:t>What it really means is that whatever numbers are stored in memory locations 2000 and 2080 be added together, and the result be stored in location 4000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6"/>
          <p:cNvSpPr>
            <a:spLocks noGrp="1"/>
          </p:cNvSpPr>
          <p:nvPr>
            <p:ph type="title"/>
          </p:nvPr>
        </p:nvSpPr>
        <p:spPr/>
        <p:txBody>
          <a:bodyPr/>
          <a:lstStyle/>
          <a:p>
            <a:pPr eaLnBrk="1" hangingPunct="1"/>
            <a:r>
              <a:rPr lang="en-US" smtClean="0"/>
              <a:t>Illustration of a single instruction</a:t>
            </a:r>
          </a:p>
        </p:txBody>
      </p:sp>
      <p:pic>
        <p:nvPicPr>
          <p:cNvPr id="9" name="Picture 6"/>
          <p:cNvPicPr>
            <a:picLocks noGrp="1" noChangeAspect="1" noChangeArrowheads="1"/>
          </p:cNvPicPr>
          <p:nvPr>
            <p:ph idx="1"/>
          </p:nvPr>
        </p:nvPicPr>
        <p:blipFill>
          <a:blip r:embed="rId2"/>
          <a:srcRect/>
          <a:stretch>
            <a:fillRect/>
          </a:stretch>
        </p:blipFill>
        <p:spPr>
          <a:xfrm>
            <a:off x="1185863" y="1600200"/>
            <a:ext cx="6848475" cy="4114800"/>
          </a:xfrm>
          <a:ln>
            <a:solidFill>
              <a:schemeClr val="accent2">
                <a:lumMod val="75000"/>
              </a:schemeClr>
            </a:solidFill>
          </a:ln>
        </p:spPr>
      </p:pic>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3. Arithmetic/Logic Unit (ALU)</a:t>
            </a:r>
          </a:p>
        </p:txBody>
      </p:sp>
      <p:sp>
        <p:nvSpPr>
          <p:cNvPr id="29698" name="Content Placeholder 2"/>
          <p:cNvSpPr>
            <a:spLocks noGrp="1"/>
          </p:cNvSpPr>
          <p:nvPr>
            <p:ph idx="1"/>
          </p:nvPr>
        </p:nvSpPr>
        <p:spPr/>
        <p:txBody>
          <a:bodyPr/>
          <a:lstStyle/>
          <a:p>
            <a:pPr eaLnBrk="1" hangingPunct="1"/>
            <a:r>
              <a:rPr lang="en-US" smtClean="0"/>
              <a:t>“Does the math”</a:t>
            </a:r>
          </a:p>
          <a:p>
            <a:pPr eaLnBrk="1" hangingPunct="1"/>
            <a:r>
              <a:rPr lang="en-US" smtClean="0"/>
              <a:t>A circuit in the ALU can add two numbers </a:t>
            </a:r>
          </a:p>
          <a:p>
            <a:pPr eaLnBrk="1" hangingPunct="1"/>
            <a:r>
              <a:rPr lang="en-US" smtClean="0"/>
              <a:t>The circuit uses </a:t>
            </a:r>
            <a:r>
              <a:rPr lang="en-US" b="1" smtClean="0"/>
              <a:t>logic gates</a:t>
            </a:r>
            <a:r>
              <a:rPr lang="en-US" smtClean="0"/>
              <a:t> or simpler circuits that implement operations like AND and OR </a:t>
            </a:r>
          </a:p>
          <a:p>
            <a:pPr eaLnBrk="1" hangingPunct="1"/>
            <a:r>
              <a:rPr lang="en-US" smtClean="0"/>
              <a:t>There are also circuits for multiplying, for comparing two numbers, etc.</a:t>
            </a:r>
          </a:p>
          <a:p>
            <a:pPr eaLnBrk="1" hangingPunct="1"/>
            <a:r>
              <a:rPr lang="en-US" smtClean="0"/>
              <a:t>The ALU carries out each machine instruction with a separate circuit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4. And 5. Input and Output Units</a:t>
            </a:r>
          </a:p>
        </p:txBody>
      </p:sp>
      <p:sp>
        <p:nvSpPr>
          <p:cNvPr id="30722" name="Content Placeholder 2"/>
          <p:cNvSpPr>
            <a:spLocks noGrp="1"/>
          </p:cNvSpPr>
          <p:nvPr>
            <p:ph idx="1"/>
          </p:nvPr>
        </p:nvSpPr>
        <p:spPr/>
        <p:txBody>
          <a:bodyPr/>
          <a:lstStyle/>
          <a:p>
            <a:pPr eaLnBrk="1" hangingPunct="1"/>
            <a:r>
              <a:rPr lang="en-US" smtClean="0"/>
              <a:t>These two components are the wires and circuits through which information moves into and out of a computer</a:t>
            </a:r>
          </a:p>
          <a:p>
            <a:pPr eaLnBrk="1" hangingPunct="1"/>
            <a:r>
              <a:rPr lang="en-US" smtClean="0"/>
              <a:t>A computer without input or output is useless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The Peripherals</a:t>
            </a:r>
          </a:p>
        </p:txBody>
      </p:sp>
      <p:sp>
        <p:nvSpPr>
          <p:cNvPr id="31746" name="Content Placeholder 2"/>
          <p:cNvSpPr>
            <a:spLocks noGrp="1"/>
          </p:cNvSpPr>
          <p:nvPr>
            <p:ph idx="1"/>
          </p:nvPr>
        </p:nvSpPr>
        <p:spPr/>
        <p:txBody>
          <a:bodyPr/>
          <a:lstStyle/>
          <a:p>
            <a:pPr eaLnBrk="1" hangingPunct="1"/>
            <a:r>
              <a:rPr lang="en-US" smtClean="0"/>
              <a:t>Peripherals connect to the computer input/output (I/O) ports</a:t>
            </a:r>
          </a:p>
          <a:p>
            <a:pPr eaLnBrk="1" hangingPunct="1"/>
            <a:r>
              <a:rPr lang="en-US" smtClean="0"/>
              <a:t>They provide input or receiving its output</a:t>
            </a:r>
          </a:p>
          <a:p>
            <a:pPr eaLnBrk="1" hangingPunct="1"/>
            <a:r>
              <a:rPr lang="en-US" smtClean="0"/>
              <a:t>They are not considered part of the computer:</a:t>
            </a:r>
          </a:p>
          <a:p>
            <a:pPr lvl="1" eaLnBrk="1" hangingPunct="1"/>
            <a:r>
              <a:rPr lang="en-US" smtClean="0"/>
              <a:t>They are only specialized gadgets that encode or decode information between the computer and the physical world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The Peripherals</a:t>
            </a:r>
          </a:p>
        </p:txBody>
      </p:sp>
      <p:sp>
        <p:nvSpPr>
          <p:cNvPr id="32770" name="Content Placeholder 2"/>
          <p:cNvSpPr>
            <a:spLocks noGrp="1"/>
          </p:cNvSpPr>
          <p:nvPr>
            <p:ph idx="1"/>
          </p:nvPr>
        </p:nvSpPr>
        <p:spPr/>
        <p:txBody>
          <a:bodyPr/>
          <a:lstStyle/>
          <a:p>
            <a:pPr eaLnBrk="1" hangingPunct="1"/>
            <a:r>
              <a:rPr lang="en-US" smtClean="0"/>
              <a:t>The keyboard encodes our keystrokes into binary form for the computer</a:t>
            </a:r>
          </a:p>
          <a:p>
            <a:pPr eaLnBrk="1" hangingPunct="1"/>
            <a:r>
              <a:rPr lang="en-US" smtClean="0"/>
              <a:t>The monitor decodes information from the computer’s memory and displays it on a screen</a:t>
            </a:r>
          </a:p>
          <a:p>
            <a:pPr eaLnBrk="1" hangingPunct="1"/>
            <a:r>
              <a:rPr lang="en-US" smtClean="0"/>
              <a:t>The peripherals handle the physical part of the operation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mtClean="0"/>
              <a:t>Learning Objectives</a:t>
            </a:r>
          </a:p>
        </p:txBody>
      </p:sp>
      <p:sp>
        <p:nvSpPr>
          <p:cNvPr id="15362" name="Rectangle 3"/>
          <p:cNvSpPr>
            <a:spLocks noGrp="1" noChangeArrowheads="1"/>
          </p:cNvSpPr>
          <p:nvPr>
            <p:ph type="body" idx="1"/>
          </p:nvPr>
        </p:nvSpPr>
        <p:spPr/>
        <p:txBody>
          <a:bodyPr/>
          <a:lstStyle/>
          <a:p>
            <a:pPr eaLnBrk="1" hangingPunct="1"/>
            <a:r>
              <a:rPr lang="en-US" sz="2400" smtClean="0"/>
              <a:t>Describe how the Fetch/Execute Cycle works, listing the five steps</a:t>
            </a:r>
          </a:p>
          <a:p>
            <a:pPr eaLnBrk="1" hangingPunct="1"/>
            <a:r>
              <a:rPr lang="en-US" sz="2400" smtClean="0"/>
              <a:t>Explain the function of the memory, control unit, ALU, input unit and output unit, and program counter</a:t>
            </a:r>
          </a:p>
          <a:p>
            <a:pPr eaLnBrk="1" hangingPunct="1"/>
            <a:r>
              <a:rPr lang="en-US" sz="2400" smtClean="0"/>
              <a:t>Explain why integration and photolithography are important in integrated circuits</a:t>
            </a:r>
          </a:p>
          <a:p>
            <a:pPr eaLnBrk="1" hangingPunct="1"/>
            <a:r>
              <a:rPr lang="en-US" sz="2400" smtClean="0"/>
              <a:t>Discuss the purpose of an operating system</a:t>
            </a:r>
          </a:p>
          <a:p>
            <a:pPr eaLnBrk="1" hangingPunct="1"/>
            <a:r>
              <a:rPr lang="en-US" sz="2400" smtClean="0"/>
              <a:t>Explain the purpose of a compiler</a:t>
            </a:r>
          </a:p>
          <a:p>
            <a:pPr eaLnBrk="1" hangingPunct="1"/>
            <a:r>
              <a:rPr lang="en-US" sz="2400" smtClean="0"/>
              <a:t>Describe how large tasks are performed with simple instructions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Portable Memory &amp; Hard Drives</a:t>
            </a:r>
          </a:p>
        </p:txBody>
      </p:sp>
      <p:sp>
        <p:nvSpPr>
          <p:cNvPr id="33794" name="Content Placeholder 2"/>
          <p:cNvSpPr>
            <a:spLocks noGrp="1"/>
          </p:cNvSpPr>
          <p:nvPr>
            <p:ph idx="1"/>
          </p:nvPr>
        </p:nvSpPr>
        <p:spPr/>
        <p:txBody>
          <a:bodyPr/>
          <a:lstStyle/>
          <a:p>
            <a:pPr eaLnBrk="1" hangingPunct="1"/>
            <a:r>
              <a:rPr lang="en-US" smtClean="0"/>
              <a:t>Some peripherals are used by computers for both input and output:</a:t>
            </a:r>
          </a:p>
          <a:p>
            <a:pPr lvl="1" eaLnBrk="1" hangingPunct="1"/>
            <a:r>
              <a:rPr lang="en-US" smtClean="0"/>
              <a:t>USB memory</a:t>
            </a:r>
          </a:p>
          <a:p>
            <a:pPr lvl="1" eaLnBrk="1" hangingPunct="1"/>
            <a:r>
              <a:rPr lang="en-US" smtClean="0"/>
              <a:t>Hard disks/drives</a:t>
            </a:r>
          </a:p>
          <a:p>
            <a:pPr eaLnBrk="1" hangingPunct="1"/>
            <a:r>
              <a:rPr lang="en-US" smtClean="0"/>
              <a:t>They are storage devices</a:t>
            </a:r>
          </a:p>
          <a:p>
            <a:pPr eaLnBrk="1" hangingPunct="1"/>
            <a:r>
              <a:rPr lang="en-US" smtClean="0"/>
              <a:t>The hard disk is the </a:t>
            </a:r>
            <a:r>
              <a:rPr lang="en-US" i="1" smtClean="0"/>
              <a:t>alpha-peripheral, </a:t>
            </a:r>
            <a:r>
              <a:rPr lang="en-US" smtClean="0"/>
              <a:t>being the most tightly linked device to the computer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Hard Disk</a:t>
            </a:r>
          </a:p>
        </p:txBody>
      </p:sp>
      <p:sp>
        <p:nvSpPr>
          <p:cNvPr id="34818" name="Content Placeholder 2"/>
          <p:cNvSpPr>
            <a:spLocks noGrp="1"/>
          </p:cNvSpPr>
          <p:nvPr>
            <p:ph idx="1"/>
          </p:nvPr>
        </p:nvSpPr>
        <p:spPr/>
        <p:txBody>
          <a:bodyPr/>
          <a:lstStyle/>
          <a:p>
            <a:pPr eaLnBrk="1" hangingPunct="1"/>
            <a:r>
              <a:rPr lang="en-US" smtClean="0"/>
              <a:t>Hard disk is essential </a:t>
            </a:r>
          </a:p>
          <a:p>
            <a:pPr eaLnBrk="1" hangingPunct="1"/>
            <a:r>
              <a:rPr lang="en-US" smtClean="0"/>
              <a:t>Programs and their data </a:t>
            </a:r>
            <a:r>
              <a:rPr lang="en-US" i="1" smtClean="0"/>
              <a:t>must</a:t>
            </a:r>
            <a:r>
              <a:rPr lang="en-US" smtClean="0"/>
              <a:t> reside in the computer’s memory when programs run</a:t>
            </a:r>
          </a:p>
          <a:p>
            <a:pPr eaLnBrk="1" hangingPunct="1"/>
            <a:r>
              <a:rPr lang="en-US" smtClean="0"/>
              <a:t>The hard disk can be seen as an extension of the computer’s memory</a:t>
            </a:r>
          </a:p>
          <a:p>
            <a:pPr eaLnBrk="1" hangingPunct="1"/>
            <a:r>
              <a:rPr lang="en-US" smtClean="0"/>
              <a:t>Typically it is a hundred times larger </a:t>
            </a:r>
            <a:br>
              <a:rPr lang="en-US" smtClean="0"/>
            </a:br>
            <a:r>
              <a:rPr lang="en-US" smtClean="0"/>
              <a:t>and several thousand times slower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eaLnBrk="1" hangingPunct="1"/>
            <a:r>
              <a:rPr lang="en-US" sz="3600" smtClean="0"/>
              <a:t>A Device Driver for Every Peripheral</a:t>
            </a:r>
          </a:p>
        </p:txBody>
      </p:sp>
      <p:sp>
        <p:nvSpPr>
          <p:cNvPr id="35842" name="Rectangle 3"/>
          <p:cNvSpPr>
            <a:spLocks noGrp="1" noChangeArrowheads="1"/>
          </p:cNvSpPr>
          <p:nvPr>
            <p:ph idx="1"/>
          </p:nvPr>
        </p:nvSpPr>
        <p:spPr/>
        <p:txBody>
          <a:bodyPr/>
          <a:lstStyle/>
          <a:p>
            <a:pPr eaLnBrk="1" hangingPunct="1"/>
            <a:r>
              <a:rPr lang="en-US" smtClean="0"/>
              <a:t>Most peripheral devices are “dumb”</a:t>
            </a:r>
          </a:p>
          <a:p>
            <a:pPr lvl="1" eaLnBrk="1" hangingPunct="1"/>
            <a:r>
              <a:rPr lang="en-US" smtClean="0"/>
              <a:t>They provide only basic physical translation to or from binary signals.</a:t>
            </a:r>
          </a:p>
          <a:p>
            <a:pPr eaLnBrk="1" hangingPunct="1"/>
            <a:r>
              <a:rPr lang="en-US" smtClean="0"/>
              <a:t>Additional information from the computer is needed to make it operate “intelligently”</a:t>
            </a:r>
          </a:p>
          <a:p>
            <a:pPr eaLnBrk="1" hangingPunct="1"/>
            <a:r>
              <a:rPr lang="en-US" smtClean="0"/>
              <a:t>Added processing by software called a device driver gives the peripheral its standard meaning and behavior</a:t>
            </a:r>
          </a:p>
          <a:p>
            <a:pPr eaLnBrk="1" hangingPunct="1"/>
            <a:r>
              <a:rPr lang="en-US" smtClean="0"/>
              <a:t>Every device needs a device driver</a:t>
            </a:r>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eaLnBrk="1" hangingPunct="1"/>
            <a:r>
              <a:rPr lang="en-US" smtClean="0"/>
              <a:t>The Program Counter:</a:t>
            </a:r>
            <a:br>
              <a:rPr lang="en-US" smtClean="0"/>
            </a:br>
            <a:r>
              <a:rPr lang="en-US" smtClean="0"/>
              <a:t>The PC's PC</a:t>
            </a:r>
          </a:p>
        </p:txBody>
      </p:sp>
      <p:sp>
        <p:nvSpPr>
          <p:cNvPr id="36866" name="Rectangle 3"/>
          <p:cNvSpPr>
            <a:spLocks noGrp="1" noChangeArrowheads="1"/>
          </p:cNvSpPr>
          <p:nvPr>
            <p:ph idx="1"/>
          </p:nvPr>
        </p:nvSpPr>
        <p:spPr/>
        <p:txBody>
          <a:bodyPr/>
          <a:lstStyle/>
          <a:p>
            <a:pPr eaLnBrk="1" hangingPunct="1"/>
            <a:r>
              <a:rPr lang="en-US" smtClean="0"/>
              <a:t>How does the computer determine which instruction it should execute next?</a:t>
            </a:r>
          </a:p>
          <a:p>
            <a:pPr eaLnBrk="1" hangingPunct="1"/>
            <a:r>
              <a:rPr lang="en-US" smtClean="0"/>
              <a:t>Address of the Next Instruction </a:t>
            </a:r>
          </a:p>
          <a:p>
            <a:pPr lvl="1" eaLnBrk="1" hangingPunct="1"/>
            <a:r>
              <a:rPr lang="en-US" smtClean="0"/>
              <a:t>The instruction is stored in memory and the computer has its address</a:t>
            </a:r>
          </a:p>
          <a:p>
            <a:pPr lvl="1" eaLnBrk="1" hangingPunct="1"/>
            <a:r>
              <a:rPr lang="en-US" smtClean="0"/>
              <a:t>Computers use the address (known as the </a:t>
            </a:r>
            <a:r>
              <a:rPr lang="en-US" i="1" smtClean="0"/>
              <a:t>program counter </a:t>
            </a:r>
            <a:r>
              <a:rPr lang="en-US" smtClean="0"/>
              <a:t>or</a:t>
            </a:r>
            <a:r>
              <a:rPr lang="en-US" i="1" smtClean="0"/>
              <a:t> PC)</a:t>
            </a:r>
            <a:r>
              <a:rPr lang="en-US" smtClean="0"/>
              <a:t> to keep track of the next instruction</a:t>
            </a:r>
          </a:p>
        </p:txBody>
      </p:sp>
    </p:spTree>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pPr eaLnBrk="1" hangingPunct="1"/>
            <a:r>
              <a:rPr lang="en-US" smtClean="0"/>
              <a:t>The Program Counter:</a:t>
            </a:r>
            <a:br>
              <a:rPr lang="en-US" smtClean="0"/>
            </a:br>
            <a:r>
              <a:rPr lang="en-US" smtClean="0"/>
              <a:t>The PC's PC</a:t>
            </a:r>
          </a:p>
        </p:txBody>
      </p:sp>
      <p:sp>
        <p:nvSpPr>
          <p:cNvPr id="37890" name="Rectangle 3"/>
          <p:cNvSpPr>
            <a:spLocks noGrp="1" noChangeArrowheads="1"/>
          </p:cNvSpPr>
          <p:nvPr>
            <p:ph idx="1"/>
          </p:nvPr>
        </p:nvSpPr>
        <p:spPr/>
        <p:txBody>
          <a:bodyPr/>
          <a:lstStyle/>
          <a:p>
            <a:pPr eaLnBrk="1" hangingPunct="1"/>
            <a:r>
              <a:rPr lang="en-US" smtClean="0"/>
              <a:t>The computer gets ready to process the next instruction</a:t>
            </a:r>
          </a:p>
          <a:p>
            <a:pPr eaLnBrk="1" hangingPunct="1"/>
            <a:r>
              <a:rPr lang="en-US" smtClean="0"/>
              <a:t>It assumes that the next instruction is the next instruction in sequence</a:t>
            </a:r>
          </a:p>
          <a:p>
            <a:pPr eaLnBrk="1" hangingPunct="1"/>
            <a:r>
              <a:rPr lang="en-US" smtClean="0"/>
              <a:t>Because instructions use 4 bytes of memory, the next instruction must be at the memory address PC + 4 or 4 bytes further along the sequence</a:t>
            </a:r>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eaLnBrk="1" hangingPunct="1"/>
            <a:r>
              <a:rPr lang="en-US" smtClean="0"/>
              <a:t>Branch and Jump Instructions</a:t>
            </a:r>
          </a:p>
        </p:txBody>
      </p:sp>
      <p:sp>
        <p:nvSpPr>
          <p:cNvPr id="38914" name="Rectangle 3"/>
          <p:cNvSpPr>
            <a:spLocks noGrp="1" noChangeArrowheads="1"/>
          </p:cNvSpPr>
          <p:nvPr>
            <p:ph idx="1"/>
          </p:nvPr>
        </p:nvSpPr>
        <p:spPr/>
        <p:txBody>
          <a:bodyPr/>
          <a:lstStyle/>
          <a:p>
            <a:pPr eaLnBrk="1" hangingPunct="1"/>
            <a:r>
              <a:rPr lang="en-US" smtClean="0"/>
              <a:t>Not all instructions are in a strict sequence</a:t>
            </a:r>
          </a:p>
          <a:p>
            <a:pPr eaLnBrk="1" hangingPunct="1"/>
            <a:r>
              <a:rPr lang="en-US" smtClean="0"/>
              <a:t>The instruction may include a memory location (address) to go to next</a:t>
            </a:r>
          </a:p>
          <a:p>
            <a:pPr eaLnBrk="1" hangingPunct="1"/>
            <a:r>
              <a:rPr lang="en-US" smtClean="0"/>
              <a:t>This changes the PC, so instead of going to PC+4 automatically, the computer "jumps" or "branches" to the specified location to continue execution</a:t>
            </a:r>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t>Instruction Interpretation</a:t>
            </a:r>
          </a:p>
        </p:txBody>
      </p:sp>
      <p:sp>
        <p:nvSpPr>
          <p:cNvPr id="39938" name="Content Placeholder 2"/>
          <p:cNvSpPr>
            <a:spLocks noGrp="1"/>
          </p:cNvSpPr>
          <p:nvPr>
            <p:ph idx="1"/>
          </p:nvPr>
        </p:nvSpPr>
        <p:spPr/>
        <p:txBody>
          <a:bodyPr/>
          <a:lstStyle/>
          <a:p>
            <a:pPr eaLnBrk="1" hangingPunct="1"/>
            <a:r>
              <a:rPr lang="en-US" smtClean="0"/>
              <a:t>The process of executing a program is also called </a:t>
            </a:r>
            <a:r>
              <a:rPr lang="en-US" b="1" smtClean="0"/>
              <a:t>instruction interpretation.</a:t>
            </a:r>
          </a:p>
          <a:p>
            <a:pPr eaLnBrk="1" hangingPunct="1"/>
            <a:r>
              <a:rPr lang="en-US" smtClean="0"/>
              <a:t>The term derives from the idea that the computer interprets our commands, but in its own language.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eaLnBrk="1" hangingPunct="1"/>
            <a:r>
              <a:rPr lang="en-US" smtClean="0"/>
              <a:t>The Fetch/Execute Cycle</a:t>
            </a:r>
          </a:p>
        </p:txBody>
      </p:sp>
      <p:sp>
        <p:nvSpPr>
          <p:cNvPr id="40962" name="Rectangle 3"/>
          <p:cNvSpPr>
            <a:spLocks noGrp="1" noChangeArrowheads="1"/>
          </p:cNvSpPr>
          <p:nvPr>
            <p:ph type="body" idx="1"/>
          </p:nvPr>
        </p:nvSpPr>
        <p:spPr/>
        <p:txBody>
          <a:bodyPr/>
          <a:lstStyle/>
          <a:p>
            <a:pPr marL="609600" indent="-609600" eaLnBrk="1" hangingPunct="1">
              <a:lnSpc>
                <a:spcPct val="90000"/>
              </a:lnSpc>
              <a:spcBef>
                <a:spcPct val="50000"/>
              </a:spcBef>
            </a:pPr>
            <a:r>
              <a:rPr lang="en-US" smtClean="0"/>
              <a:t>A five-step cycle:</a:t>
            </a:r>
          </a:p>
          <a:p>
            <a:pPr marL="990600" lvl="1" indent="-533400" eaLnBrk="1" hangingPunct="1">
              <a:lnSpc>
                <a:spcPct val="90000"/>
              </a:lnSpc>
              <a:spcBef>
                <a:spcPct val="50000"/>
              </a:spcBef>
              <a:buFontTx/>
              <a:buAutoNum type="arabicPeriod"/>
            </a:pPr>
            <a:r>
              <a:rPr lang="en-US" smtClean="0"/>
              <a:t>Instruction Fetch (IF)</a:t>
            </a:r>
          </a:p>
          <a:p>
            <a:pPr marL="990600" lvl="1" indent="-533400" eaLnBrk="1" hangingPunct="1">
              <a:lnSpc>
                <a:spcPct val="90000"/>
              </a:lnSpc>
              <a:spcBef>
                <a:spcPct val="50000"/>
              </a:spcBef>
              <a:buFontTx/>
              <a:buAutoNum type="arabicPeriod"/>
            </a:pPr>
            <a:r>
              <a:rPr lang="en-US" smtClean="0"/>
              <a:t>Instruction Decode (ID)</a:t>
            </a:r>
          </a:p>
          <a:p>
            <a:pPr marL="990600" lvl="1" indent="-533400" eaLnBrk="1" hangingPunct="1">
              <a:lnSpc>
                <a:spcPct val="90000"/>
              </a:lnSpc>
              <a:spcBef>
                <a:spcPct val="50000"/>
              </a:spcBef>
              <a:buFontTx/>
              <a:buAutoNum type="arabicPeriod"/>
            </a:pPr>
            <a:r>
              <a:rPr lang="en-US" smtClean="0"/>
              <a:t>Data Fetch (DF) / Operand Fetch (OF)</a:t>
            </a:r>
          </a:p>
          <a:p>
            <a:pPr marL="990600" lvl="1" indent="-533400" eaLnBrk="1" hangingPunct="1">
              <a:lnSpc>
                <a:spcPct val="90000"/>
              </a:lnSpc>
              <a:spcBef>
                <a:spcPct val="50000"/>
              </a:spcBef>
              <a:buFontTx/>
              <a:buAutoNum type="arabicPeriod"/>
            </a:pPr>
            <a:r>
              <a:rPr lang="en-US" smtClean="0"/>
              <a:t>Instruction Execution (EX)</a:t>
            </a:r>
          </a:p>
          <a:p>
            <a:pPr marL="990600" lvl="1" indent="-533400" eaLnBrk="1" hangingPunct="1">
              <a:lnSpc>
                <a:spcPct val="90000"/>
              </a:lnSpc>
              <a:spcBef>
                <a:spcPct val="50000"/>
              </a:spcBef>
              <a:buFontTx/>
              <a:buAutoNum type="arabicPeriod"/>
            </a:pPr>
            <a:r>
              <a:rPr lang="en-US" smtClean="0"/>
              <a:t>Result Return (RR) / Store (ST)</a:t>
            </a: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6"/>
          <p:cNvSpPr>
            <a:spLocks noGrp="1" noChangeArrowheads="1"/>
          </p:cNvSpPr>
          <p:nvPr>
            <p:ph type="title"/>
          </p:nvPr>
        </p:nvSpPr>
        <p:spPr/>
        <p:txBody>
          <a:bodyPr/>
          <a:lstStyle/>
          <a:p>
            <a:pPr eaLnBrk="1" hangingPunct="1"/>
            <a:r>
              <a:rPr lang="en-US" smtClean="0"/>
              <a:t>ADD 800, 428, 884</a:t>
            </a:r>
          </a:p>
        </p:txBody>
      </p:sp>
      <p:pic>
        <p:nvPicPr>
          <p:cNvPr id="2050" name="Picture 2"/>
          <p:cNvPicPr>
            <a:picLocks noChangeAspect="1" noChangeArrowheads="1"/>
          </p:cNvPicPr>
          <p:nvPr/>
        </p:nvPicPr>
        <p:blipFill>
          <a:blip r:embed="rId2"/>
          <a:srcRect/>
          <a:stretch>
            <a:fillRect/>
          </a:stretch>
        </p:blipFill>
        <p:spPr bwMode="auto">
          <a:xfrm>
            <a:off x="1385888" y="1800225"/>
            <a:ext cx="6372225" cy="3257550"/>
          </a:xfrm>
          <a:prstGeom prst="rect">
            <a:avLst/>
          </a:prstGeom>
          <a:noFill/>
          <a:ln w="9525">
            <a:solidFill>
              <a:schemeClr val="accent2">
                <a:lumMod val="75000"/>
              </a:schemeClr>
            </a:solidFill>
            <a:miter lim="800000"/>
            <a:headEnd/>
            <a:tailEnd/>
          </a:ln>
        </p:spPr>
      </p:pic>
      <p:sp>
        <p:nvSpPr>
          <p:cNvPr id="41987" name="TextBox 4"/>
          <p:cNvSpPr txBox="1">
            <a:spLocks noChangeArrowheads="1"/>
          </p:cNvSpPr>
          <p:nvPr/>
        </p:nvSpPr>
        <p:spPr bwMode="auto">
          <a:xfrm>
            <a:off x="1143000" y="5562600"/>
            <a:ext cx="6553200" cy="646113"/>
          </a:xfrm>
          <a:prstGeom prst="rect">
            <a:avLst/>
          </a:prstGeom>
          <a:noFill/>
          <a:ln w="9525">
            <a:noFill/>
            <a:miter lim="800000"/>
            <a:headEnd/>
            <a:tailEnd/>
          </a:ln>
        </p:spPr>
        <p:txBody>
          <a:bodyPr>
            <a:spAutoFit/>
          </a:bodyPr>
          <a:lstStyle/>
          <a:p>
            <a:pPr algn="ctr"/>
            <a:r>
              <a:rPr lang="en-US"/>
              <a:t>ADD the values found in memory locations 428 and 884 and store the result in location 800</a:t>
            </a: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p:txBody>
          <a:bodyPr/>
          <a:lstStyle/>
          <a:p>
            <a:pPr eaLnBrk="1" hangingPunct="1"/>
            <a:r>
              <a:rPr lang="en-US" smtClean="0"/>
              <a:t>Instruction Fetch (IF)</a:t>
            </a:r>
          </a:p>
        </p:txBody>
      </p:sp>
      <p:sp>
        <p:nvSpPr>
          <p:cNvPr id="43010" name="Rectangle 3"/>
          <p:cNvSpPr>
            <a:spLocks noGrp="1" noChangeArrowheads="1"/>
          </p:cNvSpPr>
          <p:nvPr>
            <p:ph idx="1"/>
          </p:nvPr>
        </p:nvSpPr>
        <p:spPr/>
        <p:txBody>
          <a:bodyPr/>
          <a:lstStyle/>
          <a:p>
            <a:pPr eaLnBrk="1" hangingPunct="1"/>
            <a:r>
              <a:rPr lang="en-US" smtClean="0"/>
              <a:t>Execution begins by moving the instruction at the address given by the PC (</a:t>
            </a:r>
            <a:r>
              <a:rPr lang="en-US" i="1" smtClean="0"/>
              <a:t>PC 2200</a:t>
            </a:r>
            <a:r>
              <a:rPr lang="en-US" smtClean="0"/>
              <a:t>) from memory to the control unit</a:t>
            </a:r>
          </a:p>
          <a:p>
            <a:pPr eaLnBrk="1" hangingPunct="1"/>
            <a:r>
              <a:rPr lang="en-US" smtClean="0"/>
              <a:t>Bits of instruction are placed into the decoder circuit of the CU</a:t>
            </a:r>
          </a:p>
          <a:p>
            <a:pPr eaLnBrk="1" hangingPunct="1"/>
            <a:r>
              <a:rPr lang="en-US" smtClean="0"/>
              <a:t>Once instruction is fetched, the PC can be readied for fetching the next instruction</a:t>
            </a:r>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sz="3600" smtClean="0"/>
              <a:t>What Computers Can and Cannot Do</a:t>
            </a:r>
          </a:p>
        </p:txBody>
      </p:sp>
      <p:sp>
        <p:nvSpPr>
          <p:cNvPr id="16386" name="Rectangle 3"/>
          <p:cNvSpPr>
            <a:spLocks noGrp="1" noChangeArrowheads="1"/>
          </p:cNvSpPr>
          <p:nvPr>
            <p:ph idx="1"/>
          </p:nvPr>
        </p:nvSpPr>
        <p:spPr/>
        <p:txBody>
          <a:bodyPr/>
          <a:lstStyle/>
          <a:p>
            <a:pPr eaLnBrk="1" hangingPunct="1"/>
            <a:r>
              <a:rPr lang="en-US" smtClean="0"/>
              <a:t>What computers can do</a:t>
            </a:r>
          </a:p>
          <a:p>
            <a:pPr lvl="1" eaLnBrk="1" hangingPunct="1"/>
            <a:r>
              <a:rPr lang="en-US" smtClean="0"/>
              <a:t>Deterministically perform or execute instructions to process information</a:t>
            </a:r>
          </a:p>
          <a:p>
            <a:pPr lvl="2" eaLnBrk="1" hangingPunct="1"/>
            <a:r>
              <a:rPr lang="en-US" smtClean="0"/>
              <a:t>Deterministically…the computer determines which instruction to do next…it does only what it is “told” to do</a:t>
            </a:r>
          </a:p>
          <a:p>
            <a:pPr lvl="1" eaLnBrk="1" hangingPunct="1"/>
            <a:r>
              <a:rPr lang="en-US" smtClean="0"/>
              <a:t>They have no imagination, are not creative or purposeful. No sense of irony, subtlety, etc.</a:t>
            </a:r>
          </a:p>
          <a:p>
            <a:pPr lvl="1" eaLnBrk="1" hangingPunct="1"/>
            <a:r>
              <a:rPr lang="en-US" smtClean="0"/>
              <a:t>Computers only execute instructions</a:t>
            </a:r>
          </a:p>
        </p:txBody>
      </p:sp>
      <p:sp>
        <p:nvSpPr>
          <p:cNvPr id="16387" name="Slide Number Placeholder 3"/>
          <p:cNvSpPr>
            <a:spLocks noGrp="1"/>
          </p:cNvSpPr>
          <p:nvPr>
            <p:ph type="sldNum" sz="quarter" idx="4294967295"/>
          </p:nvPr>
        </p:nvSpPr>
        <p:spPr bwMode="auto">
          <a:xfrm>
            <a:off x="7239000" y="6397625"/>
            <a:ext cx="1905000" cy="457200"/>
          </a:xfrm>
          <a:prstGeom prst="rect">
            <a:avLst/>
          </a:prstGeom>
          <a:noFill/>
          <a:ln>
            <a:miter lim="800000"/>
            <a:headEnd/>
            <a:tailEnd/>
          </a:ln>
        </p:spPr>
        <p:txBody>
          <a:bodyPr/>
          <a:lstStyle/>
          <a:p>
            <a:r>
              <a:rPr lang="en-US"/>
              <a:t>9-</a:t>
            </a:r>
            <a:fld id="{922F844E-20CA-4B28-938A-27CBFDC5416E}" type="slidenum">
              <a:rPr lang="en-US"/>
              <a:pPr/>
              <a:t>3</a:t>
            </a:fld>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IF</a:t>
            </a:r>
          </a:p>
        </p:txBody>
      </p:sp>
      <p:pic>
        <p:nvPicPr>
          <p:cNvPr id="44034" name="Picture 2"/>
          <p:cNvPicPr>
            <a:picLocks noGrp="1" noChangeAspect="1" noChangeArrowheads="1"/>
          </p:cNvPicPr>
          <p:nvPr>
            <p:ph idx="1"/>
          </p:nvPr>
        </p:nvPicPr>
        <p:blipFill>
          <a:blip r:embed="rId2"/>
          <a:srcRect/>
          <a:stretch>
            <a:fillRect/>
          </a:stretch>
        </p:blipFill>
        <p:spPr>
          <a:xfrm>
            <a:off x="1295400" y="1431925"/>
            <a:ext cx="6477000" cy="4695825"/>
          </a:xfrm>
        </p:spPr>
      </p:pic>
      <p:sp>
        <p:nvSpPr>
          <p:cNvPr id="5" name="Rectangle 4"/>
          <p:cNvSpPr/>
          <p:nvPr/>
        </p:nvSpPr>
        <p:spPr>
          <a:xfrm>
            <a:off x="3429000" y="2743200"/>
            <a:ext cx="1524000" cy="2286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p:cNvSpPr/>
          <p:nvPr/>
        </p:nvSpPr>
        <p:spPr>
          <a:xfrm>
            <a:off x="2743200" y="4648200"/>
            <a:ext cx="1981200" cy="228600"/>
          </a:xfrm>
          <a:prstGeom prst="rect">
            <a:avLst/>
          </a:prstGeom>
          <a:solidFill>
            <a:srgbClr val="FAA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400" dirty="0">
              <a:solidFill>
                <a:schemeClr val="tx1"/>
              </a:solidFill>
            </a:endParaRPr>
          </a:p>
        </p:txBody>
      </p:sp>
      <p:sp>
        <p:nvSpPr>
          <p:cNvPr id="6" name="Rectangle 5"/>
          <p:cNvSpPr/>
          <p:nvPr/>
        </p:nvSpPr>
        <p:spPr>
          <a:xfrm>
            <a:off x="2743200" y="4648200"/>
            <a:ext cx="1981200" cy="228600"/>
          </a:xfrm>
          <a:prstGeom prst="rect">
            <a:avLst/>
          </a:prstGeom>
          <a:solidFill>
            <a:srgbClr val="FAA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tx1"/>
                </a:solidFill>
              </a:rPr>
              <a:t>ADD 800, 428, 884</a:t>
            </a:r>
            <a:endParaRPr 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path" presetSubtype="0" accel="50000" decel="50000" fill="hold" grpId="0" nodeType="clickEffect">
                                  <p:stCondLst>
                                    <p:cond delay="0"/>
                                  </p:stCondLst>
                                  <p:childTnLst>
                                    <p:animMotion origin="layout" path="M 0.04167 -4.44444E-6 L 0.09688 -0.07314 C 0.10955 -0.08842 0.11667 -0.11134 0.11667 -0.13518 C 0.11667 -0.16226 0.10955 -0.18402 0.09688 -0.1993 L 0.04167 -0.27222 " pathEditMode="relative" rAng="0" ptsTypes="FffFF">
                                      <p:cBhvr>
                                        <p:cTn id="6" dur="2000" fill="hold"/>
                                        <p:tgtEl>
                                          <p:spTgt spid="6"/>
                                        </p:tgtEl>
                                        <p:attrNameLst>
                                          <p:attrName>ppt_x</p:attrName>
                                          <p:attrName>ppt_y</p:attrName>
                                        </p:attrNameLst>
                                      </p:cBhvr>
                                      <p:rCtr x="38" y="-1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p:txBody>
          <a:bodyPr/>
          <a:lstStyle/>
          <a:p>
            <a:pPr eaLnBrk="1" hangingPunct="1"/>
            <a:r>
              <a:rPr lang="en-US" smtClean="0"/>
              <a:t>Instruction Decode (ID)</a:t>
            </a:r>
          </a:p>
        </p:txBody>
      </p:sp>
      <p:sp>
        <p:nvSpPr>
          <p:cNvPr id="45058" name="Rectangle 3"/>
          <p:cNvSpPr>
            <a:spLocks noGrp="1" noChangeArrowheads="1"/>
          </p:cNvSpPr>
          <p:nvPr>
            <p:ph idx="1"/>
          </p:nvPr>
        </p:nvSpPr>
        <p:spPr/>
        <p:txBody>
          <a:bodyPr/>
          <a:lstStyle/>
          <a:p>
            <a:pPr eaLnBrk="1" hangingPunct="1"/>
            <a:r>
              <a:rPr lang="en-US" smtClean="0"/>
              <a:t>ALU is set up for the operation</a:t>
            </a:r>
          </a:p>
          <a:p>
            <a:pPr eaLnBrk="1" hangingPunct="1"/>
            <a:r>
              <a:rPr lang="en-US" smtClean="0"/>
              <a:t>Decoder finds the memory address of the instruction's data (</a:t>
            </a:r>
            <a:r>
              <a:rPr lang="en-US" i="1" smtClean="0"/>
              <a:t>source operands</a:t>
            </a:r>
            <a:r>
              <a:rPr lang="en-US" smtClean="0"/>
              <a:t>)</a:t>
            </a:r>
          </a:p>
          <a:p>
            <a:pPr lvl="1" eaLnBrk="1" hangingPunct="1"/>
            <a:r>
              <a:rPr lang="en-US" smtClean="0"/>
              <a:t>Most instructions operate on two data values stored in memory (like ADD), so most instructions have addresses for two source operands</a:t>
            </a:r>
          </a:p>
          <a:p>
            <a:pPr lvl="1" eaLnBrk="1" hangingPunct="1"/>
            <a:r>
              <a:rPr lang="en-US" smtClean="0"/>
              <a:t>These addresses are passed to the circuit that fetches them from memory during the next step</a:t>
            </a:r>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smtClean="0"/>
              <a:t>Instruction Decode (ID)</a:t>
            </a:r>
          </a:p>
        </p:txBody>
      </p:sp>
      <p:sp>
        <p:nvSpPr>
          <p:cNvPr id="46082" name="Rectangle 3"/>
          <p:cNvSpPr>
            <a:spLocks noGrp="1" noChangeArrowheads="1"/>
          </p:cNvSpPr>
          <p:nvPr>
            <p:ph idx="1"/>
          </p:nvPr>
        </p:nvSpPr>
        <p:spPr/>
        <p:txBody>
          <a:bodyPr/>
          <a:lstStyle/>
          <a:p>
            <a:pPr eaLnBrk="1" hangingPunct="1"/>
            <a:r>
              <a:rPr lang="en-US" smtClean="0"/>
              <a:t>Decoder finds the </a:t>
            </a:r>
            <a:r>
              <a:rPr lang="en-US" i="1" smtClean="0"/>
              <a:t>destination address </a:t>
            </a:r>
            <a:r>
              <a:rPr lang="en-US" smtClean="0"/>
              <a:t>for the Result Return step and places the address in the RR circuit</a:t>
            </a:r>
          </a:p>
          <a:p>
            <a:pPr eaLnBrk="1" hangingPunct="1"/>
            <a:r>
              <a:rPr lang="en-US" smtClean="0"/>
              <a:t>Decoder determines what operation the ALU will perform (ADD), and sets up the ALU</a:t>
            </a:r>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ID</a:t>
            </a:r>
          </a:p>
        </p:txBody>
      </p:sp>
      <p:pic>
        <p:nvPicPr>
          <p:cNvPr id="47106" name="Picture 2"/>
          <p:cNvPicPr>
            <a:picLocks noGrp="1" noChangeAspect="1" noChangeArrowheads="1"/>
          </p:cNvPicPr>
          <p:nvPr>
            <p:ph idx="1"/>
          </p:nvPr>
        </p:nvPicPr>
        <p:blipFill>
          <a:blip r:embed="rId2"/>
          <a:srcRect/>
          <a:stretch>
            <a:fillRect/>
          </a:stretch>
        </p:blipFill>
        <p:spPr>
          <a:xfrm>
            <a:off x="1676400" y="1420813"/>
            <a:ext cx="5867400" cy="4949825"/>
          </a:xfrm>
        </p:spPr>
      </p:pic>
      <p:sp>
        <p:nvSpPr>
          <p:cNvPr id="5" name="Rectangle 4"/>
          <p:cNvSpPr/>
          <p:nvPr/>
        </p:nvSpPr>
        <p:spPr>
          <a:xfrm>
            <a:off x="1828800" y="2308225"/>
            <a:ext cx="304800" cy="914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p:cNvSpPr/>
          <p:nvPr/>
        </p:nvSpPr>
        <p:spPr>
          <a:xfrm>
            <a:off x="3657600" y="2667000"/>
            <a:ext cx="1371600" cy="228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14" name="Rectangle 13"/>
          <p:cNvSpPr/>
          <p:nvPr/>
        </p:nvSpPr>
        <p:spPr>
          <a:xfrm>
            <a:off x="2209800" y="2667000"/>
            <a:ext cx="228600" cy="17462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tx1"/>
                </a:solidFill>
              </a:rPr>
              <a:t> </a:t>
            </a:r>
            <a:endParaRPr lang="en-US" sz="1100" dirty="0">
              <a:solidFill>
                <a:schemeClr val="tx1"/>
              </a:solidFill>
            </a:endParaRPr>
          </a:p>
        </p:txBody>
      </p:sp>
      <p:sp>
        <p:nvSpPr>
          <p:cNvPr id="13" name="Rectangle 12"/>
          <p:cNvSpPr/>
          <p:nvPr/>
        </p:nvSpPr>
        <p:spPr>
          <a:xfrm>
            <a:off x="2209800" y="2644775"/>
            <a:ext cx="228600" cy="17462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tx1"/>
                </a:solidFill>
              </a:rPr>
              <a:t>+</a:t>
            </a:r>
            <a:endParaRPr lang="en-US" sz="1100" dirty="0">
              <a:solidFill>
                <a:schemeClr val="tx1"/>
              </a:solidFill>
            </a:endParaRPr>
          </a:p>
        </p:txBody>
      </p:sp>
      <p:sp>
        <p:nvSpPr>
          <p:cNvPr id="7" name="Rectangle 6"/>
          <p:cNvSpPr/>
          <p:nvPr/>
        </p:nvSpPr>
        <p:spPr>
          <a:xfrm>
            <a:off x="3657600" y="2667000"/>
            <a:ext cx="533400" cy="228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tx1"/>
                </a:solidFill>
              </a:rPr>
              <a:t>ADD</a:t>
            </a:r>
            <a:endParaRPr lang="en-US" sz="1100" dirty="0">
              <a:solidFill>
                <a:schemeClr val="tx1"/>
              </a:solidFill>
            </a:endParaRPr>
          </a:p>
        </p:txBody>
      </p:sp>
      <p:sp>
        <p:nvSpPr>
          <p:cNvPr id="8" name="Rectangle 7"/>
          <p:cNvSpPr/>
          <p:nvPr/>
        </p:nvSpPr>
        <p:spPr>
          <a:xfrm>
            <a:off x="4038600" y="2667000"/>
            <a:ext cx="457200" cy="228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tx1"/>
                </a:solidFill>
              </a:rPr>
              <a:t>800</a:t>
            </a:r>
            <a:endParaRPr lang="en-US" sz="1100" dirty="0">
              <a:solidFill>
                <a:schemeClr val="tx1"/>
              </a:solidFill>
            </a:endParaRPr>
          </a:p>
        </p:txBody>
      </p:sp>
      <p:sp>
        <p:nvSpPr>
          <p:cNvPr id="11" name="Rectangle 10"/>
          <p:cNvSpPr/>
          <p:nvPr/>
        </p:nvSpPr>
        <p:spPr>
          <a:xfrm>
            <a:off x="4389438" y="2667000"/>
            <a:ext cx="457200" cy="228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tx1"/>
                </a:solidFill>
              </a:rPr>
              <a:t>428</a:t>
            </a:r>
            <a:endParaRPr lang="en-US" sz="1100" dirty="0">
              <a:solidFill>
                <a:schemeClr val="tx1"/>
              </a:solidFill>
            </a:endParaRPr>
          </a:p>
        </p:txBody>
      </p:sp>
      <p:sp>
        <p:nvSpPr>
          <p:cNvPr id="12" name="Rectangle 11"/>
          <p:cNvSpPr/>
          <p:nvPr/>
        </p:nvSpPr>
        <p:spPr>
          <a:xfrm>
            <a:off x="4716463" y="2667000"/>
            <a:ext cx="457200" cy="228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100" dirty="0">
                <a:solidFill>
                  <a:schemeClr val="tx1"/>
                </a:solidFill>
              </a:rPr>
              <a:t>884</a:t>
            </a:r>
            <a:endParaRPr lang="en-US" sz="11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4.44444E-6 L -0.25 0.03888 " pathEditMode="relative" rAng="0" ptsTypes="AA">
                                      <p:cBhvr>
                                        <p:cTn id="6" dur="2000" fill="hold"/>
                                        <p:tgtEl>
                                          <p:spTgt spid="8"/>
                                        </p:tgtEl>
                                        <p:attrNameLst>
                                          <p:attrName>ppt_x</p:attrName>
                                          <p:attrName>ppt_y</p:attrName>
                                        </p:attrNameLst>
                                      </p:cBhvr>
                                      <p:rCtr x="-125" y="19"/>
                                    </p:animMotion>
                                  </p:childTnLst>
                                </p:cTn>
                              </p:par>
                            </p:childTnLst>
                          </p:cTn>
                        </p:par>
                        <p:par>
                          <p:cTn id="7" fill="hold">
                            <p:stCondLst>
                              <p:cond delay="2000"/>
                            </p:stCondLst>
                            <p:childTnLst>
                              <p:par>
                                <p:cTn id="8" presetID="35" presetClass="path" presetSubtype="0" accel="50000" decel="50000" fill="hold" grpId="0" nodeType="afterEffect">
                                  <p:stCondLst>
                                    <p:cond delay="0"/>
                                  </p:stCondLst>
                                  <p:childTnLst>
                                    <p:animMotion origin="layout" path="M -4.72222E-6 4.44444E-6 L -0.28836 -0.05 " pathEditMode="relative" rAng="0" ptsTypes="AA">
                                      <p:cBhvr>
                                        <p:cTn id="9" dur="2000" fill="hold"/>
                                        <p:tgtEl>
                                          <p:spTgt spid="11"/>
                                        </p:tgtEl>
                                        <p:attrNameLst>
                                          <p:attrName>ppt_x</p:attrName>
                                          <p:attrName>ppt_y</p:attrName>
                                        </p:attrNameLst>
                                      </p:cBhvr>
                                      <p:rCtr x="-144" y="-25"/>
                                    </p:animMotion>
                                  </p:childTnLst>
                                </p:cTn>
                              </p:par>
                            </p:childTnLst>
                          </p:cTn>
                        </p:par>
                        <p:par>
                          <p:cTn id="10" fill="hold">
                            <p:stCondLst>
                              <p:cond delay="4000"/>
                            </p:stCondLst>
                            <p:childTnLst>
                              <p:par>
                                <p:cTn id="11" presetID="35" presetClass="path" presetSubtype="0" accel="50000" decel="50000" fill="hold" grpId="0" nodeType="afterEffect">
                                  <p:stCondLst>
                                    <p:cond delay="0"/>
                                  </p:stCondLst>
                                  <p:childTnLst>
                                    <p:animMotion origin="layout" path="M 1.38889E-6 4.44444E-6 L -0.32413 -0.00556 " pathEditMode="relative" rAng="0" ptsTypes="AA">
                                      <p:cBhvr>
                                        <p:cTn id="12" dur="2000" fill="hold"/>
                                        <p:tgtEl>
                                          <p:spTgt spid="12"/>
                                        </p:tgtEl>
                                        <p:attrNameLst>
                                          <p:attrName>ppt_x</p:attrName>
                                          <p:attrName>ppt_y</p:attrName>
                                        </p:attrNameLst>
                                      </p:cBhvr>
                                      <p:rCtr x="-162" y="-3"/>
                                    </p:animMotion>
                                  </p:childTnLst>
                                </p:cTn>
                              </p:par>
                            </p:childTnLst>
                          </p:cTn>
                        </p:par>
                        <p:par>
                          <p:cTn id="13" fill="hold">
                            <p:stCondLst>
                              <p:cond delay="6000"/>
                            </p:stCondLst>
                            <p:childTnLst>
                              <p:par>
                                <p:cTn id="14" presetID="35" presetClass="path" presetSubtype="0" accel="50000" decel="50000" fill="hold" grpId="1" nodeType="afterEffect">
                                  <p:stCondLst>
                                    <p:cond delay="0"/>
                                  </p:stCondLst>
                                  <p:childTnLst>
                                    <p:animMotion origin="layout" path="M 3.33333E-6 4.44444E-6 L -0.1625 -0.00556 " pathEditMode="relative" rAng="0" ptsTypes="AA">
                                      <p:cBhvr>
                                        <p:cTn id="15" dur="2000" fill="hold"/>
                                        <p:tgtEl>
                                          <p:spTgt spid="7"/>
                                        </p:tgtEl>
                                        <p:attrNameLst>
                                          <p:attrName>ppt_x</p:attrName>
                                          <p:attrName>ppt_y</p:attrName>
                                        </p:attrNameLst>
                                      </p:cBhvr>
                                      <p:rCtr x="-81" y="-3"/>
                                    </p:animMotion>
                                  </p:childTnLst>
                                </p:cTn>
                              </p:par>
                            </p:childTnLst>
                          </p:cTn>
                        </p:par>
                        <p:par>
                          <p:cTn id="16" fill="hold">
                            <p:stCondLst>
                              <p:cond delay="8000"/>
                            </p:stCondLst>
                            <p:childTnLst>
                              <p:par>
                                <p:cTn id="17" presetID="1" presetClass="exit"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7" grpId="0" animBg="1"/>
      <p:bldP spid="7" grpId="1" animBg="1"/>
      <p:bldP spid="8"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pPr eaLnBrk="1" hangingPunct="1"/>
            <a:r>
              <a:rPr lang="en-US" smtClean="0"/>
              <a:t>Data Fetch (DF)</a:t>
            </a:r>
          </a:p>
        </p:txBody>
      </p:sp>
      <p:sp>
        <p:nvSpPr>
          <p:cNvPr id="48130" name="Rectangle 3"/>
          <p:cNvSpPr>
            <a:spLocks noGrp="1" noChangeArrowheads="1"/>
          </p:cNvSpPr>
          <p:nvPr>
            <p:ph idx="1"/>
          </p:nvPr>
        </p:nvSpPr>
        <p:spPr/>
        <p:txBody>
          <a:bodyPr/>
          <a:lstStyle/>
          <a:p>
            <a:pPr eaLnBrk="1" hangingPunct="1"/>
            <a:r>
              <a:rPr lang="en-US" smtClean="0"/>
              <a:t>The data values to be operated on are retrieved from memory</a:t>
            </a:r>
          </a:p>
          <a:p>
            <a:pPr eaLnBrk="1" hangingPunct="1"/>
            <a:r>
              <a:rPr lang="en-US" smtClean="0"/>
              <a:t>Bits at specified memory locations are copied into locations in the ALU circuitry</a:t>
            </a:r>
          </a:p>
          <a:p>
            <a:pPr eaLnBrk="1" hangingPunct="1"/>
            <a:r>
              <a:rPr lang="en-US" smtClean="0"/>
              <a:t>Data values remain in memory (they are not destroyed)</a:t>
            </a:r>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DF</a:t>
            </a:r>
          </a:p>
        </p:txBody>
      </p:sp>
      <p:pic>
        <p:nvPicPr>
          <p:cNvPr id="49154" name="Picture 2"/>
          <p:cNvPicPr>
            <a:picLocks noGrp="1" noChangeAspect="1" noChangeArrowheads="1"/>
          </p:cNvPicPr>
          <p:nvPr>
            <p:ph idx="1"/>
          </p:nvPr>
        </p:nvPicPr>
        <p:blipFill>
          <a:blip r:embed="rId2"/>
          <a:srcRect/>
          <a:stretch>
            <a:fillRect/>
          </a:stretch>
        </p:blipFill>
        <p:spPr>
          <a:xfrm>
            <a:off x="1371600" y="1531938"/>
            <a:ext cx="6019800" cy="4384675"/>
          </a:xfrm>
        </p:spPr>
      </p:pic>
      <p:sp>
        <p:nvSpPr>
          <p:cNvPr id="5" name="Rectangle 4"/>
          <p:cNvSpPr/>
          <p:nvPr/>
        </p:nvSpPr>
        <p:spPr>
          <a:xfrm>
            <a:off x="2438400" y="2438400"/>
            <a:ext cx="304800" cy="533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8" name="Rectangle 7"/>
          <p:cNvSpPr/>
          <p:nvPr/>
        </p:nvSpPr>
        <p:spPr>
          <a:xfrm>
            <a:off x="4495800" y="4724400"/>
            <a:ext cx="381000" cy="228600"/>
          </a:xfrm>
          <a:prstGeom prst="rect">
            <a:avLst/>
          </a:prstGeom>
          <a:solidFill>
            <a:srgbClr val="FAA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sz="1400" dirty="0">
              <a:solidFill>
                <a:schemeClr val="tx1"/>
              </a:solidFill>
            </a:endParaRPr>
          </a:p>
        </p:txBody>
      </p:sp>
      <p:sp>
        <p:nvSpPr>
          <p:cNvPr id="6" name="Rectangle 5"/>
          <p:cNvSpPr/>
          <p:nvPr/>
        </p:nvSpPr>
        <p:spPr>
          <a:xfrm>
            <a:off x="4495800" y="4762500"/>
            <a:ext cx="381000" cy="228600"/>
          </a:xfrm>
          <a:prstGeom prst="rect">
            <a:avLst/>
          </a:prstGeom>
          <a:solidFill>
            <a:srgbClr val="FAA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400" dirty="0">
                <a:solidFill>
                  <a:schemeClr val="tx1"/>
                </a:solidFill>
              </a:rPr>
              <a:t>12</a:t>
            </a:r>
            <a:endParaRPr lang="en-US" sz="1400" dirty="0">
              <a:solidFill>
                <a:schemeClr val="tx1"/>
              </a:solidFill>
            </a:endParaRPr>
          </a:p>
        </p:txBody>
      </p:sp>
      <p:sp>
        <p:nvSpPr>
          <p:cNvPr id="9" name="Rectangle 8"/>
          <p:cNvSpPr/>
          <p:nvPr/>
        </p:nvSpPr>
        <p:spPr>
          <a:xfrm>
            <a:off x="4541838" y="4359275"/>
            <a:ext cx="381000" cy="228600"/>
          </a:xfrm>
          <a:prstGeom prst="rect">
            <a:avLst/>
          </a:prstGeom>
          <a:solidFill>
            <a:srgbClr val="FAA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US" sz="1400" dirty="0">
              <a:solidFill>
                <a:schemeClr val="tx1"/>
              </a:solidFill>
            </a:endParaRPr>
          </a:p>
        </p:txBody>
      </p:sp>
      <p:sp>
        <p:nvSpPr>
          <p:cNvPr id="7" name="Rectangle 6"/>
          <p:cNvSpPr/>
          <p:nvPr/>
        </p:nvSpPr>
        <p:spPr>
          <a:xfrm>
            <a:off x="4518025" y="4373563"/>
            <a:ext cx="381000" cy="228600"/>
          </a:xfrm>
          <a:prstGeom prst="rect">
            <a:avLst/>
          </a:prstGeom>
          <a:solidFill>
            <a:srgbClr val="FAA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400" dirty="0">
                <a:solidFill>
                  <a:schemeClr val="tx1"/>
                </a:solidFill>
              </a:rPr>
              <a:t>42</a:t>
            </a:r>
            <a:endParaRPr 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C -0.02274 0.0125 -0.04531 0.02523 -0.05833 -0.00903 C -0.07136 -0.04329 -0.04931 -0.15926 -0.0783 -0.20556 C -0.10729 -0.25185 -0.16997 -0.26944 -0.23247 -0.28681 " pathEditMode="relative" ptsTypes="aaaA">
                                      <p:cBhvr>
                                        <p:cTn id="6" dur="2000" fill="hold"/>
                                        <p:tgtEl>
                                          <p:spTgt spid="7"/>
                                        </p:tgtEl>
                                        <p:attrNameLst>
                                          <p:attrName>ppt_x</p:attrName>
                                          <p:attrName>ppt_y</p:attrName>
                                        </p:attrNameLst>
                                      </p:cBhvr>
                                    </p:animMotion>
                                  </p:childTnLst>
                                </p:cTn>
                              </p:par>
                            </p:childTnLst>
                          </p:cTn>
                        </p:par>
                        <p:par>
                          <p:cTn id="7" fill="hold">
                            <p:stCondLst>
                              <p:cond delay="2000"/>
                            </p:stCondLst>
                            <p:childTnLst>
                              <p:par>
                                <p:cTn id="8" presetID="0" presetClass="path" presetSubtype="0" accel="50000" decel="50000" fill="hold" grpId="0" nodeType="afterEffect">
                                  <p:stCondLst>
                                    <p:cond delay="0"/>
                                  </p:stCondLst>
                                  <p:childTnLst>
                                    <p:animMotion origin="layout" path="M -1.11022E-16 -7.40741E-7 C -0.0191 0.01852 -0.03785 0.03773 -0.05365 -0.00625 C -0.06944 -0.05023 -0.06545 -0.21412 -0.09462 -0.26204 C -0.12396 -0.30949 -0.17674 -0.30185 -0.22917 -0.29375 " pathEditMode="relative" rAng="0" ptsTypes="aaaA">
                                      <p:cBhvr>
                                        <p:cTn id="9" dur="2000" fill="hold"/>
                                        <p:tgtEl>
                                          <p:spTgt spid="6"/>
                                        </p:tgtEl>
                                        <p:attrNameLst>
                                          <p:attrName>ppt_x</p:attrName>
                                          <p:attrName>ppt_y</p:attrName>
                                        </p:attrNameLst>
                                      </p:cBhvr>
                                      <p:rCtr x="-115" y="-1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p:txBody>
          <a:bodyPr/>
          <a:lstStyle/>
          <a:p>
            <a:pPr eaLnBrk="1" hangingPunct="1"/>
            <a:r>
              <a:rPr lang="en-US" smtClean="0"/>
              <a:t>Instruction Execution (EX)</a:t>
            </a:r>
          </a:p>
        </p:txBody>
      </p:sp>
      <p:sp>
        <p:nvSpPr>
          <p:cNvPr id="50178" name="Rectangle 3"/>
          <p:cNvSpPr>
            <a:spLocks noGrp="1" noChangeArrowheads="1"/>
          </p:cNvSpPr>
          <p:nvPr>
            <p:ph idx="1"/>
          </p:nvPr>
        </p:nvSpPr>
        <p:spPr/>
        <p:txBody>
          <a:bodyPr/>
          <a:lstStyle/>
          <a:p>
            <a:pPr eaLnBrk="1" hangingPunct="1"/>
            <a:r>
              <a:rPr lang="en-US" smtClean="0"/>
              <a:t>For this ADD instruction, the addition circuit adds the two source operands together to produce their sum</a:t>
            </a:r>
          </a:p>
          <a:p>
            <a:pPr eaLnBrk="1" hangingPunct="1"/>
            <a:r>
              <a:rPr lang="en-US" smtClean="0"/>
              <a:t>Sum is held in the ALU circuitry</a:t>
            </a:r>
          </a:p>
          <a:p>
            <a:pPr eaLnBrk="1" hangingPunct="1"/>
            <a:r>
              <a:rPr lang="en-US" smtClean="0"/>
              <a:t>This is the actual computation</a:t>
            </a:r>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EX</a:t>
            </a:r>
          </a:p>
        </p:txBody>
      </p:sp>
      <p:pic>
        <p:nvPicPr>
          <p:cNvPr id="51202" name="Picture 2"/>
          <p:cNvPicPr>
            <a:picLocks noGrp="1" noChangeAspect="1" noChangeArrowheads="1"/>
          </p:cNvPicPr>
          <p:nvPr>
            <p:ph idx="1"/>
          </p:nvPr>
        </p:nvPicPr>
        <p:blipFill>
          <a:blip r:embed="rId2"/>
          <a:srcRect/>
          <a:stretch>
            <a:fillRect/>
          </a:stretch>
        </p:blipFill>
        <p:spPr>
          <a:xfrm>
            <a:off x="1524000" y="1522413"/>
            <a:ext cx="6172200" cy="4513262"/>
          </a:xfrm>
        </p:spPr>
      </p:pic>
      <p:sp>
        <p:nvSpPr>
          <p:cNvPr id="5" name="Rectangle 4"/>
          <p:cNvSpPr/>
          <p:nvPr/>
        </p:nvSpPr>
        <p:spPr>
          <a:xfrm>
            <a:off x="2606675" y="3095625"/>
            <a:ext cx="304800" cy="3048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p:cNvSpPr/>
          <p:nvPr/>
        </p:nvSpPr>
        <p:spPr>
          <a:xfrm>
            <a:off x="2590800" y="3033713"/>
            <a:ext cx="361950" cy="4254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rPr>
              <a:t>54</a:t>
            </a:r>
            <a:endParaRPr lang="en-US" sz="1200" dirty="0">
              <a:solidFill>
                <a:schemeClr val="tx1"/>
              </a:solidFill>
            </a:endParaRPr>
          </a:p>
        </p:txBody>
      </p:sp>
      <p:cxnSp>
        <p:nvCxnSpPr>
          <p:cNvPr id="8" name="Straight Connector 7"/>
          <p:cNvCxnSpPr/>
          <p:nvPr/>
        </p:nvCxnSpPr>
        <p:spPr>
          <a:xfrm>
            <a:off x="2209800" y="30480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209800" y="3429000"/>
            <a:ext cx="838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0"/>
                                  </p:iterate>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7" presetClass="emph" presetSubtype="0" fill="hold" grpId="1" nodeType="afterEffect">
                                  <p:stCondLst>
                                    <p:cond delay="0"/>
                                  </p:stCondLst>
                                  <p:iterate type="lt">
                                    <p:tmPct val="0"/>
                                  </p:iterate>
                                  <p:childTnLst>
                                    <p:animClr clrSpc="rgb" dir="cw">
                                      <p:cBhvr override="childStyle">
                                        <p:cTn id="13" dur="250" autoRev="1" fill="hold"/>
                                        <p:tgtEl>
                                          <p:spTgt spid="6"/>
                                        </p:tgtEl>
                                        <p:attrNameLst>
                                          <p:attrName>style.color</p:attrName>
                                        </p:attrNameLst>
                                      </p:cBhvr>
                                      <p:to>
                                        <a:schemeClr val="bg1"/>
                                      </p:to>
                                    </p:animClr>
                                    <p:animClr clrSpc="rgb" dir="cw">
                                      <p:cBhvr>
                                        <p:cTn id="14" dur="250" autoRev="1" fill="hold"/>
                                        <p:tgtEl>
                                          <p:spTgt spid="6"/>
                                        </p:tgtEl>
                                        <p:attrNameLst>
                                          <p:attrName>fillcolor</p:attrName>
                                        </p:attrNameLst>
                                      </p:cBhvr>
                                      <p:to>
                                        <a:schemeClr val="bg1"/>
                                      </p:to>
                                    </p:animClr>
                                    <p:set>
                                      <p:cBhvr>
                                        <p:cTn id="15" dur="250" autoRev="1" fill="hold"/>
                                        <p:tgtEl>
                                          <p:spTgt spid="6"/>
                                        </p:tgtEl>
                                        <p:attrNameLst>
                                          <p:attrName>fill.type</p:attrName>
                                        </p:attrNameLst>
                                      </p:cBhvr>
                                      <p:to>
                                        <p:strVal val="solid"/>
                                      </p:to>
                                    </p:set>
                                    <p:set>
                                      <p:cBhvr>
                                        <p:cTn id="16" dur="250" autoRev="1" fill="hold"/>
                                        <p:tgtEl>
                                          <p:spTgt spid="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pPr eaLnBrk="1" hangingPunct="1"/>
            <a:r>
              <a:rPr lang="en-US" smtClean="0"/>
              <a:t>Return Result (RR)</a:t>
            </a:r>
          </a:p>
        </p:txBody>
      </p:sp>
      <p:sp>
        <p:nvSpPr>
          <p:cNvPr id="52226" name="Rectangle 3"/>
          <p:cNvSpPr>
            <a:spLocks noGrp="1" noChangeArrowheads="1"/>
          </p:cNvSpPr>
          <p:nvPr>
            <p:ph idx="1"/>
          </p:nvPr>
        </p:nvSpPr>
        <p:spPr/>
        <p:txBody>
          <a:bodyPr/>
          <a:lstStyle/>
          <a:p>
            <a:pPr eaLnBrk="1" hangingPunct="1"/>
            <a:r>
              <a:rPr lang="en-US" smtClean="0"/>
              <a:t>RR returns the result of EX to the memory location specified by the destination address. </a:t>
            </a:r>
          </a:p>
          <a:p>
            <a:pPr eaLnBrk="1" hangingPunct="1"/>
            <a:r>
              <a:rPr lang="en-US" smtClean="0"/>
              <a:t>Once the result is stored, the cycle begins again</a:t>
            </a:r>
          </a:p>
        </p:txBody>
      </p:sp>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RR</a:t>
            </a:r>
          </a:p>
        </p:txBody>
      </p:sp>
      <p:pic>
        <p:nvPicPr>
          <p:cNvPr id="53250" name="Picture 2"/>
          <p:cNvPicPr>
            <a:picLocks noGrp="1" noChangeAspect="1" noChangeArrowheads="1"/>
          </p:cNvPicPr>
          <p:nvPr>
            <p:ph idx="1"/>
          </p:nvPr>
        </p:nvPicPr>
        <p:blipFill>
          <a:blip r:embed="rId2"/>
          <a:srcRect/>
          <a:stretch>
            <a:fillRect/>
          </a:stretch>
        </p:blipFill>
        <p:spPr>
          <a:xfrm>
            <a:off x="1600200" y="1554163"/>
            <a:ext cx="5791200" cy="4498975"/>
          </a:xfrm>
        </p:spPr>
      </p:pic>
      <p:sp>
        <p:nvSpPr>
          <p:cNvPr id="6" name="Rectangle 5"/>
          <p:cNvSpPr/>
          <p:nvPr/>
        </p:nvSpPr>
        <p:spPr>
          <a:xfrm>
            <a:off x="2514600" y="3048000"/>
            <a:ext cx="381000" cy="228600"/>
          </a:xfrm>
          <a:prstGeom prst="rect">
            <a:avLst/>
          </a:prstGeom>
          <a:solidFill>
            <a:srgbClr val="FAA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400" dirty="0">
                <a:solidFill>
                  <a:schemeClr val="tx1"/>
                </a:solidFill>
              </a:rPr>
              <a:t>54</a:t>
            </a:r>
            <a:endParaRPr lang="en-US"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C 0.04115 -0.01482 0.08229 -0.02963 0.10313 0 C 0.12396 0.02963 0.10573 0.14467 0.12552 0.17824 C 0.14531 0.2118 0.20608 0.19745 0.2224 0.20138 " pathEditMode="relative" ptsTypes="aaa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mtClean="0"/>
              <a:t>The Fetch/Execute Cycle</a:t>
            </a:r>
          </a:p>
        </p:txBody>
      </p:sp>
      <p:sp>
        <p:nvSpPr>
          <p:cNvPr id="17410" name="Rectangle 3"/>
          <p:cNvSpPr>
            <a:spLocks noGrp="1" noChangeArrowheads="1"/>
          </p:cNvSpPr>
          <p:nvPr>
            <p:ph type="body" idx="1"/>
          </p:nvPr>
        </p:nvSpPr>
        <p:spPr/>
        <p:txBody>
          <a:bodyPr/>
          <a:lstStyle/>
          <a:p>
            <a:pPr eaLnBrk="1" hangingPunct="1"/>
            <a:r>
              <a:rPr lang="en-US" smtClean="0"/>
              <a:t>“Instruction Execution Engine”…a machine that cycles through a series of operations</a:t>
            </a:r>
          </a:p>
          <a:p>
            <a:pPr eaLnBrk="1" hangingPunct="1"/>
            <a:r>
              <a:rPr lang="en-US" smtClean="0"/>
              <a:t>Series is called: Fetch/Execute Cycle</a:t>
            </a:r>
          </a:p>
          <a:p>
            <a:pPr lvl="1" eaLnBrk="1" hangingPunct="1"/>
            <a:r>
              <a:rPr lang="en-US" smtClean="0"/>
              <a:t>Get the next instruction</a:t>
            </a:r>
          </a:p>
          <a:p>
            <a:pPr lvl="1" eaLnBrk="1" hangingPunct="1"/>
            <a:r>
              <a:rPr lang="en-US" smtClean="0"/>
              <a:t>Figure out what to do</a:t>
            </a:r>
          </a:p>
          <a:p>
            <a:pPr lvl="1" eaLnBrk="1" hangingPunct="1"/>
            <a:r>
              <a:rPr lang="en-US" smtClean="0"/>
              <a:t>Gathering the data needed to do it</a:t>
            </a:r>
          </a:p>
          <a:p>
            <a:pPr lvl="1" eaLnBrk="1" hangingPunct="1"/>
            <a:r>
              <a:rPr lang="en-US" smtClean="0"/>
              <a:t>Do it</a:t>
            </a:r>
          </a:p>
          <a:p>
            <a:pPr lvl="1" eaLnBrk="1" hangingPunct="1"/>
            <a:r>
              <a:rPr lang="en-US" smtClean="0"/>
              <a:t>Save the result, and </a:t>
            </a:r>
          </a:p>
          <a:p>
            <a:pPr lvl="1" eaLnBrk="1" hangingPunct="1"/>
            <a:r>
              <a:rPr lang="en-US" smtClean="0"/>
              <a:t>Repeat (billions of times/second)!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pPr eaLnBrk="1" hangingPunct="1"/>
            <a:r>
              <a:rPr lang="en-US" smtClean="0"/>
              <a:t>Many, Many Simple Operations</a:t>
            </a:r>
          </a:p>
        </p:txBody>
      </p:sp>
      <p:sp>
        <p:nvSpPr>
          <p:cNvPr id="54274" name="Rectangle 3"/>
          <p:cNvSpPr>
            <a:spLocks noGrp="1" noChangeArrowheads="1"/>
          </p:cNvSpPr>
          <p:nvPr>
            <p:ph idx="1"/>
          </p:nvPr>
        </p:nvSpPr>
        <p:spPr/>
        <p:txBody>
          <a:bodyPr/>
          <a:lstStyle/>
          <a:p>
            <a:pPr eaLnBrk="1" hangingPunct="1"/>
            <a:r>
              <a:rPr lang="en-US" sz="2800" smtClean="0"/>
              <a:t>Computers “know” very few instructions</a:t>
            </a:r>
          </a:p>
          <a:p>
            <a:pPr eaLnBrk="1" hangingPunct="1"/>
            <a:r>
              <a:rPr lang="en-US" sz="2800" smtClean="0"/>
              <a:t>The decoder hardware in the controller recognizes, and the ALU performs, only about 100 different instructions (with a lot of duplication)</a:t>
            </a:r>
          </a:p>
          <a:p>
            <a:pPr eaLnBrk="1" hangingPunct="1"/>
            <a:r>
              <a:rPr lang="en-US" sz="2800" smtClean="0"/>
              <a:t>There are only about 20 different kinds of operations. </a:t>
            </a:r>
          </a:p>
          <a:p>
            <a:pPr eaLnBrk="1" hangingPunct="1"/>
            <a:r>
              <a:rPr lang="en-US" sz="2800" smtClean="0"/>
              <a:t>Everything that computers do must be reduced to some combination of these primitive, hardwired instructions</a:t>
            </a:r>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z="4000" smtClean="0"/>
              <a:t>Cycling the Fetch/Execute Cycle</a:t>
            </a:r>
          </a:p>
        </p:txBody>
      </p:sp>
      <p:sp>
        <p:nvSpPr>
          <p:cNvPr id="55298" name="Content Placeholder 2"/>
          <p:cNvSpPr>
            <a:spLocks noGrp="1"/>
          </p:cNvSpPr>
          <p:nvPr>
            <p:ph idx="1"/>
          </p:nvPr>
        </p:nvSpPr>
        <p:spPr/>
        <p:txBody>
          <a:bodyPr/>
          <a:lstStyle/>
          <a:p>
            <a:pPr eaLnBrk="1" hangingPunct="1"/>
            <a:r>
              <a:rPr lang="en-US" smtClean="0"/>
              <a:t>ADD is representative of the complexity of computer instructions…some are slightly simpler, some slightly more complex</a:t>
            </a:r>
          </a:p>
          <a:p>
            <a:pPr eaLnBrk="1" hangingPunct="1"/>
            <a:r>
              <a:rPr lang="en-US" smtClean="0"/>
              <a:t>Computers achieve success at what they can do with speed. </a:t>
            </a:r>
          </a:p>
          <a:p>
            <a:pPr eaLnBrk="1" hangingPunct="1"/>
            <a:r>
              <a:rPr lang="en-US" smtClean="0"/>
              <a:t>They show their impressive capabilities by executing many simple instructions per second</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The Computer Clock</a:t>
            </a:r>
          </a:p>
        </p:txBody>
      </p:sp>
      <p:sp>
        <p:nvSpPr>
          <p:cNvPr id="56322" name="Content Placeholder 2"/>
          <p:cNvSpPr>
            <a:spLocks noGrp="1"/>
          </p:cNvSpPr>
          <p:nvPr>
            <p:ph idx="1"/>
          </p:nvPr>
        </p:nvSpPr>
        <p:spPr/>
        <p:txBody>
          <a:bodyPr/>
          <a:lstStyle/>
          <a:p>
            <a:pPr eaLnBrk="1" hangingPunct="1"/>
            <a:r>
              <a:rPr lang="en-US" smtClean="0"/>
              <a:t>Computers are instruction execution engines. </a:t>
            </a:r>
          </a:p>
          <a:p>
            <a:pPr eaLnBrk="1" hangingPunct="1"/>
            <a:endParaRPr lang="en-US" smtClean="0"/>
          </a:p>
          <a:p>
            <a:pPr eaLnBrk="1" hangingPunct="1"/>
            <a:r>
              <a:rPr lang="en-US" smtClean="0"/>
              <a:t>Since the computer does one instruction per cycle in principle, the speed of a computer depends on the number of Fetch/Execute Cycles it completes per second.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The Computer Clock</a:t>
            </a:r>
          </a:p>
        </p:txBody>
      </p:sp>
      <p:sp>
        <p:nvSpPr>
          <p:cNvPr id="57346" name="Content Placeholder 2"/>
          <p:cNvSpPr>
            <a:spLocks noGrp="1"/>
          </p:cNvSpPr>
          <p:nvPr>
            <p:ph idx="1"/>
          </p:nvPr>
        </p:nvSpPr>
        <p:spPr/>
        <p:txBody>
          <a:bodyPr/>
          <a:lstStyle/>
          <a:p>
            <a:pPr eaLnBrk="1" hangingPunct="1"/>
            <a:r>
              <a:rPr lang="en-US" smtClean="0"/>
              <a:t>The rate of the Fetch/Execute Cycle is determined by the computer’s clock, and it is measured in megahertz, or millions (mega) of cycles per second (hertz). </a:t>
            </a:r>
          </a:p>
          <a:p>
            <a:pPr eaLnBrk="1" hangingPunct="1"/>
            <a:r>
              <a:rPr lang="en-US" smtClean="0"/>
              <a:t>A 1,000 MHz clock ticks a billion (in American English) times per second, which is one gigahertz (1 GHz)</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6"/>
          <p:cNvSpPr>
            <a:spLocks noGrp="1"/>
          </p:cNvSpPr>
          <p:nvPr>
            <p:ph type="title"/>
          </p:nvPr>
        </p:nvSpPr>
        <p:spPr/>
        <p:txBody>
          <a:bodyPr/>
          <a:lstStyle/>
          <a:p>
            <a:pPr eaLnBrk="1" hangingPunct="1"/>
            <a:r>
              <a:rPr lang="en-US" smtClean="0"/>
              <a:t>Standard Prefixes</a:t>
            </a:r>
          </a:p>
        </p:txBody>
      </p:sp>
      <p:pic>
        <p:nvPicPr>
          <p:cNvPr id="8194" name="Picture 2"/>
          <p:cNvPicPr>
            <a:picLocks noGrp="1" noChangeAspect="1" noChangeArrowheads="1"/>
          </p:cNvPicPr>
          <p:nvPr>
            <p:ph idx="1"/>
          </p:nvPr>
        </p:nvPicPr>
        <p:blipFill>
          <a:blip r:embed="rId2"/>
          <a:srcRect/>
          <a:stretch>
            <a:fillRect/>
          </a:stretch>
        </p:blipFill>
        <p:spPr>
          <a:xfrm>
            <a:off x="835025" y="1981200"/>
            <a:ext cx="7473950" cy="3009900"/>
          </a:xfrm>
          <a:ln>
            <a:solidFill>
              <a:schemeClr val="accent2">
                <a:lumMod val="75000"/>
              </a:schemeClr>
            </a:solidFill>
          </a:ln>
        </p:spPr>
      </p:pic>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One Cycle per Clock Tick</a:t>
            </a:r>
          </a:p>
        </p:txBody>
      </p:sp>
      <p:sp>
        <p:nvSpPr>
          <p:cNvPr id="59394" name="Content Placeholder 2"/>
          <p:cNvSpPr>
            <a:spLocks noGrp="1"/>
          </p:cNvSpPr>
          <p:nvPr>
            <p:ph idx="1"/>
          </p:nvPr>
        </p:nvSpPr>
        <p:spPr/>
        <p:txBody>
          <a:bodyPr/>
          <a:lstStyle/>
          <a:p>
            <a:pPr eaLnBrk="1" hangingPunct="1"/>
            <a:r>
              <a:rPr lang="en-US" smtClean="0"/>
              <a:t>A computer with a 1 GHz clock has one billionth of a second—one nanosecond—between clock ticks to run the Fetch/Execute Cycle. </a:t>
            </a:r>
          </a:p>
          <a:p>
            <a:pPr eaLnBrk="1" hangingPunct="1"/>
            <a:r>
              <a:rPr lang="en-US" smtClean="0"/>
              <a:t>In that amount of time, light travels about one foot (~30 cm).</a:t>
            </a:r>
          </a:p>
          <a:p>
            <a:pPr eaLnBrk="1" hangingPunct="1"/>
            <a:r>
              <a:rPr lang="en-US" smtClean="0"/>
              <a:t>Modern computers </a:t>
            </a:r>
            <a:r>
              <a:rPr lang="en-US" i="1" smtClean="0"/>
              <a:t>try</a:t>
            </a:r>
            <a:r>
              <a:rPr lang="en-US" smtClean="0"/>
              <a:t> to start an instruction on each clock tick.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One Cycle per Clock Tick</a:t>
            </a:r>
          </a:p>
        </p:txBody>
      </p:sp>
      <p:sp>
        <p:nvSpPr>
          <p:cNvPr id="60418" name="Content Placeholder 2"/>
          <p:cNvSpPr>
            <a:spLocks noGrp="1"/>
          </p:cNvSpPr>
          <p:nvPr>
            <p:ph idx="1"/>
          </p:nvPr>
        </p:nvSpPr>
        <p:spPr/>
        <p:txBody>
          <a:bodyPr/>
          <a:lstStyle/>
          <a:p>
            <a:pPr eaLnBrk="1" hangingPunct="1"/>
            <a:r>
              <a:rPr lang="en-US" smtClean="0"/>
              <a:t>They pass off completing the instruction to other circuitry</a:t>
            </a:r>
          </a:p>
          <a:p>
            <a:pPr eaLnBrk="1" hangingPunct="1"/>
            <a:r>
              <a:rPr lang="en-US" smtClean="0"/>
              <a:t>This process is called pipelining and frees the fetch unit to start the next instruction before the last one is done</a:t>
            </a:r>
          </a:p>
          <a:p>
            <a:pPr eaLnBrk="1" hangingPunct="1"/>
            <a:r>
              <a:rPr lang="en-US" smtClean="0"/>
              <a:t>It is not quite true that 1,000 instructions are executed in 1,000 ticks</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Schematic Fetch/Execute Cycle</a:t>
            </a:r>
          </a:p>
        </p:txBody>
      </p:sp>
      <p:pic>
        <p:nvPicPr>
          <p:cNvPr id="9218" name="Picture 2"/>
          <p:cNvPicPr>
            <a:picLocks noGrp="1" noChangeAspect="1" noChangeArrowheads="1"/>
          </p:cNvPicPr>
          <p:nvPr>
            <p:ph idx="1"/>
          </p:nvPr>
        </p:nvPicPr>
        <p:blipFill>
          <a:blip r:embed="rId2"/>
          <a:srcRect/>
          <a:stretch>
            <a:fillRect/>
          </a:stretch>
        </p:blipFill>
        <p:spPr>
          <a:xfrm>
            <a:off x="836613" y="1600200"/>
            <a:ext cx="7470775" cy="4525963"/>
          </a:xfrm>
          <a:ln>
            <a:solidFill>
              <a:schemeClr val="accent2">
                <a:lumMod val="75000"/>
              </a:schemeClr>
            </a:solidFill>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t>A Computer’s View of Software</a:t>
            </a:r>
          </a:p>
        </p:txBody>
      </p:sp>
      <p:sp>
        <p:nvSpPr>
          <p:cNvPr id="62466" name="Content Placeholder 2"/>
          <p:cNvSpPr>
            <a:spLocks noGrp="1"/>
          </p:cNvSpPr>
          <p:nvPr>
            <p:ph idx="1"/>
          </p:nvPr>
        </p:nvSpPr>
        <p:spPr/>
        <p:txBody>
          <a:bodyPr/>
          <a:lstStyle/>
          <a:p>
            <a:pPr eaLnBrk="1" hangingPunct="1"/>
            <a:endParaRPr lang="en-US"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p:txBody>
          <a:bodyPr/>
          <a:lstStyle/>
          <a:p>
            <a:pPr eaLnBrk="1" hangingPunct="1"/>
            <a:r>
              <a:rPr lang="en-US" smtClean="0"/>
              <a:t>Computer’s View of Software</a:t>
            </a:r>
          </a:p>
        </p:txBody>
      </p:sp>
      <p:sp>
        <p:nvSpPr>
          <p:cNvPr id="63490" name="Rectangle 3"/>
          <p:cNvSpPr>
            <a:spLocks noGrp="1" noChangeArrowheads="1"/>
          </p:cNvSpPr>
          <p:nvPr>
            <p:ph idx="1"/>
          </p:nvPr>
        </p:nvSpPr>
        <p:spPr>
          <a:xfrm>
            <a:off x="457200" y="1600200"/>
            <a:ext cx="8229600" cy="1600200"/>
          </a:xfrm>
        </p:spPr>
        <p:txBody>
          <a:bodyPr/>
          <a:lstStyle/>
          <a:p>
            <a:pPr eaLnBrk="1" hangingPunct="1"/>
            <a:r>
              <a:rPr lang="en-US" smtClean="0"/>
              <a:t>A program “sees” software as a long sequence of 4-byte groups of bits </a:t>
            </a:r>
            <a:br>
              <a:rPr lang="en-US" smtClean="0"/>
            </a:br>
            <a:r>
              <a:rPr lang="en-US" smtClean="0"/>
              <a:t>(0's and 1's)</a:t>
            </a:r>
          </a:p>
        </p:txBody>
      </p:sp>
      <p:pic>
        <p:nvPicPr>
          <p:cNvPr id="63491" name="Picture 2"/>
          <p:cNvPicPr>
            <a:picLocks noChangeAspect="1" noChangeArrowheads="1"/>
          </p:cNvPicPr>
          <p:nvPr/>
        </p:nvPicPr>
        <p:blipFill>
          <a:blip r:embed="rId2"/>
          <a:srcRect/>
          <a:stretch>
            <a:fillRect/>
          </a:stretch>
        </p:blipFill>
        <p:spPr bwMode="auto">
          <a:xfrm>
            <a:off x="1071563" y="3200400"/>
            <a:ext cx="7000875" cy="1143000"/>
          </a:xfrm>
          <a:prstGeom prst="rect">
            <a:avLst/>
          </a:prstGeom>
          <a:noFill/>
          <a:ln w="9525">
            <a:noFill/>
            <a:miter lim="800000"/>
            <a:headEnd/>
            <a:tailEnd/>
          </a:ln>
        </p:spPr>
      </p:pic>
      <p:sp>
        <p:nvSpPr>
          <p:cNvPr id="8" name="Rectangle 3"/>
          <p:cNvSpPr txBox="1">
            <a:spLocks noChangeArrowheads="1"/>
          </p:cNvSpPr>
          <p:nvPr/>
        </p:nvSpPr>
        <p:spPr bwMode="auto">
          <a:xfrm>
            <a:off x="457200" y="4495800"/>
            <a:ext cx="8229600" cy="1600200"/>
          </a:xfrm>
          <a:prstGeom prst="rect">
            <a:avLst/>
          </a:prstGeom>
          <a:noFill/>
          <a:ln w="9525">
            <a:noFill/>
            <a:miter lim="800000"/>
            <a:headEnd/>
            <a:tailEnd/>
          </a:ln>
          <a:effectLst/>
        </p:spPr>
        <p:txBody>
          <a:bodyPr/>
          <a:lstStyle/>
          <a:p>
            <a:pPr marL="342900" indent="-342900">
              <a:buFont typeface="Arial" pitchFamily="34" charset="0"/>
              <a:buChar char="•"/>
              <a:defRPr/>
            </a:pPr>
            <a:r>
              <a:rPr lang="en-US" sz="3200" dirty="0"/>
              <a:t>This binary object file can be hundreds of thousands to millions of words long</a:t>
            </a:r>
            <a:endParaRPr lang="en-US" sz="3200" kern="0" dirty="0">
              <a:latin typeface="+mn-lt"/>
              <a:cs typeface="+mn-cs"/>
            </a:endParaRPr>
          </a:p>
        </p:txBody>
      </p:sp>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smtClean="0"/>
              <a:t>A Five-Step Cycle</a:t>
            </a:r>
          </a:p>
        </p:txBody>
      </p:sp>
      <p:sp>
        <p:nvSpPr>
          <p:cNvPr id="18434" name="Content Placeholder 2"/>
          <p:cNvSpPr>
            <a:spLocks noGrp="1"/>
          </p:cNvSpPr>
          <p:nvPr>
            <p:ph idx="1"/>
          </p:nvPr>
        </p:nvSpPr>
        <p:spPr/>
        <p:txBody>
          <a:bodyPr/>
          <a:lstStyle/>
          <a:p>
            <a:pPr eaLnBrk="1" hangingPunct="1"/>
            <a:r>
              <a:rPr lang="en-US" smtClean="0"/>
              <a:t>These operations are repeated in a never-ending sequence</a:t>
            </a:r>
          </a:p>
          <a:p>
            <a:pPr eaLnBrk="1" hangingPunct="1"/>
            <a:r>
              <a:rPr lang="en-US" smtClean="0"/>
              <a:t>The step names suggest the operations described in the previous paragraph</a:t>
            </a:r>
          </a:p>
        </p:txBody>
      </p:sp>
      <p:pic>
        <p:nvPicPr>
          <p:cNvPr id="4" name="Picture 6"/>
          <p:cNvPicPr>
            <a:picLocks noChangeAspect="1" noChangeArrowheads="1"/>
          </p:cNvPicPr>
          <p:nvPr/>
        </p:nvPicPr>
        <p:blipFill>
          <a:blip r:embed="rId2"/>
          <a:srcRect/>
          <a:stretch>
            <a:fillRect/>
          </a:stretch>
        </p:blipFill>
        <p:spPr bwMode="auto">
          <a:xfrm>
            <a:off x="3276600" y="3962400"/>
            <a:ext cx="2819400" cy="2347913"/>
          </a:xfrm>
          <a:prstGeom prst="rect">
            <a:avLst/>
          </a:prstGeom>
          <a:noFill/>
          <a:ln w="9525">
            <a:solidFill>
              <a:schemeClr val="accent2">
                <a:lumMod val="75000"/>
              </a:schemeClr>
            </a:solid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p:txBody>
          <a:bodyPr/>
          <a:lstStyle/>
          <a:p>
            <a:pPr eaLnBrk="1" hangingPunct="1"/>
            <a:r>
              <a:rPr lang="en-US" smtClean="0"/>
              <a:t>Computer’s View of Software</a:t>
            </a:r>
          </a:p>
        </p:txBody>
      </p:sp>
      <p:sp>
        <p:nvSpPr>
          <p:cNvPr id="64514" name="Content Placeholder 9"/>
          <p:cNvSpPr>
            <a:spLocks noGrp="1"/>
          </p:cNvSpPr>
          <p:nvPr>
            <p:ph idx="1"/>
          </p:nvPr>
        </p:nvSpPr>
        <p:spPr/>
        <p:txBody>
          <a:bodyPr/>
          <a:lstStyle/>
          <a:p>
            <a:pPr eaLnBrk="1" hangingPunct="1"/>
            <a:r>
              <a:rPr lang="en-US" smtClean="0"/>
              <a:t>Once installed, the computer runs the software by:</a:t>
            </a:r>
          </a:p>
          <a:p>
            <a:pPr lvl="1" eaLnBrk="1" hangingPunct="1">
              <a:buFont typeface="Arial" charset="0"/>
              <a:buChar char="•"/>
            </a:pPr>
            <a:r>
              <a:rPr lang="en-US" smtClean="0"/>
              <a:t>copying the binary instructions into the RAM </a:t>
            </a:r>
          </a:p>
          <a:p>
            <a:pPr lvl="1" eaLnBrk="1" hangingPunct="1">
              <a:buFont typeface="Arial" charset="0"/>
              <a:buChar char="•"/>
            </a:pPr>
            <a:r>
              <a:rPr lang="en-US" smtClean="0"/>
              <a:t>interpreting them using the Fetch/Execute Cycle. </a:t>
            </a:r>
          </a:p>
          <a:p>
            <a:pPr eaLnBrk="1" hangingPunct="1"/>
            <a:r>
              <a:rPr lang="en-US" smtClean="0"/>
              <a:t>It does whatever the instructions tell it to do</a:t>
            </a:r>
          </a:p>
        </p:txBody>
      </p:sp>
    </p:spTree>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p:txBody>
          <a:bodyPr/>
          <a:lstStyle/>
          <a:p>
            <a:pPr eaLnBrk="1" hangingPunct="1"/>
            <a:r>
              <a:rPr lang="en-US" smtClean="0"/>
              <a:t>Assembly language</a:t>
            </a:r>
            <a:br>
              <a:rPr lang="en-US" smtClean="0"/>
            </a:br>
            <a:endParaRPr lang="en-US" smtClean="0"/>
          </a:p>
        </p:txBody>
      </p:sp>
      <p:sp>
        <p:nvSpPr>
          <p:cNvPr id="65538" name="Rectangle 3"/>
          <p:cNvSpPr>
            <a:spLocks noGrp="1" noChangeArrowheads="1"/>
          </p:cNvSpPr>
          <p:nvPr>
            <p:ph idx="1"/>
          </p:nvPr>
        </p:nvSpPr>
        <p:spPr/>
        <p:txBody>
          <a:bodyPr/>
          <a:lstStyle/>
          <a:p>
            <a:pPr eaLnBrk="1" hangingPunct="1"/>
            <a:r>
              <a:rPr lang="en-US" smtClean="0"/>
              <a:t>The binary object file is the only form a computer can be given software</a:t>
            </a:r>
          </a:p>
          <a:p>
            <a:pPr eaLnBrk="1" hangingPunct="1"/>
            <a:r>
              <a:rPr lang="en-US" smtClean="0"/>
              <a:t>Computers can be programmed to translate software expressed in other forms </a:t>
            </a:r>
            <a:r>
              <a:rPr lang="en-US" i="1" smtClean="0"/>
              <a:t>into</a:t>
            </a:r>
            <a:r>
              <a:rPr lang="en-US" smtClean="0"/>
              <a:t> binary object code.</a:t>
            </a:r>
          </a:p>
          <a:p>
            <a:pPr eaLnBrk="1" hangingPunct="1"/>
            <a:r>
              <a:rPr lang="en-US" smtClean="0"/>
              <a:t>This process includes as </a:t>
            </a:r>
            <a:r>
              <a:rPr lang="en-US" i="1" smtClean="0"/>
              <a:t>assembling.</a:t>
            </a:r>
          </a:p>
        </p:txBody>
      </p:sp>
    </p:spTree>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p:txBody>
          <a:bodyPr/>
          <a:lstStyle/>
          <a:p>
            <a:pPr eaLnBrk="1" hangingPunct="1"/>
            <a:r>
              <a:rPr lang="en-US" smtClean="0"/>
              <a:t>Assembly language</a:t>
            </a:r>
            <a:br>
              <a:rPr lang="en-US" smtClean="0"/>
            </a:br>
            <a:endParaRPr lang="en-US" smtClean="0"/>
          </a:p>
        </p:txBody>
      </p:sp>
      <p:sp>
        <p:nvSpPr>
          <p:cNvPr id="66562" name="Rectangle 3"/>
          <p:cNvSpPr>
            <a:spLocks noGrp="1" noChangeArrowheads="1"/>
          </p:cNvSpPr>
          <p:nvPr>
            <p:ph idx="1"/>
          </p:nvPr>
        </p:nvSpPr>
        <p:spPr/>
        <p:txBody>
          <a:bodyPr/>
          <a:lstStyle/>
          <a:p>
            <a:pPr eaLnBrk="1" hangingPunct="1"/>
            <a:r>
              <a:rPr lang="en-US" smtClean="0"/>
              <a:t>Assembly language is an alternative form of machine language that uses letters and normal numbers so </a:t>
            </a:r>
            <a:r>
              <a:rPr lang="en-US" i="1" smtClean="0"/>
              <a:t>people</a:t>
            </a:r>
            <a:r>
              <a:rPr lang="en-US" smtClean="0"/>
              <a:t> can understand it</a:t>
            </a:r>
          </a:p>
          <a:p>
            <a:pPr marL="914400" lvl="1" indent="-514350" eaLnBrk="1" hangingPunct="1">
              <a:buFontTx/>
              <a:buAutoNum type="arabicPeriod"/>
            </a:pPr>
            <a:r>
              <a:rPr lang="en-US" smtClean="0"/>
              <a:t>Computer scans assembly code</a:t>
            </a:r>
          </a:p>
          <a:p>
            <a:pPr marL="914400" lvl="1" indent="-514350" eaLnBrk="1" hangingPunct="1">
              <a:buFontTx/>
              <a:buAutoNum type="arabicPeriod"/>
            </a:pPr>
            <a:r>
              <a:rPr lang="en-US" smtClean="0"/>
              <a:t>As it encounters words it looks them up in a table to convert to binary</a:t>
            </a:r>
          </a:p>
          <a:p>
            <a:pPr marL="914400" lvl="1" indent="-514350" eaLnBrk="1" hangingPunct="1">
              <a:buFontTx/>
              <a:buAutoNum type="arabicPeriod"/>
            </a:pPr>
            <a:r>
              <a:rPr lang="en-US" smtClean="0"/>
              <a:t>Converts numbers to binary, then </a:t>
            </a:r>
            <a:r>
              <a:rPr lang="en-US" i="1" smtClean="0"/>
              <a:t>assembles</a:t>
            </a:r>
            <a:r>
              <a:rPr lang="en-US" smtClean="0"/>
              <a:t> the binary pieces into an instruction</a:t>
            </a:r>
          </a:p>
        </p:txBody>
      </p:sp>
    </p:spTree>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smtClean="0"/>
              <a:t>Programming Languages</a:t>
            </a:r>
          </a:p>
        </p:txBody>
      </p:sp>
      <p:sp>
        <p:nvSpPr>
          <p:cNvPr id="67586" name="Rectangle 3"/>
          <p:cNvSpPr>
            <a:spLocks noGrp="1" noChangeArrowheads="1"/>
          </p:cNvSpPr>
          <p:nvPr>
            <p:ph idx="1"/>
          </p:nvPr>
        </p:nvSpPr>
        <p:spPr/>
        <p:txBody>
          <a:bodyPr/>
          <a:lstStyle/>
          <a:p>
            <a:pPr eaLnBrk="1" hangingPunct="1"/>
            <a:r>
              <a:rPr lang="en-US" smtClean="0"/>
              <a:t>Most modern software is written in a </a:t>
            </a:r>
            <a:br>
              <a:rPr lang="en-US" smtClean="0"/>
            </a:br>
            <a:r>
              <a:rPr lang="en-US" i="1" smtClean="0"/>
              <a:t>high-level programming language</a:t>
            </a:r>
            <a:endParaRPr lang="en-US" smtClean="0"/>
          </a:p>
          <a:p>
            <a:pPr eaLnBrk="1" hangingPunct="1"/>
            <a:r>
              <a:rPr lang="en-US" smtClean="0"/>
              <a:t>High-level languages are compiled (translated) into assembly language, which is then assembled into binary</a:t>
            </a:r>
          </a:p>
          <a:p>
            <a:pPr eaLnBrk="1" hangingPunct="1"/>
            <a:r>
              <a:rPr lang="en-US" smtClean="0"/>
              <a:t>These languages are preferred because they have special statement forms that help programmers describe the complicated tasks they want done</a:t>
            </a:r>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6"/>
          <p:cNvSpPr>
            <a:spLocks noGrp="1"/>
          </p:cNvSpPr>
          <p:nvPr>
            <p:ph type="title"/>
          </p:nvPr>
        </p:nvSpPr>
        <p:spPr/>
        <p:txBody>
          <a:bodyPr/>
          <a:lstStyle/>
          <a:p>
            <a:pPr eaLnBrk="1" hangingPunct="1"/>
            <a:r>
              <a:rPr lang="en-US" smtClean="0"/>
              <a:t>JavaScript Fragment</a:t>
            </a:r>
          </a:p>
        </p:txBody>
      </p:sp>
      <p:pic>
        <p:nvPicPr>
          <p:cNvPr id="10" name="Picture 6"/>
          <p:cNvPicPr>
            <a:picLocks noGrp="1" noChangeAspect="1" noChangeArrowheads="1"/>
          </p:cNvPicPr>
          <p:nvPr>
            <p:ph idx="1"/>
          </p:nvPr>
        </p:nvPicPr>
        <p:blipFill>
          <a:blip r:embed="rId2"/>
          <a:srcRect/>
          <a:stretch>
            <a:fillRect/>
          </a:stretch>
        </p:blipFill>
        <p:spPr>
          <a:xfrm>
            <a:off x="457200" y="1804988"/>
            <a:ext cx="8305800" cy="3705225"/>
          </a:xfrm>
          <a:ln>
            <a:solidFill>
              <a:schemeClr val="accent2">
                <a:lumMod val="75000"/>
              </a:schemeClr>
            </a:solidFill>
          </a:ln>
        </p:spPr>
      </p:pic>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p:txBody>
          <a:bodyPr/>
          <a:lstStyle/>
          <a:p>
            <a:pPr eaLnBrk="1" hangingPunct="1"/>
            <a:r>
              <a:rPr lang="en-US" smtClean="0"/>
              <a:t>Operating Systems</a:t>
            </a:r>
          </a:p>
        </p:txBody>
      </p:sp>
      <p:sp>
        <p:nvSpPr>
          <p:cNvPr id="47108" name="Rectangle 3"/>
          <p:cNvSpPr>
            <a:spLocks noGrp="1" noChangeArrowheads="1"/>
          </p:cNvSpPr>
          <p:nvPr>
            <p:ph idx="1"/>
          </p:nvPr>
        </p:nvSpPr>
        <p:spPr/>
        <p:txBody>
          <a:bodyPr/>
          <a:lstStyle/>
          <a:p>
            <a:pPr eaLnBrk="1" hangingPunct="1">
              <a:defRPr/>
            </a:pPr>
            <a:r>
              <a:rPr lang="en-US" dirty="0" smtClean="0"/>
              <a:t>The programs for performing basic tasks (like booting up the computer) are called the </a:t>
            </a:r>
            <a:r>
              <a:rPr lang="en-US" b="1" i="1" dirty="0" smtClean="0">
                <a:solidFill>
                  <a:schemeClr val="accent1">
                    <a:lumMod val="25000"/>
                  </a:schemeClr>
                </a:solidFill>
              </a:rPr>
              <a:t>operating system </a:t>
            </a:r>
            <a:r>
              <a:rPr lang="en-US" dirty="0" smtClean="0"/>
              <a:t>(OS)</a:t>
            </a:r>
          </a:p>
          <a:p>
            <a:pPr eaLnBrk="1" hangingPunct="1">
              <a:defRPr/>
            </a:pPr>
            <a:r>
              <a:rPr lang="en-US" dirty="0" smtClean="0"/>
              <a:t>Three most widely used OS:</a:t>
            </a:r>
          </a:p>
          <a:p>
            <a:pPr lvl="1" eaLnBrk="1" hangingPunct="1">
              <a:defRPr/>
            </a:pPr>
            <a:r>
              <a:rPr lang="en-US" dirty="0" smtClean="0"/>
              <a:t>Microsoft Windows</a:t>
            </a:r>
          </a:p>
          <a:p>
            <a:pPr lvl="1" eaLnBrk="1" hangingPunct="1">
              <a:defRPr/>
            </a:pPr>
            <a:r>
              <a:rPr lang="en-US" dirty="0" smtClean="0"/>
              <a:t>Apple's Mac OS X</a:t>
            </a:r>
          </a:p>
          <a:p>
            <a:pPr lvl="1" eaLnBrk="1" hangingPunct="1">
              <a:defRPr/>
            </a:pPr>
            <a:r>
              <a:rPr lang="en-US" dirty="0" smtClean="0"/>
              <a:t>Unix / Linux</a:t>
            </a:r>
          </a:p>
        </p:txBody>
      </p:sp>
    </p:spTree>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pPr eaLnBrk="1" hangingPunct="1"/>
            <a:r>
              <a:rPr lang="en-US" smtClean="0"/>
              <a:t>Operating Systems</a:t>
            </a:r>
          </a:p>
        </p:txBody>
      </p:sp>
      <p:sp>
        <p:nvSpPr>
          <p:cNvPr id="70658" name="Rectangle 3"/>
          <p:cNvSpPr>
            <a:spLocks noGrp="1" noChangeArrowheads="1"/>
          </p:cNvSpPr>
          <p:nvPr>
            <p:ph idx="1"/>
          </p:nvPr>
        </p:nvSpPr>
        <p:spPr/>
        <p:txBody>
          <a:bodyPr/>
          <a:lstStyle/>
          <a:p>
            <a:pPr eaLnBrk="1" hangingPunct="1"/>
            <a:r>
              <a:rPr lang="en-US" smtClean="0"/>
              <a:t>OS fills the gap between the limited capabilities of the hardware and the needs of a useful working environment</a:t>
            </a:r>
          </a:p>
          <a:p>
            <a:pPr eaLnBrk="1" hangingPunct="1"/>
            <a:r>
              <a:rPr lang="en-US" smtClean="0"/>
              <a:t>OS performs booting; memory, file, and device management, Internet connection</a:t>
            </a:r>
          </a:p>
          <a:p>
            <a:pPr eaLnBrk="1" hangingPunct="1"/>
            <a:r>
              <a:rPr lang="en-US" smtClean="0"/>
              <a:t>User applications draw on OS facilities (Example, when you save your work, the software asking for file name/location is provided by the OS)</a:t>
            </a:r>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pPr eaLnBrk="1" hangingPunct="1"/>
            <a:r>
              <a:rPr lang="en-US" smtClean="0"/>
              <a:t>Programming</a:t>
            </a:r>
          </a:p>
        </p:txBody>
      </p:sp>
      <p:sp>
        <p:nvSpPr>
          <p:cNvPr id="3" name="Content Placeholder 2"/>
          <p:cNvSpPr>
            <a:spLocks noGrp="1"/>
          </p:cNvSpPr>
          <p:nvPr>
            <p:ph idx="1"/>
          </p:nvPr>
        </p:nvSpPr>
        <p:spPr/>
        <p:txBody>
          <a:bodyPr/>
          <a:lstStyle/>
          <a:p>
            <a:pPr eaLnBrk="1" hangingPunct="1">
              <a:defRPr/>
            </a:pPr>
            <a:r>
              <a:rPr lang="en-US" dirty="0" smtClean="0"/>
              <a:t>Programmers use a technique that makes their difficult job easier: they build on previously developed software</a:t>
            </a:r>
          </a:p>
          <a:p>
            <a:pPr eaLnBrk="1" hangingPunct="1">
              <a:defRPr/>
            </a:pPr>
            <a:r>
              <a:rPr lang="en-US" b="1" i="1" dirty="0" smtClean="0">
                <a:solidFill>
                  <a:schemeClr val="accent1">
                    <a:lumMod val="25000"/>
                  </a:schemeClr>
                </a:solidFill>
              </a:rPr>
              <a:t>Software stack</a:t>
            </a:r>
            <a:r>
              <a:rPr lang="en-US" dirty="0" smtClean="0"/>
              <a:t>: layers of software of increasing complexity</a:t>
            </a:r>
          </a:p>
          <a:p>
            <a:pPr lvl="1" eaLnBrk="1" hangingPunct="1">
              <a:defRPr/>
            </a:pPr>
            <a:r>
              <a:rPr lang="en-US" dirty="0" smtClean="0"/>
              <a:t>It is the result of programmers building on the work of other programmers</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pPr eaLnBrk="1" hangingPunct="1"/>
            <a:r>
              <a:rPr lang="en-US" smtClean="0"/>
              <a:t>Programming</a:t>
            </a:r>
          </a:p>
        </p:txBody>
      </p:sp>
      <p:sp>
        <p:nvSpPr>
          <p:cNvPr id="3" name="Content Placeholder 2"/>
          <p:cNvSpPr>
            <a:spLocks noGrp="1"/>
          </p:cNvSpPr>
          <p:nvPr>
            <p:ph idx="1"/>
          </p:nvPr>
        </p:nvSpPr>
        <p:spPr/>
        <p:txBody>
          <a:bodyPr/>
          <a:lstStyle/>
          <a:p>
            <a:pPr eaLnBrk="1" hangingPunct="1">
              <a:defRPr/>
            </a:pPr>
            <a:r>
              <a:rPr lang="en-US" dirty="0" smtClean="0"/>
              <a:t>All of the software for a user interface (window frame, slider bars, buttons, menus, etc.) are packaged for programmers and provided with the operating system</a:t>
            </a:r>
          </a:p>
          <a:p>
            <a:pPr eaLnBrk="1" hangingPunct="1">
              <a:defRPr/>
            </a:pPr>
            <a:r>
              <a:rPr lang="en-US" dirty="0" smtClean="0"/>
              <a:t>The ability to create software by combining other software is known as </a:t>
            </a:r>
            <a:r>
              <a:rPr lang="en-US" b="1" i="1" dirty="0" smtClean="0">
                <a:solidFill>
                  <a:schemeClr val="accent1">
                    <a:lumMod val="25000"/>
                  </a:schemeClr>
                </a:solidFill>
              </a:rPr>
              <a:t>functional composition</a:t>
            </a:r>
            <a:endParaRPr lang="en-US" i="1" dirty="0">
              <a:solidFill>
                <a:schemeClr val="accent1">
                  <a:lumMod val="25000"/>
                </a:schemeClr>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pPr eaLnBrk="1" hangingPunct="1"/>
            <a:r>
              <a:rPr lang="en-US" smtClean="0"/>
              <a:t>Integrated Circuits (ICs)</a:t>
            </a:r>
          </a:p>
        </p:txBody>
      </p:sp>
      <p:sp>
        <p:nvSpPr>
          <p:cNvPr id="73730" name="Content Placeholder 2"/>
          <p:cNvSpPr>
            <a:spLocks noGrp="1"/>
          </p:cNvSpPr>
          <p:nvPr>
            <p:ph idx="1"/>
          </p:nvPr>
        </p:nvSpPr>
        <p:spPr/>
        <p:txBody>
          <a:bodyPr/>
          <a:lstStyle/>
          <a:p>
            <a:pPr eaLnBrk="1" hangingPunct="1"/>
            <a:r>
              <a:rPr lang="en-US" smtClean="0"/>
              <a:t>Miniaturization</a:t>
            </a:r>
          </a:p>
          <a:p>
            <a:pPr lvl="1" eaLnBrk="1" hangingPunct="1"/>
            <a:r>
              <a:rPr lang="en-US" smtClean="0"/>
              <a:t>Computer clocks run at GHz rates because their processor chips are so tiny</a:t>
            </a:r>
          </a:p>
          <a:p>
            <a:pPr lvl="1" eaLnBrk="1" hangingPunct="1"/>
            <a:r>
              <a:rPr lang="en-US" smtClean="0"/>
              <a:t>Electrical signals can travel one foot (30 cm) in a nanosecond</a:t>
            </a:r>
          </a:p>
          <a:p>
            <a:pPr lvl="1" eaLnBrk="1" hangingPunct="1"/>
            <a:r>
              <a:rPr lang="en-US" smtClean="0"/>
              <a:t>Early computers (the size of whole rooms) could never have run as fast because their components were farther apart than one foot</a:t>
            </a:r>
          </a:p>
          <a:p>
            <a:pPr lvl="1" eaLnBrk="1" hangingPunct="1"/>
            <a:r>
              <a:rPr lang="en-US" smtClean="0"/>
              <a:t>Making everything smaller has made computers faster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Anatomy of a Computer</a:t>
            </a:r>
          </a:p>
        </p:txBody>
      </p:sp>
      <p:sp>
        <p:nvSpPr>
          <p:cNvPr id="19458" name="Content Placeholder 2"/>
          <p:cNvSpPr>
            <a:spLocks noGrp="1"/>
          </p:cNvSpPr>
          <p:nvPr>
            <p:ph idx="1"/>
          </p:nvPr>
        </p:nvSpPr>
        <p:spPr/>
        <p:txBody>
          <a:bodyPr/>
          <a:lstStyle/>
          <a:p>
            <a:pPr eaLnBrk="1" hangingPunct="1"/>
            <a:r>
              <a:rPr lang="en-US" smtClean="0"/>
              <a:t>All computers, regardless of their implementing technology, have five basic parts or subsystems:</a:t>
            </a:r>
          </a:p>
          <a:p>
            <a:pPr marL="914400" lvl="1" indent="-514350" eaLnBrk="1" hangingPunct="1">
              <a:buFontTx/>
              <a:buAutoNum type="arabicPeriod"/>
            </a:pPr>
            <a:r>
              <a:rPr lang="en-US" smtClean="0"/>
              <a:t>Memory, </a:t>
            </a:r>
          </a:p>
          <a:p>
            <a:pPr marL="914400" lvl="1" indent="-514350" eaLnBrk="1" hangingPunct="1">
              <a:buFontTx/>
              <a:buAutoNum type="arabicPeriod"/>
            </a:pPr>
            <a:r>
              <a:rPr lang="en-US" smtClean="0"/>
              <a:t>Control unit, </a:t>
            </a:r>
          </a:p>
          <a:p>
            <a:pPr marL="914400" lvl="1" indent="-514350" eaLnBrk="1" hangingPunct="1">
              <a:buFontTx/>
              <a:buAutoNum type="arabicPeriod"/>
            </a:pPr>
            <a:r>
              <a:rPr lang="en-US" smtClean="0"/>
              <a:t>Arithmetic/logic unit (ALU),</a:t>
            </a:r>
          </a:p>
          <a:p>
            <a:pPr marL="914400" lvl="1" indent="-514350" eaLnBrk="1" hangingPunct="1">
              <a:buFontTx/>
              <a:buAutoNum type="arabicPeriod"/>
            </a:pPr>
            <a:r>
              <a:rPr lang="en-US" smtClean="0"/>
              <a:t>Input unit, and </a:t>
            </a:r>
          </a:p>
          <a:p>
            <a:pPr marL="914400" lvl="1" indent="-514350" eaLnBrk="1" hangingPunct="1">
              <a:buFontTx/>
              <a:buAutoNum type="arabicPeriod"/>
            </a:pPr>
            <a:r>
              <a:rPr lang="en-US" smtClean="0"/>
              <a:t>Output unit</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p:txBody>
          <a:bodyPr/>
          <a:lstStyle/>
          <a:p>
            <a:pPr eaLnBrk="1" hangingPunct="1"/>
            <a:r>
              <a:rPr lang="en-US" smtClean="0"/>
              <a:t>Integration</a:t>
            </a:r>
          </a:p>
        </p:txBody>
      </p:sp>
      <p:sp>
        <p:nvSpPr>
          <p:cNvPr id="74754" name="Content Placeholder 2"/>
          <p:cNvSpPr>
            <a:spLocks noGrp="1"/>
          </p:cNvSpPr>
          <p:nvPr>
            <p:ph idx="1"/>
          </p:nvPr>
        </p:nvSpPr>
        <p:spPr/>
        <p:txBody>
          <a:bodyPr/>
          <a:lstStyle/>
          <a:p>
            <a:pPr eaLnBrk="1" hangingPunct="1"/>
            <a:r>
              <a:rPr lang="en-US" smtClean="0"/>
              <a:t>Early computers were made from separate parts (discrete components) wired together by hand</a:t>
            </a:r>
          </a:p>
          <a:p>
            <a:pPr eaLnBrk="1" hangingPunct="1"/>
            <a:r>
              <a:rPr lang="en-US" smtClean="0"/>
              <a:t>There were three wires coming out of each transistor, the two wires from each resistor, the two wires from each capacitor, and so on</a:t>
            </a:r>
          </a:p>
          <a:p>
            <a:pPr eaLnBrk="1" hangingPunct="1"/>
            <a:r>
              <a:rPr lang="en-US" smtClean="0"/>
              <a:t>Each had to be connected to the wires of another transistor, resistor, or capacitor</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p:cNvSpPr>
          <p:nvPr>
            <p:ph type="title"/>
          </p:nvPr>
        </p:nvSpPr>
        <p:spPr/>
        <p:txBody>
          <a:bodyPr/>
          <a:lstStyle/>
          <a:p>
            <a:pPr eaLnBrk="1" hangingPunct="1"/>
            <a:r>
              <a:rPr lang="en-US" smtClean="0"/>
              <a:t>Integration</a:t>
            </a:r>
          </a:p>
        </p:txBody>
      </p:sp>
      <p:sp>
        <p:nvSpPr>
          <p:cNvPr id="75778" name="Content Placeholder 2"/>
          <p:cNvSpPr>
            <a:spLocks noGrp="1"/>
          </p:cNvSpPr>
          <p:nvPr>
            <p:ph idx="1"/>
          </p:nvPr>
        </p:nvSpPr>
        <p:spPr/>
        <p:txBody>
          <a:bodyPr/>
          <a:lstStyle/>
          <a:p>
            <a:pPr eaLnBrk="1" hangingPunct="1"/>
            <a:r>
              <a:rPr lang="en-US" smtClean="0"/>
              <a:t>Active components and the wires that connect them are manufactured from similar materials by a single (multistep) process</a:t>
            </a:r>
          </a:p>
          <a:p>
            <a:pPr eaLnBrk="1" hangingPunct="1"/>
            <a:r>
              <a:rPr lang="en-US" smtClean="0"/>
              <a:t>IC technology places two transistors side by side in the silicon, and a wire connecting the two is placed in position</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p:txBody>
          <a:bodyPr/>
          <a:lstStyle/>
          <a:p>
            <a:pPr eaLnBrk="1" hangingPunct="1"/>
            <a:r>
              <a:rPr lang="en-US" smtClean="0"/>
              <a:t>Photolithography</a:t>
            </a:r>
          </a:p>
        </p:txBody>
      </p:sp>
      <p:sp>
        <p:nvSpPr>
          <p:cNvPr id="3" name="Content Placeholder 2"/>
          <p:cNvSpPr>
            <a:spLocks noGrp="1"/>
          </p:cNvSpPr>
          <p:nvPr>
            <p:ph idx="1"/>
          </p:nvPr>
        </p:nvSpPr>
        <p:spPr/>
        <p:txBody>
          <a:bodyPr/>
          <a:lstStyle/>
          <a:p>
            <a:pPr eaLnBrk="1" hangingPunct="1"/>
            <a:r>
              <a:rPr lang="en-US" sz="2400" smtClean="0"/>
              <a:t>ICs are made with a printing process called </a:t>
            </a:r>
            <a:r>
              <a:rPr lang="en-US" sz="2400" b="1" i="1" smtClean="0">
                <a:solidFill>
                  <a:srgbClr val="1E4649"/>
                </a:solidFill>
              </a:rPr>
              <a:t>photolithography</a:t>
            </a:r>
            <a:r>
              <a:rPr lang="en-US" sz="2400" smtClean="0"/>
              <a:t>:</a:t>
            </a:r>
          </a:p>
          <a:p>
            <a:pPr marL="914400" lvl="1" indent="-457200" eaLnBrk="1" hangingPunct="1">
              <a:buFontTx/>
              <a:buAutoNum type="arabicPeriod"/>
            </a:pPr>
            <a:r>
              <a:rPr lang="en-US" sz="2000" smtClean="0"/>
              <a:t>Begin by depositing a layer of material (like aluminum) on the silicon</a:t>
            </a:r>
          </a:p>
          <a:p>
            <a:pPr marL="914400" lvl="1" indent="-457200" eaLnBrk="1" hangingPunct="1">
              <a:buFontTx/>
              <a:buAutoNum type="arabicPeriod"/>
            </a:pPr>
            <a:r>
              <a:rPr lang="en-US" sz="2000" smtClean="0"/>
              <a:t>Cover that layer with a light-sensitive material called </a:t>
            </a:r>
            <a:r>
              <a:rPr lang="en-US" sz="2000" b="1" i="1" smtClean="0">
                <a:solidFill>
                  <a:srgbClr val="1E4649"/>
                </a:solidFill>
              </a:rPr>
              <a:t>photoresist</a:t>
            </a:r>
            <a:r>
              <a:rPr lang="en-US" sz="2000" b="1" smtClean="0"/>
              <a:t>, </a:t>
            </a:r>
            <a:r>
              <a:rPr lang="en-US" sz="2000" smtClean="0"/>
              <a:t>and place a mask over it</a:t>
            </a:r>
          </a:p>
          <a:p>
            <a:pPr marL="914400" lvl="1" indent="-457200" eaLnBrk="1" hangingPunct="1">
              <a:buFontTx/>
              <a:buAutoNum type="arabicPeriod"/>
            </a:pPr>
            <a:r>
              <a:rPr lang="en-US" sz="2000" smtClean="0"/>
              <a:t>The mask has a pattern corresponding to the features being constructed</a:t>
            </a:r>
          </a:p>
          <a:p>
            <a:pPr marL="914400" lvl="1" indent="-457200" eaLnBrk="1" hangingPunct="1">
              <a:buFontTx/>
              <a:buAutoNum type="arabicPeriod"/>
            </a:pPr>
            <a:r>
              <a:rPr lang="en-US" sz="2000" smtClean="0"/>
              <a:t>Exposure to </a:t>
            </a:r>
            <a:r>
              <a:rPr lang="en-US" sz="2000" b="1" smtClean="0">
                <a:solidFill>
                  <a:srgbClr val="7030A0"/>
                </a:solidFill>
              </a:rPr>
              <a:t>uv</a:t>
            </a:r>
            <a:r>
              <a:rPr lang="en-US" sz="2000" smtClean="0"/>
              <a:t> light causes open areas to harden</a:t>
            </a:r>
          </a:p>
          <a:p>
            <a:pPr marL="914400" lvl="1" indent="-457200" eaLnBrk="1" hangingPunct="1">
              <a:buFontTx/>
              <a:buAutoNum type="arabicPeriod"/>
            </a:pPr>
            <a:r>
              <a:rPr lang="en-US" sz="2000" smtClean="0"/>
              <a:t>Unexposed areas do not and can be washed away leaving the pattern</a:t>
            </a:r>
          </a:p>
          <a:p>
            <a:pPr marL="914400" lvl="1" indent="-457200" eaLnBrk="1" hangingPunct="1">
              <a:buFontTx/>
              <a:buAutoNum type="arabicPeriod"/>
            </a:pPr>
            <a:r>
              <a:rPr lang="en-US" sz="2000" smtClean="0"/>
              <a:t>Hot gases etch the original layer</a:t>
            </a:r>
          </a:p>
          <a:p>
            <a:pPr marL="914400" lvl="1" indent="-457200" eaLnBrk="1" hangingPunct="1">
              <a:buFontTx/>
              <a:buAutoNum type="arabicPeriod"/>
            </a:pPr>
            <a:r>
              <a:rPr lang="en-US" sz="2000" smtClean="0"/>
              <a:t>When the remaining photoresist is removed, the pattern from the remains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4300" y="180975"/>
            <a:ext cx="8915400" cy="6496050"/>
          </a:xfrm>
          <a:prstGeom prst="rect">
            <a:avLst/>
          </a:prstGeom>
          <a:noFill/>
          <a:ln w="9525">
            <a:solidFill>
              <a:schemeClr val="accent2">
                <a:lumMod val="75000"/>
              </a:schemeClr>
            </a:solid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85750" y="152400"/>
            <a:ext cx="8572500" cy="6553200"/>
          </a:xfrm>
          <a:prstGeom prst="rect">
            <a:avLst/>
          </a:prstGeom>
          <a:noFill/>
          <a:ln w="9525">
            <a:solidFill>
              <a:schemeClr val="accent2">
                <a:lumMod val="75000"/>
              </a:schemeClr>
            </a:solid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p:txBody>
          <a:bodyPr/>
          <a:lstStyle/>
          <a:p>
            <a:pPr eaLnBrk="1" hangingPunct="1"/>
            <a:r>
              <a:rPr lang="en-US" sz="4000" smtClean="0"/>
              <a:t>How Semiconductor Technology Works</a:t>
            </a:r>
          </a:p>
        </p:txBody>
      </p:sp>
      <p:sp>
        <p:nvSpPr>
          <p:cNvPr id="3" name="Content Placeholder 2"/>
          <p:cNvSpPr>
            <a:spLocks noGrp="1"/>
          </p:cNvSpPr>
          <p:nvPr>
            <p:ph idx="1"/>
          </p:nvPr>
        </p:nvSpPr>
        <p:spPr/>
        <p:txBody>
          <a:bodyPr/>
          <a:lstStyle/>
          <a:p>
            <a:pPr eaLnBrk="1" hangingPunct="1">
              <a:defRPr/>
            </a:pPr>
            <a:r>
              <a:rPr lang="en-US" dirty="0" smtClean="0"/>
              <a:t>Silicon is a </a:t>
            </a:r>
            <a:r>
              <a:rPr lang="en-US" b="1" i="1" dirty="0" smtClean="0">
                <a:solidFill>
                  <a:schemeClr val="accent1">
                    <a:lumMod val="25000"/>
                  </a:schemeClr>
                </a:solidFill>
              </a:rPr>
              <a:t>semiconductor</a:t>
            </a:r>
            <a:r>
              <a:rPr lang="en-US" dirty="0" smtClean="0"/>
              <a:t> sometimes it conducts electricity and sometimes it does not</a:t>
            </a:r>
          </a:p>
          <a:p>
            <a:pPr eaLnBrk="1" hangingPunct="1">
              <a:defRPr/>
            </a:pPr>
            <a:r>
              <a:rPr lang="en-US" dirty="0" smtClean="0"/>
              <a:t>The ability to control when semiconductors do and don’t conduct electricity is the main process used in computer construction</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p:txBody>
          <a:bodyPr/>
          <a:lstStyle/>
          <a:p>
            <a:pPr eaLnBrk="1" hangingPunct="1"/>
            <a:r>
              <a:rPr lang="en-US" smtClean="0"/>
              <a:t>On-Again, Off-Again</a:t>
            </a:r>
          </a:p>
        </p:txBody>
      </p:sp>
      <p:sp>
        <p:nvSpPr>
          <p:cNvPr id="80898" name="Content Placeholder 2"/>
          <p:cNvSpPr>
            <a:spLocks noGrp="1"/>
          </p:cNvSpPr>
          <p:nvPr>
            <p:ph idx="1"/>
          </p:nvPr>
        </p:nvSpPr>
        <p:spPr/>
        <p:txBody>
          <a:bodyPr/>
          <a:lstStyle/>
          <a:p>
            <a:pPr eaLnBrk="1" hangingPunct="1"/>
            <a:r>
              <a:rPr lang="en-US" sz="2800" smtClean="0"/>
              <a:t>A simple principle of setting up a situation in which the conductivity of a wire is controlled to create a logical conclusion is needed</a:t>
            </a:r>
          </a:p>
          <a:p>
            <a:pPr eaLnBrk="1" hangingPunct="1"/>
            <a:r>
              <a:rPr lang="en-US" sz="2800" smtClean="0"/>
              <a:t>It is the basis of all the instructions and operations of a computer</a:t>
            </a:r>
          </a:p>
          <a:p>
            <a:pPr eaLnBrk="1" hangingPunct="1"/>
            <a:r>
              <a:rPr lang="en-US" sz="2800" smtClean="0"/>
              <a:t>In the ALU hardware, the circuit computes </a:t>
            </a:r>
            <a:r>
              <a:rPr lang="en-US" sz="2800" i="1" smtClean="0"/>
              <a:t>x AND y for any logical </a:t>
            </a:r>
            <a:r>
              <a:rPr lang="en-US" sz="2800" smtClean="0"/>
              <a:t>values </a:t>
            </a:r>
            <a:r>
              <a:rPr lang="en-US" sz="2800" i="1" smtClean="0"/>
              <a:t>x and y</a:t>
            </a:r>
          </a:p>
          <a:p>
            <a:pPr eaLnBrk="1" hangingPunct="1"/>
            <a:r>
              <a:rPr lang="en-US" sz="2800" smtClean="0"/>
              <a:t>Such a circuit is part of the ALU, performing the Instruction Execute step of all the AND instructions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p:txBody>
          <a:bodyPr/>
          <a:lstStyle/>
          <a:p>
            <a:pPr eaLnBrk="1" hangingPunct="1"/>
            <a:r>
              <a:rPr lang="en-US" smtClean="0"/>
              <a:t>The Field Effect</a:t>
            </a:r>
          </a:p>
        </p:txBody>
      </p:sp>
      <p:sp>
        <p:nvSpPr>
          <p:cNvPr id="3" name="Content Placeholder 2"/>
          <p:cNvSpPr>
            <a:spLocks noGrp="1"/>
          </p:cNvSpPr>
          <p:nvPr>
            <p:ph idx="1"/>
          </p:nvPr>
        </p:nvSpPr>
        <p:spPr/>
        <p:txBody>
          <a:bodyPr/>
          <a:lstStyle/>
          <a:p>
            <a:pPr eaLnBrk="1" hangingPunct="1">
              <a:defRPr/>
            </a:pPr>
            <a:r>
              <a:rPr lang="en-US" dirty="0" smtClean="0"/>
              <a:t>Conductivity of a semiconductor is controlled using the </a:t>
            </a:r>
            <a:r>
              <a:rPr lang="en-US" b="1" i="1" dirty="0" smtClean="0">
                <a:solidFill>
                  <a:schemeClr val="accent1">
                    <a:lumMod val="25000"/>
                  </a:schemeClr>
                </a:solidFill>
              </a:rPr>
              <a:t>field effect</a:t>
            </a:r>
          </a:p>
          <a:p>
            <a:pPr eaLnBrk="1" hangingPunct="1">
              <a:defRPr/>
            </a:pPr>
            <a:r>
              <a:rPr lang="en-US" i="1" dirty="0" smtClean="0"/>
              <a:t>O</a:t>
            </a:r>
            <a:r>
              <a:rPr lang="en-US" dirty="0" smtClean="0"/>
              <a:t>bjects can be charged positively or negatively</a:t>
            </a:r>
          </a:p>
          <a:p>
            <a:pPr eaLnBrk="1" hangingPunct="1">
              <a:defRPr/>
            </a:pPr>
            <a:r>
              <a:rPr lang="en-US" dirty="0" smtClean="0"/>
              <a:t>The effect that charged objects have on each other without actually touching is called the field effect</a:t>
            </a:r>
          </a:p>
          <a:p>
            <a:pPr eaLnBrk="1" hangingPunct="1">
              <a:defRPr/>
            </a:pPr>
            <a:r>
              <a:rPr lang="en-US" dirty="0" smtClean="0"/>
              <a:t>The field effect controls a semiconductor</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a:lstStyle/>
          <a:p>
            <a:pPr eaLnBrk="1" hangingPunct="1"/>
            <a:r>
              <a:rPr lang="en-US" smtClean="0"/>
              <a:t>The Field Effect</a:t>
            </a:r>
          </a:p>
        </p:txBody>
      </p:sp>
      <p:sp>
        <p:nvSpPr>
          <p:cNvPr id="3" name="Content Placeholder 2"/>
          <p:cNvSpPr>
            <a:spLocks noGrp="1"/>
          </p:cNvSpPr>
          <p:nvPr>
            <p:ph idx="1"/>
          </p:nvPr>
        </p:nvSpPr>
        <p:spPr/>
        <p:txBody>
          <a:bodyPr/>
          <a:lstStyle/>
          <a:p>
            <a:pPr eaLnBrk="1" hangingPunct="1">
              <a:defRPr/>
            </a:pPr>
            <a:r>
              <a:rPr lang="en-US" dirty="0" smtClean="0"/>
              <a:t>The ends of the two wires are specially treated (doped) to improve their conducting/nonconducting properties</a:t>
            </a:r>
          </a:p>
          <a:p>
            <a:pPr eaLnBrk="1" hangingPunct="1">
              <a:defRPr/>
            </a:pPr>
            <a:r>
              <a:rPr lang="en-US" dirty="0" smtClean="0"/>
              <a:t>The part between the ends is called a </a:t>
            </a:r>
            <a:r>
              <a:rPr lang="en-US" b="1" i="1" dirty="0" smtClean="0">
                <a:solidFill>
                  <a:schemeClr val="accent1">
                    <a:lumMod val="25000"/>
                  </a:schemeClr>
                </a:solidFill>
              </a:rPr>
              <a:t>channel</a:t>
            </a:r>
            <a:r>
              <a:rPr lang="en-US" dirty="0" smtClean="0"/>
              <a:t>, because it creates a path for electricity to travel on</a:t>
            </a:r>
          </a:p>
          <a:p>
            <a:pPr eaLnBrk="1" hangingPunct="1">
              <a:defRPr/>
            </a:pPr>
            <a:r>
              <a:rPr lang="en-US" dirty="0" smtClean="0"/>
              <a:t>An insulator covers the channel</a:t>
            </a:r>
          </a:p>
          <a:p>
            <a:pPr eaLnBrk="1" hangingPunct="1">
              <a:defRPr/>
            </a:pPr>
            <a:r>
              <a:rPr lang="en-US" dirty="0" smtClean="0"/>
              <a:t>Passing over the insulator is a third wire called the </a:t>
            </a:r>
            <a:r>
              <a:rPr lang="en-US" b="1" i="1" dirty="0" smtClean="0">
                <a:solidFill>
                  <a:schemeClr val="accent1">
                    <a:lumMod val="25000"/>
                  </a:schemeClr>
                </a:solidFill>
              </a:rPr>
              <a:t>gate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p:txBody>
          <a:bodyPr/>
          <a:lstStyle/>
          <a:p>
            <a:pPr eaLnBrk="1" hangingPunct="1"/>
            <a:r>
              <a:rPr lang="en-US" smtClean="0"/>
              <a:t>The Field Effect</a:t>
            </a:r>
          </a:p>
        </p:txBody>
      </p:sp>
      <p:sp>
        <p:nvSpPr>
          <p:cNvPr id="3" name="Content Placeholder 2"/>
          <p:cNvSpPr>
            <a:spLocks noGrp="1"/>
          </p:cNvSpPr>
          <p:nvPr>
            <p:ph idx="1"/>
          </p:nvPr>
        </p:nvSpPr>
        <p:spPr/>
        <p:txBody>
          <a:bodyPr/>
          <a:lstStyle/>
          <a:p>
            <a:pPr eaLnBrk="1" hangingPunct="1">
              <a:defRPr/>
            </a:pPr>
            <a:r>
              <a:rPr lang="en-US" sz="2800" dirty="0" smtClean="0"/>
              <a:t>The silicon in the channel can conduct electricity when it is in a charged field</a:t>
            </a:r>
          </a:p>
          <a:p>
            <a:pPr eaLnBrk="1" hangingPunct="1">
              <a:defRPr/>
            </a:pPr>
            <a:r>
              <a:rPr lang="en-US" sz="2800" dirty="0" smtClean="0"/>
              <a:t>Charging the gate positively creates a field over the channel</a:t>
            </a:r>
          </a:p>
          <a:p>
            <a:pPr eaLnBrk="1" hangingPunct="1">
              <a:defRPr/>
            </a:pPr>
            <a:r>
              <a:rPr lang="en-US" sz="2800" dirty="0" smtClean="0"/>
              <a:t>Electrons are then attracted from the silicon into the channel, causing it to conduct</a:t>
            </a:r>
          </a:p>
          <a:p>
            <a:pPr eaLnBrk="1" hangingPunct="1">
              <a:defRPr/>
            </a:pPr>
            <a:r>
              <a:rPr lang="en-US" sz="2800" dirty="0" smtClean="0"/>
              <a:t>If the field is removed, the electrons disperse into the silicon, the channel doesn’t conduct</a:t>
            </a:r>
            <a:endParaRPr lang="en-US" sz="2800" b="1" i="1" dirty="0" smtClean="0">
              <a:solidFill>
                <a:schemeClr val="accent1">
                  <a:lumMod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Principal Subsystems of a Computer</a:t>
            </a:r>
          </a:p>
        </p:txBody>
      </p:sp>
      <p:pic>
        <p:nvPicPr>
          <p:cNvPr id="1026" name="Picture 2"/>
          <p:cNvPicPr>
            <a:picLocks noGrp="1" noChangeAspect="1" noChangeArrowheads="1"/>
          </p:cNvPicPr>
          <p:nvPr>
            <p:ph idx="1"/>
          </p:nvPr>
        </p:nvPicPr>
        <p:blipFill>
          <a:blip r:embed="rId2"/>
          <a:srcRect/>
          <a:stretch>
            <a:fillRect/>
          </a:stretch>
        </p:blipFill>
        <p:spPr>
          <a:xfrm>
            <a:off x="990600" y="1905000"/>
            <a:ext cx="6999288" cy="3681413"/>
          </a:xfrm>
          <a:ln>
            <a:solidFill>
              <a:schemeClr val="accent2">
                <a:lumMod val="75000"/>
              </a:schemeClr>
            </a:solid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p:txBody>
          <a:bodyPr/>
          <a:lstStyle/>
          <a:p>
            <a:pPr eaLnBrk="1" hangingPunct="1"/>
            <a:r>
              <a:rPr lang="en-US" smtClean="0"/>
              <a:t>Transistors</a:t>
            </a:r>
          </a:p>
        </p:txBody>
      </p:sp>
      <p:sp>
        <p:nvSpPr>
          <p:cNvPr id="3" name="Content Placeholder 2"/>
          <p:cNvSpPr>
            <a:spLocks noGrp="1"/>
          </p:cNvSpPr>
          <p:nvPr>
            <p:ph idx="1"/>
          </p:nvPr>
        </p:nvSpPr>
        <p:spPr/>
        <p:txBody>
          <a:bodyPr/>
          <a:lstStyle/>
          <a:p>
            <a:pPr eaLnBrk="1" hangingPunct="1">
              <a:defRPr/>
            </a:pPr>
            <a:r>
              <a:rPr lang="en-US" dirty="0" smtClean="0"/>
              <a:t>A </a:t>
            </a:r>
            <a:r>
              <a:rPr lang="en-US" b="1" i="1" dirty="0" smtClean="0">
                <a:solidFill>
                  <a:schemeClr val="accent1">
                    <a:lumMod val="25000"/>
                  </a:schemeClr>
                </a:solidFill>
              </a:rPr>
              <a:t>transistor</a:t>
            </a:r>
            <a:r>
              <a:rPr lang="en-US" b="1" dirty="0" smtClean="0"/>
              <a:t> </a:t>
            </a:r>
            <a:r>
              <a:rPr lang="en-US" dirty="0" smtClean="0"/>
              <a:t>is a connector between two wires that can be controlled to allow a charge to flow between the wires (conduct) or not</a:t>
            </a:r>
          </a:p>
          <a:p>
            <a:pPr eaLnBrk="1" hangingPunct="1">
              <a:defRPr/>
            </a:pPr>
            <a:r>
              <a:rPr lang="en-US" dirty="0" smtClean="0"/>
              <a:t>The transistor is a </a:t>
            </a:r>
            <a:r>
              <a:rPr lang="en-US" b="1" i="1" dirty="0" smtClean="0">
                <a:solidFill>
                  <a:schemeClr val="accent1">
                    <a:lumMod val="25000"/>
                  </a:schemeClr>
                </a:solidFill>
              </a:rPr>
              <a:t>MOS</a:t>
            </a:r>
            <a:r>
              <a:rPr lang="en-US" b="1" dirty="0" smtClean="0"/>
              <a:t> </a:t>
            </a:r>
            <a:r>
              <a:rPr lang="en-US" dirty="0" smtClean="0"/>
              <a:t>(Metal Oxide Semiconductor) </a:t>
            </a:r>
            <a:r>
              <a:rPr lang="en-US" b="1" i="1" dirty="0" smtClean="0">
                <a:solidFill>
                  <a:schemeClr val="accent1">
                    <a:lumMod val="25000"/>
                  </a:schemeClr>
                </a:solidFill>
              </a:rPr>
              <a:t>transistor</a:t>
            </a:r>
            <a:endParaRPr lang="en-US" dirty="0" smtClean="0"/>
          </a:p>
          <a:p>
            <a:pPr eaLnBrk="1" hangingPunct="1">
              <a:defRPr/>
            </a:pPr>
            <a:r>
              <a:rPr lang="en-US" dirty="0" smtClean="0"/>
              <a:t>Modern computers are developed with </a:t>
            </a:r>
            <a:r>
              <a:rPr lang="en-US" b="1" i="1" dirty="0" smtClean="0">
                <a:solidFill>
                  <a:schemeClr val="accent1">
                    <a:lumMod val="25000"/>
                  </a:schemeClr>
                </a:solidFill>
              </a:rPr>
              <a:t>CMOS technology</a:t>
            </a:r>
            <a:r>
              <a:rPr lang="en-US" b="1" dirty="0" smtClean="0"/>
              <a:t> </a:t>
            </a:r>
            <a:r>
              <a:rPr lang="en-US" dirty="0" smtClean="0"/>
              <a:t>(“complementary MOS”)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547688" y="1295400"/>
            <a:ext cx="8048625" cy="4267200"/>
          </a:xfrm>
          <a:prstGeom prst="rect">
            <a:avLst/>
          </a:prstGeom>
          <a:noFill/>
          <a:ln w="9525">
            <a:solidFill>
              <a:schemeClr val="accent2">
                <a:lumMod val="75000"/>
              </a:schemeClr>
            </a:solidFill>
            <a:miter lim="800000"/>
            <a:headEnd/>
            <a:tailEnd/>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p:txBody>
          <a:bodyPr/>
          <a:lstStyle/>
          <a:p>
            <a:pPr eaLnBrk="1" hangingPunct="1"/>
            <a:r>
              <a:rPr lang="en-US" smtClean="0"/>
              <a:t>Combining the Ideas</a:t>
            </a:r>
          </a:p>
        </p:txBody>
      </p:sp>
      <p:sp>
        <p:nvSpPr>
          <p:cNvPr id="87042" name="Content Placeholder 2"/>
          <p:cNvSpPr>
            <a:spLocks noGrp="1"/>
          </p:cNvSpPr>
          <p:nvPr>
            <p:ph idx="1"/>
          </p:nvPr>
        </p:nvSpPr>
        <p:spPr>
          <a:xfrm>
            <a:off x="457200" y="1600200"/>
            <a:ext cx="8229600" cy="533400"/>
          </a:xfrm>
        </p:spPr>
        <p:txBody>
          <a:bodyPr/>
          <a:lstStyle/>
          <a:p>
            <a:pPr eaLnBrk="1" hangingPunct="1"/>
            <a:r>
              <a:rPr lang="en-US" sz="2800" smtClean="0"/>
              <a:t>Start with an information-processing task.</a:t>
            </a:r>
          </a:p>
        </p:txBody>
      </p:sp>
      <p:sp>
        <p:nvSpPr>
          <p:cNvPr id="4" name="Content Placeholder 2"/>
          <p:cNvSpPr txBox="1">
            <a:spLocks/>
          </p:cNvSpPr>
          <p:nvPr/>
        </p:nvSpPr>
        <p:spPr bwMode="auto">
          <a:xfrm>
            <a:off x="609600" y="2141538"/>
            <a:ext cx="8229600" cy="944562"/>
          </a:xfrm>
          <a:prstGeom prst="rect">
            <a:avLst/>
          </a:prstGeom>
          <a:noFill/>
          <a:ln w="9525">
            <a:noFill/>
            <a:miter lim="800000"/>
            <a:headEnd/>
            <a:tailEnd/>
          </a:ln>
          <a:effectLst/>
        </p:spPr>
        <p:txBody>
          <a:bodyPr/>
          <a:lstStyle/>
          <a:p>
            <a:pPr marL="342900" indent="-342900">
              <a:spcBef>
                <a:spcPct val="20000"/>
              </a:spcBef>
              <a:buFontTx/>
              <a:buChar char="•"/>
              <a:defRPr/>
            </a:pPr>
            <a:r>
              <a:rPr lang="en-US" sz="2800" kern="0" dirty="0">
                <a:latin typeface="+mn-lt"/>
                <a:cs typeface="+mn-cs"/>
              </a:rPr>
              <a:t>Task is performed by an application implemented as a large</a:t>
            </a:r>
          </a:p>
        </p:txBody>
      </p:sp>
      <p:sp>
        <p:nvSpPr>
          <p:cNvPr id="5" name="Content Placeholder 2"/>
          <p:cNvSpPr txBox="1">
            <a:spLocks/>
          </p:cNvSpPr>
          <p:nvPr/>
        </p:nvSpPr>
        <p:spPr bwMode="auto">
          <a:xfrm>
            <a:off x="762000" y="3087688"/>
            <a:ext cx="8229600" cy="930275"/>
          </a:xfrm>
          <a:prstGeom prst="rect">
            <a:avLst/>
          </a:prstGeom>
          <a:noFill/>
          <a:ln w="9525">
            <a:noFill/>
            <a:miter lim="800000"/>
            <a:headEnd/>
            <a:tailEnd/>
          </a:ln>
          <a:effectLst/>
        </p:spPr>
        <p:txBody>
          <a:bodyPr/>
          <a:lstStyle/>
          <a:p>
            <a:pPr marL="342900" indent="-342900">
              <a:spcBef>
                <a:spcPct val="20000"/>
              </a:spcBef>
              <a:buFontTx/>
              <a:buChar char="•"/>
              <a:defRPr/>
            </a:pPr>
            <a:r>
              <a:rPr lang="en-US" sz="2800" kern="0" dirty="0">
                <a:latin typeface="+mn-lt"/>
                <a:cs typeface="+mn-cs"/>
              </a:rPr>
              <a:t>The program performs the specific operations of the application </a:t>
            </a:r>
          </a:p>
        </p:txBody>
      </p:sp>
      <p:sp>
        <p:nvSpPr>
          <p:cNvPr id="6" name="Content Placeholder 2"/>
          <p:cNvSpPr txBox="1">
            <a:spLocks/>
          </p:cNvSpPr>
          <p:nvPr/>
        </p:nvSpPr>
        <p:spPr bwMode="auto">
          <a:xfrm>
            <a:off x="838200" y="4025900"/>
            <a:ext cx="8229600" cy="992188"/>
          </a:xfrm>
          <a:prstGeom prst="rect">
            <a:avLst/>
          </a:prstGeom>
          <a:noFill/>
          <a:ln w="9525">
            <a:noFill/>
            <a:miter lim="800000"/>
            <a:headEnd/>
            <a:tailEnd/>
          </a:ln>
          <a:effectLst/>
        </p:spPr>
        <p:txBody>
          <a:bodyPr/>
          <a:lstStyle/>
          <a:p>
            <a:pPr marL="342900" indent="-342900">
              <a:spcBef>
                <a:spcPct val="20000"/>
              </a:spcBef>
              <a:buFontTx/>
              <a:buChar char="•"/>
              <a:defRPr/>
            </a:pPr>
            <a:r>
              <a:rPr lang="en-US" sz="2800" kern="0" dirty="0">
                <a:latin typeface="+mn-lt"/>
                <a:cs typeface="+mn-cs"/>
              </a:rPr>
              <a:t>The program’s commands are compiled into many simple assembly language instructions</a:t>
            </a:r>
          </a:p>
        </p:txBody>
      </p:sp>
      <p:sp>
        <p:nvSpPr>
          <p:cNvPr id="7" name="Content Placeholder 2"/>
          <p:cNvSpPr txBox="1">
            <a:spLocks/>
          </p:cNvSpPr>
          <p:nvPr/>
        </p:nvSpPr>
        <p:spPr bwMode="auto">
          <a:xfrm>
            <a:off x="990600" y="5022850"/>
            <a:ext cx="8229600" cy="898525"/>
          </a:xfrm>
          <a:prstGeom prst="rect">
            <a:avLst/>
          </a:prstGeom>
          <a:noFill/>
          <a:ln w="9525">
            <a:noFill/>
            <a:miter lim="800000"/>
            <a:headEnd/>
            <a:tailEnd/>
          </a:ln>
          <a:effectLst/>
        </p:spPr>
        <p:txBody>
          <a:bodyPr/>
          <a:lstStyle/>
          <a:p>
            <a:pPr marL="342900" indent="-342900">
              <a:spcBef>
                <a:spcPct val="20000"/>
              </a:spcBef>
              <a:buFontTx/>
              <a:buChar char="•"/>
              <a:defRPr/>
            </a:pPr>
            <a:r>
              <a:rPr lang="en-US" sz="2800" kern="0" dirty="0">
                <a:latin typeface="+mn-lt"/>
                <a:cs typeface="+mn-cs"/>
              </a:rPr>
              <a:t>The assembly instructions are then translated into a more primitive binary form</a:t>
            </a:r>
          </a:p>
        </p:txBody>
      </p:sp>
      <p:sp>
        <p:nvSpPr>
          <p:cNvPr id="8" name="Content Placeholder 2"/>
          <p:cNvSpPr txBox="1">
            <a:spLocks/>
          </p:cNvSpPr>
          <p:nvPr/>
        </p:nvSpPr>
        <p:spPr bwMode="auto">
          <a:xfrm>
            <a:off x="1143000" y="5934075"/>
            <a:ext cx="8229600" cy="579438"/>
          </a:xfrm>
          <a:prstGeom prst="rect">
            <a:avLst/>
          </a:prstGeom>
          <a:noFill/>
          <a:ln w="9525">
            <a:noFill/>
            <a:miter lim="800000"/>
            <a:headEnd/>
            <a:tailEnd/>
          </a:ln>
          <a:effectLst/>
        </p:spPr>
        <p:txBody>
          <a:bodyPr/>
          <a:lstStyle/>
          <a:p>
            <a:pPr marL="342900" indent="-342900">
              <a:spcBef>
                <a:spcPct val="20000"/>
              </a:spcBef>
              <a:buFontTx/>
              <a:buChar char="•"/>
              <a:defRPr/>
            </a:pPr>
            <a:r>
              <a:rPr lang="en-US" sz="2800" kern="0" dirty="0">
                <a:latin typeface="+mn-lt"/>
                <a:cs typeface="+mn-cs"/>
              </a:rPr>
              <a:t>Fetch/Execute Cycle executes the instructions</a:t>
            </a:r>
          </a:p>
        </p:txBody>
      </p:sp>
      <p:sp>
        <p:nvSpPr>
          <p:cNvPr id="9" name="Bent Arrow 8"/>
          <p:cNvSpPr/>
          <p:nvPr/>
        </p:nvSpPr>
        <p:spPr>
          <a:xfrm flipV="1">
            <a:off x="479425" y="2036763"/>
            <a:ext cx="381000" cy="457200"/>
          </a:xfrm>
          <a:prstGeom prst="bentArrow">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0" name="Bent Arrow 9"/>
          <p:cNvSpPr/>
          <p:nvPr/>
        </p:nvSpPr>
        <p:spPr>
          <a:xfrm flipV="1">
            <a:off x="639763" y="2989263"/>
            <a:ext cx="381000" cy="457200"/>
          </a:xfrm>
          <a:prstGeom prst="bentArrow">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1" name="Bent Arrow 10"/>
          <p:cNvSpPr/>
          <p:nvPr/>
        </p:nvSpPr>
        <p:spPr>
          <a:xfrm flipV="1">
            <a:off x="735013" y="3922713"/>
            <a:ext cx="381000" cy="457200"/>
          </a:xfrm>
          <a:prstGeom prst="bentArrow">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2" name="Bent Arrow 11"/>
          <p:cNvSpPr/>
          <p:nvPr/>
        </p:nvSpPr>
        <p:spPr>
          <a:xfrm flipV="1">
            <a:off x="876300" y="4914900"/>
            <a:ext cx="381000" cy="457200"/>
          </a:xfrm>
          <a:prstGeom prst="bentArrow">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
        <p:nvSpPr>
          <p:cNvPr id="13" name="Bent Arrow 12"/>
          <p:cNvSpPr/>
          <p:nvPr/>
        </p:nvSpPr>
        <p:spPr>
          <a:xfrm flipV="1">
            <a:off x="971550" y="5837238"/>
            <a:ext cx="381000" cy="457200"/>
          </a:xfrm>
          <a:prstGeom prst="bentArrow">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p:txBody>
          <a:bodyPr/>
          <a:lstStyle/>
          <a:p>
            <a:pPr eaLnBrk="1" hangingPunct="1"/>
            <a:r>
              <a:rPr lang="en-US" smtClean="0"/>
              <a:t>Summary</a:t>
            </a:r>
          </a:p>
        </p:txBody>
      </p:sp>
      <p:sp>
        <p:nvSpPr>
          <p:cNvPr id="88066" name="Content Placeholder 2"/>
          <p:cNvSpPr>
            <a:spLocks noGrp="1"/>
          </p:cNvSpPr>
          <p:nvPr>
            <p:ph idx="1"/>
          </p:nvPr>
        </p:nvSpPr>
        <p:spPr/>
        <p:txBody>
          <a:bodyPr/>
          <a:lstStyle/>
          <a:p>
            <a:pPr eaLnBrk="1" hangingPunct="1"/>
            <a:r>
              <a:rPr lang="en-US" smtClean="0"/>
              <a:t>You learned the following:</a:t>
            </a:r>
          </a:p>
          <a:p>
            <a:pPr lvl="1" eaLnBrk="1" hangingPunct="1"/>
            <a:r>
              <a:rPr lang="en-US" smtClean="0"/>
              <a:t>The repeating process fetches each instruction (indicated by the PC), decodes the operation, retrieves the data, performs the operation, and stores the result back into the memory.</a:t>
            </a:r>
          </a:p>
          <a:p>
            <a:pPr lvl="1" eaLnBrk="1" hangingPunct="1"/>
            <a:r>
              <a:rPr lang="en-US" smtClean="0"/>
              <a:t>This process is hardwired into the control subsystem, one of the five components of a processor.</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p:txBody>
          <a:bodyPr/>
          <a:lstStyle/>
          <a:p>
            <a:pPr eaLnBrk="1" hangingPunct="1"/>
            <a:r>
              <a:rPr lang="en-US" smtClean="0"/>
              <a:t>Summary</a:t>
            </a:r>
          </a:p>
        </p:txBody>
      </p:sp>
      <p:sp>
        <p:nvSpPr>
          <p:cNvPr id="89090" name="Content Placeholder 2"/>
          <p:cNvSpPr>
            <a:spLocks noGrp="1"/>
          </p:cNvSpPr>
          <p:nvPr>
            <p:ph idx="1"/>
          </p:nvPr>
        </p:nvSpPr>
        <p:spPr/>
        <p:txBody>
          <a:bodyPr/>
          <a:lstStyle/>
          <a:p>
            <a:pPr eaLnBrk="1" hangingPunct="1"/>
            <a:r>
              <a:rPr lang="en-US" smtClean="0"/>
              <a:t>You learned the following:</a:t>
            </a:r>
          </a:p>
          <a:p>
            <a:pPr lvl="1" eaLnBrk="1" hangingPunct="1"/>
            <a:r>
              <a:rPr lang="en-US" smtClean="0"/>
              <a:t>The memory, a very long sequence of bytes, each with an address, stores the program and data while the program is running.</a:t>
            </a:r>
          </a:p>
          <a:p>
            <a:pPr lvl="1" eaLnBrk="1" hangingPunct="1"/>
            <a:r>
              <a:rPr lang="en-US" smtClean="0"/>
              <a:t>The ALU does the actual computing.</a:t>
            </a:r>
          </a:p>
          <a:p>
            <a:pPr lvl="1" eaLnBrk="1" hangingPunct="1"/>
            <a:r>
              <a:rPr lang="en-US" smtClean="0"/>
              <a:t>The input and output units are the interfaces for the peripheral devices connected to the computer.</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a:lstStyle/>
          <a:p>
            <a:pPr eaLnBrk="1" hangingPunct="1"/>
            <a:r>
              <a:rPr lang="en-US" smtClean="0"/>
              <a:t>Summary</a:t>
            </a:r>
          </a:p>
        </p:txBody>
      </p:sp>
      <p:sp>
        <p:nvSpPr>
          <p:cNvPr id="90114" name="Content Placeholder 2"/>
          <p:cNvSpPr>
            <a:spLocks noGrp="1"/>
          </p:cNvSpPr>
          <p:nvPr>
            <p:ph idx="1"/>
          </p:nvPr>
        </p:nvSpPr>
        <p:spPr/>
        <p:txBody>
          <a:bodyPr/>
          <a:lstStyle/>
          <a:p>
            <a:pPr eaLnBrk="1" hangingPunct="1"/>
            <a:r>
              <a:rPr lang="en-US" smtClean="0"/>
              <a:t>You learned the following:</a:t>
            </a:r>
          </a:p>
          <a:p>
            <a:pPr lvl="1" eaLnBrk="1" hangingPunct="1"/>
            <a:r>
              <a:rPr lang="en-US" smtClean="0"/>
              <a:t>Machine instructions do not refer to the data (operands) directly, but rather indirectly. Thus, different computations can be done with an instruction, just by changing the data in the referenced memory locations each time the instruction is executed.</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p:txBody>
          <a:bodyPr/>
          <a:lstStyle/>
          <a:p>
            <a:pPr eaLnBrk="1" hangingPunct="1"/>
            <a:r>
              <a:rPr lang="en-US" smtClean="0"/>
              <a:t>Summary</a:t>
            </a:r>
          </a:p>
        </p:txBody>
      </p:sp>
      <p:sp>
        <p:nvSpPr>
          <p:cNvPr id="91138" name="Content Placeholder 2"/>
          <p:cNvSpPr>
            <a:spLocks noGrp="1"/>
          </p:cNvSpPr>
          <p:nvPr>
            <p:ph idx="1"/>
          </p:nvPr>
        </p:nvSpPr>
        <p:spPr/>
        <p:txBody>
          <a:bodyPr/>
          <a:lstStyle/>
          <a:p>
            <a:pPr eaLnBrk="1" hangingPunct="1"/>
            <a:r>
              <a:rPr lang="en-US" smtClean="0"/>
              <a:t>You learned the following:</a:t>
            </a:r>
          </a:p>
          <a:p>
            <a:pPr lvl="1" eaLnBrk="1" hangingPunct="1"/>
            <a:r>
              <a:rPr lang="en-US" smtClean="0"/>
              <a:t>Programmers must create complex computations by software layers, building up simple operations from the base instructions, more complex operations from the simple ones, and so forth.</a:t>
            </a:r>
          </a:p>
          <a:p>
            <a:pPr lvl="1" eaLnBrk="1" hangingPunct="1"/>
            <a:r>
              <a:rPr lang="en-US" smtClean="0"/>
              <a:t>Programmers use sophisticated programming languages to create operating systems as well as complex applications software.</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a:lstStyle/>
          <a:p>
            <a:pPr eaLnBrk="1" hangingPunct="1"/>
            <a:r>
              <a:rPr lang="en-US" smtClean="0"/>
              <a:t>Summary</a:t>
            </a:r>
          </a:p>
        </p:txBody>
      </p:sp>
      <p:sp>
        <p:nvSpPr>
          <p:cNvPr id="92162" name="Content Placeholder 2"/>
          <p:cNvSpPr>
            <a:spLocks noGrp="1"/>
          </p:cNvSpPr>
          <p:nvPr>
            <p:ph idx="1"/>
          </p:nvPr>
        </p:nvSpPr>
        <p:spPr/>
        <p:txBody>
          <a:bodyPr/>
          <a:lstStyle/>
          <a:p>
            <a:pPr eaLnBrk="1" hangingPunct="1"/>
            <a:r>
              <a:rPr lang="en-US" smtClean="0"/>
              <a:t>You learned the following:</a:t>
            </a:r>
          </a:p>
          <a:p>
            <a:pPr lvl="1" eaLnBrk="1" hangingPunct="1"/>
            <a:r>
              <a:rPr lang="en-US" smtClean="0"/>
              <a:t>The basic ideas of integrated circuits are integrating active and connective components, fabrication by photolithography, and controlling conductivity through the field effect.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1. Memory</a:t>
            </a:r>
          </a:p>
        </p:txBody>
      </p:sp>
      <p:sp>
        <p:nvSpPr>
          <p:cNvPr id="21506" name="Content Placeholder 2"/>
          <p:cNvSpPr>
            <a:spLocks noGrp="1"/>
          </p:cNvSpPr>
          <p:nvPr>
            <p:ph idx="1"/>
          </p:nvPr>
        </p:nvSpPr>
        <p:spPr/>
        <p:txBody>
          <a:bodyPr/>
          <a:lstStyle/>
          <a:p>
            <a:pPr eaLnBrk="1" hangingPunct="1"/>
            <a:r>
              <a:rPr lang="en-US" smtClean="0"/>
              <a:t>Memory stores both the program while it is running and the data on which the program operates</a:t>
            </a:r>
          </a:p>
          <a:p>
            <a:pPr eaLnBrk="1" hangingPunct="1"/>
            <a:r>
              <a:rPr lang="en-US" smtClean="0"/>
              <a:t>Properties of memory:</a:t>
            </a:r>
          </a:p>
          <a:p>
            <a:pPr lvl="1" eaLnBrk="1" hangingPunct="1"/>
            <a:r>
              <a:rPr lang="en-US" b="1" smtClean="0"/>
              <a:t>Discrete locations</a:t>
            </a:r>
          </a:p>
          <a:p>
            <a:pPr lvl="2" eaLnBrk="1" hangingPunct="1"/>
            <a:r>
              <a:rPr lang="en-US" smtClean="0"/>
              <a:t>Memory is organized as a sequence of discrete locations</a:t>
            </a:r>
          </a:p>
          <a:p>
            <a:pPr lvl="2" eaLnBrk="1" hangingPunct="1"/>
            <a:r>
              <a:rPr lang="en-US" smtClean="0"/>
              <a:t>In modern memory, each location is composed of 1 byte (8 bits)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t>1. Memory</a:t>
            </a:r>
          </a:p>
        </p:txBody>
      </p:sp>
      <p:sp>
        <p:nvSpPr>
          <p:cNvPr id="22530" name="Content Placeholder 2"/>
          <p:cNvSpPr>
            <a:spLocks noGrp="1"/>
          </p:cNvSpPr>
          <p:nvPr>
            <p:ph idx="1"/>
          </p:nvPr>
        </p:nvSpPr>
        <p:spPr/>
        <p:txBody>
          <a:bodyPr/>
          <a:lstStyle/>
          <a:p>
            <a:pPr eaLnBrk="1" hangingPunct="1"/>
            <a:r>
              <a:rPr lang="en-US" b="1" smtClean="0"/>
              <a:t>Addresses</a:t>
            </a:r>
          </a:p>
          <a:p>
            <a:pPr lvl="1" eaLnBrk="1" hangingPunct="1"/>
            <a:r>
              <a:rPr lang="en-US" smtClean="0"/>
              <a:t>Every memory location has an address, whole numbers starting at 0</a:t>
            </a:r>
          </a:p>
          <a:p>
            <a:pPr eaLnBrk="1" hangingPunct="1"/>
            <a:r>
              <a:rPr lang="en-US" b="1" smtClean="0"/>
              <a:t>Values</a:t>
            </a:r>
          </a:p>
          <a:p>
            <a:pPr lvl="1" eaLnBrk="1" hangingPunct="1"/>
            <a:r>
              <a:rPr lang="en-US" smtClean="0"/>
              <a:t>Memory locations record or store values</a:t>
            </a:r>
          </a:p>
          <a:p>
            <a:pPr eaLnBrk="1" hangingPunct="1"/>
            <a:r>
              <a:rPr lang="en-US" b="1" smtClean="0"/>
              <a:t>Finite capacity</a:t>
            </a:r>
          </a:p>
          <a:p>
            <a:pPr lvl="1" eaLnBrk="1" hangingPunct="1"/>
            <a:r>
              <a:rPr lang="en-US" smtClean="0"/>
              <a:t>Memory locations have a finite capacity (limited size),</a:t>
            </a:r>
          </a:p>
          <a:p>
            <a:pPr lvl="1" eaLnBrk="1" hangingPunct="1"/>
            <a:r>
              <a:rPr lang="en-US" smtClean="0"/>
              <a:t>Data may not “fit” in the memory location</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2763</Words>
  <Application>Microsoft Office PowerPoint</Application>
  <PresentationFormat>On-screen Show (4:3)</PresentationFormat>
  <Paragraphs>309</Paragraphs>
  <Slides>77</Slides>
  <Notes>0</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77</vt:i4>
      </vt:variant>
    </vt:vector>
  </HeadingPairs>
  <TitlesOfParts>
    <vt:vector size="83" baseType="lpstr">
      <vt:lpstr>Arial</vt:lpstr>
      <vt:lpstr>Calibri</vt:lpstr>
      <vt:lpstr>Century Gothic</vt:lpstr>
      <vt:lpstr>ヒラギノ角ゴ Pro W3</vt:lpstr>
      <vt:lpstr>Default Design</vt:lpstr>
      <vt:lpstr>Default Design</vt:lpstr>
      <vt:lpstr>Slide 1</vt:lpstr>
      <vt:lpstr>Learning Objectives</vt:lpstr>
      <vt:lpstr>What Computers Can and Cannot Do</vt:lpstr>
      <vt:lpstr>The Fetch/Execute Cycle</vt:lpstr>
      <vt:lpstr>A Five-Step Cycle</vt:lpstr>
      <vt:lpstr>Anatomy of a Computer</vt:lpstr>
      <vt:lpstr>Principal Subsystems of a Computer</vt:lpstr>
      <vt:lpstr>1. Memory</vt:lpstr>
      <vt:lpstr>1. Memory</vt:lpstr>
      <vt:lpstr>Byte-Size Memory Location</vt:lpstr>
      <vt:lpstr>Byte-Size Memory Location</vt:lpstr>
      <vt:lpstr>Random Access Memory</vt:lpstr>
      <vt:lpstr>2. Control Unit</vt:lpstr>
      <vt:lpstr>2. Control Unit</vt:lpstr>
      <vt:lpstr>Illustration of a single instruction</vt:lpstr>
      <vt:lpstr>3. Arithmetic/Logic Unit (ALU)</vt:lpstr>
      <vt:lpstr>4. And 5. Input and Output Units</vt:lpstr>
      <vt:lpstr>The Peripherals</vt:lpstr>
      <vt:lpstr>The Peripherals</vt:lpstr>
      <vt:lpstr>Portable Memory &amp; Hard Drives</vt:lpstr>
      <vt:lpstr>Hard Disk</vt:lpstr>
      <vt:lpstr>A Device Driver for Every Peripheral</vt:lpstr>
      <vt:lpstr>The Program Counter: The PC's PC</vt:lpstr>
      <vt:lpstr>The Program Counter: The PC's PC</vt:lpstr>
      <vt:lpstr>Branch and Jump Instructions</vt:lpstr>
      <vt:lpstr>Instruction Interpretation</vt:lpstr>
      <vt:lpstr>The Fetch/Execute Cycle</vt:lpstr>
      <vt:lpstr>ADD 800, 428, 884</vt:lpstr>
      <vt:lpstr>Instruction Fetch (IF)</vt:lpstr>
      <vt:lpstr>IF</vt:lpstr>
      <vt:lpstr>Instruction Decode (ID)</vt:lpstr>
      <vt:lpstr>Instruction Decode (ID)</vt:lpstr>
      <vt:lpstr>ID</vt:lpstr>
      <vt:lpstr>Data Fetch (DF)</vt:lpstr>
      <vt:lpstr>DF</vt:lpstr>
      <vt:lpstr>Instruction Execution (EX)</vt:lpstr>
      <vt:lpstr>EX</vt:lpstr>
      <vt:lpstr>Return Result (RR)</vt:lpstr>
      <vt:lpstr>RR</vt:lpstr>
      <vt:lpstr>Many, Many Simple Operations</vt:lpstr>
      <vt:lpstr>Cycling the Fetch/Execute Cycle</vt:lpstr>
      <vt:lpstr>The Computer Clock</vt:lpstr>
      <vt:lpstr>The Computer Clock</vt:lpstr>
      <vt:lpstr>Standard Prefixes</vt:lpstr>
      <vt:lpstr>One Cycle per Clock Tick</vt:lpstr>
      <vt:lpstr>One Cycle per Clock Tick</vt:lpstr>
      <vt:lpstr>Schematic Fetch/Execute Cycle</vt:lpstr>
      <vt:lpstr>A Computer’s View of Software</vt:lpstr>
      <vt:lpstr>Computer’s View of Software</vt:lpstr>
      <vt:lpstr>Computer’s View of Software</vt:lpstr>
      <vt:lpstr>Assembly language </vt:lpstr>
      <vt:lpstr>Assembly language </vt:lpstr>
      <vt:lpstr>Programming Languages</vt:lpstr>
      <vt:lpstr>JavaScript Fragment</vt:lpstr>
      <vt:lpstr>Operating Systems</vt:lpstr>
      <vt:lpstr>Operating Systems</vt:lpstr>
      <vt:lpstr>Programming</vt:lpstr>
      <vt:lpstr>Programming</vt:lpstr>
      <vt:lpstr>Integrated Circuits (ICs)</vt:lpstr>
      <vt:lpstr>Integration</vt:lpstr>
      <vt:lpstr>Integration</vt:lpstr>
      <vt:lpstr>Photolithography</vt:lpstr>
      <vt:lpstr>Slide 63</vt:lpstr>
      <vt:lpstr>Slide 64</vt:lpstr>
      <vt:lpstr>How Semiconductor Technology Works</vt:lpstr>
      <vt:lpstr>On-Again, Off-Again</vt:lpstr>
      <vt:lpstr>The Field Effect</vt:lpstr>
      <vt:lpstr>The Field Effect</vt:lpstr>
      <vt:lpstr>The Field Effect</vt:lpstr>
      <vt:lpstr>Transistors</vt:lpstr>
      <vt:lpstr>Slide 71</vt:lpstr>
      <vt:lpstr>Combining the Ideas</vt:lpstr>
      <vt:lpstr>Summary</vt:lpstr>
      <vt:lpstr>Summary</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82</cp:revision>
  <dcterms:created xsi:type="dcterms:W3CDTF">2012-03-21T18:49:41Z</dcterms:created>
  <dcterms:modified xsi:type="dcterms:W3CDTF">2012-05-11T14:10:30Z</dcterms:modified>
</cp:coreProperties>
</file>