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339" r:id="rId13"/>
    <p:sldId id="299" r:id="rId14"/>
    <p:sldId id="340" r:id="rId15"/>
    <p:sldId id="341" r:id="rId16"/>
    <p:sldId id="300" r:id="rId17"/>
    <p:sldId id="301" r:id="rId18"/>
    <p:sldId id="287" r:id="rId19"/>
    <p:sldId id="288" r:id="rId20"/>
    <p:sldId id="289" r:id="rId21"/>
    <p:sldId id="290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CCE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828800"/>
            <a:ext cx="91440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7"/>
          <p:cNvSpPr txBox="1">
            <a:spLocks noChangeArrowheads="1"/>
          </p:cNvSpPr>
          <p:nvPr userDrawn="1"/>
        </p:nvSpPr>
        <p:spPr bwMode="auto">
          <a:xfrm>
            <a:off x="228600" y="457200"/>
            <a:ext cx="8686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4000" b="1">
                <a:solidFill>
                  <a:schemeClr val="accent2"/>
                </a:solidFill>
                <a:latin typeface="Century Gothic" pitchFamily="34" charset="0"/>
                <a:ea typeface="ヒラギノ角ゴ Pro W3" pitchFamily="1" charset="-128"/>
              </a:rPr>
              <a:t>Chapter </a:t>
            </a:r>
            <a:r>
              <a:rPr lang="en-US" sz="4000" b="1">
                <a:solidFill>
                  <a:schemeClr val="accent2"/>
                </a:solidFill>
                <a:latin typeface="Century Gothic" pitchFamily="34" charset="0"/>
                <a:ea typeface="ヒラギノ角ゴ Pro W3" pitchFamily="1" charset="-128"/>
              </a:rPr>
              <a:t>10</a:t>
            </a:r>
            <a:endParaRPr lang="en-US" sz="4000" b="1" dirty="0">
              <a:solidFill>
                <a:schemeClr val="accent2"/>
              </a:solidFill>
              <a:latin typeface="Century Gothic" pitchFamily="34" charset="0"/>
              <a:ea typeface="ヒラギノ角ゴ Pro W3" pitchFamily="1" charset="-128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0" y="1143000"/>
            <a:ext cx="9144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000" b="1" i="1">
                <a:solidFill>
                  <a:srgbClr val="5895EE"/>
                </a:solidFill>
                <a:latin typeface="Century Gothic" pitchFamily="34" charset="0"/>
                <a:ea typeface="ヒラギノ角ゴ Pro W3" pitchFamily="1" charset="-128"/>
              </a:rPr>
              <a:t>Algorithmic Thinking</a:t>
            </a:r>
            <a:endParaRPr lang="en-US" sz="3000" b="1" i="1" dirty="0">
              <a:solidFill>
                <a:srgbClr val="5895EE"/>
              </a:solidFill>
              <a:latin typeface="Century Gothic" pitchFamily="34" charset="0"/>
              <a:ea typeface="ヒラギノ角ゴ Pro W3" pitchFamily="1" charset="-128"/>
            </a:endParaRPr>
          </a:p>
        </p:txBody>
      </p:sp>
      <p:pic>
        <p:nvPicPr>
          <p:cNvPr id="5" name="Picture 10" descr="DG_Bar_Blue_USLetter_RGB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1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3541713"/>
            <a:ext cx="4572000" cy="268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0" y="6553200"/>
            <a:ext cx="6548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000">
                <a:latin typeface="Century Gothic" pitchFamily="34" charset="0"/>
                <a:ea typeface="ヒラギノ角ゴ Pro W3" pitchFamily="1" charset="-128"/>
              </a:rPr>
              <a:t>Copyright © 2013 Pearson Education, Inc. Publishing as Pearson Addison-Wesley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pic>
        <p:nvPicPr>
          <p:cNvPr id="1029" name="Picture 1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705725" y="5391150"/>
            <a:ext cx="14382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5. Finiteness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algorithm must stop, eventually!</a:t>
            </a:r>
          </a:p>
          <a:p>
            <a:pPr eaLnBrk="1" hangingPunct="1"/>
            <a:r>
              <a:rPr lang="en-US" smtClean="0"/>
              <a:t>Stopping may mean that you get the expected output OR you get a response that no solution is possible</a:t>
            </a:r>
          </a:p>
          <a:p>
            <a:pPr eaLnBrk="1" hangingPunct="1"/>
            <a:r>
              <a:rPr lang="en-US" smtClean="0"/>
              <a:t>Finiteness is not usually an issue for noncomputer algorithms</a:t>
            </a:r>
          </a:p>
          <a:p>
            <a:pPr eaLnBrk="1" hangingPunct="1"/>
            <a:r>
              <a:rPr lang="en-US" smtClean="0"/>
              <a:t>Computer algorithms often repeat instructions with different data and finiteness may be a problem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300" smtClean="0"/>
              <a:t>Other Algorithmic Characteristics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“Algorithms Should Be General” and be applicable to several cases</a:t>
            </a:r>
          </a:p>
          <a:p>
            <a:pPr eaLnBrk="1" hangingPunct="1"/>
            <a:r>
              <a:rPr lang="en-US" smtClean="0"/>
              <a:t>“Algorithms Should Use Resources Efficiently”:</a:t>
            </a:r>
          </a:p>
          <a:p>
            <a:pPr lvl="1" eaLnBrk="1" hangingPunct="1"/>
            <a:r>
              <a:rPr lang="en-US" smtClean="0"/>
              <a:t>Fast Speed</a:t>
            </a:r>
          </a:p>
          <a:p>
            <a:pPr lvl="1" eaLnBrk="1" hangingPunct="1"/>
            <a:r>
              <a:rPr lang="en-US" smtClean="0"/>
              <a:t>Minimal RAM or Disk Space</a:t>
            </a:r>
          </a:p>
          <a:p>
            <a:pPr eaLnBrk="1" hangingPunct="1"/>
            <a:r>
              <a:rPr lang="en-US" smtClean="0"/>
              <a:t>Algorithms Should Be Understandable” so that the operations are clear to readers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300" smtClean="0"/>
              <a:t>Other Algorithmic Characteristics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“Algorithms Should Be Clear and Precise” despite the language used</a:t>
            </a:r>
          </a:p>
          <a:p>
            <a:pPr lvl="1" eaLnBrk="1" hangingPunct="1"/>
            <a:r>
              <a:rPr lang="en-US" smtClean="0"/>
              <a:t>Natural languages are </a:t>
            </a:r>
            <a:r>
              <a:rPr lang="en-US" i="1" smtClean="0"/>
              <a:t>ambiguous</a:t>
            </a:r>
            <a:r>
              <a:rPr lang="en-US" smtClean="0"/>
              <a:t> in that words or phrases may have multiple meanings</a:t>
            </a:r>
          </a:p>
          <a:p>
            <a:pPr lvl="1" eaLnBrk="1" hangingPunct="1"/>
            <a:r>
              <a:rPr lang="en-US" smtClean="0"/>
              <a:t>Programming languages are formal languages with clear, unambiguous rules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 Facts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en-US" smtClean="0"/>
              <a:t>Algorithms can be specified at different levels of detail</a:t>
            </a:r>
          </a:p>
          <a:p>
            <a:pPr lvl="1" eaLnBrk="1" hangingPunct="1"/>
            <a:r>
              <a:rPr lang="en-US" smtClean="0"/>
              <a:t>Algorithms use functions to simplify the algorithmic description</a:t>
            </a:r>
          </a:p>
          <a:p>
            <a:pPr lvl="1" eaLnBrk="1" hangingPunct="1"/>
            <a:r>
              <a:rPr lang="en-US" smtClean="0"/>
              <a:t>These functions (such as </a:t>
            </a:r>
            <a:r>
              <a:rPr lang="en-US" i="1" smtClean="0"/>
              <a:t>scan</a:t>
            </a:r>
            <a:r>
              <a:rPr lang="en-US" smtClean="0"/>
              <a:t>) may have their own algorithms associated with them</a:t>
            </a:r>
          </a:p>
          <a:p>
            <a:pPr marL="514350" indent="-514350" eaLnBrk="1" hangingPunct="1">
              <a:buFontTx/>
              <a:buAutoNum type="arabicPeriod"/>
            </a:pPr>
            <a:endParaRPr lang="en-US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 Facts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Tx/>
              <a:buAutoNum type="arabicPeriod" startAt="2"/>
            </a:pPr>
            <a:r>
              <a:rPr lang="en-US" smtClean="0"/>
              <a:t>Algorithms always build on functionality previously defined and known to the user</a:t>
            </a:r>
          </a:p>
          <a:p>
            <a:pPr lvl="1" eaLnBrk="1" hangingPunct="1"/>
            <a:r>
              <a:rPr lang="en-US" smtClean="0"/>
              <a:t>Assume the use familiar functions and algorithms</a:t>
            </a:r>
          </a:p>
          <a:p>
            <a:pPr lvl="1" eaLnBrk="1" hangingPunct="1"/>
            <a:r>
              <a:rPr lang="en-US" smtClean="0"/>
              <a:t>For example, how might </a:t>
            </a:r>
            <a:r>
              <a:rPr lang="en-US" i="1" smtClean="0"/>
              <a:t>scan</a:t>
            </a:r>
            <a:r>
              <a:rPr lang="en-US" smtClean="0"/>
              <a:t> be defined? Would it be consistent for everyone? Could it mean alphabetize? Look for similar formats? Are these the same?</a:t>
            </a:r>
          </a:p>
          <a:p>
            <a:pPr lvl="1" eaLnBrk="1" hangingPunct="1"/>
            <a:endParaRPr lang="en-US" smtClean="0"/>
          </a:p>
          <a:p>
            <a:pPr marL="514350" indent="-514350" eaLnBrk="1" hangingPunct="1">
              <a:buFontTx/>
              <a:buAutoNum type="arabicPeriod" startAt="2"/>
            </a:pPr>
            <a:endParaRPr lang="en-US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 Facts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Tx/>
              <a:buAutoNum type="arabicPeriod" startAt="3"/>
            </a:pPr>
            <a:r>
              <a:rPr lang="en-US" smtClean="0"/>
              <a:t>Different algorithms can solve the same problem differently, and the different solutions can take different amounts of time (or space)</a:t>
            </a:r>
          </a:p>
          <a:p>
            <a:pPr marL="514350" indent="-514350" eaLnBrk="1" hangingPunct="1">
              <a:buFontTx/>
              <a:buAutoNum type="arabicPeriod" startAt="3"/>
            </a:pPr>
            <a:endParaRPr lang="en-US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Do We Know it Works?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 solution is clear and simple and efficient</a:t>
            </a:r>
          </a:p>
          <a:p>
            <a:pPr eaLnBrk="1" hangingPunct="1"/>
            <a:r>
              <a:rPr lang="en-US" smtClean="0"/>
              <a:t>Then, how do we know it works?</a:t>
            </a:r>
          </a:p>
          <a:p>
            <a:pPr eaLnBrk="1" hangingPunct="1"/>
            <a:r>
              <a:rPr lang="en-US" smtClean="0"/>
              <a:t>If there is no loop, the program runs, gets to an end, and we can check the result</a:t>
            </a:r>
          </a:p>
          <a:p>
            <a:pPr eaLnBrk="1" hangingPunct="1"/>
            <a:r>
              <a:rPr lang="en-US" smtClean="0"/>
              <a:t>What if there is a loop?</a:t>
            </a:r>
          </a:p>
          <a:p>
            <a:pPr lvl="1" eaLnBrk="1" hangingPunct="1"/>
            <a:r>
              <a:rPr lang="en-US" smtClean="0"/>
              <a:t>Programs with loops cannot be absolutely verified that it works…there are too many possible cases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Then, what?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i="1" smtClean="0"/>
              <a:t>The way to know that an algorithm works is to know why it works…</a:t>
            </a: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Strategy for knowing why it works:</a:t>
            </a:r>
          </a:p>
          <a:p>
            <a:pPr lvl="1" eaLnBrk="1" hangingPunct="1"/>
            <a:r>
              <a:rPr lang="en-US" smtClean="0"/>
              <a:t>Find one or more properties that ensure the algorithm works</a:t>
            </a:r>
          </a:p>
          <a:p>
            <a:pPr lvl="1" eaLnBrk="1" hangingPunct="1"/>
            <a:r>
              <a:rPr lang="en-US" smtClean="0"/>
              <a:t>Explain, using the program, why they make it work.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 use algorithms daily, and we continually create them as we instruct other people in how to do something.</a:t>
            </a:r>
          </a:p>
          <a:p>
            <a:pPr eaLnBrk="1" hangingPunct="1"/>
            <a:r>
              <a:rPr lang="en-US" smtClean="0"/>
              <a:t>Everyday algorithms can be sometimes be unclear because natural language is imprecise.</a:t>
            </a:r>
          </a:p>
          <a:p>
            <a:pPr eaLnBrk="1" hangingPunct="1"/>
            <a:r>
              <a:rPr lang="en-US" smtClean="0"/>
              <a:t>Algorithms have five fundamental properties.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Algorithms can be given at different levels of detail depending on the abilities of the agent.</a:t>
            </a:r>
          </a:p>
          <a:p>
            <a:pPr eaLnBrk="1" hangingPunct="1"/>
            <a:r>
              <a:rPr lang="en-US" smtClean="0"/>
              <a:t>Problems can be solved by different algorithms in different ways.</a:t>
            </a:r>
          </a:p>
          <a:p>
            <a:pPr eaLnBrk="1" hangingPunct="1"/>
            <a:r>
              <a:rPr lang="en-US" smtClean="0"/>
              <a:t>Algorithms always work—either they give the answer, or say no answer is possible—and they are evaluated on their use of resources such as space and time..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 Objectives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List the five essential properties of an algorithm</a:t>
            </a:r>
          </a:p>
          <a:p>
            <a:pPr eaLnBrk="1" hangingPunct="1"/>
            <a:r>
              <a:rPr lang="en-US" sz="2400" smtClean="0"/>
              <a:t>Explain similarities and differences among algorithms, programs, and heuristic solutions</a:t>
            </a:r>
          </a:p>
          <a:p>
            <a:pPr eaLnBrk="1" hangingPunct="1"/>
            <a:r>
              <a:rPr lang="en-US" sz="2400" smtClean="0"/>
              <a:t>Use the Intersect Alphabetized List algorithm to do the following:</a:t>
            </a:r>
          </a:p>
          <a:p>
            <a:pPr lvl="1" eaLnBrk="1" hangingPunct="1"/>
            <a:r>
              <a:rPr lang="en-US" sz="2000" smtClean="0"/>
              <a:t>Follow the flow of the instruction execution</a:t>
            </a:r>
          </a:p>
          <a:p>
            <a:pPr lvl="1" eaLnBrk="1" hangingPunct="1"/>
            <a:r>
              <a:rPr lang="en-US" sz="2000" smtClean="0"/>
              <a:t>Follow an analysis to pinpoint assumptions</a:t>
            </a:r>
          </a:p>
          <a:p>
            <a:pPr eaLnBrk="1" hangingPunct="1"/>
            <a:r>
              <a:rPr lang="en-US" sz="2400" smtClean="0"/>
              <a:t>Demonstrate algorithmic thinking by being able to do the following:</a:t>
            </a:r>
          </a:p>
          <a:p>
            <a:pPr lvl="1" eaLnBrk="1" hangingPunct="1"/>
            <a:r>
              <a:rPr lang="en-US" sz="2000" smtClean="0"/>
              <a:t>Explain the importance of alphabetical order on the solution</a:t>
            </a:r>
          </a:p>
          <a:p>
            <a:pPr lvl="1" eaLnBrk="1" hangingPunct="1"/>
            <a:r>
              <a:rPr lang="en-US" sz="2000" smtClean="0"/>
              <a:t>Explain the importance of the barrier abstraction for </a:t>
            </a:r>
            <a:br>
              <a:rPr lang="en-US" sz="2000" smtClean="0"/>
            </a:br>
            <a:r>
              <a:rPr lang="en-US" sz="2000" smtClean="0"/>
              <a:t>correctness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i="1" smtClean="0"/>
              <a:t>Intersect Alphabetized Lists </a:t>
            </a:r>
            <a:r>
              <a:rPr lang="en-US" smtClean="0"/>
              <a:t>algorithm is used in Web search, and is preferred over other solutions.</a:t>
            </a:r>
          </a:p>
          <a:p>
            <a:pPr eaLnBrk="1" hangingPunct="1"/>
            <a:r>
              <a:rPr lang="en-US" smtClean="0"/>
              <a:t>Two properties of the </a:t>
            </a:r>
            <a:r>
              <a:rPr lang="en-US" i="1" smtClean="0"/>
              <a:t>Intersect Alphabetized Lists </a:t>
            </a:r>
            <a:r>
              <a:rPr lang="en-US" smtClean="0"/>
              <a:t>algorithm tell us why it works: the Alpha-Ordering and Barrier properties.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Abstractions and their properties are the essence of algorithmic thinking. Algorithmic thinking can become second nature, helping us to be effective problem solvers.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Experience with Algorithms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Programs are algorithms and all of the applications you use daily are programs</a:t>
            </a:r>
          </a:p>
          <a:p>
            <a:pPr eaLnBrk="1" hangingPunct="1"/>
            <a:r>
              <a:rPr lang="en-US" smtClean="0"/>
              <a:t>You </a:t>
            </a:r>
            <a:r>
              <a:rPr lang="en-US" i="1" smtClean="0"/>
              <a:t>use </a:t>
            </a:r>
            <a:r>
              <a:rPr lang="en-US" smtClean="0"/>
              <a:t>algorithms all the time</a:t>
            </a:r>
          </a:p>
          <a:p>
            <a:pPr eaLnBrk="1" hangingPunct="1"/>
            <a:r>
              <a:rPr lang="en-US" smtClean="0"/>
              <a:t>You learn algorithms, too:</a:t>
            </a:r>
          </a:p>
          <a:p>
            <a:pPr lvl="1" eaLnBrk="1" hangingPunct="1"/>
            <a:r>
              <a:rPr lang="en-US" smtClean="0"/>
              <a:t>In elementary school you learned basic algorithms—for the operations of addition, subtraction, multiplication, and division</a:t>
            </a:r>
          </a:p>
        </p:txBody>
      </p:sp>
      <p:sp>
        <p:nvSpPr>
          <p:cNvPr id="2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743200" y="5410200"/>
            <a:ext cx="3657600" cy="707886"/>
          </a:xfrm>
          <a:prstGeom prst="rect">
            <a:avLst/>
          </a:prstGeom>
          <a:blipFill rotWithShape="1">
            <a:blip r:embed="rId2"/>
            <a:stretch>
              <a:fillRect l="-5833" t="-15517" b="-35345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Is it an Algorithm?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process of doing something step-by-step may not be not an algorithm</a:t>
            </a:r>
          </a:p>
          <a:p>
            <a:pPr lvl="1" eaLnBrk="1" hangingPunct="1"/>
            <a:r>
              <a:rPr lang="en-US" smtClean="0"/>
              <a:t>An algorithm is a “systematic method for producing a specified result”</a:t>
            </a:r>
          </a:p>
          <a:p>
            <a:pPr lvl="1" eaLnBrk="1" hangingPunct="1"/>
            <a:r>
              <a:rPr lang="en-US" smtClean="0"/>
              <a:t>Searching is purposeful, and provides direction…with no guarantee of a result!</a:t>
            </a:r>
          </a:p>
          <a:p>
            <a:pPr lvl="1" eaLnBrk="1" hangingPunct="1"/>
            <a:r>
              <a:rPr lang="en-US" smtClean="0"/>
              <a:t>Algorithms </a:t>
            </a:r>
            <a:r>
              <a:rPr lang="en-US" i="1" smtClean="0"/>
              <a:t>ALWAYS</a:t>
            </a:r>
            <a:r>
              <a:rPr lang="en-US" smtClean="0"/>
              <a:t> work!</a:t>
            </a:r>
          </a:p>
          <a:p>
            <a:pPr lvl="1" eaLnBrk="1" hangingPunct="1"/>
            <a:r>
              <a:rPr lang="en-US" smtClean="0"/>
              <a:t>Heuristic might describe the search! Heuristics are helpful procedures for </a:t>
            </a:r>
            <a:br>
              <a:rPr lang="en-US" smtClean="0"/>
            </a:br>
            <a:r>
              <a:rPr lang="en-US" i="1" smtClean="0"/>
              <a:t>finding</a:t>
            </a:r>
            <a:r>
              <a:rPr lang="en-US" smtClean="0"/>
              <a:t> a result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 Properties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algorithm </a:t>
            </a:r>
            <a:r>
              <a:rPr lang="en-US" i="1" smtClean="0"/>
              <a:t>must</a:t>
            </a:r>
            <a:r>
              <a:rPr lang="en-US" smtClean="0"/>
              <a:t> have five properties:</a:t>
            </a:r>
          </a:p>
          <a:p>
            <a:pPr marL="971550" lvl="1" indent="-514350" eaLnBrk="1" hangingPunct="1">
              <a:buFontTx/>
              <a:buAutoNum type="arabicPeriod"/>
            </a:pPr>
            <a:r>
              <a:rPr lang="en-US" smtClean="0"/>
              <a:t>Input specified</a:t>
            </a:r>
          </a:p>
          <a:p>
            <a:pPr marL="971550" lvl="1" indent="-514350" eaLnBrk="1" hangingPunct="1">
              <a:buFontTx/>
              <a:buAutoNum type="arabicPeriod"/>
            </a:pPr>
            <a:r>
              <a:rPr lang="en-US" smtClean="0"/>
              <a:t>Output specified</a:t>
            </a:r>
          </a:p>
          <a:p>
            <a:pPr marL="971550" lvl="1" indent="-514350" eaLnBrk="1" hangingPunct="1">
              <a:buFontTx/>
              <a:buAutoNum type="arabicPeriod"/>
            </a:pPr>
            <a:r>
              <a:rPr lang="en-US" smtClean="0"/>
              <a:t>Definiteness</a:t>
            </a:r>
          </a:p>
          <a:p>
            <a:pPr marL="971550" lvl="1" indent="-514350" eaLnBrk="1" hangingPunct="1">
              <a:buFontTx/>
              <a:buAutoNum type="arabicPeriod"/>
            </a:pPr>
            <a:r>
              <a:rPr lang="en-US" smtClean="0"/>
              <a:t>Effectiveness</a:t>
            </a:r>
          </a:p>
          <a:p>
            <a:pPr marL="971550" lvl="1" indent="-514350" eaLnBrk="1" hangingPunct="1">
              <a:buFontTx/>
              <a:buAutoNum type="arabicPeriod"/>
            </a:pPr>
            <a:r>
              <a:rPr lang="en-US" smtClean="0"/>
              <a:t>Finiteness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1. Input Specified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/>
              <a:t>input </a:t>
            </a:r>
            <a:r>
              <a:rPr lang="en-US" smtClean="0"/>
              <a:t>is the data to be transformed during the computation to produce the output. </a:t>
            </a:r>
          </a:p>
          <a:p>
            <a:pPr eaLnBrk="1" hangingPunct="1"/>
            <a:r>
              <a:rPr lang="en-US" smtClean="0"/>
              <a:t>What data do you need to begin to get the result you want?</a:t>
            </a:r>
          </a:p>
          <a:p>
            <a:pPr eaLnBrk="1" hangingPunct="1"/>
            <a:r>
              <a:rPr lang="en-US" smtClean="0"/>
              <a:t>Input precision requires that you know what kind of data, how much and what form the data should be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2. Output Specified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output is the data resulting from the computation (your intended result)</a:t>
            </a:r>
          </a:p>
          <a:p>
            <a:pPr eaLnBrk="1" hangingPunct="1"/>
            <a:r>
              <a:rPr lang="en-US" smtClean="0"/>
              <a:t>Frequently the name of the algorithm contains the output:</a:t>
            </a:r>
          </a:p>
          <a:p>
            <a:pPr lvl="1" eaLnBrk="1" hangingPunct="1"/>
            <a:r>
              <a:rPr lang="en-US" smtClean="0"/>
              <a:t>“Algorithm to compute batting average”</a:t>
            </a:r>
          </a:p>
          <a:p>
            <a:pPr eaLnBrk="1" hangingPunct="1"/>
            <a:r>
              <a:rPr lang="en-US" smtClean="0"/>
              <a:t>Output precision also requires that you know what kind of data, how much and what form the output should be (or even if there will </a:t>
            </a:r>
            <a:r>
              <a:rPr lang="en-US" b="1" i="1" smtClean="0"/>
              <a:t>be</a:t>
            </a:r>
            <a:r>
              <a:rPr lang="en-US" smtClean="0"/>
              <a:t> any output at all!)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3. Definiteness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Algorithms must specify every step and the order the steps must be taken in the process</a:t>
            </a:r>
          </a:p>
          <a:p>
            <a:pPr eaLnBrk="1" hangingPunct="1"/>
            <a:r>
              <a:rPr lang="en-US" smtClean="0"/>
              <a:t>Definiteness means specifying the sequence of operations for turning input into output</a:t>
            </a:r>
          </a:p>
          <a:p>
            <a:pPr eaLnBrk="1" hangingPunct="1"/>
            <a:r>
              <a:rPr lang="en-US" smtClean="0"/>
              <a:t>Details of each step must be also be spelled out (including how to handle errors)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4. Effectiveness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an algorithm to be effective, it means that all those steps that are required to get to output MUST BE DOABLE!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829</Words>
  <Application>Microsoft Office PowerPoint</Application>
  <PresentationFormat>On-screen Show (4:3)</PresentationFormat>
  <Paragraphs>92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ヒラギノ角ゴ Pro W3</vt:lpstr>
      <vt:lpstr>Default Design</vt:lpstr>
      <vt:lpstr>Default Design</vt:lpstr>
      <vt:lpstr>Slide 1</vt:lpstr>
      <vt:lpstr>Learning Objectives</vt:lpstr>
      <vt:lpstr>Experience with Algorithms</vt:lpstr>
      <vt:lpstr>Is it an Algorithm?</vt:lpstr>
      <vt:lpstr>Algorithm Properties</vt:lpstr>
      <vt:lpstr>1. Input Specified</vt:lpstr>
      <vt:lpstr>2. Output Specified</vt:lpstr>
      <vt:lpstr>3. Definiteness</vt:lpstr>
      <vt:lpstr>4. Effectiveness</vt:lpstr>
      <vt:lpstr>5. Finiteness</vt:lpstr>
      <vt:lpstr>Other Algorithmic Characteristics</vt:lpstr>
      <vt:lpstr>Other Algorithmic Characteristics</vt:lpstr>
      <vt:lpstr>Algorithm Facts</vt:lpstr>
      <vt:lpstr>Algorithm Facts</vt:lpstr>
      <vt:lpstr>Algorithm Facts</vt:lpstr>
      <vt:lpstr>How Do We Know it Works?</vt:lpstr>
      <vt:lpstr>Then, what?</vt:lpstr>
      <vt:lpstr>Summary</vt:lpstr>
      <vt:lpstr>Summary</vt:lpstr>
      <vt:lpstr>Summary</vt:lpstr>
      <vt:lpstr>Summary</vt:lpstr>
    </vt:vector>
  </TitlesOfParts>
  <Company>PEARSON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usnidem</dc:creator>
  <cp:lastModifiedBy>usnidem</cp:lastModifiedBy>
  <cp:revision>32</cp:revision>
  <dcterms:created xsi:type="dcterms:W3CDTF">2012-03-21T18:49:41Z</dcterms:created>
  <dcterms:modified xsi:type="dcterms:W3CDTF">2012-04-23T17:11:15Z</dcterms:modified>
</cp:coreProperties>
</file>