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258" r:id="rId3"/>
    <p:sldId id="257" r:id="rId4"/>
    <p:sldId id="286" r:id="rId5"/>
    <p:sldId id="259" r:id="rId6"/>
    <p:sldId id="267" r:id="rId7"/>
    <p:sldId id="287" r:id="rId8"/>
    <p:sldId id="288" r:id="rId9"/>
    <p:sldId id="284" r:id="rId10"/>
    <p:sldId id="289" r:id="rId11"/>
    <p:sldId id="285" r:id="rId12"/>
    <p:sldId id="268" r:id="rId13"/>
    <p:sldId id="269" r:id="rId14"/>
    <p:sldId id="290" r:id="rId15"/>
    <p:sldId id="291" r:id="rId16"/>
    <p:sldId id="292" r:id="rId17"/>
    <p:sldId id="270" r:id="rId18"/>
    <p:sldId id="293" r:id="rId19"/>
    <p:sldId id="294" r:id="rId20"/>
    <p:sldId id="297" r:id="rId21"/>
    <p:sldId id="298" r:id="rId22"/>
    <p:sldId id="301" r:id="rId23"/>
    <p:sldId id="300" r:id="rId24"/>
    <p:sldId id="299" r:id="rId25"/>
    <p:sldId id="296" r:id="rId26"/>
    <p:sldId id="302" r:id="rId27"/>
    <p:sldId id="295" r:id="rId28"/>
    <p:sldId id="365" r:id="rId29"/>
    <p:sldId id="366" r:id="rId30"/>
    <p:sldId id="367" r:id="rId31"/>
    <p:sldId id="375" r:id="rId32"/>
    <p:sldId id="376" r:id="rId33"/>
    <p:sldId id="377" r:id="rId34"/>
    <p:sldId id="378" r:id="rId35"/>
    <p:sldId id="368" r:id="rId36"/>
    <p:sldId id="380" r:id="rId37"/>
    <p:sldId id="381" r:id="rId38"/>
    <p:sldId id="379" r:id="rId39"/>
    <p:sldId id="383" r:id="rId40"/>
    <p:sldId id="384" r:id="rId41"/>
    <p:sldId id="271" r:id="rId42"/>
    <p:sldId id="272" r:id="rId43"/>
    <p:sldId id="273" r:id="rId44"/>
    <p:sldId id="385" r:id="rId45"/>
    <p:sldId id="386" r:id="rId46"/>
    <p:sldId id="382" r:id="rId47"/>
    <p:sldId id="387" r:id="rId48"/>
    <p:sldId id="388" r:id="rId49"/>
    <p:sldId id="389" r:id="rId50"/>
    <p:sldId id="274" r:id="rId51"/>
    <p:sldId id="390" r:id="rId52"/>
    <p:sldId id="391" r:id="rId53"/>
    <p:sldId id="392" r:id="rId54"/>
    <p:sldId id="275" r:id="rId55"/>
    <p:sldId id="393" r:id="rId56"/>
    <p:sldId id="276" r:id="rId57"/>
    <p:sldId id="394" r:id="rId58"/>
    <p:sldId id="395" r:id="rId59"/>
    <p:sldId id="396" r:id="rId60"/>
    <p:sldId id="397" r:id="rId61"/>
    <p:sldId id="277" r:id="rId62"/>
    <p:sldId id="398" r:id="rId63"/>
    <p:sldId id="399" r:id="rId64"/>
    <p:sldId id="400" r:id="rId65"/>
    <p:sldId id="401" r:id="rId66"/>
    <p:sldId id="402" r:id="rId67"/>
    <p:sldId id="403" r:id="rId68"/>
    <p:sldId id="404" r:id="rId69"/>
    <p:sldId id="405" r:id="rId70"/>
    <p:sldId id="406" r:id="rId71"/>
    <p:sldId id="407" r:id="rId72"/>
    <p:sldId id="408" r:id="rId73"/>
    <p:sldId id="409" r:id="rId74"/>
    <p:sldId id="410" r:id="rId75"/>
    <p:sldId id="411" r:id="rId76"/>
    <p:sldId id="412" r:id="rId77"/>
    <p:sldId id="413" r:id="rId78"/>
    <p:sldId id="414" r:id="rId79"/>
    <p:sldId id="415" r:id="rId80"/>
    <p:sldId id="417" r:id="rId81"/>
    <p:sldId id="416" r:id="rId82"/>
    <p:sldId id="418" r:id="rId83"/>
    <p:sldId id="419" r:id="rId84"/>
    <p:sldId id="420" r:id="rId85"/>
    <p:sldId id="263" r:id="rId86"/>
    <p:sldId id="264" r:id="rId87"/>
    <p:sldId id="265" r:id="rId88"/>
    <p:sldId id="266" r:id="rId8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DE321902-DC38-4881-A209-3087939D7BA1}" type="datetimeFigureOut">
              <a:rPr lang="en-US"/>
              <a:pPr>
                <a:defRPr/>
              </a:pPr>
              <a:t>5/11/2012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2026365-D453-4577-972C-2EE4C959532E}"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11</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Social Implications of IT</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mtClean="0"/>
              <a:t>Foldit</a:t>
            </a:r>
          </a:p>
        </p:txBody>
      </p:sp>
      <p:sp>
        <p:nvSpPr>
          <p:cNvPr id="23554" name="Rectangle 3"/>
          <p:cNvSpPr>
            <a:spLocks noGrp="1" noChangeArrowheads="1"/>
          </p:cNvSpPr>
          <p:nvPr>
            <p:ph sz="half" idx="1"/>
          </p:nvPr>
        </p:nvSpPr>
        <p:spPr/>
        <p:txBody>
          <a:bodyPr/>
          <a:lstStyle/>
          <a:p>
            <a:pPr eaLnBrk="1" hangingPunct="1"/>
            <a:r>
              <a:rPr lang="en-US" smtClean="0"/>
              <a:t>Foldit program works on proteins that are important to AIDS, cancer, and Alzheimer’s research</a:t>
            </a:r>
          </a:p>
          <a:p>
            <a:pPr eaLnBrk="1" hangingPunct="1"/>
            <a:r>
              <a:rPr lang="en-US" smtClean="0"/>
              <a:t>Using Foldit, the structure of the protein associated with the AIDS virus was solved in </a:t>
            </a:r>
            <a:r>
              <a:rPr lang="en-US" i="1" smtClean="0"/>
              <a:t>three weeks</a:t>
            </a:r>
            <a:endParaRPr lang="en-US" smtClean="0"/>
          </a:p>
        </p:txBody>
      </p:sp>
      <p:pic>
        <p:nvPicPr>
          <p:cNvPr id="5" name="Picture 2"/>
          <p:cNvPicPr>
            <a:picLocks noGrp="1" noChangeAspect="1" noChangeArrowheads="1"/>
          </p:cNvPicPr>
          <p:nvPr>
            <p:ph sz="half" idx="2"/>
          </p:nvPr>
        </p:nvPicPr>
        <p:blipFill>
          <a:blip r:embed="rId2"/>
          <a:srcRect/>
          <a:stretch>
            <a:fillRect/>
          </a:stretch>
        </p:blipFill>
        <p:spPr>
          <a:xfrm>
            <a:off x="4903788" y="2659063"/>
            <a:ext cx="3527425" cy="2408237"/>
          </a:xfrm>
          <a:ln>
            <a:solidFill>
              <a:schemeClr val="accent2">
                <a:lumMod val="75000"/>
              </a:schemeClr>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mtClean="0"/>
              <a:t>Freerice</a:t>
            </a:r>
          </a:p>
        </p:txBody>
      </p:sp>
      <p:sp>
        <p:nvSpPr>
          <p:cNvPr id="24578" name="Content Placeholder 4"/>
          <p:cNvSpPr>
            <a:spLocks noGrp="1"/>
          </p:cNvSpPr>
          <p:nvPr>
            <p:ph sz="half" idx="2"/>
          </p:nvPr>
        </p:nvSpPr>
        <p:spPr/>
        <p:txBody>
          <a:bodyPr/>
          <a:lstStyle/>
          <a:p>
            <a:pPr eaLnBrk="1" hangingPunct="1"/>
            <a:r>
              <a:rPr lang="en-US" smtClean="0"/>
              <a:t>Freerice is a vocabulary game: </a:t>
            </a:r>
          </a:p>
          <a:p>
            <a:pPr eaLnBrk="1" hangingPunct="1"/>
            <a:r>
              <a:rPr lang="en-US" smtClean="0"/>
              <a:t>The player is given an English word and four possible definitions</a:t>
            </a:r>
          </a:p>
          <a:p>
            <a:pPr eaLnBrk="1" hangingPunct="1"/>
            <a:r>
              <a:rPr lang="en-US" smtClean="0"/>
              <a:t>Picking the right answer donates 10 grains of rice</a:t>
            </a:r>
          </a:p>
        </p:txBody>
      </p:sp>
      <p:pic>
        <p:nvPicPr>
          <p:cNvPr id="14338" name="Picture 2"/>
          <p:cNvPicPr>
            <a:picLocks noGrp="1" noChangeAspect="1" noChangeArrowheads="1"/>
          </p:cNvPicPr>
          <p:nvPr>
            <p:ph sz="half" idx="1"/>
          </p:nvPr>
        </p:nvPicPr>
        <p:blipFill>
          <a:blip r:embed="rId2"/>
          <a:srcRect/>
          <a:stretch>
            <a:fillRect/>
          </a:stretch>
        </p:blipFill>
        <p:spPr>
          <a:xfrm>
            <a:off x="685800" y="1990725"/>
            <a:ext cx="3197225" cy="3343275"/>
          </a:xfrm>
          <a:ln>
            <a:solidFill>
              <a:schemeClr val="accent2">
                <a:lumMod val="75000"/>
              </a:schemeClr>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2"/>
          <p:cNvSpPr>
            <a:spLocks noGrp="1"/>
          </p:cNvSpPr>
          <p:nvPr>
            <p:ph type="title"/>
          </p:nvPr>
        </p:nvSpPr>
        <p:spPr/>
        <p:txBody>
          <a:bodyPr/>
          <a:lstStyle/>
          <a:p>
            <a:pPr eaLnBrk="1" hangingPunct="1"/>
            <a:r>
              <a:rPr lang="en-US" smtClean="0"/>
              <a:t>Kickstarter</a:t>
            </a:r>
          </a:p>
        </p:txBody>
      </p:sp>
      <p:sp>
        <p:nvSpPr>
          <p:cNvPr id="25602" name="Content Placeholder 3"/>
          <p:cNvSpPr>
            <a:spLocks noGrp="1"/>
          </p:cNvSpPr>
          <p:nvPr>
            <p:ph idx="1"/>
          </p:nvPr>
        </p:nvSpPr>
        <p:spPr/>
        <p:txBody>
          <a:bodyPr/>
          <a:lstStyle/>
          <a:p>
            <a:pPr eaLnBrk="1" hangingPunct="1"/>
            <a:r>
              <a:rPr lang="en-US" smtClean="0"/>
              <a:t>People with creative projects pitch their ideas:</a:t>
            </a:r>
          </a:p>
          <a:p>
            <a:pPr lvl="1" eaLnBrk="1" hangingPunct="1"/>
            <a:r>
              <a:rPr lang="en-US" smtClean="0"/>
              <a:t>They say what they’ll do</a:t>
            </a:r>
          </a:p>
          <a:p>
            <a:pPr lvl="1" eaLnBrk="1" hangingPunct="1"/>
            <a:r>
              <a:rPr lang="en-US" smtClean="0"/>
              <a:t>How much money they need to do it</a:t>
            </a:r>
          </a:p>
          <a:p>
            <a:pPr lvl="1" eaLnBrk="1" hangingPunct="1"/>
            <a:r>
              <a:rPr lang="en-US" smtClean="0"/>
              <a:t>Why it’s important, etc.</a:t>
            </a:r>
          </a:p>
          <a:p>
            <a:pPr eaLnBrk="1" hangingPunct="1"/>
            <a:r>
              <a:rPr lang="en-US" smtClean="0"/>
              <a:t>Donors can contribute toward the goal</a:t>
            </a:r>
          </a:p>
          <a:p>
            <a:pPr eaLnBrk="1" hangingPunct="1"/>
            <a:r>
              <a:rPr lang="en-US" smtClean="0"/>
              <a:t>If the goal is achieved the project is funded; otherwise, the donors get their money back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2"/>
          <p:cNvPicPr>
            <a:picLocks noChangeAspect="1" noChangeArrowheads="1"/>
          </p:cNvPicPr>
          <p:nvPr/>
        </p:nvPicPr>
        <p:blipFill>
          <a:blip r:embed="rId2"/>
          <a:srcRect/>
          <a:stretch>
            <a:fillRect/>
          </a:stretch>
        </p:blipFill>
        <p:spPr bwMode="auto">
          <a:xfrm>
            <a:off x="1187450" y="1120775"/>
            <a:ext cx="6769100" cy="461645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Out on Good Behavior</a:t>
            </a:r>
          </a:p>
        </p:txBody>
      </p:sp>
      <p:sp>
        <p:nvSpPr>
          <p:cNvPr id="27650" name="Content Placeholder 2"/>
          <p:cNvSpPr>
            <a:spLocks noGrp="1"/>
          </p:cNvSpPr>
          <p:nvPr>
            <p:ph idx="1"/>
          </p:nvPr>
        </p:nvSpPr>
        <p:spPr/>
        <p:txBody>
          <a:bodyPr/>
          <a:lstStyle/>
          <a:p>
            <a:pPr eaLnBrk="1" hangingPunct="1"/>
            <a:r>
              <a:rPr lang="en-US" smtClean="0"/>
              <a:t>The online world we live in today is different in many ways than the real world we grew up in</a:t>
            </a:r>
          </a:p>
          <a:p>
            <a:pPr eaLnBrk="1" hangingPunct="1"/>
            <a:r>
              <a:rPr lang="en-US" smtClean="0"/>
              <a:t>Our range of interactions is much broader; we may never meet face-to-face with the online people</a:t>
            </a:r>
          </a:p>
          <a:p>
            <a:pPr eaLnBrk="1" hangingPunct="1"/>
            <a:r>
              <a:rPr lang="en-US" smtClean="0"/>
              <a:t>Families and relatives influence our online behavior very little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Out on Good Behavior</a:t>
            </a:r>
          </a:p>
        </p:txBody>
      </p:sp>
      <p:sp>
        <p:nvSpPr>
          <p:cNvPr id="28674" name="Content Placeholder 2"/>
          <p:cNvSpPr>
            <a:spLocks noGrp="1"/>
          </p:cNvSpPr>
          <p:nvPr>
            <p:ph idx="1"/>
          </p:nvPr>
        </p:nvSpPr>
        <p:spPr/>
        <p:txBody>
          <a:bodyPr/>
          <a:lstStyle/>
          <a:p>
            <a:pPr eaLnBrk="1" hangingPunct="1"/>
            <a:r>
              <a:rPr lang="en-US" smtClean="0"/>
              <a:t>We can be anonymous on the Internet, so no one knows if we behave badly…Right?</a:t>
            </a:r>
          </a:p>
          <a:p>
            <a:pPr eaLnBrk="1" hangingPunct="1"/>
            <a:r>
              <a:rPr lang="en-US" smtClean="0"/>
              <a:t>We are not entirely anonymous online. There are means to get the identities of people on the Internet</a:t>
            </a:r>
          </a:p>
          <a:p>
            <a:pPr eaLnBrk="1" hangingPunct="1"/>
            <a:r>
              <a:rPr lang="en-US" smtClean="0"/>
              <a:t>We all want to enjoy the benefits the Internet gives us, so our daily uses of the Internet encourages us to behave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Netiquette</a:t>
            </a:r>
          </a:p>
        </p:txBody>
      </p:sp>
      <p:sp>
        <p:nvSpPr>
          <p:cNvPr id="29698" name="Content Placeholder 2"/>
          <p:cNvSpPr>
            <a:spLocks noGrp="1"/>
          </p:cNvSpPr>
          <p:nvPr>
            <p:ph idx="1"/>
          </p:nvPr>
        </p:nvSpPr>
        <p:spPr/>
        <p:txBody>
          <a:bodyPr/>
          <a:lstStyle/>
          <a:p>
            <a:pPr eaLnBrk="1" hangingPunct="1"/>
            <a:r>
              <a:rPr lang="en-US" u="sng" smtClean="0"/>
              <a:t>Etiquette</a:t>
            </a:r>
            <a:r>
              <a:rPr lang="en-US" smtClean="0"/>
              <a:t> (guidelines for proper behavior) applies to social interactions on the Inter</a:t>
            </a:r>
            <a:r>
              <a:rPr lang="en-US" u="sng" smtClean="0"/>
              <a:t>net</a:t>
            </a:r>
          </a:p>
          <a:p>
            <a:pPr eaLnBrk="1" hangingPunct="1"/>
            <a:r>
              <a:rPr lang="en-US" smtClean="0"/>
              <a:t>Originally developed for email use, but now it is interpreted more broadly to be civilized behavior in any of the social settings on the Internet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2"/>
          <p:cNvPicPr>
            <a:picLocks noChangeAspect="1" noChangeArrowheads="1"/>
          </p:cNvPicPr>
          <p:nvPr/>
        </p:nvPicPr>
        <p:blipFill>
          <a:blip r:embed="rId2"/>
          <a:srcRect/>
          <a:stretch>
            <a:fillRect/>
          </a:stretch>
        </p:blipFill>
        <p:spPr bwMode="auto">
          <a:xfrm>
            <a:off x="1812925" y="739775"/>
            <a:ext cx="5518150" cy="537845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Specific Guidelines for Email</a:t>
            </a:r>
          </a:p>
        </p:txBody>
      </p:sp>
      <p:sp>
        <p:nvSpPr>
          <p:cNvPr id="31746" name="Content Placeholder 2"/>
          <p:cNvSpPr>
            <a:spLocks noGrp="1"/>
          </p:cNvSpPr>
          <p:nvPr>
            <p:ph idx="1"/>
          </p:nvPr>
        </p:nvSpPr>
        <p:spPr/>
        <p:txBody>
          <a:bodyPr/>
          <a:lstStyle/>
          <a:p>
            <a:pPr eaLnBrk="1" hangingPunct="1"/>
            <a:r>
              <a:rPr lang="en-US" smtClean="0"/>
              <a:t>At work we follow rules of respect and good behavior so as to meet general business practices</a:t>
            </a:r>
          </a:p>
          <a:p>
            <a:pPr eaLnBrk="1" hangingPunct="1"/>
            <a:r>
              <a:rPr lang="en-US" smtClean="0"/>
              <a:t>There are additional good behavior habits to be adopt as well.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Specific Guidelines for Email</a:t>
            </a:r>
          </a:p>
        </p:txBody>
      </p:sp>
      <p:sp>
        <p:nvSpPr>
          <p:cNvPr id="32770" name="Content Placeholder 2"/>
          <p:cNvSpPr>
            <a:spLocks noGrp="1"/>
          </p:cNvSpPr>
          <p:nvPr>
            <p:ph idx="1"/>
          </p:nvPr>
        </p:nvSpPr>
        <p:spPr/>
        <p:txBody>
          <a:bodyPr/>
          <a:lstStyle/>
          <a:p>
            <a:pPr marL="514350" indent="-514350" eaLnBrk="1" hangingPunct="1">
              <a:buFontTx/>
              <a:buAutoNum type="arabicPeriod"/>
            </a:pPr>
            <a:r>
              <a:rPr lang="en-US" smtClean="0"/>
              <a:t>Ask About One Topic at a Time</a:t>
            </a:r>
          </a:p>
          <a:p>
            <a:pPr lvl="1" eaLnBrk="1" hangingPunct="1"/>
            <a:r>
              <a:rPr lang="en-US" smtClean="0"/>
              <a:t>An email message requiring a response  should treat only one topic</a:t>
            </a:r>
          </a:p>
          <a:p>
            <a:pPr lvl="1" eaLnBrk="1" hangingPunct="1"/>
            <a:r>
              <a:rPr lang="en-US" smtClean="0"/>
              <a:t>Because most of us handle one matter at a time, the reader of a one-topic message can respond to the matter and then delete or archive the mail</a:t>
            </a:r>
          </a:p>
          <a:p>
            <a:pPr lvl="1" eaLnBrk="1" hangingPunct="1"/>
            <a:r>
              <a:rPr lang="en-US" smtClean="0"/>
              <a:t>With multiple topics, it is likely that one or more topics will be dropped or ignored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Learning Objectives</a:t>
            </a:r>
          </a:p>
        </p:txBody>
      </p:sp>
      <p:sp>
        <p:nvSpPr>
          <p:cNvPr id="15362" name="Rectangle 3"/>
          <p:cNvSpPr>
            <a:spLocks noGrp="1" noChangeArrowheads="1"/>
          </p:cNvSpPr>
          <p:nvPr>
            <p:ph type="body" idx="1"/>
          </p:nvPr>
        </p:nvSpPr>
        <p:spPr/>
        <p:txBody>
          <a:bodyPr/>
          <a:lstStyle/>
          <a:p>
            <a:pPr eaLnBrk="1" hangingPunct="1"/>
            <a:r>
              <a:rPr lang="en-US" sz="2400" smtClean="0"/>
              <a:t>Give examples of how social networking technology can improve society</a:t>
            </a:r>
          </a:p>
          <a:p>
            <a:pPr eaLnBrk="1" hangingPunct="1"/>
            <a:r>
              <a:rPr lang="en-US" sz="2400" smtClean="0"/>
              <a:t>Describe several tips associated with netiquette and explain the benefits of following them</a:t>
            </a:r>
          </a:p>
          <a:p>
            <a:pPr eaLnBrk="1" hangingPunct="1"/>
            <a:r>
              <a:rPr lang="en-US" sz="2400" smtClean="0"/>
              <a:t>Give the requirements of a good password, and how to achieve them</a:t>
            </a:r>
          </a:p>
          <a:p>
            <a:pPr eaLnBrk="1" hangingPunct="1"/>
            <a:r>
              <a:rPr lang="en-US" sz="2400" smtClean="0"/>
              <a:t>Name three permitted/not permitted uses of licensed software</a:t>
            </a:r>
          </a:p>
          <a:p>
            <a:pPr eaLnBrk="1" hangingPunct="1"/>
            <a:r>
              <a:rPr lang="en-US" sz="2400" smtClean="0"/>
              <a:t>Explain what rights are granted to material that is copyrighted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Specific Guidelines for Email</a:t>
            </a:r>
          </a:p>
        </p:txBody>
      </p:sp>
      <p:sp>
        <p:nvSpPr>
          <p:cNvPr id="33794" name="Content Placeholder 2"/>
          <p:cNvSpPr>
            <a:spLocks noGrp="1"/>
          </p:cNvSpPr>
          <p:nvPr>
            <p:ph idx="1"/>
          </p:nvPr>
        </p:nvSpPr>
        <p:spPr/>
        <p:txBody>
          <a:bodyPr/>
          <a:lstStyle/>
          <a:p>
            <a:pPr marL="514350" indent="-514350" eaLnBrk="1" hangingPunct="1">
              <a:buFontTx/>
              <a:buAutoNum type="arabicPeriod" startAt="2"/>
            </a:pPr>
            <a:r>
              <a:rPr lang="en-US" smtClean="0"/>
              <a:t>Include Context</a:t>
            </a:r>
          </a:p>
          <a:p>
            <a:pPr lvl="1" eaLnBrk="1" hangingPunct="1"/>
            <a:r>
              <a:rPr lang="en-US" sz="2600" smtClean="0"/>
              <a:t>Any email-reading software worth two bits gives you a way to include the original message in a reply</a:t>
            </a:r>
          </a:p>
          <a:p>
            <a:pPr lvl="1" eaLnBrk="1" hangingPunct="1"/>
            <a:r>
              <a:rPr lang="en-US" sz="2600" smtClean="0"/>
              <a:t>Including the question with the reply is a courtesy.</a:t>
            </a:r>
          </a:p>
          <a:p>
            <a:pPr lvl="1" eaLnBrk="1" hangingPunct="1"/>
            <a:r>
              <a:rPr lang="en-US" sz="2600" smtClean="0"/>
              <a:t>It provides the context for your answer, so you can give a short reply without leaving the receiver clueless</a:t>
            </a:r>
          </a:p>
          <a:p>
            <a:pPr lvl="1" eaLnBrk="1" hangingPunct="1"/>
            <a:r>
              <a:rPr lang="en-US" sz="2600" smtClean="0"/>
              <a:t>When you’re answering, put your reply </a:t>
            </a:r>
            <a:r>
              <a:rPr lang="en-US" sz="2600" i="1" smtClean="0"/>
              <a:t>before </a:t>
            </a:r>
            <a:r>
              <a:rPr lang="en-US" sz="2600" smtClean="0"/>
              <a:t>the included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Specific Guidelines for Email</a:t>
            </a:r>
          </a:p>
        </p:txBody>
      </p:sp>
      <p:sp>
        <p:nvSpPr>
          <p:cNvPr id="34818" name="Content Placeholder 2"/>
          <p:cNvSpPr>
            <a:spLocks noGrp="1"/>
          </p:cNvSpPr>
          <p:nvPr>
            <p:ph idx="1"/>
          </p:nvPr>
        </p:nvSpPr>
        <p:spPr/>
        <p:txBody>
          <a:bodyPr/>
          <a:lstStyle/>
          <a:p>
            <a:pPr marL="514350" indent="-514350" eaLnBrk="1" hangingPunct="1">
              <a:buFontTx/>
              <a:buAutoNum type="arabicPeriod" startAt="3"/>
            </a:pPr>
            <a:r>
              <a:rPr lang="en-US" smtClean="0"/>
              <a:t>Use an Automated Reply</a:t>
            </a:r>
          </a:p>
          <a:p>
            <a:pPr lvl="1" eaLnBrk="1" hangingPunct="1"/>
            <a:r>
              <a:rPr lang="en-US" smtClean="0"/>
              <a:t>When unable to answer email for a few days, it is polite to set up an automated reply (or vacation message) saying you are away</a:t>
            </a:r>
          </a:p>
          <a:p>
            <a:pPr lvl="1" eaLnBrk="1" hangingPunct="1"/>
            <a:r>
              <a:rPr lang="en-US" smtClean="0"/>
              <a:t>Indicate, if possible, when you expect to read your email again</a:t>
            </a:r>
          </a:p>
          <a:p>
            <a:pPr lvl="1" eaLnBrk="1" hangingPunct="1"/>
            <a:r>
              <a:rPr lang="en-US" smtClean="0"/>
              <a:t>The automated reply is generally available from your mail server</a:t>
            </a:r>
          </a:p>
          <a:p>
            <a:pPr lvl="1" eaLnBrk="1" hangingPunct="1"/>
            <a:r>
              <a:rPr lang="en-US" smtClean="0"/>
              <a:t>Your will know why you’re not responding rather than feeling ignored or snubbed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Specific Guidelines for Email</a:t>
            </a:r>
          </a:p>
        </p:txBody>
      </p:sp>
      <p:sp>
        <p:nvSpPr>
          <p:cNvPr id="35842" name="Content Placeholder 2"/>
          <p:cNvSpPr>
            <a:spLocks noGrp="1"/>
          </p:cNvSpPr>
          <p:nvPr>
            <p:ph idx="1"/>
          </p:nvPr>
        </p:nvSpPr>
        <p:spPr/>
        <p:txBody>
          <a:bodyPr/>
          <a:lstStyle/>
          <a:p>
            <a:pPr marL="514350" indent="-514350" eaLnBrk="1" hangingPunct="1">
              <a:buFontTx/>
              <a:buAutoNum type="arabicPeriod" startAt="4"/>
            </a:pPr>
            <a:r>
              <a:rPr lang="en-US" smtClean="0"/>
              <a:t>Answer a Backlog of Emails in Reverse Order</a:t>
            </a:r>
          </a:p>
          <a:p>
            <a:pPr lvl="1" eaLnBrk="1" hangingPunct="1"/>
            <a:r>
              <a:rPr lang="en-US" smtClean="0"/>
              <a:t>When we keep up with reading our email, we usually answer messages in the order they’re received</a:t>
            </a:r>
          </a:p>
          <a:p>
            <a:pPr lvl="1" eaLnBrk="1" hangingPunct="1"/>
            <a:r>
              <a:rPr lang="en-US" smtClean="0"/>
              <a:t>When we haven’t answered our email for a while, it’s best to answer email in </a:t>
            </a:r>
            <a:r>
              <a:rPr lang="en-US" i="1" smtClean="0"/>
              <a:t>reverse order </a:t>
            </a:r>
          </a:p>
          <a:p>
            <a:pPr lvl="1" eaLnBrk="1" hangingPunct="1"/>
            <a:r>
              <a:rPr lang="en-US" smtClean="0"/>
              <a:t>Many of the oldest messages may have resolved themselves while you were away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Specific Guidelines for Email</a:t>
            </a:r>
          </a:p>
        </p:txBody>
      </p:sp>
      <p:sp>
        <p:nvSpPr>
          <p:cNvPr id="36866" name="Content Placeholder 2"/>
          <p:cNvSpPr>
            <a:spLocks noGrp="1"/>
          </p:cNvSpPr>
          <p:nvPr>
            <p:ph idx="1"/>
          </p:nvPr>
        </p:nvSpPr>
        <p:spPr/>
        <p:txBody>
          <a:bodyPr/>
          <a:lstStyle/>
          <a:p>
            <a:pPr marL="514350" indent="-514350" eaLnBrk="1" hangingPunct="1">
              <a:buFontTx/>
              <a:buAutoNum type="arabicPeriod" startAt="5"/>
            </a:pPr>
            <a:r>
              <a:rPr lang="en-US" smtClean="0"/>
              <a:t>Clarifying Ownership of Email</a:t>
            </a:r>
          </a:p>
          <a:p>
            <a:pPr lvl="1" eaLnBrk="1" hangingPunct="1"/>
            <a:r>
              <a:rPr lang="en-US" smtClean="0"/>
              <a:t>Most people assume that sent email is private. It is impolite and inconsiderate to forward</a:t>
            </a:r>
          </a:p>
          <a:p>
            <a:pPr lvl="1" eaLnBrk="1" hangingPunct="1"/>
            <a:r>
              <a:rPr lang="en-US" smtClean="0"/>
              <a:t>It is impolite and inconsiderate to forward email without getting the sender’s permission. </a:t>
            </a:r>
          </a:p>
          <a:p>
            <a:pPr lvl="1" eaLnBrk="1" hangingPunct="1"/>
            <a:r>
              <a:rPr lang="en-US" smtClean="0"/>
              <a:t>Asking permission to forward email gives the sender a chance to review the message to decide if there is something in it that should not be passed along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Specific Guidelines for Email</a:t>
            </a:r>
          </a:p>
        </p:txBody>
      </p:sp>
      <p:sp>
        <p:nvSpPr>
          <p:cNvPr id="37890" name="Content Placeholder 2"/>
          <p:cNvSpPr>
            <a:spLocks noGrp="1"/>
          </p:cNvSpPr>
          <p:nvPr>
            <p:ph idx="1"/>
          </p:nvPr>
        </p:nvSpPr>
        <p:spPr/>
        <p:txBody>
          <a:bodyPr/>
          <a:lstStyle/>
          <a:p>
            <a:pPr marL="514350" indent="-514350" eaLnBrk="1" hangingPunct="1">
              <a:buFontTx/>
              <a:buAutoNum type="arabicPeriod" startAt="6"/>
            </a:pPr>
            <a:r>
              <a:rPr lang="en-US" smtClean="0"/>
              <a:t>Use Emoticons</a:t>
            </a:r>
          </a:p>
          <a:p>
            <a:pPr lvl="1" eaLnBrk="1" hangingPunct="1"/>
            <a:r>
              <a:rPr lang="en-US" smtClean="0"/>
              <a:t>The point of email is to communicate clearly</a:t>
            </a:r>
          </a:p>
          <a:p>
            <a:pPr lvl="1" eaLnBrk="1" hangingPunct="1"/>
            <a:r>
              <a:rPr lang="en-US" smtClean="0"/>
              <a:t>Email (and texts) are casual writing and others may misunderstand if we don’t choose the right word</a:t>
            </a:r>
          </a:p>
          <a:p>
            <a:pPr lvl="1" eaLnBrk="1" hangingPunct="1"/>
            <a:r>
              <a:rPr lang="en-US" i="1" smtClean="0"/>
              <a:t>Emoticons</a:t>
            </a:r>
            <a:r>
              <a:rPr lang="en-US" smtClean="0"/>
              <a:t> (aka smilies) are familiar</a:t>
            </a:r>
          </a:p>
          <a:p>
            <a:pPr lvl="1" eaLnBrk="1" hangingPunct="1"/>
            <a:r>
              <a:rPr lang="en-US" smtClean="0"/>
              <a:t>They may help by indicting your intent</a:t>
            </a:r>
          </a:p>
        </p:txBody>
      </p:sp>
      <p:pic>
        <p:nvPicPr>
          <p:cNvPr id="1026" name="Picture 2"/>
          <p:cNvPicPr>
            <a:picLocks noChangeAspect="1" noChangeArrowheads="1"/>
          </p:cNvPicPr>
          <p:nvPr/>
        </p:nvPicPr>
        <p:blipFill>
          <a:blip r:embed="rId2"/>
          <a:srcRect/>
          <a:stretch>
            <a:fillRect/>
          </a:stretch>
        </p:blipFill>
        <p:spPr bwMode="auto">
          <a:xfrm>
            <a:off x="2286000" y="5181600"/>
            <a:ext cx="4752975" cy="1095375"/>
          </a:xfrm>
          <a:prstGeom prst="rect">
            <a:avLst/>
          </a:prstGeom>
          <a:noFill/>
          <a:ln w="9525">
            <a:solidFill>
              <a:schemeClr val="accent2">
                <a:lumMod val="75000"/>
              </a:schemeClr>
            </a:solid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Please, Don’t Be Offended</a:t>
            </a:r>
          </a:p>
        </p:txBody>
      </p:sp>
      <p:sp>
        <p:nvSpPr>
          <p:cNvPr id="38914" name="Content Placeholder 2"/>
          <p:cNvSpPr>
            <a:spLocks noGrp="1"/>
          </p:cNvSpPr>
          <p:nvPr>
            <p:ph idx="1"/>
          </p:nvPr>
        </p:nvSpPr>
        <p:spPr/>
        <p:txBody>
          <a:bodyPr/>
          <a:lstStyle/>
          <a:p>
            <a:pPr eaLnBrk="1" hangingPunct="1"/>
            <a:r>
              <a:rPr lang="en-US" smtClean="0"/>
              <a:t>The “</a:t>
            </a:r>
            <a:r>
              <a:rPr lang="en-US" i="1" smtClean="0"/>
              <a:t>Offensensitivity</a:t>
            </a:r>
            <a:r>
              <a:rPr lang="en-US" smtClean="0"/>
              <a:t>” perspective can be summarized as follows:</a:t>
            </a:r>
          </a:p>
          <a:p>
            <a:pPr marL="971550" lvl="1" indent="-514350" eaLnBrk="1" hangingPunct="1">
              <a:buFontTx/>
              <a:buAutoNum type="arabicPeriod"/>
            </a:pPr>
            <a:r>
              <a:rPr lang="en-US" smtClean="0"/>
              <a:t>Your post will be seen by people all over the world, and you will see posts from people all over the world</a:t>
            </a:r>
          </a:p>
          <a:p>
            <a:pPr marL="971550" lvl="1" indent="-514350" eaLnBrk="1" hangingPunct="1">
              <a:buFontTx/>
              <a:buAutoNum type="arabicPeriod"/>
            </a:pPr>
            <a:r>
              <a:rPr lang="en-US" smtClean="0"/>
              <a:t>You can easily and unintentionally offend them; they can easily and unintentionally offend you</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Please, Don’t Be Offended</a:t>
            </a:r>
          </a:p>
        </p:txBody>
      </p:sp>
      <p:sp>
        <p:nvSpPr>
          <p:cNvPr id="39938" name="Content Placeholder 2"/>
          <p:cNvSpPr>
            <a:spLocks noGrp="1"/>
          </p:cNvSpPr>
          <p:nvPr>
            <p:ph idx="1"/>
          </p:nvPr>
        </p:nvSpPr>
        <p:spPr/>
        <p:txBody>
          <a:bodyPr/>
          <a:lstStyle/>
          <a:p>
            <a:pPr eaLnBrk="1" hangingPunct="1"/>
            <a:r>
              <a:rPr lang="en-US" smtClean="0"/>
              <a:t>The “</a:t>
            </a:r>
            <a:r>
              <a:rPr lang="en-US" i="1" smtClean="0"/>
              <a:t>Offensensitivity</a:t>
            </a:r>
            <a:r>
              <a:rPr lang="en-US" smtClean="0"/>
              <a:t>” perspective can be summarized as follows:</a:t>
            </a:r>
          </a:p>
          <a:p>
            <a:pPr marL="971550" lvl="1" indent="-514350" eaLnBrk="1" hangingPunct="1">
              <a:buFontTx/>
              <a:buAutoNum type="arabicPeriod" startAt="3"/>
            </a:pPr>
            <a:r>
              <a:rPr lang="en-US" smtClean="0"/>
              <a:t>The “problem” is our different cultures, social norms, backgrounds, religions, assumptions, and so forth. You’re not wrong; they’re not wrong. And they are no more likely to change their thinking than you are. Be tolerant. Be respectful.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Expect the Unexpected</a:t>
            </a:r>
          </a:p>
        </p:txBody>
      </p:sp>
      <p:sp>
        <p:nvSpPr>
          <p:cNvPr id="40962" name="Content Placeholder 2"/>
          <p:cNvSpPr>
            <a:spLocks noGrp="1"/>
          </p:cNvSpPr>
          <p:nvPr>
            <p:ph idx="1"/>
          </p:nvPr>
        </p:nvSpPr>
        <p:spPr/>
        <p:txBody>
          <a:bodyPr/>
          <a:lstStyle/>
          <a:p>
            <a:pPr eaLnBrk="1" hangingPunct="1"/>
            <a:r>
              <a:rPr lang="en-US" smtClean="0"/>
              <a:t>Expecting the unexpected is a valuable survival skill in life and in computing.</a:t>
            </a:r>
          </a:p>
          <a:p>
            <a:pPr eaLnBrk="1" hangingPunct="1"/>
            <a:r>
              <a:rPr lang="en-US" smtClean="0"/>
              <a:t>When something unexpected happens, we should ask </a:t>
            </a:r>
          </a:p>
          <a:p>
            <a:pPr lvl="1" eaLnBrk="1" hangingPunct="1"/>
            <a:r>
              <a:rPr lang="en-US" smtClean="0"/>
              <a:t>“Why did that happen?” </a:t>
            </a:r>
          </a:p>
          <a:p>
            <a:pPr lvl="1" eaLnBrk="1" hangingPunct="1"/>
            <a:r>
              <a:rPr lang="en-US" smtClean="0"/>
              <a:t>“What’s going on?”</a:t>
            </a:r>
          </a:p>
          <a:p>
            <a:pPr eaLnBrk="1" hangingPunct="1"/>
            <a:r>
              <a:rPr lang="en-US" smtClean="0"/>
              <a:t>An essential skill in the social world of computing is, Expect the Unexpected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The Onion</a:t>
            </a:r>
          </a:p>
        </p:txBody>
      </p:sp>
      <p:sp>
        <p:nvSpPr>
          <p:cNvPr id="41986" name="Content Placeholder 2"/>
          <p:cNvSpPr>
            <a:spLocks noGrp="1"/>
          </p:cNvSpPr>
          <p:nvPr>
            <p:ph idx="1"/>
          </p:nvPr>
        </p:nvSpPr>
        <p:spPr/>
        <p:txBody>
          <a:bodyPr/>
          <a:lstStyle/>
          <a:p>
            <a:pPr eaLnBrk="1" hangingPunct="1"/>
            <a:r>
              <a:rPr lang="en-US" i="1" smtClean="0"/>
              <a:t>The Onion</a:t>
            </a:r>
            <a:r>
              <a:rPr lang="en-US" smtClean="0"/>
              <a:t> is a humor magazine specializing in news satire</a:t>
            </a:r>
          </a:p>
          <a:p>
            <a:pPr eaLnBrk="1" hangingPunct="1"/>
            <a:r>
              <a:rPr lang="en-US" smtClean="0"/>
              <a:t>It produces “news” stories that are </a:t>
            </a:r>
            <a:r>
              <a:rPr lang="en-US" i="1" smtClean="0"/>
              <a:t>almost believable</a:t>
            </a:r>
            <a:endParaRPr lang="en-US" smtClean="0"/>
          </a:p>
          <a:p>
            <a:pPr eaLnBrk="1" hangingPunct="1"/>
            <a:r>
              <a:rPr lang="en-US" smtClean="0"/>
              <a:t>Rather than checking an unbelievable story by asking if it makes sense many people simply believe it and repeat it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Suspicious Activity</a:t>
            </a:r>
          </a:p>
        </p:txBody>
      </p:sp>
      <p:sp>
        <p:nvSpPr>
          <p:cNvPr id="43010" name="Content Placeholder 2"/>
          <p:cNvSpPr>
            <a:spLocks noGrp="1"/>
          </p:cNvSpPr>
          <p:nvPr>
            <p:ph idx="1"/>
          </p:nvPr>
        </p:nvSpPr>
        <p:spPr/>
        <p:txBody>
          <a:bodyPr/>
          <a:lstStyle/>
          <a:p>
            <a:pPr eaLnBrk="1" hangingPunct="1"/>
            <a:r>
              <a:rPr lang="en-US" sz="2800" smtClean="0"/>
              <a:t>Other kinds of online activity are of </a:t>
            </a:r>
            <a:r>
              <a:rPr lang="en-US" sz="2800" i="1" smtClean="0"/>
              <a:t>greater</a:t>
            </a:r>
            <a:r>
              <a:rPr lang="en-US" sz="2800" smtClean="0"/>
              <a:t> concern.</a:t>
            </a:r>
          </a:p>
          <a:p>
            <a:pPr eaLnBrk="1" hangingPunct="1"/>
            <a:r>
              <a:rPr lang="en-US" sz="2800" smtClean="0"/>
              <a:t>Is your software:</a:t>
            </a:r>
          </a:p>
          <a:p>
            <a:pPr lvl="1" eaLnBrk="1" hangingPunct="1"/>
            <a:r>
              <a:rPr lang="en-US" sz="2400" smtClean="0"/>
              <a:t>“acting” strange? </a:t>
            </a:r>
          </a:p>
          <a:p>
            <a:pPr lvl="1" eaLnBrk="1" hangingPunct="1"/>
            <a:r>
              <a:rPr lang="en-US" sz="2400" smtClean="0"/>
              <a:t>“behaving” unusually?</a:t>
            </a:r>
          </a:p>
          <a:p>
            <a:pPr eaLnBrk="1" hangingPunct="1"/>
            <a:r>
              <a:rPr lang="en-US" sz="2800" smtClean="0"/>
              <a:t>These could be indicators of a software problem such as disk fragmentation, or a computer virus infection</a:t>
            </a:r>
          </a:p>
          <a:p>
            <a:pPr eaLnBrk="1" hangingPunct="1"/>
            <a:r>
              <a:rPr lang="en-US" sz="2800" smtClean="0"/>
              <a:t>If the behavior continues after a reboot, you might need some help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The Power of the Crowd</a:t>
            </a:r>
          </a:p>
        </p:txBody>
      </p:sp>
      <p:sp>
        <p:nvSpPr>
          <p:cNvPr id="16386" name="Rectangle 3"/>
          <p:cNvSpPr>
            <a:spLocks noGrp="1" noChangeArrowheads="1"/>
          </p:cNvSpPr>
          <p:nvPr>
            <p:ph type="body" idx="1"/>
          </p:nvPr>
        </p:nvSpPr>
        <p:spPr/>
        <p:txBody>
          <a:bodyPr/>
          <a:lstStyle/>
          <a:p>
            <a:pPr eaLnBrk="1" hangingPunct="1"/>
            <a:r>
              <a:rPr lang="en-US" smtClean="0"/>
              <a:t>The Internet has brought substantial and positive changes to society</a:t>
            </a:r>
          </a:p>
          <a:p>
            <a:pPr eaLnBrk="1" hangingPunct="1"/>
            <a:r>
              <a:rPr lang="en-US" smtClean="0"/>
              <a:t>Social interactions have been extended well beyond the experiences that previous generations could enjoy</a:t>
            </a:r>
          </a:p>
          <a:p>
            <a:pPr eaLnBrk="1" hangingPunct="1"/>
            <a:r>
              <a:rPr lang="en-US" smtClean="0"/>
              <a:t>We will focus on a few examples that have brought “positive change”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Creating Good Passwords</a:t>
            </a:r>
          </a:p>
        </p:txBody>
      </p:sp>
      <p:sp>
        <p:nvSpPr>
          <p:cNvPr id="44034" name="Content Placeholder 2"/>
          <p:cNvSpPr>
            <a:spLocks noGrp="1"/>
          </p:cNvSpPr>
          <p:nvPr>
            <p:ph idx="1"/>
          </p:nvPr>
        </p:nvSpPr>
        <p:spPr/>
        <p:txBody>
          <a:bodyPr/>
          <a:lstStyle/>
          <a:p>
            <a:pPr eaLnBrk="1" hangingPunct="1"/>
            <a:r>
              <a:rPr lang="en-US" smtClean="0"/>
              <a:t>Passwords are a key part of our daily interaction with computers</a:t>
            </a:r>
          </a:p>
          <a:p>
            <a:pPr eaLnBrk="1" hangingPunct="1"/>
            <a:r>
              <a:rPr lang="en-US" smtClean="0"/>
              <a:t>The point of a password is to limit access to only those who know a sequence of keyboard characters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How Passwords Work</a:t>
            </a:r>
          </a:p>
        </p:txBody>
      </p:sp>
      <p:sp>
        <p:nvSpPr>
          <p:cNvPr id="45058" name="Content Placeholder 2"/>
          <p:cNvSpPr>
            <a:spLocks noGrp="1"/>
          </p:cNvSpPr>
          <p:nvPr>
            <p:ph idx="1"/>
          </p:nvPr>
        </p:nvSpPr>
        <p:spPr/>
        <p:txBody>
          <a:bodyPr/>
          <a:lstStyle/>
          <a:p>
            <a:pPr eaLnBrk="1" hangingPunct="1"/>
            <a:r>
              <a:rPr lang="en-US" smtClean="0"/>
              <a:t>The computer stores your password encrypted</a:t>
            </a:r>
          </a:p>
          <a:p>
            <a:pPr eaLnBrk="1" hangingPunct="1"/>
            <a:r>
              <a:rPr lang="en-US" smtClean="0"/>
              <a:t>Encrypted information has been recoded to hide its meaning</a:t>
            </a:r>
          </a:p>
          <a:p>
            <a:pPr eaLnBrk="1" hangingPunct="1"/>
            <a:r>
              <a:rPr lang="en-US" smtClean="0"/>
              <a:t>Your password is transformed into a </a:t>
            </a:r>
            <a:r>
              <a:rPr lang="en-US" i="1" smtClean="0"/>
              <a:t>cipher</a:t>
            </a:r>
            <a:r>
              <a:rPr lang="en-US" smtClean="0"/>
              <a:t> text that cannot be easily read</a:t>
            </a:r>
          </a:p>
          <a:p>
            <a:pPr eaLnBrk="1" hangingPunct="1"/>
            <a:r>
              <a:rPr lang="en-US" smtClean="0"/>
              <a:t>The cipher text is saved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smtClean="0"/>
              <a:t>How Passwords Work</a:t>
            </a:r>
          </a:p>
        </p:txBody>
      </p:sp>
      <p:sp>
        <p:nvSpPr>
          <p:cNvPr id="46082" name="Content Placeholder 2"/>
          <p:cNvSpPr>
            <a:spLocks noGrp="1"/>
          </p:cNvSpPr>
          <p:nvPr>
            <p:ph idx="1"/>
          </p:nvPr>
        </p:nvSpPr>
        <p:spPr/>
        <p:txBody>
          <a:bodyPr/>
          <a:lstStyle/>
          <a:p>
            <a:pPr eaLnBrk="1" hangingPunct="1"/>
            <a:r>
              <a:rPr lang="en-US" smtClean="0"/>
              <a:t>The encryption technique used is called a 1-way cipher</a:t>
            </a:r>
          </a:p>
          <a:p>
            <a:pPr eaLnBrk="1" hangingPunct="1"/>
            <a:r>
              <a:rPr lang="en-US" smtClean="0"/>
              <a:t>No one knows your password except you</a:t>
            </a:r>
          </a:p>
          <a:p>
            <a:pPr eaLnBrk="1" hangingPunct="1"/>
            <a:r>
              <a:rPr lang="en-US" smtClean="0"/>
              <a:t>The computer doesn’t even know it</a:t>
            </a:r>
          </a:p>
          <a:p>
            <a:pPr lvl="1" eaLnBrk="1" hangingPunct="1"/>
            <a:r>
              <a:rPr lang="en-US" smtClean="0"/>
              <a:t>It only knows the encrypted version</a:t>
            </a:r>
          </a:p>
          <a:p>
            <a:pPr eaLnBrk="1" hangingPunct="1"/>
            <a:r>
              <a:rPr lang="en-US" smtClean="0"/>
              <a:t>It verifies that you know it by encrypting what you type in, and comparing to the encrypted version it keeps with your account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How Passwords Work</a:t>
            </a:r>
          </a:p>
        </p:txBody>
      </p:sp>
      <p:sp>
        <p:nvSpPr>
          <p:cNvPr id="47106" name="Content Placeholder 2"/>
          <p:cNvSpPr>
            <a:spLocks noGrp="1"/>
          </p:cNvSpPr>
          <p:nvPr>
            <p:ph idx="1"/>
          </p:nvPr>
        </p:nvSpPr>
        <p:spPr/>
        <p:txBody>
          <a:bodyPr/>
          <a:lstStyle/>
          <a:p>
            <a:pPr eaLnBrk="1" hangingPunct="1"/>
            <a:r>
              <a:rPr lang="en-US" sz="3000" smtClean="0"/>
              <a:t>How can your password be “recovered”?</a:t>
            </a:r>
          </a:p>
          <a:p>
            <a:pPr eaLnBrk="1" hangingPunct="1"/>
            <a:r>
              <a:rPr lang="en-US" sz="3000" smtClean="0"/>
              <a:t>Systems using a 1-way cipher, it cannot be</a:t>
            </a:r>
          </a:p>
          <a:p>
            <a:pPr eaLnBrk="1" hangingPunct="1"/>
            <a:r>
              <a:rPr lang="en-US" sz="3000" smtClean="0"/>
              <a:t>The system administrator sets a new, known password</a:t>
            </a:r>
          </a:p>
          <a:p>
            <a:pPr eaLnBrk="1" hangingPunct="1"/>
            <a:r>
              <a:rPr lang="en-US" sz="3000" smtClean="0"/>
              <a:t>If you say you’ve forgotten your password, s/he gives you a new one (that you change)</a:t>
            </a:r>
          </a:p>
          <a:p>
            <a:pPr eaLnBrk="1" hangingPunct="1"/>
            <a:r>
              <a:rPr lang="en-US" sz="3000" smtClean="0"/>
              <a:t>Once changed, you are again the only person who knows 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How Passwords Work</a:t>
            </a:r>
          </a:p>
        </p:txBody>
      </p:sp>
      <p:sp>
        <p:nvSpPr>
          <p:cNvPr id="48130" name="Content Placeholder 2"/>
          <p:cNvSpPr>
            <a:spLocks noGrp="1"/>
          </p:cNvSpPr>
          <p:nvPr>
            <p:ph idx="1"/>
          </p:nvPr>
        </p:nvSpPr>
        <p:spPr/>
        <p:txBody>
          <a:bodyPr/>
          <a:lstStyle/>
          <a:p>
            <a:pPr eaLnBrk="1" hangingPunct="1"/>
            <a:r>
              <a:rPr lang="en-US" smtClean="0"/>
              <a:t>What stops someone from asking to have any account’s password changed?</a:t>
            </a:r>
          </a:p>
          <a:p>
            <a:pPr eaLnBrk="1" hangingPunct="1"/>
            <a:r>
              <a:rPr lang="en-US" smtClean="0"/>
              <a:t>When there are millions of users, what proof does anyone have that you are the owner of the account?</a:t>
            </a:r>
          </a:p>
          <a:p>
            <a:pPr lvl="1" eaLnBrk="1" hangingPunct="1"/>
            <a:r>
              <a:rPr lang="en-US" smtClean="0"/>
              <a:t>“Security questions” </a:t>
            </a:r>
          </a:p>
          <a:p>
            <a:pPr eaLnBrk="1" hangingPunct="1"/>
            <a:r>
              <a:rPr lang="en-US" smtClean="0"/>
              <a:t>They provide some evidence that you are you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Poor Passwords</a:t>
            </a:r>
          </a:p>
        </p:txBody>
      </p:sp>
      <p:sp>
        <p:nvSpPr>
          <p:cNvPr id="49154" name="Content Placeholder 2"/>
          <p:cNvSpPr>
            <a:spLocks noGrp="1"/>
          </p:cNvSpPr>
          <p:nvPr>
            <p:ph idx="1"/>
          </p:nvPr>
        </p:nvSpPr>
        <p:spPr/>
        <p:txBody>
          <a:bodyPr/>
          <a:lstStyle/>
          <a:p>
            <a:pPr eaLnBrk="1" hangingPunct="1"/>
            <a:r>
              <a:rPr lang="en-US" smtClean="0"/>
              <a:t>A good password is one that no one is likely to guess, </a:t>
            </a:r>
            <a:r>
              <a:rPr lang="en-US" i="1" smtClean="0"/>
              <a:t>but</a:t>
            </a:r>
            <a:r>
              <a:rPr lang="en-US" smtClean="0"/>
              <a:t> you can easily remember</a:t>
            </a:r>
          </a:p>
          <a:p>
            <a:pPr eaLnBrk="1" hangingPunct="1"/>
            <a:r>
              <a:rPr lang="en-US" smtClean="0"/>
              <a:t>Many of us focus on the “easy to remember” part</a:t>
            </a:r>
          </a:p>
          <a:p>
            <a:pPr eaLnBrk="1" hangingPunct="1"/>
            <a:r>
              <a:rPr lang="en-US" smtClean="0"/>
              <a:t>Someone familiar with us might easily guess them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Poor Passwords</a:t>
            </a:r>
          </a:p>
        </p:txBody>
      </p:sp>
      <p:sp>
        <p:nvSpPr>
          <p:cNvPr id="50178" name="Content Placeholder 2"/>
          <p:cNvSpPr>
            <a:spLocks noGrp="1"/>
          </p:cNvSpPr>
          <p:nvPr>
            <p:ph idx="1"/>
          </p:nvPr>
        </p:nvSpPr>
        <p:spPr/>
        <p:txBody>
          <a:bodyPr/>
          <a:lstStyle/>
          <a:p>
            <a:pPr eaLnBrk="1" hangingPunct="1"/>
            <a:r>
              <a:rPr lang="en-US" smtClean="0"/>
              <a:t>Other weak passwords include:</a:t>
            </a:r>
          </a:p>
          <a:p>
            <a:pPr lvl="1" eaLnBrk="1" hangingPunct="1"/>
            <a:r>
              <a:rPr lang="en-US" smtClean="0"/>
              <a:t>short passwords (x), </a:t>
            </a:r>
          </a:p>
          <a:p>
            <a:pPr lvl="1" eaLnBrk="1" hangingPunct="1"/>
            <a:r>
              <a:rPr lang="en-US" smtClean="0"/>
              <a:t>obvious number or letter sequences (123), </a:t>
            </a:r>
          </a:p>
          <a:p>
            <a:pPr lvl="1" eaLnBrk="1" hangingPunct="1"/>
            <a:r>
              <a:rPr lang="en-US" smtClean="0"/>
              <a:t>standard single dictionary words (password)</a:t>
            </a:r>
          </a:p>
          <a:p>
            <a:pPr eaLnBrk="1" hangingPunct="1"/>
            <a:r>
              <a:rPr lang="en-US" smtClean="0"/>
              <a:t>Couldn’t a computer be programmed to “guess"?</a:t>
            </a:r>
          </a:p>
          <a:p>
            <a:pPr eaLnBrk="1" hangingPunct="1"/>
            <a:r>
              <a:rPr lang="en-US" smtClean="0"/>
              <a:t>Generating all possible combinations is possible until the password gets long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Poor Passwords</a:t>
            </a:r>
          </a:p>
        </p:txBody>
      </p:sp>
      <p:sp>
        <p:nvSpPr>
          <p:cNvPr id="51202" name="Content Placeholder 2"/>
          <p:cNvSpPr>
            <a:spLocks noGrp="1"/>
          </p:cNvSpPr>
          <p:nvPr>
            <p:ph idx="1"/>
          </p:nvPr>
        </p:nvSpPr>
        <p:spPr/>
        <p:txBody>
          <a:bodyPr/>
          <a:lstStyle/>
          <a:p>
            <a:pPr eaLnBrk="1" hangingPunct="1"/>
            <a:r>
              <a:rPr lang="en-US" sz="3000" smtClean="0"/>
              <a:t>Software system will not allow zillions of attempted logins</a:t>
            </a:r>
          </a:p>
          <a:p>
            <a:pPr eaLnBrk="1" hangingPunct="1"/>
            <a:r>
              <a:rPr lang="en-US" sz="3000" smtClean="0"/>
              <a:t>If the correct password isn’t entered after several attempts, the system assumes it’s not a real user</a:t>
            </a:r>
          </a:p>
          <a:p>
            <a:pPr eaLnBrk="1" hangingPunct="1"/>
            <a:r>
              <a:rPr lang="en-US" sz="3000" smtClean="0"/>
              <a:t>The superuser takes some preventative action</a:t>
            </a:r>
          </a:p>
          <a:p>
            <a:pPr eaLnBrk="1" hangingPunct="1"/>
            <a:r>
              <a:rPr lang="en-US" sz="3000" smtClean="0"/>
              <a:t>Your main concern is to avoid a password that someone familiar with you could guess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Creating Quality Passwords</a:t>
            </a:r>
          </a:p>
        </p:txBody>
      </p:sp>
      <p:sp>
        <p:nvSpPr>
          <p:cNvPr id="52226" name="Content Placeholder 2"/>
          <p:cNvSpPr>
            <a:spLocks noGrp="1"/>
          </p:cNvSpPr>
          <p:nvPr>
            <p:ph idx="1"/>
          </p:nvPr>
        </p:nvSpPr>
        <p:spPr/>
        <p:txBody>
          <a:bodyPr/>
          <a:lstStyle/>
          <a:p>
            <a:pPr eaLnBrk="1" hangingPunct="1"/>
            <a:r>
              <a:rPr lang="en-US" smtClean="0"/>
              <a:t>There are two goals when creating a password </a:t>
            </a:r>
          </a:p>
          <a:p>
            <a:pPr marL="971550" lvl="1" indent="-514350" eaLnBrk="1" hangingPunct="1">
              <a:buFontTx/>
              <a:buAutoNum type="arabicPeriod"/>
            </a:pPr>
            <a:r>
              <a:rPr lang="en-US" smtClean="0"/>
              <a:t>Easy to remember—pick a topic from which all of your passwords are chosen</a:t>
            </a:r>
          </a:p>
          <a:p>
            <a:pPr marL="971550" lvl="1" indent="-514350" eaLnBrk="1" hangingPunct="1">
              <a:buFontTx/>
              <a:buAutoNum type="arabicPeriod"/>
            </a:pPr>
            <a:r>
              <a:rPr lang="en-US" smtClean="0"/>
              <a:t>Hard to guess—compress, scramble, and recode a password phrase to be unintelligible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1. Easy to Remember</a:t>
            </a:r>
          </a:p>
        </p:txBody>
      </p:sp>
      <p:sp>
        <p:nvSpPr>
          <p:cNvPr id="53250" name="Content Placeholder 2"/>
          <p:cNvSpPr>
            <a:spLocks noGrp="1"/>
          </p:cNvSpPr>
          <p:nvPr>
            <p:ph idx="1"/>
          </p:nvPr>
        </p:nvSpPr>
        <p:spPr/>
        <p:txBody>
          <a:bodyPr/>
          <a:lstStyle/>
          <a:p>
            <a:pPr eaLnBrk="1" hangingPunct="1"/>
            <a:r>
              <a:rPr lang="en-US" smtClean="0"/>
              <a:t>To avoid forgetting a password pick a topic that you will </a:t>
            </a:r>
            <a:r>
              <a:rPr lang="en-US" i="1" smtClean="0"/>
              <a:t>always</a:t>
            </a:r>
            <a:r>
              <a:rPr lang="en-US" smtClean="0"/>
              <a:t> use to pick passwords</a:t>
            </a:r>
          </a:p>
          <a:p>
            <a:pPr eaLnBrk="1" hangingPunct="1"/>
            <a:r>
              <a:rPr lang="en-US" smtClean="0"/>
              <a:t>Using one topic helps you remember passwords because they will be associated in your mind</a:t>
            </a:r>
          </a:p>
          <a:p>
            <a:pPr eaLnBrk="1" hangingPunct="1"/>
            <a:r>
              <a:rPr lang="en-US" smtClean="0"/>
              <a:t>When you try to remember your password, you will know where to start thinking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Crowdsourcing</a:t>
            </a:r>
          </a:p>
        </p:txBody>
      </p:sp>
      <p:sp>
        <p:nvSpPr>
          <p:cNvPr id="17410" name="Rectangle 3"/>
          <p:cNvSpPr>
            <a:spLocks noGrp="1" noChangeArrowheads="1"/>
          </p:cNvSpPr>
          <p:nvPr>
            <p:ph type="body" idx="1"/>
          </p:nvPr>
        </p:nvSpPr>
        <p:spPr/>
        <p:txBody>
          <a:bodyPr/>
          <a:lstStyle/>
          <a:p>
            <a:pPr eaLnBrk="1" hangingPunct="1"/>
            <a:r>
              <a:rPr lang="en-US" smtClean="0"/>
              <a:t>Refers to solving a problem or achieving a goal by combining the contributions of a large, unconstrained volunteer population</a:t>
            </a:r>
          </a:p>
          <a:p>
            <a:pPr eaLnBrk="1" hangingPunct="1"/>
            <a:r>
              <a:rPr lang="en-US" smtClean="0"/>
              <a:t>Wikipedia is perhaps the most famous of the crowdsourcing enterprises</a:t>
            </a:r>
          </a:p>
          <a:p>
            <a:pPr eaLnBrk="1" hangingPunct="1"/>
            <a:r>
              <a:rPr lang="en-US" smtClean="0"/>
              <a:t>The goal is to build a database of all knowledge through a global effort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2. Hard to Guess</a:t>
            </a:r>
          </a:p>
        </p:txBody>
      </p:sp>
      <p:sp>
        <p:nvSpPr>
          <p:cNvPr id="54274" name="Content Placeholder 2"/>
          <p:cNvSpPr>
            <a:spLocks noGrp="1"/>
          </p:cNvSpPr>
          <p:nvPr>
            <p:ph idx="1"/>
          </p:nvPr>
        </p:nvSpPr>
        <p:spPr/>
        <p:txBody>
          <a:bodyPr/>
          <a:lstStyle/>
          <a:p>
            <a:pPr eaLnBrk="1" hangingPunct="1"/>
            <a:r>
              <a:rPr lang="en-US" smtClean="0"/>
              <a:t>Long passwords are harder to guess than short ones</a:t>
            </a:r>
          </a:p>
          <a:p>
            <a:pPr marL="914400" lvl="1" indent="-514350" eaLnBrk="1" hangingPunct="1">
              <a:buFontTx/>
              <a:buAutoNum type="arabicPeriod"/>
            </a:pPr>
            <a:r>
              <a:rPr lang="en-US" smtClean="0"/>
              <a:t>Rule 1: Choose a password that is eight characters or more.</a:t>
            </a:r>
          </a:p>
          <a:p>
            <a:pPr marL="914400" lvl="1" indent="-514350" eaLnBrk="1" hangingPunct="1">
              <a:buFontTx/>
              <a:buAutoNum type="arabicPeriod"/>
            </a:pPr>
            <a:r>
              <a:rPr lang="en-US" smtClean="0"/>
              <a:t>Rule 2: Include numbers and letters (and if allowed, symbols like % and *).</a:t>
            </a:r>
          </a:p>
          <a:p>
            <a:pPr marL="914400" lvl="1" indent="-514350" eaLnBrk="1" hangingPunct="1">
              <a:buFontTx/>
              <a:buAutoNum type="arabicPeriod"/>
            </a:pPr>
            <a:r>
              <a:rPr lang="en-US" smtClean="0"/>
              <a:t>Rule 3: Mix upper- and lowercase letters.</a:t>
            </a:r>
          </a:p>
          <a:p>
            <a:pPr marL="914400" lvl="1" indent="-514350" eaLnBrk="1" hangingPunct="1">
              <a:buFontTx/>
              <a:buAutoNum type="arabicPeriod"/>
            </a:pPr>
            <a:r>
              <a:rPr lang="en-US" smtClean="0"/>
              <a:t>Rule 4: Avoid “dictionary words”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7" name="Picture 2"/>
          <p:cNvPicPr>
            <a:picLocks noChangeAspect="1" noChangeArrowheads="1"/>
          </p:cNvPicPr>
          <p:nvPr/>
        </p:nvPicPr>
        <p:blipFill>
          <a:blip r:embed="rId2"/>
          <a:srcRect/>
          <a:stretch>
            <a:fillRect/>
          </a:stretch>
        </p:blipFill>
        <p:spPr bwMode="auto">
          <a:xfrm>
            <a:off x="685800" y="2452688"/>
            <a:ext cx="7772400" cy="1952625"/>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1" name="Picture 2"/>
          <p:cNvPicPr>
            <a:picLocks noChangeAspect="1" noChangeArrowheads="1"/>
          </p:cNvPicPr>
          <p:nvPr/>
        </p:nvPicPr>
        <p:blipFill>
          <a:blip r:embed="rId2"/>
          <a:srcRect/>
          <a:stretch>
            <a:fillRect/>
          </a:stretch>
        </p:blipFill>
        <p:spPr bwMode="auto">
          <a:xfrm>
            <a:off x="457200" y="2462213"/>
            <a:ext cx="8229600" cy="1933575"/>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5" name="Picture 2"/>
          <p:cNvPicPr>
            <a:picLocks noChangeAspect="1" noChangeArrowheads="1"/>
          </p:cNvPicPr>
          <p:nvPr/>
        </p:nvPicPr>
        <p:blipFill>
          <a:blip r:embed="rId2"/>
          <a:srcRect/>
          <a:stretch>
            <a:fillRect/>
          </a:stretch>
        </p:blipFill>
        <p:spPr bwMode="auto">
          <a:xfrm>
            <a:off x="457200" y="2443163"/>
            <a:ext cx="8229600" cy="1971675"/>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Managing Passwords</a:t>
            </a:r>
          </a:p>
        </p:txBody>
      </p:sp>
      <p:sp>
        <p:nvSpPr>
          <p:cNvPr id="58370" name="Content Placeholder 2"/>
          <p:cNvSpPr>
            <a:spLocks noGrp="1"/>
          </p:cNvSpPr>
          <p:nvPr>
            <p:ph idx="1"/>
          </p:nvPr>
        </p:nvSpPr>
        <p:spPr/>
        <p:txBody>
          <a:bodyPr/>
          <a:lstStyle/>
          <a:p>
            <a:pPr eaLnBrk="1" hangingPunct="1"/>
            <a:r>
              <a:rPr lang="en-US" smtClean="0"/>
              <a:t>One strategy is to have three passwords to use in a variety of circumstances and always use one of them</a:t>
            </a:r>
          </a:p>
          <a:p>
            <a:pPr marL="914400" lvl="1" indent="-514350" eaLnBrk="1" hangingPunct="1">
              <a:buFontTx/>
              <a:buAutoNum type="arabicPeriod"/>
            </a:pPr>
            <a:r>
              <a:rPr lang="en-US" smtClean="0"/>
              <a:t>Four-Digit Numerical Password:</a:t>
            </a:r>
            <a:br>
              <a:rPr lang="en-US" smtClean="0"/>
            </a:br>
            <a:r>
              <a:rPr lang="en-US" smtClean="0"/>
              <a:t>for PINs and NOT “obvious”</a:t>
            </a:r>
          </a:p>
          <a:p>
            <a:pPr marL="914400" lvl="1" indent="-514350" eaLnBrk="1" hangingPunct="1">
              <a:buFontTx/>
              <a:buAutoNum type="arabicPeriod"/>
            </a:pPr>
            <a:r>
              <a:rPr lang="en-US" smtClean="0"/>
              <a:t>Six-Letter/Digit Password:</a:t>
            </a:r>
            <a:br>
              <a:rPr lang="en-US" smtClean="0"/>
            </a:br>
            <a:r>
              <a:rPr lang="en-US" smtClean="0"/>
              <a:t>when little risk if compromised</a:t>
            </a:r>
          </a:p>
          <a:p>
            <a:pPr marL="914400" lvl="1" indent="-514350" eaLnBrk="1" hangingPunct="1">
              <a:buFontTx/>
              <a:buAutoNum type="arabicPeriod"/>
            </a:pPr>
            <a:r>
              <a:rPr lang="en-US" smtClean="0"/>
              <a:t>Eight+ Symbol Password:</a:t>
            </a:r>
            <a:br>
              <a:rPr lang="en-US" smtClean="0"/>
            </a:br>
            <a:r>
              <a:rPr lang="en-US" smtClean="0"/>
              <a:t>for cases where serious risk exists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Managing Passwords</a:t>
            </a:r>
          </a:p>
        </p:txBody>
      </p:sp>
      <p:sp>
        <p:nvSpPr>
          <p:cNvPr id="59394" name="Content Placeholder 2"/>
          <p:cNvSpPr>
            <a:spLocks noGrp="1"/>
          </p:cNvSpPr>
          <p:nvPr>
            <p:ph idx="1"/>
          </p:nvPr>
        </p:nvSpPr>
        <p:spPr/>
        <p:txBody>
          <a:bodyPr/>
          <a:lstStyle/>
          <a:p>
            <a:pPr eaLnBrk="1" hangingPunct="1"/>
            <a:r>
              <a:rPr lang="en-US" smtClean="0"/>
              <a:t>By using the passwords repeatedly, you will have no problem remembering them</a:t>
            </a:r>
          </a:p>
          <a:p>
            <a:pPr eaLnBrk="1" hangingPunct="1"/>
            <a:r>
              <a:rPr lang="en-US" smtClean="0"/>
              <a:t>If you forget which one you used, there will be only two other possibilities to try.</a:t>
            </a:r>
          </a:p>
          <a:p>
            <a:pPr eaLnBrk="1" hangingPunct="1"/>
            <a:r>
              <a:rPr lang="en-US" smtClean="0"/>
              <a:t>Chances are that you won’t remember all these places, so just change it when you revisit sites were you’ve used it. </a:t>
            </a:r>
          </a:p>
          <a:p>
            <a:pPr eaLnBrk="1" hangingPunct="1"/>
            <a:r>
              <a:rPr lang="en-US" smtClean="0"/>
              <a:t>Eventually, the password will be changed everywhere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Spam</a:t>
            </a:r>
          </a:p>
        </p:txBody>
      </p:sp>
      <p:sp>
        <p:nvSpPr>
          <p:cNvPr id="60418" name="Content Placeholder 2"/>
          <p:cNvSpPr>
            <a:spLocks noGrp="1"/>
          </p:cNvSpPr>
          <p:nvPr>
            <p:ph idx="1"/>
          </p:nvPr>
        </p:nvSpPr>
        <p:spPr/>
        <p:txBody>
          <a:bodyPr/>
          <a:lstStyle/>
          <a:p>
            <a:pPr eaLnBrk="1" hangingPunct="1"/>
            <a:r>
              <a:rPr lang="en-US" smtClean="0"/>
              <a:t>Unsolicited commercial email (UCE) is known as spam</a:t>
            </a:r>
          </a:p>
          <a:p>
            <a:pPr eaLnBrk="1" hangingPunct="1"/>
            <a:r>
              <a:rPr lang="en-US" smtClean="0"/>
              <a:t>A person can be sent more than 100 spam messages a day</a:t>
            </a:r>
          </a:p>
          <a:p>
            <a:pPr eaLnBrk="1" hangingPunct="1"/>
            <a:r>
              <a:rPr lang="en-US" smtClean="0"/>
              <a:t>There are laws against spam in many places, and spammers are prosecuted, but it still persists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Spam</a:t>
            </a:r>
          </a:p>
        </p:txBody>
      </p:sp>
      <p:sp>
        <p:nvSpPr>
          <p:cNvPr id="61442" name="Content Placeholder 2"/>
          <p:cNvSpPr>
            <a:spLocks noGrp="1"/>
          </p:cNvSpPr>
          <p:nvPr>
            <p:ph idx="1"/>
          </p:nvPr>
        </p:nvSpPr>
        <p:spPr/>
        <p:txBody>
          <a:bodyPr/>
          <a:lstStyle/>
          <a:p>
            <a:pPr eaLnBrk="1" hangingPunct="1"/>
            <a:r>
              <a:rPr lang="en-US" smtClean="0">
                <a:latin typeface="JansonText-Roman"/>
              </a:rPr>
              <a:t>S</a:t>
            </a:r>
            <a:r>
              <a:rPr lang="en-US" smtClean="0">
                <a:latin typeface="JansonText-Bold"/>
              </a:rPr>
              <a:t>pam filters </a:t>
            </a:r>
            <a:r>
              <a:rPr lang="en-US" smtClean="0">
                <a:latin typeface="JansonText-Roman"/>
              </a:rPr>
              <a:t>separate legitimate mail from spam</a:t>
            </a:r>
          </a:p>
          <a:p>
            <a:pPr eaLnBrk="1" hangingPunct="1"/>
            <a:r>
              <a:rPr lang="en-US" smtClean="0">
                <a:latin typeface="JansonText-Roman"/>
              </a:rPr>
              <a:t>In most cases, your ISP has a spam filter installed</a:t>
            </a:r>
          </a:p>
          <a:p>
            <a:pPr eaLnBrk="1" hangingPunct="1"/>
            <a:r>
              <a:rPr lang="en-US" smtClean="0">
                <a:latin typeface="JansonText-Roman"/>
              </a:rPr>
              <a:t>The spam filter software processes email messages as they arrive, separating the spam from the legitimate mail</a:t>
            </a:r>
          </a:p>
          <a:p>
            <a:pPr eaLnBrk="1" hangingPunct="1"/>
            <a:r>
              <a:rPr lang="en-US" smtClean="0">
                <a:latin typeface="JansonText-Roman"/>
              </a:rPr>
              <a:t>Determining if email is spam is really just a program’s best guess</a:t>
            </a:r>
            <a:endParaRPr lang="en-US"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Spam</a:t>
            </a:r>
          </a:p>
        </p:txBody>
      </p:sp>
      <p:sp>
        <p:nvSpPr>
          <p:cNvPr id="62466" name="Content Placeholder 2"/>
          <p:cNvSpPr>
            <a:spLocks noGrp="1"/>
          </p:cNvSpPr>
          <p:nvPr>
            <p:ph idx="1"/>
          </p:nvPr>
        </p:nvSpPr>
        <p:spPr/>
        <p:txBody>
          <a:bodyPr/>
          <a:lstStyle/>
          <a:p>
            <a:pPr eaLnBrk="1" hangingPunct="1"/>
            <a:r>
              <a:rPr lang="en-US" smtClean="0">
                <a:latin typeface="JansonText-Roman"/>
              </a:rPr>
              <a:t>The program scans the email and assigns a score that measures how many properties typical of spam are also properties of the email</a:t>
            </a:r>
          </a:p>
          <a:p>
            <a:pPr eaLnBrk="1" hangingPunct="1"/>
            <a:r>
              <a:rPr lang="en-US" smtClean="0">
                <a:latin typeface="JansonText-Roman"/>
              </a:rPr>
              <a:t>If the score is above the threshold, the email is considered spam</a:t>
            </a:r>
          </a:p>
          <a:p>
            <a:pPr eaLnBrk="1" hangingPunct="1"/>
            <a:r>
              <a:rPr lang="en-US" smtClean="0">
                <a:latin typeface="JansonText-Roman"/>
              </a:rPr>
              <a:t>Users can check the spam quarantine to be sure no legitimate mail is being </a:t>
            </a:r>
            <a:br>
              <a:rPr lang="en-US" smtClean="0">
                <a:latin typeface="JansonText-Roman"/>
              </a:rPr>
            </a:br>
            <a:r>
              <a:rPr lang="en-US" smtClean="0">
                <a:latin typeface="JansonText-Roman"/>
              </a:rPr>
              <a:t>stopped</a:t>
            </a:r>
            <a:endParaRPr lang="en-US"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Controlling Spam</a:t>
            </a:r>
          </a:p>
        </p:txBody>
      </p:sp>
      <p:sp>
        <p:nvSpPr>
          <p:cNvPr id="63490" name="Content Placeholder 4"/>
          <p:cNvSpPr>
            <a:spLocks noGrp="1"/>
          </p:cNvSpPr>
          <p:nvPr>
            <p:ph idx="1"/>
          </p:nvPr>
        </p:nvSpPr>
        <p:spPr/>
        <p:txBody>
          <a:bodyPr/>
          <a:lstStyle/>
          <a:p>
            <a:pPr eaLnBrk="1" hangingPunct="1"/>
            <a:r>
              <a:rPr lang="en-US" smtClean="0">
                <a:latin typeface="JansonText-Roman"/>
              </a:rPr>
              <a:t>After a spam filter scores the email:</a:t>
            </a:r>
          </a:p>
          <a:p>
            <a:pPr lvl="1" eaLnBrk="1" hangingPunct="1"/>
            <a:r>
              <a:rPr lang="en-US" smtClean="0">
                <a:latin typeface="JansonText-Roman"/>
              </a:rPr>
              <a:t>It is delivered to your inbox if the score is below your spam threshold</a:t>
            </a:r>
          </a:p>
          <a:p>
            <a:pPr lvl="1" eaLnBrk="1" hangingPunct="1"/>
            <a:r>
              <a:rPr lang="en-US" smtClean="0">
                <a:latin typeface="JansonText-Roman"/>
              </a:rPr>
              <a:t>Some mistakes are inevitable</a:t>
            </a:r>
          </a:p>
          <a:p>
            <a:pPr lvl="1" eaLnBrk="1" hangingPunct="1"/>
            <a:r>
              <a:rPr lang="en-US" smtClean="0">
                <a:latin typeface="JansonText-Roman"/>
              </a:rPr>
              <a:t>Setting the threshold lets you control how to handle the “close calls.”</a:t>
            </a:r>
          </a:p>
          <a:p>
            <a:pPr lvl="1" eaLnBrk="1" hangingPunct="1"/>
            <a:r>
              <a:rPr lang="en-US" smtClean="0">
                <a:latin typeface="JansonText-Roman"/>
              </a:rPr>
              <a:t>A lower threshold says a message is spam based on fewer properties</a:t>
            </a:r>
          </a:p>
          <a:p>
            <a:pPr lvl="1" eaLnBrk="1" hangingPunct="1"/>
            <a:r>
              <a:rPr lang="en-US" smtClean="0">
                <a:latin typeface="JansonText-Roman"/>
              </a:rPr>
              <a:t>A higher threshold says a message is spam based on many properties</a:t>
            </a:r>
            <a:endParaRPr lang="en-US"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mtClean="0"/>
              <a:t>Be a Martian</a:t>
            </a:r>
          </a:p>
        </p:txBody>
      </p:sp>
      <p:sp>
        <p:nvSpPr>
          <p:cNvPr id="18434" name="Rectangle 3"/>
          <p:cNvSpPr>
            <a:spLocks noGrp="1" noChangeArrowheads="1"/>
          </p:cNvSpPr>
          <p:nvPr>
            <p:ph type="body" idx="1"/>
          </p:nvPr>
        </p:nvSpPr>
        <p:spPr/>
        <p:txBody>
          <a:bodyPr/>
          <a:lstStyle/>
          <a:p>
            <a:pPr eaLnBrk="1" hangingPunct="1"/>
            <a:r>
              <a:rPr lang="en-US" smtClean="0"/>
              <a:t>Volunteers help NASA by tagging images from the Mars rovers</a:t>
            </a:r>
          </a:p>
          <a:p>
            <a:pPr eaLnBrk="1" hangingPunct="1"/>
            <a:r>
              <a:rPr lang="en-US" smtClean="0"/>
              <a:t>Crowdsourcing is a new phenomenon made possible by the free and easy communication enabled by the Internet</a:t>
            </a:r>
          </a:p>
          <a:p>
            <a:pPr eaLnBrk="1" hangingPunct="1"/>
            <a:r>
              <a:rPr lang="en-US" smtClean="0"/>
              <a:t>“Crowd” is obviously important because it increases the number of people working on a project, a benefit for the people with the problem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3" name="Picture 2"/>
          <p:cNvPicPr>
            <a:picLocks noChangeAspect="1" noChangeArrowheads="1"/>
          </p:cNvPicPr>
          <p:nvPr/>
        </p:nvPicPr>
        <p:blipFill>
          <a:blip r:embed="rId2"/>
          <a:srcRect/>
          <a:stretch>
            <a:fillRect/>
          </a:stretch>
        </p:blipFill>
        <p:spPr bwMode="auto">
          <a:xfrm>
            <a:off x="452438" y="2724150"/>
            <a:ext cx="8239125" cy="1409700"/>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Scams</a:t>
            </a:r>
          </a:p>
        </p:txBody>
      </p:sp>
      <p:sp>
        <p:nvSpPr>
          <p:cNvPr id="65538" name="Content Placeholder 2"/>
          <p:cNvSpPr>
            <a:spLocks noGrp="1"/>
          </p:cNvSpPr>
          <p:nvPr>
            <p:ph idx="1"/>
          </p:nvPr>
        </p:nvSpPr>
        <p:spPr/>
        <p:txBody>
          <a:bodyPr/>
          <a:lstStyle/>
          <a:p>
            <a:pPr eaLnBrk="1" hangingPunct="1"/>
            <a:r>
              <a:rPr lang="en-US" smtClean="0"/>
              <a:t>Nigerian Widow Scam</a:t>
            </a:r>
          </a:p>
          <a:p>
            <a:pPr lvl="1" eaLnBrk="1" hangingPunct="1"/>
            <a:r>
              <a:rPr lang="en-US" smtClean="0"/>
              <a:t>The Nigerian Widow scam is so common that it has referenced in pop culture</a:t>
            </a:r>
          </a:p>
          <a:p>
            <a:pPr lvl="1" eaLnBrk="1" hangingPunct="1"/>
            <a:r>
              <a:rPr lang="en-US" smtClean="0"/>
              <a:t>The scam is known as an advance-fee fraud or as </a:t>
            </a:r>
            <a:r>
              <a:rPr lang="en-US" i="1" smtClean="0"/>
              <a:t>419 fraud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Scams</a:t>
            </a:r>
          </a:p>
        </p:txBody>
      </p:sp>
      <p:sp>
        <p:nvSpPr>
          <p:cNvPr id="66562" name="Content Placeholder 2"/>
          <p:cNvSpPr>
            <a:spLocks noGrp="1"/>
          </p:cNvSpPr>
          <p:nvPr>
            <p:ph idx="1"/>
          </p:nvPr>
        </p:nvSpPr>
        <p:spPr/>
        <p:txBody>
          <a:bodyPr/>
          <a:lstStyle/>
          <a:p>
            <a:pPr eaLnBrk="1" hangingPunct="1"/>
            <a:r>
              <a:rPr lang="en-US" smtClean="0"/>
              <a:t>Nigerian Widow/419 Scam</a:t>
            </a:r>
          </a:p>
          <a:p>
            <a:pPr lvl="1" eaLnBrk="1" hangingPunct="1"/>
            <a:r>
              <a:rPr lang="en-US" sz="2400" smtClean="0"/>
              <a:t>Someone you never heard of claims to have great wealth that they cannot access </a:t>
            </a:r>
          </a:p>
          <a:p>
            <a:pPr lvl="1" eaLnBrk="1" hangingPunct="1"/>
            <a:r>
              <a:rPr lang="en-US" sz="2400" smtClean="0"/>
              <a:t>They ask your help in transferring the money out of their country</a:t>
            </a:r>
          </a:p>
          <a:p>
            <a:pPr lvl="1" eaLnBrk="1" hangingPunct="1"/>
            <a:r>
              <a:rPr lang="en-US" sz="2400" smtClean="0"/>
              <a:t>For your help, you will receive a large share of the money</a:t>
            </a:r>
          </a:p>
          <a:p>
            <a:pPr lvl="1" eaLnBrk="1" hangingPunct="1"/>
            <a:r>
              <a:rPr lang="en-US" sz="2400" smtClean="0"/>
              <a:t>They emphasize that the operation is confidential</a:t>
            </a:r>
          </a:p>
          <a:p>
            <a:pPr lvl="1" eaLnBrk="1" hangingPunct="1"/>
            <a:r>
              <a:rPr lang="en-US" sz="2400" smtClean="0"/>
              <a:t>After you agree to help, things go wrong with the transfer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Scams</a:t>
            </a:r>
          </a:p>
        </p:txBody>
      </p:sp>
      <p:sp>
        <p:nvSpPr>
          <p:cNvPr id="67586" name="Content Placeholder 2"/>
          <p:cNvSpPr>
            <a:spLocks noGrp="1"/>
          </p:cNvSpPr>
          <p:nvPr>
            <p:ph idx="1"/>
          </p:nvPr>
        </p:nvSpPr>
        <p:spPr/>
        <p:txBody>
          <a:bodyPr/>
          <a:lstStyle/>
          <a:p>
            <a:pPr eaLnBrk="1" hangingPunct="1"/>
            <a:r>
              <a:rPr lang="en-US" smtClean="0"/>
              <a:t>Nigerian Widow/419 Scam</a:t>
            </a:r>
          </a:p>
          <a:p>
            <a:pPr lvl="1" eaLnBrk="1" hangingPunct="1"/>
            <a:r>
              <a:rPr lang="en-US" sz="2400" smtClean="0"/>
              <a:t>They need some money to bribe officials or pay various fees before they can get the money</a:t>
            </a:r>
          </a:p>
          <a:p>
            <a:pPr lvl="1" eaLnBrk="1" hangingPunct="1"/>
            <a:r>
              <a:rPr lang="en-US" sz="2400" smtClean="0"/>
              <a:t>After you agree to help, things go wrong with the transfer, more money is needed before they can get the money</a:t>
            </a:r>
          </a:p>
          <a:p>
            <a:pPr lvl="1" eaLnBrk="1" hangingPunct="1"/>
            <a:r>
              <a:rPr lang="en-US" sz="2400" smtClean="0"/>
              <a:t>You give them the money thinking you will get much more in the future (this is the “advance fee” part)</a:t>
            </a:r>
          </a:p>
          <a:p>
            <a:pPr lvl="1" eaLnBrk="1" hangingPunct="1"/>
            <a:r>
              <a:rPr lang="en-US" sz="2400" smtClean="0"/>
              <a:t>The scammers need more and more money as time passes</a:t>
            </a:r>
          </a:p>
          <a:p>
            <a:pPr lvl="1" eaLnBrk="1" hangingPunct="1"/>
            <a:r>
              <a:rPr lang="en-US" sz="2400" smtClean="0"/>
              <a:t>Eventually you threaten them, and they disappear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09" name="Picture 2"/>
          <p:cNvPicPr>
            <a:picLocks noChangeAspect="1" noChangeArrowheads="1"/>
          </p:cNvPicPr>
          <p:nvPr/>
        </p:nvPicPr>
        <p:blipFill>
          <a:blip r:embed="rId2"/>
          <a:srcRect/>
          <a:stretch>
            <a:fillRect/>
          </a:stretch>
        </p:blipFill>
        <p:spPr bwMode="auto">
          <a:xfrm>
            <a:off x="1816100" y="1143000"/>
            <a:ext cx="5511800" cy="45720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pPr eaLnBrk="1" hangingPunct="1"/>
            <a:r>
              <a:rPr lang="en-US" smtClean="0"/>
              <a:t>Scams</a:t>
            </a:r>
          </a:p>
        </p:txBody>
      </p:sp>
      <p:sp>
        <p:nvSpPr>
          <p:cNvPr id="69634" name="Content Placeholder 2"/>
          <p:cNvSpPr>
            <a:spLocks noGrp="1"/>
          </p:cNvSpPr>
          <p:nvPr>
            <p:ph idx="1"/>
          </p:nvPr>
        </p:nvSpPr>
        <p:spPr/>
        <p:txBody>
          <a:bodyPr/>
          <a:lstStyle/>
          <a:p>
            <a:pPr eaLnBrk="1" hangingPunct="1"/>
            <a:r>
              <a:rPr lang="en-US" smtClean="0"/>
              <a:t>Nigerian Widow/419 Scam</a:t>
            </a:r>
          </a:p>
          <a:p>
            <a:pPr lvl="1" eaLnBrk="1" hangingPunct="1"/>
            <a:r>
              <a:rPr lang="en-US" smtClean="0"/>
              <a:t>Unfortunately, the 419 scam has been extremely successful</a:t>
            </a:r>
          </a:p>
          <a:p>
            <a:pPr lvl="1" eaLnBrk="1" hangingPunct="1"/>
            <a:r>
              <a:rPr lang="en-US" smtClean="0"/>
              <a:t>The U.S. Secret Service claims Americans lose tens of millions of dollars every year to this scam. </a:t>
            </a:r>
          </a:p>
          <a:p>
            <a:pPr lvl="1" eaLnBrk="1" hangingPunct="1"/>
            <a:r>
              <a:rPr lang="en-US" smtClean="0"/>
              <a:t>In a recent variation, the email says that you have won a lottery in another country</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7" name="Picture 2"/>
          <p:cNvPicPr>
            <a:picLocks noChangeAspect="1" noChangeArrowheads="1"/>
          </p:cNvPicPr>
          <p:nvPr/>
        </p:nvPicPr>
        <p:blipFill>
          <a:blip r:embed="rId2"/>
          <a:srcRect/>
          <a:stretch>
            <a:fillRect/>
          </a:stretch>
        </p:blipFill>
        <p:spPr bwMode="auto">
          <a:xfrm>
            <a:off x="428625" y="652463"/>
            <a:ext cx="8286750" cy="5553075"/>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Phishing</a:t>
            </a:r>
          </a:p>
        </p:txBody>
      </p:sp>
      <p:sp>
        <p:nvSpPr>
          <p:cNvPr id="71682" name="Content Placeholder 2"/>
          <p:cNvSpPr>
            <a:spLocks noGrp="1"/>
          </p:cNvSpPr>
          <p:nvPr>
            <p:ph idx="1"/>
          </p:nvPr>
        </p:nvSpPr>
        <p:spPr/>
        <p:txBody>
          <a:bodyPr/>
          <a:lstStyle/>
          <a:p>
            <a:pPr eaLnBrk="1" hangingPunct="1"/>
            <a:r>
              <a:rPr lang="en-US" smtClean="0"/>
              <a:t>The social engineering process of convincing trusting people to give up personal data voluntarily is called phishing (</a:t>
            </a:r>
            <a:r>
              <a:rPr lang="en-US" u="sng" smtClean="0"/>
              <a:t>p</a:t>
            </a:r>
            <a:r>
              <a:rPr lang="en-US" smtClean="0"/>
              <a:t>assword </a:t>
            </a:r>
            <a:r>
              <a:rPr lang="en-US" u="sng" smtClean="0"/>
              <a:t>h</a:t>
            </a:r>
            <a:r>
              <a:rPr lang="en-US" smtClean="0"/>
              <a:t>arvesting f</a:t>
            </a:r>
            <a:r>
              <a:rPr lang="en-US" u="sng" smtClean="0"/>
              <a:t>ishing</a:t>
            </a:r>
            <a:r>
              <a:rPr lang="en-US" smtClean="0"/>
              <a:t>)</a:t>
            </a:r>
          </a:p>
          <a:p>
            <a:pPr eaLnBrk="1" hangingPunct="1"/>
            <a:r>
              <a:rPr lang="en-US" smtClean="0"/>
              <a:t>Spam email is sent out designed to look like it comes from a reputable organization</a:t>
            </a:r>
          </a:p>
          <a:p>
            <a:pPr eaLnBrk="1" hangingPunct="1"/>
            <a:r>
              <a:rPr lang="en-US" smtClean="0"/>
              <a:t>The mail uses actual content from the reputable organization’s site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Phishing</a:t>
            </a:r>
          </a:p>
        </p:txBody>
      </p:sp>
      <p:sp>
        <p:nvSpPr>
          <p:cNvPr id="72706" name="Content Placeholder 2"/>
          <p:cNvSpPr>
            <a:spLocks noGrp="1"/>
          </p:cNvSpPr>
          <p:nvPr>
            <p:ph idx="1"/>
          </p:nvPr>
        </p:nvSpPr>
        <p:spPr/>
        <p:txBody>
          <a:bodyPr/>
          <a:lstStyle/>
          <a:p>
            <a:pPr eaLnBrk="1" hangingPunct="1"/>
            <a:r>
              <a:rPr lang="en-US" smtClean="0"/>
              <a:t>The message makes one of several claims on behalf of the organization:</a:t>
            </a:r>
          </a:p>
          <a:p>
            <a:pPr lvl="1" eaLnBrk="1" hangingPunct="1"/>
            <a:r>
              <a:rPr lang="en-US" smtClean="0"/>
              <a:t>Your account has been accessed by unauthorized people</a:t>
            </a:r>
          </a:p>
          <a:p>
            <a:pPr lvl="1" eaLnBrk="1" hangingPunct="1"/>
            <a:r>
              <a:rPr lang="en-US" smtClean="0"/>
              <a:t>You are owed money</a:t>
            </a:r>
          </a:p>
          <a:p>
            <a:pPr lvl="1" eaLnBrk="1" hangingPunct="1"/>
            <a:r>
              <a:rPr lang="en-US" smtClean="0"/>
              <a:t>There has been a security breach, which they are trying to fix</a:t>
            </a:r>
          </a:p>
          <a:p>
            <a:pPr lvl="1" eaLnBrk="1" hangingPunct="1"/>
            <a:r>
              <a:rPr lang="en-US" smtClean="0"/>
              <a:t>They are performing an audit and find possible problems with your account</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Phishing</a:t>
            </a:r>
          </a:p>
        </p:txBody>
      </p:sp>
      <p:sp>
        <p:nvSpPr>
          <p:cNvPr id="73730" name="Content Placeholder 2"/>
          <p:cNvSpPr>
            <a:spLocks noGrp="1"/>
          </p:cNvSpPr>
          <p:nvPr>
            <p:ph idx="1"/>
          </p:nvPr>
        </p:nvSpPr>
        <p:spPr/>
        <p:txBody>
          <a:bodyPr/>
          <a:lstStyle/>
          <a:p>
            <a:pPr eaLnBrk="1" hangingPunct="1"/>
            <a:r>
              <a:rPr lang="en-US" smtClean="0"/>
              <a:t>They ask that you log on to a Web site resolve the issue</a:t>
            </a:r>
          </a:p>
          <a:p>
            <a:pPr eaLnBrk="1" hangingPunct="1"/>
            <a:r>
              <a:rPr lang="en-US" smtClean="0"/>
              <a:t>Most of the links connect to bogus sites that looks like it might be reputable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219200" y="1206500"/>
            <a:ext cx="6705600" cy="4889500"/>
          </a:xfrm>
          <a:prstGeom prst="rect">
            <a:avLst/>
          </a:prstGeom>
          <a:noFill/>
          <a:ln w="9525">
            <a:solidFill>
              <a:schemeClr val="accent2">
                <a:lumMod val="75000"/>
              </a:schemeClr>
            </a:solidFill>
            <a:miter lim="800000"/>
            <a:headEnd/>
            <a:tailEnd/>
          </a:ln>
        </p:spPr>
      </p:pic>
      <p:sp>
        <p:nvSpPr>
          <p:cNvPr id="3" name="Rectangle 2"/>
          <p:cNvSpPr txBox="1">
            <a:spLocks noChangeArrowheads="1"/>
          </p:cNvSpPr>
          <p:nvPr/>
        </p:nvSpPr>
        <p:spPr>
          <a:xfrm>
            <a:off x="457200" y="274638"/>
            <a:ext cx="8229600" cy="1143000"/>
          </a:xfrm>
          <a:prstGeom prst="rect">
            <a:avLst/>
          </a:prstGeom>
        </p:spPr>
        <p:txBody>
          <a:bodyPr/>
          <a:lstStyle/>
          <a:p>
            <a:pPr algn="ctr">
              <a:defRPr/>
            </a:pPr>
            <a:r>
              <a:rPr lang="en-US" sz="4400" kern="0" dirty="0">
                <a:solidFill>
                  <a:schemeClr val="tx2"/>
                </a:solidFill>
                <a:latin typeface="+mj-lt"/>
                <a:ea typeface="+mj-ea"/>
                <a:cs typeface="+mj-cs"/>
              </a:rPr>
              <a:t>Be a Martian</a:t>
            </a:r>
            <a:endParaRPr lang="en-US" sz="4400" kern="0" dirty="0">
              <a:solidFill>
                <a:schemeClr val="tx2"/>
              </a:solidFill>
              <a:latin typeface="+mj-lt"/>
              <a:ea typeface="+mj-ea"/>
              <a:cs typeface="+mj-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Phishing…Protection</a:t>
            </a:r>
          </a:p>
        </p:txBody>
      </p:sp>
      <p:sp>
        <p:nvSpPr>
          <p:cNvPr id="74754" name="Content Placeholder 2"/>
          <p:cNvSpPr>
            <a:spLocks noGrp="1"/>
          </p:cNvSpPr>
          <p:nvPr>
            <p:ph idx="1"/>
          </p:nvPr>
        </p:nvSpPr>
        <p:spPr/>
        <p:txBody>
          <a:bodyPr/>
          <a:lstStyle/>
          <a:p>
            <a:pPr eaLnBrk="1" hangingPunct="1"/>
            <a:r>
              <a:rPr lang="en-US" smtClean="0"/>
              <a:t>You can protect yourself from phishing by doing the following:</a:t>
            </a:r>
          </a:p>
          <a:p>
            <a:pPr lvl="1" eaLnBrk="1" hangingPunct="1"/>
            <a:r>
              <a:rPr lang="en-US" smtClean="0"/>
              <a:t>Open attachments only when you know who sent them and why</a:t>
            </a:r>
          </a:p>
          <a:p>
            <a:pPr lvl="1" eaLnBrk="1" hangingPunct="1"/>
            <a:r>
              <a:rPr lang="en-US" smtClean="0"/>
              <a:t>Only give information online when you have initiated the transaction yourself</a:t>
            </a:r>
          </a:p>
          <a:p>
            <a:pPr lvl="1" eaLnBrk="1" hangingPunct="1"/>
            <a:r>
              <a:rPr lang="en-US" smtClean="0"/>
              <a:t>Before entering information, think: “How did I get to this company?”</a:t>
            </a:r>
          </a:p>
          <a:p>
            <a:pPr lvl="1" eaLnBrk="1" hangingPunct="1"/>
            <a:r>
              <a:rPr lang="en-US" smtClean="0"/>
              <a:t>Pay attention to the domain name of the</a:t>
            </a:r>
            <a:br>
              <a:rPr lang="en-US" smtClean="0"/>
            </a:br>
            <a:r>
              <a:rPr lang="en-US" smtClean="0"/>
              <a:t>company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7" name="Picture 2"/>
          <p:cNvPicPr>
            <a:picLocks noChangeAspect="1" noChangeArrowheads="1"/>
          </p:cNvPicPr>
          <p:nvPr/>
        </p:nvPicPr>
        <p:blipFill>
          <a:blip r:embed="rId2"/>
          <a:srcRect/>
          <a:stretch>
            <a:fillRect/>
          </a:stretch>
        </p:blipFill>
        <p:spPr bwMode="auto">
          <a:xfrm>
            <a:off x="1822450" y="917575"/>
            <a:ext cx="5499100" cy="502285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Protecting Intellectual Property</a:t>
            </a:r>
          </a:p>
        </p:txBody>
      </p:sp>
      <p:sp>
        <p:nvSpPr>
          <p:cNvPr id="76802" name="Content Placeholder 2"/>
          <p:cNvSpPr>
            <a:spLocks noGrp="1"/>
          </p:cNvSpPr>
          <p:nvPr>
            <p:ph idx="1"/>
          </p:nvPr>
        </p:nvSpPr>
        <p:spPr/>
        <p:txBody>
          <a:bodyPr/>
          <a:lstStyle/>
          <a:p>
            <a:pPr eaLnBrk="1" hangingPunct="1"/>
            <a:r>
              <a:rPr lang="en-US" smtClean="0"/>
              <a:t>Information is something that can be owned</a:t>
            </a:r>
          </a:p>
          <a:p>
            <a:pPr eaLnBrk="1" hangingPunct="1"/>
            <a:r>
              <a:rPr lang="en-US" smtClean="0"/>
              <a:t>Information is the result of the creative process</a:t>
            </a:r>
          </a:p>
          <a:p>
            <a:pPr eaLnBrk="1" hangingPunct="1"/>
            <a:r>
              <a:rPr lang="en-US" smtClean="0"/>
              <a:t>The act of creation gives the creator ownership of the result in the US and most of the world</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p:cNvSpPr>
            <a:spLocks noGrp="1"/>
          </p:cNvSpPr>
          <p:nvPr>
            <p:ph type="title"/>
          </p:nvPr>
        </p:nvSpPr>
        <p:spPr/>
        <p:txBody>
          <a:bodyPr/>
          <a:lstStyle/>
          <a:p>
            <a:pPr eaLnBrk="1" hangingPunct="1"/>
            <a:r>
              <a:rPr lang="en-US" smtClean="0"/>
              <a:t>Protecting Intellectual Property</a:t>
            </a:r>
          </a:p>
        </p:txBody>
      </p:sp>
      <p:sp>
        <p:nvSpPr>
          <p:cNvPr id="77826" name="Content Placeholder 2"/>
          <p:cNvSpPr>
            <a:spLocks noGrp="1"/>
          </p:cNvSpPr>
          <p:nvPr>
            <p:ph idx="1"/>
          </p:nvPr>
        </p:nvSpPr>
        <p:spPr/>
        <p:txBody>
          <a:bodyPr/>
          <a:lstStyle/>
          <a:p>
            <a:pPr eaLnBrk="1" hangingPunct="1"/>
            <a:r>
              <a:rPr lang="en-US" smtClean="0"/>
              <a:t>Sometimes there are multiple forms of ownership</a:t>
            </a:r>
          </a:p>
          <a:p>
            <a:pPr lvl="1" eaLnBrk="1" hangingPunct="1"/>
            <a:r>
              <a:rPr lang="en-US" smtClean="0"/>
              <a:t>If on her tour Katy Perry sings a song written by Paul Simon, he owns the words and music, she owns the performance</a:t>
            </a:r>
          </a:p>
          <a:p>
            <a:pPr lvl="1" eaLnBrk="1" hangingPunct="1"/>
            <a:r>
              <a:rPr lang="en-US" smtClean="0"/>
              <a:t>If a person creates something while working for a company, the company generally owns the information</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p:txBody>
          <a:bodyPr/>
          <a:lstStyle/>
          <a:p>
            <a:pPr eaLnBrk="1" hangingPunct="1"/>
            <a:r>
              <a:rPr lang="en-US" smtClean="0"/>
              <a:t>Protecting Intellectual Property</a:t>
            </a:r>
          </a:p>
        </p:txBody>
      </p:sp>
      <p:sp>
        <p:nvSpPr>
          <p:cNvPr id="78850" name="Content Placeholder 2"/>
          <p:cNvSpPr>
            <a:spLocks noGrp="1"/>
          </p:cNvSpPr>
          <p:nvPr>
            <p:ph idx="1"/>
          </p:nvPr>
        </p:nvSpPr>
        <p:spPr/>
        <p:txBody>
          <a:bodyPr/>
          <a:lstStyle/>
          <a:p>
            <a:pPr eaLnBrk="1" hangingPunct="1"/>
            <a:r>
              <a:rPr lang="en-US" smtClean="0"/>
              <a:t>All such human creations are called intellectual property</a:t>
            </a:r>
          </a:p>
          <a:p>
            <a:pPr eaLnBrk="1" hangingPunct="1"/>
            <a:r>
              <a:rPr lang="en-US" smtClean="0"/>
              <a:t>The two aspects of intellectual property that we are interested in are:</a:t>
            </a:r>
          </a:p>
          <a:p>
            <a:pPr marL="971550" lvl="1" indent="-514350" eaLnBrk="1" hangingPunct="1">
              <a:buFontTx/>
              <a:buAutoNum type="arabicPeriod"/>
            </a:pPr>
            <a:r>
              <a:rPr lang="en-US" smtClean="0"/>
              <a:t>Software,  and </a:t>
            </a:r>
          </a:p>
          <a:p>
            <a:pPr marL="971550" lvl="1" indent="-514350" eaLnBrk="1" hangingPunct="1">
              <a:buFontTx/>
              <a:buAutoNum type="arabicPeriod"/>
            </a:pPr>
            <a:r>
              <a:rPr lang="en-US" smtClean="0"/>
              <a:t>Copyright on the Web</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mtClean="0"/>
              <a:t>1. Software</a:t>
            </a:r>
          </a:p>
        </p:txBody>
      </p:sp>
      <p:sp>
        <p:nvSpPr>
          <p:cNvPr id="79874" name="Content Placeholder 2"/>
          <p:cNvSpPr>
            <a:spLocks noGrp="1"/>
          </p:cNvSpPr>
          <p:nvPr>
            <p:ph idx="1"/>
          </p:nvPr>
        </p:nvSpPr>
        <p:spPr/>
        <p:txBody>
          <a:bodyPr/>
          <a:lstStyle/>
          <a:p>
            <a:pPr eaLnBrk="1" hangingPunct="1"/>
            <a:r>
              <a:rPr lang="en-US" smtClean="0"/>
              <a:t>When you buy software, you actually didn’t </a:t>
            </a:r>
            <a:r>
              <a:rPr lang="en-US" i="1" smtClean="0"/>
              <a:t>buy</a:t>
            </a:r>
            <a:r>
              <a:rPr lang="en-US" smtClean="0"/>
              <a:t> the software, you </a:t>
            </a:r>
            <a:r>
              <a:rPr lang="en-US" i="1" smtClean="0"/>
              <a:t>leased </a:t>
            </a:r>
            <a:r>
              <a:rPr lang="en-US" smtClean="0"/>
              <a:t>it</a:t>
            </a:r>
          </a:p>
          <a:p>
            <a:pPr eaLnBrk="1" hangingPunct="1"/>
            <a:r>
              <a:rPr lang="en-US" smtClean="0"/>
              <a:t>You have the right to use of software, but the ownership remains with the company that marketed it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1. Software</a:t>
            </a:r>
          </a:p>
        </p:txBody>
      </p:sp>
      <p:sp>
        <p:nvSpPr>
          <p:cNvPr id="3" name="Content Placeholder 2"/>
          <p:cNvSpPr>
            <a:spLocks noGrp="1"/>
          </p:cNvSpPr>
          <p:nvPr>
            <p:ph idx="1"/>
          </p:nvPr>
        </p:nvSpPr>
        <p:spPr/>
        <p:txBody>
          <a:bodyPr/>
          <a:lstStyle/>
          <a:p>
            <a:pPr eaLnBrk="1" hangingPunct="1">
              <a:defRPr/>
            </a:pPr>
            <a:r>
              <a:rPr lang="en-US" dirty="0" smtClean="0"/>
              <a:t>Use of the Software</a:t>
            </a:r>
          </a:p>
          <a:p>
            <a:pPr lvl="1" eaLnBrk="1" hangingPunct="1">
              <a:defRPr/>
            </a:pPr>
            <a:r>
              <a:rPr lang="en-US" dirty="0" smtClean="0"/>
              <a:t>If the agreement allows us to use the software, we can use it on </a:t>
            </a:r>
            <a:r>
              <a:rPr lang="en-US" i="1" dirty="0" smtClean="0">
                <a:solidFill>
                  <a:schemeClr val="accent1">
                    <a:lumMod val="25000"/>
                  </a:schemeClr>
                </a:solidFill>
              </a:rPr>
              <a:t>at least one </a:t>
            </a:r>
            <a:r>
              <a:rPr lang="en-US" dirty="0" smtClean="0"/>
              <a:t>computer</a:t>
            </a:r>
          </a:p>
          <a:p>
            <a:pPr lvl="1" eaLnBrk="1" hangingPunct="1">
              <a:defRPr/>
            </a:pPr>
            <a:r>
              <a:rPr lang="en-US" dirty="0" smtClean="0"/>
              <a:t>We </a:t>
            </a:r>
            <a:r>
              <a:rPr lang="en-US" i="1" dirty="0" smtClean="0">
                <a:solidFill>
                  <a:schemeClr val="accent1">
                    <a:lumMod val="25000"/>
                  </a:schemeClr>
                </a:solidFill>
              </a:rPr>
              <a:t>may</a:t>
            </a:r>
            <a:r>
              <a:rPr lang="en-US" dirty="0" smtClean="0"/>
              <a:t> be permitted to use it on all of the computers we own</a:t>
            </a:r>
          </a:p>
          <a:p>
            <a:pPr lvl="1" eaLnBrk="1" hangingPunct="1">
              <a:defRPr/>
            </a:pPr>
            <a:r>
              <a:rPr lang="en-US" dirty="0" smtClean="0"/>
              <a:t>We can use </a:t>
            </a:r>
            <a:r>
              <a:rPr lang="en-US" i="1" dirty="0" smtClean="0">
                <a:solidFill>
                  <a:schemeClr val="accent1">
                    <a:lumMod val="25000"/>
                  </a:schemeClr>
                </a:solidFill>
              </a:rPr>
              <a:t>only</a:t>
            </a:r>
            <a:r>
              <a:rPr lang="en-US" dirty="0" smtClean="0"/>
              <a:t> one instance at a time</a:t>
            </a:r>
          </a:p>
          <a:p>
            <a:pPr lvl="1" eaLnBrk="1" hangingPunct="1">
              <a:defRPr/>
            </a:pPr>
            <a:r>
              <a:rPr lang="en-US" dirty="0" smtClean="0"/>
              <a:t>Installing several instances for convenience </a:t>
            </a:r>
            <a:r>
              <a:rPr lang="en-US" i="1" dirty="0" smtClean="0">
                <a:solidFill>
                  <a:schemeClr val="accent1">
                    <a:lumMod val="25000"/>
                  </a:schemeClr>
                </a:solidFill>
              </a:rPr>
              <a:t>may</a:t>
            </a:r>
            <a:r>
              <a:rPr lang="en-US" dirty="0" smtClean="0"/>
              <a:t> be okay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1. Software</a:t>
            </a:r>
          </a:p>
        </p:txBody>
      </p:sp>
      <p:sp>
        <p:nvSpPr>
          <p:cNvPr id="3" name="Content Placeholder 2"/>
          <p:cNvSpPr>
            <a:spLocks noGrp="1"/>
          </p:cNvSpPr>
          <p:nvPr>
            <p:ph idx="1"/>
          </p:nvPr>
        </p:nvSpPr>
        <p:spPr/>
        <p:txBody>
          <a:bodyPr/>
          <a:lstStyle/>
          <a:p>
            <a:pPr eaLnBrk="1" hangingPunct="1">
              <a:defRPr/>
            </a:pPr>
            <a:r>
              <a:rPr lang="en-US" dirty="0" smtClean="0"/>
              <a:t>Don’t Sell It or Give It Away</a:t>
            </a:r>
          </a:p>
          <a:p>
            <a:pPr lvl="1" eaLnBrk="1" hangingPunct="1">
              <a:defRPr/>
            </a:pPr>
            <a:r>
              <a:rPr lang="en-US" dirty="0" smtClean="0"/>
              <a:t>Because you don’t </a:t>
            </a:r>
            <a:r>
              <a:rPr lang="en-US" i="1" dirty="0" smtClean="0">
                <a:solidFill>
                  <a:schemeClr val="accent1">
                    <a:lumMod val="25000"/>
                  </a:schemeClr>
                </a:solidFill>
              </a:rPr>
              <a:t>own</a:t>
            </a:r>
            <a:r>
              <a:rPr lang="en-US" i="1" dirty="0" smtClean="0"/>
              <a:t> </a:t>
            </a:r>
            <a:r>
              <a:rPr lang="en-US" dirty="0" smtClean="0"/>
              <a:t>commercial software you cannot give it to your friend</a:t>
            </a:r>
          </a:p>
          <a:p>
            <a:pPr lvl="1" eaLnBrk="1" hangingPunct="1">
              <a:defRPr/>
            </a:pPr>
            <a:r>
              <a:rPr lang="en-US" dirty="0" smtClean="0"/>
              <a:t>If you do, you would violate the terms of the contract that you agreed to when you </a:t>
            </a:r>
            <a:r>
              <a:rPr lang="en-US" i="1" dirty="0" smtClean="0">
                <a:solidFill>
                  <a:schemeClr val="accent1">
                    <a:lumMod val="25000"/>
                  </a:schemeClr>
                </a:solidFill>
              </a:rPr>
              <a:t>opened</a:t>
            </a:r>
            <a:r>
              <a:rPr lang="en-US" dirty="0" smtClean="0"/>
              <a:t> the software package</a:t>
            </a:r>
          </a:p>
          <a:p>
            <a:pPr lvl="1" eaLnBrk="1" hangingPunct="1">
              <a:defRPr/>
            </a:pPr>
            <a:r>
              <a:rPr lang="en-US" dirty="0" smtClean="0"/>
              <a:t>Unless the programmer gives you the </a:t>
            </a:r>
            <a:r>
              <a:rPr lang="en-US" i="1" dirty="0" smtClean="0">
                <a:solidFill>
                  <a:schemeClr val="accent1">
                    <a:lumMod val="25000"/>
                  </a:schemeClr>
                </a:solidFill>
              </a:rPr>
              <a:t>explicit right </a:t>
            </a:r>
            <a:r>
              <a:rPr lang="en-US" dirty="0" smtClean="0"/>
              <a:t>to copy and distribute the software, you cannot sell it or even give it away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mtClean="0"/>
              <a:t>1. Software</a:t>
            </a:r>
          </a:p>
        </p:txBody>
      </p:sp>
      <p:sp>
        <p:nvSpPr>
          <p:cNvPr id="82946" name="Content Placeholder 2"/>
          <p:cNvSpPr>
            <a:spLocks noGrp="1"/>
          </p:cNvSpPr>
          <p:nvPr>
            <p:ph idx="1"/>
          </p:nvPr>
        </p:nvSpPr>
        <p:spPr/>
        <p:txBody>
          <a:bodyPr/>
          <a:lstStyle/>
          <a:p>
            <a:pPr eaLnBrk="1" hangingPunct="1"/>
            <a:r>
              <a:rPr lang="en-US" smtClean="0"/>
              <a:t>Try Before You Buy</a:t>
            </a:r>
          </a:p>
          <a:p>
            <a:pPr lvl="1" eaLnBrk="1" hangingPunct="1"/>
            <a:r>
              <a:rPr lang="en-US" smtClean="0"/>
              <a:t>Shareware, software that is usually distributed over the Internet</a:t>
            </a:r>
          </a:p>
          <a:p>
            <a:pPr lvl="1" eaLnBrk="1" hangingPunct="1"/>
            <a:r>
              <a:rPr lang="en-US" smtClean="0"/>
              <a:t>The idea of shareware is that you can try out the software, and if you like it and use it and then you pay the person who created it</a:t>
            </a:r>
          </a:p>
          <a:p>
            <a:pPr lvl="1" eaLnBrk="1" hangingPunct="1"/>
            <a:r>
              <a:rPr lang="en-US" smtClean="0"/>
              <a:t>It is an honor system:</a:t>
            </a:r>
          </a:p>
          <a:p>
            <a:pPr lvl="2" eaLnBrk="1" hangingPunct="1"/>
            <a:r>
              <a:rPr lang="en-US" smtClean="0"/>
              <a:t>If you use the software, you should pay for it</a:t>
            </a:r>
          </a:p>
          <a:p>
            <a:pPr lvl="2" eaLnBrk="1" hangingPunct="1"/>
            <a:r>
              <a:rPr lang="en-US" smtClean="0"/>
              <a:t>It is unethical to download software on the implied promise of paying for it if you use it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1. Software</a:t>
            </a:r>
          </a:p>
        </p:txBody>
      </p:sp>
      <p:sp>
        <p:nvSpPr>
          <p:cNvPr id="83970" name="Content Placeholder 2"/>
          <p:cNvSpPr>
            <a:spLocks noGrp="1"/>
          </p:cNvSpPr>
          <p:nvPr>
            <p:ph idx="1"/>
          </p:nvPr>
        </p:nvSpPr>
        <p:spPr/>
        <p:txBody>
          <a:bodyPr/>
          <a:lstStyle/>
          <a:p>
            <a:pPr eaLnBrk="1" hangingPunct="1"/>
            <a:r>
              <a:rPr lang="en-US" smtClean="0"/>
              <a:t>Open Source Software</a:t>
            </a:r>
          </a:p>
          <a:p>
            <a:pPr lvl="1" eaLnBrk="1" hangingPunct="1"/>
            <a:r>
              <a:rPr lang="en-US" smtClean="0"/>
              <a:t>Software from vendors is </a:t>
            </a:r>
            <a:r>
              <a:rPr lang="en-US" i="1" smtClean="0"/>
              <a:t>proprietary, </a:t>
            </a:r>
            <a:r>
              <a:rPr lang="en-US" smtClean="0"/>
              <a:t>(the vendors keep the source code private)</a:t>
            </a:r>
          </a:p>
          <a:p>
            <a:pPr lvl="1" eaLnBrk="1" hangingPunct="1"/>
            <a:r>
              <a:rPr lang="en-US" smtClean="0"/>
              <a:t>Software for which the program is publicly available, is known as open source software</a:t>
            </a:r>
          </a:p>
          <a:p>
            <a:pPr lvl="1" eaLnBrk="1" hangingPunct="1"/>
            <a:r>
              <a:rPr lang="en-US" smtClean="0"/>
              <a:t>Open source seems not to make sense: </a:t>
            </a:r>
          </a:p>
          <a:p>
            <a:pPr lvl="2" eaLnBrk="1" hangingPunct="1"/>
            <a:r>
              <a:rPr lang="en-US" smtClean="0"/>
              <a:t>Who pays for the technology?</a:t>
            </a:r>
          </a:p>
          <a:p>
            <a:pPr lvl="2" eaLnBrk="1" hangingPunct="1"/>
            <a:r>
              <a:rPr lang="en-US" smtClean="0"/>
              <a:t>How can a company make money if the product is publicly available?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a:spLocks noGrp="1" noChangeArrowheads="1"/>
          </p:cNvSpPr>
          <p:nvPr>
            <p:ph type="title"/>
          </p:nvPr>
        </p:nvSpPr>
        <p:spPr/>
        <p:txBody>
          <a:bodyPr/>
          <a:lstStyle/>
          <a:p>
            <a:pPr eaLnBrk="1" hangingPunct="1"/>
            <a:r>
              <a:rPr lang="en-US" smtClean="0"/>
              <a:t>Be a Martian</a:t>
            </a:r>
          </a:p>
        </p:txBody>
      </p:sp>
      <p:sp>
        <p:nvSpPr>
          <p:cNvPr id="20482" name="Rectangle 3"/>
          <p:cNvSpPr>
            <a:spLocks noGrp="1" noChangeArrowheads="1"/>
          </p:cNvSpPr>
          <p:nvPr>
            <p:ph type="body" idx="1"/>
          </p:nvPr>
        </p:nvSpPr>
        <p:spPr/>
        <p:txBody>
          <a:bodyPr/>
          <a:lstStyle/>
          <a:p>
            <a:pPr eaLnBrk="1" hangingPunct="1"/>
            <a:r>
              <a:rPr lang="en-US" smtClean="0"/>
              <a:t>By opening up the project to a wide variety of people, participants will have a wide variety of skill sets</a:t>
            </a:r>
          </a:p>
          <a:p>
            <a:pPr eaLnBrk="1" hangingPunct="1"/>
            <a:r>
              <a:rPr lang="en-US" smtClean="0"/>
              <a:t>Volunteers might actually be faster and more efficient at the task!</a:t>
            </a:r>
          </a:p>
          <a:p>
            <a:pPr eaLnBrk="1" hangingPunct="1"/>
            <a:r>
              <a:rPr lang="en-US" smtClean="0"/>
              <a:t>Their skills and knowledge might lead to a better solution, as Wikipedia proves in most cases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smtClean="0"/>
              <a:t>1. Software</a:t>
            </a:r>
          </a:p>
        </p:txBody>
      </p:sp>
      <p:sp>
        <p:nvSpPr>
          <p:cNvPr id="84994" name="Content Placeholder 2"/>
          <p:cNvSpPr>
            <a:spLocks noGrp="1"/>
          </p:cNvSpPr>
          <p:nvPr>
            <p:ph idx="1"/>
          </p:nvPr>
        </p:nvSpPr>
        <p:spPr/>
        <p:txBody>
          <a:bodyPr/>
          <a:lstStyle/>
          <a:p>
            <a:pPr eaLnBrk="1" hangingPunct="1"/>
            <a:r>
              <a:rPr lang="en-US" smtClean="0"/>
              <a:t>Open Source Software</a:t>
            </a:r>
          </a:p>
          <a:p>
            <a:pPr lvl="1" eaLnBrk="1" hangingPunct="1"/>
            <a:r>
              <a:rPr lang="en-US" smtClean="0"/>
              <a:t>Companies developing technology often make their products open source to promote wide distribution</a:t>
            </a:r>
          </a:p>
          <a:p>
            <a:pPr lvl="1" eaLnBrk="1" hangingPunct="1"/>
            <a:r>
              <a:rPr lang="en-US" smtClean="0"/>
              <a:t>Money is made selling specialized versions to corporate clients, providing customer support, and selling other software </a:t>
            </a:r>
          </a:p>
          <a:p>
            <a:pPr lvl="1" eaLnBrk="1" hangingPunct="1"/>
            <a:r>
              <a:rPr lang="en-US" smtClean="0"/>
              <a:t>Advocates of open source point out that if the software is publicly available, other people work on it and improve it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p:txBody>
          <a:bodyPr/>
          <a:lstStyle/>
          <a:p>
            <a:pPr eaLnBrk="1" hangingPunct="1"/>
            <a:r>
              <a:rPr lang="en-US" smtClean="0"/>
              <a:t>2. Copyright on the Web</a:t>
            </a:r>
          </a:p>
        </p:txBody>
      </p:sp>
      <p:sp>
        <p:nvSpPr>
          <p:cNvPr id="86018" name="Content Placeholder 2"/>
          <p:cNvSpPr>
            <a:spLocks noGrp="1"/>
          </p:cNvSpPr>
          <p:nvPr>
            <p:ph idx="1"/>
          </p:nvPr>
        </p:nvSpPr>
        <p:spPr/>
        <p:txBody>
          <a:bodyPr/>
          <a:lstStyle/>
          <a:p>
            <a:pPr eaLnBrk="1" hangingPunct="1"/>
            <a:r>
              <a:rPr lang="en-US" smtClean="0"/>
              <a:t>When a person writes a term paper, builds a Web page, or creates a sculpture, s/he automatically owns the copyright on that “work” in the US and most nations of the world</a:t>
            </a:r>
          </a:p>
          <a:p>
            <a:pPr eaLnBrk="1" hangingPunct="1"/>
            <a:r>
              <a:rPr lang="en-US" smtClean="0"/>
              <a:t>It’s the creator’s copyright unless the creation is “work for hire”</a:t>
            </a:r>
          </a:p>
          <a:p>
            <a:pPr lvl="1" eaLnBrk="1" hangingPunct="1"/>
            <a:r>
              <a:rPr lang="en-US" smtClean="0"/>
              <a:t>The owner is the person who paid the </a:t>
            </a:r>
            <a:br>
              <a:rPr lang="en-US" smtClean="0"/>
            </a:br>
            <a:r>
              <a:rPr lang="en-US" smtClean="0"/>
              <a:t>creator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2. Copyright on the Web</a:t>
            </a:r>
          </a:p>
        </p:txBody>
      </p:sp>
      <p:sp>
        <p:nvSpPr>
          <p:cNvPr id="87042" name="Content Placeholder 2"/>
          <p:cNvSpPr>
            <a:spLocks noGrp="1"/>
          </p:cNvSpPr>
          <p:nvPr>
            <p:ph idx="1"/>
          </p:nvPr>
        </p:nvSpPr>
        <p:spPr/>
        <p:txBody>
          <a:bodyPr/>
          <a:lstStyle/>
          <a:p>
            <a:pPr eaLnBrk="1" hangingPunct="1"/>
            <a:r>
              <a:rPr lang="en-US" smtClean="0"/>
              <a:t>What rights are included in a copyright?</a:t>
            </a:r>
          </a:p>
          <a:p>
            <a:pPr eaLnBrk="1" hangingPunct="1"/>
            <a:r>
              <a:rPr lang="en-US" smtClean="0"/>
              <a:t>Copyright protects the owner’s right to do the following:</a:t>
            </a:r>
          </a:p>
          <a:p>
            <a:pPr lvl="1" eaLnBrk="1" hangingPunct="1"/>
            <a:r>
              <a:rPr lang="en-US" smtClean="0"/>
              <a:t>Make a copy of the work</a:t>
            </a:r>
          </a:p>
          <a:p>
            <a:pPr lvl="1" eaLnBrk="1" hangingPunct="1"/>
            <a:r>
              <a:rPr lang="en-US" smtClean="0"/>
              <a:t>Use a work as the basis for a new work</a:t>
            </a:r>
            <a:endParaRPr lang="en-US" i="1" smtClean="0"/>
          </a:p>
          <a:p>
            <a:pPr lvl="1" eaLnBrk="1" hangingPunct="1"/>
            <a:r>
              <a:rPr lang="en-US" smtClean="0"/>
              <a:t>Distribute or publish the work</a:t>
            </a:r>
          </a:p>
          <a:p>
            <a:pPr lvl="1" eaLnBrk="1" hangingPunct="1"/>
            <a:r>
              <a:rPr lang="en-US" smtClean="0"/>
              <a:t>Publicly perform the work</a:t>
            </a:r>
          </a:p>
          <a:p>
            <a:pPr lvl="1" eaLnBrk="1" hangingPunct="1"/>
            <a:r>
              <a:rPr lang="en-US" smtClean="0"/>
              <a:t>Publicly display the work</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2. Copyright on the Web</a:t>
            </a:r>
          </a:p>
        </p:txBody>
      </p:sp>
      <p:sp>
        <p:nvSpPr>
          <p:cNvPr id="88066" name="Content Placeholder 2"/>
          <p:cNvSpPr>
            <a:spLocks noGrp="1"/>
          </p:cNvSpPr>
          <p:nvPr>
            <p:ph idx="1"/>
          </p:nvPr>
        </p:nvSpPr>
        <p:spPr/>
        <p:txBody>
          <a:bodyPr/>
          <a:lstStyle/>
          <a:p>
            <a:pPr eaLnBrk="1" hangingPunct="1"/>
            <a:r>
              <a:rPr lang="en-US" smtClean="0"/>
              <a:t>No application or approval is required</a:t>
            </a:r>
          </a:p>
          <a:p>
            <a:pPr eaLnBrk="1" hangingPunct="1"/>
            <a:r>
              <a:rPr lang="en-US" smtClean="0"/>
              <a:t>The work doesn’t require the © symbol.</a:t>
            </a:r>
          </a:p>
          <a:p>
            <a:pPr eaLnBrk="1" hangingPunct="1"/>
            <a:r>
              <a:rPr lang="en-US" smtClean="0"/>
              <a:t>It’s copyrighted the moment it’s finished.</a:t>
            </a:r>
          </a:p>
          <a:p>
            <a:pPr eaLnBrk="1" hangingPunct="1"/>
            <a:r>
              <a:rPr lang="en-US" smtClean="0"/>
              <a:t>You might be tempted to bypass copyright law by restating a work in your own words</a:t>
            </a:r>
          </a:p>
          <a:p>
            <a:pPr lvl="1" eaLnBrk="1" hangingPunct="1"/>
            <a:r>
              <a:rPr lang="en-US" smtClean="0"/>
              <a:t>If your creation is too much like the original, you’ve produced a derivative work rather than new intellectual property</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smtClean="0"/>
              <a:t>2. Copyright on the Web</a:t>
            </a:r>
          </a:p>
        </p:txBody>
      </p:sp>
      <p:sp>
        <p:nvSpPr>
          <p:cNvPr id="89090" name="Content Placeholder 2"/>
          <p:cNvSpPr>
            <a:spLocks noGrp="1"/>
          </p:cNvSpPr>
          <p:nvPr>
            <p:ph idx="1"/>
          </p:nvPr>
        </p:nvSpPr>
        <p:spPr/>
        <p:txBody>
          <a:bodyPr/>
          <a:lstStyle/>
          <a:p>
            <a:pPr eaLnBrk="1" hangingPunct="1"/>
            <a:r>
              <a:rPr lang="en-US" smtClean="0"/>
              <a:t>Free Personal Use</a:t>
            </a:r>
          </a:p>
          <a:p>
            <a:pPr lvl="1" eaLnBrk="1" hangingPunct="1"/>
            <a:r>
              <a:rPr lang="en-US" smtClean="0"/>
              <a:t>Just because someone else owns a work doesn’t mean that you can’t use and enjoy it</a:t>
            </a:r>
          </a:p>
          <a:p>
            <a:pPr lvl="1" eaLnBrk="1" hangingPunct="1"/>
            <a:r>
              <a:rPr lang="en-US" smtClean="0"/>
              <a:t>You are free to read, view, or listen to it</a:t>
            </a:r>
          </a:p>
          <a:p>
            <a:pPr lvl="1" eaLnBrk="1" hangingPunct="1"/>
            <a:r>
              <a:rPr lang="en-US" smtClean="0"/>
              <a:t>You can print it (and/or save it) as long as it is for future personal enjoyment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2. Copyright on the Web</a:t>
            </a:r>
          </a:p>
        </p:txBody>
      </p:sp>
      <p:sp>
        <p:nvSpPr>
          <p:cNvPr id="90114" name="Content Placeholder 2"/>
          <p:cNvSpPr>
            <a:spLocks noGrp="1"/>
          </p:cNvSpPr>
          <p:nvPr>
            <p:ph idx="1"/>
          </p:nvPr>
        </p:nvSpPr>
        <p:spPr/>
        <p:txBody>
          <a:bodyPr/>
          <a:lstStyle/>
          <a:p>
            <a:pPr eaLnBrk="1" hangingPunct="1"/>
            <a:r>
              <a:rPr lang="en-US" smtClean="0"/>
              <a:t>When Is Permission Needed?</a:t>
            </a:r>
          </a:p>
          <a:p>
            <a:pPr lvl="1" eaLnBrk="1" hangingPunct="1"/>
            <a:r>
              <a:rPr lang="en-US" smtClean="0"/>
              <a:t>Generally, if you want to use works in one of these ways (make a copy, use a work as the basis for a new work, distribute or publish the work, or publicly perform the work, you must get permission from the owners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smtClean="0"/>
              <a:t>2. Copyright on the Web</a:t>
            </a:r>
          </a:p>
        </p:txBody>
      </p:sp>
      <p:sp>
        <p:nvSpPr>
          <p:cNvPr id="91138" name="Content Placeholder 2"/>
          <p:cNvSpPr>
            <a:spLocks noGrp="1"/>
          </p:cNvSpPr>
          <p:nvPr>
            <p:ph idx="1"/>
          </p:nvPr>
        </p:nvSpPr>
        <p:spPr/>
        <p:txBody>
          <a:bodyPr/>
          <a:lstStyle/>
          <a:p>
            <a:pPr eaLnBrk="1" hangingPunct="1"/>
            <a:r>
              <a:rPr lang="en-US" smtClean="0"/>
              <a:t>The Concept of Fair Use</a:t>
            </a:r>
          </a:p>
          <a:p>
            <a:pPr lvl="1" eaLnBrk="1" hangingPunct="1"/>
            <a:r>
              <a:rPr lang="en-US" smtClean="0"/>
              <a:t>This is the gray area in which limited use of copyrighted materials is allowed without getting permission.</a:t>
            </a:r>
          </a:p>
          <a:p>
            <a:pPr lvl="1" eaLnBrk="1" hangingPunct="1"/>
            <a:r>
              <a:rPr lang="en-US" b="1" smtClean="0"/>
              <a:t>Fair use is recognized in copyright law to allow the use of copyrighted material for educational or scholarly purposes, to allow limited quotation of copyrighted works for review or criticism, to permit parody, and a few other uses</a:t>
            </a:r>
            <a:endParaRPr 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mtClean="0"/>
              <a:t>2. Copyright on the Web</a:t>
            </a:r>
          </a:p>
        </p:txBody>
      </p:sp>
      <p:sp>
        <p:nvSpPr>
          <p:cNvPr id="92162" name="Content Placeholder 2"/>
          <p:cNvSpPr>
            <a:spLocks noGrp="1"/>
          </p:cNvSpPr>
          <p:nvPr>
            <p:ph idx="1"/>
          </p:nvPr>
        </p:nvSpPr>
        <p:spPr/>
        <p:txBody>
          <a:bodyPr/>
          <a:lstStyle/>
          <a:p>
            <a:pPr eaLnBrk="1" hangingPunct="1"/>
            <a:r>
              <a:rPr lang="en-US" smtClean="0"/>
              <a:t>When Is It Fair Use?</a:t>
            </a:r>
          </a:p>
          <a:p>
            <a:pPr marL="971550" lvl="1" indent="-514350" eaLnBrk="1" hangingPunct="1">
              <a:buFontTx/>
              <a:buAutoNum type="arabicPeriod"/>
            </a:pPr>
            <a:r>
              <a:rPr lang="en-US" b="1" smtClean="0"/>
              <a:t>What is the planned use?</a:t>
            </a:r>
          </a:p>
          <a:p>
            <a:pPr marL="971550" lvl="1" indent="-514350" eaLnBrk="1" hangingPunct="1">
              <a:buFontTx/>
              <a:buAutoNum type="arabicPeriod"/>
            </a:pPr>
            <a:r>
              <a:rPr lang="en-US" b="1" smtClean="0"/>
              <a:t>What is the nature of the work in which the material is to be used?</a:t>
            </a:r>
          </a:p>
          <a:p>
            <a:pPr marL="971550" lvl="1" indent="-514350" eaLnBrk="1" hangingPunct="1">
              <a:buFontTx/>
              <a:buAutoNum type="arabicPeriod"/>
            </a:pPr>
            <a:r>
              <a:rPr lang="en-US" b="1" smtClean="0"/>
              <a:t>How much of the work will be used?</a:t>
            </a:r>
          </a:p>
          <a:p>
            <a:pPr marL="971550" lvl="1" indent="-514350" eaLnBrk="1" hangingPunct="1">
              <a:buFontTx/>
              <a:buAutoNum type="arabicPeriod"/>
            </a:pPr>
            <a:r>
              <a:rPr lang="en-US" b="1" smtClean="0"/>
              <a:t>What effect would this use have on the market for the work if the use were widespread?</a:t>
            </a:r>
            <a:endParaRPr lang="en-US" smtClean="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p:txBody>
          <a:bodyPr/>
          <a:lstStyle/>
          <a:p>
            <a:pPr eaLnBrk="1" hangingPunct="1"/>
            <a:r>
              <a:rPr lang="en-US" smtClean="0"/>
              <a:t>Creative Commons</a:t>
            </a:r>
          </a:p>
        </p:txBody>
      </p:sp>
      <p:sp>
        <p:nvSpPr>
          <p:cNvPr id="93186" name="Content Placeholder 2"/>
          <p:cNvSpPr>
            <a:spLocks noGrp="1"/>
          </p:cNvSpPr>
          <p:nvPr>
            <p:ph idx="1"/>
          </p:nvPr>
        </p:nvSpPr>
        <p:spPr/>
        <p:txBody>
          <a:bodyPr/>
          <a:lstStyle/>
          <a:p>
            <a:pPr eaLnBrk="1" hangingPunct="1"/>
            <a:r>
              <a:rPr lang="en-US" smtClean="0"/>
              <a:t>Allow Copying and Distribution</a:t>
            </a:r>
          </a:p>
          <a:p>
            <a:pPr lvl="1" eaLnBrk="1" hangingPunct="1"/>
            <a:r>
              <a:rPr lang="en-US" smtClean="0"/>
              <a:t>The Creative Commons has as goals increasing the sharing of intellectual property, and greater creativity</a:t>
            </a:r>
          </a:p>
          <a:p>
            <a:pPr lvl="1" eaLnBrk="1" hangingPunct="1"/>
            <a:r>
              <a:rPr lang="en-US" smtClean="0"/>
              <a:t>They have developed licenses that allow works to be shared easily: </a:t>
            </a:r>
          </a:p>
          <a:p>
            <a:pPr lvl="2" eaLnBrk="1" hangingPunct="1"/>
            <a:r>
              <a:rPr lang="en-US" smtClean="0"/>
              <a:t>When a creator posts his or her work on the Internet with a CC license, people are allowed to copy and distribute it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a:lstStyle/>
          <a:p>
            <a:pPr eaLnBrk="1" hangingPunct="1"/>
            <a:r>
              <a:rPr lang="en-US" smtClean="0"/>
              <a:t>Creative Commons</a:t>
            </a:r>
          </a:p>
        </p:txBody>
      </p:sp>
      <p:sp>
        <p:nvSpPr>
          <p:cNvPr id="94210" name="Content Placeholder 2"/>
          <p:cNvSpPr>
            <a:spLocks noGrp="1"/>
          </p:cNvSpPr>
          <p:nvPr>
            <p:ph idx="1"/>
          </p:nvPr>
        </p:nvSpPr>
        <p:spPr/>
        <p:txBody>
          <a:bodyPr/>
          <a:lstStyle/>
          <a:p>
            <a:pPr eaLnBrk="1" hangingPunct="1"/>
            <a:r>
              <a:rPr lang="en-US" smtClean="0"/>
              <a:t>Allow Copying and Distribution</a:t>
            </a:r>
          </a:p>
          <a:p>
            <a:pPr lvl="1" eaLnBrk="1" hangingPunct="1"/>
            <a:r>
              <a:rPr lang="en-US" smtClean="0"/>
              <a:t>The Creative Commons (</a:t>
            </a:r>
            <a:r>
              <a:rPr lang="en-US" sz="2400" smtClean="0"/>
              <a:t>creativecommons.org</a:t>
            </a:r>
            <a:r>
              <a:rPr lang="en-US" smtClean="0"/>
              <a:t>)  licenses are not the same as public domain</a:t>
            </a:r>
          </a:p>
          <a:p>
            <a:pPr lvl="1" eaLnBrk="1" hangingPunct="1"/>
            <a:r>
              <a:rPr lang="en-US" smtClean="0"/>
              <a:t>Placing a work in the public domain gives up all rights</a:t>
            </a:r>
          </a:p>
          <a:p>
            <a:pPr lvl="1" eaLnBrk="1" hangingPunct="1"/>
            <a:r>
              <a:rPr lang="en-US" smtClean="0"/>
              <a:t>The CC licenses are middle ground with some rights 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n-US" smtClean="0"/>
              <a:t>Crowdsourcing</a:t>
            </a:r>
          </a:p>
        </p:txBody>
      </p:sp>
      <p:sp>
        <p:nvSpPr>
          <p:cNvPr id="21506" name="Rectangle 3"/>
          <p:cNvSpPr>
            <a:spLocks noGrp="1" noChangeArrowheads="1"/>
          </p:cNvSpPr>
          <p:nvPr>
            <p:ph type="body" idx="1"/>
          </p:nvPr>
        </p:nvSpPr>
        <p:spPr/>
        <p:txBody>
          <a:bodyPr/>
          <a:lstStyle/>
          <a:p>
            <a:pPr eaLnBrk="1" hangingPunct="1"/>
            <a:r>
              <a:rPr lang="en-US" smtClean="0"/>
              <a:t>So, what’s in it for the participants? </a:t>
            </a:r>
          </a:p>
          <a:p>
            <a:pPr lvl="1" eaLnBrk="1" hangingPunct="1"/>
            <a:r>
              <a:rPr lang="en-US" smtClean="0"/>
              <a:t>It’s fun</a:t>
            </a:r>
          </a:p>
          <a:p>
            <a:pPr lvl="1" eaLnBrk="1" hangingPunct="1"/>
            <a:r>
              <a:rPr lang="en-US" smtClean="0"/>
              <a:t>Earn points, win prizes</a:t>
            </a:r>
          </a:p>
          <a:p>
            <a:pPr lvl="1" eaLnBrk="1" hangingPunct="1"/>
            <a:r>
              <a:rPr lang="en-US" smtClean="0"/>
              <a:t>Participants receive a sense of satisfaction that they are contributing to a project</a:t>
            </a:r>
          </a:p>
          <a:p>
            <a:pPr lvl="1" eaLnBrk="1" hangingPunct="1"/>
            <a:r>
              <a:rPr lang="en-US" smtClean="0"/>
              <a:t>Many projects require skills that are more challenging than watching TV</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p:txBody>
          <a:bodyPr/>
          <a:lstStyle/>
          <a:p>
            <a:pPr eaLnBrk="1" hangingPunct="1"/>
            <a:r>
              <a:rPr lang="en-US" smtClean="0"/>
              <a:t>Creative Commons</a:t>
            </a:r>
          </a:p>
        </p:txBody>
      </p:sp>
      <p:sp>
        <p:nvSpPr>
          <p:cNvPr id="95234" name="Content Placeholder 2"/>
          <p:cNvSpPr>
            <a:spLocks noGrp="1"/>
          </p:cNvSpPr>
          <p:nvPr>
            <p:ph idx="1"/>
          </p:nvPr>
        </p:nvSpPr>
        <p:spPr/>
        <p:txBody>
          <a:bodyPr/>
          <a:lstStyle/>
          <a:p>
            <a:pPr eaLnBrk="1" hangingPunct="1"/>
            <a:r>
              <a:rPr lang="en-US" smtClean="0"/>
              <a:t>What to Keep, What to Give</a:t>
            </a:r>
          </a:p>
          <a:p>
            <a:pPr eaLnBrk="1" hangingPunct="1"/>
            <a:r>
              <a:rPr lang="en-US" smtClean="0"/>
              <a:t>There are several options for a Creative Commons license:</a:t>
            </a:r>
          </a:p>
          <a:p>
            <a:pPr lvl="1" eaLnBrk="1" hangingPunct="1"/>
            <a:r>
              <a:rPr lang="en-US" smtClean="0"/>
              <a:t>Attribution: </a:t>
            </a:r>
            <a:br>
              <a:rPr lang="en-US" smtClean="0"/>
            </a:br>
            <a:r>
              <a:rPr lang="en-US" smtClean="0"/>
              <a:t>Others are allowed to copy, distribute, perform, remix, etc., the work, as well as create other work based on it, as long as you get credit for it</a:t>
            </a:r>
          </a:p>
        </p:txBody>
      </p:sp>
      <p:pic>
        <p:nvPicPr>
          <p:cNvPr id="95235" name="Picture 2"/>
          <p:cNvPicPr>
            <a:picLocks noChangeAspect="1" noChangeArrowheads="1"/>
          </p:cNvPicPr>
          <p:nvPr/>
        </p:nvPicPr>
        <p:blipFill>
          <a:blip r:embed="rId2"/>
          <a:srcRect/>
          <a:stretch>
            <a:fillRect/>
          </a:stretch>
        </p:blipFill>
        <p:spPr bwMode="auto">
          <a:xfrm>
            <a:off x="762000" y="3276600"/>
            <a:ext cx="504825" cy="495300"/>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a:lstStyle/>
          <a:p>
            <a:pPr eaLnBrk="1" hangingPunct="1"/>
            <a:r>
              <a:rPr lang="en-US" smtClean="0"/>
              <a:t>Creative Commons</a:t>
            </a:r>
          </a:p>
        </p:txBody>
      </p:sp>
      <p:sp>
        <p:nvSpPr>
          <p:cNvPr id="96258" name="Content Placeholder 2"/>
          <p:cNvSpPr>
            <a:spLocks noGrp="1"/>
          </p:cNvSpPr>
          <p:nvPr>
            <p:ph idx="1"/>
          </p:nvPr>
        </p:nvSpPr>
        <p:spPr/>
        <p:txBody>
          <a:bodyPr/>
          <a:lstStyle/>
          <a:p>
            <a:pPr eaLnBrk="1" hangingPunct="1"/>
            <a:r>
              <a:rPr lang="en-US" smtClean="0"/>
              <a:t>What to Keep, What to Give</a:t>
            </a:r>
          </a:p>
          <a:p>
            <a:pPr eaLnBrk="1" hangingPunct="1"/>
            <a:r>
              <a:rPr lang="en-US" smtClean="0"/>
              <a:t>There are several options for a Creative Commons license:</a:t>
            </a:r>
          </a:p>
          <a:p>
            <a:pPr lvl="1" eaLnBrk="1" hangingPunct="1"/>
            <a:r>
              <a:rPr lang="en-US" smtClean="0"/>
              <a:t>Noncommercial: </a:t>
            </a:r>
            <a:br>
              <a:rPr lang="en-US" smtClean="0"/>
            </a:br>
            <a:r>
              <a:rPr lang="en-US" smtClean="0"/>
              <a:t>Others are allowed to copy, distribute, perform, remix, etc., the work, as well as create other work based on it, as long as the result is not for sale</a:t>
            </a:r>
          </a:p>
        </p:txBody>
      </p:sp>
      <p:pic>
        <p:nvPicPr>
          <p:cNvPr id="96259" name="Picture 2"/>
          <p:cNvPicPr>
            <a:picLocks noChangeAspect="1" noChangeArrowheads="1"/>
          </p:cNvPicPr>
          <p:nvPr/>
        </p:nvPicPr>
        <p:blipFill>
          <a:blip r:embed="rId2"/>
          <a:srcRect/>
          <a:stretch>
            <a:fillRect/>
          </a:stretch>
        </p:blipFill>
        <p:spPr bwMode="auto">
          <a:xfrm>
            <a:off x="765175" y="3302000"/>
            <a:ext cx="485775" cy="476250"/>
          </a:xfrm>
          <a:prstGeom prst="rect">
            <a:avLst/>
          </a:prstGeom>
          <a:noFill/>
          <a:ln w="9525">
            <a:noFill/>
            <a:miter lim="800000"/>
            <a:headEnd/>
            <a:tailEnd/>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p:txBody>
          <a:bodyPr/>
          <a:lstStyle/>
          <a:p>
            <a:pPr eaLnBrk="1" hangingPunct="1"/>
            <a:r>
              <a:rPr lang="en-US" smtClean="0"/>
              <a:t>Creative Commons</a:t>
            </a:r>
          </a:p>
        </p:txBody>
      </p:sp>
      <p:sp>
        <p:nvSpPr>
          <p:cNvPr id="97282" name="Content Placeholder 2"/>
          <p:cNvSpPr>
            <a:spLocks noGrp="1"/>
          </p:cNvSpPr>
          <p:nvPr>
            <p:ph idx="1"/>
          </p:nvPr>
        </p:nvSpPr>
        <p:spPr/>
        <p:txBody>
          <a:bodyPr/>
          <a:lstStyle/>
          <a:p>
            <a:pPr eaLnBrk="1" hangingPunct="1"/>
            <a:r>
              <a:rPr lang="en-US" smtClean="0"/>
              <a:t>What to Keep, What to Give</a:t>
            </a:r>
          </a:p>
          <a:p>
            <a:pPr eaLnBrk="1" hangingPunct="1"/>
            <a:r>
              <a:rPr lang="en-US" smtClean="0"/>
              <a:t>There are several options for a Creative Commons license:</a:t>
            </a:r>
          </a:p>
          <a:p>
            <a:pPr lvl="1" eaLnBrk="1" hangingPunct="1"/>
            <a:r>
              <a:rPr lang="en-US" smtClean="0"/>
              <a:t>No Derivative Work: Others are allowed to copy, distribute, perform, etc., the work, as long as those are verbatim; no derivative works can be created from it</a:t>
            </a:r>
          </a:p>
        </p:txBody>
      </p:sp>
      <p:pic>
        <p:nvPicPr>
          <p:cNvPr id="97283" name="Picture 3"/>
          <p:cNvPicPr>
            <a:picLocks noChangeAspect="1" noChangeArrowheads="1"/>
          </p:cNvPicPr>
          <p:nvPr/>
        </p:nvPicPr>
        <p:blipFill>
          <a:blip r:embed="rId2"/>
          <a:srcRect/>
          <a:stretch>
            <a:fillRect/>
          </a:stretch>
        </p:blipFill>
        <p:spPr bwMode="auto">
          <a:xfrm>
            <a:off x="777875" y="3298825"/>
            <a:ext cx="485775" cy="466725"/>
          </a:xfrm>
          <a:prstGeom prst="rect">
            <a:avLst/>
          </a:prstGeom>
          <a:noFill/>
          <a:ln w="9525">
            <a:noFill/>
            <a:miter lim="800000"/>
            <a:headEnd/>
            <a:tailEnd/>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Title 1"/>
          <p:cNvSpPr>
            <a:spLocks noGrp="1"/>
          </p:cNvSpPr>
          <p:nvPr>
            <p:ph type="title"/>
          </p:nvPr>
        </p:nvSpPr>
        <p:spPr/>
        <p:txBody>
          <a:bodyPr/>
          <a:lstStyle/>
          <a:p>
            <a:pPr eaLnBrk="1" hangingPunct="1"/>
            <a:r>
              <a:rPr lang="en-US" smtClean="0"/>
              <a:t>Creative Commons</a:t>
            </a:r>
          </a:p>
        </p:txBody>
      </p:sp>
      <p:sp>
        <p:nvSpPr>
          <p:cNvPr id="98306" name="Content Placeholder 2"/>
          <p:cNvSpPr>
            <a:spLocks noGrp="1"/>
          </p:cNvSpPr>
          <p:nvPr>
            <p:ph idx="1"/>
          </p:nvPr>
        </p:nvSpPr>
        <p:spPr/>
        <p:txBody>
          <a:bodyPr/>
          <a:lstStyle/>
          <a:p>
            <a:pPr eaLnBrk="1" hangingPunct="1"/>
            <a:r>
              <a:rPr lang="en-US" smtClean="0"/>
              <a:t>What to Keep, What to Give</a:t>
            </a:r>
          </a:p>
          <a:p>
            <a:pPr eaLnBrk="1" hangingPunct="1"/>
            <a:r>
              <a:rPr lang="en-US" smtClean="0"/>
              <a:t>There are several options for a Creative Commons license:</a:t>
            </a:r>
          </a:p>
          <a:p>
            <a:pPr lvl="1" eaLnBrk="1" hangingPunct="1"/>
            <a:r>
              <a:rPr lang="en-US" smtClean="0"/>
              <a:t>Share Alike: </a:t>
            </a:r>
            <a:br>
              <a:rPr lang="en-US" smtClean="0"/>
            </a:br>
            <a:r>
              <a:rPr lang="en-US" smtClean="0"/>
              <a:t>Others are allowed to distribute derivative works only under a license identical to the one governing your work.</a:t>
            </a:r>
          </a:p>
        </p:txBody>
      </p:sp>
      <p:pic>
        <p:nvPicPr>
          <p:cNvPr id="98307" name="Picture 2"/>
          <p:cNvPicPr>
            <a:picLocks noChangeAspect="1" noChangeArrowheads="1"/>
          </p:cNvPicPr>
          <p:nvPr/>
        </p:nvPicPr>
        <p:blipFill>
          <a:blip r:embed="rId2"/>
          <a:srcRect/>
          <a:stretch>
            <a:fillRect/>
          </a:stretch>
        </p:blipFill>
        <p:spPr bwMode="auto">
          <a:xfrm>
            <a:off x="758825" y="3289300"/>
            <a:ext cx="504825" cy="47625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p:txBody>
          <a:bodyPr/>
          <a:lstStyle/>
          <a:p>
            <a:pPr eaLnBrk="1" hangingPunct="1"/>
            <a:r>
              <a:rPr lang="en-US" smtClean="0"/>
              <a:t>Creative Commons Summary</a:t>
            </a:r>
          </a:p>
        </p:txBody>
      </p:sp>
      <p:sp>
        <p:nvSpPr>
          <p:cNvPr id="99330" name="Content Placeholder 2"/>
          <p:cNvSpPr>
            <a:spLocks noGrp="1"/>
          </p:cNvSpPr>
          <p:nvPr>
            <p:ph idx="1"/>
          </p:nvPr>
        </p:nvSpPr>
        <p:spPr/>
        <p:txBody>
          <a:bodyPr/>
          <a:lstStyle/>
          <a:p>
            <a:pPr eaLnBrk="1" hangingPunct="1"/>
            <a:r>
              <a:rPr lang="en-US" sz="2400" smtClean="0"/>
              <a:t>A summary checklist of the CC concepts and implications:</a:t>
            </a:r>
          </a:p>
          <a:p>
            <a:pPr lvl="1" eaLnBrk="1" hangingPunct="1"/>
            <a:r>
              <a:rPr lang="en-US" sz="2000" smtClean="0"/>
              <a:t>Creators keep the copyright to their work</a:t>
            </a:r>
          </a:p>
          <a:p>
            <a:pPr lvl="1" eaLnBrk="1" hangingPunct="1"/>
            <a:r>
              <a:rPr lang="en-US" sz="2000" smtClean="0"/>
              <a:t>CC developed licenses for the general “good”; they get no extra rights beyond other users</a:t>
            </a:r>
          </a:p>
          <a:p>
            <a:pPr lvl="1" eaLnBrk="1" hangingPunct="1"/>
            <a:r>
              <a:rPr lang="en-US" sz="2000" smtClean="0"/>
              <a:t>CC provides tools for tagging your work with the license link</a:t>
            </a:r>
          </a:p>
          <a:p>
            <a:pPr lvl="1" eaLnBrk="1" hangingPunct="1"/>
            <a:r>
              <a:rPr lang="en-US" sz="2000" smtClean="0"/>
              <a:t>CC licenses allow copying, distributing, and performing</a:t>
            </a:r>
          </a:p>
          <a:p>
            <a:pPr lvl="1" eaLnBrk="1" hangingPunct="1"/>
            <a:r>
              <a:rPr lang="en-US" sz="2000" smtClean="0"/>
              <a:t>Attribution, which most CC licenses have, gives credit to the creator</a:t>
            </a:r>
          </a:p>
          <a:p>
            <a:pPr lvl="1" eaLnBrk="1" hangingPunct="1"/>
            <a:r>
              <a:rPr lang="en-US" sz="2000" smtClean="0"/>
              <a:t>Creators can waive any of the rights they keep for themselves</a:t>
            </a:r>
          </a:p>
        </p:txBody>
      </p:sp>
      <p:pic>
        <p:nvPicPr>
          <p:cNvPr id="4" name="Picture 2"/>
          <p:cNvPicPr>
            <a:picLocks noChangeAspect="1" noChangeArrowheads="1"/>
          </p:cNvPicPr>
          <p:nvPr/>
        </p:nvPicPr>
        <p:blipFill>
          <a:blip r:embed="rId2"/>
          <a:srcRect/>
          <a:stretch>
            <a:fillRect/>
          </a:stretch>
        </p:blipFill>
        <p:spPr bwMode="auto">
          <a:xfrm>
            <a:off x="2819400" y="5486400"/>
            <a:ext cx="3562350" cy="847725"/>
          </a:xfrm>
          <a:prstGeom prst="rect">
            <a:avLst/>
          </a:prstGeom>
          <a:noFill/>
          <a:ln w="9525">
            <a:solidFill>
              <a:schemeClr val="accent2">
                <a:lumMod val="75000"/>
              </a:schemeClr>
            </a:solid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p:nvPr>
        </p:nvSpPr>
        <p:spPr/>
        <p:txBody>
          <a:bodyPr/>
          <a:lstStyle/>
          <a:p>
            <a:pPr eaLnBrk="1" hangingPunct="1"/>
            <a:r>
              <a:rPr lang="en-US" smtClean="0"/>
              <a:t>Summary</a:t>
            </a:r>
          </a:p>
        </p:txBody>
      </p:sp>
      <p:sp>
        <p:nvSpPr>
          <p:cNvPr id="100354" name="Rectangle 3"/>
          <p:cNvSpPr>
            <a:spLocks noGrp="1" noChangeArrowheads="1"/>
          </p:cNvSpPr>
          <p:nvPr>
            <p:ph type="body" idx="1"/>
          </p:nvPr>
        </p:nvSpPr>
        <p:spPr/>
        <p:txBody>
          <a:bodyPr/>
          <a:lstStyle/>
          <a:p>
            <a:pPr eaLnBrk="1" hangingPunct="1"/>
            <a:r>
              <a:rPr lang="en-US" smtClean="0"/>
              <a:t>“Expecting the unexpected” as a useful survival skill. The challenge is to think about the unexpected event and correctly determine whether and how to respond.</a:t>
            </a:r>
          </a:p>
          <a:p>
            <a:pPr eaLnBrk="1" hangingPunct="1"/>
            <a:r>
              <a:rPr lang="en-US" smtClean="0"/>
              <a:t>Spam, Scams, and Phishing. They are everyday occurrences, but skepticism is a handy tool to avoid trouble.</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smtClean="0"/>
              <a:t>Summary</a:t>
            </a:r>
          </a:p>
        </p:txBody>
      </p:sp>
      <p:sp>
        <p:nvSpPr>
          <p:cNvPr id="101378" name="Rectangle 3"/>
          <p:cNvSpPr>
            <a:spLocks noGrp="1" noChangeArrowheads="1"/>
          </p:cNvSpPr>
          <p:nvPr>
            <p:ph type="body" idx="1"/>
          </p:nvPr>
        </p:nvSpPr>
        <p:spPr/>
        <p:txBody>
          <a:bodyPr/>
          <a:lstStyle/>
          <a:p>
            <a:pPr eaLnBrk="1" hangingPunct="1"/>
            <a:r>
              <a:rPr lang="en-US" smtClean="0"/>
              <a:t>Creating an easy-to-remember password. The approach emphasized selecting passwords that are connected to a common topic. It is smart to choose simple passwords when little security is needed and to choose more obscure passwords when there is greater risk.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p:txBody>
          <a:bodyPr/>
          <a:lstStyle/>
          <a:p>
            <a:pPr eaLnBrk="1" hangingPunct="1"/>
            <a:r>
              <a:rPr lang="en-US" smtClean="0"/>
              <a:t>Summary</a:t>
            </a:r>
          </a:p>
        </p:txBody>
      </p:sp>
      <p:sp>
        <p:nvSpPr>
          <p:cNvPr id="102402" name="Rectangle 3"/>
          <p:cNvSpPr>
            <a:spLocks noGrp="1" noChangeArrowheads="1"/>
          </p:cNvSpPr>
          <p:nvPr>
            <p:ph type="body" idx="1"/>
          </p:nvPr>
        </p:nvSpPr>
        <p:spPr/>
        <p:txBody>
          <a:bodyPr/>
          <a:lstStyle/>
          <a:p>
            <a:pPr eaLnBrk="1" hangingPunct="1"/>
            <a:r>
              <a:rPr lang="en-US" smtClean="0"/>
              <a:t>Characteristics of copyright. When we create intellectual property, we immediate have copyright to it. When others hold copyright, we may be restricted on how we can use it. Asking permission is always the safest thing to do.</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p:nvPr>
        </p:nvSpPr>
        <p:spPr/>
        <p:txBody>
          <a:bodyPr/>
          <a:lstStyle/>
          <a:p>
            <a:pPr eaLnBrk="1" hangingPunct="1"/>
            <a:r>
              <a:rPr lang="en-US" smtClean="0"/>
              <a:t>Summary</a:t>
            </a:r>
          </a:p>
        </p:txBody>
      </p:sp>
      <p:sp>
        <p:nvSpPr>
          <p:cNvPr id="103426" name="Rectangle 3"/>
          <p:cNvSpPr>
            <a:spLocks noGrp="1" noChangeArrowheads="1"/>
          </p:cNvSpPr>
          <p:nvPr>
            <p:ph type="body" idx="1"/>
          </p:nvPr>
        </p:nvSpPr>
        <p:spPr/>
        <p:txBody>
          <a:bodyPr/>
          <a:lstStyle/>
          <a:p>
            <a:pPr eaLnBrk="1" hangingPunct="1"/>
            <a:r>
              <a:rPr lang="en-US" smtClean="0"/>
              <a:t>Creative Commons licenses provide a simple way to create and share intellectual property within the existing laws. It promotes creative communities.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p:txBody>
          <a:bodyPr/>
          <a:lstStyle/>
          <a:p>
            <a:pPr eaLnBrk="1" hangingPunct="1"/>
            <a:r>
              <a:rPr lang="en-US" smtClean="0"/>
              <a:t>Foldit</a:t>
            </a:r>
          </a:p>
        </p:txBody>
      </p:sp>
      <p:sp>
        <p:nvSpPr>
          <p:cNvPr id="22530" name="Rectangle 3"/>
          <p:cNvSpPr>
            <a:spLocks noGrp="1" noChangeArrowheads="1"/>
          </p:cNvSpPr>
          <p:nvPr>
            <p:ph type="body" idx="1"/>
          </p:nvPr>
        </p:nvSpPr>
        <p:spPr/>
        <p:txBody>
          <a:bodyPr/>
          <a:lstStyle/>
          <a:p>
            <a:pPr eaLnBrk="1" hangingPunct="1"/>
            <a:r>
              <a:rPr lang="en-US" smtClean="0"/>
              <a:t>Foldit is a game program in which teams compete to fold a protein</a:t>
            </a:r>
          </a:p>
          <a:p>
            <a:pPr eaLnBrk="1" hangingPunct="1"/>
            <a:r>
              <a:rPr lang="en-US" smtClean="0"/>
              <a:t>Proteins get all twisted as they float around in cells.</a:t>
            </a:r>
          </a:p>
          <a:p>
            <a:pPr eaLnBrk="1" hangingPunct="1"/>
            <a:r>
              <a:rPr lang="en-US" smtClean="0"/>
              <a:t>How they fold largely determines how they work (medicine doesn’t “know a protein” until it knows how it folds)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TotalTime>
  <Words>3693</Words>
  <Application>Microsoft Office PowerPoint</Application>
  <PresentationFormat>On-screen Show (4:3)</PresentationFormat>
  <Paragraphs>370</Paragraphs>
  <Slides>88</Slides>
  <Notes>0</Notes>
  <HiddenSlides>0</HiddenSlides>
  <MMClips>0</MMClips>
  <ScaleCrop>false</ScaleCrop>
  <HeadingPairs>
    <vt:vector size="6" baseType="variant">
      <vt:variant>
        <vt:lpstr>Fonts Used</vt:lpstr>
      </vt:variant>
      <vt:variant>
        <vt:i4>6</vt:i4>
      </vt:variant>
      <vt:variant>
        <vt:lpstr>Design Template</vt:lpstr>
      </vt:variant>
      <vt:variant>
        <vt:i4>2</vt:i4>
      </vt:variant>
      <vt:variant>
        <vt:lpstr>Slide Titles</vt:lpstr>
      </vt:variant>
      <vt:variant>
        <vt:i4>88</vt:i4>
      </vt:variant>
    </vt:vector>
  </HeadingPairs>
  <TitlesOfParts>
    <vt:vector size="96" baseType="lpstr">
      <vt:lpstr>Arial</vt:lpstr>
      <vt:lpstr>Calibri</vt:lpstr>
      <vt:lpstr>Century Gothic</vt:lpstr>
      <vt:lpstr>ヒラギノ角ゴ Pro W3</vt:lpstr>
      <vt:lpstr>JansonText-Roman</vt:lpstr>
      <vt:lpstr>JansonText-Bold</vt:lpstr>
      <vt:lpstr>Default Design</vt:lpstr>
      <vt:lpstr>Default Design</vt:lpstr>
      <vt:lpstr>Slide 1</vt:lpstr>
      <vt:lpstr>Learning Objectives</vt:lpstr>
      <vt:lpstr>The Power of the Crowd</vt:lpstr>
      <vt:lpstr>Crowdsourcing</vt:lpstr>
      <vt:lpstr>Be a Martian</vt:lpstr>
      <vt:lpstr>Slide 6</vt:lpstr>
      <vt:lpstr>Be a Martian</vt:lpstr>
      <vt:lpstr>Crowdsourcing</vt:lpstr>
      <vt:lpstr>Foldit</vt:lpstr>
      <vt:lpstr>Foldit</vt:lpstr>
      <vt:lpstr>Freerice</vt:lpstr>
      <vt:lpstr>Kickstarter</vt:lpstr>
      <vt:lpstr>Slide 13</vt:lpstr>
      <vt:lpstr>Out on Good Behavior</vt:lpstr>
      <vt:lpstr>Out on Good Behavior</vt:lpstr>
      <vt:lpstr>Netiquette</vt:lpstr>
      <vt:lpstr>Slide 17</vt:lpstr>
      <vt:lpstr>Specific Guidelines for Email</vt:lpstr>
      <vt:lpstr>Specific Guidelines for Email</vt:lpstr>
      <vt:lpstr>Specific Guidelines for Email</vt:lpstr>
      <vt:lpstr>Specific Guidelines for Email</vt:lpstr>
      <vt:lpstr>Specific Guidelines for Email</vt:lpstr>
      <vt:lpstr>Specific Guidelines for Email</vt:lpstr>
      <vt:lpstr>Specific Guidelines for Email</vt:lpstr>
      <vt:lpstr>Please, Don’t Be Offended</vt:lpstr>
      <vt:lpstr>Please, Don’t Be Offended</vt:lpstr>
      <vt:lpstr>Expect the Unexpected</vt:lpstr>
      <vt:lpstr>The Onion</vt:lpstr>
      <vt:lpstr>Suspicious Activity</vt:lpstr>
      <vt:lpstr>Creating Good Passwords</vt:lpstr>
      <vt:lpstr>How Passwords Work</vt:lpstr>
      <vt:lpstr>How Passwords Work</vt:lpstr>
      <vt:lpstr>How Passwords Work</vt:lpstr>
      <vt:lpstr>How Passwords Work</vt:lpstr>
      <vt:lpstr>Poor Passwords</vt:lpstr>
      <vt:lpstr>Poor Passwords</vt:lpstr>
      <vt:lpstr>Poor Passwords</vt:lpstr>
      <vt:lpstr>Creating Quality Passwords</vt:lpstr>
      <vt:lpstr>1. Easy to Remember</vt:lpstr>
      <vt:lpstr>2. Hard to Guess</vt:lpstr>
      <vt:lpstr>Slide 41</vt:lpstr>
      <vt:lpstr>Slide 42</vt:lpstr>
      <vt:lpstr>Slide 43</vt:lpstr>
      <vt:lpstr>Managing Passwords</vt:lpstr>
      <vt:lpstr>Managing Passwords</vt:lpstr>
      <vt:lpstr>Spam</vt:lpstr>
      <vt:lpstr>Spam</vt:lpstr>
      <vt:lpstr>Spam</vt:lpstr>
      <vt:lpstr>Controlling Spam</vt:lpstr>
      <vt:lpstr>Slide 50</vt:lpstr>
      <vt:lpstr>Scams</vt:lpstr>
      <vt:lpstr>Scams</vt:lpstr>
      <vt:lpstr>Scams</vt:lpstr>
      <vt:lpstr>Slide 54</vt:lpstr>
      <vt:lpstr>Scams</vt:lpstr>
      <vt:lpstr>Slide 56</vt:lpstr>
      <vt:lpstr>Phishing</vt:lpstr>
      <vt:lpstr>Phishing</vt:lpstr>
      <vt:lpstr>Phishing</vt:lpstr>
      <vt:lpstr>Phishing…Protection</vt:lpstr>
      <vt:lpstr>Slide 61</vt:lpstr>
      <vt:lpstr>Protecting Intellectual Property</vt:lpstr>
      <vt:lpstr>Protecting Intellectual Property</vt:lpstr>
      <vt:lpstr>Protecting Intellectual Property</vt:lpstr>
      <vt:lpstr>1. Software</vt:lpstr>
      <vt:lpstr>1. Software</vt:lpstr>
      <vt:lpstr>1. Software</vt:lpstr>
      <vt:lpstr>1. Software</vt:lpstr>
      <vt:lpstr>1. Software</vt:lpstr>
      <vt:lpstr>1. Software</vt:lpstr>
      <vt:lpstr>2. Copyright on the Web</vt:lpstr>
      <vt:lpstr>2. Copyright on the Web</vt:lpstr>
      <vt:lpstr>2. Copyright on the Web</vt:lpstr>
      <vt:lpstr>2. Copyright on the Web</vt:lpstr>
      <vt:lpstr>2. Copyright on the Web</vt:lpstr>
      <vt:lpstr>2. Copyright on the Web</vt:lpstr>
      <vt:lpstr>2. Copyright on the Web</vt:lpstr>
      <vt:lpstr>Creative Commons</vt:lpstr>
      <vt:lpstr>Creative Commons</vt:lpstr>
      <vt:lpstr>Creative Commons</vt:lpstr>
      <vt:lpstr>Creative Commons</vt:lpstr>
      <vt:lpstr>Creative Commons</vt:lpstr>
      <vt:lpstr>Creative Commons</vt:lpstr>
      <vt:lpstr>Creative Commons Summary</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79</cp:revision>
  <dcterms:created xsi:type="dcterms:W3CDTF">2012-03-21T18:49:41Z</dcterms:created>
  <dcterms:modified xsi:type="dcterms:W3CDTF">2012-05-11T14:17:04Z</dcterms:modified>
</cp:coreProperties>
</file>