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6" r:id="rId2"/>
    <p:sldId id="258" r:id="rId3"/>
    <p:sldId id="257" r:id="rId4"/>
    <p:sldId id="341" r:id="rId5"/>
    <p:sldId id="318" r:id="rId6"/>
    <p:sldId id="342" r:id="rId7"/>
    <p:sldId id="319" r:id="rId8"/>
    <p:sldId id="320" r:id="rId9"/>
    <p:sldId id="321" r:id="rId10"/>
    <p:sldId id="343" r:id="rId11"/>
    <p:sldId id="344" r:id="rId12"/>
    <p:sldId id="345" r:id="rId13"/>
    <p:sldId id="350" r:id="rId14"/>
    <p:sldId id="346" r:id="rId15"/>
    <p:sldId id="347" r:id="rId16"/>
    <p:sldId id="351" r:id="rId17"/>
    <p:sldId id="348" r:id="rId18"/>
    <p:sldId id="349" r:id="rId19"/>
    <p:sldId id="352" r:id="rId20"/>
    <p:sldId id="322" r:id="rId21"/>
    <p:sldId id="353" r:id="rId22"/>
    <p:sldId id="358" r:id="rId23"/>
    <p:sldId id="359" r:id="rId24"/>
    <p:sldId id="273" r:id="rId25"/>
    <p:sldId id="354" r:id="rId26"/>
    <p:sldId id="355" r:id="rId27"/>
    <p:sldId id="360" r:id="rId28"/>
    <p:sldId id="356" r:id="rId29"/>
    <p:sldId id="361" r:id="rId30"/>
    <p:sldId id="357" r:id="rId31"/>
    <p:sldId id="362" r:id="rId32"/>
    <p:sldId id="365" r:id="rId33"/>
    <p:sldId id="363" r:id="rId34"/>
    <p:sldId id="364" r:id="rId35"/>
    <p:sldId id="369" r:id="rId36"/>
    <p:sldId id="366" r:id="rId37"/>
    <p:sldId id="367" r:id="rId38"/>
    <p:sldId id="370" r:id="rId39"/>
    <p:sldId id="371" r:id="rId40"/>
    <p:sldId id="372" r:id="rId41"/>
    <p:sldId id="375" r:id="rId42"/>
    <p:sldId id="368" r:id="rId43"/>
    <p:sldId id="376" r:id="rId44"/>
    <p:sldId id="373" r:id="rId45"/>
    <p:sldId id="377" r:id="rId46"/>
    <p:sldId id="374" r:id="rId47"/>
    <p:sldId id="382" r:id="rId48"/>
    <p:sldId id="378" r:id="rId49"/>
    <p:sldId id="379" r:id="rId50"/>
    <p:sldId id="380" r:id="rId51"/>
    <p:sldId id="381" r:id="rId52"/>
    <p:sldId id="388" r:id="rId53"/>
    <p:sldId id="383" r:id="rId54"/>
    <p:sldId id="384" r:id="rId55"/>
    <p:sldId id="389" r:id="rId56"/>
    <p:sldId id="390" r:id="rId57"/>
    <p:sldId id="385" r:id="rId58"/>
    <p:sldId id="391" r:id="rId59"/>
    <p:sldId id="386" r:id="rId60"/>
    <p:sldId id="387" r:id="rId61"/>
    <p:sldId id="392" r:id="rId62"/>
    <p:sldId id="393" r:id="rId63"/>
    <p:sldId id="394" r:id="rId64"/>
    <p:sldId id="397" r:id="rId65"/>
    <p:sldId id="395" r:id="rId66"/>
    <p:sldId id="400" r:id="rId67"/>
    <p:sldId id="401" r:id="rId68"/>
    <p:sldId id="396" r:id="rId69"/>
    <p:sldId id="398" r:id="rId70"/>
    <p:sldId id="406" r:id="rId71"/>
    <p:sldId id="407" r:id="rId72"/>
    <p:sldId id="408" r:id="rId73"/>
    <p:sldId id="409" r:id="rId74"/>
    <p:sldId id="399" r:id="rId75"/>
    <p:sldId id="410" r:id="rId76"/>
    <p:sldId id="411" r:id="rId77"/>
    <p:sldId id="412" r:id="rId78"/>
    <p:sldId id="413" r:id="rId79"/>
    <p:sldId id="402" r:id="rId80"/>
    <p:sldId id="414" r:id="rId81"/>
    <p:sldId id="415" r:id="rId82"/>
    <p:sldId id="403" r:id="rId83"/>
    <p:sldId id="416" r:id="rId84"/>
    <p:sldId id="417" r:id="rId85"/>
    <p:sldId id="418" r:id="rId86"/>
    <p:sldId id="404" r:id="rId87"/>
    <p:sldId id="419" r:id="rId88"/>
    <p:sldId id="405" r:id="rId89"/>
    <p:sldId id="422" r:id="rId90"/>
    <p:sldId id="420" r:id="rId91"/>
    <p:sldId id="423" r:id="rId92"/>
    <p:sldId id="424" r:id="rId93"/>
    <p:sldId id="421" r:id="rId94"/>
    <p:sldId id="425" r:id="rId95"/>
    <p:sldId id="429" r:id="rId96"/>
    <p:sldId id="430" r:id="rId97"/>
    <p:sldId id="426" r:id="rId98"/>
    <p:sldId id="427" r:id="rId99"/>
    <p:sldId id="433" r:id="rId100"/>
    <p:sldId id="262" r:id="rId101"/>
    <p:sldId id="313" r:id="rId102"/>
    <p:sldId id="314" r:id="rId103"/>
    <p:sldId id="315" r:id="rId104"/>
    <p:sldId id="316" r:id="rId105"/>
    <p:sldId id="317" r:id="rId10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7402D77A-3FEF-453D-84E1-C9D49C8E8FDF}" type="datetimeFigureOut">
              <a:rPr lang="en-US"/>
              <a:pPr>
                <a:defRPr/>
              </a:pPr>
              <a:t>4/23/2012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dirty="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567F89BE-A3C4-403A-B722-57CC494D1135}"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ECFF"/>
        </a:solidFill>
        <a:effectLst/>
      </p:bgPr>
    </p:bg>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srcRect/>
          <a:stretch>
            <a:fillRect/>
          </a:stretch>
        </p:blipFill>
        <p:spPr bwMode="auto">
          <a:xfrm>
            <a:off x="0" y="1828800"/>
            <a:ext cx="9144000" cy="1733550"/>
          </a:xfrm>
          <a:prstGeom prst="rect">
            <a:avLst/>
          </a:prstGeom>
          <a:noFill/>
          <a:ln w="9525">
            <a:noFill/>
            <a:miter lim="800000"/>
            <a:headEnd/>
            <a:tailEnd/>
          </a:ln>
        </p:spPr>
      </p:pic>
      <p:sp>
        <p:nvSpPr>
          <p:cNvPr id="3" name="Text Box 7"/>
          <p:cNvSpPr txBox="1">
            <a:spLocks noChangeArrowheads="1"/>
          </p:cNvSpPr>
          <p:nvPr userDrawn="1"/>
        </p:nvSpPr>
        <p:spPr bwMode="auto">
          <a:xfrm>
            <a:off x="228600" y="457200"/>
            <a:ext cx="8686800" cy="701675"/>
          </a:xfrm>
          <a:prstGeom prst="rect">
            <a:avLst/>
          </a:prstGeom>
          <a:noFill/>
          <a:ln w="9525">
            <a:noFill/>
            <a:miter lim="800000"/>
            <a:headEnd/>
            <a:tailEnd/>
          </a:ln>
          <a:effectLst/>
        </p:spPr>
        <p:txBody>
          <a:bodyPr>
            <a:spAutoFit/>
          </a:bodyPr>
          <a:lstStyle/>
          <a:p>
            <a:pPr algn="ctr" eaLnBrk="0" hangingPunct="0">
              <a:spcBef>
                <a:spcPct val="50000"/>
              </a:spcBef>
              <a:defRPr/>
            </a:pPr>
            <a:r>
              <a:rPr lang="en-US" sz="4000" b="1" dirty="0">
                <a:solidFill>
                  <a:schemeClr val="accent2"/>
                </a:solidFill>
                <a:latin typeface="Century Gothic" pitchFamily="34" charset="0"/>
                <a:ea typeface="ヒラギノ角ゴ Pro W3" pitchFamily="1" charset="-128"/>
              </a:rPr>
              <a:t>Chapter </a:t>
            </a:r>
            <a:r>
              <a:rPr lang="en-US" sz="4000" b="1" dirty="0">
                <a:solidFill>
                  <a:schemeClr val="accent2"/>
                </a:solidFill>
                <a:latin typeface="Century Gothic" pitchFamily="34" charset="0"/>
                <a:ea typeface="ヒラギノ角ゴ Pro W3" pitchFamily="1" charset="-128"/>
              </a:rPr>
              <a:t>12</a:t>
            </a:r>
            <a:endParaRPr lang="en-US" sz="4000" b="1" dirty="0">
              <a:solidFill>
                <a:schemeClr val="accent2"/>
              </a:solidFill>
              <a:latin typeface="Century Gothic" pitchFamily="34" charset="0"/>
              <a:ea typeface="ヒラギノ角ゴ Pro W3" pitchFamily="1" charset="-128"/>
            </a:endParaRPr>
          </a:p>
        </p:txBody>
      </p:sp>
      <p:sp>
        <p:nvSpPr>
          <p:cNvPr id="4" name="Text Box 8"/>
          <p:cNvSpPr txBox="1">
            <a:spLocks noChangeArrowheads="1"/>
          </p:cNvSpPr>
          <p:nvPr userDrawn="1"/>
        </p:nvSpPr>
        <p:spPr bwMode="auto">
          <a:xfrm>
            <a:off x="0" y="1143000"/>
            <a:ext cx="9144000" cy="554038"/>
          </a:xfrm>
          <a:prstGeom prst="rect">
            <a:avLst/>
          </a:prstGeom>
          <a:noFill/>
          <a:ln w="9525">
            <a:noFill/>
            <a:miter lim="800000"/>
            <a:headEnd/>
            <a:tailEnd/>
          </a:ln>
          <a:effectLst/>
        </p:spPr>
        <p:txBody>
          <a:bodyPr>
            <a:spAutoFit/>
          </a:bodyPr>
          <a:lstStyle/>
          <a:p>
            <a:pPr algn="ctr" eaLnBrk="0" hangingPunct="0">
              <a:spcBef>
                <a:spcPct val="50000"/>
              </a:spcBef>
              <a:defRPr/>
            </a:pPr>
            <a:r>
              <a:rPr lang="en-US" sz="3000" b="1" i="1" dirty="0">
                <a:solidFill>
                  <a:srgbClr val="5895EE"/>
                </a:solidFill>
                <a:latin typeface="Century Gothic" pitchFamily="34" charset="0"/>
                <a:ea typeface="ヒラギノ角ゴ Pro W3" pitchFamily="1" charset="-128"/>
              </a:rPr>
              <a:t>Privacy and Digital Security</a:t>
            </a:r>
            <a:endParaRPr lang="en-US" sz="3000" b="1" i="1" dirty="0">
              <a:solidFill>
                <a:srgbClr val="5895EE"/>
              </a:solidFill>
              <a:latin typeface="Century Gothic" pitchFamily="34" charset="0"/>
              <a:ea typeface="ヒラギノ角ゴ Pro W3" pitchFamily="1" charset="-128"/>
            </a:endParaRPr>
          </a:p>
        </p:txBody>
      </p:sp>
      <p:pic>
        <p:nvPicPr>
          <p:cNvPr id="5" name="Picture 10" descr="DG_Bar_Blue_USLetter_RGB"/>
          <p:cNvPicPr>
            <a:picLocks noChangeAspect="1" noChangeArrowheads="1"/>
          </p:cNvPicPr>
          <p:nvPr userDrawn="1"/>
        </p:nvPicPr>
        <p:blipFill>
          <a:blip r:embed="rId3"/>
          <a:srcRect/>
          <a:stretch>
            <a:fillRect/>
          </a:stretch>
        </p:blipFill>
        <p:spPr bwMode="auto">
          <a:xfrm>
            <a:off x="0" y="6248400"/>
            <a:ext cx="9144000" cy="609600"/>
          </a:xfrm>
          <a:prstGeom prst="rect">
            <a:avLst/>
          </a:prstGeom>
          <a:noFill/>
          <a:ln w="9525">
            <a:noFill/>
            <a:miter lim="800000"/>
            <a:headEnd/>
            <a:tailEnd/>
          </a:ln>
        </p:spPr>
      </p:pic>
      <p:pic>
        <p:nvPicPr>
          <p:cNvPr id="6" name="Picture 11"/>
          <p:cNvPicPr>
            <a:picLocks noChangeAspect="1" noChangeArrowheads="1"/>
          </p:cNvPicPr>
          <p:nvPr userDrawn="1"/>
        </p:nvPicPr>
        <p:blipFill>
          <a:blip r:embed="rId4"/>
          <a:srcRect/>
          <a:stretch>
            <a:fillRect/>
          </a:stretch>
        </p:blipFill>
        <p:spPr bwMode="auto">
          <a:xfrm>
            <a:off x="0" y="3541713"/>
            <a:ext cx="4572000" cy="26876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9" name="Rectangle 3"/>
          <p:cNvSpPr>
            <a:spLocks noChangeArrowheads="1"/>
          </p:cNvSpPr>
          <p:nvPr userDrawn="1"/>
        </p:nvSpPr>
        <p:spPr bwMode="auto">
          <a:xfrm>
            <a:off x="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rPr>
              <a:t>Copyright © 2013 Pearson Education, Inc. Publishing as Pearson Addison-Wesley</a:t>
            </a:r>
          </a:p>
        </p:txBody>
      </p:sp>
      <p:sp>
        <p:nvSpPr>
          <p:cNvPr id="1027" name="Rectangle 11"/>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29" name="Picture 13"/>
          <p:cNvPicPr>
            <a:picLocks noChangeAspect="1" noChangeArrowheads="1"/>
          </p:cNvPicPr>
          <p:nvPr userDrawn="1"/>
        </p:nvPicPr>
        <p:blipFill>
          <a:blip r:embed="rId13"/>
          <a:srcRect/>
          <a:stretch>
            <a:fillRect/>
          </a:stretch>
        </p:blipFill>
        <p:spPr bwMode="auto">
          <a:xfrm>
            <a:off x="7705725" y="5391150"/>
            <a:ext cx="1438275" cy="1466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epic.org/"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sz="4000" smtClean="0"/>
              <a:t>Controlling the Use of Information</a:t>
            </a:r>
          </a:p>
        </p:txBody>
      </p:sp>
      <p:sp>
        <p:nvSpPr>
          <p:cNvPr id="23554" name="Rectangle 3"/>
          <p:cNvSpPr>
            <a:spLocks noGrp="1" noChangeArrowheads="1"/>
          </p:cNvSpPr>
          <p:nvPr>
            <p:ph type="body" idx="1"/>
          </p:nvPr>
        </p:nvSpPr>
        <p:spPr/>
        <p:txBody>
          <a:bodyPr/>
          <a:lstStyle/>
          <a:p>
            <a:pPr eaLnBrk="1" hangingPunct="1"/>
            <a:r>
              <a:rPr lang="en-US" smtClean="0"/>
              <a:t>If the transaction took place outside the US, the law and standards would place it between (1) and (2) on the spectrum, but very close to (1). </a:t>
            </a:r>
          </a:p>
          <a:p>
            <a:pPr eaLnBrk="1" hangingPunct="1"/>
            <a:r>
              <a:rPr lang="en-US" smtClean="0"/>
              <a:t>If the transaction occurred in the US, the law and standards would place it between (3) and (4) on the spectrum, but very close to (4)</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pPr eaLnBrk="1" hangingPunct="1"/>
            <a:r>
              <a:rPr lang="en-US" smtClean="0"/>
              <a:t>Summary</a:t>
            </a:r>
          </a:p>
        </p:txBody>
      </p:sp>
      <p:sp>
        <p:nvSpPr>
          <p:cNvPr id="115714" name="Content Placeholder 2"/>
          <p:cNvSpPr>
            <a:spLocks noGrp="1"/>
          </p:cNvSpPr>
          <p:nvPr>
            <p:ph idx="1"/>
          </p:nvPr>
        </p:nvSpPr>
        <p:spPr/>
        <p:txBody>
          <a:bodyPr/>
          <a:lstStyle/>
          <a:p>
            <a:pPr eaLnBrk="1" hangingPunct="1"/>
            <a:r>
              <a:rPr lang="en-US" smtClean="0"/>
              <a:t>Revealing personal information can be beneficial, so the people and organizations that receive the information must keep it private. The guidelines for keeping data private have been created by several organizations, including the Organization for Economic Cooperation and Development (OECD).</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pPr eaLnBrk="1" hangingPunct="1"/>
            <a:r>
              <a:rPr lang="en-US" smtClean="0"/>
              <a:t>Summary</a:t>
            </a:r>
          </a:p>
        </p:txBody>
      </p:sp>
      <p:sp>
        <p:nvSpPr>
          <p:cNvPr id="116738" name="Content Placeholder 2"/>
          <p:cNvSpPr>
            <a:spLocks noGrp="1"/>
          </p:cNvSpPr>
          <p:nvPr>
            <p:ph idx="1"/>
          </p:nvPr>
        </p:nvSpPr>
        <p:spPr/>
        <p:txBody>
          <a:bodyPr/>
          <a:lstStyle/>
          <a:p>
            <a:pPr eaLnBrk="1" hangingPunct="1"/>
            <a:r>
              <a:rPr lang="en-US" smtClean="0"/>
              <a:t>Guidelines often conflict with the interests of business and government, so some countries like the United States have not adopted them. Because the United States takes a sectoral approach to privacy, adopting laws only for specific business sectors or practices, much of the information collected on its citizens is not protected by OECD standards.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pPr eaLnBrk="1" hangingPunct="1"/>
            <a:r>
              <a:rPr lang="en-US" smtClean="0"/>
              <a:t>Summary</a:t>
            </a:r>
          </a:p>
        </p:txBody>
      </p:sp>
      <p:sp>
        <p:nvSpPr>
          <p:cNvPr id="117762" name="Content Placeholder 2"/>
          <p:cNvSpPr>
            <a:spLocks noGrp="1"/>
          </p:cNvSpPr>
          <p:nvPr>
            <p:ph idx="1"/>
          </p:nvPr>
        </p:nvSpPr>
        <p:spPr/>
        <p:txBody>
          <a:bodyPr/>
          <a:lstStyle/>
          <a:p>
            <a:pPr eaLnBrk="1" hangingPunct="1"/>
            <a:r>
              <a:rPr lang="en-US" smtClean="0"/>
              <a:t>The shortcomings for privacy conditions in the United States are Opt-in/Opt-out, compliance/enforcement, and coverage.</a:t>
            </a:r>
          </a:p>
          <a:p>
            <a:pPr eaLnBrk="1" hangingPunct="1"/>
            <a:r>
              <a:rPr lang="en-US" smtClean="0"/>
              <a:t>The “third-party cookie” loophole allows companies to gather information; identity theft is an unresolved problem. The best way to manage privacy in the Information Age is to have OECD-grade privacy laws.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p:cNvSpPr>
            <a:spLocks noGrp="1"/>
          </p:cNvSpPr>
          <p:nvPr>
            <p:ph type="title"/>
          </p:nvPr>
        </p:nvSpPr>
        <p:spPr/>
        <p:txBody>
          <a:bodyPr/>
          <a:lstStyle/>
          <a:p>
            <a:pPr eaLnBrk="1" hangingPunct="1"/>
            <a:r>
              <a:rPr lang="en-US" smtClean="0"/>
              <a:t>Summary</a:t>
            </a:r>
          </a:p>
        </p:txBody>
      </p:sp>
      <p:sp>
        <p:nvSpPr>
          <p:cNvPr id="118786" name="Content Placeholder 2"/>
          <p:cNvSpPr>
            <a:spLocks noGrp="1"/>
          </p:cNvSpPr>
          <p:nvPr>
            <p:ph idx="1"/>
          </p:nvPr>
        </p:nvSpPr>
        <p:spPr/>
        <p:txBody>
          <a:bodyPr/>
          <a:lstStyle/>
          <a:p>
            <a:pPr eaLnBrk="1" hangingPunct="1"/>
            <a:r>
              <a:rPr lang="en-US" smtClean="0"/>
              <a:t>Public key cryptography (PKC) is a straightforward idea built on familiar concepts.</a:t>
            </a:r>
          </a:p>
          <a:p>
            <a:pPr eaLnBrk="1" hangingPunct="1"/>
            <a:r>
              <a:rPr lang="en-US" smtClean="0"/>
              <a:t>Computer scientists have not yet proved the invincibility of the RSA scheme, but it can be “made more secure” simply by increasing the size of the key.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pPr eaLnBrk="1" hangingPunct="1"/>
            <a:r>
              <a:rPr lang="en-US" smtClean="0"/>
              <a:t>Summary</a:t>
            </a:r>
          </a:p>
        </p:txBody>
      </p:sp>
      <p:sp>
        <p:nvSpPr>
          <p:cNvPr id="119810" name="Content Placeholder 2"/>
          <p:cNvSpPr>
            <a:spLocks noGrp="1"/>
          </p:cNvSpPr>
          <p:nvPr>
            <p:ph idx="1"/>
          </p:nvPr>
        </p:nvSpPr>
        <p:spPr/>
        <p:txBody>
          <a:bodyPr/>
          <a:lstStyle/>
          <a:p>
            <a:pPr eaLnBrk="1" hangingPunct="1"/>
            <a:r>
              <a:rPr lang="en-US" smtClean="0"/>
              <a:t>Viruses and worms cause damage. We can reduce the chance of infection by installing and running anti-virus software. We must be aware of hoaxes and phishing scams.</a:t>
            </a:r>
          </a:p>
          <a:p>
            <a:pPr eaLnBrk="1" hangingPunct="1"/>
            <a:r>
              <a:rPr lang="en-US" smtClean="0"/>
              <a:t>We can implement a plan of action to ensure that our personal computers remain private and secure.</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p:cNvSpPr>
            <a:spLocks noGrp="1"/>
          </p:cNvSpPr>
          <p:nvPr>
            <p:ph type="title"/>
          </p:nvPr>
        </p:nvSpPr>
        <p:spPr/>
        <p:txBody>
          <a:bodyPr/>
          <a:lstStyle/>
          <a:p>
            <a:pPr eaLnBrk="1" hangingPunct="1"/>
            <a:r>
              <a:rPr lang="en-US" smtClean="0"/>
              <a:t>Summary</a:t>
            </a:r>
          </a:p>
        </p:txBody>
      </p:sp>
      <p:sp>
        <p:nvSpPr>
          <p:cNvPr id="120834" name="Content Placeholder 2"/>
          <p:cNvSpPr>
            <a:spLocks noGrp="1"/>
          </p:cNvSpPr>
          <p:nvPr>
            <p:ph idx="1"/>
          </p:nvPr>
        </p:nvSpPr>
        <p:spPr/>
        <p:txBody>
          <a:bodyPr/>
          <a:lstStyle/>
          <a:p>
            <a:pPr eaLnBrk="1" hangingPunct="1"/>
            <a:r>
              <a:rPr lang="en-US" smtClean="0"/>
              <a:t>There are two key features of encryption: private key and public key techniques.</a:t>
            </a:r>
          </a:p>
          <a:p>
            <a:pPr eaLnBrk="1" hangingPunct="1"/>
            <a:r>
              <a:rPr lang="en-US" smtClean="0"/>
              <a:t>Backing up computer files is an essential safeguard. It ensures that your files will survive for a long time, even if you don’t want them to.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sz="4000" smtClean="0"/>
              <a:t>Controlling the Use of Information</a:t>
            </a:r>
          </a:p>
        </p:txBody>
      </p:sp>
      <p:sp>
        <p:nvSpPr>
          <p:cNvPr id="24578" name="Rectangle 3"/>
          <p:cNvSpPr>
            <a:spLocks noGrp="1" noChangeArrowheads="1"/>
          </p:cNvSpPr>
          <p:nvPr>
            <p:ph type="body" idx="1"/>
          </p:nvPr>
        </p:nvSpPr>
        <p:spPr/>
        <p:txBody>
          <a:bodyPr/>
          <a:lstStyle/>
          <a:p>
            <a:pPr eaLnBrk="1" hangingPunct="1"/>
            <a:r>
              <a:rPr lang="en-US" smtClean="0"/>
              <a:t>Many Americans assume that there is a privacy law that is close to the fifth case, internal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smtClean="0"/>
              <a:t>A Privacy Definition</a:t>
            </a:r>
          </a:p>
        </p:txBody>
      </p:sp>
      <p:sp>
        <p:nvSpPr>
          <p:cNvPr id="25602" name="Content Placeholder 2"/>
          <p:cNvSpPr>
            <a:spLocks noGrp="1"/>
          </p:cNvSpPr>
          <p:nvPr>
            <p:ph idx="1"/>
          </p:nvPr>
        </p:nvSpPr>
        <p:spPr/>
        <p:txBody>
          <a:bodyPr/>
          <a:lstStyle/>
          <a:p>
            <a:pPr eaLnBrk="1" hangingPunct="1"/>
            <a:r>
              <a:rPr lang="en-US" i="1" smtClean="0"/>
              <a:t>Privacy: The right of people to choose freely under what circumstances and to what extent they will reveal themselves, their attitude, and their behavior to others.</a:t>
            </a:r>
          </a:p>
          <a:p>
            <a:pPr eaLnBrk="1" hangingPunct="1"/>
            <a:r>
              <a:rPr lang="en-US" smtClean="0"/>
              <a:t>Privacy is difficult to define</a:t>
            </a:r>
          </a:p>
          <a:p>
            <a:pPr eaLnBrk="1" hangingPunct="1"/>
            <a:r>
              <a:rPr lang="en-US" smtClean="0"/>
              <a:t>Generally, privacy concerns four aspects of our lives: our bodies, territory, personal information, and communication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smtClean="0"/>
              <a:t>A Privacy Definition</a:t>
            </a:r>
          </a:p>
        </p:txBody>
      </p:sp>
      <p:sp>
        <p:nvSpPr>
          <p:cNvPr id="26626" name="Content Placeholder 2"/>
          <p:cNvSpPr>
            <a:spLocks noGrp="1"/>
          </p:cNvSpPr>
          <p:nvPr>
            <p:ph idx="1"/>
          </p:nvPr>
        </p:nvSpPr>
        <p:spPr/>
        <p:txBody>
          <a:bodyPr/>
          <a:lstStyle/>
          <a:p>
            <a:pPr eaLnBrk="1" hangingPunct="1"/>
            <a:r>
              <a:rPr lang="en-US" smtClean="0"/>
              <a:t>This definition emphasizes first that it is the person who decides the </a:t>
            </a:r>
            <a:r>
              <a:rPr lang="en-US" i="1" smtClean="0"/>
              <a:t>circumstances</a:t>
            </a:r>
            <a:r>
              <a:rPr lang="en-US" smtClean="0"/>
              <a:t> and the </a:t>
            </a:r>
            <a:r>
              <a:rPr lang="en-US" i="1" smtClean="0"/>
              <a:t>extent</a:t>
            </a:r>
            <a:r>
              <a:rPr lang="en-US" smtClean="0"/>
              <a:t> to which information is revealed, not anyone else</a:t>
            </a:r>
          </a:p>
          <a:p>
            <a:pPr eaLnBrk="1" hangingPunct="1"/>
            <a:r>
              <a:rPr lang="en-US" smtClean="0"/>
              <a:t>Second, it emphasizes that the range of features over which the person controls the information embodies every aspect of the person—themselves, their attitudes, and their behaviors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smtClean="0"/>
              <a:t>Enjoying the Benefits of Privacy</a:t>
            </a:r>
          </a:p>
        </p:txBody>
      </p:sp>
      <p:sp>
        <p:nvSpPr>
          <p:cNvPr id="27650" name="Content Placeholder 2"/>
          <p:cNvSpPr>
            <a:spLocks noGrp="1"/>
          </p:cNvSpPr>
          <p:nvPr>
            <p:ph idx="1"/>
          </p:nvPr>
        </p:nvSpPr>
        <p:spPr/>
        <p:txBody>
          <a:bodyPr/>
          <a:lstStyle/>
          <a:p>
            <a:pPr eaLnBrk="1" hangingPunct="1"/>
            <a:r>
              <a:rPr lang="en-US" smtClean="0">
                <a:latin typeface="JansonText-Roman"/>
              </a:rPr>
              <a:t>Sometimes we want publicity, sometimes we don’t</a:t>
            </a:r>
          </a:p>
          <a:p>
            <a:pPr eaLnBrk="1" hangingPunct="1"/>
            <a:r>
              <a:rPr lang="en-US" smtClean="0">
                <a:latin typeface="JansonText-Roman"/>
              </a:rPr>
              <a:t>Strong privacy laws insure that we control the dissemination of our information</a:t>
            </a:r>
          </a:p>
          <a:p>
            <a:pPr eaLnBrk="1" hangingPunct="1"/>
            <a:r>
              <a:rPr lang="en-US" smtClean="0">
                <a:latin typeface="JansonText-Roman"/>
              </a:rPr>
              <a:t>The benefits to us personally are obvious</a:t>
            </a:r>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t>Threats to Privacy</a:t>
            </a:r>
          </a:p>
        </p:txBody>
      </p:sp>
      <p:sp>
        <p:nvSpPr>
          <p:cNvPr id="28674" name="Content Placeholder 2"/>
          <p:cNvSpPr>
            <a:spLocks noGrp="1"/>
          </p:cNvSpPr>
          <p:nvPr>
            <p:ph idx="1"/>
          </p:nvPr>
        </p:nvSpPr>
        <p:spPr/>
        <p:txBody>
          <a:bodyPr/>
          <a:lstStyle/>
          <a:p>
            <a:pPr eaLnBrk="1" hangingPunct="1"/>
            <a:r>
              <a:rPr lang="en-US" smtClean="0">
                <a:latin typeface="JansonText-Roman"/>
              </a:rPr>
              <a:t>What are the threats to privacy? </a:t>
            </a:r>
          </a:p>
          <a:p>
            <a:pPr eaLnBrk="1" hangingPunct="1"/>
            <a:r>
              <a:rPr lang="en-US" smtClean="0">
                <a:latin typeface="JansonText-Roman"/>
              </a:rPr>
              <a:t>There are only two basic threats: </a:t>
            </a:r>
          </a:p>
          <a:p>
            <a:pPr lvl="1" eaLnBrk="1" hangingPunct="1"/>
            <a:r>
              <a:rPr lang="en-US" smtClean="0">
                <a:latin typeface="JansonText-Roman"/>
              </a:rPr>
              <a:t>Government </a:t>
            </a:r>
          </a:p>
          <a:p>
            <a:pPr lvl="1" eaLnBrk="1" hangingPunct="1"/>
            <a:r>
              <a:rPr lang="en-US" smtClean="0">
                <a:latin typeface="JansonText-Roman"/>
              </a:rPr>
              <a:t>Business</a:t>
            </a:r>
          </a:p>
          <a:p>
            <a:pPr lvl="1" eaLnBrk="1" hangingPunct="1"/>
            <a:r>
              <a:rPr lang="en-US" smtClean="0">
                <a:latin typeface="JansonText-Roman"/>
              </a:rPr>
              <a:t>(Snooping or gossiping private parties, will be handled by security)</a:t>
            </a:r>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smtClean="0"/>
              <a:t>Threats to Privacy</a:t>
            </a:r>
          </a:p>
        </p:txBody>
      </p:sp>
      <p:sp>
        <p:nvSpPr>
          <p:cNvPr id="29698" name="Content Placeholder 2"/>
          <p:cNvSpPr>
            <a:spLocks noGrp="1"/>
          </p:cNvSpPr>
          <p:nvPr>
            <p:ph idx="1"/>
          </p:nvPr>
        </p:nvSpPr>
        <p:spPr/>
        <p:txBody>
          <a:bodyPr/>
          <a:lstStyle/>
          <a:p>
            <a:pPr eaLnBrk="1" hangingPunct="1"/>
            <a:r>
              <a:rPr lang="en-US" smtClean="0">
                <a:latin typeface="JansonText-Roman"/>
              </a:rPr>
              <a:t>Historically, the governmental threat of spying on its citizens, worries people the most</a:t>
            </a:r>
          </a:p>
          <a:p>
            <a:pPr eaLnBrk="1" hangingPunct="1"/>
            <a:r>
              <a:rPr lang="en-US" smtClean="0">
                <a:latin typeface="JansonText-Roman"/>
              </a:rPr>
              <a:t>The business threat is a more recent worry</a:t>
            </a:r>
          </a:p>
          <a:p>
            <a:pPr eaLnBrk="1" hangingPunct="1"/>
            <a:r>
              <a:rPr lang="en-US" smtClean="0">
                <a:latin typeface="JansonText-Roman"/>
              </a:rPr>
              <a:t>There are two types of business threats: </a:t>
            </a:r>
          </a:p>
          <a:p>
            <a:pPr lvl="1" eaLnBrk="1" hangingPunct="1"/>
            <a:r>
              <a:rPr lang="en-US" smtClean="0">
                <a:latin typeface="JansonText-Roman"/>
              </a:rPr>
              <a:t>Surveillance of employees</a:t>
            </a:r>
          </a:p>
          <a:p>
            <a:pPr lvl="1" eaLnBrk="1" hangingPunct="1"/>
            <a:r>
              <a:rPr lang="en-US" smtClean="0">
                <a:latin typeface="JansonText-Roman"/>
              </a:rPr>
              <a:t>The use of business-related information for other purposes.</a:t>
            </a:r>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t>Voluntary Disclosure</a:t>
            </a:r>
          </a:p>
        </p:txBody>
      </p:sp>
      <p:sp>
        <p:nvSpPr>
          <p:cNvPr id="30722" name="Content Placeholder 2"/>
          <p:cNvSpPr>
            <a:spLocks noGrp="1"/>
          </p:cNvSpPr>
          <p:nvPr>
            <p:ph idx="1"/>
          </p:nvPr>
        </p:nvSpPr>
        <p:spPr/>
        <p:txBody>
          <a:bodyPr/>
          <a:lstStyle/>
          <a:p>
            <a:pPr eaLnBrk="1" hangingPunct="1"/>
            <a:r>
              <a:rPr lang="en-US" smtClean="0">
                <a:latin typeface="JansonText-Roman"/>
              </a:rPr>
              <a:t>In principle, a person can enjoy perfect privacy by simply deciding not to reveal anything to anyone</a:t>
            </a:r>
          </a:p>
          <a:p>
            <a:pPr eaLnBrk="1" hangingPunct="1"/>
            <a:r>
              <a:rPr lang="en-US" smtClean="0">
                <a:latin typeface="JansonText-Roman"/>
              </a:rPr>
              <a:t>It may be in our interest to reveal private information, freely in exchange for real benefits</a:t>
            </a:r>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smtClean="0"/>
              <a:t>Benefits of Voluntary Disclosure</a:t>
            </a:r>
          </a:p>
        </p:txBody>
      </p:sp>
      <p:sp>
        <p:nvSpPr>
          <p:cNvPr id="31746" name="Content Placeholder 2"/>
          <p:cNvSpPr>
            <a:spLocks noGrp="1"/>
          </p:cNvSpPr>
          <p:nvPr>
            <p:ph idx="1"/>
          </p:nvPr>
        </p:nvSpPr>
        <p:spPr/>
        <p:txBody>
          <a:bodyPr/>
          <a:lstStyle/>
          <a:p>
            <a:pPr eaLnBrk="1" hangingPunct="1"/>
            <a:r>
              <a:rPr lang="en-US" smtClean="0">
                <a:solidFill>
                  <a:srgbClr val="000000"/>
                </a:solidFill>
                <a:latin typeface="JansonText-Roman"/>
              </a:rPr>
              <a:t>Doctors receive our personal information so they can help us stay healthy.</a:t>
            </a:r>
          </a:p>
          <a:p>
            <a:pPr eaLnBrk="1" hangingPunct="1"/>
            <a:r>
              <a:rPr lang="en-US" smtClean="0">
                <a:solidFill>
                  <a:srgbClr val="000000"/>
                </a:solidFill>
                <a:latin typeface="JansonText-Roman"/>
              </a:rPr>
              <a:t>Credit card companies get our personal information to check our credit record in exchange for the convenience of paying with a card.</a:t>
            </a:r>
          </a:p>
          <a:p>
            <a:pPr eaLnBrk="1" hangingPunct="1"/>
            <a:r>
              <a:rPr lang="en-US" smtClean="0">
                <a:solidFill>
                  <a:srgbClr val="000000"/>
                </a:solidFill>
                <a:latin typeface="JansonText-Roman"/>
              </a:rPr>
              <a:t>Employers read our email at work,  because we are using the employer’s computer for a job</a:t>
            </a:r>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smtClean="0"/>
              <a:t>Benefits of Voluntary Disclosure</a:t>
            </a:r>
          </a:p>
        </p:txBody>
      </p:sp>
      <p:sp>
        <p:nvSpPr>
          <p:cNvPr id="32770" name="Content Placeholder 2"/>
          <p:cNvSpPr>
            <a:spLocks noGrp="1"/>
          </p:cNvSpPr>
          <p:nvPr>
            <p:ph idx="1"/>
          </p:nvPr>
        </p:nvSpPr>
        <p:spPr/>
        <p:txBody>
          <a:bodyPr/>
          <a:lstStyle/>
          <a:p>
            <a:pPr eaLnBrk="1" hangingPunct="1"/>
            <a:r>
              <a:rPr lang="en-US" smtClean="0">
                <a:solidFill>
                  <a:srgbClr val="000000"/>
                </a:solidFill>
                <a:latin typeface="JansonText-Roman"/>
              </a:rPr>
              <a:t>The government may have information on us regarding our parents’ names and birthplaces, our race and ethnicity, etc. for the purpose of enjoying the rights of citizenship.</a:t>
            </a:r>
          </a:p>
          <a:p>
            <a:pPr eaLnBrk="1" hangingPunct="1"/>
            <a:endParaRPr lang="en-US" smtClean="0">
              <a:solidFill>
                <a:srgbClr val="000000"/>
              </a:solidFill>
              <a:latin typeface="JansonText-Roman"/>
            </a:endParaRPr>
          </a:p>
          <a:p>
            <a:pPr eaLnBrk="1" hangingPunct="1"/>
            <a:r>
              <a:rPr lang="en-US" smtClean="0"/>
              <a:t>How private can we be when we reveal so much about ourselves, our attitudes, and our behavior?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mtClean="0"/>
              <a:t>Learning Objectives</a:t>
            </a:r>
          </a:p>
        </p:txBody>
      </p:sp>
      <p:sp>
        <p:nvSpPr>
          <p:cNvPr id="15362" name="Rectangle 3"/>
          <p:cNvSpPr>
            <a:spLocks noGrp="1" noChangeArrowheads="1"/>
          </p:cNvSpPr>
          <p:nvPr>
            <p:ph type="body" idx="1"/>
          </p:nvPr>
        </p:nvSpPr>
        <p:spPr/>
        <p:txBody>
          <a:bodyPr/>
          <a:lstStyle/>
          <a:p>
            <a:pPr eaLnBrk="1" hangingPunct="1"/>
            <a:r>
              <a:rPr lang="en-US" sz="2400" smtClean="0"/>
              <a:t>Explain the meaning of privacy; discuss the issues surrounding privacy of information</a:t>
            </a:r>
          </a:p>
          <a:p>
            <a:pPr eaLnBrk="1" hangingPunct="1"/>
            <a:r>
              <a:rPr lang="en-US" sz="2400" smtClean="0"/>
              <a:t>List and explain the meaning of the OECD Fair Information Practices</a:t>
            </a:r>
          </a:p>
          <a:p>
            <a:pPr eaLnBrk="1" hangingPunct="1"/>
            <a:r>
              <a:rPr lang="en-US" sz="2400" smtClean="0"/>
              <a:t>Discuss the issues concerning U.S. privacy: Opt-in/Opt-out, compliance/enforcement, coverage</a:t>
            </a:r>
          </a:p>
          <a:p>
            <a:pPr eaLnBrk="1" hangingPunct="1"/>
            <a:r>
              <a:rPr lang="en-US" sz="2400" smtClean="0"/>
              <a:t>List the ways a computer can be compromised</a:t>
            </a:r>
          </a:p>
          <a:p>
            <a:pPr eaLnBrk="1" hangingPunct="1"/>
            <a:r>
              <a:rPr lang="en-US" sz="2400" smtClean="0"/>
              <a:t>Explain the security methods used in public key cryptosystems (PKCs)</a:t>
            </a:r>
          </a:p>
          <a:p>
            <a:pPr eaLnBrk="1" hangingPunct="1"/>
            <a:r>
              <a:rPr lang="en-US" sz="2400" smtClean="0"/>
              <a:t>Perform simple encryption from cleartext to cipher </a:t>
            </a:r>
            <a:br>
              <a:rPr lang="en-US" sz="2400" smtClean="0"/>
            </a:br>
            <a:r>
              <a:rPr lang="en-US" sz="2400" smtClean="0"/>
              <a:t>text and perform the reverse decryption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smtClean="0"/>
              <a:t>Fair Information Practices</a:t>
            </a:r>
          </a:p>
        </p:txBody>
      </p:sp>
      <p:sp>
        <p:nvSpPr>
          <p:cNvPr id="33794" name="Rectangle 3"/>
          <p:cNvSpPr>
            <a:spLocks noGrp="1" noChangeArrowheads="1"/>
          </p:cNvSpPr>
          <p:nvPr>
            <p:ph type="body" idx="1"/>
          </p:nvPr>
        </p:nvSpPr>
        <p:spPr/>
        <p:txBody>
          <a:bodyPr/>
          <a:lstStyle/>
          <a:p>
            <a:pPr eaLnBrk="1" hangingPunct="1"/>
            <a:r>
              <a:rPr lang="en-US" smtClean="0"/>
              <a:t>If people or organizations are free to give or sell the information to anyone else, they are also revealing information about us. </a:t>
            </a:r>
          </a:p>
          <a:p>
            <a:pPr eaLnBrk="1" hangingPunct="1"/>
            <a:r>
              <a:rPr lang="en-US" smtClean="0"/>
              <a:t>Our privacy is compromised.</a:t>
            </a:r>
          </a:p>
          <a:p>
            <a:pPr eaLnBrk="1" hangingPunct="1"/>
            <a:r>
              <a:rPr lang="en-US" smtClean="0"/>
              <a:t>There must be clear guidelines adopted for handling private information:</a:t>
            </a:r>
          </a:p>
          <a:p>
            <a:pPr lvl="1" eaLnBrk="1" hangingPunct="1"/>
            <a:r>
              <a:rPr lang="en-US" smtClean="0"/>
              <a:t>The Fair Information Practices principles.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sz="4000" smtClean="0"/>
              <a:t>OECD Fair Information Practices</a:t>
            </a:r>
          </a:p>
        </p:txBody>
      </p:sp>
      <p:sp>
        <p:nvSpPr>
          <p:cNvPr id="34818" name="Rectangle 3"/>
          <p:cNvSpPr>
            <a:spLocks noGrp="1" noChangeArrowheads="1"/>
          </p:cNvSpPr>
          <p:nvPr>
            <p:ph type="body" idx="1"/>
          </p:nvPr>
        </p:nvSpPr>
        <p:spPr/>
        <p:txBody>
          <a:bodyPr/>
          <a:lstStyle/>
          <a:p>
            <a:pPr eaLnBrk="1" hangingPunct="1"/>
            <a:r>
              <a:rPr lang="en-US" smtClean="0">
                <a:latin typeface="JansonText-Roman"/>
              </a:rPr>
              <a:t>In 1980 the Organization for Economic Cooperation and Development (OECD) developed an eight-point list of privacy principles that became known as the Fair Information Practices</a:t>
            </a:r>
          </a:p>
          <a:p>
            <a:pPr eaLnBrk="1" hangingPunct="1"/>
            <a:r>
              <a:rPr lang="en-US" smtClean="0">
                <a:latin typeface="JansonText-Roman"/>
              </a:rPr>
              <a:t>They have become a widely accepted standard</a:t>
            </a:r>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4000" smtClean="0"/>
              <a:t>OECD Fair Information Practices</a:t>
            </a:r>
          </a:p>
        </p:txBody>
      </p:sp>
      <p:sp>
        <p:nvSpPr>
          <p:cNvPr id="35842" name="Rectangle 3"/>
          <p:cNvSpPr>
            <a:spLocks noGrp="1" noChangeArrowheads="1"/>
          </p:cNvSpPr>
          <p:nvPr>
            <p:ph type="body" idx="1"/>
          </p:nvPr>
        </p:nvSpPr>
        <p:spPr/>
        <p:txBody>
          <a:bodyPr/>
          <a:lstStyle/>
          <a:p>
            <a:pPr eaLnBrk="1" hangingPunct="1"/>
            <a:r>
              <a:rPr lang="en-US" smtClean="0">
                <a:latin typeface="JansonText-Roman"/>
              </a:rPr>
              <a:t>The public has an interest in these principles becoming law</a:t>
            </a:r>
          </a:p>
          <a:p>
            <a:pPr eaLnBrk="1" hangingPunct="1"/>
            <a:r>
              <a:rPr lang="en-US" smtClean="0">
                <a:latin typeface="JansonText-Roman"/>
              </a:rPr>
              <a:t>The principles also give a standard that businesses and governments can meet as a “due diligence test” for protecting citizens’ rights of privacy, thereby protecting themselves from criticism or legal action</a:t>
            </a:r>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sz="4000" smtClean="0"/>
              <a:t>OECD Fair Information Practices</a:t>
            </a:r>
          </a:p>
        </p:txBody>
      </p:sp>
      <p:sp>
        <p:nvSpPr>
          <p:cNvPr id="36866" name="Rectangle 3"/>
          <p:cNvSpPr>
            <a:spLocks noGrp="1" noChangeArrowheads="1"/>
          </p:cNvSpPr>
          <p:nvPr>
            <p:ph type="body" idx="1"/>
          </p:nvPr>
        </p:nvSpPr>
        <p:spPr/>
        <p:txBody>
          <a:bodyPr/>
          <a:lstStyle/>
          <a:p>
            <a:pPr eaLnBrk="1" hangingPunct="1"/>
            <a:r>
              <a:rPr lang="en-US" smtClean="0">
                <a:latin typeface="JansonText-Roman"/>
              </a:rPr>
              <a:t>An important aspect of the OECD principles is the concept that the </a:t>
            </a:r>
            <a:r>
              <a:rPr lang="en-US" b="1" smtClean="0">
                <a:latin typeface="JansonText-Bold"/>
              </a:rPr>
              <a:t>data controller</a:t>
            </a:r>
            <a:r>
              <a:rPr lang="en-US" b="1" smtClean="0">
                <a:latin typeface="JansonText-Roman"/>
              </a:rPr>
              <a:t> </a:t>
            </a:r>
            <a:r>
              <a:rPr lang="en-US" smtClean="0">
                <a:latin typeface="JansonText-Roman"/>
              </a:rPr>
              <a:t>(the person or office setting the policies) must interact with individuals about their information, if any, and must be accountable for those policies and actions!</a:t>
            </a:r>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z="4000" smtClean="0"/>
              <a:t>OECD’s Fair Information Practices</a:t>
            </a:r>
          </a:p>
        </p:txBody>
      </p:sp>
      <p:sp>
        <p:nvSpPr>
          <p:cNvPr id="37890" name="Rectangle 3"/>
          <p:cNvSpPr>
            <a:spLocks noGrp="1" noChangeArrowheads="1"/>
          </p:cNvSpPr>
          <p:nvPr>
            <p:ph idx="1"/>
          </p:nvPr>
        </p:nvSpPr>
        <p:spPr/>
        <p:txBody>
          <a:bodyPr/>
          <a:lstStyle/>
          <a:p>
            <a:pPr eaLnBrk="1" hangingPunct="1"/>
            <a:r>
              <a:rPr lang="en-US" smtClean="0"/>
              <a:t>The standard eight-point list of privacy principles.</a:t>
            </a:r>
          </a:p>
          <a:p>
            <a:pPr lvl="1" eaLnBrk="1" hangingPunct="1"/>
            <a:r>
              <a:rPr lang="en-US" sz="2400" smtClean="0"/>
              <a:t>Limited Collection Principle</a:t>
            </a:r>
          </a:p>
          <a:p>
            <a:pPr lvl="1" eaLnBrk="1" hangingPunct="1"/>
            <a:r>
              <a:rPr lang="en-US" sz="2400" smtClean="0"/>
              <a:t>Quality Principle</a:t>
            </a:r>
          </a:p>
          <a:p>
            <a:pPr lvl="1" eaLnBrk="1" hangingPunct="1"/>
            <a:r>
              <a:rPr lang="en-US" sz="2400" smtClean="0"/>
              <a:t>Purpose Principle</a:t>
            </a:r>
          </a:p>
          <a:p>
            <a:pPr lvl="1" eaLnBrk="1" hangingPunct="1"/>
            <a:r>
              <a:rPr lang="en-US" sz="2400" smtClean="0"/>
              <a:t>Use Limitation Principle</a:t>
            </a:r>
          </a:p>
          <a:p>
            <a:pPr lvl="1" eaLnBrk="1" hangingPunct="1"/>
            <a:r>
              <a:rPr lang="en-US" sz="2400" smtClean="0"/>
              <a:t>Security Principle</a:t>
            </a:r>
          </a:p>
          <a:p>
            <a:pPr lvl="1" eaLnBrk="1" hangingPunct="1"/>
            <a:r>
              <a:rPr lang="en-US" sz="2400" smtClean="0"/>
              <a:t>Openness Principle</a:t>
            </a:r>
          </a:p>
          <a:p>
            <a:pPr lvl="1" eaLnBrk="1" hangingPunct="1"/>
            <a:r>
              <a:rPr lang="en-US" sz="2400" smtClean="0"/>
              <a:t>Participation Principle</a:t>
            </a:r>
          </a:p>
          <a:p>
            <a:pPr lvl="1" eaLnBrk="1" hangingPunct="1"/>
            <a:r>
              <a:rPr lang="en-US" sz="2400" smtClean="0"/>
              <a:t>Accountability Principle</a:t>
            </a:r>
          </a:p>
        </p:txBody>
      </p:sp>
      <p:sp>
        <p:nvSpPr>
          <p:cNvPr id="37891" name="Slide Number Placeholder 3"/>
          <p:cNvSpPr>
            <a:spLocks noGrp="1"/>
          </p:cNvSpPr>
          <p:nvPr>
            <p:ph type="sldNum" sz="quarter" idx="4294967295"/>
          </p:nvPr>
        </p:nvSpPr>
        <p:spPr bwMode="auto">
          <a:xfrm>
            <a:off x="7162800" y="6397625"/>
            <a:ext cx="1905000" cy="457200"/>
          </a:xfrm>
          <a:prstGeom prst="rect">
            <a:avLst/>
          </a:prstGeom>
          <a:noFill/>
          <a:ln>
            <a:miter lim="800000"/>
            <a:headEnd/>
            <a:tailEnd/>
          </a:ln>
        </p:spPr>
        <p:txBody>
          <a:bodyPr/>
          <a:lstStyle/>
          <a:p>
            <a:r>
              <a:rPr lang="en-US"/>
              <a:t>17-</a:t>
            </a:r>
            <a:fld id="{223AA32A-5D68-4FCF-B340-7D20827800CA}" type="slidenum">
              <a:rPr lang="en-US"/>
              <a:pPr/>
              <a:t>24</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22263" y="457200"/>
            <a:ext cx="8716962" cy="6096000"/>
          </a:xfrm>
          <a:prstGeom prst="rect">
            <a:avLst/>
          </a:prstGeom>
          <a:noFill/>
          <a:ln w="9525">
            <a:solidFill>
              <a:schemeClr val="accent2">
                <a:lumMod val="75000"/>
              </a:schemeClr>
            </a:solid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mtClean="0"/>
              <a:t>Privacy Worldwide</a:t>
            </a:r>
          </a:p>
        </p:txBody>
      </p:sp>
      <p:sp>
        <p:nvSpPr>
          <p:cNvPr id="39938" name="Rectangle 3"/>
          <p:cNvSpPr>
            <a:spLocks noGrp="1" noChangeArrowheads="1"/>
          </p:cNvSpPr>
          <p:nvPr>
            <p:ph type="body" idx="1"/>
          </p:nvPr>
        </p:nvSpPr>
        <p:spPr/>
        <p:txBody>
          <a:bodyPr/>
          <a:lstStyle/>
          <a:p>
            <a:pPr eaLnBrk="1" hangingPunct="1"/>
            <a:r>
              <a:rPr lang="en-US" smtClean="0"/>
              <a:t>Privacy is not enjoyed in much of the world at the OECD standard</a:t>
            </a:r>
          </a:p>
          <a:p>
            <a:pPr eaLnBrk="1" hangingPunct="1"/>
            <a:r>
              <a:rPr lang="en-US" smtClean="0"/>
              <a:t>Privacy often comes in conflict with private or governmental interests:</a:t>
            </a:r>
          </a:p>
          <a:p>
            <a:pPr lvl="1" eaLnBrk="1" hangingPunct="1"/>
            <a:r>
              <a:rPr lang="en-US" smtClean="0"/>
              <a:t>Example, the United States has not adopted the OECD principles, possible because many U.S. companies profit by buying and using information in ways that are inconsistent with the OECD principles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smtClean="0"/>
              <a:t>Privacy Worldwide</a:t>
            </a:r>
          </a:p>
        </p:txBody>
      </p:sp>
      <p:sp>
        <p:nvSpPr>
          <p:cNvPr id="40962" name="Rectangle 3"/>
          <p:cNvSpPr>
            <a:spLocks noGrp="1" noChangeArrowheads="1"/>
          </p:cNvSpPr>
          <p:nvPr>
            <p:ph type="body" idx="1"/>
          </p:nvPr>
        </p:nvSpPr>
        <p:spPr/>
        <p:txBody>
          <a:bodyPr/>
          <a:lstStyle/>
          <a:p>
            <a:pPr eaLnBrk="1" hangingPunct="1"/>
            <a:r>
              <a:rPr lang="en-US" smtClean="0"/>
              <a:t>The Chinese government isn’t going to protect the right to privacy when it denies other basic human rights</a:t>
            </a:r>
          </a:p>
          <a:p>
            <a:pPr eaLnBrk="1" hangingPunct="1"/>
            <a:r>
              <a:rPr lang="en-US" smtClean="0">
                <a:latin typeface="JansonText-Roman"/>
              </a:rPr>
              <a:t>Many non-EU countries have also adopted laws based on OECD principles</a:t>
            </a:r>
          </a:p>
          <a:p>
            <a:pPr lvl="1" eaLnBrk="1" hangingPunct="1"/>
            <a:r>
              <a:rPr lang="en-US" smtClean="0">
                <a:latin typeface="JansonText-Roman"/>
              </a:rPr>
              <a:t>One provision in the EU Directive requires that data about EU citizens be protected by the standards of the law even when it leaves their country</a:t>
            </a:r>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smtClean="0"/>
              <a:t>U.S. Privacy Laws</a:t>
            </a:r>
          </a:p>
        </p:txBody>
      </p:sp>
      <p:sp>
        <p:nvSpPr>
          <p:cNvPr id="41986" name="Rectangle 3"/>
          <p:cNvSpPr>
            <a:spLocks noGrp="1" noChangeArrowheads="1"/>
          </p:cNvSpPr>
          <p:nvPr>
            <p:ph type="body" idx="1"/>
          </p:nvPr>
        </p:nvSpPr>
        <p:spPr/>
        <p:txBody>
          <a:bodyPr/>
          <a:lstStyle/>
          <a:p>
            <a:pPr eaLnBrk="1" hangingPunct="1"/>
            <a:r>
              <a:rPr lang="en-US" smtClean="0">
                <a:solidFill>
                  <a:srgbClr val="000000"/>
                </a:solidFill>
                <a:latin typeface="JansonText-Roman"/>
              </a:rPr>
              <a:t>The Privacy Act of 1974 limiting the government’s ability to invade people’s privacy</a:t>
            </a:r>
          </a:p>
          <a:p>
            <a:pPr eaLnBrk="1" hangingPunct="1"/>
            <a:r>
              <a:rPr lang="en-US" smtClean="0">
                <a:solidFill>
                  <a:srgbClr val="000000"/>
                </a:solidFill>
                <a:latin typeface="JansonText-Roman"/>
              </a:rPr>
              <a:t>The U.S. Patriot Act of 2002 (and its reauthorization in 2005) have seriously weakened its protections.</a:t>
            </a:r>
          </a:p>
          <a:p>
            <a:pPr eaLnBrk="1" hangingPunct="1"/>
            <a:r>
              <a:rPr lang="en-US" smtClean="0">
                <a:solidFill>
                  <a:srgbClr val="000000"/>
                </a:solidFill>
                <a:latin typeface="JansonText-Roman"/>
              </a:rPr>
              <a:t>The US failed to meet the requirements of the EU Directive concerns information stored by </a:t>
            </a:r>
            <a:r>
              <a:rPr lang="en-US" smtClean="0">
                <a:solidFill>
                  <a:srgbClr val="000000"/>
                </a:solidFill>
                <a:latin typeface="JansonText-Italic"/>
              </a:rPr>
              <a:t>businesses</a:t>
            </a:r>
            <a:endParaRPr 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smtClean="0"/>
              <a:t>U.S. Privacy Laws</a:t>
            </a:r>
          </a:p>
        </p:txBody>
      </p:sp>
      <p:sp>
        <p:nvSpPr>
          <p:cNvPr id="43010" name="Rectangle 3"/>
          <p:cNvSpPr>
            <a:spLocks noGrp="1" noChangeArrowheads="1"/>
          </p:cNvSpPr>
          <p:nvPr>
            <p:ph type="body" idx="1"/>
          </p:nvPr>
        </p:nvSpPr>
        <p:spPr/>
        <p:txBody>
          <a:bodyPr/>
          <a:lstStyle/>
          <a:p>
            <a:pPr eaLnBrk="1" hangingPunct="1"/>
            <a:r>
              <a:rPr lang="en-US" smtClean="0">
                <a:solidFill>
                  <a:srgbClr val="000000"/>
                </a:solidFill>
                <a:latin typeface="JansonText-Roman"/>
              </a:rPr>
              <a:t>US Sectoral Laws and Privacy:</a:t>
            </a:r>
          </a:p>
          <a:p>
            <a:pPr lvl="1" eaLnBrk="1" hangingPunct="1"/>
            <a:r>
              <a:rPr lang="en-US" smtClean="0">
                <a:solidFill>
                  <a:srgbClr val="000000"/>
                </a:solidFill>
                <a:latin typeface="JansonText-Roman"/>
              </a:rPr>
              <a:t>Electronic Communication Privacy Act of 1986</a:t>
            </a:r>
          </a:p>
          <a:p>
            <a:pPr lvl="1" eaLnBrk="1" hangingPunct="1"/>
            <a:r>
              <a:rPr lang="en-US" smtClean="0">
                <a:solidFill>
                  <a:srgbClr val="000000"/>
                </a:solidFill>
                <a:latin typeface="JansonText-Roman"/>
              </a:rPr>
              <a:t>Telephone Consumer Protection Act of 1991</a:t>
            </a:r>
          </a:p>
          <a:p>
            <a:pPr lvl="1" eaLnBrk="1" hangingPunct="1"/>
            <a:r>
              <a:rPr lang="en-US" smtClean="0">
                <a:solidFill>
                  <a:srgbClr val="000000"/>
                </a:solidFill>
                <a:latin typeface="JansonText-Roman"/>
              </a:rPr>
              <a:t>Driver’s Privacy Protection Act of 1994</a:t>
            </a:r>
          </a:p>
          <a:p>
            <a:pPr lvl="1" eaLnBrk="1" hangingPunct="1"/>
            <a:r>
              <a:rPr lang="en-US" smtClean="0">
                <a:solidFill>
                  <a:srgbClr val="000000"/>
                </a:solidFill>
                <a:latin typeface="JansonText-Roman"/>
              </a:rPr>
              <a:t>Health Insurance Privacy and Accountability Act of 1996</a:t>
            </a:r>
          </a:p>
          <a:p>
            <a:pPr eaLnBrk="1" hangingPunct="1"/>
            <a:r>
              <a:rPr lang="en-US" smtClean="0"/>
              <a:t>The sectoral approach provides very strong privacy protections in specific </a:t>
            </a:r>
            <a:br>
              <a:rPr lang="en-US" smtClean="0"/>
            </a:br>
            <a:r>
              <a:rPr lang="en-US" smtClean="0"/>
              <a:t>cases</a:t>
            </a:r>
            <a:endParaRPr lang="en-US" smtClean="0">
              <a:solidFill>
                <a:srgbClr val="000000"/>
              </a:solidFill>
              <a:latin typeface="JansonText-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sz="4000" smtClean="0"/>
              <a:t>Privacy: Whose Information Is It?</a:t>
            </a:r>
          </a:p>
        </p:txBody>
      </p:sp>
      <p:sp>
        <p:nvSpPr>
          <p:cNvPr id="16386" name="Rectangle 3"/>
          <p:cNvSpPr>
            <a:spLocks noGrp="1" noChangeArrowheads="1"/>
          </p:cNvSpPr>
          <p:nvPr>
            <p:ph type="body" idx="1"/>
          </p:nvPr>
        </p:nvSpPr>
        <p:spPr/>
        <p:txBody>
          <a:bodyPr/>
          <a:lstStyle/>
          <a:p>
            <a:pPr eaLnBrk="1" hangingPunct="1"/>
            <a:r>
              <a:rPr lang="en-US" smtClean="0"/>
              <a:t>Buying a product at a store generates a transaction, which produces information.</a:t>
            </a:r>
          </a:p>
          <a:p>
            <a:pPr lvl="1" eaLnBrk="1" hangingPunct="1"/>
            <a:r>
              <a:rPr lang="en-US" smtClean="0"/>
              <a:t>The date and time of the purchase</a:t>
            </a:r>
          </a:p>
          <a:p>
            <a:pPr lvl="1" eaLnBrk="1" hangingPunct="1"/>
            <a:r>
              <a:rPr lang="en-US" smtClean="0"/>
              <a:t>The product, the cost, and information about other products in the same “market basket.”</a:t>
            </a:r>
          </a:p>
          <a:p>
            <a:pPr lvl="1" eaLnBrk="1" hangingPunct="1"/>
            <a:r>
              <a:rPr lang="en-US" smtClean="0"/>
              <a:t>Is this information connected to a specific customer?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smtClean="0"/>
              <a:t>Privacy Principles: Abroad</a:t>
            </a:r>
          </a:p>
        </p:txBody>
      </p:sp>
      <p:sp>
        <p:nvSpPr>
          <p:cNvPr id="44034" name="Rectangle 3"/>
          <p:cNvSpPr>
            <a:spLocks noGrp="1" noChangeArrowheads="1"/>
          </p:cNvSpPr>
          <p:nvPr>
            <p:ph type="body" idx="1"/>
          </p:nvPr>
        </p:nvSpPr>
        <p:spPr/>
        <p:txBody>
          <a:bodyPr/>
          <a:lstStyle/>
          <a:p>
            <a:pPr eaLnBrk="1" hangingPunct="1"/>
            <a:r>
              <a:rPr lang="en-US" smtClean="0"/>
              <a:t>There are three weaknesses in the US privacy laws:</a:t>
            </a:r>
          </a:p>
          <a:p>
            <a:pPr marL="971550" lvl="1" indent="-514350" eaLnBrk="1" hangingPunct="1">
              <a:buFontTx/>
              <a:buAutoNum type="arabicPeriod"/>
            </a:pPr>
            <a:r>
              <a:rPr lang="en-US" smtClean="0"/>
              <a:t>Opt-in/Opt-out,</a:t>
            </a:r>
          </a:p>
          <a:p>
            <a:pPr marL="971550" lvl="1" indent="-514350" eaLnBrk="1" hangingPunct="1">
              <a:buFontTx/>
              <a:buAutoNum type="arabicPeriod"/>
            </a:pPr>
            <a:r>
              <a:rPr lang="en-US" smtClean="0"/>
              <a:t>Enforcement,</a:t>
            </a:r>
          </a:p>
          <a:p>
            <a:pPr marL="971550" lvl="1" indent="-514350" eaLnBrk="1" hangingPunct="1">
              <a:buFontTx/>
              <a:buAutoNum type="arabicPeriod"/>
            </a:pPr>
            <a:r>
              <a:rPr lang="en-US" smtClean="0"/>
              <a:t>Coverage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smtClean="0"/>
              <a:t>1. Opt-in/Opt-out</a:t>
            </a:r>
          </a:p>
        </p:txBody>
      </p:sp>
      <p:sp>
        <p:nvSpPr>
          <p:cNvPr id="45058" name="Rectangle 3"/>
          <p:cNvSpPr>
            <a:spLocks noGrp="1" noChangeArrowheads="1"/>
          </p:cNvSpPr>
          <p:nvPr>
            <p:ph type="body" idx="1"/>
          </p:nvPr>
        </p:nvSpPr>
        <p:spPr/>
        <p:txBody>
          <a:bodyPr/>
          <a:lstStyle/>
          <a:p>
            <a:pPr eaLnBrk="1" hangingPunct="1"/>
            <a:r>
              <a:rPr lang="en-US" smtClean="0"/>
              <a:t>Refers to the approval and objection aspects of privacy </a:t>
            </a:r>
          </a:p>
          <a:p>
            <a:pPr eaLnBrk="1" hangingPunct="1"/>
            <a:r>
              <a:rPr lang="en-US" smtClean="0"/>
              <a:t>“Opt-in” means the business cannot use it unless the person opts-in or </a:t>
            </a:r>
            <a:r>
              <a:rPr lang="en-US" i="1" smtClean="0"/>
              <a:t>explicitly allows</a:t>
            </a:r>
            <a:r>
              <a:rPr lang="en-US" smtClean="0"/>
              <a:t> the new use</a:t>
            </a:r>
          </a:p>
          <a:p>
            <a:pPr eaLnBrk="1" hangingPunct="1"/>
            <a:r>
              <a:rPr lang="en-US" smtClean="0"/>
              <a:t>“Opt-out” means the business can use it unless the person </a:t>
            </a:r>
            <a:r>
              <a:rPr lang="en-US" i="1" smtClean="0"/>
              <a:t>explicitly</a:t>
            </a:r>
            <a:r>
              <a:rPr lang="en-US" smtClean="0"/>
              <a:t> opts-out or denies the new use</a:t>
            </a:r>
          </a:p>
          <a:p>
            <a:pPr eaLnBrk="1" hangingPunct="1"/>
            <a:r>
              <a:rPr lang="en-US" smtClean="0"/>
              <a:t>The US the default is opt-out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smtClean="0"/>
              <a:t>1. Opt-in/Opt-out</a:t>
            </a:r>
          </a:p>
        </p:txBody>
      </p:sp>
      <p:sp>
        <p:nvSpPr>
          <p:cNvPr id="46082" name="Rectangle 3"/>
          <p:cNvSpPr>
            <a:spLocks noGrp="1" noChangeArrowheads="1"/>
          </p:cNvSpPr>
          <p:nvPr>
            <p:ph type="body" idx="1"/>
          </p:nvPr>
        </p:nvSpPr>
        <p:spPr/>
        <p:txBody>
          <a:bodyPr/>
          <a:lstStyle/>
          <a:p>
            <a:pPr eaLnBrk="1" hangingPunct="1"/>
            <a:r>
              <a:rPr lang="en-US" smtClean="0"/>
              <a:t>Privacy principles as far back as 1972 have consistently required opt-in for all changes in use otherwise the person </a:t>
            </a:r>
            <a:r>
              <a:rPr lang="en-US" i="1" smtClean="0"/>
              <a:t>does not control </a:t>
            </a:r>
            <a:r>
              <a:rPr lang="en-US" smtClean="0"/>
              <a:t>the use of private information. (Opt-in is actually a longer-standing principle than stated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smtClean="0"/>
              <a:t>2. </a:t>
            </a:r>
            <a:r>
              <a:rPr lang="en-US" smtClean="0">
                <a:latin typeface="JansonText-Bold"/>
              </a:rPr>
              <a:t>Compliance/ Enforcement</a:t>
            </a:r>
            <a:endParaRPr lang="en-US" smtClean="0"/>
          </a:p>
        </p:txBody>
      </p:sp>
      <p:sp>
        <p:nvSpPr>
          <p:cNvPr id="47106" name="Rectangle 3"/>
          <p:cNvSpPr>
            <a:spLocks noGrp="1" noChangeArrowheads="1"/>
          </p:cNvSpPr>
          <p:nvPr>
            <p:ph type="body" idx="1"/>
          </p:nvPr>
        </p:nvSpPr>
        <p:spPr/>
        <p:txBody>
          <a:bodyPr/>
          <a:lstStyle/>
          <a:p>
            <a:pPr eaLnBrk="1" hangingPunct="1"/>
            <a:r>
              <a:rPr lang="en-US" smtClean="0">
                <a:latin typeface="JansonText-Roman"/>
              </a:rPr>
              <a:t>How do organizations meet their obligations under the principles?</a:t>
            </a:r>
          </a:p>
          <a:p>
            <a:pPr eaLnBrk="1" hangingPunct="1"/>
            <a:r>
              <a:rPr lang="en-US" smtClean="0">
                <a:latin typeface="JansonText-Roman"/>
              </a:rPr>
              <a:t>OECD-subscribing countries have introduced offices to perform the duties of the data controller</a:t>
            </a:r>
          </a:p>
          <a:p>
            <a:pPr eaLnBrk="1" hangingPunct="1"/>
            <a:r>
              <a:rPr lang="en-US" smtClean="0">
                <a:latin typeface="JansonText-Roman"/>
              </a:rPr>
              <a:t>There is no such person/office in the US </a:t>
            </a:r>
          </a:p>
          <a:p>
            <a:pPr eaLnBrk="1" hangingPunct="1"/>
            <a:r>
              <a:rPr lang="en-US" smtClean="0">
                <a:latin typeface="JansonText-Roman"/>
              </a:rPr>
              <a:t>The FTC proposes that U.S. companies “comply voluntarily” as a result of </a:t>
            </a:r>
            <a:br>
              <a:rPr lang="en-US" smtClean="0">
                <a:latin typeface="JansonText-Roman"/>
              </a:rPr>
            </a:br>
            <a:r>
              <a:rPr lang="en-US" smtClean="0">
                <a:latin typeface="JansonText-Roman"/>
              </a:rPr>
              <a:t>“market pressure”</a:t>
            </a:r>
            <a:endParaRPr lang="en-US"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mtClean="0"/>
              <a:t>3. Coverage</a:t>
            </a:r>
          </a:p>
        </p:txBody>
      </p:sp>
      <p:sp>
        <p:nvSpPr>
          <p:cNvPr id="48130" name="Rectangle 3"/>
          <p:cNvSpPr>
            <a:spLocks noGrp="1" noChangeArrowheads="1"/>
          </p:cNvSpPr>
          <p:nvPr>
            <p:ph type="body" idx="1"/>
          </p:nvPr>
        </p:nvSpPr>
        <p:spPr/>
        <p:txBody>
          <a:bodyPr/>
          <a:lstStyle/>
          <a:p>
            <a:pPr eaLnBrk="1" hangingPunct="1"/>
            <a:r>
              <a:rPr lang="en-US" smtClean="0">
                <a:latin typeface="JansonText-Roman"/>
              </a:rPr>
              <a:t>The OECD rules apply to all stored and transmitted information, though exceptions can be made by law</a:t>
            </a:r>
          </a:p>
          <a:p>
            <a:pPr eaLnBrk="1" hangingPunct="1"/>
            <a:r>
              <a:rPr lang="en-US" smtClean="0">
                <a:latin typeface="JansonText-Roman"/>
              </a:rPr>
              <a:t>Countries adopting the Fair Information Practices have everything covered</a:t>
            </a:r>
          </a:p>
          <a:p>
            <a:pPr eaLnBrk="1" hangingPunct="1"/>
            <a:r>
              <a:rPr lang="en-US" smtClean="0">
                <a:latin typeface="JansonText-Roman"/>
              </a:rPr>
              <a:t>Unless the United States passes an explicit law there are almost no constraints. Most information is unprotected</a:t>
            </a:r>
            <a:endParaRPr 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smtClean="0"/>
              <a:t>Privacy Success Story</a:t>
            </a:r>
          </a:p>
        </p:txBody>
      </p:sp>
      <p:sp>
        <p:nvSpPr>
          <p:cNvPr id="49154" name="Rectangle 3"/>
          <p:cNvSpPr>
            <a:spLocks noGrp="1" noChangeArrowheads="1"/>
          </p:cNvSpPr>
          <p:nvPr>
            <p:ph type="body" idx="1"/>
          </p:nvPr>
        </p:nvSpPr>
        <p:spPr/>
        <p:txBody>
          <a:bodyPr/>
          <a:lstStyle/>
          <a:p>
            <a:pPr eaLnBrk="1" hangingPunct="1"/>
            <a:r>
              <a:rPr lang="en-US" smtClean="0"/>
              <a:t>The Do-Not-Call List</a:t>
            </a:r>
          </a:p>
          <a:p>
            <a:pPr lvl="1" eaLnBrk="1" hangingPunct="1"/>
            <a:r>
              <a:rPr lang="en-US" smtClean="0"/>
              <a:t>In the 1990s households would receive numerous calls from telemarketers trying to sell products</a:t>
            </a:r>
          </a:p>
          <a:p>
            <a:pPr lvl="1" eaLnBrk="1" hangingPunct="1"/>
            <a:r>
              <a:rPr lang="en-US" smtClean="0"/>
              <a:t>The “industry self-policing” mechanism was a little-known system requiring a person either (a) to write a letter to the industry association or (b) to opt-out online by paying a fee using a credit card. People had to pay to stop</a:t>
            </a:r>
            <a:br>
              <a:rPr lang="en-US" smtClean="0"/>
            </a:br>
            <a:r>
              <a:rPr lang="en-US" smtClean="0"/>
              <a:t>being harassed!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mtClean="0"/>
              <a:t>Privacy Success Story</a:t>
            </a:r>
          </a:p>
        </p:txBody>
      </p:sp>
      <p:sp>
        <p:nvSpPr>
          <p:cNvPr id="50178" name="Rectangle 3"/>
          <p:cNvSpPr>
            <a:spLocks noGrp="1" noChangeArrowheads="1"/>
          </p:cNvSpPr>
          <p:nvPr>
            <p:ph type="body" idx="1"/>
          </p:nvPr>
        </p:nvSpPr>
        <p:spPr/>
        <p:txBody>
          <a:bodyPr/>
          <a:lstStyle/>
          <a:p>
            <a:pPr eaLnBrk="1" hangingPunct="1"/>
            <a:r>
              <a:rPr lang="en-US" smtClean="0"/>
              <a:t>The Do-Not-Call List</a:t>
            </a:r>
          </a:p>
          <a:p>
            <a:pPr lvl="1" eaLnBrk="1" hangingPunct="1"/>
            <a:r>
              <a:rPr lang="en-US" smtClean="0"/>
              <a:t>The US government set up the Do-Not-Call List, a central place where people could simply give their phone number to stop telemarketers.</a:t>
            </a:r>
          </a:p>
          <a:p>
            <a:pPr lvl="1" eaLnBrk="1" hangingPunct="1"/>
            <a:r>
              <a:rPr lang="en-US" smtClean="0"/>
              <a:t>Instant success! Ten million households opted-out on the </a:t>
            </a:r>
            <a:r>
              <a:rPr lang="en-US" b="1" smtClean="0"/>
              <a:t>first</a:t>
            </a:r>
            <a:r>
              <a:rPr lang="en-US" smtClean="0"/>
              <a:t> day of operation</a:t>
            </a:r>
          </a:p>
          <a:p>
            <a:pPr lvl="1" eaLnBrk="1" hangingPunct="1"/>
            <a:r>
              <a:rPr lang="en-US" smtClean="0"/>
              <a:t>Today more than 175,000,000 are on it</a:t>
            </a:r>
          </a:p>
          <a:p>
            <a:pPr lvl="1" eaLnBrk="1" hangingPunct="1"/>
            <a:r>
              <a:rPr lang="en-US" smtClean="0"/>
              <a:t>The telemarketing business has largely collapsed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en-US" smtClean="0"/>
              <a:t>Cookies</a:t>
            </a:r>
          </a:p>
        </p:txBody>
      </p:sp>
      <p:sp>
        <p:nvSpPr>
          <p:cNvPr id="51202" name="Content Placeholder 3"/>
          <p:cNvSpPr>
            <a:spLocks noGrp="1"/>
          </p:cNvSpPr>
          <p:nvPr>
            <p:ph sz="half" idx="1"/>
          </p:nvPr>
        </p:nvSpPr>
        <p:spPr/>
        <p:txBody>
          <a:bodyPr/>
          <a:lstStyle/>
          <a:p>
            <a:pPr eaLnBrk="1" hangingPunct="1"/>
            <a:r>
              <a:rPr lang="en-US" smtClean="0"/>
              <a:t>Cookies are a standard computer science concept originally used by Netscape engineers to connect the identity of a client across a series of independent client/server events</a:t>
            </a:r>
          </a:p>
        </p:txBody>
      </p:sp>
      <p:pic>
        <p:nvPicPr>
          <p:cNvPr id="51203" name="Picture 2"/>
          <p:cNvPicPr>
            <a:picLocks noGrp="1" noChangeAspect="1" noChangeArrowheads="1"/>
          </p:cNvPicPr>
          <p:nvPr>
            <p:ph sz="half" idx="2"/>
          </p:nvPr>
        </p:nvPicPr>
        <p:blipFill>
          <a:blip r:embed="rId2"/>
          <a:srcRect/>
          <a:stretch>
            <a:fillRect/>
          </a:stretch>
        </p:blipFill>
        <p:spPr>
          <a:xfrm>
            <a:off x="4827588" y="2217738"/>
            <a:ext cx="3679825" cy="3290887"/>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smtClean="0"/>
              <a:t>Cookies</a:t>
            </a:r>
          </a:p>
        </p:txBody>
      </p:sp>
      <p:sp>
        <p:nvSpPr>
          <p:cNvPr id="52226" name="Content Placeholder 3"/>
          <p:cNvSpPr>
            <a:spLocks noGrp="1"/>
          </p:cNvSpPr>
          <p:nvPr>
            <p:ph sz="half" idx="1"/>
          </p:nvPr>
        </p:nvSpPr>
        <p:spPr/>
        <p:txBody>
          <a:bodyPr/>
          <a:lstStyle/>
          <a:p>
            <a:pPr eaLnBrk="1" hangingPunct="1"/>
            <a:r>
              <a:rPr lang="en-US" smtClean="0"/>
              <a:t>Imagine this is your bank’s server, and you are a client</a:t>
            </a:r>
          </a:p>
          <a:p>
            <a:pPr eaLnBrk="1" hangingPunct="1"/>
            <a:r>
              <a:rPr lang="en-US" smtClean="0"/>
              <a:t>The server is helping many clients at once, and to know who’s who, the server stores a </a:t>
            </a:r>
            <a:r>
              <a:rPr lang="en-US" i="1" smtClean="0"/>
              <a:t>cookie</a:t>
            </a:r>
            <a:r>
              <a:rPr lang="en-US" b="1" smtClean="0"/>
              <a:t> </a:t>
            </a:r>
            <a:r>
              <a:rPr lang="en-US" smtClean="0"/>
              <a:t>of information that uniquely identifies you</a:t>
            </a:r>
          </a:p>
        </p:txBody>
      </p:sp>
      <p:pic>
        <p:nvPicPr>
          <p:cNvPr id="52227" name="Picture 2"/>
          <p:cNvPicPr>
            <a:picLocks noGrp="1" noChangeAspect="1" noChangeArrowheads="1"/>
          </p:cNvPicPr>
          <p:nvPr>
            <p:ph sz="half" idx="2"/>
          </p:nvPr>
        </p:nvPicPr>
        <p:blipFill>
          <a:blip r:embed="rId2"/>
          <a:srcRect/>
          <a:stretch>
            <a:fillRect/>
          </a:stretch>
        </p:blipFill>
        <p:spPr>
          <a:xfrm>
            <a:off x="4827588" y="2217738"/>
            <a:ext cx="3679825" cy="3290887"/>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pPr eaLnBrk="1" hangingPunct="1"/>
            <a:r>
              <a:rPr lang="en-US" smtClean="0"/>
              <a:t>Cookies</a:t>
            </a:r>
          </a:p>
        </p:txBody>
      </p:sp>
      <p:sp>
        <p:nvSpPr>
          <p:cNvPr id="53250" name="Content Placeholder 3"/>
          <p:cNvSpPr>
            <a:spLocks noGrp="1"/>
          </p:cNvSpPr>
          <p:nvPr>
            <p:ph sz="half" idx="1"/>
          </p:nvPr>
        </p:nvSpPr>
        <p:spPr/>
        <p:txBody>
          <a:bodyPr/>
          <a:lstStyle/>
          <a:p>
            <a:pPr eaLnBrk="1" hangingPunct="1"/>
            <a:r>
              <a:rPr lang="en-US" smtClean="0"/>
              <a:t>Cookies are exchanged between the client and the server on each transmission of information, allowing the server to know which of the many clients is sending information</a:t>
            </a:r>
          </a:p>
        </p:txBody>
      </p:sp>
      <p:pic>
        <p:nvPicPr>
          <p:cNvPr id="53251" name="Picture 2"/>
          <p:cNvPicPr>
            <a:picLocks noGrp="1" noChangeAspect="1" noChangeArrowheads="1"/>
          </p:cNvPicPr>
          <p:nvPr>
            <p:ph sz="half" idx="2"/>
          </p:nvPr>
        </p:nvPicPr>
        <p:blipFill>
          <a:blip r:embed="rId2"/>
          <a:srcRect/>
          <a:stretch>
            <a:fillRect/>
          </a:stretch>
        </p:blipFill>
        <p:spPr>
          <a:xfrm>
            <a:off x="4827588" y="2217738"/>
            <a:ext cx="3679825" cy="329088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sz="4000" smtClean="0"/>
              <a:t>Privacy: Whose Information Is It?</a:t>
            </a:r>
          </a:p>
        </p:txBody>
      </p:sp>
      <p:sp>
        <p:nvSpPr>
          <p:cNvPr id="17410" name="Rectangle 3"/>
          <p:cNvSpPr>
            <a:spLocks noGrp="1" noChangeArrowheads="1"/>
          </p:cNvSpPr>
          <p:nvPr>
            <p:ph type="body" idx="1"/>
          </p:nvPr>
        </p:nvSpPr>
        <p:spPr/>
        <p:txBody>
          <a:bodyPr/>
          <a:lstStyle/>
          <a:p>
            <a:pPr eaLnBrk="1" hangingPunct="1"/>
            <a:r>
              <a:rPr lang="en-US" smtClean="0"/>
              <a:t>Buying a product at a store generates a transaction, which produces information.</a:t>
            </a:r>
          </a:p>
          <a:p>
            <a:pPr lvl="1" eaLnBrk="1" hangingPunct="1"/>
            <a:r>
              <a:rPr lang="en-US" smtClean="0"/>
              <a:t>Paying with cash generally ensures anonymity</a:t>
            </a:r>
          </a:p>
          <a:p>
            <a:pPr lvl="1" eaLnBrk="1" hangingPunct="1"/>
            <a:r>
              <a:rPr lang="en-US" smtClean="0"/>
              <a:t>Paying by check, credit card, or debit card</a:t>
            </a:r>
          </a:p>
          <a:p>
            <a:pPr lvl="1" eaLnBrk="1" hangingPunct="1"/>
            <a:r>
              <a:rPr lang="en-US" smtClean="0"/>
              <a:t>Purchasing through mail order or on the Internet</a:t>
            </a:r>
          </a:p>
          <a:p>
            <a:pPr lvl="1" eaLnBrk="1" hangingPunct="1"/>
            <a:r>
              <a:rPr lang="en-US" smtClean="0"/>
              <a:t>Providing a “preferred customer” number</a:t>
            </a:r>
          </a:p>
          <a:p>
            <a:pPr lvl="1" eaLnBrk="1" hangingPunct="1"/>
            <a:r>
              <a:rPr lang="en-US" smtClean="0"/>
              <a:t>Buying a product that must be registered for a service agreement or warranty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4"/>
          <p:cNvSpPr>
            <a:spLocks noGrp="1"/>
          </p:cNvSpPr>
          <p:nvPr>
            <p:ph type="title"/>
          </p:nvPr>
        </p:nvSpPr>
        <p:spPr/>
        <p:txBody>
          <a:bodyPr/>
          <a:lstStyle/>
          <a:p>
            <a:pPr eaLnBrk="1" hangingPunct="1"/>
            <a:r>
              <a:rPr lang="en-US" smtClean="0"/>
              <a:t>Cookies</a:t>
            </a:r>
          </a:p>
        </p:txBody>
      </p:sp>
      <p:sp>
        <p:nvSpPr>
          <p:cNvPr id="54274" name="Content Placeholder 5"/>
          <p:cNvSpPr>
            <a:spLocks noGrp="1"/>
          </p:cNvSpPr>
          <p:nvPr>
            <p:ph idx="1"/>
          </p:nvPr>
        </p:nvSpPr>
        <p:spPr>
          <a:xfrm>
            <a:off x="457200" y="2057400"/>
            <a:ext cx="8229600" cy="4068763"/>
          </a:xfrm>
        </p:spPr>
        <p:txBody>
          <a:bodyPr/>
          <a:lstStyle/>
          <a:p>
            <a:pPr eaLnBrk="1" hangingPunct="1"/>
            <a:r>
              <a:rPr lang="en-US" smtClean="0"/>
              <a:t>Many sites use cookies, even when the interaction is not intended to be as secure as a bank transaction (National Air and Space Museum sent the above)</a:t>
            </a:r>
          </a:p>
          <a:p>
            <a:pPr eaLnBrk="1" hangingPunct="1"/>
            <a:r>
              <a:rPr lang="en-US" smtClean="0"/>
              <a:t>The meaning of the fields is unimportant</a:t>
            </a:r>
          </a:p>
          <a:p>
            <a:pPr eaLnBrk="1" hangingPunct="1"/>
            <a:r>
              <a:rPr lang="en-US" smtClean="0"/>
              <a:t>The first is the server and the last is </a:t>
            </a:r>
            <a:br>
              <a:rPr lang="en-US" smtClean="0"/>
            </a:br>
            <a:r>
              <a:rPr lang="en-US" smtClean="0"/>
              <a:t>the unique information identifying the session</a:t>
            </a:r>
          </a:p>
        </p:txBody>
      </p:sp>
      <p:pic>
        <p:nvPicPr>
          <p:cNvPr id="54275" name="Picture 3"/>
          <p:cNvPicPr>
            <a:picLocks noChangeAspect="1" noChangeArrowheads="1"/>
          </p:cNvPicPr>
          <p:nvPr/>
        </p:nvPicPr>
        <p:blipFill>
          <a:blip r:embed="rId2"/>
          <a:srcRect/>
          <a:stretch>
            <a:fillRect/>
          </a:stretch>
        </p:blipFill>
        <p:spPr bwMode="auto">
          <a:xfrm>
            <a:off x="685800" y="1600200"/>
            <a:ext cx="7477125" cy="28575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pPr eaLnBrk="1" hangingPunct="1"/>
            <a:r>
              <a:rPr lang="en-US" smtClean="0"/>
              <a:t>Cookie Abuse</a:t>
            </a:r>
          </a:p>
        </p:txBody>
      </p:sp>
      <p:sp>
        <p:nvSpPr>
          <p:cNvPr id="55298" name="Rectangle 3"/>
          <p:cNvSpPr>
            <a:spLocks noGrp="1" noChangeArrowheads="1"/>
          </p:cNvSpPr>
          <p:nvPr>
            <p:ph type="body" idx="1"/>
          </p:nvPr>
        </p:nvSpPr>
        <p:spPr/>
        <p:txBody>
          <a:bodyPr/>
          <a:lstStyle/>
          <a:p>
            <a:pPr eaLnBrk="1" hangingPunct="1"/>
            <a:r>
              <a:rPr lang="en-US" smtClean="0"/>
              <a:t>There is a loophole called a third-party cookie</a:t>
            </a:r>
          </a:p>
          <a:p>
            <a:pPr eaLnBrk="1" hangingPunct="1"/>
            <a:r>
              <a:rPr lang="en-US" smtClean="0"/>
              <a:t>A cookie is exchanged between the client and server making the interaction private</a:t>
            </a:r>
          </a:p>
          <a:p>
            <a:pPr eaLnBrk="1" hangingPunct="1"/>
            <a:r>
              <a:rPr lang="en-US" smtClean="0"/>
              <a:t>But, if the Web site includes ads on its page, the server may direct it to link to the ad company to deliver the ad</a:t>
            </a:r>
          </a:p>
          <a:p>
            <a:pPr eaLnBrk="1" hangingPunct="1"/>
            <a:r>
              <a:rPr lang="en-US" smtClean="0"/>
              <a:t>This new client/server relationship </a:t>
            </a:r>
            <a:br>
              <a:rPr lang="en-US" smtClean="0"/>
            </a:br>
            <a:r>
              <a:rPr lang="en-US" smtClean="0"/>
              <a:t>place a cookie on your computer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mtClean="0"/>
              <a:t>Cookie Abuse</a:t>
            </a:r>
          </a:p>
        </p:txBody>
      </p:sp>
      <p:sp>
        <p:nvSpPr>
          <p:cNvPr id="56322" name="Rectangle 3"/>
          <p:cNvSpPr>
            <a:spLocks noGrp="1" noChangeArrowheads="1"/>
          </p:cNvSpPr>
          <p:nvPr>
            <p:ph type="body" idx="1"/>
          </p:nvPr>
        </p:nvSpPr>
        <p:spPr/>
        <p:txBody>
          <a:bodyPr/>
          <a:lstStyle/>
          <a:p>
            <a:pPr eaLnBrk="1" hangingPunct="1"/>
            <a:r>
              <a:rPr lang="en-US" smtClean="0"/>
              <a:t>All browsers allow users to control how cookies are processed</a:t>
            </a:r>
          </a:p>
          <a:p>
            <a:pPr eaLnBrk="1" hangingPunct="1"/>
            <a:r>
              <a:rPr lang="en-US" smtClean="0"/>
              <a:t>You could turn them off, forcing the browser to ask you every time whether you will accept a cookie or not</a:t>
            </a:r>
          </a:p>
          <a:p>
            <a:pPr eaLnBrk="1" hangingPunct="1"/>
            <a:r>
              <a:rPr lang="en-US" smtClean="0"/>
              <a:t>Turning off cookies prevents you from being able to bank online</a:t>
            </a:r>
          </a:p>
          <a:p>
            <a:pPr eaLnBrk="1" hangingPunct="1"/>
            <a:r>
              <a:rPr lang="en-US" smtClean="0"/>
              <a:t>Simply set your browser’s cookie </a:t>
            </a:r>
            <a:br>
              <a:rPr lang="en-US" smtClean="0"/>
            </a:br>
            <a:r>
              <a:rPr lang="en-US" smtClean="0"/>
              <a:t>policy to your own comfort level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295400" y="152400"/>
            <a:ext cx="6453188" cy="6281738"/>
          </a:xfrm>
          <a:prstGeom prst="rect">
            <a:avLst/>
          </a:prstGeom>
          <a:noFill/>
          <a:ln w="9525">
            <a:solidFill>
              <a:schemeClr val="accent2">
                <a:lumMod val="75000"/>
              </a:schemeClr>
            </a:solid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mtClean="0"/>
              <a:t>Tracking</a:t>
            </a:r>
          </a:p>
        </p:txBody>
      </p:sp>
      <p:sp>
        <p:nvSpPr>
          <p:cNvPr id="58370" name="Rectangle 3"/>
          <p:cNvSpPr>
            <a:spLocks noGrp="1" noChangeArrowheads="1"/>
          </p:cNvSpPr>
          <p:nvPr>
            <p:ph type="body" idx="1"/>
          </p:nvPr>
        </p:nvSpPr>
        <p:spPr/>
        <p:txBody>
          <a:bodyPr/>
          <a:lstStyle/>
          <a:p>
            <a:pPr eaLnBrk="1" hangingPunct="1"/>
            <a:r>
              <a:rPr lang="en-US" smtClean="0"/>
              <a:t>Tracking is the practice of a Web site automatically sending details about a visit to other content providers</a:t>
            </a:r>
          </a:p>
          <a:p>
            <a:pPr eaLnBrk="1" hangingPunct="1"/>
            <a:r>
              <a:rPr lang="en-US" smtClean="0"/>
              <a:t>This is an emerging problem of concern to privacy experts</a:t>
            </a:r>
          </a:p>
          <a:p>
            <a:pPr eaLnBrk="1" hangingPunct="1"/>
            <a:r>
              <a:rPr lang="en-US" smtClean="0"/>
              <a:t>The consequences of being tracked are not yet fully understood</a:t>
            </a:r>
          </a:p>
          <a:p>
            <a:pPr eaLnBrk="1" hangingPunct="1"/>
            <a:r>
              <a:rPr lang="en-US" smtClean="0"/>
              <a:t>HTTP has a tracking flag telling servers what your tracking preferences are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smtClean="0"/>
              <a:t>Do Not Track</a:t>
            </a:r>
          </a:p>
        </p:txBody>
      </p:sp>
      <p:pic>
        <p:nvPicPr>
          <p:cNvPr id="5122" name="Picture 2"/>
          <p:cNvPicPr>
            <a:picLocks noGrp="1" noChangeAspect="1" noChangeArrowheads="1"/>
          </p:cNvPicPr>
          <p:nvPr>
            <p:ph idx="1"/>
          </p:nvPr>
        </p:nvPicPr>
        <p:blipFill>
          <a:blip r:embed="rId2"/>
          <a:srcRect/>
          <a:stretch>
            <a:fillRect/>
          </a:stretch>
        </p:blipFill>
        <p:spPr>
          <a:xfrm>
            <a:off x="1295400" y="1676400"/>
            <a:ext cx="6469063" cy="1616075"/>
          </a:xfrm>
          <a:ln>
            <a:solidFill>
              <a:schemeClr val="accent2">
                <a:lumMod val="75000"/>
              </a:schemeClr>
            </a:solidFill>
          </a:ln>
        </p:spPr>
      </p:pic>
      <p:sp>
        <p:nvSpPr>
          <p:cNvPr id="59395" name="TextBox 4"/>
          <p:cNvSpPr txBox="1">
            <a:spLocks noChangeArrowheads="1"/>
          </p:cNvSpPr>
          <p:nvPr/>
        </p:nvSpPr>
        <p:spPr bwMode="auto">
          <a:xfrm>
            <a:off x="1371600" y="4114800"/>
            <a:ext cx="6477000" cy="830263"/>
          </a:xfrm>
          <a:prstGeom prst="rect">
            <a:avLst/>
          </a:prstGeom>
          <a:noFill/>
          <a:ln w="9525">
            <a:noFill/>
            <a:miter lim="800000"/>
            <a:headEnd/>
            <a:tailEnd/>
          </a:ln>
        </p:spPr>
        <p:txBody>
          <a:bodyPr>
            <a:spAutoFit/>
          </a:bodyPr>
          <a:lstStyle/>
          <a:p>
            <a:pPr algn="ctr"/>
            <a:r>
              <a:rPr lang="en-US" sz="2400"/>
              <a:t>Notice that Google’s Chrome browser does </a:t>
            </a:r>
            <a:r>
              <a:rPr lang="en-US" sz="2400" i="1"/>
              <a:t>not support user requests not to track.</a:t>
            </a:r>
            <a:endParaRPr lang="en-US"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mtClean="0"/>
              <a:t>Cell Phone Location Tracking</a:t>
            </a:r>
          </a:p>
        </p:txBody>
      </p:sp>
      <p:sp>
        <p:nvSpPr>
          <p:cNvPr id="60418" name="Rectangle 3"/>
          <p:cNvSpPr>
            <a:spLocks noGrp="1" noChangeArrowheads="1"/>
          </p:cNvSpPr>
          <p:nvPr>
            <p:ph type="body" idx="1"/>
          </p:nvPr>
        </p:nvSpPr>
        <p:spPr/>
        <p:txBody>
          <a:bodyPr/>
          <a:lstStyle/>
          <a:p>
            <a:pPr eaLnBrk="1" hangingPunct="1"/>
            <a:r>
              <a:rPr lang="en-US" smtClean="0"/>
              <a:t>Another tracking issue is unfolding…it is cell phone location tracking</a:t>
            </a:r>
          </a:p>
          <a:p>
            <a:pPr eaLnBrk="1" hangingPunct="1"/>
            <a:r>
              <a:rPr lang="en-US" smtClean="0"/>
              <a:t>Cell phone carriers know the locations where cell phones are used based on the proximity to cell phone towers</a:t>
            </a:r>
          </a:p>
          <a:p>
            <a:pPr eaLnBrk="1" hangingPunct="1"/>
            <a:r>
              <a:rPr lang="en-US" smtClean="0"/>
              <a:t>What happens to the location data, which allows a person’s movements to be tracked and archived?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smtClean="0"/>
              <a:t>Cell Phone Location Tracking</a:t>
            </a:r>
          </a:p>
        </p:txBody>
      </p:sp>
      <p:sp>
        <p:nvSpPr>
          <p:cNvPr id="61442" name="Rectangle 3"/>
          <p:cNvSpPr>
            <a:spLocks noGrp="1" noChangeArrowheads="1"/>
          </p:cNvSpPr>
          <p:nvPr>
            <p:ph type="body" idx="1"/>
          </p:nvPr>
        </p:nvSpPr>
        <p:spPr/>
        <p:txBody>
          <a:bodyPr/>
          <a:lstStyle/>
          <a:p>
            <a:pPr eaLnBrk="1" hangingPunct="1"/>
            <a:r>
              <a:rPr lang="en-US" smtClean="0"/>
              <a:t>Freedom of Information request in 2010</a:t>
            </a:r>
          </a:p>
          <a:p>
            <a:pPr lvl="1" eaLnBrk="1" hangingPunct="1"/>
            <a:r>
              <a:rPr lang="en-US" smtClean="0"/>
              <a:t>Privacy groups launched a request to handle cell phone information</a:t>
            </a:r>
          </a:p>
          <a:p>
            <a:pPr lvl="1" eaLnBrk="1" hangingPunct="1"/>
            <a:r>
              <a:rPr lang="en-US" smtClean="0"/>
              <a:t>For a landline, finding out who a person calls normally requires a warrant</a:t>
            </a:r>
          </a:p>
          <a:p>
            <a:pPr lvl="1" eaLnBrk="1" hangingPunct="1"/>
            <a:r>
              <a:rPr lang="en-US" smtClean="0"/>
              <a:t>The same is currently not true with regard to cell phones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590550" y="609600"/>
            <a:ext cx="7962900" cy="5638800"/>
          </a:xfrm>
          <a:prstGeom prst="rect">
            <a:avLst/>
          </a:prstGeom>
          <a:noFill/>
          <a:ln w="9525">
            <a:solidFill>
              <a:srgbClr val="262673"/>
            </a:solid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US" smtClean="0"/>
              <a:t>Identity Theft</a:t>
            </a:r>
          </a:p>
        </p:txBody>
      </p:sp>
      <p:sp>
        <p:nvSpPr>
          <p:cNvPr id="63490" name="Rectangle 3"/>
          <p:cNvSpPr>
            <a:spLocks noGrp="1" noChangeArrowheads="1"/>
          </p:cNvSpPr>
          <p:nvPr>
            <p:ph type="body" idx="1"/>
          </p:nvPr>
        </p:nvSpPr>
        <p:spPr/>
        <p:txBody>
          <a:bodyPr/>
          <a:lstStyle/>
          <a:p>
            <a:pPr eaLnBrk="1" hangingPunct="1"/>
            <a:r>
              <a:rPr lang="en-US" smtClean="0"/>
              <a:t>The Security Principle of the Fair Information Practices is also important</a:t>
            </a:r>
          </a:p>
          <a:p>
            <a:pPr lvl="1" eaLnBrk="1" hangingPunct="1"/>
            <a:r>
              <a:rPr lang="en-US" smtClean="0"/>
              <a:t>The Security Principle states that those who hold private information are obligated to maintain its privacy against unauthorized access and other hazards</a:t>
            </a:r>
          </a:p>
          <a:p>
            <a:pPr eaLnBrk="1" hangingPunct="1"/>
            <a:r>
              <a:rPr lang="en-US" smtClean="0"/>
              <a:t>Americans do not enjoy protection from this principle either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sz="4000" smtClean="0"/>
              <a:t>How Can the Information Be Used?</a:t>
            </a:r>
          </a:p>
        </p:txBody>
      </p:sp>
      <p:sp>
        <p:nvSpPr>
          <p:cNvPr id="18434" name="Rectangle 3"/>
          <p:cNvSpPr>
            <a:spLocks noGrp="1" noChangeArrowheads="1"/>
          </p:cNvSpPr>
          <p:nvPr>
            <p:ph type="body" idx="1"/>
          </p:nvPr>
        </p:nvSpPr>
        <p:spPr/>
        <p:txBody>
          <a:bodyPr/>
          <a:lstStyle/>
          <a:p>
            <a:pPr eaLnBrk="1" hangingPunct="1"/>
            <a:r>
              <a:rPr lang="en-US" smtClean="0">
                <a:latin typeface="JansonText-Roman"/>
              </a:rPr>
              <a:t>Transaction information is a normal part of conducting business (keeping a record until our check clears)</a:t>
            </a:r>
          </a:p>
          <a:p>
            <a:pPr lvl="1" eaLnBrk="1" hangingPunct="1"/>
            <a:r>
              <a:rPr lang="en-US" smtClean="0">
                <a:latin typeface="JansonText-Roman"/>
              </a:rPr>
              <a:t>The information belongs, then, to the store</a:t>
            </a:r>
          </a:p>
          <a:p>
            <a:pPr eaLnBrk="1" hangingPunct="1"/>
            <a:r>
              <a:rPr lang="en-US" smtClean="0">
                <a:latin typeface="JansonText-Roman"/>
              </a:rPr>
              <a:t>If the store decides, based on your previous purchases, to send you ads for other items, the store is using the information for the standard business practice of generating more business</a:t>
            </a:r>
            <a:endParaRPr lang="en-US"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smtClean="0"/>
              <a:t>Identity Theft</a:t>
            </a:r>
          </a:p>
        </p:txBody>
      </p:sp>
      <p:sp>
        <p:nvSpPr>
          <p:cNvPr id="64514" name="Rectangle 3"/>
          <p:cNvSpPr>
            <a:spLocks noGrp="1" noChangeArrowheads="1"/>
          </p:cNvSpPr>
          <p:nvPr>
            <p:ph type="body" idx="1"/>
          </p:nvPr>
        </p:nvSpPr>
        <p:spPr/>
        <p:txBody>
          <a:bodyPr/>
          <a:lstStyle/>
          <a:p>
            <a:pPr eaLnBrk="1" hangingPunct="1"/>
            <a:r>
              <a:rPr lang="en-US" smtClean="0"/>
              <a:t>How can this private information be used? </a:t>
            </a:r>
          </a:p>
          <a:p>
            <a:pPr eaLnBrk="1" hangingPunct="1"/>
            <a:r>
              <a:rPr lang="en-US" smtClean="0"/>
              <a:t>One possibility is </a:t>
            </a:r>
            <a:r>
              <a:rPr lang="en-US" b="1" smtClean="0"/>
              <a:t>identity theft </a:t>
            </a:r>
            <a:r>
              <a:rPr lang="en-US" smtClean="0"/>
              <a:t>the crime of posing as someone else for fraudulent purposes</a:t>
            </a:r>
          </a:p>
          <a:p>
            <a:pPr eaLnBrk="1" hangingPunct="1"/>
            <a:r>
              <a:rPr lang="en-US" smtClean="0"/>
              <a:t>Over 800 identity thefts have been reported from the one instance of private information “viewed” by unauthorized persons!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smtClean="0"/>
              <a:t>Managing Your Privacy</a:t>
            </a:r>
          </a:p>
        </p:txBody>
      </p:sp>
      <p:sp>
        <p:nvSpPr>
          <p:cNvPr id="65538" name="Rectangle 3"/>
          <p:cNvSpPr>
            <a:spLocks noGrp="1" noChangeArrowheads="1"/>
          </p:cNvSpPr>
          <p:nvPr>
            <p:ph type="body" idx="1"/>
          </p:nvPr>
        </p:nvSpPr>
        <p:spPr/>
        <p:txBody>
          <a:bodyPr/>
          <a:lstStyle/>
          <a:p>
            <a:pPr eaLnBrk="1" hangingPunct="1"/>
            <a:r>
              <a:rPr lang="en-US" smtClean="0"/>
              <a:t>In the United States, protecting your privacy is </a:t>
            </a:r>
            <a:r>
              <a:rPr lang="en-US" i="1" smtClean="0"/>
              <a:t>your </a:t>
            </a:r>
            <a:r>
              <a:rPr lang="en-US" smtClean="0"/>
              <a:t>job:</a:t>
            </a:r>
          </a:p>
          <a:p>
            <a:pPr lvl="1" eaLnBrk="1" hangingPunct="1"/>
            <a:r>
              <a:rPr lang="en-US" smtClean="0"/>
              <a:t>Adjust your cookie settings in your browser to match your comfort level.</a:t>
            </a:r>
          </a:p>
          <a:p>
            <a:pPr lvl="1" eaLnBrk="1" hangingPunct="1"/>
            <a:r>
              <a:rPr lang="en-US" smtClean="0"/>
              <a:t>Read the privacy statement of any site </a:t>
            </a:r>
            <a:r>
              <a:rPr lang="en-US" i="1" smtClean="0"/>
              <a:t>before you give it information </a:t>
            </a:r>
          </a:p>
          <a:p>
            <a:pPr lvl="1" eaLnBrk="1" hangingPunct="1"/>
            <a:r>
              <a:rPr lang="en-US" smtClean="0"/>
              <a:t>Review the phishing protections given in Chapter 11 to avoid scams</a:t>
            </a:r>
          </a:p>
          <a:p>
            <a:pPr lvl="1" eaLnBrk="1" hangingPunct="1"/>
            <a:r>
              <a:rPr lang="en-US" smtClean="0"/>
              <a:t>Be skeptical. Paranoia isn’t necessary, but skepticism is.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eaLnBrk="1" hangingPunct="1"/>
            <a:r>
              <a:rPr lang="en-US" smtClean="0"/>
              <a:t>Managing Your Privacy</a:t>
            </a:r>
          </a:p>
        </p:txBody>
      </p:sp>
      <p:sp>
        <p:nvSpPr>
          <p:cNvPr id="66562" name="Rectangle 3"/>
          <p:cNvSpPr>
            <a:spLocks noGrp="1" noChangeArrowheads="1"/>
          </p:cNvSpPr>
          <p:nvPr>
            <p:ph type="body" idx="1"/>
          </p:nvPr>
        </p:nvSpPr>
        <p:spPr/>
        <p:txBody>
          <a:bodyPr/>
          <a:lstStyle/>
          <a:p>
            <a:pPr eaLnBrk="1" hangingPunct="1"/>
            <a:r>
              <a:rPr lang="en-US" smtClean="0"/>
              <a:t>In the United States, protecting your privacy is </a:t>
            </a:r>
            <a:r>
              <a:rPr lang="en-US" i="1" smtClean="0"/>
              <a:t>your </a:t>
            </a:r>
            <a:r>
              <a:rPr lang="en-US" smtClean="0"/>
              <a:t>job:</a:t>
            </a:r>
          </a:p>
          <a:p>
            <a:pPr lvl="1" eaLnBrk="1" hangingPunct="1"/>
            <a:r>
              <a:rPr lang="en-US" smtClean="0"/>
              <a:t>Familiarize yourself with the current assaults on privacy; they’re often announced in the national media, but it’s easy to find them at sites such as EPIC (</a:t>
            </a:r>
            <a:r>
              <a:rPr lang="en-US" smtClean="0">
                <a:hlinkClick r:id="rId2"/>
              </a:rPr>
              <a:t>www.epic.org</a:t>
            </a:r>
            <a:r>
              <a:rPr lang="en-US" smtClean="0"/>
              <a:t>).</a:t>
            </a:r>
          </a:p>
          <a:p>
            <a:pPr lvl="1" eaLnBrk="1" hangingPunct="1"/>
            <a:r>
              <a:rPr lang="en-US" smtClean="0"/>
              <a:t>Consider writing to your congressperson for U.S. adoption of OECD’s Fair Information Practices.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en-US" smtClean="0"/>
              <a:t>Digital Security</a:t>
            </a:r>
          </a:p>
        </p:txBody>
      </p:sp>
      <p:sp>
        <p:nvSpPr>
          <p:cNvPr id="67586" name="Content Placeholder 2"/>
          <p:cNvSpPr>
            <a:spLocks noGrp="1"/>
          </p:cNvSpPr>
          <p:nvPr>
            <p:ph idx="1"/>
          </p:nvPr>
        </p:nvSpPr>
        <p:spPr/>
        <p:txBody>
          <a:bodyPr/>
          <a:lstStyle/>
          <a:p>
            <a:pPr eaLnBrk="1" hangingPunct="1"/>
            <a:r>
              <a:rPr lang="en-US" smtClean="0"/>
              <a:t>Computer security is a topic that is in the news almost daily.</a:t>
            </a:r>
          </a:p>
          <a:p>
            <a:pPr eaLnBrk="1" hangingPunct="1"/>
            <a:r>
              <a:rPr lang="en-US" smtClean="0"/>
              <a:t>Remember the long list of “dos and don’ts” for online behavior?</a:t>
            </a:r>
          </a:p>
          <a:p>
            <a:pPr lvl="1" eaLnBrk="1" hangingPunct="1"/>
            <a:r>
              <a:rPr lang="en-US" smtClean="0"/>
              <a:t>Do check with the sender before opening an attachment you’re unsure about</a:t>
            </a:r>
          </a:p>
          <a:p>
            <a:pPr lvl="1" eaLnBrk="1" hangingPunct="1"/>
            <a:r>
              <a:rPr lang="en-US" smtClean="0"/>
              <a:t>Don’t fall for phishing emails</a:t>
            </a:r>
          </a:p>
          <a:p>
            <a:pPr lvl="1" eaLnBrk="1" hangingPunct="1"/>
            <a:r>
              <a:rPr lang="en-US" smtClean="0"/>
              <a:t>And the other’s from Chapter 11?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en-US" smtClean="0"/>
              <a:t>Koobface…Facebook</a:t>
            </a:r>
          </a:p>
        </p:txBody>
      </p:sp>
      <p:sp>
        <p:nvSpPr>
          <p:cNvPr id="68610" name="Content Placeholder 2"/>
          <p:cNvSpPr>
            <a:spLocks noGrp="1"/>
          </p:cNvSpPr>
          <p:nvPr>
            <p:ph idx="1"/>
          </p:nvPr>
        </p:nvSpPr>
        <p:spPr/>
        <p:txBody>
          <a:bodyPr/>
          <a:lstStyle/>
          <a:p>
            <a:pPr eaLnBrk="1" hangingPunct="1"/>
            <a:r>
              <a:rPr lang="en-US" smtClean="0"/>
              <a:t>Koobface is a worm that targets social media and the main operating systems</a:t>
            </a:r>
          </a:p>
          <a:p>
            <a:pPr eaLnBrk="1" hangingPunct="1"/>
            <a:r>
              <a:rPr lang="en-US" smtClean="0"/>
              <a:t>You receive a message from a “friend” whose computer is infected</a:t>
            </a:r>
          </a:p>
          <a:p>
            <a:pPr eaLnBrk="1" hangingPunct="1"/>
            <a:r>
              <a:rPr lang="en-US" smtClean="0"/>
              <a:t>You are directed to a Web site to see a </a:t>
            </a:r>
          </a:p>
          <a:p>
            <a:pPr eaLnBrk="1" hangingPunct="1"/>
            <a:r>
              <a:rPr lang="en-US" smtClean="0"/>
              <a:t>When you reach the Web site the video isn’t streamed, but a message says that first you have to install an updated version of some software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t>Koobface…Facebook</a:t>
            </a:r>
          </a:p>
        </p:txBody>
      </p:sp>
      <p:sp>
        <p:nvSpPr>
          <p:cNvPr id="69634" name="Content Placeholder 2"/>
          <p:cNvSpPr>
            <a:spLocks noGrp="1"/>
          </p:cNvSpPr>
          <p:nvPr>
            <p:ph idx="1"/>
          </p:nvPr>
        </p:nvSpPr>
        <p:spPr/>
        <p:txBody>
          <a:bodyPr/>
          <a:lstStyle/>
          <a:p>
            <a:pPr eaLnBrk="1" hangingPunct="1"/>
            <a:r>
              <a:rPr lang="en-US" smtClean="0"/>
              <a:t>Instead, you’re about to get a worm.</a:t>
            </a:r>
          </a:p>
          <a:p>
            <a:pPr eaLnBrk="1" hangingPunct="1"/>
            <a:r>
              <a:rPr lang="en-US" smtClean="0"/>
              <a:t>If you take the bait, and install the worm, your machine is infected</a:t>
            </a:r>
          </a:p>
          <a:p>
            <a:pPr eaLnBrk="1" hangingPunct="1"/>
            <a:r>
              <a:rPr lang="en-US" smtClean="0"/>
              <a:t>Koobface is gathering your log-in information, like account numbers and passwords</a:t>
            </a:r>
          </a:p>
          <a:p>
            <a:pPr eaLnBrk="1" hangingPunct="1"/>
            <a:r>
              <a:rPr lang="en-US" smtClean="0"/>
              <a:t>It also participates with other Koobface-infected computers as part of a botnet to generate income for the “bad” guys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smtClean="0"/>
              <a:t>Koobface…Facebook</a:t>
            </a:r>
          </a:p>
        </p:txBody>
      </p:sp>
      <p:sp>
        <p:nvSpPr>
          <p:cNvPr id="70658" name="Content Placeholder 2"/>
          <p:cNvSpPr>
            <a:spLocks noGrp="1"/>
          </p:cNvSpPr>
          <p:nvPr>
            <p:ph sz="half" idx="1"/>
          </p:nvPr>
        </p:nvSpPr>
        <p:spPr/>
        <p:txBody>
          <a:bodyPr/>
          <a:lstStyle/>
          <a:p>
            <a:pPr eaLnBrk="1" hangingPunct="1"/>
            <a:r>
              <a:rPr lang="en-US" smtClean="0"/>
              <a:t>In security circles, such compromised, Internet-connected computers are known as </a:t>
            </a:r>
            <a:r>
              <a:rPr lang="en-US" b="1" smtClean="0"/>
              <a:t>zombies</a:t>
            </a:r>
            <a:endParaRPr lang="en-US" smtClean="0"/>
          </a:p>
        </p:txBody>
      </p:sp>
      <p:pic>
        <p:nvPicPr>
          <p:cNvPr id="70659" name="Picture 2"/>
          <p:cNvPicPr>
            <a:picLocks noGrp="1" noChangeAspect="1" noChangeArrowheads="1"/>
          </p:cNvPicPr>
          <p:nvPr>
            <p:ph sz="half" idx="2"/>
          </p:nvPr>
        </p:nvPicPr>
        <p:blipFill>
          <a:blip r:embed="rId2"/>
          <a:srcRect/>
          <a:stretch>
            <a:fillRect/>
          </a:stretch>
        </p:blipFill>
        <p:spPr>
          <a:xfrm>
            <a:off x="5089525" y="2674938"/>
            <a:ext cx="3155950" cy="2376487"/>
          </a:xfr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smtClean="0"/>
              <a:t>Viruses and Worms</a:t>
            </a:r>
          </a:p>
        </p:txBody>
      </p:sp>
      <p:sp>
        <p:nvSpPr>
          <p:cNvPr id="71682" name="Content Placeholder 2"/>
          <p:cNvSpPr>
            <a:spLocks noGrp="1"/>
          </p:cNvSpPr>
          <p:nvPr>
            <p:ph idx="1"/>
          </p:nvPr>
        </p:nvSpPr>
        <p:spPr/>
        <p:txBody>
          <a:bodyPr/>
          <a:lstStyle/>
          <a:p>
            <a:pPr eaLnBrk="1" hangingPunct="1"/>
            <a:r>
              <a:rPr lang="en-US" smtClean="0"/>
              <a:t>Software viruses and worms are classified as </a:t>
            </a:r>
            <a:r>
              <a:rPr lang="en-US" b="1" smtClean="0"/>
              <a:t>malware</a:t>
            </a:r>
            <a:r>
              <a:rPr lang="en-US" smtClean="0"/>
              <a:t>, or </a:t>
            </a:r>
            <a:r>
              <a:rPr lang="en-US" b="1" smtClean="0"/>
              <a:t>mal</a:t>
            </a:r>
            <a:r>
              <a:rPr lang="en-US" smtClean="0"/>
              <a:t>icious</a:t>
            </a:r>
            <a:r>
              <a:rPr lang="en-US" b="1" smtClean="0"/>
              <a:t> </a:t>
            </a:r>
            <a:r>
              <a:rPr lang="en-US" smtClean="0"/>
              <a:t>soft</a:t>
            </a:r>
            <a:r>
              <a:rPr lang="en-US" b="1" smtClean="0"/>
              <a:t>ware </a:t>
            </a:r>
            <a:endParaRPr lang="en-US" smtClean="0"/>
          </a:p>
          <a:p>
            <a:pPr eaLnBrk="1" hangingPunct="1"/>
            <a:r>
              <a:rPr lang="en-US" smtClean="0"/>
              <a:t>Viruses and worms are programs that can clone themselves</a:t>
            </a:r>
          </a:p>
          <a:p>
            <a:pPr eaLnBrk="1" hangingPunct="1"/>
            <a:r>
              <a:rPr lang="en-US" smtClean="0"/>
              <a:t>The difference between these two:</a:t>
            </a:r>
          </a:p>
          <a:p>
            <a:pPr lvl="1" eaLnBrk="1" hangingPunct="1"/>
            <a:r>
              <a:rPr lang="en-US" smtClean="0"/>
              <a:t>Viruses hide in other software, and “fire up” when that software is run</a:t>
            </a:r>
          </a:p>
          <a:p>
            <a:pPr lvl="1" eaLnBrk="1" hangingPunct="1"/>
            <a:r>
              <a:rPr lang="en-US" smtClean="0"/>
              <a:t>Worms find your address book or friends list, and send themselves as email or </a:t>
            </a:r>
            <a:br>
              <a:rPr lang="en-US" smtClean="0"/>
            </a:br>
            <a:r>
              <a:rPr lang="en-US" smtClean="0"/>
              <a:t>messages to your contacts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smtClean="0"/>
              <a:t>Viruses and Worms</a:t>
            </a:r>
          </a:p>
        </p:txBody>
      </p:sp>
      <p:sp>
        <p:nvSpPr>
          <p:cNvPr id="72706" name="Content Placeholder 2"/>
          <p:cNvSpPr>
            <a:spLocks noGrp="1"/>
          </p:cNvSpPr>
          <p:nvPr>
            <p:ph idx="1"/>
          </p:nvPr>
        </p:nvSpPr>
        <p:spPr/>
        <p:txBody>
          <a:bodyPr/>
          <a:lstStyle/>
          <a:p>
            <a:pPr eaLnBrk="1" hangingPunct="1"/>
            <a:r>
              <a:rPr lang="en-US" smtClean="0"/>
              <a:t>They can also harm your computer:</a:t>
            </a:r>
          </a:p>
          <a:p>
            <a:pPr lvl="1" eaLnBrk="1" hangingPunct="1"/>
            <a:r>
              <a:rPr lang="en-US" smtClean="0"/>
              <a:t>Maliciously harming the information stored on your </a:t>
            </a:r>
          </a:p>
          <a:p>
            <a:pPr lvl="1" eaLnBrk="1" hangingPunct="1"/>
            <a:r>
              <a:rPr lang="en-US" smtClean="0"/>
              <a:t>Using your computer and Internet connection to send spam, or other practices (zombie)</a:t>
            </a:r>
          </a:p>
          <a:p>
            <a:pPr lvl="1" eaLnBrk="1" hangingPunct="1"/>
            <a:r>
              <a:rPr lang="en-US" smtClean="0"/>
              <a:t>Grabbing secure information from your computer such as your passwords, account numbers, etc</a:t>
            </a:r>
          </a:p>
          <a:p>
            <a:pPr lvl="1" eaLnBrk="1" hangingPunct="1"/>
            <a:r>
              <a:rPr lang="en-US" smtClean="0"/>
              <a:t>Propagate and move on to your friends and family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en-US" smtClean="0"/>
              <a:t>Vectors of Attack</a:t>
            </a:r>
          </a:p>
        </p:txBody>
      </p:sp>
      <p:sp>
        <p:nvSpPr>
          <p:cNvPr id="73730" name="Content Placeholder 2"/>
          <p:cNvSpPr>
            <a:spLocks noGrp="1"/>
          </p:cNvSpPr>
          <p:nvPr>
            <p:ph idx="1"/>
          </p:nvPr>
        </p:nvSpPr>
        <p:spPr/>
        <p:txBody>
          <a:bodyPr/>
          <a:lstStyle/>
          <a:p>
            <a:pPr eaLnBrk="1" hangingPunct="1"/>
            <a:r>
              <a:rPr lang="en-US" smtClean="0"/>
              <a:t>There are five methods/vectors of virus or worm attack:</a:t>
            </a:r>
          </a:p>
          <a:p>
            <a:pPr marL="971550" lvl="1" indent="-514350" eaLnBrk="1" hangingPunct="1">
              <a:buFontTx/>
              <a:buAutoNum type="arabicPeriod"/>
            </a:pPr>
            <a:r>
              <a:rPr lang="en-US" b="1" smtClean="0"/>
              <a:t>Email Attachments</a:t>
            </a:r>
          </a:p>
          <a:p>
            <a:pPr marL="971550" lvl="1" indent="-514350" eaLnBrk="1" hangingPunct="1">
              <a:buFontTx/>
              <a:buAutoNum type="arabicPeriod"/>
            </a:pPr>
            <a:r>
              <a:rPr lang="en-US" b="1" smtClean="0"/>
              <a:t>Spoofed Links</a:t>
            </a:r>
          </a:p>
          <a:p>
            <a:pPr marL="971550" lvl="1" indent="-514350" eaLnBrk="1" hangingPunct="1">
              <a:buFontTx/>
              <a:buAutoNum type="arabicPeriod"/>
            </a:pPr>
            <a:r>
              <a:rPr lang="en-US" b="1" smtClean="0"/>
              <a:t>Social Engineering</a:t>
            </a:r>
          </a:p>
          <a:p>
            <a:pPr marL="971550" lvl="1" indent="-514350" eaLnBrk="1" hangingPunct="1">
              <a:buFontTx/>
              <a:buAutoNum type="arabicPeriod"/>
            </a:pPr>
            <a:r>
              <a:rPr lang="en-US" b="1" smtClean="0"/>
              <a:t>P2P File Sharing</a:t>
            </a:r>
          </a:p>
          <a:p>
            <a:pPr marL="971550" lvl="1" indent="-514350" eaLnBrk="1" hangingPunct="1">
              <a:buFontTx/>
              <a:buAutoNum type="arabicPeriod"/>
            </a:pPr>
            <a:r>
              <a:rPr lang="en-US" b="1" smtClean="0"/>
              <a:t>Bluetooth and MMS File Transfers</a:t>
            </a:r>
            <a:endParaRPr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4000" smtClean="0"/>
              <a:t>How Can the Information Be Used?</a:t>
            </a:r>
          </a:p>
        </p:txBody>
      </p:sp>
      <p:sp>
        <p:nvSpPr>
          <p:cNvPr id="19458" name="Rectangle 3"/>
          <p:cNvSpPr>
            <a:spLocks noGrp="1" noChangeArrowheads="1"/>
          </p:cNvSpPr>
          <p:nvPr>
            <p:ph type="body" idx="1"/>
          </p:nvPr>
        </p:nvSpPr>
        <p:spPr/>
        <p:txBody>
          <a:bodyPr/>
          <a:lstStyle/>
          <a:p>
            <a:pPr eaLnBrk="1" hangingPunct="1"/>
            <a:r>
              <a:rPr lang="en-US" smtClean="0">
                <a:latin typeface="JansonText-Roman"/>
              </a:rPr>
              <a:t>If the store sells your name to others has the information been misused? </a:t>
            </a:r>
          </a:p>
          <a:p>
            <a:pPr lvl="1" eaLnBrk="1" hangingPunct="1"/>
            <a:r>
              <a:rPr lang="en-US" smtClean="0">
                <a:latin typeface="JansonText-Roman"/>
              </a:rPr>
              <a:t>Those other businesses are only trying to generate more business.</a:t>
            </a:r>
          </a:p>
          <a:p>
            <a:pPr lvl="1" eaLnBrk="1" hangingPunct="1"/>
            <a:r>
              <a:rPr lang="en-US" smtClean="0">
                <a:latin typeface="JansonText-Roman"/>
              </a:rPr>
              <a:t>Is it misused if the information gets to the newspaper and is published?</a:t>
            </a:r>
          </a:p>
          <a:p>
            <a:pPr lvl="1" eaLnBrk="1" hangingPunct="1"/>
            <a:r>
              <a:rPr lang="en-US" smtClean="0">
                <a:latin typeface="JansonText-Roman"/>
              </a:rPr>
              <a:t>Has the store broken the law?</a:t>
            </a:r>
            <a:endParaRPr lang="en-US"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marL="342900" indent="-342900" eaLnBrk="1" hangingPunct="1"/>
            <a:r>
              <a:rPr lang="en-US" smtClean="0"/>
              <a:t>1.</a:t>
            </a:r>
            <a:r>
              <a:rPr lang="en-US" b="1" smtClean="0"/>
              <a:t> Email Attachments</a:t>
            </a:r>
            <a:r>
              <a:rPr lang="en-US" smtClean="0"/>
              <a:t> </a:t>
            </a:r>
          </a:p>
        </p:txBody>
      </p:sp>
      <p:sp>
        <p:nvSpPr>
          <p:cNvPr id="74754" name="Content Placeholder 2"/>
          <p:cNvSpPr>
            <a:spLocks noGrp="1"/>
          </p:cNvSpPr>
          <p:nvPr>
            <p:ph idx="1"/>
          </p:nvPr>
        </p:nvSpPr>
        <p:spPr>
          <a:xfrm>
            <a:off x="457200" y="2819400"/>
            <a:ext cx="8229600" cy="3306763"/>
          </a:xfrm>
        </p:spPr>
        <p:txBody>
          <a:bodyPr/>
          <a:lstStyle/>
          <a:p>
            <a:pPr eaLnBrk="1" hangingPunct="1"/>
            <a:r>
              <a:rPr lang="en-US" sz="2800" smtClean="0"/>
              <a:t>The email attachment is actually a program</a:t>
            </a:r>
          </a:p>
          <a:p>
            <a:pPr eaLnBrk="1" hangingPunct="1"/>
            <a:r>
              <a:rPr lang="en-US" sz="2800" smtClean="0"/>
              <a:t>By clicking the attachment, the program runs</a:t>
            </a:r>
          </a:p>
          <a:p>
            <a:pPr eaLnBrk="1" hangingPunct="1"/>
            <a:r>
              <a:rPr lang="en-US" sz="2800" smtClean="0"/>
              <a:t>The instructions make a copy of the email (program and all) as well as the code.</a:t>
            </a:r>
          </a:p>
          <a:p>
            <a:pPr eaLnBrk="1" hangingPunct="1"/>
            <a:r>
              <a:rPr lang="en-US" sz="2800" smtClean="0"/>
              <a:t>They go to the address book on your computer and send the copied email to everyone listed</a:t>
            </a:r>
          </a:p>
        </p:txBody>
      </p:sp>
      <p:pic>
        <p:nvPicPr>
          <p:cNvPr id="74755" name="Picture 2"/>
          <p:cNvPicPr>
            <a:picLocks noChangeAspect="1" noChangeArrowheads="1"/>
          </p:cNvPicPr>
          <p:nvPr/>
        </p:nvPicPr>
        <p:blipFill>
          <a:blip r:embed="rId2"/>
          <a:srcRect/>
          <a:stretch>
            <a:fillRect/>
          </a:stretch>
        </p:blipFill>
        <p:spPr bwMode="auto">
          <a:xfrm>
            <a:off x="2514600" y="1600200"/>
            <a:ext cx="4124325" cy="1247775"/>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pPr eaLnBrk="1" hangingPunct="1"/>
            <a:r>
              <a:rPr lang="en-US" smtClean="0"/>
              <a:t>1.</a:t>
            </a:r>
            <a:r>
              <a:rPr lang="en-US" b="1" smtClean="0"/>
              <a:t> Email Attachments</a:t>
            </a:r>
            <a:r>
              <a:rPr lang="en-US" smtClean="0"/>
              <a:t> </a:t>
            </a:r>
          </a:p>
        </p:txBody>
      </p:sp>
      <p:sp>
        <p:nvSpPr>
          <p:cNvPr id="75778" name="Content Placeholder 2"/>
          <p:cNvSpPr>
            <a:spLocks noGrp="1"/>
          </p:cNvSpPr>
          <p:nvPr>
            <p:ph idx="1"/>
          </p:nvPr>
        </p:nvSpPr>
        <p:spPr/>
        <p:txBody>
          <a:bodyPr/>
          <a:lstStyle/>
          <a:p>
            <a:pPr eaLnBrk="1" hangingPunct="1"/>
            <a:r>
              <a:rPr lang="en-US" smtClean="0"/>
              <a:t>The people who send you worms are people who regularly send you email—they just didn’t know they sent it!</a:t>
            </a:r>
          </a:p>
          <a:p>
            <a:pPr eaLnBrk="1" hangingPunct="1"/>
            <a:r>
              <a:rPr lang="en-US" smtClean="0"/>
              <a:t>If you are not sure why you got the attachment, email the sender and ask BEFORE opening it.</a:t>
            </a:r>
          </a:p>
          <a:p>
            <a:pPr eaLnBrk="1" hangingPunct="1"/>
            <a:r>
              <a:rPr lang="en-US" smtClean="0"/>
              <a:t>Not all attached files are created equal. Some are riskier than others.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eaLnBrk="1" hangingPunct="1"/>
            <a:r>
              <a:rPr lang="en-US" smtClean="0"/>
              <a:t>File Extensions and Malware</a:t>
            </a:r>
          </a:p>
        </p:txBody>
      </p:sp>
      <p:pic>
        <p:nvPicPr>
          <p:cNvPr id="9218" name="Picture 2"/>
          <p:cNvPicPr>
            <a:picLocks noGrp="1" noChangeAspect="1" noChangeArrowheads="1"/>
          </p:cNvPicPr>
          <p:nvPr>
            <p:ph idx="1"/>
          </p:nvPr>
        </p:nvPicPr>
        <p:blipFill>
          <a:blip r:embed="rId2"/>
          <a:srcRect/>
          <a:stretch>
            <a:fillRect/>
          </a:stretch>
        </p:blipFill>
        <p:spPr>
          <a:xfrm>
            <a:off x="2057400" y="1631950"/>
            <a:ext cx="5029200" cy="4845050"/>
          </a:xfrm>
          <a:ln>
            <a:solidFill>
              <a:schemeClr val="accent2">
                <a:lumMod val="75000"/>
              </a:schemeClr>
            </a:solid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en-US" smtClean="0"/>
              <a:t>2. Spoofed Links</a:t>
            </a:r>
          </a:p>
        </p:txBody>
      </p:sp>
      <p:sp>
        <p:nvSpPr>
          <p:cNvPr id="77826" name="Content Placeholder 2"/>
          <p:cNvSpPr>
            <a:spLocks noGrp="1"/>
          </p:cNvSpPr>
          <p:nvPr>
            <p:ph idx="1"/>
          </p:nvPr>
        </p:nvSpPr>
        <p:spPr>
          <a:xfrm>
            <a:off x="457200" y="3200400"/>
            <a:ext cx="8229600" cy="2925763"/>
          </a:xfrm>
        </p:spPr>
        <p:txBody>
          <a:bodyPr/>
          <a:lstStyle/>
          <a:p>
            <a:pPr eaLnBrk="1" hangingPunct="1"/>
            <a:r>
              <a:rPr lang="en-US" smtClean="0"/>
              <a:t>Hyperlinks are specified on Web pages by the following form:</a:t>
            </a:r>
            <a:br>
              <a:rPr lang="en-US" smtClean="0"/>
            </a:br>
            <a:r>
              <a:rPr lang="en-US" sz="1800" smtClean="0"/>
              <a:t>&lt;a href="http://site.com/puter/goes2"&gt;Site U C Underlined In Blue &lt;/a&gt;</a:t>
            </a:r>
            <a:endParaRPr lang="en-US" smtClean="0"/>
          </a:p>
          <a:p>
            <a:pPr eaLnBrk="1" hangingPunct="1"/>
            <a:r>
              <a:rPr lang="en-US" smtClean="0"/>
              <a:t>There are two parts: </a:t>
            </a:r>
          </a:p>
          <a:p>
            <a:pPr lvl="1" eaLnBrk="1" hangingPunct="1"/>
            <a:r>
              <a:rPr lang="en-US" sz="2400" smtClean="0"/>
              <a:t>One is the part the computer uses (the actual site)</a:t>
            </a:r>
          </a:p>
          <a:p>
            <a:pPr lvl="1" eaLnBrk="1" hangingPunct="1"/>
            <a:r>
              <a:rPr lang="en-US" sz="2400" smtClean="0"/>
              <a:t>The other part is the text you see</a:t>
            </a:r>
          </a:p>
        </p:txBody>
      </p:sp>
      <p:pic>
        <p:nvPicPr>
          <p:cNvPr id="77827" name="Picture 3"/>
          <p:cNvPicPr>
            <a:picLocks noChangeAspect="1" noChangeArrowheads="1"/>
          </p:cNvPicPr>
          <p:nvPr/>
        </p:nvPicPr>
        <p:blipFill>
          <a:blip r:embed="rId2"/>
          <a:srcRect/>
          <a:stretch>
            <a:fillRect/>
          </a:stretch>
        </p:blipFill>
        <p:spPr bwMode="auto">
          <a:xfrm>
            <a:off x="2514600" y="1600200"/>
            <a:ext cx="4114800" cy="1609725"/>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2. Spoofed Links</a:t>
            </a:r>
          </a:p>
        </p:txBody>
      </p:sp>
      <p:sp>
        <p:nvSpPr>
          <p:cNvPr id="78850" name="Content Placeholder 2"/>
          <p:cNvSpPr>
            <a:spLocks noGrp="1"/>
          </p:cNvSpPr>
          <p:nvPr>
            <p:ph idx="1"/>
          </p:nvPr>
        </p:nvSpPr>
        <p:spPr/>
        <p:txBody>
          <a:bodyPr/>
          <a:lstStyle/>
          <a:p>
            <a:pPr eaLnBrk="1" hangingPunct="1"/>
            <a:r>
              <a:rPr lang="en-US" smtClean="0"/>
              <a:t>To be clear: It’s fine to click links as follows:</a:t>
            </a:r>
          </a:p>
          <a:p>
            <a:pPr lvl="1" eaLnBrk="1" hangingPunct="1"/>
            <a:r>
              <a:rPr lang="en-US" smtClean="0"/>
              <a:t>When the site containing the link can be trusted</a:t>
            </a:r>
          </a:p>
          <a:p>
            <a:pPr lvl="1" eaLnBrk="1" hangingPunct="1"/>
            <a:r>
              <a:rPr lang="en-US" smtClean="0"/>
              <a:t>When the site containing the link was found in a Google or Bing search</a:t>
            </a:r>
          </a:p>
          <a:p>
            <a:pPr lvl="1" eaLnBrk="1" hangingPunct="1"/>
            <a:r>
              <a:rPr lang="en-US" smtClean="0"/>
              <a:t>When you typed the URL yourself</a:t>
            </a:r>
          </a:p>
          <a:p>
            <a:pPr eaLnBrk="1" hangingPunct="1"/>
            <a:r>
              <a:rPr lang="en-US" smtClean="0"/>
              <a:t>Those cases are always safe. Other situations can be riskier.</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en-US" smtClean="0"/>
              <a:t>3. Social Engineering</a:t>
            </a:r>
          </a:p>
        </p:txBody>
      </p:sp>
      <p:sp>
        <p:nvSpPr>
          <p:cNvPr id="79874" name="Content Placeholder 2"/>
          <p:cNvSpPr>
            <a:spLocks noGrp="1"/>
          </p:cNvSpPr>
          <p:nvPr>
            <p:ph idx="1"/>
          </p:nvPr>
        </p:nvSpPr>
        <p:spPr>
          <a:xfrm>
            <a:off x="457200" y="3124200"/>
            <a:ext cx="8229600" cy="3001963"/>
          </a:xfrm>
        </p:spPr>
        <p:txBody>
          <a:bodyPr/>
          <a:lstStyle/>
          <a:p>
            <a:pPr eaLnBrk="1" hangingPunct="1"/>
            <a:r>
              <a:rPr lang="en-US" smtClean="0"/>
              <a:t>This is the Koobface case. </a:t>
            </a:r>
          </a:p>
          <a:p>
            <a:pPr eaLnBrk="1" hangingPunct="1"/>
            <a:r>
              <a:rPr lang="en-US" smtClean="0"/>
              <a:t>It induces you to see a video, which you could recognize as a trick when you’re asked to upgrade Flash</a:t>
            </a:r>
          </a:p>
          <a:p>
            <a:pPr eaLnBrk="1" hangingPunct="1"/>
            <a:r>
              <a:rPr lang="en-US" smtClean="0"/>
              <a:t>There are other ways in which the site can do harm, and just visiting is enough</a:t>
            </a:r>
          </a:p>
        </p:txBody>
      </p:sp>
      <p:pic>
        <p:nvPicPr>
          <p:cNvPr id="79875" name="Picture 2"/>
          <p:cNvPicPr>
            <a:picLocks noChangeAspect="1" noChangeArrowheads="1"/>
          </p:cNvPicPr>
          <p:nvPr/>
        </p:nvPicPr>
        <p:blipFill>
          <a:blip r:embed="rId2"/>
          <a:srcRect/>
          <a:stretch>
            <a:fillRect/>
          </a:stretch>
        </p:blipFill>
        <p:spPr bwMode="auto">
          <a:xfrm>
            <a:off x="2495550" y="1600200"/>
            <a:ext cx="4152900" cy="157162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pPr eaLnBrk="1" hangingPunct="1"/>
            <a:r>
              <a:rPr lang="en-US" smtClean="0"/>
              <a:t>4. P2P File Sharing</a:t>
            </a:r>
          </a:p>
        </p:txBody>
      </p:sp>
      <p:sp>
        <p:nvSpPr>
          <p:cNvPr id="80898" name="Content Placeholder 2"/>
          <p:cNvSpPr>
            <a:spLocks noGrp="1"/>
          </p:cNvSpPr>
          <p:nvPr>
            <p:ph idx="1"/>
          </p:nvPr>
        </p:nvSpPr>
        <p:spPr>
          <a:xfrm>
            <a:off x="457200" y="3200400"/>
            <a:ext cx="8229600" cy="2925763"/>
          </a:xfrm>
        </p:spPr>
        <p:txBody>
          <a:bodyPr/>
          <a:lstStyle/>
          <a:p>
            <a:pPr eaLnBrk="1" hangingPunct="1"/>
            <a:r>
              <a:rPr lang="en-US" smtClean="0"/>
              <a:t>Peer-to-peer (P2P) file sharing is a popular way to share files </a:t>
            </a:r>
          </a:p>
          <a:p>
            <a:pPr eaLnBrk="1" hangingPunct="1"/>
            <a:r>
              <a:rPr lang="en-US" smtClean="0"/>
              <a:t>While it can be convenient, it can also be quite risky</a:t>
            </a:r>
          </a:p>
        </p:txBody>
      </p:sp>
      <p:pic>
        <p:nvPicPr>
          <p:cNvPr id="80899" name="Picture 2"/>
          <p:cNvPicPr>
            <a:picLocks noChangeAspect="1" noChangeArrowheads="1"/>
          </p:cNvPicPr>
          <p:nvPr/>
        </p:nvPicPr>
        <p:blipFill>
          <a:blip r:embed="rId2"/>
          <a:srcRect/>
          <a:stretch>
            <a:fillRect/>
          </a:stretch>
        </p:blipFill>
        <p:spPr bwMode="auto">
          <a:xfrm>
            <a:off x="2509838" y="1600200"/>
            <a:ext cx="4124325" cy="1590675"/>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en-US" smtClean="0"/>
              <a:t>4. P2P File Sharing</a:t>
            </a:r>
          </a:p>
        </p:txBody>
      </p:sp>
      <p:sp>
        <p:nvSpPr>
          <p:cNvPr id="81922" name="Content Placeholder 2"/>
          <p:cNvSpPr>
            <a:spLocks noGrp="1"/>
          </p:cNvSpPr>
          <p:nvPr>
            <p:ph idx="1"/>
          </p:nvPr>
        </p:nvSpPr>
        <p:spPr/>
        <p:txBody>
          <a:bodyPr/>
          <a:lstStyle/>
          <a:p>
            <a:pPr eaLnBrk="1" hangingPunct="1"/>
            <a:r>
              <a:rPr lang="en-US" smtClean="0"/>
              <a:t>P2P refers to the relationship between computers that are communicating over the Internet</a:t>
            </a:r>
          </a:p>
          <a:p>
            <a:pPr eaLnBrk="1" hangingPunct="1"/>
            <a:r>
              <a:rPr lang="en-US" smtClean="0"/>
              <a:t>Each of the computers—yours and someone else’s—is a “file server” for the other</a:t>
            </a:r>
          </a:p>
          <a:p>
            <a:pPr eaLnBrk="1" hangingPunct="1"/>
            <a:r>
              <a:rPr lang="en-US" smtClean="0"/>
              <a:t>Predators can set up “bait” such as pirated music to attract users, and then to become a peer, you install their (infected) software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pPr eaLnBrk="1" hangingPunct="1"/>
            <a:r>
              <a:rPr lang="en-US" sz="4000" smtClean="0"/>
              <a:t>5. Bluetooth &amp; MMS File Transfers</a:t>
            </a:r>
          </a:p>
        </p:txBody>
      </p:sp>
      <p:sp>
        <p:nvSpPr>
          <p:cNvPr id="82946" name="Content Placeholder 2"/>
          <p:cNvSpPr>
            <a:spLocks noGrp="1"/>
          </p:cNvSpPr>
          <p:nvPr>
            <p:ph idx="1"/>
          </p:nvPr>
        </p:nvSpPr>
        <p:spPr>
          <a:xfrm>
            <a:off x="457200" y="2590800"/>
            <a:ext cx="8229600" cy="3535363"/>
          </a:xfrm>
        </p:spPr>
        <p:txBody>
          <a:bodyPr/>
          <a:lstStyle/>
          <a:p>
            <a:pPr eaLnBrk="1" hangingPunct="1"/>
            <a:r>
              <a:rPr lang="en-US" smtClean="0"/>
              <a:t>Smart phones and other hand-held devices are now as susceptible to malware as laptops and desktops. </a:t>
            </a:r>
          </a:p>
          <a:p>
            <a:pPr eaLnBrk="1" hangingPunct="1"/>
            <a:r>
              <a:rPr lang="en-US" smtClean="0"/>
              <a:t>An attack sends infected files with extensions like .jpg or .mp3, which </a:t>
            </a:r>
            <a:r>
              <a:rPr lang="en-US" i="1" smtClean="0"/>
              <a:t>should be fine</a:t>
            </a:r>
            <a:r>
              <a:rPr lang="en-US" smtClean="0"/>
              <a:t>. When “played” they ask to install software.</a:t>
            </a:r>
          </a:p>
        </p:txBody>
      </p:sp>
      <p:pic>
        <p:nvPicPr>
          <p:cNvPr id="82947" name="Picture 2"/>
          <p:cNvPicPr>
            <a:picLocks noChangeAspect="1" noChangeArrowheads="1"/>
          </p:cNvPicPr>
          <p:nvPr/>
        </p:nvPicPr>
        <p:blipFill>
          <a:blip r:embed="rId2"/>
          <a:srcRect/>
          <a:stretch>
            <a:fillRect/>
          </a:stretch>
        </p:blipFill>
        <p:spPr bwMode="auto">
          <a:xfrm>
            <a:off x="2500313" y="1600200"/>
            <a:ext cx="4143375" cy="97155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en-US" smtClean="0"/>
              <a:t>Plan of Action</a:t>
            </a:r>
          </a:p>
        </p:txBody>
      </p:sp>
      <p:sp>
        <p:nvSpPr>
          <p:cNvPr id="83970" name="Content Placeholder 2"/>
          <p:cNvSpPr>
            <a:spLocks noGrp="1"/>
          </p:cNvSpPr>
          <p:nvPr>
            <p:ph idx="1"/>
          </p:nvPr>
        </p:nvSpPr>
        <p:spPr/>
        <p:txBody>
          <a:bodyPr/>
          <a:lstStyle/>
          <a:p>
            <a:pPr eaLnBrk="1" hangingPunct="1"/>
            <a:r>
              <a:rPr lang="en-US" smtClean="0"/>
              <a:t>As more technology is created, more ways to abuse it will be developed</a:t>
            </a:r>
          </a:p>
          <a:p>
            <a:pPr eaLnBrk="1" hangingPunct="1"/>
            <a:r>
              <a:rPr lang="en-US" smtClean="0"/>
              <a:t>So, what to do?</a:t>
            </a:r>
          </a:p>
          <a:p>
            <a:pPr eaLnBrk="1" hangingPunct="1"/>
            <a:r>
              <a:rPr lang="en-US" smtClean="0"/>
              <a:t>Here’s a brief plan of action:</a:t>
            </a:r>
          </a:p>
          <a:p>
            <a:pPr marL="914400" lvl="1" indent="-514350" eaLnBrk="1" hangingPunct="1">
              <a:buFontTx/>
              <a:buAutoNum type="arabicPeriod"/>
            </a:pPr>
            <a:r>
              <a:rPr lang="en-US" smtClean="0"/>
              <a:t>Installing protective systems</a:t>
            </a:r>
          </a:p>
          <a:p>
            <a:pPr marL="914400" lvl="1" indent="-514350" eaLnBrk="1" hangingPunct="1">
              <a:buFontTx/>
              <a:buAutoNum type="arabicPeriod"/>
            </a:pPr>
            <a:r>
              <a:rPr lang="en-US" smtClean="0"/>
              <a:t>Tuning the installed protections</a:t>
            </a:r>
          </a:p>
          <a:p>
            <a:pPr marL="914400" lvl="1" indent="-514350" eaLnBrk="1" hangingPunct="1">
              <a:buFontTx/>
              <a:buAutoNum type="arabicPeriod"/>
            </a:pPr>
            <a:r>
              <a:rPr lang="en-US" smtClean="0"/>
              <a:t>Behaving to avoid difficulties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smtClean="0"/>
              <a:t>Modern Devices and Privacy</a:t>
            </a:r>
          </a:p>
        </p:txBody>
      </p:sp>
      <p:sp>
        <p:nvSpPr>
          <p:cNvPr id="20482" name="Rectangle 3"/>
          <p:cNvSpPr>
            <a:spLocks noGrp="1" noChangeArrowheads="1"/>
          </p:cNvSpPr>
          <p:nvPr>
            <p:ph type="body" idx="1"/>
          </p:nvPr>
        </p:nvSpPr>
        <p:spPr/>
        <p:txBody>
          <a:bodyPr/>
          <a:lstStyle/>
          <a:p>
            <a:pPr eaLnBrk="1" hangingPunct="1"/>
            <a:r>
              <a:rPr lang="en-US" smtClean="0"/>
              <a:t>In the past, it was hard for people’s privacy to be violated without their knowledge</a:t>
            </a:r>
          </a:p>
          <a:p>
            <a:pPr eaLnBrk="1" hangingPunct="1"/>
            <a:r>
              <a:rPr lang="en-US" smtClean="0"/>
              <a:t>With modern technological devices, people’s privacy can be violated without their knowing it</a:t>
            </a:r>
          </a:p>
          <a:p>
            <a:pPr eaLnBrk="1" hangingPunct="1"/>
            <a:r>
              <a:rPr lang="en-US" smtClean="0"/>
              <a:t>Your image and your information deserves “sufficient safeguards against improper circulation”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pPr eaLnBrk="1" hangingPunct="1"/>
            <a:r>
              <a:rPr lang="en-US" smtClean="0"/>
              <a:t>1. Installing Protective Systems</a:t>
            </a:r>
          </a:p>
        </p:txBody>
      </p:sp>
      <p:sp>
        <p:nvSpPr>
          <p:cNvPr id="84994" name="Content Placeholder 2"/>
          <p:cNvSpPr>
            <a:spLocks noGrp="1"/>
          </p:cNvSpPr>
          <p:nvPr>
            <p:ph idx="1"/>
          </p:nvPr>
        </p:nvSpPr>
        <p:spPr/>
        <p:txBody>
          <a:bodyPr/>
          <a:lstStyle/>
          <a:p>
            <a:pPr eaLnBrk="1" hangingPunct="1"/>
            <a:r>
              <a:rPr lang="en-US" smtClean="0"/>
              <a:t>The first rule of security is to set up a barrier:</a:t>
            </a:r>
          </a:p>
          <a:p>
            <a:pPr lvl="1" eaLnBrk="1" hangingPunct="1"/>
            <a:r>
              <a:rPr lang="en-US" b="1" smtClean="0"/>
              <a:t>Firewall</a:t>
            </a:r>
            <a:r>
              <a:rPr lang="en-US" smtClean="0"/>
              <a:t>. A firewall is a barrier between two networks, or in the “personal” firewall case, between the Internet and your computer. </a:t>
            </a:r>
          </a:p>
          <a:p>
            <a:pPr lvl="1" eaLnBrk="1" hangingPunct="1"/>
            <a:r>
              <a:rPr lang="en-US" smtClean="0"/>
              <a:t>Generally, firewalls filter network traffic that is trying to cross the barrier.</a:t>
            </a:r>
          </a:p>
          <a:p>
            <a:pPr lvl="1" eaLnBrk="1" hangingPunct="1"/>
            <a:r>
              <a:rPr lang="en-US" smtClean="0"/>
              <a:t>It allows through only those messages with a destination in the protected area</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en-US" smtClean="0"/>
              <a:t>1. Installing Protective Systems</a:t>
            </a:r>
          </a:p>
        </p:txBody>
      </p:sp>
      <p:sp>
        <p:nvSpPr>
          <p:cNvPr id="86018" name="Content Placeholder 2"/>
          <p:cNvSpPr>
            <a:spLocks noGrp="1"/>
          </p:cNvSpPr>
          <p:nvPr>
            <p:ph idx="1"/>
          </p:nvPr>
        </p:nvSpPr>
        <p:spPr/>
        <p:txBody>
          <a:bodyPr/>
          <a:lstStyle/>
          <a:p>
            <a:pPr eaLnBrk="1" hangingPunct="1"/>
            <a:r>
              <a:rPr lang="en-US" smtClean="0"/>
              <a:t>The first rule of security is to set up a barrier:</a:t>
            </a:r>
          </a:p>
          <a:p>
            <a:pPr lvl="1" eaLnBrk="1" hangingPunct="1"/>
            <a:r>
              <a:rPr lang="en-US" b="1" smtClean="0"/>
              <a:t>Virus Protection</a:t>
            </a:r>
            <a:r>
              <a:rPr lang="en-US" smtClean="0"/>
              <a:t>. Anti-virus software must be operating at all </a:t>
            </a:r>
          </a:p>
          <a:p>
            <a:pPr lvl="1" eaLnBrk="1" hangingPunct="1"/>
            <a:r>
              <a:rPr lang="en-US" smtClean="0"/>
              <a:t>Install virus protection software </a:t>
            </a:r>
          </a:p>
          <a:p>
            <a:pPr lvl="1" eaLnBrk="1" hangingPunct="1"/>
            <a:r>
              <a:rPr lang="en-US" smtClean="0"/>
              <a:t>Keep it current!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pPr eaLnBrk="1" hangingPunct="1"/>
            <a:r>
              <a:rPr lang="en-US" smtClean="0"/>
              <a:t>1. Installing Protective Systems</a:t>
            </a:r>
          </a:p>
        </p:txBody>
      </p:sp>
      <p:sp>
        <p:nvSpPr>
          <p:cNvPr id="87042" name="Content Placeholder 2"/>
          <p:cNvSpPr>
            <a:spLocks noGrp="1"/>
          </p:cNvSpPr>
          <p:nvPr>
            <p:ph idx="1"/>
          </p:nvPr>
        </p:nvSpPr>
        <p:spPr/>
        <p:txBody>
          <a:bodyPr/>
          <a:lstStyle/>
          <a:p>
            <a:pPr eaLnBrk="1" hangingPunct="1"/>
            <a:r>
              <a:rPr lang="en-US" smtClean="0"/>
              <a:t>The first rule of security is to set up a barrier:</a:t>
            </a:r>
          </a:p>
          <a:p>
            <a:pPr lvl="1" eaLnBrk="1" hangingPunct="1"/>
            <a:r>
              <a:rPr lang="en-US" b="1" smtClean="0"/>
              <a:t>Anti-Spyware</a:t>
            </a:r>
            <a:r>
              <a:rPr lang="en-US" smtClean="0"/>
              <a:t>. Spyware is software that snoops on your private information, causes advertising pop-ups, and monitors your Internet behavior for advertising purposes. </a:t>
            </a:r>
          </a:p>
          <a:p>
            <a:pPr lvl="1" eaLnBrk="1" hangingPunct="1"/>
            <a:r>
              <a:rPr lang="en-US" smtClean="0"/>
              <a:t>Anti-spyware protection is often bundled with anti-virus software.</a:t>
            </a:r>
          </a:p>
          <a:p>
            <a:pPr lvl="1" eaLnBrk="1" hangingPunct="1"/>
            <a:r>
              <a:rPr lang="en-US" smtClean="0"/>
              <a:t>Find a package that includes both!</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en-US" smtClean="0"/>
              <a:t>1. Installing Protective Systems</a:t>
            </a:r>
          </a:p>
        </p:txBody>
      </p:sp>
      <p:sp>
        <p:nvSpPr>
          <p:cNvPr id="88066" name="Content Placeholder 2"/>
          <p:cNvSpPr>
            <a:spLocks noGrp="1"/>
          </p:cNvSpPr>
          <p:nvPr>
            <p:ph idx="1"/>
          </p:nvPr>
        </p:nvSpPr>
        <p:spPr/>
        <p:txBody>
          <a:bodyPr/>
          <a:lstStyle/>
          <a:p>
            <a:pPr eaLnBrk="1" hangingPunct="1"/>
            <a:r>
              <a:rPr lang="en-US" smtClean="0"/>
              <a:t>The first rule of security is to set up a barrier:</a:t>
            </a:r>
          </a:p>
          <a:p>
            <a:pPr lvl="1" eaLnBrk="1" hangingPunct="1"/>
            <a:r>
              <a:rPr lang="en-US" b="1" smtClean="0"/>
              <a:t>Rootkit Detection</a:t>
            </a:r>
            <a:r>
              <a:rPr lang="en-US" smtClean="0"/>
              <a:t>. A rootkit is malware that directly manipulates the operating system data structures to hide its presence. </a:t>
            </a:r>
          </a:p>
          <a:p>
            <a:pPr lvl="1" eaLnBrk="1" hangingPunct="1"/>
            <a:r>
              <a:rPr lang="en-US" smtClean="0"/>
              <a:t>Rootkits have become a much more serious problem in recent years for those visiting certain sites</a:t>
            </a:r>
          </a:p>
          <a:p>
            <a:pPr lvl="1" eaLnBrk="1" hangingPunct="1"/>
            <a:r>
              <a:rPr lang="en-US" smtClean="0"/>
              <a:t>Install a rootkit detector</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pPr eaLnBrk="1" hangingPunct="1"/>
            <a:r>
              <a:rPr lang="en-US" sz="4000" smtClean="0"/>
              <a:t>2. Tuning the installed protections</a:t>
            </a:r>
          </a:p>
        </p:txBody>
      </p:sp>
      <p:sp>
        <p:nvSpPr>
          <p:cNvPr id="89090" name="Content Placeholder 2"/>
          <p:cNvSpPr>
            <a:spLocks noGrp="1"/>
          </p:cNvSpPr>
          <p:nvPr>
            <p:ph idx="1"/>
          </p:nvPr>
        </p:nvSpPr>
        <p:spPr/>
        <p:txBody>
          <a:bodyPr/>
          <a:lstStyle/>
          <a:p>
            <a:pPr eaLnBrk="1" hangingPunct="1"/>
            <a:r>
              <a:rPr lang="en-US" smtClean="0"/>
              <a:t>Stay Up-to-Date</a:t>
            </a:r>
          </a:p>
          <a:p>
            <a:pPr lvl="1" eaLnBrk="1" hangingPunct="1"/>
            <a:r>
              <a:rPr lang="en-US" smtClean="0"/>
              <a:t>Recent versions of Windows have automatic OS updates for fixing or delivering security “patches” </a:t>
            </a:r>
          </a:p>
          <a:p>
            <a:pPr lvl="1" eaLnBrk="1" hangingPunct="1"/>
            <a:r>
              <a:rPr lang="en-US" smtClean="0"/>
              <a:t>This process must be allowed; browsers also depend for their effectiveness on automatic updates.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pPr eaLnBrk="1" hangingPunct="1"/>
            <a:r>
              <a:rPr lang="en-US" sz="4000" smtClean="0"/>
              <a:t>2. Tuning the installed protections</a:t>
            </a:r>
          </a:p>
        </p:txBody>
      </p:sp>
      <p:sp>
        <p:nvSpPr>
          <p:cNvPr id="90114" name="Content Placeholder 2"/>
          <p:cNvSpPr>
            <a:spLocks noGrp="1"/>
          </p:cNvSpPr>
          <p:nvPr>
            <p:ph idx="1"/>
          </p:nvPr>
        </p:nvSpPr>
        <p:spPr/>
        <p:txBody>
          <a:bodyPr/>
          <a:lstStyle/>
          <a:p>
            <a:pPr eaLnBrk="1" hangingPunct="1"/>
            <a:r>
              <a:rPr lang="en-US" smtClean="0"/>
              <a:t>Browser Sense. </a:t>
            </a:r>
          </a:p>
          <a:p>
            <a:pPr lvl="1" eaLnBrk="1" hangingPunct="1"/>
            <a:r>
              <a:rPr lang="en-US" smtClean="0"/>
              <a:t>The browser is the main entry point for external information</a:t>
            </a:r>
          </a:p>
          <a:p>
            <a:pPr lvl="1" eaLnBrk="1" hangingPunct="1"/>
            <a:r>
              <a:rPr lang="en-US" smtClean="0"/>
              <a:t>Its security is critical</a:t>
            </a:r>
          </a:p>
          <a:p>
            <a:pPr lvl="1" eaLnBrk="1" hangingPunct="1"/>
            <a:r>
              <a:rPr lang="en-US" smtClean="0"/>
              <a:t>Get one that is sound and responsive in the face of new security threats</a:t>
            </a:r>
          </a:p>
          <a:p>
            <a:pPr lvl="1" eaLnBrk="1" hangingPunct="1"/>
            <a:r>
              <a:rPr lang="en-US" smtClean="0"/>
              <a:t>Do not use the security-plagued older versions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pPr eaLnBrk="1" hangingPunct="1"/>
            <a:r>
              <a:rPr lang="en-US" sz="4000" smtClean="0"/>
              <a:t>2. Tuning the installed protections</a:t>
            </a:r>
          </a:p>
        </p:txBody>
      </p:sp>
      <p:sp>
        <p:nvSpPr>
          <p:cNvPr id="91138" name="Content Placeholder 2"/>
          <p:cNvSpPr>
            <a:spLocks noGrp="1"/>
          </p:cNvSpPr>
          <p:nvPr>
            <p:ph idx="1"/>
          </p:nvPr>
        </p:nvSpPr>
        <p:spPr/>
        <p:txBody>
          <a:bodyPr/>
          <a:lstStyle/>
          <a:p>
            <a:pPr eaLnBrk="1" hangingPunct="1"/>
            <a:r>
              <a:rPr lang="en-US" smtClean="0"/>
              <a:t>Emailer Sense</a:t>
            </a:r>
          </a:p>
          <a:p>
            <a:pPr lvl="1" eaLnBrk="1" hangingPunct="1"/>
            <a:r>
              <a:rPr lang="en-US" smtClean="0"/>
              <a:t>Use an email program, such as Thunderbird, that is responsive to security issues</a:t>
            </a:r>
          </a:p>
          <a:p>
            <a:pPr eaLnBrk="1" hangingPunct="1"/>
            <a:r>
              <a:rPr lang="en-US" smtClean="0"/>
              <a:t>Spam Filter</a:t>
            </a:r>
          </a:p>
          <a:p>
            <a:pPr lvl="1" eaLnBrk="1" hangingPunct="1"/>
            <a:r>
              <a:rPr lang="en-US" smtClean="0"/>
              <a:t>Periodically check your spam quarantine to be sure that you are not missing emails</a:t>
            </a:r>
          </a:p>
          <a:p>
            <a:pPr lvl="1" eaLnBrk="1" hangingPunct="1"/>
            <a:r>
              <a:rPr lang="en-US" smtClean="0"/>
              <a:t>Adjust the threshold if spam is still getting through</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en-US" sz="4000" smtClean="0"/>
              <a:t>2. Tuning the installed protections</a:t>
            </a:r>
          </a:p>
        </p:txBody>
      </p:sp>
      <p:sp>
        <p:nvSpPr>
          <p:cNvPr id="92162" name="Content Placeholder 2"/>
          <p:cNvSpPr>
            <a:spLocks noGrp="1"/>
          </p:cNvSpPr>
          <p:nvPr>
            <p:ph idx="1"/>
          </p:nvPr>
        </p:nvSpPr>
        <p:spPr/>
        <p:txBody>
          <a:bodyPr/>
          <a:lstStyle/>
          <a:p>
            <a:pPr eaLnBrk="1" hangingPunct="1"/>
            <a:r>
              <a:rPr lang="en-US" smtClean="0"/>
              <a:t>Wi-Fi Protection</a:t>
            </a:r>
          </a:p>
          <a:p>
            <a:pPr lvl="1" eaLnBrk="1" hangingPunct="1"/>
            <a:r>
              <a:rPr lang="en-US" smtClean="0"/>
              <a:t>A computer is using a wireless connection to the Internet, is receiving and sending all of its information by radio broadcast</a:t>
            </a:r>
          </a:p>
          <a:p>
            <a:pPr lvl="1" eaLnBrk="1" hangingPunct="1"/>
            <a:r>
              <a:rPr lang="en-US" smtClean="0"/>
              <a:t>Any computer can listen to it!</a:t>
            </a:r>
          </a:p>
          <a:p>
            <a:pPr lvl="1" eaLnBrk="1" hangingPunct="1"/>
            <a:r>
              <a:rPr lang="en-US" smtClean="0"/>
              <a:t>Use encrypted networks!</a:t>
            </a:r>
          </a:p>
          <a:p>
            <a:pPr lvl="1" eaLnBrk="1" hangingPunct="1"/>
            <a:r>
              <a:rPr lang="en-US" smtClean="0"/>
              <a:t>When setting up a wireless network, use Wi-Fi Protected Access (WPA or WPA2) encryption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pPr eaLnBrk="1" hangingPunct="1"/>
            <a:r>
              <a:rPr lang="en-US" sz="4000" smtClean="0"/>
              <a:t>2. Tuning the installed protections</a:t>
            </a:r>
          </a:p>
        </p:txBody>
      </p:sp>
      <p:sp>
        <p:nvSpPr>
          <p:cNvPr id="93186" name="Content Placeholder 2"/>
          <p:cNvSpPr>
            <a:spLocks noGrp="1"/>
          </p:cNvSpPr>
          <p:nvPr>
            <p:ph idx="1"/>
          </p:nvPr>
        </p:nvSpPr>
        <p:spPr/>
        <p:txBody>
          <a:bodyPr/>
          <a:lstStyle/>
          <a:p>
            <a:pPr eaLnBrk="1" hangingPunct="1"/>
            <a:r>
              <a:rPr lang="en-US" smtClean="0"/>
              <a:t>Disable File Sharing</a:t>
            </a:r>
          </a:p>
          <a:p>
            <a:pPr lvl="1" eaLnBrk="1" hangingPunct="1"/>
            <a:r>
              <a:rPr lang="en-US" smtClean="0"/>
              <a:t>Though convenient, it is a risky to leave it running in large wireless network situations </a:t>
            </a:r>
          </a:p>
          <a:p>
            <a:pPr lvl="1" eaLnBrk="1" hangingPunct="1"/>
            <a:r>
              <a:rPr lang="en-US" smtClean="0"/>
              <a:t>Leave it turned off until you absolutely need it,</a:t>
            </a:r>
          </a:p>
          <a:p>
            <a:pPr lvl="1" eaLnBrk="1" hangingPunct="1"/>
            <a:r>
              <a:rPr lang="en-US" smtClean="0"/>
              <a:t>Turn it off as soon as you’re done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pPr eaLnBrk="1" hangingPunct="1"/>
            <a:r>
              <a:rPr lang="en-US" smtClean="0"/>
              <a:t>3. Behaving to Avoid Difficulties</a:t>
            </a:r>
          </a:p>
        </p:txBody>
      </p:sp>
      <p:sp>
        <p:nvSpPr>
          <p:cNvPr id="94210" name="Content Placeholder 2"/>
          <p:cNvSpPr>
            <a:spLocks noGrp="1"/>
          </p:cNvSpPr>
          <p:nvPr>
            <p:ph idx="1"/>
          </p:nvPr>
        </p:nvSpPr>
        <p:spPr/>
        <p:txBody>
          <a:bodyPr/>
          <a:lstStyle/>
          <a:p>
            <a:pPr eaLnBrk="1" hangingPunct="1"/>
            <a:r>
              <a:rPr lang="en-US" smtClean="0"/>
              <a:t>Download Cautions</a:t>
            </a:r>
          </a:p>
          <a:p>
            <a:pPr lvl="1" eaLnBrk="1" hangingPunct="1"/>
            <a:r>
              <a:rPr lang="en-US" smtClean="0"/>
              <a:t>The greatest security risk to your computer is installing compromised software</a:t>
            </a:r>
          </a:p>
          <a:p>
            <a:pPr lvl="1" eaLnBrk="1" hangingPunct="1"/>
            <a:r>
              <a:rPr lang="en-US" smtClean="0"/>
              <a:t>Install only good software</a:t>
            </a:r>
          </a:p>
          <a:p>
            <a:pPr lvl="1" eaLnBrk="1" hangingPunct="1"/>
            <a:r>
              <a:rPr lang="en-US" smtClean="0"/>
              <a:t>For shareware trust sites like SourceForge and ZDNet,V3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4000" smtClean="0"/>
              <a:t>Controlling the Use of Information</a:t>
            </a:r>
          </a:p>
        </p:txBody>
      </p:sp>
      <p:sp>
        <p:nvSpPr>
          <p:cNvPr id="21506" name="Rectangle 3"/>
          <p:cNvSpPr>
            <a:spLocks noGrp="1" noChangeArrowheads="1"/>
          </p:cNvSpPr>
          <p:nvPr>
            <p:ph type="body" idx="1"/>
          </p:nvPr>
        </p:nvSpPr>
        <p:spPr/>
        <p:txBody>
          <a:bodyPr/>
          <a:lstStyle/>
          <a:p>
            <a:pPr eaLnBrk="1" hangingPunct="1"/>
            <a:r>
              <a:rPr lang="en-US" smtClean="0"/>
              <a:t>Who controls the use, if any, of the transaction information?</a:t>
            </a:r>
          </a:p>
          <a:p>
            <a:pPr eaLnBrk="1" hangingPunct="1"/>
            <a:r>
              <a:rPr lang="en-US" smtClean="0"/>
              <a:t>There are four main possibilities:</a:t>
            </a:r>
          </a:p>
          <a:p>
            <a:pPr marL="914400" lvl="1" indent="-514350" eaLnBrk="1" hangingPunct="1">
              <a:buFontTx/>
              <a:buAutoNum type="arabicPeriod"/>
            </a:pPr>
            <a:r>
              <a:rPr lang="en-US" sz="2400" b="1" smtClean="0"/>
              <a:t>No Uses.</a:t>
            </a:r>
            <a:r>
              <a:rPr lang="en-US" sz="2400" smtClean="0"/>
              <a:t> The information ought to be deleted when the store is finished with it.</a:t>
            </a:r>
          </a:p>
          <a:p>
            <a:pPr marL="914400" lvl="1" indent="-514350" eaLnBrk="1" hangingPunct="1">
              <a:buFontTx/>
              <a:buAutoNum type="arabicPeriod"/>
            </a:pPr>
            <a:r>
              <a:rPr lang="en-US" sz="2400" b="1" smtClean="0"/>
              <a:t>Approval or Opt-in.</a:t>
            </a:r>
            <a:r>
              <a:rPr lang="en-US" sz="2400" smtClean="0"/>
              <a:t> The store can use it for other purposes, but only if you approve.</a:t>
            </a:r>
          </a:p>
          <a:p>
            <a:pPr marL="914400" lvl="1" indent="-514350" eaLnBrk="1" hangingPunct="1">
              <a:buFontTx/>
              <a:buAutoNum type="arabicPeriod"/>
            </a:pPr>
            <a:r>
              <a:rPr lang="en-US" sz="2400" b="1" smtClean="0"/>
              <a:t>Objection or Opt-out.</a:t>
            </a:r>
            <a:r>
              <a:rPr lang="en-US" sz="2400" smtClean="0"/>
              <a:t> The store can use it for other purposes, but not if you object.</a:t>
            </a:r>
          </a:p>
          <a:p>
            <a:pPr marL="914400" lvl="1" indent="-514350" eaLnBrk="1" hangingPunct="1">
              <a:buFontTx/>
              <a:buAutoNum type="arabicPeriod"/>
            </a:pPr>
            <a:r>
              <a:rPr lang="en-US" sz="2400" b="1" smtClean="0"/>
              <a:t>No Limits.</a:t>
            </a:r>
            <a:r>
              <a:rPr lang="en-US" sz="2400" smtClean="0"/>
              <a:t> The information can be used any </a:t>
            </a:r>
            <a:br>
              <a:rPr lang="en-US" sz="2400" smtClean="0"/>
            </a:br>
            <a:r>
              <a:rPr lang="en-US" sz="2400" smtClean="0"/>
              <a:t>way the store chooses.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p:txBody>
          <a:bodyPr/>
          <a:lstStyle/>
          <a:p>
            <a:pPr eaLnBrk="1" hangingPunct="1"/>
            <a:r>
              <a:rPr lang="en-US" smtClean="0"/>
              <a:t>3. Behaving to Avoid Difficulties</a:t>
            </a:r>
          </a:p>
        </p:txBody>
      </p:sp>
      <p:sp>
        <p:nvSpPr>
          <p:cNvPr id="95234" name="Content Placeholder 2"/>
          <p:cNvSpPr>
            <a:spLocks noGrp="1"/>
          </p:cNvSpPr>
          <p:nvPr>
            <p:ph idx="1"/>
          </p:nvPr>
        </p:nvSpPr>
        <p:spPr/>
        <p:txBody>
          <a:bodyPr/>
          <a:lstStyle/>
          <a:p>
            <a:pPr eaLnBrk="1" hangingPunct="1"/>
            <a:r>
              <a:rPr lang="en-US" smtClean="0"/>
              <a:t>Careful with Attachments</a:t>
            </a:r>
          </a:p>
          <a:p>
            <a:pPr lvl="1" eaLnBrk="1" hangingPunct="1"/>
            <a:r>
              <a:rPr lang="en-US" smtClean="0"/>
              <a:t>Only open email attachments when you are expecting them</a:t>
            </a:r>
          </a:p>
          <a:p>
            <a:pPr lvl="1" eaLnBrk="1" hangingPunct="1"/>
            <a:r>
              <a:rPr lang="en-US" smtClean="0"/>
              <a:t>Contact the sender to find out what the attachment is about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pPr eaLnBrk="1" hangingPunct="1"/>
            <a:r>
              <a:rPr lang="en-US" smtClean="0"/>
              <a:t>3. Behaving to Avoid Difficulties</a:t>
            </a:r>
          </a:p>
        </p:txBody>
      </p:sp>
      <p:sp>
        <p:nvSpPr>
          <p:cNvPr id="96258" name="Content Placeholder 2"/>
          <p:cNvSpPr>
            <a:spLocks noGrp="1"/>
          </p:cNvSpPr>
          <p:nvPr>
            <p:ph idx="1"/>
          </p:nvPr>
        </p:nvSpPr>
        <p:spPr/>
        <p:txBody>
          <a:bodyPr/>
          <a:lstStyle/>
          <a:p>
            <a:pPr eaLnBrk="1" hangingPunct="1"/>
            <a:r>
              <a:rPr lang="en-US" smtClean="0"/>
              <a:t>Password Protection</a:t>
            </a:r>
          </a:p>
          <a:p>
            <a:pPr lvl="1" eaLnBrk="1" hangingPunct="1"/>
            <a:r>
              <a:rPr lang="en-US" smtClean="0"/>
              <a:t>Adopt a set of passwords </a:t>
            </a:r>
          </a:p>
          <a:p>
            <a:pPr lvl="1" eaLnBrk="1" hangingPunct="1"/>
            <a:r>
              <a:rPr lang="en-US" smtClean="0"/>
              <a:t>Use strong passwords for sensitive uses </a:t>
            </a:r>
          </a:p>
          <a:p>
            <a:pPr lvl="1" eaLnBrk="1" hangingPunct="1"/>
            <a:r>
              <a:rPr lang="en-US" smtClean="0"/>
              <a:t>Password-protect your computer</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lstStyle/>
          <a:p>
            <a:pPr eaLnBrk="1" hangingPunct="1"/>
            <a:r>
              <a:rPr lang="en-US" smtClean="0"/>
              <a:t>Encryption</a:t>
            </a:r>
          </a:p>
        </p:txBody>
      </p:sp>
      <p:sp>
        <p:nvSpPr>
          <p:cNvPr id="97282" name="Content Placeholder 2"/>
          <p:cNvSpPr>
            <a:spLocks noGrp="1"/>
          </p:cNvSpPr>
          <p:nvPr>
            <p:ph idx="1"/>
          </p:nvPr>
        </p:nvSpPr>
        <p:spPr/>
        <p:txBody>
          <a:bodyPr/>
          <a:lstStyle/>
          <a:p>
            <a:pPr eaLnBrk="1" hangingPunct="1"/>
            <a:r>
              <a:rPr lang="en-US" smtClean="0"/>
              <a:t>Information that is recoded to hide its true meaning uses </a:t>
            </a:r>
            <a:r>
              <a:rPr lang="en-US" i="1" smtClean="0"/>
              <a:t>encryption</a:t>
            </a:r>
          </a:p>
          <a:p>
            <a:pPr eaLnBrk="1" hangingPunct="1"/>
            <a:r>
              <a:rPr lang="en-US" smtClean="0"/>
              <a:t>A major component of encryption is the </a:t>
            </a:r>
            <a:r>
              <a:rPr lang="en-US" i="1" smtClean="0"/>
              <a:t>key</a:t>
            </a:r>
          </a:p>
          <a:p>
            <a:pPr eaLnBrk="1" hangingPunct="1"/>
            <a:r>
              <a:rPr lang="en-US" smtClean="0"/>
              <a:t>They come in two forms:</a:t>
            </a:r>
          </a:p>
          <a:p>
            <a:pPr lvl="1" eaLnBrk="1" hangingPunct="1"/>
            <a:r>
              <a:rPr lang="en-US" smtClean="0"/>
              <a:t>Private </a:t>
            </a:r>
          </a:p>
          <a:p>
            <a:pPr lvl="1" eaLnBrk="1" hangingPunct="1"/>
            <a:r>
              <a:rPr lang="en-US" smtClean="0"/>
              <a:t>Public</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pPr eaLnBrk="1" hangingPunct="1"/>
            <a:r>
              <a:rPr lang="en-US" smtClean="0"/>
              <a:t>Encryption</a:t>
            </a:r>
          </a:p>
        </p:txBody>
      </p:sp>
      <p:sp>
        <p:nvSpPr>
          <p:cNvPr id="98306" name="Content Placeholder 2"/>
          <p:cNvSpPr>
            <a:spLocks noGrp="1"/>
          </p:cNvSpPr>
          <p:nvPr>
            <p:ph idx="1"/>
          </p:nvPr>
        </p:nvSpPr>
        <p:spPr/>
        <p:txBody>
          <a:bodyPr/>
          <a:lstStyle/>
          <a:p>
            <a:pPr eaLnBrk="1" hangingPunct="1"/>
            <a:r>
              <a:rPr lang="en-US" smtClean="0"/>
              <a:t>The key is a “magic number” used to transform text into gibberish (cipher text)</a:t>
            </a:r>
          </a:p>
          <a:p>
            <a:pPr eaLnBrk="1" hangingPunct="1"/>
            <a:r>
              <a:rPr lang="en-US" smtClean="0"/>
              <a:t>Both the sender and receiver must agree on the key</a:t>
            </a:r>
          </a:p>
          <a:p>
            <a:pPr eaLnBrk="1" hangingPunct="1"/>
            <a:r>
              <a:rPr lang="en-US" smtClean="0"/>
              <a:t>The process of sending an encrypted message is a five-step algorithm</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p:txBody>
          <a:bodyPr/>
          <a:lstStyle/>
          <a:p>
            <a:pPr eaLnBrk="1" hangingPunct="1"/>
            <a:r>
              <a:rPr lang="en-US" smtClean="0"/>
              <a:t>Encryption</a:t>
            </a:r>
          </a:p>
        </p:txBody>
      </p:sp>
      <p:sp>
        <p:nvSpPr>
          <p:cNvPr id="99330" name="Content Placeholder 2"/>
          <p:cNvSpPr>
            <a:spLocks noGrp="1"/>
          </p:cNvSpPr>
          <p:nvPr>
            <p:ph idx="1"/>
          </p:nvPr>
        </p:nvSpPr>
        <p:spPr/>
        <p:txBody>
          <a:bodyPr/>
          <a:lstStyle/>
          <a:p>
            <a:pPr eaLnBrk="1" hangingPunct="1"/>
            <a:r>
              <a:rPr lang="en-US" smtClean="0"/>
              <a:t>5-Step Encryption algorithm:</a:t>
            </a:r>
          </a:p>
          <a:p>
            <a:pPr marL="914400" lvl="1" indent="-514350" eaLnBrk="1" hangingPunct="1">
              <a:buFontTx/>
              <a:buAutoNum type="arabicPeriod"/>
            </a:pPr>
            <a:r>
              <a:rPr lang="en-US" smtClean="0"/>
              <a:t>The sender breaks the message into groups of letters</a:t>
            </a:r>
          </a:p>
          <a:p>
            <a:pPr marL="914400" lvl="1" indent="-514350" eaLnBrk="1" hangingPunct="1">
              <a:buFontTx/>
              <a:buAutoNum type="arabicPeriod"/>
            </a:pPr>
            <a:r>
              <a:rPr lang="en-US" smtClean="0"/>
              <a:t>“Multiply” each group of letters times the key</a:t>
            </a:r>
          </a:p>
          <a:p>
            <a:pPr marL="914400" lvl="1" indent="-514350" eaLnBrk="1" hangingPunct="1">
              <a:buFontTx/>
              <a:buAutoNum type="arabicPeriod"/>
            </a:pPr>
            <a:r>
              <a:rPr lang="en-US" smtClean="0"/>
              <a:t>Send the “products”/results from the “multiplications” to the receiver</a:t>
            </a:r>
          </a:p>
          <a:p>
            <a:pPr marL="914400" lvl="1" indent="-514350" eaLnBrk="1" hangingPunct="1">
              <a:buFontTx/>
              <a:buAutoNum type="arabicPeriod"/>
            </a:pPr>
            <a:r>
              <a:rPr lang="en-US" smtClean="0"/>
              <a:t>The receiver “divides” the “products” by the key to recreate the groups</a:t>
            </a:r>
          </a:p>
          <a:p>
            <a:pPr marL="914400" lvl="1" indent="-514350" eaLnBrk="1" hangingPunct="1">
              <a:buFontTx/>
              <a:buAutoNum type="arabicPeriod"/>
            </a:pPr>
            <a:r>
              <a:rPr lang="en-US" smtClean="0"/>
              <a:t>Assemble the groups into the message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pPr eaLnBrk="1" hangingPunct="1"/>
            <a:r>
              <a:rPr lang="en-US" smtClean="0"/>
              <a:t>Encryption</a:t>
            </a:r>
          </a:p>
        </p:txBody>
      </p:sp>
      <p:sp>
        <p:nvSpPr>
          <p:cNvPr id="100354" name="Content Placeholder 2"/>
          <p:cNvSpPr>
            <a:spLocks noGrp="1"/>
          </p:cNvSpPr>
          <p:nvPr>
            <p:ph idx="1"/>
          </p:nvPr>
        </p:nvSpPr>
        <p:spPr/>
        <p:txBody>
          <a:bodyPr/>
          <a:lstStyle/>
          <a:p>
            <a:pPr eaLnBrk="1" hangingPunct="1"/>
            <a:r>
              <a:rPr lang="en-US" smtClean="0"/>
              <a:t>This works because the math works</a:t>
            </a:r>
          </a:p>
          <a:p>
            <a:pPr eaLnBrk="1" hangingPunct="1"/>
            <a:r>
              <a:rPr lang="en-US" smtClean="0"/>
              <a:t>The “reversibility” of encryption makes them 2-way ciphers</a:t>
            </a:r>
          </a:p>
          <a:p>
            <a:pPr lvl="1" eaLnBrk="1" hangingPunct="1"/>
            <a:r>
              <a:rPr lang="en-US" smtClean="0"/>
              <a:t>Only the sender and receiver know the key, making the products useless numbers</a:t>
            </a:r>
          </a:p>
          <a:p>
            <a:pPr eaLnBrk="1" hangingPunct="1"/>
            <a:r>
              <a:rPr lang="en-US" smtClean="0"/>
              <a:t>This is a secure communication</a:t>
            </a:r>
          </a:p>
          <a:p>
            <a:pPr eaLnBrk="1" hangingPunct="1"/>
            <a:r>
              <a:rPr lang="en-US" smtClean="0"/>
              <a:t>The technique just explained is called private key encryption, or symmetric-</a:t>
            </a:r>
            <a:br>
              <a:rPr lang="en-US" smtClean="0"/>
            </a:br>
            <a:r>
              <a:rPr lang="en-US" smtClean="0"/>
              <a:t>key cryptography</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pPr eaLnBrk="1" hangingPunct="1"/>
            <a:r>
              <a:rPr lang="en-US" smtClean="0"/>
              <a:t>Encryption Example</a:t>
            </a:r>
          </a:p>
        </p:txBody>
      </p:sp>
      <p:pic>
        <p:nvPicPr>
          <p:cNvPr id="101378" name="Picture 2"/>
          <p:cNvPicPr>
            <a:picLocks noGrp="1" noChangeAspect="1" noChangeArrowheads="1"/>
          </p:cNvPicPr>
          <p:nvPr>
            <p:ph idx="1"/>
          </p:nvPr>
        </p:nvPicPr>
        <p:blipFill>
          <a:blip r:embed="rId2"/>
          <a:srcRect/>
          <a:stretch>
            <a:fillRect/>
          </a:stretch>
        </p:blipFill>
        <p:spPr>
          <a:xfrm>
            <a:off x="1295400" y="1323975"/>
            <a:ext cx="6400800" cy="4960938"/>
          </a:xfr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pPr eaLnBrk="1" hangingPunct="1"/>
            <a:r>
              <a:rPr lang="en-US" sz="4000" smtClean="0"/>
              <a:t>Cryptosystem Schematic Diagram </a:t>
            </a:r>
          </a:p>
        </p:txBody>
      </p:sp>
      <p:pic>
        <p:nvPicPr>
          <p:cNvPr id="102402" name="Picture 2"/>
          <p:cNvPicPr>
            <a:picLocks noGrp="1" noChangeAspect="1" noChangeArrowheads="1"/>
          </p:cNvPicPr>
          <p:nvPr>
            <p:ph idx="1"/>
          </p:nvPr>
        </p:nvPicPr>
        <p:blipFill>
          <a:blip r:embed="rId2"/>
          <a:srcRect/>
          <a:stretch>
            <a:fillRect/>
          </a:stretch>
        </p:blipFill>
        <p:spPr>
          <a:xfrm>
            <a:off x="841375" y="1817688"/>
            <a:ext cx="7540625" cy="3032125"/>
          </a:xfr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p:txBody>
          <a:bodyPr/>
          <a:lstStyle/>
          <a:p>
            <a:pPr eaLnBrk="1" hangingPunct="1"/>
            <a:r>
              <a:rPr lang="en-US" smtClean="0"/>
              <a:t>Private Key Encryption</a:t>
            </a:r>
          </a:p>
        </p:txBody>
      </p:sp>
      <p:sp>
        <p:nvSpPr>
          <p:cNvPr id="103426" name="Content Placeholder 2"/>
          <p:cNvSpPr>
            <a:spLocks noGrp="1"/>
          </p:cNvSpPr>
          <p:nvPr>
            <p:ph idx="1"/>
          </p:nvPr>
        </p:nvSpPr>
        <p:spPr/>
        <p:txBody>
          <a:bodyPr/>
          <a:lstStyle/>
          <a:p>
            <a:pPr eaLnBrk="1" hangingPunct="1"/>
            <a:r>
              <a:rPr lang="en-US" smtClean="0"/>
              <a:t>Real encryption systems use much longer blocks (hundreds of letters) and larger keys</a:t>
            </a:r>
          </a:p>
          <a:p>
            <a:pPr eaLnBrk="1" hangingPunct="1"/>
            <a:r>
              <a:rPr lang="en-US" smtClean="0"/>
              <a:t>Multiplication, division are not the only operations that can be used for encryption</a:t>
            </a:r>
          </a:p>
          <a:p>
            <a:pPr eaLnBrk="1" hangingPunct="1"/>
            <a:r>
              <a:rPr lang="en-US" smtClean="0"/>
              <a:t>All that is needed is for an operation to have an inverse (divide is the </a:t>
            </a:r>
            <a:r>
              <a:rPr lang="en-US" i="1" smtClean="0"/>
              <a:t>inverse </a:t>
            </a:r>
            <a:r>
              <a:rPr lang="en-US" smtClean="0"/>
              <a:t>of multiply)</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pPr eaLnBrk="1" hangingPunct="1"/>
            <a:r>
              <a:rPr lang="en-US" smtClean="0"/>
              <a:t>Private Key Encryption</a:t>
            </a:r>
          </a:p>
        </p:txBody>
      </p:sp>
      <p:sp>
        <p:nvSpPr>
          <p:cNvPr id="104450" name="Content Placeholder 2"/>
          <p:cNvSpPr>
            <a:spLocks noGrp="1"/>
          </p:cNvSpPr>
          <p:nvPr>
            <p:ph idx="1"/>
          </p:nvPr>
        </p:nvSpPr>
        <p:spPr/>
        <p:txBody>
          <a:bodyPr/>
          <a:lstStyle/>
          <a:p>
            <a:pPr eaLnBrk="1" hangingPunct="1"/>
            <a:r>
              <a:rPr lang="en-US" smtClean="0"/>
              <a:t>Private key encryption works very well</a:t>
            </a:r>
          </a:p>
          <a:p>
            <a:pPr eaLnBrk="1" hangingPunct="1"/>
            <a:r>
              <a:rPr lang="en-US" smtClean="0"/>
              <a:t>Only one small problem: The sender and receiver have to agree on the key, which means they need to communicate somehow</a:t>
            </a:r>
          </a:p>
          <a:p>
            <a:pPr eaLnBrk="1" hangingPunct="1"/>
            <a:r>
              <a:rPr lang="en-US" smtClean="0"/>
              <a:t>Usually, they meet face-to-face (they can’t email, they don’t have a key yet!)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sz="4000" smtClean="0"/>
              <a:t>Controlling the Use of Information</a:t>
            </a:r>
          </a:p>
        </p:txBody>
      </p:sp>
      <p:sp>
        <p:nvSpPr>
          <p:cNvPr id="22530" name="Rectangle 3"/>
          <p:cNvSpPr>
            <a:spLocks noGrp="1" noChangeArrowheads="1"/>
          </p:cNvSpPr>
          <p:nvPr>
            <p:ph type="body" idx="1"/>
          </p:nvPr>
        </p:nvSpPr>
        <p:spPr/>
        <p:txBody>
          <a:bodyPr/>
          <a:lstStyle/>
          <a:p>
            <a:pPr eaLnBrk="1" hangingPunct="1"/>
            <a:r>
              <a:rPr lang="en-US" smtClean="0"/>
              <a:t>There is also a fifth possibility, </a:t>
            </a:r>
            <a:r>
              <a:rPr lang="en-US" i="1" smtClean="0"/>
              <a:t>Internal Use:</a:t>
            </a:r>
          </a:p>
          <a:p>
            <a:pPr lvl="1" eaLnBrk="1" hangingPunct="1"/>
            <a:r>
              <a:rPr lang="en-US" smtClean="0"/>
              <a:t>The store can use the information to conduct business with you (keeping your address, for example), but for no other use</a:t>
            </a:r>
          </a:p>
          <a:p>
            <a:pPr lvl="1" eaLnBrk="1" hangingPunct="1"/>
            <a:r>
              <a:rPr lang="en-US" smtClean="0"/>
              <a:t>It would not include giving or selling your information to another person or business, but it may not require your approval either</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pPr eaLnBrk="1" hangingPunct="1"/>
            <a:r>
              <a:rPr lang="en-US" smtClean="0"/>
              <a:t>Public Key Encryption</a:t>
            </a:r>
          </a:p>
        </p:txBody>
      </p:sp>
      <p:sp>
        <p:nvSpPr>
          <p:cNvPr id="105474" name="Content Placeholder 2"/>
          <p:cNvSpPr>
            <a:spLocks noGrp="1"/>
          </p:cNvSpPr>
          <p:nvPr>
            <p:ph idx="1"/>
          </p:nvPr>
        </p:nvSpPr>
        <p:spPr/>
        <p:txBody>
          <a:bodyPr/>
          <a:lstStyle/>
          <a:p>
            <a:pPr eaLnBrk="1" hangingPunct="1"/>
            <a:r>
              <a:rPr lang="en-US" smtClean="0"/>
              <a:t>To avoid that face-to-face meeting, publish the key!</a:t>
            </a:r>
          </a:p>
          <a:p>
            <a:pPr eaLnBrk="1" hangingPunct="1"/>
            <a:r>
              <a:rPr lang="en-US" smtClean="0"/>
              <a:t>Use public key encryption</a:t>
            </a:r>
          </a:p>
          <a:p>
            <a:pPr lvl="1" eaLnBrk="1" hangingPunct="1"/>
            <a:r>
              <a:rPr lang="en-US" smtClean="0"/>
              <a:t>Two special prime numbers multiplied together</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pPr eaLnBrk="1" hangingPunct="1"/>
            <a:r>
              <a:rPr lang="en-US" smtClean="0"/>
              <a:t>Public Key Encryption Steps</a:t>
            </a:r>
          </a:p>
        </p:txBody>
      </p:sp>
      <p:sp>
        <p:nvSpPr>
          <p:cNvPr id="106498" name="Content Placeholder 2"/>
          <p:cNvSpPr>
            <a:spLocks noGrp="1"/>
          </p:cNvSpPr>
          <p:nvPr>
            <p:ph idx="1"/>
          </p:nvPr>
        </p:nvSpPr>
        <p:spPr/>
        <p:txBody>
          <a:bodyPr/>
          <a:lstStyle/>
          <a:p>
            <a:pPr eaLnBrk="1" hangingPunct="1"/>
            <a:r>
              <a:rPr lang="en-US" smtClean="0"/>
              <a:t>After, the </a:t>
            </a:r>
            <a:r>
              <a:rPr lang="en-US" i="1" smtClean="0"/>
              <a:t>receiver</a:t>
            </a:r>
            <a:r>
              <a:rPr lang="en-US" smtClean="0"/>
              <a:t> publishes the special key, </a:t>
            </a:r>
            <a:r>
              <a:rPr lang="en-US" i="1" smtClean="0"/>
              <a:t>K</a:t>
            </a:r>
            <a:r>
              <a:rPr lang="en-US" smtClean="0"/>
              <a:t>, the following happens:</a:t>
            </a:r>
          </a:p>
          <a:p>
            <a:pPr marL="914400" lvl="1" indent="-514350" eaLnBrk="1" hangingPunct="1">
              <a:buFontTx/>
              <a:buAutoNum type="arabicPeriod"/>
            </a:pPr>
            <a:r>
              <a:rPr lang="en-US" smtClean="0"/>
              <a:t>The sender breaks up the message into blocks as before</a:t>
            </a:r>
          </a:p>
          <a:p>
            <a:pPr marL="914400" lvl="1" indent="-514350" eaLnBrk="1" hangingPunct="1">
              <a:buFontTx/>
              <a:buAutoNum type="arabicPeriod"/>
            </a:pPr>
            <a:r>
              <a:rPr lang="en-US" smtClean="0"/>
              <a:t>The sender cubes each block, and divides by K, keeping only the remainders</a:t>
            </a:r>
          </a:p>
          <a:p>
            <a:pPr marL="914400" lvl="1" indent="-514350" eaLnBrk="1" hangingPunct="1">
              <a:buFontTx/>
              <a:buAutoNum type="arabicPeriod"/>
            </a:pPr>
            <a:r>
              <a:rPr lang="en-US" smtClean="0"/>
              <a:t>The remainders are transmitted</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pPr eaLnBrk="1" hangingPunct="1"/>
            <a:r>
              <a:rPr lang="en-US" smtClean="0"/>
              <a:t>Public Key Encryption Steps</a:t>
            </a:r>
          </a:p>
        </p:txBody>
      </p:sp>
      <p:sp>
        <p:nvSpPr>
          <p:cNvPr id="107522" name="Content Placeholder 2"/>
          <p:cNvSpPr>
            <a:spLocks noGrp="1"/>
          </p:cNvSpPr>
          <p:nvPr>
            <p:ph idx="1"/>
          </p:nvPr>
        </p:nvSpPr>
        <p:spPr/>
        <p:txBody>
          <a:bodyPr/>
          <a:lstStyle/>
          <a:p>
            <a:pPr eaLnBrk="1" hangingPunct="1"/>
            <a:r>
              <a:rPr lang="en-US" smtClean="0"/>
              <a:t>After, the </a:t>
            </a:r>
            <a:r>
              <a:rPr lang="en-US" i="1" smtClean="0"/>
              <a:t>receiver</a:t>
            </a:r>
            <a:r>
              <a:rPr lang="en-US" smtClean="0"/>
              <a:t> publishes the special key, </a:t>
            </a:r>
            <a:r>
              <a:rPr lang="en-US" i="1" smtClean="0"/>
              <a:t>K</a:t>
            </a:r>
            <a:r>
              <a:rPr lang="en-US" smtClean="0"/>
              <a:t>, the following happens:</a:t>
            </a:r>
          </a:p>
          <a:p>
            <a:pPr marL="914400" lvl="1" indent="-514350" eaLnBrk="1" hangingPunct="1">
              <a:buFontTx/>
              <a:buAutoNum type="arabicPeriod" startAt="4"/>
            </a:pPr>
            <a:r>
              <a:rPr lang="en-US" smtClean="0"/>
              <a:t>The receiver raises each remainder to a high power determined by the prime numbers and known only to him</a:t>
            </a:r>
          </a:p>
          <a:p>
            <a:pPr marL="914400" lvl="1" indent="-514350" eaLnBrk="1" hangingPunct="1">
              <a:buFontTx/>
              <a:buAutoNum type="arabicPeriod" startAt="4"/>
            </a:pPr>
            <a:r>
              <a:rPr lang="en-US" smtClean="0"/>
              <a:t>The receiver divides by K, too, and saves only the remainders, which are the original blocks.</a:t>
            </a:r>
          </a:p>
          <a:p>
            <a:pPr marL="914400" lvl="1" indent="-514350" eaLnBrk="1" hangingPunct="1">
              <a:buFontTx/>
              <a:buAutoNum type="arabicPeriod" startAt="4"/>
            </a:pPr>
            <a:r>
              <a:rPr lang="en-US" smtClean="0"/>
              <a:t>The receiver assembles the message.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p:txBody>
          <a:bodyPr/>
          <a:lstStyle/>
          <a:p>
            <a:pPr eaLnBrk="1" hangingPunct="1"/>
            <a:r>
              <a:rPr lang="en-US" smtClean="0"/>
              <a:t>How Do We Know It Works?</a:t>
            </a:r>
          </a:p>
        </p:txBody>
      </p:sp>
      <p:sp>
        <p:nvSpPr>
          <p:cNvPr id="108546" name="Content Placeholder 2"/>
          <p:cNvSpPr>
            <a:spLocks noGrp="1"/>
          </p:cNvSpPr>
          <p:nvPr>
            <p:ph idx="1"/>
          </p:nvPr>
        </p:nvSpPr>
        <p:spPr/>
        <p:txBody>
          <a:bodyPr/>
          <a:lstStyle/>
          <a:p>
            <a:pPr eaLnBrk="1" hangingPunct="1"/>
            <a:r>
              <a:rPr lang="en-US" i="1" smtClean="0"/>
              <a:t>K, </a:t>
            </a:r>
            <a:r>
              <a:rPr lang="en-US" smtClean="0"/>
              <a:t>the magic public key, is just two prime numbers, </a:t>
            </a:r>
            <a:r>
              <a:rPr lang="en-US" i="1" smtClean="0"/>
              <a:t>p </a:t>
            </a:r>
            <a:r>
              <a:rPr lang="en-US" smtClean="0"/>
              <a:t>and</a:t>
            </a:r>
            <a:r>
              <a:rPr lang="en-US" i="1" smtClean="0"/>
              <a:t> q</a:t>
            </a:r>
            <a:r>
              <a:rPr lang="en-US" smtClean="0"/>
              <a:t>, multiplied together</a:t>
            </a:r>
          </a:p>
          <a:p>
            <a:pPr eaLnBrk="1" hangingPunct="1"/>
            <a:r>
              <a:rPr lang="en-US" smtClean="0"/>
              <a:t>It is possible to figure out those two numbers from the published key in theory.</a:t>
            </a:r>
          </a:p>
          <a:p>
            <a:pPr eaLnBrk="1" hangingPunct="1"/>
            <a:r>
              <a:rPr lang="en-US" smtClean="0"/>
              <a:t>This process, called factoring, is tough if the numbers </a:t>
            </a:r>
            <a:r>
              <a:rPr lang="en-US" i="1" smtClean="0"/>
              <a:t>p </a:t>
            </a:r>
            <a:r>
              <a:rPr lang="en-US" smtClean="0"/>
              <a:t>and</a:t>
            </a:r>
            <a:r>
              <a:rPr lang="en-US" i="1" smtClean="0"/>
              <a:t> q </a:t>
            </a:r>
            <a:r>
              <a:rPr lang="en-US" smtClean="0"/>
              <a:t>are large (60 digits apiece)</a:t>
            </a:r>
          </a:p>
          <a:p>
            <a:pPr eaLnBrk="1" hangingPunct="1"/>
            <a:r>
              <a:rPr lang="en-US" smtClean="0"/>
              <a:t>It is impractical to factor them no matter how powerful the computer!</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pPr eaLnBrk="1" hangingPunct="1"/>
            <a:r>
              <a:rPr lang="en-US" sz="3600" smtClean="0"/>
              <a:t>Redundancy Is Very, Very, Very Good</a:t>
            </a:r>
          </a:p>
        </p:txBody>
      </p:sp>
      <p:sp>
        <p:nvSpPr>
          <p:cNvPr id="109570" name="Content Placeholder 2"/>
          <p:cNvSpPr>
            <a:spLocks noGrp="1"/>
          </p:cNvSpPr>
          <p:nvPr>
            <p:ph idx="1"/>
          </p:nvPr>
        </p:nvSpPr>
        <p:spPr/>
        <p:txBody>
          <a:bodyPr/>
          <a:lstStyle/>
          <a:p>
            <a:pPr eaLnBrk="1" hangingPunct="1"/>
            <a:r>
              <a:rPr lang="en-US" smtClean="0"/>
              <a:t>Take precautions with your technology!</a:t>
            </a:r>
          </a:p>
          <a:p>
            <a:pPr eaLnBrk="1" hangingPunct="1"/>
            <a:r>
              <a:rPr lang="en-US" smtClean="0"/>
              <a:t>Businesses archive files daily and store these backups off-site</a:t>
            </a:r>
          </a:p>
          <a:p>
            <a:pPr eaLnBrk="1" hangingPunct="1"/>
            <a:r>
              <a:rPr lang="en-US" smtClean="0"/>
              <a:t>They have a system recovery team to clean up after a disaster strikes</a:t>
            </a:r>
          </a:p>
          <a:p>
            <a:pPr eaLnBrk="1" hangingPunct="1"/>
            <a:r>
              <a:rPr lang="en-US" smtClean="0"/>
              <a:t>They also have system redundancy—multiple computers performing the same work, so that when one fails, another is up and running</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p:txBody>
          <a:bodyPr/>
          <a:lstStyle/>
          <a:p>
            <a:pPr eaLnBrk="1" hangingPunct="1"/>
            <a:r>
              <a:rPr lang="en-US" smtClean="0"/>
              <a:t>Fault Recovery Program</a:t>
            </a:r>
          </a:p>
        </p:txBody>
      </p:sp>
      <p:sp>
        <p:nvSpPr>
          <p:cNvPr id="110594" name="Content Placeholder 2"/>
          <p:cNvSpPr>
            <a:spLocks noGrp="1"/>
          </p:cNvSpPr>
          <p:nvPr>
            <p:ph idx="1"/>
          </p:nvPr>
        </p:nvSpPr>
        <p:spPr/>
        <p:txBody>
          <a:bodyPr/>
          <a:lstStyle/>
          <a:p>
            <a:pPr eaLnBrk="1" hangingPunct="1"/>
            <a:r>
              <a:rPr lang="en-US" smtClean="0"/>
              <a:t>Full backup</a:t>
            </a:r>
          </a:p>
          <a:p>
            <a:pPr lvl="1" eaLnBrk="1" hangingPunct="1"/>
            <a:r>
              <a:rPr lang="en-US" smtClean="0"/>
              <a:t>A complete copy of everything written on the system as of a date and time</a:t>
            </a:r>
          </a:p>
          <a:p>
            <a:pPr eaLnBrk="1" hangingPunct="1"/>
            <a:r>
              <a:rPr lang="en-US" smtClean="0"/>
              <a:t>Partial backup</a:t>
            </a:r>
          </a:p>
          <a:p>
            <a:pPr lvl="1" eaLnBrk="1" hangingPunct="1"/>
            <a:r>
              <a:rPr lang="en-US" smtClean="0"/>
              <a:t>Changes since the last full (or partial) backup are saved</a:t>
            </a:r>
          </a:p>
          <a:p>
            <a:pPr lvl="1" eaLnBrk="1" hangingPunct="1"/>
            <a:r>
              <a:rPr lang="en-US" smtClean="0"/>
              <a:t>“Changes” means to keep a copy of any files or folders that have been created or modified</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p:txBody>
          <a:bodyPr/>
          <a:lstStyle/>
          <a:p>
            <a:pPr eaLnBrk="1" hangingPunct="1"/>
            <a:r>
              <a:rPr lang="en-US" smtClean="0"/>
              <a:t>Fault Recovery Program</a:t>
            </a:r>
          </a:p>
        </p:txBody>
      </p:sp>
      <p:sp>
        <p:nvSpPr>
          <p:cNvPr id="111618" name="Content Placeholder 2"/>
          <p:cNvSpPr>
            <a:spLocks noGrp="1"/>
          </p:cNvSpPr>
          <p:nvPr>
            <p:ph idx="1"/>
          </p:nvPr>
        </p:nvSpPr>
        <p:spPr/>
        <p:txBody>
          <a:bodyPr/>
          <a:lstStyle/>
          <a:p>
            <a:pPr eaLnBrk="1" hangingPunct="1"/>
            <a:r>
              <a:rPr lang="en-US" smtClean="0"/>
              <a:t>After a disaster, recover by installing the last full backup copy</a:t>
            </a:r>
          </a:p>
          <a:p>
            <a:pPr eaLnBrk="1" hangingPunct="1"/>
            <a:r>
              <a:rPr lang="en-US" smtClean="0"/>
              <a:t>Then make the changes saved in the partial backups in order</a:t>
            </a:r>
          </a:p>
          <a:p>
            <a:pPr eaLnBrk="1" hangingPunct="1"/>
            <a:r>
              <a:rPr lang="en-US" smtClean="0"/>
              <a:t>Continue with each partial backup until the most recent</a:t>
            </a:r>
          </a:p>
          <a:p>
            <a:pPr eaLnBrk="1" hangingPunct="1"/>
            <a:r>
              <a:rPr lang="en-US" smtClean="0"/>
              <a:t>That’s as close to “full recovery” as possible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p:txBody>
          <a:bodyPr/>
          <a:lstStyle/>
          <a:p>
            <a:pPr eaLnBrk="1" hangingPunct="1"/>
            <a:r>
              <a:rPr lang="en-US" sz="4000" smtClean="0"/>
              <a:t>Backing Up a Personal Computer</a:t>
            </a:r>
          </a:p>
        </p:txBody>
      </p:sp>
      <p:sp>
        <p:nvSpPr>
          <p:cNvPr id="112642" name="Content Placeholder 2"/>
          <p:cNvSpPr>
            <a:spLocks noGrp="1"/>
          </p:cNvSpPr>
          <p:nvPr>
            <p:ph idx="1"/>
          </p:nvPr>
        </p:nvSpPr>
        <p:spPr/>
        <p:txBody>
          <a:bodyPr/>
          <a:lstStyle/>
          <a:p>
            <a:pPr eaLnBrk="1" hangingPunct="1"/>
            <a:r>
              <a:rPr lang="en-US" smtClean="0"/>
              <a:t>First, you need a place to keep the copy, and you need software to make the copy.</a:t>
            </a:r>
          </a:p>
          <a:p>
            <a:pPr eaLnBrk="1" hangingPunct="1"/>
            <a:r>
              <a:rPr lang="en-US" smtClean="0"/>
              <a:t>The two easiest “places” to keep the copy are on an external hard disk or “in the cloud” </a:t>
            </a:r>
          </a:p>
          <a:p>
            <a:pPr eaLnBrk="1" hangingPunct="1"/>
            <a:r>
              <a:rPr lang="en-US" smtClean="0"/>
              <a:t>The “cloud” company’s computers store the information for you and they take responsibility of keeping it available </a:t>
            </a:r>
            <a:br>
              <a:rPr lang="en-US" smtClean="0"/>
            </a:br>
            <a:r>
              <a:rPr lang="en-US" smtClean="0"/>
              <a:t>to you</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p:txBody>
          <a:bodyPr/>
          <a:lstStyle/>
          <a:p>
            <a:pPr eaLnBrk="1" hangingPunct="1"/>
            <a:r>
              <a:rPr lang="en-US" smtClean="0"/>
              <a:t>Backups</a:t>
            </a:r>
          </a:p>
        </p:txBody>
      </p:sp>
      <p:sp>
        <p:nvSpPr>
          <p:cNvPr id="113666" name="Content Placeholder 2"/>
          <p:cNvSpPr>
            <a:spLocks noGrp="1"/>
          </p:cNvSpPr>
          <p:nvPr>
            <p:ph idx="1"/>
          </p:nvPr>
        </p:nvSpPr>
        <p:spPr/>
        <p:txBody>
          <a:bodyPr/>
          <a:lstStyle/>
          <a:p>
            <a:pPr eaLnBrk="1" hangingPunct="1"/>
            <a:r>
              <a:rPr lang="en-US" smtClean="0"/>
              <a:t>You don’t have to back up the following:</a:t>
            </a:r>
          </a:p>
          <a:p>
            <a:pPr lvl="1" eaLnBrk="1" hangingPunct="1"/>
            <a:r>
              <a:rPr lang="en-US" smtClean="0"/>
              <a:t>Information that can be recreated from some permanent source</a:t>
            </a:r>
          </a:p>
          <a:p>
            <a:pPr lvl="1" eaLnBrk="1" hangingPunct="1"/>
            <a:r>
              <a:rPr lang="en-US" smtClean="0"/>
              <a:t>Information that was saved but that has not changed </a:t>
            </a:r>
          </a:p>
          <a:p>
            <a:pPr lvl="1" eaLnBrk="1" hangingPunct="1"/>
            <a:r>
              <a:rPr lang="en-US" smtClean="0"/>
              <a:t>Information that you don’t care about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p:txBody>
          <a:bodyPr/>
          <a:lstStyle/>
          <a:p>
            <a:pPr eaLnBrk="1" hangingPunct="1"/>
            <a:r>
              <a:rPr lang="en-US" smtClean="0"/>
              <a:t>Recovering Deleted Information</a:t>
            </a:r>
          </a:p>
        </p:txBody>
      </p:sp>
      <p:sp>
        <p:nvSpPr>
          <p:cNvPr id="114690" name="Content Placeholder 2"/>
          <p:cNvSpPr>
            <a:spLocks noGrp="1"/>
          </p:cNvSpPr>
          <p:nvPr>
            <p:ph idx="1"/>
          </p:nvPr>
        </p:nvSpPr>
        <p:spPr/>
        <p:txBody>
          <a:bodyPr/>
          <a:lstStyle/>
          <a:p>
            <a:pPr eaLnBrk="1" hangingPunct="1"/>
            <a:r>
              <a:rPr lang="en-US" smtClean="0"/>
              <a:t>If you accidentally delete important files, file restoration (that backup copy!) is great!</a:t>
            </a:r>
          </a:p>
          <a:p>
            <a:pPr eaLnBrk="1" hangingPunct="1"/>
            <a:r>
              <a:rPr lang="en-US" smtClean="0"/>
              <a:t>Backups can save evidence of crimes or inappropriate behavior (digital copies of files are easy to create and store)</a:t>
            </a:r>
          </a:p>
          <a:p>
            <a:pPr eaLnBrk="1" hangingPunct="1"/>
            <a:r>
              <a:rPr lang="en-US" smtClean="0"/>
              <a:t>Two copies of email are produced immediately when the </a:t>
            </a:r>
            <a:r>
              <a:rPr lang="en-US" b="1" smtClean="0"/>
              <a:t>Send button is clicked</a:t>
            </a:r>
            <a:r>
              <a:rPr lang="en-US" smtClean="0"/>
              <a:t>—one in the sent mail directory, and one somewhere else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4394</Words>
  <Application>Microsoft Office PowerPoint</Application>
  <PresentationFormat>On-screen Show (4:3)</PresentationFormat>
  <Paragraphs>448</Paragraphs>
  <Slides>105</Slides>
  <Notes>0</Notes>
  <HiddenSlides>0</HiddenSlides>
  <MMClips>0</MMClips>
  <ScaleCrop>false</ScaleCrop>
  <HeadingPairs>
    <vt:vector size="6" baseType="variant">
      <vt:variant>
        <vt:lpstr>Fonts Used</vt:lpstr>
      </vt:variant>
      <vt:variant>
        <vt:i4>7</vt:i4>
      </vt:variant>
      <vt:variant>
        <vt:lpstr>Design Template</vt:lpstr>
      </vt:variant>
      <vt:variant>
        <vt:i4>2</vt:i4>
      </vt:variant>
      <vt:variant>
        <vt:lpstr>Slide Titles</vt:lpstr>
      </vt:variant>
      <vt:variant>
        <vt:i4>105</vt:i4>
      </vt:variant>
    </vt:vector>
  </HeadingPairs>
  <TitlesOfParts>
    <vt:vector size="114" baseType="lpstr">
      <vt:lpstr>Arial</vt:lpstr>
      <vt:lpstr>Calibri</vt:lpstr>
      <vt:lpstr>Century Gothic</vt:lpstr>
      <vt:lpstr>ヒラギノ角ゴ Pro W3</vt:lpstr>
      <vt:lpstr>JansonText-Roman</vt:lpstr>
      <vt:lpstr>JansonText-Bold</vt:lpstr>
      <vt:lpstr>JansonText-Italic</vt:lpstr>
      <vt:lpstr>Default Design</vt:lpstr>
      <vt:lpstr>Default Design</vt:lpstr>
      <vt:lpstr>Slide 1</vt:lpstr>
      <vt:lpstr>Learning Objectives</vt:lpstr>
      <vt:lpstr>Privacy: Whose Information Is It?</vt:lpstr>
      <vt:lpstr>Privacy: Whose Information Is It?</vt:lpstr>
      <vt:lpstr>How Can the Information Be Used?</vt:lpstr>
      <vt:lpstr>How Can the Information Be Used?</vt:lpstr>
      <vt:lpstr>Modern Devices and Privacy</vt:lpstr>
      <vt:lpstr>Controlling the Use of Information</vt:lpstr>
      <vt:lpstr>Controlling the Use of Information</vt:lpstr>
      <vt:lpstr>Controlling the Use of Information</vt:lpstr>
      <vt:lpstr>Controlling the Use of Information</vt:lpstr>
      <vt:lpstr>A Privacy Definition</vt:lpstr>
      <vt:lpstr>A Privacy Definition</vt:lpstr>
      <vt:lpstr>Enjoying the Benefits of Privacy</vt:lpstr>
      <vt:lpstr>Threats to Privacy</vt:lpstr>
      <vt:lpstr>Threats to Privacy</vt:lpstr>
      <vt:lpstr>Voluntary Disclosure</vt:lpstr>
      <vt:lpstr>Benefits of Voluntary Disclosure</vt:lpstr>
      <vt:lpstr>Benefits of Voluntary Disclosure</vt:lpstr>
      <vt:lpstr>Fair Information Practices</vt:lpstr>
      <vt:lpstr>OECD Fair Information Practices</vt:lpstr>
      <vt:lpstr>OECD Fair Information Practices</vt:lpstr>
      <vt:lpstr>OECD Fair Information Practices</vt:lpstr>
      <vt:lpstr>OECD’s Fair Information Practices</vt:lpstr>
      <vt:lpstr>Slide 25</vt:lpstr>
      <vt:lpstr>Privacy Worldwide</vt:lpstr>
      <vt:lpstr>Privacy Worldwide</vt:lpstr>
      <vt:lpstr>U.S. Privacy Laws</vt:lpstr>
      <vt:lpstr>U.S. Privacy Laws</vt:lpstr>
      <vt:lpstr>Privacy Principles: Abroad</vt:lpstr>
      <vt:lpstr>1. Opt-in/Opt-out</vt:lpstr>
      <vt:lpstr>1. Opt-in/Opt-out</vt:lpstr>
      <vt:lpstr>2. Compliance/ Enforcement</vt:lpstr>
      <vt:lpstr>3. Coverage</vt:lpstr>
      <vt:lpstr>Privacy Success Story</vt:lpstr>
      <vt:lpstr>Privacy Success Story</vt:lpstr>
      <vt:lpstr>Cookies</vt:lpstr>
      <vt:lpstr>Cookies</vt:lpstr>
      <vt:lpstr>Cookies</vt:lpstr>
      <vt:lpstr>Cookies</vt:lpstr>
      <vt:lpstr>Cookie Abuse</vt:lpstr>
      <vt:lpstr>Cookie Abuse</vt:lpstr>
      <vt:lpstr>Slide 43</vt:lpstr>
      <vt:lpstr>Tracking</vt:lpstr>
      <vt:lpstr>Do Not Track</vt:lpstr>
      <vt:lpstr>Cell Phone Location Tracking</vt:lpstr>
      <vt:lpstr>Cell Phone Location Tracking</vt:lpstr>
      <vt:lpstr>Slide 48</vt:lpstr>
      <vt:lpstr>Identity Theft</vt:lpstr>
      <vt:lpstr>Identity Theft</vt:lpstr>
      <vt:lpstr>Managing Your Privacy</vt:lpstr>
      <vt:lpstr>Managing Your Privacy</vt:lpstr>
      <vt:lpstr>Digital Security</vt:lpstr>
      <vt:lpstr>Koobface…Facebook</vt:lpstr>
      <vt:lpstr>Koobface…Facebook</vt:lpstr>
      <vt:lpstr>Koobface…Facebook</vt:lpstr>
      <vt:lpstr>Viruses and Worms</vt:lpstr>
      <vt:lpstr>Viruses and Worms</vt:lpstr>
      <vt:lpstr>Vectors of Attack</vt:lpstr>
      <vt:lpstr>1. Email Attachments </vt:lpstr>
      <vt:lpstr>1. Email Attachments </vt:lpstr>
      <vt:lpstr>File Extensions and Malware</vt:lpstr>
      <vt:lpstr>2. Spoofed Links</vt:lpstr>
      <vt:lpstr>2. Spoofed Links</vt:lpstr>
      <vt:lpstr>3. Social Engineering</vt:lpstr>
      <vt:lpstr>4. P2P File Sharing</vt:lpstr>
      <vt:lpstr>4. P2P File Sharing</vt:lpstr>
      <vt:lpstr>5. Bluetooth &amp; MMS File Transfers</vt:lpstr>
      <vt:lpstr>Plan of Action</vt:lpstr>
      <vt:lpstr>1. Installing Protective Systems</vt:lpstr>
      <vt:lpstr>1. Installing Protective Systems</vt:lpstr>
      <vt:lpstr>1. Installing Protective Systems</vt:lpstr>
      <vt:lpstr>1. Installing Protective Systems</vt:lpstr>
      <vt:lpstr>2. Tuning the installed protections</vt:lpstr>
      <vt:lpstr>2. Tuning the installed protections</vt:lpstr>
      <vt:lpstr>2. Tuning the installed protections</vt:lpstr>
      <vt:lpstr>2. Tuning the installed protections</vt:lpstr>
      <vt:lpstr>2. Tuning the installed protections</vt:lpstr>
      <vt:lpstr>3. Behaving to Avoid Difficulties</vt:lpstr>
      <vt:lpstr>3. Behaving to Avoid Difficulties</vt:lpstr>
      <vt:lpstr>3. Behaving to Avoid Difficulties</vt:lpstr>
      <vt:lpstr>Encryption</vt:lpstr>
      <vt:lpstr>Encryption</vt:lpstr>
      <vt:lpstr>Encryption</vt:lpstr>
      <vt:lpstr>Encryption</vt:lpstr>
      <vt:lpstr>Encryption Example</vt:lpstr>
      <vt:lpstr>Cryptosystem Schematic Diagram </vt:lpstr>
      <vt:lpstr>Private Key Encryption</vt:lpstr>
      <vt:lpstr>Private Key Encryption</vt:lpstr>
      <vt:lpstr>Public Key Encryption</vt:lpstr>
      <vt:lpstr>Public Key Encryption Steps</vt:lpstr>
      <vt:lpstr>Public Key Encryption Steps</vt:lpstr>
      <vt:lpstr>How Do We Know It Works?</vt:lpstr>
      <vt:lpstr>Redundancy Is Very, Very, Very Good</vt:lpstr>
      <vt:lpstr>Fault Recovery Program</vt:lpstr>
      <vt:lpstr>Fault Recovery Program</vt:lpstr>
      <vt:lpstr>Backing Up a Personal Computer</vt:lpstr>
      <vt:lpstr>Backups</vt:lpstr>
      <vt:lpstr>Recovering Deleted Information</vt:lpstr>
      <vt:lpstr>Summary</vt:lpstr>
      <vt:lpstr>Summary</vt:lpstr>
      <vt:lpstr>Summary</vt:lpstr>
      <vt:lpstr>Summary</vt:lpstr>
      <vt:lpstr>Summary</vt:lpstr>
      <vt:lpstr>Summary</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usnidem</cp:lastModifiedBy>
  <cp:revision>90</cp:revision>
  <dcterms:created xsi:type="dcterms:W3CDTF">2012-03-21T18:49:41Z</dcterms:created>
  <dcterms:modified xsi:type="dcterms:W3CDTF">2012-04-23T17:11:29Z</dcterms:modified>
</cp:coreProperties>
</file>