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7" r:id="rId6"/>
    <p:sldId id="260" r:id="rId7"/>
    <p:sldId id="268" r:id="rId8"/>
    <p:sldId id="269" r:id="rId9"/>
    <p:sldId id="261" r:id="rId10"/>
    <p:sldId id="262" r:id="rId11"/>
    <p:sldId id="270" r:id="rId12"/>
    <p:sldId id="279" r:id="rId13"/>
    <p:sldId id="280" r:id="rId14"/>
    <p:sldId id="271" r:id="rId15"/>
    <p:sldId id="272" r:id="rId16"/>
    <p:sldId id="281" r:id="rId17"/>
    <p:sldId id="273" r:id="rId18"/>
    <p:sldId id="274" r:id="rId19"/>
    <p:sldId id="275" r:id="rId20"/>
    <p:sldId id="282" r:id="rId21"/>
    <p:sldId id="276" r:id="rId22"/>
    <p:sldId id="277" r:id="rId23"/>
    <p:sldId id="283" r:id="rId24"/>
    <p:sldId id="278" r:id="rId25"/>
    <p:sldId id="290" r:id="rId26"/>
    <p:sldId id="284" r:id="rId27"/>
    <p:sldId id="291" r:id="rId28"/>
    <p:sldId id="292" r:id="rId29"/>
    <p:sldId id="285" r:id="rId30"/>
    <p:sldId id="293" r:id="rId31"/>
    <p:sldId id="295" r:id="rId32"/>
    <p:sldId id="294" r:id="rId33"/>
    <p:sldId id="286" r:id="rId34"/>
    <p:sldId id="296" r:id="rId35"/>
    <p:sldId id="287" r:id="rId36"/>
    <p:sldId id="288" r:id="rId37"/>
    <p:sldId id="297" r:id="rId38"/>
    <p:sldId id="305" r:id="rId39"/>
    <p:sldId id="289" r:id="rId40"/>
    <p:sldId id="298" r:id="rId41"/>
    <p:sldId id="306" r:id="rId42"/>
    <p:sldId id="307" r:id="rId43"/>
    <p:sldId id="299" r:id="rId44"/>
    <p:sldId id="308" r:id="rId45"/>
    <p:sldId id="300" r:id="rId46"/>
    <p:sldId id="301" r:id="rId47"/>
    <p:sldId id="309" r:id="rId48"/>
    <p:sldId id="302" r:id="rId49"/>
    <p:sldId id="311" r:id="rId50"/>
    <p:sldId id="310" r:id="rId51"/>
    <p:sldId id="303" r:id="rId52"/>
    <p:sldId id="317" r:id="rId53"/>
    <p:sldId id="318" r:id="rId54"/>
    <p:sldId id="319" r:id="rId55"/>
    <p:sldId id="320" r:id="rId56"/>
    <p:sldId id="304" r:id="rId57"/>
    <p:sldId id="312" r:id="rId58"/>
    <p:sldId id="263" r:id="rId59"/>
    <p:sldId id="264" r:id="rId60"/>
    <p:sldId id="265" r:id="rId61"/>
    <p:sldId id="266" r:id="rId6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3"/>
    <a:srgbClr val="CCE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60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CCECFF"/>
        </a:solidFill>
        <a:effectLst/>
      </p:bgPr>
    </p:bg>
    <p:spTree>
      <p:nvGrpSpPr>
        <p:cNvPr id="1" name=""/>
        <p:cNvGrpSpPr/>
        <p:nvPr/>
      </p:nvGrpSpPr>
      <p:grpSpPr>
        <a:xfrm>
          <a:off x="0" y="0"/>
          <a:ext cx="0" cy="0"/>
          <a:chOff x="0" y="0"/>
          <a:chExt cx="0" cy="0"/>
        </a:xfrm>
      </p:grpSpPr>
      <p:pic>
        <p:nvPicPr>
          <p:cNvPr id="2" name="Picture 5"/>
          <p:cNvPicPr>
            <a:picLocks noChangeAspect="1" noChangeArrowheads="1"/>
          </p:cNvPicPr>
          <p:nvPr userDrawn="1"/>
        </p:nvPicPr>
        <p:blipFill>
          <a:blip r:embed="rId2"/>
          <a:srcRect/>
          <a:stretch>
            <a:fillRect/>
          </a:stretch>
        </p:blipFill>
        <p:spPr bwMode="auto">
          <a:xfrm>
            <a:off x="0" y="1828800"/>
            <a:ext cx="9144000" cy="1733550"/>
          </a:xfrm>
          <a:prstGeom prst="rect">
            <a:avLst/>
          </a:prstGeom>
          <a:noFill/>
          <a:ln w="9525">
            <a:noFill/>
            <a:miter lim="800000"/>
            <a:headEnd/>
            <a:tailEnd/>
          </a:ln>
        </p:spPr>
      </p:pic>
      <p:sp>
        <p:nvSpPr>
          <p:cNvPr id="3" name="Text Box 7"/>
          <p:cNvSpPr txBox="1">
            <a:spLocks noChangeArrowheads="1"/>
          </p:cNvSpPr>
          <p:nvPr userDrawn="1"/>
        </p:nvSpPr>
        <p:spPr bwMode="auto">
          <a:xfrm>
            <a:off x="228600" y="457200"/>
            <a:ext cx="8686800" cy="701675"/>
          </a:xfrm>
          <a:prstGeom prst="rect">
            <a:avLst/>
          </a:prstGeom>
          <a:noFill/>
          <a:ln w="9525">
            <a:noFill/>
            <a:miter lim="800000"/>
            <a:headEnd/>
            <a:tailEnd/>
          </a:ln>
          <a:effectLst/>
        </p:spPr>
        <p:txBody>
          <a:bodyPr>
            <a:spAutoFit/>
          </a:bodyPr>
          <a:lstStyle/>
          <a:p>
            <a:pPr algn="ctr" eaLnBrk="0" hangingPunct="0">
              <a:spcBef>
                <a:spcPct val="50000"/>
              </a:spcBef>
              <a:defRPr/>
            </a:pPr>
            <a:r>
              <a:rPr lang="en-US" sz="4000" b="1" dirty="0">
                <a:solidFill>
                  <a:schemeClr val="accent2"/>
                </a:solidFill>
                <a:latin typeface="Century Gothic" pitchFamily="34" charset="0"/>
                <a:ea typeface="ヒラギノ角ゴ Pro W3" pitchFamily="1" charset="-128"/>
              </a:rPr>
              <a:t>Chapter </a:t>
            </a:r>
            <a:r>
              <a:rPr lang="en-US" sz="4000" b="1" dirty="0">
                <a:solidFill>
                  <a:schemeClr val="accent2"/>
                </a:solidFill>
                <a:latin typeface="Century Gothic" pitchFamily="34" charset="0"/>
                <a:ea typeface="ヒラギノ角ゴ Pro W3" pitchFamily="1" charset="-128"/>
              </a:rPr>
              <a:t>13</a:t>
            </a:r>
            <a:endParaRPr lang="en-US" sz="4000" b="1" dirty="0">
              <a:solidFill>
                <a:schemeClr val="accent2"/>
              </a:solidFill>
              <a:latin typeface="Century Gothic" pitchFamily="34" charset="0"/>
              <a:ea typeface="ヒラギノ角ゴ Pro W3" pitchFamily="1" charset="-128"/>
            </a:endParaRPr>
          </a:p>
        </p:txBody>
      </p:sp>
      <p:sp>
        <p:nvSpPr>
          <p:cNvPr id="4" name="Text Box 8"/>
          <p:cNvSpPr txBox="1">
            <a:spLocks noChangeArrowheads="1"/>
          </p:cNvSpPr>
          <p:nvPr userDrawn="1"/>
        </p:nvSpPr>
        <p:spPr bwMode="auto">
          <a:xfrm>
            <a:off x="0" y="1143000"/>
            <a:ext cx="9144000" cy="554038"/>
          </a:xfrm>
          <a:prstGeom prst="rect">
            <a:avLst/>
          </a:prstGeom>
          <a:noFill/>
          <a:ln w="9525">
            <a:noFill/>
            <a:miter lim="800000"/>
            <a:headEnd/>
            <a:tailEnd/>
          </a:ln>
          <a:effectLst/>
        </p:spPr>
        <p:txBody>
          <a:bodyPr>
            <a:spAutoFit/>
          </a:bodyPr>
          <a:lstStyle/>
          <a:p>
            <a:pPr algn="ctr" eaLnBrk="0" hangingPunct="0">
              <a:spcBef>
                <a:spcPct val="50000"/>
              </a:spcBef>
              <a:defRPr/>
            </a:pPr>
            <a:r>
              <a:rPr lang="en-US" sz="3000" b="1" i="1" dirty="0">
                <a:solidFill>
                  <a:srgbClr val="5895EE"/>
                </a:solidFill>
                <a:latin typeface="Century Gothic" pitchFamily="34" charset="0"/>
                <a:ea typeface="ヒラギノ角ゴ Pro W3" pitchFamily="1" charset="-128"/>
              </a:rPr>
              <a:t>The Basics of Spreadsheets</a:t>
            </a:r>
            <a:endParaRPr lang="en-US" sz="3000" b="1" i="1" dirty="0">
              <a:solidFill>
                <a:srgbClr val="5895EE"/>
              </a:solidFill>
              <a:latin typeface="Century Gothic" pitchFamily="34" charset="0"/>
              <a:ea typeface="ヒラギノ角ゴ Pro W3" pitchFamily="1" charset="-128"/>
            </a:endParaRPr>
          </a:p>
        </p:txBody>
      </p:sp>
      <p:pic>
        <p:nvPicPr>
          <p:cNvPr id="5" name="Picture 10" descr="DG_Bar_Blue_USLetter_RGB"/>
          <p:cNvPicPr>
            <a:picLocks noChangeAspect="1" noChangeArrowheads="1"/>
          </p:cNvPicPr>
          <p:nvPr userDrawn="1"/>
        </p:nvPicPr>
        <p:blipFill>
          <a:blip r:embed="rId3"/>
          <a:srcRect/>
          <a:stretch>
            <a:fillRect/>
          </a:stretch>
        </p:blipFill>
        <p:spPr bwMode="auto">
          <a:xfrm>
            <a:off x="0" y="6248400"/>
            <a:ext cx="9144000" cy="609600"/>
          </a:xfrm>
          <a:prstGeom prst="rect">
            <a:avLst/>
          </a:prstGeom>
          <a:noFill/>
          <a:ln w="9525">
            <a:noFill/>
            <a:miter lim="800000"/>
            <a:headEnd/>
            <a:tailEnd/>
          </a:ln>
        </p:spPr>
      </p:pic>
      <p:pic>
        <p:nvPicPr>
          <p:cNvPr id="6" name="Picture 11"/>
          <p:cNvPicPr>
            <a:picLocks noChangeAspect="1" noChangeArrowheads="1"/>
          </p:cNvPicPr>
          <p:nvPr userDrawn="1"/>
        </p:nvPicPr>
        <p:blipFill>
          <a:blip r:embed="rId4"/>
          <a:srcRect/>
          <a:stretch>
            <a:fillRect/>
          </a:stretch>
        </p:blipFill>
        <p:spPr bwMode="auto">
          <a:xfrm>
            <a:off x="0" y="3541713"/>
            <a:ext cx="4572000" cy="2687637"/>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9" name="Rectangle 3"/>
          <p:cNvSpPr>
            <a:spLocks noChangeArrowheads="1"/>
          </p:cNvSpPr>
          <p:nvPr userDrawn="1"/>
        </p:nvSpPr>
        <p:spPr bwMode="auto">
          <a:xfrm>
            <a:off x="0" y="6553200"/>
            <a:ext cx="6548438" cy="304800"/>
          </a:xfrm>
          <a:prstGeom prst="rect">
            <a:avLst/>
          </a:prstGeom>
          <a:noFill/>
          <a:ln w="9525">
            <a:noFill/>
            <a:miter lim="800000"/>
            <a:headEnd/>
            <a:tailEnd/>
          </a:ln>
        </p:spPr>
        <p:txBody>
          <a:bodyPr anchor="b"/>
          <a:lstStyle/>
          <a:p>
            <a:pPr eaLnBrk="0" hangingPunct="0">
              <a:spcBef>
                <a:spcPct val="50000"/>
              </a:spcBef>
              <a:defRPr/>
            </a:pPr>
            <a:r>
              <a:rPr lang="en-US" sz="1000" dirty="0">
                <a:latin typeface="Century Gothic" pitchFamily="34" charset="0"/>
                <a:ea typeface="ヒラギノ角ゴ Pro W3" pitchFamily="1" charset="-128"/>
              </a:rPr>
              <a:t>Copyright © 2013 Pearson Education, Inc. Publishing as Pearson Addison-Wesley</a:t>
            </a:r>
          </a:p>
        </p:txBody>
      </p:sp>
      <p:sp>
        <p:nvSpPr>
          <p:cNvPr id="1027" name="Rectangle 11"/>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pic>
        <p:nvPicPr>
          <p:cNvPr id="1029" name="Picture 13"/>
          <p:cNvPicPr>
            <a:picLocks noChangeAspect="1" noChangeArrowheads="1"/>
          </p:cNvPicPr>
          <p:nvPr userDrawn="1"/>
        </p:nvPicPr>
        <p:blipFill>
          <a:blip r:embed="rId13"/>
          <a:srcRect/>
          <a:stretch>
            <a:fillRect/>
          </a:stretch>
        </p:blipFill>
        <p:spPr bwMode="auto">
          <a:xfrm>
            <a:off x="7705725" y="5391150"/>
            <a:ext cx="1438275" cy="1466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endParaRPr lang="en-US" smtClean="0"/>
          </a:p>
        </p:txBody>
      </p:sp>
      <p:pic>
        <p:nvPicPr>
          <p:cNvPr id="4098" name="Picture 2"/>
          <p:cNvPicPr>
            <a:picLocks noGrp="1" noChangeAspect="1" noChangeArrowheads="1"/>
          </p:cNvPicPr>
          <p:nvPr>
            <p:ph idx="1"/>
          </p:nvPr>
        </p:nvPicPr>
        <p:blipFill>
          <a:blip r:embed="rId2"/>
          <a:srcRect/>
          <a:stretch>
            <a:fillRect/>
          </a:stretch>
        </p:blipFill>
        <p:spPr>
          <a:xfrm>
            <a:off x="596900" y="1905000"/>
            <a:ext cx="8118475" cy="2754313"/>
          </a:xfrm>
          <a:ln>
            <a:solidFill>
              <a:schemeClr val="accent2">
                <a:lumMod val="75000"/>
              </a:schemeClr>
            </a:solid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smtClean="0"/>
              <a:t>Naming Rows and Columns</a:t>
            </a:r>
          </a:p>
        </p:txBody>
      </p:sp>
      <p:sp>
        <p:nvSpPr>
          <p:cNvPr id="23554" name="Content Placeholder 3"/>
          <p:cNvSpPr>
            <a:spLocks noGrp="1"/>
          </p:cNvSpPr>
          <p:nvPr>
            <p:ph sz="half" idx="1"/>
          </p:nvPr>
        </p:nvSpPr>
        <p:spPr>
          <a:xfrm>
            <a:off x="457200" y="1600200"/>
            <a:ext cx="5181600" cy="4525963"/>
          </a:xfrm>
        </p:spPr>
        <p:txBody>
          <a:bodyPr/>
          <a:lstStyle/>
          <a:p>
            <a:pPr eaLnBrk="1" hangingPunct="1"/>
            <a:r>
              <a:rPr lang="en-US" smtClean="0"/>
              <a:t>If the whole list is highlighted, how do we specify which column should be sorted?</a:t>
            </a:r>
          </a:p>
          <a:p>
            <a:pPr eaLnBrk="1" hangingPunct="1"/>
            <a:r>
              <a:rPr lang="en-US" smtClean="0"/>
              <a:t>Spreadsheet programs automatically provide a naming scheme for </a:t>
            </a:r>
            <a:br>
              <a:rPr lang="en-US" smtClean="0"/>
            </a:br>
            <a:r>
              <a:rPr lang="en-US" smtClean="0"/>
              <a:t>referring to specific cells</a:t>
            </a:r>
          </a:p>
          <a:p>
            <a:pPr eaLnBrk="1" hangingPunct="1"/>
            <a:r>
              <a:rPr lang="en-US" smtClean="0"/>
              <a:t>Columns are labeled with letters and the rows are labeled with numbers</a:t>
            </a:r>
          </a:p>
        </p:txBody>
      </p:sp>
      <p:pic>
        <p:nvPicPr>
          <p:cNvPr id="5122" name="Picture 2"/>
          <p:cNvPicPr>
            <a:picLocks noGrp="1" noChangeAspect="1" noChangeArrowheads="1"/>
          </p:cNvPicPr>
          <p:nvPr>
            <p:ph sz="half" idx="2"/>
          </p:nvPr>
        </p:nvPicPr>
        <p:blipFill>
          <a:blip r:embed="rId2"/>
          <a:srcRect/>
          <a:stretch>
            <a:fillRect/>
          </a:stretch>
        </p:blipFill>
        <p:spPr>
          <a:xfrm>
            <a:off x="4876800" y="3040063"/>
            <a:ext cx="3902075" cy="1327150"/>
          </a:xfrm>
          <a:ln>
            <a:solidFill>
              <a:schemeClr val="accent2">
                <a:lumMod val="75000"/>
              </a:schemeClr>
            </a:solid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smtClean="0"/>
              <a:t>Naming Rows and Columns</a:t>
            </a:r>
          </a:p>
        </p:txBody>
      </p:sp>
      <p:sp>
        <p:nvSpPr>
          <p:cNvPr id="24578" name="Content Placeholder 3"/>
          <p:cNvSpPr>
            <a:spLocks noGrp="1"/>
          </p:cNvSpPr>
          <p:nvPr>
            <p:ph sz="half" idx="1"/>
          </p:nvPr>
        </p:nvSpPr>
        <p:spPr/>
        <p:txBody>
          <a:bodyPr/>
          <a:lstStyle/>
          <a:p>
            <a:pPr eaLnBrk="1" hangingPunct="1"/>
            <a:r>
              <a:rPr lang="en-US" smtClean="0"/>
              <a:t>This allows us to refer to a:</a:t>
            </a:r>
          </a:p>
          <a:p>
            <a:pPr lvl="1" eaLnBrk="1" hangingPunct="1"/>
            <a:r>
              <a:rPr lang="en-US" smtClean="0"/>
              <a:t>whole column by its letter</a:t>
            </a:r>
          </a:p>
          <a:p>
            <a:pPr lvl="1" eaLnBrk="1" hangingPunct="1"/>
            <a:r>
              <a:rPr lang="en-US" smtClean="0"/>
              <a:t>entire row by its number</a:t>
            </a:r>
          </a:p>
        </p:txBody>
      </p:sp>
      <p:pic>
        <p:nvPicPr>
          <p:cNvPr id="6147" name="Picture 3"/>
          <p:cNvPicPr>
            <a:picLocks noGrp="1" noChangeAspect="1" noChangeArrowheads="1"/>
          </p:cNvPicPr>
          <p:nvPr>
            <p:ph sz="half" idx="2"/>
          </p:nvPr>
        </p:nvPicPr>
        <p:blipFill>
          <a:blip r:embed="rId2"/>
          <a:srcRect/>
          <a:stretch>
            <a:fillRect/>
          </a:stretch>
        </p:blipFill>
        <p:spPr>
          <a:xfrm>
            <a:off x="5410200" y="1749425"/>
            <a:ext cx="2895600" cy="3735388"/>
          </a:xfrm>
          <a:ln>
            <a:solidFill>
              <a:schemeClr val="accent2">
                <a:lumMod val="75000"/>
              </a:schemeClr>
            </a:solid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smtClean="0"/>
              <a:t>Naming Rows and Columns</a:t>
            </a:r>
          </a:p>
        </p:txBody>
      </p:sp>
      <p:sp>
        <p:nvSpPr>
          <p:cNvPr id="4" name="Content Placeholder 3"/>
          <p:cNvSpPr>
            <a:spLocks noGrp="1"/>
          </p:cNvSpPr>
          <p:nvPr>
            <p:ph sz="half" idx="1"/>
          </p:nvPr>
        </p:nvSpPr>
        <p:spPr/>
        <p:txBody>
          <a:bodyPr/>
          <a:lstStyle/>
          <a:p>
            <a:pPr eaLnBrk="1" hangingPunct="1">
              <a:defRPr/>
            </a:pPr>
            <a:r>
              <a:rPr lang="en-US" dirty="0" smtClean="0"/>
              <a:t>The naming scheme allows a group of cells to be referenced:</a:t>
            </a:r>
          </a:p>
          <a:p>
            <a:pPr lvl="1" eaLnBrk="1" hangingPunct="1">
              <a:defRPr/>
            </a:pPr>
            <a:r>
              <a:rPr lang="en-US" dirty="0" smtClean="0"/>
              <a:t>Naming the first cell and the last cell and placing a colon (:)</a:t>
            </a:r>
          </a:p>
          <a:p>
            <a:pPr lvl="1" eaLnBrk="1" hangingPunct="1">
              <a:defRPr/>
            </a:pPr>
            <a:r>
              <a:rPr lang="en-US" dirty="0" smtClean="0"/>
              <a:t>Example: B2:D7 is called a </a:t>
            </a:r>
            <a:r>
              <a:rPr lang="en-US" b="1" i="1" dirty="0" smtClean="0">
                <a:solidFill>
                  <a:schemeClr val="accent1">
                    <a:lumMod val="25000"/>
                  </a:schemeClr>
                </a:solidFill>
              </a:rPr>
              <a:t>cell range</a:t>
            </a:r>
          </a:p>
        </p:txBody>
      </p:sp>
      <p:pic>
        <p:nvPicPr>
          <p:cNvPr id="6147" name="Picture 3"/>
          <p:cNvPicPr>
            <a:picLocks noGrp="1" noChangeAspect="1" noChangeArrowheads="1"/>
          </p:cNvPicPr>
          <p:nvPr>
            <p:ph sz="half" idx="2"/>
          </p:nvPr>
        </p:nvPicPr>
        <p:blipFill>
          <a:blip r:embed="rId2"/>
          <a:srcRect/>
          <a:stretch>
            <a:fillRect/>
          </a:stretch>
        </p:blipFill>
        <p:spPr>
          <a:xfrm>
            <a:off x="5410200" y="1749425"/>
            <a:ext cx="2895600" cy="3735388"/>
          </a:xfrm>
          <a:ln>
            <a:solidFill>
              <a:schemeClr val="accent2">
                <a:lumMod val="75000"/>
              </a:schemeClr>
            </a:solid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smtClean="0"/>
              <a:t>Headings</a:t>
            </a:r>
          </a:p>
        </p:txBody>
      </p:sp>
      <p:sp>
        <p:nvSpPr>
          <p:cNvPr id="3" name="Content Placeholder 2"/>
          <p:cNvSpPr>
            <a:spLocks noGrp="1"/>
          </p:cNvSpPr>
          <p:nvPr>
            <p:ph idx="1"/>
          </p:nvPr>
        </p:nvSpPr>
        <p:spPr>
          <a:xfrm>
            <a:off x="457200" y="1600200"/>
            <a:ext cx="8229600" cy="1828800"/>
          </a:xfrm>
        </p:spPr>
        <p:txBody>
          <a:bodyPr/>
          <a:lstStyle/>
          <a:p>
            <a:pPr eaLnBrk="1" hangingPunct="1">
              <a:defRPr/>
            </a:pPr>
            <a:r>
              <a:rPr lang="en-US" dirty="0" smtClean="0"/>
              <a:t>It is convenient to name the rows and columns with more meaningful names…give them </a:t>
            </a:r>
            <a:r>
              <a:rPr lang="en-US" b="1" i="1" dirty="0" smtClean="0">
                <a:solidFill>
                  <a:schemeClr val="accent1">
                    <a:lumMod val="25000"/>
                  </a:schemeClr>
                </a:solidFill>
              </a:rPr>
              <a:t>headings</a:t>
            </a:r>
            <a:endParaRPr lang="en-US" b="1" i="1" dirty="0">
              <a:solidFill>
                <a:schemeClr val="accent1">
                  <a:lumMod val="25000"/>
                </a:schemeClr>
              </a:solidFill>
            </a:endParaRPr>
          </a:p>
        </p:txBody>
      </p:sp>
      <p:pic>
        <p:nvPicPr>
          <p:cNvPr id="7170" name="Picture 2"/>
          <p:cNvPicPr>
            <a:picLocks noChangeAspect="1" noChangeArrowheads="1"/>
          </p:cNvPicPr>
          <p:nvPr/>
        </p:nvPicPr>
        <p:blipFill>
          <a:blip r:embed="rId2"/>
          <a:srcRect/>
          <a:stretch>
            <a:fillRect/>
          </a:stretch>
        </p:blipFill>
        <p:spPr bwMode="auto">
          <a:xfrm>
            <a:off x="2514600" y="3352800"/>
            <a:ext cx="5915025" cy="2028825"/>
          </a:xfrm>
          <a:prstGeom prst="rect">
            <a:avLst/>
          </a:prstGeom>
          <a:noFill/>
          <a:ln w="9525">
            <a:solidFill>
              <a:schemeClr val="accent2">
                <a:lumMod val="75000"/>
              </a:schemeClr>
            </a:solid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smtClean="0"/>
              <a:t>Spreadsheet Summary</a:t>
            </a:r>
          </a:p>
        </p:txBody>
      </p:sp>
      <p:sp>
        <p:nvSpPr>
          <p:cNvPr id="27650" name="Content Placeholder 2"/>
          <p:cNvSpPr>
            <a:spLocks noGrp="1"/>
          </p:cNvSpPr>
          <p:nvPr>
            <p:ph idx="1"/>
          </p:nvPr>
        </p:nvSpPr>
        <p:spPr/>
        <p:txBody>
          <a:bodyPr/>
          <a:lstStyle/>
          <a:p>
            <a:pPr eaLnBrk="1" hangingPunct="1"/>
            <a:r>
              <a:rPr lang="en-US" smtClean="0"/>
              <a:t>Spreadsheets are formed from cells that are displayed as rectangles in a grid</a:t>
            </a:r>
          </a:p>
          <a:p>
            <a:pPr eaLnBrk="1" hangingPunct="1"/>
            <a:r>
              <a:rPr lang="en-US" smtClean="0"/>
              <a:t>Information entered in a cell is treated as an elemental piece of data</a:t>
            </a:r>
          </a:p>
          <a:p>
            <a:pPr eaLnBrk="1" hangingPunct="1"/>
            <a:r>
              <a:rPr lang="en-US" smtClean="0"/>
              <a:t>A list of items that can be sorted</a:t>
            </a:r>
          </a:p>
          <a:p>
            <a:pPr eaLnBrk="1" hangingPunct="1"/>
            <a:r>
              <a:rPr lang="en-US" smtClean="0"/>
              <a:t>Spreadsheets provide a labeling for specifying the column/row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546100" y="1676400"/>
            <a:ext cx="8401050" cy="3657600"/>
          </a:xfrm>
          <a:prstGeom prst="rect">
            <a:avLst/>
          </a:prstGeom>
          <a:noFill/>
          <a:ln w="9525">
            <a:solidFill>
              <a:schemeClr val="accent2">
                <a:lumMod val="75000"/>
              </a:schemeClr>
            </a:solidFill>
            <a:miter lim="800000"/>
            <a:headEnd/>
            <a:tailEnd/>
          </a:ln>
        </p:spPr>
      </p:pic>
      <p:sp>
        <p:nvSpPr>
          <p:cNvPr id="28674" name="Title 2"/>
          <p:cNvSpPr>
            <a:spLocks noGrp="1"/>
          </p:cNvSpPr>
          <p:nvPr>
            <p:ph type="title"/>
          </p:nvPr>
        </p:nvSpPr>
        <p:spPr/>
        <p:txBody>
          <a:bodyPr/>
          <a:lstStyle/>
          <a:p>
            <a:pPr eaLnBrk="1" hangingPunct="1"/>
            <a:r>
              <a:rPr lang="en-US" smtClean="0"/>
              <a:t>Common Spreadsheet Operations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smtClean="0"/>
              <a:t>Computing with Spreadsheets</a:t>
            </a:r>
          </a:p>
        </p:txBody>
      </p:sp>
      <p:sp>
        <p:nvSpPr>
          <p:cNvPr id="29698" name="Content Placeholder 2"/>
          <p:cNvSpPr>
            <a:spLocks noGrp="1"/>
          </p:cNvSpPr>
          <p:nvPr>
            <p:ph idx="1"/>
          </p:nvPr>
        </p:nvSpPr>
        <p:spPr/>
        <p:txBody>
          <a:bodyPr/>
          <a:lstStyle/>
          <a:p>
            <a:pPr eaLnBrk="1" hangingPunct="1"/>
            <a:r>
              <a:rPr lang="en-US" smtClean="0"/>
              <a:t>Spreadsheets don’t have to contain a single number to be useful</a:t>
            </a:r>
          </a:p>
          <a:p>
            <a:pPr eaLnBrk="1" hangingPunct="1"/>
            <a:r>
              <a:rPr lang="en-US" smtClean="0"/>
              <a:t>Their most common application is to process numerical data</a:t>
            </a:r>
          </a:p>
          <a:p>
            <a:pPr eaLnBrk="1" hangingPunct="1"/>
            <a:r>
              <a:rPr lang="en-US" smtClean="0"/>
              <a:t>Numerical data is usually associated with textual information so most spreadsheets allow both</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smtClean="0"/>
              <a:t>Writing a Formula</a:t>
            </a:r>
          </a:p>
        </p:txBody>
      </p:sp>
      <p:sp>
        <p:nvSpPr>
          <p:cNvPr id="3" name="Content Placeholder 2"/>
          <p:cNvSpPr>
            <a:spLocks noGrp="1"/>
          </p:cNvSpPr>
          <p:nvPr>
            <p:ph idx="1"/>
          </p:nvPr>
        </p:nvSpPr>
        <p:spPr/>
        <p:txBody>
          <a:bodyPr/>
          <a:lstStyle/>
          <a:p>
            <a:pPr eaLnBrk="1" hangingPunct="1">
              <a:defRPr/>
            </a:pPr>
            <a:r>
              <a:rPr lang="en-US" dirty="0" smtClean="0"/>
              <a:t>First, decide what you want to calculate</a:t>
            </a:r>
          </a:p>
          <a:p>
            <a:pPr eaLnBrk="1" hangingPunct="1">
              <a:defRPr/>
            </a:pPr>
            <a:r>
              <a:rPr lang="en-US" dirty="0" smtClean="0"/>
              <a:t>Are the values in a particular cell (such as F2)</a:t>
            </a:r>
          </a:p>
          <a:p>
            <a:pPr eaLnBrk="1" hangingPunct="1">
              <a:defRPr/>
            </a:pPr>
            <a:r>
              <a:rPr lang="en-US" dirty="0" smtClean="0"/>
              <a:t>Within a cell:</a:t>
            </a:r>
          </a:p>
          <a:p>
            <a:pPr lvl="1" eaLnBrk="1" hangingPunct="1">
              <a:defRPr/>
            </a:pPr>
            <a:r>
              <a:rPr lang="en-US" dirty="0" smtClean="0"/>
              <a:t>Begin a formula with a = (equals sign)</a:t>
            </a:r>
          </a:p>
          <a:p>
            <a:pPr lvl="1" eaLnBrk="1" hangingPunct="1">
              <a:defRPr/>
            </a:pPr>
            <a:r>
              <a:rPr lang="en-US" dirty="0" smtClean="0"/>
              <a:t>Type a cell address (or click it) when</a:t>
            </a:r>
          </a:p>
          <a:p>
            <a:pPr lvl="1" eaLnBrk="1" hangingPunct="1">
              <a:defRPr/>
            </a:pPr>
            <a:r>
              <a:rPr lang="en-US" dirty="0" smtClean="0"/>
              <a:t>Enter the math operand and any numbers that may be involved</a:t>
            </a:r>
            <a:br>
              <a:rPr lang="en-US" dirty="0" smtClean="0"/>
            </a:br>
            <a:r>
              <a:rPr lang="en-US" b="1" i="1" dirty="0" smtClean="0">
                <a:solidFill>
                  <a:schemeClr val="accent1">
                    <a:lumMod val="25000"/>
                  </a:schemeClr>
                </a:solidFill>
              </a:rPr>
              <a:t>=F2 * 0.621</a:t>
            </a:r>
            <a:endParaRPr lang="en-US" b="1" i="1" dirty="0">
              <a:solidFill>
                <a:schemeClr val="accent1">
                  <a:lumMod val="25000"/>
                </a:schemeClr>
              </a:solidFill>
            </a:endParaRPr>
          </a:p>
        </p:txBody>
      </p:sp>
      <p:pic>
        <p:nvPicPr>
          <p:cNvPr id="9218" name="Picture 2"/>
          <p:cNvPicPr>
            <a:picLocks noChangeAspect="1" noChangeArrowheads="1"/>
          </p:cNvPicPr>
          <p:nvPr/>
        </p:nvPicPr>
        <p:blipFill>
          <a:blip r:embed="rId2"/>
          <a:srcRect/>
          <a:stretch>
            <a:fillRect/>
          </a:stretch>
        </p:blipFill>
        <p:spPr bwMode="auto">
          <a:xfrm>
            <a:off x="5334000" y="5791200"/>
            <a:ext cx="1695450" cy="304800"/>
          </a:xfrm>
          <a:prstGeom prst="rect">
            <a:avLst/>
          </a:prstGeom>
          <a:noFill/>
          <a:ln w="9525">
            <a:solidFill>
              <a:schemeClr val="accent2">
                <a:lumMod val="75000"/>
              </a:schemeClr>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smtClean="0"/>
              <a:t>Writing a Formula</a:t>
            </a:r>
          </a:p>
        </p:txBody>
      </p:sp>
      <p:pic>
        <p:nvPicPr>
          <p:cNvPr id="10242" name="Picture 2"/>
          <p:cNvPicPr>
            <a:picLocks noGrp="1" noChangeAspect="1" noChangeArrowheads="1"/>
          </p:cNvPicPr>
          <p:nvPr>
            <p:ph idx="1"/>
          </p:nvPr>
        </p:nvPicPr>
        <p:blipFill>
          <a:blip r:embed="rId2"/>
          <a:srcRect/>
          <a:stretch>
            <a:fillRect/>
          </a:stretch>
        </p:blipFill>
        <p:spPr>
          <a:xfrm>
            <a:off x="520700" y="2514600"/>
            <a:ext cx="8242300" cy="2743200"/>
          </a:xfrm>
          <a:ln>
            <a:solidFill>
              <a:schemeClr val="accent2">
                <a:lumMod val="75000"/>
              </a:schemeClr>
            </a:solid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p:txBody>
          <a:bodyPr/>
          <a:lstStyle/>
          <a:p>
            <a:pPr eaLnBrk="1" hangingPunct="1"/>
            <a:r>
              <a:rPr lang="en-US" smtClean="0"/>
              <a:t>Learning Objectives</a:t>
            </a:r>
          </a:p>
        </p:txBody>
      </p:sp>
      <p:sp>
        <p:nvSpPr>
          <p:cNvPr id="14338" name="Rectangle 3"/>
          <p:cNvSpPr>
            <a:spLocks noGrp="1" noChangeArrowheads="1"/>
          </p:cNvSpPr>
          <p:nvPr>
            <p:ph type="body" idx="1"/>
          </p:nvPr>
        </p:nvSpPr>
        <p:spPr/>
        <p:txBody>
          <a:bodyPr/>
          <a:lstStyle/>
          <a:p>
            <a:pPr eaLnBrk="1" hangingPunct="1"/>
            <a:r>
              <a:rPr lang="en-US" sz="2400" smtClean="0"/>
              <a:t>Explain how data is organized in spreadsheets</a:t>
            </a:r>
          </a:p>
          <a:p>
            <a:pPr eaLnBrk="1" hangingPunct="1"/>
            <a:r>
              <a:rPr lang="en-US" sz="2400" smtClean="0"/>
              <a:t>Describe how to refer to spreadsheet rows, columns, and cell ranges</a:t>
            </a:r>
          </a:p>
          <a:p>
            <a:pPr eaLnBrk="1" hangingPunct="1"/>
            <a:r>
              <a:rPr lang="en-US" sz="2400" smtClean="0"/>
              <a:t>Explain relative and absolute references</a:t>
            </a:r>
          </a:p>
          <a:p>
            <a:pPr eaLnBrk="1" hangingPunct="1"/>
            <a:r>
              <a:rPr lang="en-US" sz="2400" smtClean="0"/>
              <a:t>Apply concepts of relative and absolute references when filling a formula</a:t>
            </a:r>
          </a:p>
          <a:p>
            <a:pPr eaLnBrk="1" hangingPunct="1"/>
            <a:r>
              <a:rPr lang="en-US" sz="2400" smtClean="0"/>
              <a:t>Explain the concept of tab-delimited input and output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smtClean="0"/>
              <a:t>Writing a Formula</a:t>
            </a:r>
          </a:p>
        </p:txBody>
      </p:sp>
      <p:sp>
        <p:nvSpPr>
          <p:cNvPr id="32770" name="Content Placeholder 2"/>
          <p:cNvSpPr>
            <a:spLocks noGrp="1"/>
          </p:cNvSpPr>
          <p:nvPr>
            <p:ph idx="1"/>
          </p:nvPr>
        </p:nvSpPr>
        <p:spPr/>
        <p:txBody>
          <a:bodyPr/>
          <a:lstStyle/>
          <a:p>
            <a:pPr eaLnBrk="1" hangingPunct="1"/>
            <a:r>
              <a:rPr lang="en-US" smtClean="0"/>
              <a:t>Using a cell address (F2) in a formula means that if the value in F2 ever changes, then the value (in H2) automatically changes </a:t>
            </a:r>
          </a:p>
          <a:p>
            <a:pPr eaLnBrk="1" hangingPunct="1"/>
            <a:r>
              <a:rPr lang="en-US" smtClean="0"/>
              <a:t>H2 holds a formula, not text or a number</a:t>
            </a:r>
          </a:p>
          <a:p>
            <a:pPr eaLnBrk="1" hangingPunct="1"/>
            <a:r>
              <a:rPr lang="en-US" smtClean="0"/>
              <a:t>H2 is actually: H2 = F2 x 0.641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smtClean="0"/>
              <a:t>Repeating a Formula</a:t>
            </a:r>
          </a:p>
        </p:txBody>
      </p:sp>
      <p:sp>
        <p:nvSpPr>
          <p:cNvPr id="33794" name="Content Placeholder 2"/>
          <p:cNvSpPr>
            <a:spLocks noGrp="1"/>
          </p:cNvSpPr>
          <p:nvPr>
            <p:ph idx="1"/>
          </p:nvPr>
        </p:nvSpPr>
        <p:spPr/>
        <p:txBody>
          <a:bodyPr/>
          <a:lstStyle/>
          <a:p>
            <a:pPr eaLnBrk="1" hangingPunct="1"/>
            <a:r>
              <a:rPr lang="en-US" smtClean="0"/>
              <a:t>Similar computations can be done for other cells in that column:</a:t>
            </a:r>
          </a:p>
          <a:p>
            <a:pPr lvl="1" eaLnBrk="1" hangingPunct="1"/>
            <a:r>
              <a:rPr lang="en-US" smtClean="0"/>
              <a:t>Enter them in the same way as you entered the first formula</a:t>
            </a:r>
          </a:p>
          <a:p>
            <a:pPr lvl="1" eaLnBrk="1" hangingPunct="1"/>
            <a:r>
              <a:rPr lang="en-US" smtClean="0"/>
              <a:t>Copy/Paste. Don’t worry, it does NOT copy the formula exactly!</a:t>
            </a:r>
          </a:p>
          <a:p>
            <a:pPr lvl="1" eaLnBrk="1" hangingPunct="1"/>
            <a:r>
              <a:rPr lang="en-US" smtClean="0"/>
              <a:t>Filling. This “pulls the formula into other cells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smtClean="0"/>
              <a:t>Copy/Paste</a:t>
            </a:r>
          </a:p>
        </p:txBody>
      </p:sp>
      <p:sp>
        <p:nvSpPr>
          <p:cNvPr id="3" name="Content Placeholder 2"/>
          <p:cNvSpPr>
            <a:spLocks noGrp="1"/>
          </p:cNvSpPr>
          <p:nvPr>
            <p:ph idx="1"/>
          </p:nvPr>
        </p:nvSpPr>
        <p:spPr/>
        <p:txBody>
          <a:bodyPr/>
          <a:lstStyle/>
          <a:p>
            <a:pPr eaLnBrk="1" hangingPunct="1">
              <a:defRPr/>
            </a:pPr>
            <a:r>
              <a:rPr lang="en-US" sz="2800" dirty="0" smtClean="0"/>
              <a:t>When a cell is selected in Excel, it is indicated by an animated highlight (the dashes revolve around the box)</a:t>
            </a:r>
          </a:p>
          <a:p>
            <a:pPr lvl="1" eaLnBrk="1" hangingPunct="1">
              <a:defRPr/>
            </a:pPr>
            <a:r>
              <a:rPr lang="en-US" sz="2400" dirty="0" smtClean="0"/>
              <a:t>Other spreadsheet software simply shows a solid box around the item.</a:t>
            </a:r>
          </a:p>
          <a:p>
            <a:pPr eaLnBrk="1" hangingPunct="1">
              <a:defRPr/>
            </a:pPr>
            <a:r>
              <a:rPr lang="en-US" sz="2800" dirty="0" smtClean="0"/>
              <a:t>The cell’s contents are shown in the </a:t>
            </a:r>
            <a:r>
              <a:rPr lang="en-US" sz="2800" b="1" i="1" dirty="0" smtClean="0">
                <a:solidFill>
                  <a:schemeClr val="accent1">
                    <a:lumMod val="25000"/>
                  </a:schemeClr>
                </a:solidFill>
              </a:rPr>
              <a:t>Edit Formula window</a:t>
            </a:r>
          </a:p>
          <a:p>
            <a:pPr eaLnBrk="1" hangingPunct="1">
              <a:defRPr/>
            </a:pPr>
            <a:r>
              <a:rPr lang="en-US" sz="2800" dirty="0" smtClean="0"/>
              <a:t>Copy this cell, select the remaining cells in the column by dragging the mouse across them, and Paste (</a:t>
            </a:r>
            <a:r>
              <a:rPr lang="en-US" sz="2800" b="1" i="1" dirty="0" smtClean="0">
                <a:solidFill>
                  <a:schemeClr val="accent1">
                    <a:lumMod val="25000"/>
                  </a:schemeClr>
                </a:solidFill>
              </a:rPr>
              <a:t>^V</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r>
              <a:rPr lang="en-US" smtClean="0"/>
              <a:t>Copy/Paste</a:t>
            </a:r>
          </a:p>
        </p:txBody>
      </p:sp>
      <p:sp>
        <p:nvSpPr>
          <p:cNvPr id="3" name="Content Placeholder 2"/>
          <p:cNvSpPr>
            <a:spLocks noGrp="1"/>
          </p:cNvSpPr>
          <p:nvPr>
            <p:ph idx="1"/>
          </p:nvPr>
        </p:nvSpPr>
        <p:spPr/>
        <p:txBody>
          <a:bodyPr/>
          <a:lstStyle/>
          <a:p>
            <a:pPr eaLnBrk="1" hangingPunct="1">
              <a:defRPr/>
            </a:pPr>
            <a:r>
              <a:rPr lang="en-US" dirty="0" smtClean="0"/>
              <a:t>Check the result in the cell.</a:t>
            </a:r>
          </a:p>
          <a:p>
            <a:pPr lvl="1" eaLnBrk="1" hangingPunct="1">
              <a:defRPr/>
            </a:pPr>
            <a:r>
              <a:rPr lang="en-US" dirty="0" smtClean="0"/>
              <a:t>The original cell had the formula: </a:t>
            </a:r>
            <a:r>
              <a:rPr lang="en-US" b="1" i="1" dirty="0" smtClean="0">
                <a:solidFill>
                  <a:schemeClr val="accent1">
                    <a:lumMod val="25000"/>
                  </a:schemeClr>
                </a:solidFill>
              </a:rPr>
              <a:t>F2</a:t>
            </a:r>
            <a:r>
              <a:rPr lang="en-US" dirty="0" smtClean="0"/>
              <a:t> * 0.621</a:t>
            </a:r>
          </a:p>
          <a:p>
            <a:pPr lvl="1" eaLnBrk="1" hangingPunct="1">
              <a:defRPr/>
            </a:pPr>
            <a:r>
              <a:rPr lang="en-US" dirty="0" smtClean="0"/>
              <a:t>The new cell has the formula: </a:t>
            </a:r>
            <a:r>
              <a:rPr lang="en-US" b="1" i="1" dirty="0" smtClean="0">
                <a:solidFill>
                  <a:schemeClr val="accent1">
                    <a:lumMod val="25000"/>
                  </a:schemeClr>
                </a:solidFill>
              </a:rPr>
              <a:t>F3</a:t>
            </a:r>
            <a:r>
              <a:rPr lang="en-US" dirty="0" smtClean="0"/>
              <a:t> * 0.621</a:t>
            </a:r>
          </a:p>
          <a:p>
            <a:pPr lvl="1" eaLnBrk="1" hangingPunct="1">
              <a:defRPr/>
            </a:pPr>
            <a:r>
              <a:rPr lang="en-US" dirty="0" smtClean="0"/>
              <a:t>This</a:t>
            </a:r>
          </a:p>
          <a:p>
            <a:pPr eaLnBrk="1" hangingPunct="1">
              <a:defRPr/>
            </a:pPr>
            <a:r>
              <a:rPr lang="en-US" dirty="0" smtClean="0"/>
              <a:t>The formula was transformed into F3*0.621 when it was pasted</a:t>
            </a:r>
          </a:p>
        </p:txBody>
      </p:sp>
      <p:pic>
        <p:nvPicPr>
          <p:cNvPr id="35843" name="Picture 2"/>
          <p:cNvPicPr>
            <a:picLocks noChangeAspect="1" noChangeArrowheads="1"/>
          </p:cNvPicPr>
          <p:nvPr/>
        </p:nvPicPr>
        <p:blipFill>
          <a:blip r:embed="rId2"/>
          <a:srcRect/>
          <a:stretch>
            <a:fillRect/>
          </a:stretch>
        </p:blipFill>
        <p:spPr bwMode="auto">
          <a:xfrm>
            <a:off x="5468938" y="5105400"/>
            <a:ext cx="1712912" cy="533400"/>
          </a:xfrm>
          <a:prstGeom prst="rect">
            <a:avLst/>
          </a:prstGeom>
          <a:noFill/>
          <a:ln w="9525">
            <a:noFill/>
            <a:miter lim="800000"/>
            <a:headEnd/>
            <a:tailEnd/>
          </a:ln>
        </p:spPr>
      </p:pic>
      <p:pic>
        <p:nvPicPr>
          <p:cNvPr id="11268" name="Picture 4"/>
          <p:cNvPicPr>
            <a:picLocks noChangeAspect="1" noChangeArrowheads="1"/>
          </p:cNvPicPr>
          <p:nvPr/>
        </p:nvPicPr>
        <p:blipFill>
          <a:blip r:embed="rId3"/>
          <a:srcRect/>
          <a:stretch>
            <a:fillRect/>
          </a:stretch>
        </p:blipFill>
        <p:spPr bwMode="auto">
          <a:xfrm>
            <a:off x="3467100" y="5486400"/>
            <a:ext cx="1647825" cy="533400"/>
          </a:xfrm>
          <a:prstGeom prst="rect">
            <a:avLst/>
          </a:prstGeom>
          <a:noFill/>
          <a:ln w="9525">
            <a:solidFill>
              <a:schemeClr val="accent2">
                <a:lumMod val="75000"/>
              </a:schemeClr>
            </a:solidFill>
            <a:miter lim="800000"/>
            <a:headEnd/>
            <a:tailEnd/>
          </a:ln>
        </p:spPr>
      </p:pic>
      <p:pic>
        <p:nvPicPr>
          <p:cNvPr id="11269" name="Picture 5"/>
          <p:cNvPicPr>
            <a:picLocks noChangeAspect="1" noChangeArrowheads="1"/>
          </p:cNvPicPr>
          <p:nvPr/>
        </p:nvPicPr>
        <p:blipFill>
          <a:blip r:embed="rId4"/>
          <a:srcRect/>
          <a:stretch>
            <a:fillRect/>
          </a:stretch>
        </p:blipFill>
        <p:spPr bwMode="auto">
          <a:xfrm>
            <a:off x="1143000" y="5029200"/>
            <a:ext cx="1524000" cy="533400"/>
          </a:xfrm>
          <a:prstGeom prst="rect">
            <a:avLst/>
          </a:prstGeom>
          <a:noFill/>
          <a:ln w="9525">
            <a:solidFill>
              <a:schemeClr val="accent2">
                <a:lumMod val="75000"/>
              </a:schemeClr>
            </a:solid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smtClean="0"/>
              <a:t>Filling</a:t>
            </a:r>
          </a:p>
        </p:txBody>
      </p:sp>
      <p:sp>
        <p:nvSpPr>
          <p:cNvPr id="36866" name="Content Placeholder 2"/>
          <p:cNvSpPr>
            <a:spLocks noGrp="1"/>
          </p:cNvSpPr>
          <p:nvPr>
            <p:ph sz="half" idx="1"/>
          </p:nvPr>
        </p:nvSpPr>
        <p:spPr/>
        <p:txBody>
          <a:bodyPr/>
          <a:lstStyle/>
          <a:p>
            <a:pPr eaLnBrk="1" hangingPunct="1"/>
            <a:r>
              <a:rPr lang="en-US" smtClean="0"/>
              <a:t>Filling is another way to copy information, including formulas, to another cell</a:t>
            </a:r>
          </a:p>
          <a:p>
            <a:pPr eaLnBrk="1" hangingPunct="1"/>
            <a:r>
              <a:rPr lang="en-US" smtClean="0"/>
              <a:t>Notice the small box or tab in the cell’s lower-right corner </a:t>
            </a:r>
          </a:p>
          <a:p>
            <a:pPr eaLnBrk="1" hangingPunct="1"/>
            <a:r>
              <a:rPr lang="en-US" smtClean="0"/>
              <a:t>This is the fill handle</a:t>
            </a:r>
          </a:p>
        </p:txBody>
      </p:sp>
      <p:pic>
        <p:nvPicPr>
          <p:cNvPr id="1026" name="Picture 2"/>
          <p:cNvPicPr>
            <a:picLocks noGrp="1" noChangeAspect="1" noChangeArrowheads="1"/>
          </p:cNvPicPr>
          <p:nvPr>
            <p:ph sz="half" idx="2"/>
          </p:nvPr>
        </p:nvPicPr>
        <p:blipFill>
          <a:blip r:embed="rId2"/>
          <a:srcRect/>
          <a:stretch>
            <a:fillRect/>
          </a:stretch>
        </p:blipFill>
        <p:spPr>
          <a:xfrm>
            <a:off x="5334000" y="1676400"/>
            <a:ext cx="2782888" cy="1219200"/>
          </a:xfrm>
          <a:ln>
            <a:solidFill>
              <a:schemeClr val="accent2">
                <a:lumMod val="75000"/>
              </a:schemeClr>
            </a:solidFill>
          </a:ln>
        </p:spPr>
      </p:pic>
      <p:sp>
        <p:nvSpPr>
          <p:cNvPr id="6" name="Left Arrow 5"/>
          <p:cNvSpPr/>
          <p:nvPr/>
        </p:nvSpPr>
        <p:spPr>
          <a:xfrm rot="2542303">
            <a:off x="7327900" y="2668588"/>
            <a:ext cx="1295400" cy="990600"/>
          </a:xfrm>
          <a:prstGeom prst="lef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Grp="1" noChangeAspect="1" noChangeArrowheads="1"/>
          </p:cNvPicPr>
          <p:nvPr>
            <p:ph sz="half" idx="2"/>
          </p:nvPr>
        </p:nvPicPr>
        <p:blipFill>
          <a:blip r:embed="rId2"/>
          <a:srcRect/>
          <a:stretch>
            <a:fillRect/>
          </a:stretch>
        </p:blipFill>
        <p:spPr>
          <a:xfrm>
            <a:off x="4648200" y="2286000"/>
            <a:ext cx="3787775" cy="1066800"/>
          </a:xfrm>
          <a:ln>
            <a:solidFill>
              <a:schemeClr val="accent2">
                <a:lumMod val="75000"/>
              </a:schemeClr>
            </a:solidFill>
          </a:ln>
        </p:spPr>
      </p:pic>
      <p:sp>
        <p:nvSpPr>
          <p:cNvPr id="37890" name="Title 1"/>
          <p:cNvSpPr>
            <a:spLocks noGrp="1"/>
          </p:cNvSpPr>
          <p:nvPr>
            <p:ph type="title"/>
          </p:nvPr>
        </p:nvSpPr>
        <p:spPr/>
        <p:txBody>
          <a:bodyPr/>
          <a:lstStyle/>
          <a:p>
            <a:pPr eaLnBrk="1" hangingPunct="1"/>
            <a:r>
              <a:rPr lang="en-US" smtClean="0"/>
              <a:t>Filling</a:t>
            </a:r>
          </a:p>
        </p:txBody>
      </p:sp>
      <p:sp>
        <p:nvSpPr>
          <p:cNvPr id="3" name="Content Placeholder 2"/>
          <p:cNvSpPr>
            <a:spLocks noGrp="1"/>
          </p:cNvSpPr>
          <p:nvPr>
            <p:ph sz="half" idx="1"/>
          </p:nvPr>
        </p:nvSpPr>
        <p:spPr/>
        <p:txBody>
          <a:bodyPr/>
          <a:lstStyle/>
          <a:p>
            <a:pPr eaLnBrk="1" hangingPunct="1">
              <a:defRPr/>
            </a:pPr>
            <a:r>
              <a:rPr lang="en-US" dirty="0" smtClean="0"/>
              <a:t>When the handle is grabbed, it becomes a +</a:t>
            </a:r>
          </a:p>
          <a:p>
            <a:pPr eaLnBrk="1" hangingPunct="1">
              <a:defRPr/>
            </a:pPr>
            <a:r>
              <a:rPr lang="en-US" dirty="0" smtClean="0"/>
              <a:t>“Pull” the handle down the column (or across a row)</a:t>
            </a:r>
          </a:p>
          <a:p>
            <a:pPr eaLnBrk="1" hangingPunct="1">
              <a:defRPr/>
            </a:pPr>
            <a:r>
              <a:rPr lang="en-US" dirty="0" smtClean="0"/>
              <a:t>This process is known as </a:t>
            </a:r>
            <a:r>
              <a:rPr lang="en-US" b="1" i="1" dirty="0" smtClean="0">
                <a:solidFill>
                  <a:schemeClr val="accent1">
                    <a:lumMod val="25000"/>
                  </a:schemeClr>
                </a:solidFill>
              </a:rPr>
              <a:t>filling</a:t>
            </a:r>
          </a:p>
          <a:p>
            <a:pPr eaLnBrk="1" hangingPunct="1">
              <a:defRPr/>
            </a:pPr>
            <a:r>
              <a:rPr lang="en-US" dirty="0" smtClean="0"/>
              <a:t>It automates copying and pasting</a:t>
            </a:r>
          </a:p>
        </p:txBody>
      </p:sp>
      <p:sp>
        <p:nvSpPr>
          <p:cNvPr id="6" name="Left Arrow 5"/>
          <p:cNvSpPr/>
          <p:nvPr/>
        </p:nvSpPr>
        <p:spPr>
          <a:xfrm rot="2542303">
            <a:off x="7175500" y="3201988"/>
            <a:ext cx="1295400" cy="990600"/>
          </a:xfrm>
          <a:prstGeom prst="lef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smtClean="0"/>
              <a:t>Transforming Formulas: Relative Versus Absolute</a:t>
            </a:r>
          </a:p>
        </p:txBody>
      </p:sp>
      <p:sp>
        <p:nvSpPr>
          <p:cNvPr id="3" name="Content Placeholder 2"/>
          <p:cNvSpPr>
            <a:spLocks noGrp="1"/>
          </p:cNvSpPr>
          <p:nvPr>
            <p:ph idx="1"/>
          </p:nvPr>
        </p:nvSpPr>
        <p:spPr/>
        <p:txBody>
          <a:bodyPr/>
          <a:lstStyle/>
          <a:p>
            <a:pPr eaLnBrk="1" hangingPunct="1">
              <a:defRPr/>
            </a:pPr>
            <a:r>
              <a:rPr lang="en-US" dirty="0" smtClean="0"/>
              <a:t>The spreadsheet software automatically </a:t>
            </a:r>
            <a:r>
              <a:rPr lang="en-US" b="1" i="1" dirty="0" smtClean="0">
                <a:solidFill>
                  <a:schemeClr val="accent1">
                    <a:lumMod val="25000"/>
                  </a:schemeClr>
                </a:solidFill>
              </a:rPr>
              <a:t>transforms</a:t>
            </a:r>
            <a:r>
              <a:rPr lang="en-US" dirty="0" smtClean="0"/>
              <a:t> the formulas as it pastes/fills them into a cell</a:t>
            </a:r>
          </a:p>
          <a:p>
            <a:pPr eaLnBrk="1" hangingPunct="1">
              <a:defRPr/>
            </a:pPr>
            <a:r>
              <a:rPr lang="en-US" dirty="0" smtClean="0"/>
              <a:t>The cell contains a </a:t>
            </a:r>
            <a:r>
              <a:rPr lang="en-US" b="1" i="1" dirty="0" smtClean="0">
                <a:solidFill>
                  <a:schemeClr val="accent1">
                    <a:lumMod val="25000"/>
                  </a:schemeClr>
                </a:solidFill>
              </a:rPr>
              <a:t>relative</a:t>
            </a:r>
            <a:r>
              <a:rPr lang="en-US" b="1" dirty="0" smtClean="0"/>
              <a:t> </a:t>
            </a:r>
            <a:r>
              <a:rPr lang="en-US" dirty="0" smtClean="0"/>
              <a:t>cell reference (F2)</a:t>
            </a:r>
          </a:p>
          <a:p>
            <a:pPr eaLnBrk="1" hangingPunct="1">
              <a:defRPr/>
            </a:pPr>
            <a:r>
              <a:rPr lang="en-US" dirty="0" smtClean="0"/>
              <a:t>Spreadsheets allow two kinds of cell references—</a:t>
            </a:r>
            <a:r>
              <a:rPr lang="en-US" b="1" i="1" dirty="0" smtClean="0">
                <a:solidFill>
                  <a:schemeClr val="accent1">
                    <a:lumMod val="25000"/>
                  </a:schemeClr>
                </a:solidFill>
              </a:rPr>
              <a:t>relative</a:t>
            </a:r>
            <a:r>
              <a:rPr lang="en-US" dirty="0" smtClean="0"/>
              <a:t> and </a:t>
            </a:r>
            <a:r>
              <a:rPr lang="en-US" b="1" i="1" dirty="0" smtClean="0">
                <a:solidFill>
                  <a:schemeClr val="accent1">
                    <a:lumMod val="25000"/>
                  </a:schemeClr>
                </a:solidFill>
              </a:rPr>
              <a:t>absolute</a:t>
            </a:r>
          </a:p>
          <a:p>
            <a:pPr eaLnBrk="1" hangingPunct="1">
              <a:defRPr/>
            </a:pPr>
            <a:r>
              <a:rPr lang="en-US" dirty="0" smtClean="0"/>
              <a:t>The </a:t>
            </a:r>
            <a:r>
              <a:rPr lang="en-US" b="1" i="1" dirty="0" smtClean="0">
                <a:solidFill>
                  <a:schemeClr val="accent1">
                    <a:lumMod val="25000"/>
                  </a:schemeClr>
                </a:solidFill>
              </a:rPr>
              <a:t>absolute</a:t>
            </a:r>
            <a:r>
              <a:rPr lang="en-US" b="1" dirty="0" smtClean="0"/>
              <a:t> </a:t>
            </a:r>
            <a:r>
              <a:rPr lang="en-US" dirty="0" smtClean="0"/>
              <a:t>cell</a:t>
            </a:r>
            <a:r>
              <a:rPr lang="en-US" b="1" dirty="0" smtClean="0"/>
              <a:t> </a:t>
            </a:r>
            <a:r>
              <a:rPr lang="en-US" dirty="0" smtClean="0"/>
              <a:t>reference to this cell is $F$2</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b="1" dirty="0" smtClean="0">
                <a:solidFill>
                  <a:schemeClr val="accent1">
                    <a:lumMod val="25000"/>
                  </a:schemeClr>
                </a:solidFill>
              </a:rPr>
              <a:t>Relative</a:t>
            </a:r>
            <a:r>
              <a:rPr lang="en-US" dirty="0" smtClean="0"/>
              <a:t> Versus Absolute</a:t>
            </a:r>
            <a:endParaRPr lang="en-US" dirty="0"/>
          </a:p>
        </p:txBody>
      </p:sp>
      <p:sp>
        <p:nvSpPr>
          <p:cNvPr id="3" name="Content Placeholder 2"/>
          <p:cNvSpPr>
            <a:spLocks noGrp="1"/>
          </p:cNvSpPr>
          <p:nvPr>
            <p:ph idx="1"/>
          </p:nvPr>
        </p:nvSpPr>
        <p:spPr/>
        <p:txBody>
          <a:bodyPr/>
          <a:lstStyle/>
          <a:p>
            <a:pPr eaLnBrk="1" hangingPunct="1">
              <a:defRPr/>
            </a:pPr>
            <a:r>
              <a:rPr lang="en-US" b="1" i="1" dirty="0" smtClean="0">
                <a:solidFill>
                  <a:schemeClr val="accent1">
                    <a:lumMod val="25000"/>
                  </a:schemeClr>
                </a:solidFill>
              </a:rPr>
              <a:t>Relative</a:t>
            </a:r>
            <a:r>
              <a:rPr lang="en-US" dirty="0" smtClean="0"/>
              <a:t> means “</a:t>
            </a:r>
            <a:r>
              <a:rPr lang="en-US" i="1" dirty="0" smtClean="0"/>
              <a:t>relative position from a cell</a:t>
            </a:r>
            <a:r>
              <a:rPr lang="en-US" dirty="0" smtClean="0"/>
              <a:t>” </a:t>
            </a:r>
          </a:p>
          <a:p>
            <a:pPr eaLnBrk="1" hangingPunct="1">
              <a:defRPr/>
            </a:pPr>
            <a:r>
              <a:rPr lang="en-US" dirty="0" smtClean="0"/>
              <a:t>In the formula H2 =F2*0.621 into H2, the software noticed that cell F2 is two cells to the left of H2</a:t>
            </a:r>
          </a:p>
          <a:p>
            <a:pPr eaLnBrk="1" hangingPunct="1">
              <a:defRPr/>
            </a:pPr>
            <a:r>
              <a:rPr lang="en-US" dirty="0" smtClean="0"/>
              <a:t>The formula refers to a cell in the same row, but two cells to the left</a:t>
            </a:r>
          </a:p>
          <a:p>
            <a:pPr eaLnBrk="1" hangingPunct="1">
              <a:defRPr/>
            </a:pPr>
            <a:r>
              <a:rPr lang="en-US" dirty="0" smtClean="0"/>
              <a:t>This is a relative reference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b="1" dirty="0" smtClean="0">
                <a:solidFill>
                  <a:schemeClr val="accent1">
                    <a:lumMod val="25000"/>
                  </a:schemeClr>
                </a:solidFill>
              </a:rPr>
              <a:t>Relative</a:t>
            </a:r>
            <a:r>
              <a:rPr lang="en-US" dirty="0" smtClean="0"/>
              <a:t> Versus Absolute</a:t>
            </a:r>
            <a:endParaRPr lang="en-US" dirty="0"/>
          </a:p>
        </p:txBody>
      </p:sp>
      <p:pic>
        <p:nvPicPr>
          <p:cNvPr id="3074" name="Picture 2"/>
          <p:cNvPicPr>
            <a:picLocks noGrp="1" noChangeAspect="1" noChangeArrowheads="1"/>
          </p:cNvPicPr>
          <p:nvPr>
            <p:ph idx="1"/>
          </p:nvPr>
        </p:nvPicPr>
        <p:blipFill>
          <a:blip r:embed="rId2"/>
          <a:srcRect/>
          <a:stretch>
            <a:fillRect/>
          </a:stretch>
        </p:blipFill>
        <p:spPr>
          <a:xfrm>
            <a:off x="1419225" y="1676400"/>
            <a:ext cx="6276975" cy="4352925"/>
          </a:xfrm>
          <a:ln>
            <a:solidFill>
              <a:schemeClr val="accent2">
                <a:lumMod val="75000"/>
              </a:schemeClr>
            </a:solid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Relative Versus </a:t>
            </a:r>
            <a:r>
              <a:rPr lang="en-US" b="1" dirty="0" smtClean="0">
                <a:solidFill>
                  <a:schemeClr val="accent1">
                    <a:lumMod val="25000"/>
                  </a:schemeClr>
                </a:solidFill>
              </a:rPr>
              <a:t>Absolute</a:t>
            </a:r>
            <a:endParaRPr lang="en-US" b="1" dirty="0">
              <a:solidFill>
                <a:schemeClr val="accent1">
                  <a:lumMod val="25000"/>
                </a:schemeClr>
              </a:solidFill>
            </a:endParaRPr>
          </a:p>
        </p:txBody>
      </p:sp>
      <p:sp>
        <p:nvSpPr>
          <p:cNvPr id="3" name="Content Placeholder 2"/>
          <p:cNvSpPr>
            <a:spLocks noGrp="1"/>
          </p:cNvSpPr>
          <p:nvPr>
            <p:ph idx="1"/>
          </p:nvPr>
        </p:nvSpPr>
        <p:spPr/>
        <p:txBody>
          <a:bodyPr/>
          <a:lstStyle/>
          <a:p>
            <a:pPr eaLnBrk="1" hangingPunct="1">
              <a:defRPr/>
            </a:pPr>
            <a:r>
              <a:rPr lang="en-US" dirty="0" smtClean="0"/>
              <a:t>Absolute references </a:t>
            </a:r>
            <a:r>
              <a:rPr lang="en-US" b="1" i="1" dirty="0" smtClean="0">
                <a:solidFill>
                  <a:schemeClr val="accent1">
                    <a:lumMod val="25000"/>
                  </a:schemeClr>
                </a:solidFill>
              </a:rPr>
              <a:t>always</a:t>
            </a:r>
            <a:r>
              <a:rPr lang="en-US" dirty="0" smtClean="0"/>
              <a:t> refer to a fixed position—the software never adjusts it</a:t>
            </a:r>
          </a:p>
          <a:p>
            <a:pPr eaLnBrk="1" hangingPunct="1">
              <a:defRPr/>
            </a:pPr>
            <a:r>
              <a:rPr lang="en-US" dirty="0" smtClean="0"/>
              <a:t>There are two ways a formula can be relative, making four cases:</a:t>
            </a:r>
          </a:p>
          <a:p>
            <a:pPr lvl="1" eaLnBrk="1" hangingPunct="1">
              <a:defRPr/>
            </a:pPr>
            <a:r>
              <a:rPr lang="en-US" dirty="0" smtClean="0"/>
              <a:t>F2—column and row are both relative</a:t>
            </a:r>
          </a:p>
          <a:p>
            <a:pPr lvl="1" eaLnBrk="1" hangingPunct="1">
              <a:defRPr/>
            </a:pPr>
            <a:r>
              <a:rPr lang="en-US" dirty="0" smtClean="0"/>
              <a:t>$F2—absolute column, but relative row</a:t>
            </a:r>
          </a:p>
          <a:p>
            <a:pPr lvl="1" eaLnBrk="1" hangingPunct="1">
              <a:defRPr/>
            </a:pPr>
            <a:r>
              <a:rPr lang="en-US" dirty="0" smtClean="0"/>
              <a:t>F$2—relative column, but absolute row</a:t>
            </a:r>
          </a:p>
          <a:p>
            <a:pPr lvl="1" eaLnBrk="1" hangingPunct="1">
              <a:defRPr/>
            </a:pPr>
            <a:r>
              <a:rPr lang="en-US" dirty="0" smtClean="0"/>
              <a:t>$F$2—column and row are both absolute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smtClean="0"/>
              <a:t>Arranging Information</a:t>
            </a:r>
          </a:p>
        </p:txBody>
      </p:sp>
      <p:sp>
        <p:nvSpPr>
          <p:cNvPr id="15362" name="Rectangle 3"/>
          <p:cNvSpPr>
            <a:spLocks noGrp="1" noChangeArrowheads="1"/>
          </p:cNvSpPr>
          <p:nvPr>
            <p:ph type="body" idx="1"/>
          </p:nvPr>
        </p:nvSpPr>
        <p:spPr/>
        <p:txBody>
          <a:bodyPr/>
          <a:lstStyle/>
          <a:p>
            <a:pPr eaLnBrk="1" hangingPunct="1"/>
            <a:r>
              <a:rPr lang="en-US" smtClean="0"/>
              <a:t>Frequently, textual information is organized into lists:</a:t>
            </a:r>
          </a:p>
          <a:p>
            <a:pPr lvl="1" eaLnBrk="1" hangingPunct="1"/>
            <a:r>
              <a:rPr lang="en-US" smtClean="0"/>
              <a:t> shopping lists</a:t>
            </a:r>
          </a:p>
          <a:p>
            <a:pPr lvl="1" eaLnBrk="1" hangingPunct="1"/>
            <a:r>
              <a:rPr lang="en-US" smtClean="0"/>
              <a:t>invitation lists</a:t>
            </a:r>
          </a:p>
          <a:p>
            <a:pPr lvl="1" eaLnBrk="1" hangingPunct="1"/>
            <a:r>
              <a:rPr lang="en-US" smtClean="0"/>
              <a:t>“to do” lists</a:t>
            </a:r>
          </a:p>
          <a:p>
            <a:pPr lvl="1" eaLnBrk="1" hangingPunct="1"/>
            <a:r>
              <a:rPr lang="en-US" smtClean="0"/>
              <a:t>class lists</a:t>
            </a:r>
          </a:p>
          <a:p>
            <a:pPr eaLnBrk="1" hangingPunct="1"/>
            <a:r>
              <a:rPr lang="en-US" smtClean="0"/>
              <a:t>Computers don’t have your knowledge about how big the list is</a:t>
            </a:r>
          </a:p>
          <a:p>
            <a:pPr eaLnBrk="1" hangingPunct="1"/>
            <a:r>
              <a:rPr lang="en-US" smtClean="0"/>
              <a:t>Separate lines help the computer get it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Cell Formats</a:t>
            </a:r>
            <a:endParaRPr lang="en-US" b="1" dirty="0">
              <a:solidFill>
                <a:schemeClr val="accent1">
                  <a:lumMod val="25000"/>
                </a:schemeClr>
              </a:solidFill>
            </a:endParaRPr>
          </a:p>
        </p:txBody>
      </p:sp>
      <p:sp>
        <p:nvSpPr>
          <p:cNvPr id="43010" name="Content Placeholder 3"/>
          <p:cNvSpPr>
            <a:spLocks noGrp="1"/>
          </p:cNvSpPr>
          <p:nvPr>
            <p:ph sz="half" idx="1"/>
          </p:nvPr>
        </p:nvSpPr>
        <p:spPr/>
        <p:txBody>
          <a:bodyPr/>
          <a:lstStyle/>
          <a:p>
            <a:pPr eaLnBrk="1" hangingPunct="1"/>
            <a:r>
              <a:rPr lang="en-US" smtClean="0"/>
              <a:t>The scores are somewhat difficult to read because they have too many digits</a:t>
            </a:r>
          </a:p>
          <a:p>
            <a:pPr eaLnBrk="1" hangingPunct="1"/>
            <a:r>
              <a:rPr lang="en-US" smtClean="0"/>
              <a:t>All spreadsheet software provides control over formatting</a:t>
            </a:r>
          </a:p>
        </p:txBody>
      </p:sp>
      <p:pic>
        <p:nvPicPr>
          <p:cNvPr id="4098" name="Picture 2"/>
          <p:cNvPicPr>
            <a:picLocks noGrp="1" noChangeAspect="1" noChangeArrowheads="1"/>
          </p:cNvPicPr>
          <p:nvPr>
            <p:ph sz="half" idx="2"/>
          </p:nvPr>
        </p:nvPicPr>
        <p:blipFill>
          <a:blip r:embed="rId2"/>
          <a:srcRect/>
          <a:stretch>
            <a:fillRect/>
          </a:stretch>
        </p:blipFill>
        <p:spPr>
          <a:xfrm>
            <a:off x="4648200" y="3201988"/>
            <a:ext cx="4038600" cy="1322387"/>
          </a:xfrm>
          <a:ln>
            <a:solidFill>
              <a:schemeClr val="accent2">
                <a:lumMod val="75000"/>
              </a:schemeClr>
            </a:solid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r>
              <a:rPr lang="en-US" smtClean="0"/>
              <a:t>Excel’s Formatting GUI</a:t>
            </a:r>
          </a:p>
        </p:txBody>
      </p:sp>
      <p:pic>
        <p:nvPicPr>
          <p:cNvPr id="5122" name="Picture 2"/>
          <p:cNvPicPr>
            <a:picLocks noChangeAspect="1" noChangeArrowheads="1"/>
          </p:cNvPicPr>
          <p:nvPr/>
        </p:nvPicPr>
        <p:blipFill>
          <a:blip r:embed="rId2"/>
          <a:srcRect/>
          <a:stretch>
            <a:fillRect/>
          </a:stretch>
        </p:blipFill>
        <p:spPr bwMode="auto">
          <a:xfrm>
            <a:off x="2081213" y="1647825"/>
            <a:ext cx="4981575" cy="3562350"/>
          </a:xfrm>
          <a:prstGeom prst="rect">
            <a:avLst/>
          </a:prstGeom>
          <a:noFill/>
          <a:ln w="9525">
            <a:solidFill>
              <a:schemeClr val="accent2">
                <a:lumMod val="75000"/>
              </a:schemeClr>
            </a:solid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Cell Formats</a:t>
            </a:r>
            <a:endParaRPr lang="en-US" b="1" dirty="0">
              <a:solidFill>
                <a:schemeClr val="accent1">
                  <a:lumMod val="25000"/>
                </a:schemeClr>
              </a:solidFill>
            </a:endParaRPr>
          </a:p>
        </p:txBody>
      </p:sp>
      <p:sp>
        <p:nvSpPr>
          <p:cNvPr id="45058" name="Content Placeholder 5"/>
          <p:cNvSpPr>
            <a:spLocks noGrp="1"/>
          </p:cNvSpPr>
          <p:nvPr>
            <p:ph idx="1"/>
          </p:nvPr>
        </p:nvSpPr>
        <p:spPr/>
        <p:txBody>
          <a:bodyPr/>
          <a:lstStyle/>
          <a:p>
            <a:pPr eaLnBrk="1" hangingPunct="1"/>
            <a:r>
              <a:rPr lang="en-US" smtClean="0"/>
              <a:t>This GUI gives us control over:</a:t>
            </a:r>
          </a:p>
          <a:p>
            <a:pPr lvl="1" eaLnBrk="1" hangingPunct="1"/>
            <a:r>
              <a:rPr lang="en-US" smtClean="0"/>
              <a:t>The types of information in the fields (</a:t>
            </a:r>
            <a:r>
              <a:rPr lang="en-US" i="1" smtClean="0"/>
              <a:t>Category)</a:t>
            </a:r>
          </a:p>
          <a:p>
            <a:pPr lvl="1" eaLnBrk="1" hangingPunct="1"/>
            <a:r>
              <a:rPr lang="en-US" smtClean="0"/>
              <a:t>The number of decimal digits for the </a:t>
            </a:r>
            <a:r>
              <a:rPr lang="en-US" i="1" smtClean="0"/>
              <a:t>Number category </a:t>
            </a:r>
            <a:r>
              <a:rPr lang="en-US" smtClean="0"/>
              <a:t>chosen</a:t>
            </a:r>
          </a:p>
          <a:p>
            <a:pPr lvl="1" eaLnBrk="1" hangingPunct="1"/>
            <a:r>
              <a:rPr lang="en-US" smtClean="0"/>
              <a:t>Setting the “1000s” separators (commas for North America)</a:t>
            </a:r>
          </a:p>
          <a:p>
            <a:pPr lvl="1" eaLnBrk="1" hangingPunct="1"/>
            <a:r>
              <a:rPr lang="en-US" smtClean="0"/>
              <a:t>The display of negative numbers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pPr eaLnBrk="1" hangingPunct="1"/>
            <a:r>
              <a:rPr lang="en-US" smtClean="0"/>
              <a:t>Functions</a:t>
            </a:r>
          </a:p>
        </p:txBody>
      </p:sp>
      <p:sp>
        <p:nvSpPr>
          <p:cNvPr id="3" name="Content Placeholder 2"/>
          <p:cNvSpPr>
            <a:spLocks noGrp="1"/>
          </p:cNvSpPr>
          <p:nvPr>
            <p:ph idx="1"/>
          </p:nvPr>
        </p:nvSpPr>
        <p:spPr/>
        <p:txBody>
          <a:bodyPr/>
          <a:lstStyle/>
          <a:p>
            <a:pPr eaLnBrk="1" hangingPunct="1">
              <a:defRPr/>
            </a:pPr>
            <a:r>
              <a:rPr lang="en-US" dirty="0" smtClean="0"/>
              <a:t>Spreadsheet software provides functions for computing common summary operations</a:t>
            </a:r>
          </a:p>
          <a:p>
            <a:pPr lvl="1" eaLnBrk="1" hangingPunct="1">
              <a:defRPr/>
            </a:pPr>
            <a:r>
              <a:rPr lang="en-US" dirty="0" smtClean="0"/>
              <a:t>totals (sum), averages, maximums (max), and others</a:t>
            </a:r>
          </a:p>
          <a:p>
            <a:pPr eaLnBrk="1" hangingPunct="1">
              <a:defRPr/>
            </a:pPr>
            <a:r>
              <a:rPr lang="en-US" dirty="0" smtClean="0"/>
              <a:t>To use these functions, give the function name and specify the cell range to be summarized in parentheses after it:</a:t>
            </a:r>
            <a:br>
              <a:rPr lang="en-US" dirty="0" smtClean="0"/>
            </a:br>
            <a:r>
              <a:rPr lang="en-US" b="1" i="1" dirty="0" smtClean="0">
                <a:solidFill>
                  <a:schemeClr val="accent1">
                    <a:lumMod val="25000"/>
                  </a:schemeClr>
                </a:solidFill>
              </a:rPr>
              <a:t> =max(J2:J7)</a:t>
            </a:r>
            <a:endParaRPr lang="en-US" b="1" i="1" dirty="0">
              <a:solidFill>
                <a:schemeClr val="accent1">
                  <a:lumMod val="25000"/>
                </a:schemeClr>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smtClean="0"/>
              <a:t>Functions</a:t>
            </a:r>
          </a:p>
        </p:txBody>
      </p:sp>
      <p:sp>
        <p:nvSpPr>
          <p:cNvPr id="3" name="Content Placeholder 2"/>
          <p:cNvSpPr>
            <a:spLocks noGrp="1"/>
          </p:cNvSpPr>
          <p:nvPr>
            <p:ph idx="1"/>
          </p:nvPr>
        </p:nvSpPr>
        <p:spPr/>
        <p:txBody>
          <a:bodyPr/>
          <a:lstStyle/>
          <a:p>
            <a:pPr eaLnBrk="1" hangingPunct="1">
              <a:defRPr/>
            </a:pPr>
            <a:r>
              <a:rPr lang="en-US" dirty="0" smtClean="0"/>
              <a:t>There is a full list of function names under </a:t>
            </a:r>
            <a:r>
              <a:rPr lang="en-US" b="1" i="1" dirty="0" smtClean="0">
                <a:solidFill>
                  <a:schemeClr val="accent1">
                    <a:lumMod val="25000"/>
                  </a:schemeClr>
                </a:solidFill>
              </a:rPr>
              <a:t>Insert &gt; Insert Function. . . .</a:t>
            </a:r>
          </a:p>
          <a:p>
            <a:pPr eaLnBrk="1" hangingPunct="1">
              <a:defRPr/>
            </a:pPr>
            <a:r>
              <a:rPr lang="en-US" dirty="0" smtClean="0"/>
              <a:t>A computation value inherits </a:t>
            </a:r>
            <a:br>
              <a:rPr lang="en-US" dirty="0" smtClean="0"/>
            </a:br>
            <a:r>
              <a:rPr lang="en-US" dirty="0" smtClean="0"/>
              <a:t>the formatting of the cell</a:t>
            </a:r>
          </a:p>
          <a:p>
            <a:pPr eaLnBrk="1" hangingPunct="1">
              <a:defRPr/>
            </a:pPr>
            <a:r>
              <a:rPr lang="en-US" dirty="0" smtClean="0"/>
              <a:t>When the function is then </a:t>
            </a:r>
            <a:br>
              <a:rPr lang="en-US" dirty="0" smtClean="0"/>
            </a:br>
            <a:r>
              <a:rPr lang="en-US" dirty="0" smtClean="0"/>
              <a:t>dragged across to other columns,</a:t>
            </a:r>
            <a:br>
              <a:rPr lang="en-US" dirty="0" smtClean="0"/>
            </a:br>
            <a:r>
              <a:rPr lang="en-US" dirty="0" smtClean="0"/>
              <a:t>it brings its formatting with it</a:t>
            </a:r>
          </a:p>
        </p:txBody>
      </p:sp>
      <p:pic>
        <p:nvPicPr>
          <p:cNvPr id="6146" name="Picture 2"/>
          <p:cNvPicPr>
            <a:picLocks noChangeAspect="1" noChangeArrowheads="1"/>
          </p:cNvPicPr>
          <p:nvPr/>
        </p:nvPicPr>
        <p:blipFill>
          <a:blip r:embed="rId2"/>
          <a:srcRect l="72143" t="4286" r="16428" b="74000"/>
          <a:stretch>
            <a:fillRect/>
          </a:stretch>
        </p:blipFill>
        <p:spPr bwMode="auto">
          <a:xfrm>
            <a:off x="6954838" y="2514600"/>
            <a:ext cx="1731962" cy="2057400"/>
          </a:xfrm>
          <a:prstGeom prst="rect">
            <a:avLst/>
          </a:prstGeom>
          <a:noFill/>
          <a:ln w="9525">
            <a:solidFill>
              <a:schemeClr val="accent2">
                <a:lumMod val="75000"/>
              </a:schemeClr>
            </a:solid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en-US" smtClean="0"/>
              <a:t>Filling Hidden Columns</a:t>
            </a:r>
          </a:p>
        </p:txBody>
      </p:sp>
      <p:sp>
        <p:nvSpPr>
          <p:cNvPr id="48130" name="Content Placeholder 3"/>
          <p:cNvSpPr>
            <a:spLocks noGrp="1"/>
          </p:cNvSpPr>
          <p:nvPr>
            <p:ph sz="half" idx="1"/>
          </p:nvPr>
        </p:nvSpPr>
        <p:spPr/>
        <p:txBody>
          <a:bodyPr/>
          <a:lstStyle/>
          <a:p>
            <a:pPr eaLnBrk="1" hangingPunct="1"/>
            <a:r>
              <a:rPr lang="en-US" smtClean="0"/>
              <a:t>Notice the hidden columns between G and J</a:t>
            </a:r>
          </a:p>
          <a:p>
            <a:pPr eaLnBrk="1" hangingPunct="1"/>
            <a:r>
              <a:rPr lang="en-US" smtClean="0"/>
              <a:t>When we “unhide” these columns, we have computed the maximum and average of the hidden columns</a:t>
            </a:r>
          </a:p>
        </p:txBody>
      </p:sp>
      <p:pic>
        <p:nvPicPr>
          <p:cNvPr id="7170" name="Picture 2"/>
          <p:cNvPicPr>
            <a:picLocks noGrp="1" noChangeAspect="1" noChangeArrowheads="1"/>
          </p:cNvPicPr>
          <p:nvPr>
            <p:ph sz="half" idx="2"/>
          </p:nvPr>
        </p:nvPicPr>
        <p:blipFill>
          <a:blip r:embed="rId2"/>
          <a:srcRect/>
          <a:stretch>
            <a:fillRect/>
          </a:stretch>
        </p:blipFill>
        <p:spPr>
          <a:xfrm>
            <a:off x="4648200" y="3143250"/>
            <a:ext cx="4038600" cy="1439863"/>
          </a:xfrm>
          <a:ln>
            <a:solidFill>
              <a:schemeClr val="accent2">
                <a:lumMod val="75000"/>
              </a:schemeClr>
            </a:solidFill>
          </a:ln>
        </p:spPr>
      </p:pic>
      <p:sp>
        <p:nvSpPr>
          <p:cNvPr id="7" name="Up Arrow 6"/>
          <p:cNvSpPr/>
          <p:nvPr/>
        </p:nvSpPr>
        <p:spPr>
          <a:xfrm>
            <a:off x="7315200" y="3505200"/>
            <a:ext cx="484188" cy="1295400"/>
          </a:xfrm>
          <a:prstGeom prst="up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smtClean="0"/>
              <a:t>Charts</a:t>
            </a:r>
          </a:p>
        </p:txBody>
      </p:sp>
      <p:sp>
        <p:nvSpPr>
          <p:cNvPr id="3" name="Content Placeholder 2"/>
          <p:cNvSpPr>
            <a:spLocks noGrp="1"/>
          </p:cNvSpPr>
          <p:nvPr>
            <p:ph idx="1"/>
          </p:nvPr>
        </p:nvSpPr>
        <p:spPr/>
        <p:txBody>
          <a:bodyPr/>
          <a:lstStyle/>
          <a:p>
            <a:pPr eaLnBrk="1" hangingPunct="1">
              <a:defRPr/>
            </a:pPr>
            <a:r>
              <a:rPr lang="en-US" dirty="0" smtClean="0"/>
              <a:t>Spreadsheets organize our data and compute new values</a:t>
            </a:r>
          </a:p>
          <a:p>
            <a:pPr eaLnBrk="1" hangingPunct="1">
              <a:defRPr/>
            </a:pPr>
            <a:r>
              <a:rPr lang="en-US" dirty="0" smtClean="0"/>
              <a:t>It is helpful to see the results graphically when comparing values</a:t>
            </a:r>
          </a:p>
          <a:p>
            <a:pPr eaLnBrk="1" hangingPunct="1">
              <a:defRPr/>
            </a:pPr>
            <a:r>
              <a:rPr lang="en-US" dirty="0" smtClean="0"/>
              <a:t>Spreadsheet software makes creating charts easy</a:t>
            </a:r>
          </a:p>
          <a:p>
            <a:pPr eaLnBrk="1" hangingPunct="1">
              <a:defRPr/>
            </a:pPr>
            <a:r>
              <a:rPr lang="en-US" dirty="0" smtClean="0"/>
              <a:t>Select the values to be plotted and then click </a:t>
            </a:r>
            <a:r>
              <a:rPr lang="en-US" b="1" i="1" dirty="0" smtClean="0">
                <a:solidFill>
                  <a:schemeClr val="accent1">
                    <a:lumMod val="25000"/>
                  </a:schemeClr>
                </a:solidFill>
              </a:rPr>
              <a:t>Chart. . . </a:t>
            </a:r>
            <a:endParaRPr lang="en-US" b="1" i="1" dirty="0">
              <a:solidFill>
                <a:schemeClr val="accent1">
                  <a:lumMod val="25000"/>
                </a:schemeClr>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eaLnBrk="1" hangingPunct="1"/>
            <a:r>
              <a:rPr lang="en-US" smtClean="0"/>
              <a:t>Charts</a:t>
            </a:r>
          </a:p>
        </p:txBody>
      </p:sp>
      <p:sp>
        <p:nvSpPr>
          <p:cNvPr id="50178" name="Content Placeholder 2"/>
          <p:cNvSpPr>
            <a:spLocks noGrp="1"/>
          </p:cNvSpPr>
          <p:nvPr>
            <p:ph idx="1"/>
          </p:nvPr>
        </p:nvSpPr>
        <p:spPr/>
        <p:txBody>
          <a:bodyPr/>
          <a:lstStyle/>
          <a:p>
            <a:pPr eaLnBrk="1" hangingPunct="1"/>
            <a:r>
              <a:rPr lang="en-US" smtClean="0"/>
              <a:t>There are choices of graph styles:</a:t>
            </a:r>
            <a:br>
              <a:rPr lang="en-US" smtClean="0"/>
            </a:br>
            <a:r>
              <a:rPr lang="en-US" smtClean="0"/>
              <a:t/>
            </a:r>
            <a:br>
              <a:rPr lang="en-US" smtClean="0"/>
            </a:br>
            <a:r>
              <a:rPr lang="en-US" smtClean="0"/>
              <a:t/>
            </a:r>
            <a:br>
              <a:rPr lang="en-US" smtClean="0"/>
            </a:br>
            <a:endParaRPr lang="en-US" smtClean="0"/>
          </a:p>
          <a:p>
            <a:pPr eaLnBrk="1" hangingPunct="1"/>
            <a:r>
              <a:rPr lang="en-US" sz="2800" smtClean="0"/>
              <a:t>The software detects that the column has a heading and uses it as a label the point as a key to the right.</a:t>
            </a:r>
          </a:p>
          <a:p>
            <a:pPr eaLnBrk="1" hangingPunct="1"/>
            <a:r>
              <a:rPr lang="en-US" sz="2800" smtClean="0"/>
              <a:t>Clicking (or right-click) on any part of the graph, gets a pop-up window that offers editing options</a:t>
            </a:r>
          </a:p>
        </p:txBody>
      </p:sp>
      <p:pic>
        <p:nvPicPr>
          <p:cNvPr id="8194" name="Picture 2"/>
          <p:cNvPicPr>
            <a:picLocks noChangeAspect="1" noChangeArrowheads="1"/>
          </p:cNvPicPr>
          <p:nvPr/>
        </p:nvPicPr>
        <p:blipFill>
          <a:blip r:embed="rId2"/>
          <a:srcRect/>
          <a:stretch>
            <a:fillRect/>
          </a:stretch>
        </p:blipFill>
        <p:spPr bwMode="auto">
          <a:xfrm>
            <a:off x="2051050" y="2209800"/>
            <a:ext cx="4959350" cy="1219200"/>
          </a:xfrm>
          <a:prstGeom prst="rect">
            <a:avLst/>
          </a:prstGeom>
          <a:noFill/>
          <a:ln w="9525">
            <a:solidFill>
              <a:schemeClr val="accent2">
                <a:lumMod val="75000"/>
              </a:schemeClr>
            </a:solid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eaLnBrk="1" hangingPunct="1"/>
            <a:r>
              <a:rPr lang="en-US" smtClean="0"/>
              <a:t>Daily Spreadsheets</a:t>
            </a:r>
          </a:p>
        </p:txBody>
      </p:sp>
      <p:sp>
        <p:nvSpPr>
          <p:cNvPr id="51202" name="Content Placeholder 2"/>
          <p:cNvSpPr>
            <a:spLocks noGrp="1"/>
          </p:cNvSpPr>
          <p:nvPr>
            <p:ph idx="1"/>
          </p:nvPr>
        </p:nvSpPr>
        <p:spPr/>
        <p:txBody>
          <a:bodyPr/>
          <a:lstStyle/>
          <a:p>
            <a:pPr eaLnBrk="1" hangingPunct="1"/>
            <a:r>
              <a:rPr lang="en-US" smtClean="0"/>
              <a:t>Spreadsheets are convenient, versatile tools that simplify computing</a:t>
            </a:r>
          </a:p>
          <a:p>
            <a:pPr eaLnBrk="1" hangingPunct="1"/>
            <a:r>
              <a:rPr lang="en-US" smtClean="0"/>
              <a:t>Here are some ways to use spreadsheets to organize:</a:t>
            </a:r>
          </a:p>
          <a:p>
            <a:pPr lvl="1" eaLnBrk="1" hangingPunct="1"/>
            <a:r>
              <a:rPr lang="en-US" sz="2400" smtClean="0"/>
              <a:t>Track our performance in our exercise program</a:t>
            </a:r>
          </a:p>
          <a:p>
            <a:pPr lvl="1" eaLnBrk="1" hangingPunct="1"/>
            <a:r>
              <a:rPr lang="en-US" sz="2400" smtClean="0"/>
              <a:t>Set up an expense budget</a:t>
            </a:r>
          </a:p>
          <a:p>
            <a:pPr lvl="1" eaLnBrk="1" hangingPunct="1"/>
            <a:r>
              <a:rPr lang="en-US" sz="2400" smtClean="0"/>
              <a:t>Keep a list of books and DVDs we’ve lent</a:t>
            </a:r>
          </a:p>
          <a:p>
            <a:pPr lvl="1" eaLnBrk="1" hangingPunct="1"/>
            <a:r>
              <a:rPr lang="en-US" sz="2400" smtClean="0"/>
              <a:t>Follow our favorite team’s successes </a:t>
            </a:r>
          </a:p>
          <a:p>
            <a:pPr lvl="1" eaLnBrk="1" hangingPunct="1"/>
            <a:r>
              <a:rPr lang="en-US" sz="2400" smtClean="0"/>
              <a:t>Save records generated while online banking</a:t>
            </a:r>
          </a:p>
          <a:p>
            <a:pPr lvl="1" eaLnBrk="1" hangingPunct="1"/>
            <a:r>
              <a:rPr lang="en-US" sz="2400" smtClean="0"/>
              <a:t>Address books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pPr eaLnBrk="1" hangingPunct="1"/>
            <a:r>
              <a:rPr lang="en-US" smtClean="0"/>
              <a:t>Solving a Problem of Personal Interest</a:t>
            </a:r>
          </a:p>
        </p:txBody>
      </p:sp>
      <p:sp>
        <p:nvSpPr>
          <p:cNvPr id="52226" name="Content Placeholder 2"/>
          <p:cNvSpPr>
            <a:spLocks noGrp="1"/>
          </p:cNvSpPr>
          <p:nvPr>
            <p:ph idx="1"/>
          </p:nvPr>
        </p:nvSpPr>
        <p:spPr/>
        <p:txBody>
          <a:bodyPr/>
          <a:lstStyle/>
          <a:p>
            <a:pPr eaLnBrk="1" hangingPunct="1"/>
            <a:r>
              <a:rPr lang="en-US" smtClean="0"/>
              <a:t>Scenario:</a:t>
            </a:r>
          </a:p>
          <a:p>
            <a:pPr lvl="1" eaLnBrk="1" hangingPunct="1"/>
            <a:r>
              <a:rPr lang="en-US" smtClean="0"/>
              <a:t>Time Zone Cheat Sheet… people you want to chat with live in different time zones… it’s not always convenient to chat when you want to because they may be sleeping, working, or studying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smtClean="0"/>
              <a:t>An Array of Cells</a:t>
            </a:r>
          </a:p>
        </p:txBody>
      </p:sp>
      <p:sp>
        <p:nvSpPr>
          <p:cNvPr id="4" name="Content Placeholder 3"/>
          <p:cNvSpPr>
            <a:spLocks noGrp="1"/>
          </p:cNvSpPr>
          <p:nvPr>
            <p:ph sz="half" idx="1"/>
          </p:nvPr>
        </p:nvSpPr>
        <p:spPr>
          <a:xfrm>
            <a:off x="457200" y="1600200"/>
            <a:ext cx="5334000" cy="4525963"/>
          </a:xfrm>
        </p:spPr>
        <p:txBody>
          <a:bodyPr/>
          <a:lstStyle/>
          <a:p>
            <a:pPr eaLnBrk="1" hangingPunct="1">
              <a:defRPr/>
            </a:pPr>
            <a:r>
              <a:rPr lang="en-US" dirty="0" smtClean="0"/>
              <a:t>Spreadsheets give us an </a:t>
            </a:r>
            <a:r>
              <a:rPr lang="en-US" b="1" i="1" dirty="0" smtClean="0">
                <a:solidFill>
                  <a:schemeClr val="accent1">
                    <a:lumMod val="25000"/>
                  </a:schemeClr>
                </a:solidFill>
              </a:rPr>
              <a:t>array</a:t>
            </a:r>
            <a:r>
              <a:rPr lang="en-US" dirty="0" smtClean="0"/>
              <a:t> of cells that for setting up a list</a:t>
            </a:r>
          </a:p>
          <a:p>
            <a:pPr eaLnBrk="1" hangingPunct="1">
              <a:defRPr/>
            </a:pPr>
            <a:r>
              <a:rPr lang="en-US" dirty="0" smtClean="0"/>
              <a:t>The </a:t>
            </a:r>
            <a:r>
              <a:rPr lang="en-US" u="sng" dirty="0" smtClean="0"/>
              <a:t>lines</a:t>
            </a:r>
            <a:r>
              <a:rPr lang="en-US" dirty="0" smtClean="0"/>
              <a:t> are part of </a:t>
            </a:r>
            <a:br>
              <a:rPr lang="en-US" dirty="0" smtClean="0"/>
            </a:br>
            <a:r>
              <a:rPr lang="en-US" dirty="0" smtClean="0"/>
              <a:t>the GUI</a:t>
            </a:r>
          </a:p>
          <a:p>
            <a:pPr eaLnBrk="1" hangingPunct="1">
              <a:defRPr/>
            </a:pPr>
            <a:r>
              <a:rPr lang="en-US" dirty="0" smtClean="0"/>
              <a:t>They help the </a:t>
            </a:r>
            <a:br>
              <a:rPr lang="en-US" dirty="0" smtClean="0"/>
            </a:br>
            <a:r>
              <a:rPr lang="en-US" dirty="0" smtClean="0"/>
              <a:t>computer and us agree on:</a:t>
            </a:r>
          </a:p>
          <a:p>
            <a:pPr lvl="1" eaLnBrk="1" hangingPunct="1">
              <a:defRPr/>
            </a:pPr>
            <a:r>
              <a:rPr lang="en-US" dirty="0" smtClean="0"/>
              <a:t>What an item is</a:t>
            </a:r>
          </a:p>
          <a:p>
            <a:pPr lvl="1" eaLnBrk="1" hangingPunct="1">
              <a:defRPr/>
            </a:pPr>
            <a:r>
              <a:rPr lang="en-US" dirty="0" smtClean="0"/>
              <a:t>How the positions of items are related to each other</a:t>
            </a:r>
            <a:endParaRPr lang="en-US" dirty="0"/>
          </a:p>
        </p:txBody>
      </p:sp>
      <p:pic>
        <p:nvPicPr>
          <p:cNvPr id="1026" name="Picture 2"/>
          <p:cNvPicPr>
            <a:picLocks noGrp="1" noChangeAspect="1" noChangeArrowheads="1"/>
          </p:cNvPicPr>
          <p:nvPr>
            <p:ph sz="half" idx="2"/>
          </p:nvPr>
        </p:nvPicPr>
        <p:blipFill>
          <a:blip r:embed="rId2"/>
          <a:srcRect/>
          <a:stretch>
            <a:fillRect/>
          </a:stretch>
        </p:blipFill>
        <p:spPr>
          <a:xfrm>
            <a:off x="4648200" y="2667000"/>
            <a:ext cx="4038600" cy="1506538"/>
          </a:xfrm>
          <a:ln>
            <a:solidFill>
              <a:schemeClr val="accent2">
                <a:lumMod val="75000"/>
              </a:schemeClr>
            </a:solid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en-US" b="1" smtClean="0"/>
              <a:t>Series Fill</a:t>
            </a:r>
            <a:endParaRPr lang="en-US" smtClean="0"/>
          </a:p>
        </p:txBody>
      </p:sp>
      <p:sp>
        <p:nvSpPr>
          <p:cNvPr id="3" name="Content Placeholder 2"/>
          <p:cNvSpPr>
            <a:spLocks noGrp="1"/>
          </p:cNvSpPr>
          <p:nvPr>
            <p:ph idx="1"/>
          </p:nvPr>
        </p:nvSpPr>
        <p:spPr/>
        <p:txBody>
          <a:bodyPr/>
          <a:lstStyle/>
          <a:p>
            <a:pPr eaLnBrk="1" hangingPunct="1">
              <a:defRPr/>
            </a:pPr>
            <a:r>
              <a:rPr lang="en-US" dirty="0" smtClean="0"/>
              <a:t>There is certain data that are “special:” days, dates, and time.</a:t>
            </a:r>
          </a:p>
          <a:p>
            <a:pPr eaLnBrk="1" hangingPunct="1">
              <a:defRPr/>
            </a:pPr>
            <a:r>
              <a:rPr lang="en-US" dirty="0" smtClean="0"/>
              <a:t>When the software </a:t>
            </a:r>
            <a:r>
              <a:rPr lang="en-US" b="1" i="1" dirty="0" smtClean="0">
                <a:solidFill>
                  <a:schemeClr val="accent1">
                    <a:lumMod val="25000"/>
                  </a:schemeClr>
                </a:solidFill>
              </a:rPr>
              <a:t>fills</a:t>
            </a:r>
            <a:r>
              <a:rPr lang="en-US" dirty="0" smtClean="0"/>
              <a:t> these values, it </a:t>
            </a:r>
            <a:r>
              <a:rPr lang="en-US" i="1" dirty="0" smtClean="0">
                <a:solidFill>
                  <a:schemeClr val="accent1">
                    <a:lumMod val="25000"/>
                  </a:schemeClr>
                </a:solidFill>
              </a:rPr>
              <a:t>automatically increments </a:t>
            </a:r>
            <a:r>
              <a:rPr lang="en-US" dirty="0" smtClean="0"/>
              <a:t>them</a:t>
            </a:r>
          </a:p>
          <a:p>
            <a:pPr lvl="1" eaLnBrk="1" hangingPunct="1">
              <a:defRPr/>
            </a:pPr>
            <a:r>
              <a:rPr lang="en-US" dirty="0" smtClean="0"/>
              <a:t>Adding 1 to Sunday results in Monday</a:t>
            </a:r>
          </a:p>
          <a:p>
            <a:pPr lvl="1" eaLnBrk="1" hangingPunct="1">
              <a:defRPr/>
            </a:pPr>
            <a:r>
              <a:rPr lang="en-US" dirty="0" smtClean="0"/>
              <a:t>Adding 1 to January 31 results in February 1</a:t>
            </a:r>
          </a:p>
          <a:p>
            <a:pPr lvl="1" eaLnBrk="1" hangingPunct="1">
              <a:defRPr/>
            </a:pPr>
            <a:r>
              <a:rPr lang="en-US" dirty="0" smtClean="0"/>
              <a:t>Adding 1 to 12:00 am produces 1:00 pm</a:t>
            </a:r>
          </a:p>
          <a:p>
            <a:pPr eaLnBrk="1" hangingPunct="1">
              <a:defRPr/>
            </a:pPr>
            <a:r>
              <a:rPr lang="en-US" dirty="0" smtClean="0"/>
              <a:t>However, if you type Sunday and want Sunday, use Copy/Paste</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pPr eaLnBrk="1" hangingPunct="1"/>
            <a:r>
              <a:rPr lang="en-US" b="1" smtClean="0"/>
              <a:t>Series Fill</a:t>
            </a:r>
            <a:endParaRPr lang="en-US" smtClean="0"/>
          </a:p>
        </p:txBody>
      </p:sp>
      <p:sp>
        <p:nvSpPr>
          <p:cNvPr id="3" name="Content Placeholder 2"/>
          <p:cNvSpPr>
            <a:spLocks noGrp="1"/>
          </p:cNvSpPr>
          <p:nvPr>
            <p:ph idx="1"/>
          </p:nvPr>
        </p:nvSpPr>
        <p:spPr/>
        <p:txBody>
          <a:bodyPr/>
          <a:lstStyle/>
          <a:p>
            <a:pPr eaLnBrk="1" hangingPunct="1">
              <a:defRPr/>
            </a:pPr>
            <a:r>
              <a:rPr lang="en-US" dirty="0" smtClean="0"/>
              <a:t>The best way to use </a:t>
            </a:r>
            <a:r>
              <a:rPr lang="en-US" b="1" i="1" dirty="0" smtClean="0">
                <a:solidFill>
                  <a:schemeClr val="accent1">
                    <a:lumMod val="25000"/>
                  </a:schemeClr>
                </a:solidFill>
              </a:rPr>
              <a:t>series fill </a:t>
            </a:r>
            <a:r>
              <a:rPr lang="en-US" dirty="0" smtClean="0"/>
              <a:t>is to:</a:t>
            </a:r>
          </a:p>
          <a:p>
            <a:pPr lvl="1" eaLnBrk="1" hangingPunct="1">
              <a:defRPr/>
            </a:pPr>
            <a:r>
              <a:rPr lang="en-US" dirty="0" smtClean="0"/>
              <a:t>Enter the first two items of the series into adjacent cells</a:t>
            </a:r>
          </a:p>
          <a:p>
            <a:pPr lvl="1" eaLnBrk="1" hangingPunct="1">
              <a:defRPr/>
            </a:pPr>
            <a:r>
              <a:rPr lang="en-US" dirty="0" smtClean="0"/>
              <a:t>Select the two cells</a:t>
            </a:r>
          </a:p>
          <a:p>
            <a:pPr lvl="1" eaLnBrk="1" hangingPunct="1">
              <a:defRPr/>
            </a:pPr>
            <a:r>
              <a:rPr lang="en-US" dirty="0" smtClean="0"/>
              <a:t>Pull on the handle to fill either the row or column</a:t>
            </a:r>
          </a:p>
          <a:p>
            <a:pPr eaLnBrk="1" hangingPunct="1">
              <a:defRPr/>
            </a:pPr>
            <a:r>
              <a:rPr lang="en-US" dirty="0" smtClean="0"/>
              <a:t>The double-cell fill indicates a series  where increment between successive items is the difference between them</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pPr eaLnBrk="1" hangingPunct="1"/>
            <a:r>
              <a:rPr lang="en-US" smtClean="0"/>
              <a:t>Time Zone Cheat Sheet</a:t>
            </a:r>
          </a:p>
        </p:txBody>
      </p:sp>
      <p:pic>
        <p:nvPicPr>
          <p:cNvPr id="9218" name="Picture 2"/>
          <p:cNvPicPr>
            <a:picLocks noChangeAspect="1" noChangeArrowheads="1"/>
          </p:cNvPicPr>
          <p:nvPr/>
        </p:nvPicPr>
        <p:blipFill>
          <a:blip r:embed="rId2"/>
          <a:srcRect/>
          <a:stretch>
            <a:fillRect/>
          </a:stretch>
        </p:blipFill>
        <p:spPr bwMode="auto">
          <a:xfrm>
            <a:off x="795338" y="1362075"/>
            <a:ext cx="7553325" cy="5038725"/>
          </a:xfrm>
          <a:prstGeom prst="rect">
            <a:avLst/>
          </a:prstGeom>
          <a:noFill/>
          <a:ln w="9525">
            <a:solidFill>
              <a:schemeClr val="accent2">
                <a:lumMod val="75000"/>
              </a:schemeClr>
            </a:solid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pPr eaLnBrk="1" hangingPunct="1"/>
            <a:r>
              <a:rPr lang="en-US" smtClean="0"/>
              <a:t>Getting Started…</a:t>
            </a:r>
          </a:p>
        </p:txBody>
      </p:sp>
      <p:sp>
        <p:nvSpPr>
          <p:cNvPr id="56322" name="Content Placeholder 2"/>
          <p:cNvSpPr>
            <a:spLocks noGrp="1"/>
          </p:cNvSpPr>
          <p:nvPr>
            <p:ph idx="1"/>
          </p:nvPr>
        </p:nvSpPr>
        <p:spPr/>
        <p:txBody>
          <a:bodyPr/>
          <a:lstStyle/>
          <a:p>
            <a:pPr eaLnBrk="1" hangingPunct="1"/>
            <a:r>
              <a:rPr lang="en-US" smtClean="0"/>
              <a:t>Begin by placing the headings at the top</a:t>
            </a:r>
          </a:p>
          <a:p>
            <a:pPr eaLnBrk="1" hangingPunct="1"/>
            <a:r>
              <a:rPr lang="en-US" smtClean="0"/>
              <a:t>Under your name enter midnight</a:t>
            </a:r>
          </a:p>
          <a:p>
            <a:pPr eaLnBrk="1" hangingPunct="1"/>
            <a:r>
              <a:rPr lang="en-US" smtClean="0"/>
              <a:t>Fill down the column to the end of the day</a:t>
            </a:r>
          </a:p>
          <a:p>
            <a:pPr eaLnBrk="1" hangingPunct="1"/>
            <a:r>
              <a:rPr lang="en-US" smtClean="0"/>
              <a:t>Next, add the times in for your friends</a:t>
            </a:r>
          </a:p>
          <a:p>
            <a:pPr eaLnBrk="1" hangingPunct="1"/>
            <a:r>
              <a:rPr lang="en-US" smtClean="0"/>
              <a:t>Grab the fill handle and fill the column up and down</a:t>
            </a:r>
          </a:p>
          <a:p>
            <a:pPr lvl="1" eaLnBrk="1" hangingPunct="1"/>
            <a:r>
              <a:rPr lang="en-US" smtClean="0"/>
              <a:t>The software assumes that rows above are earlier and rows below are later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342900" y="1447800"/>
            <a:ext cx="8458200" cy="3962400"/>
          </a:xfrm>
          <a:prstGeom prst="rect">
            <a:avLst/>
          </a:prstGeom>
          <a:noFill/>
          <a:ln w="9525">
            <a:solidFill>
              <a:schemeClr val="accent2">
                <a:lumMod val="75000"/>
              </a:schemeClr>
            </a:solid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pPr eaLnBrk="1" hangingPunct="1"/>
            <a:r>
              <a:rPr lang="en-US" smtClean="0"/>
              <a:t>Finishing Up the Time Zones</a:t>
            </a:r>
          </a:p>
        </p:txBody>
      </p:sp>
      <p:sp>
        <p:nvSpPr>
          <p:cNvPr id="58370" name="Content Placeholder 2"/>
          <p:cNvSpPr>
            <a:spLocks noGrp="1"/>
          </p:cNvSpPr>
          <p:nvPr>
            <p:ph idx="1"/>
          </p:nvPr>
        </p:nvSpPr>
        <p:spPr/>
        <p:txBody>
          <a:bodyPr/>
          <a:lstStyle/>
          <a:p>
            <a:pPr eaLnBrk="1" hangingPunct="1"/>
            <a:r>
              <a:rPr lang="en-US" smtClean="0"/>
              <a:t>Add colors to the cells that refer to “yesterday” and “tomorrow” to remind you of day changes</a:t>
            </a:r>
          </a:p>
          <a:p>
            <a:pPr eaLnBrk="1" hangingPunct="1"/>
            <a:r>
              <a:rPr lang="en-US" smtClean="0"/>
              <a:t>Any cells that </a:t>
            </a:r>
            <a:r>
              <a:rPr lang="en-US" i="1" smtClean="0"/>
              <a:t>start a column </a:t>
            </a:r>
            <a:r>
              <a:rPr lang="en-US" b="1" i="1" smtClean="0"/>
              <a:t>and</a:t>
            </a:r>
            <a:r>
              <a:rPr lang="en-US" i="1" smtClean="0"/>
              <a:t> contain “PM” </a:t>
            </a:r>
            <a:r>
              <a:rPr lang="en-US" smtClean="0"/>
              <a:t>refer to yesterday</a:t>
            </a:r>
          </a:p>
          <a:p>
            <a:pPr eaLnBrk="1" hangingPunct="1"/>
            <a:r>
              <a:rPr lang="en-US" smtClean="0"/>
              <a:t>Any cells that end a column and contain “AM” times refer to tomorrow</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pPr eaLnBrk="1" hangingPunct="1"/>
            <a:r>
              <a:rPr lang="en-US" smtClean="0"/>
              <a:t>Solving a Problem of Personal Interest</a:t>
            </a:r>
          </a:p>
        </p:txBody>
      </p:sp>
      <p:sp>
        <p:nvSpPr>
          <p:cNvPr id="59394" name="Content Placeholder 2"/>
          <p:cNvSpPr>
            <a:spLocks noGrp="1"/>
          </p:cNvSpPr>
          <p:nvPr>
            <p:ph idx="1"/>
          </p:nvPr>
        </p:nvSpPr>
        <p:spPr/>
        <p:txBody>
          <a:bodyPr/>
          <a:lstStyle/>
          <a:p>
            <a:pPr eaLnBrk="1" hangingPunct="1"/>
            <a:r>
              <a:rPr lang="en-US" smtClean="0"/>
              <a:t>Scenario: </a:t>
            </a:r>
          </a:p>
          <a:p>
            <a:pPr lvl="1" eaLnBrk="1" hangingPunct="1"/>
            <a:r>
              <a:rPr lang="en-US" smtClean="0"/>
              <a:t>Paying Off a Loan…your uncle has agreed to lend you the money, but he’s charging 5% interest. </a:t>
            </a:r>
          </a:p>
          <a:p>
            <a:pPr lvl="1" eaLnBrk="1" hangingPunct="1"/>
            <a:r>
              <a:rPr lang="en-US" smtClean="0"/>
              <a:t>To decide how much to borrow, create a spreadsheet of monthly payments required for different amounts borrowed for different times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en-US" smtClean="0"/>
              <a:t>Paying Off a Loan Initial Setup</a:t>
            </a:r>
          </a:p>
        </p:txBody>
      </p:sp>
      <p:pic>
        <p:nvPicPr>
          <p:cNvPr id="11266" name="Picture 2"/>
          <p:cNvPicPr>
            <a:picLocks noChangeAspect="1" noChangeArrowheads="1"/>
          </p:cNvPicPr>
          <p:nvPr/>
        </p:nvPicPr>
        <p:blipFill>
          <a:blip r:embed="rId2"/>
          <a:srcRect/>
          <a:stretch>
            <a:fillRect/>
          </a:stretch>
        </p:blipFill>
        <p:spPr bwMode="auto">
          <a:xfrm>
            <a:off x="481013" y="1905000"/>
            <a:ext cx="8181975" cy="3048000"/>
          </a:xfrm>
          <a:prstGeom prst="rect">
            <a:avLst/>
          </a:prstGeom>
          <a:noFill/>
          <a:ln w="9525">
            <a:solidFill>
              <a:schemeClr val="accent2">
                <a:lumMod val="75000"/>
              </a:schemeClr>
            </a:solid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smtClean="0"/>
              <a:t>Paying Off a Loan</a:t>
            </a:r>
          </a:p>
        </p:txBody>
      </p:sp>
      <p:sp>
        <p:nvSpPr>
          <p:cNvPr id="3" name="Content Placeholder 2"/>
          <p:cNvSpPr>
            <a:spLocks noGrp="1"/>
          </p:cNvSpPr>
          <p:nvPr>
            <p:ph idx="1"/>
          </p:nvPr>
        </p:nvSpPr>
        <p:spPr/>
        <p:txBody>
          <a:bodyPr/>
          <a:lstStyle/>
          <a:p>
            <a:pPr eaLnBrk="1" hangingPunct="1">
              <a:defRPr/>
            </a:pPr>
            <a:r>
              <a:rPr lang="en-US" dirty="0" smtClean="0"/>
              <a:t>Among the functions available with spreadsheets is the “payment” (PMT) computation</a:t>
            </a:r>
          </a:p>
          <a:p>
            <a:pPr eaLnBrk="1" hangingPunct="1">
              <a:defRPr/>
            </a:pPr>
            <a:r>
              <a:rPr lang="en-US" dirty="0" smtClean="0"/>
              <a:t>The GUI is displayed for PMT:</a:t>
            </a:r>
          </a:p>
          <a:p>
            <a:pPr eaLnBrk="1" hangingPunct="1">
              <a:defRPr/>
            </a:pPr>
            <a:r>
              <a:rPr lang="en-US" dirty="0" smtClean="0"/>
              <a:t>The inputs to the function are:</a:t>
            </a:r>
          </a:p>
          <a:p>
            <a:pPr lvl="1" eaLnBrk="1" hangingPunct="1">
              <a:defRPr/>
            </a:pPr>
            <a:r>
              <a:rPr lang="en-US" sz="2400" dirty="0" smtClean="0"/>
              <a:t>The monthly interest </a:t>
            </a:r>
            <a:r>
              <a:rPr lang="en-US" sz="2400" b="1" i="1" dirty="0" smtClean="0">
                <a:solidFill>
                  <a:schemeClr val="accent1">
                    <a:lumMod val="25000"/>
                  </a:schemeClr>
                </a:solidFill>
              </a:rPr>
              <a:t>Rate</a:t>
            </a:r>
            <a:r>
              <a:rPr lang="en-US" sz="2400" dirty="0" smtClean="0"/>
              <a:t>, which is 1/12th of the annual rate</a:t>
            </a:r>
          </a:p>
          <a:p>
            <a:pPr lvl="1" eaLnBrk="1" hangingPunct="1">
              <a:defRPr/>
            </a:pPr>
            <a:r>
              <a:rPr lang="en-US" sz="2400" dirty="0" smtClean="0"/>
              <a:t>The number of payments (</a:t>
            </a:r>
            <a:r>
              <a:rPr lang="en-US" sz="2400" b="1" i="1" dirty="0" smtClean="0">
                <a:solidFill>
                  <a:schemeClr val="accent1">
                    <a:lumMod val="25000"/>
                  </a:schemeClr>
                </a:solidFill>
              </a:rPr>
              <a:t>Nper</a:t>
            </a:r>
            <a:r>
              <a:rPr lang="en-US" sz="2400" dirty="0" smtClean="0"/>
              <a:t>) is the amount </a:t>
            </a:r>
            <a:br>
              <a:rPr lang="en-US" sz="2400" dirty="0" smtClean="0"/>
            </a:br>
            <a:r>
              <a:rPr lang="en-US" sz="2400" dirty="0" smtClean="0"/>
              <a:t>in row 2 for this column</a:t>
            </a:r>
          </a:p>
          <a:p>
            <a:pPr lvl="1" eaLnBrk="1" hangingPunct="1">
              <a:defRPr/>
            </a:pPr>
            <a:r>
              <a:rPr lang="en-US" sz="2400" dirty="0" smtClean="0"/>
              <a:t>The present value, or the amount of the loan (</a:t>
            </a:r>
            <a:r>
              <a:rPr lang="en-US" sz="2400" b="1" i="1" dirty="0" smtClean="0">
                <a:solidFill>
                  <a:schemeClr val="accent1">
                    <a:lumMod val="25000"/>
                  </a:schemeClr>
                </a:solidFill>
              </a:rPr>
              <a:t>Pv</a:t>
            </a:r>
            <a:r>
              <a:rPr lang="en-US" sz="2400" dirty="0" smtClean="0"/>
              <a:t>)</a:t>
            </a:r>
            <a:endParaRPr lang="en-US" sz="2400" dirty="0"/>
          </a:p>
        </p:txBody>
      </p:sp>
      <p:pic>
        <p:nvPicPr>
          <p:cNvPr id="13314" name="Picture 2"/>
          <p:cNvPicPr>
            <a:picLocks noChangeAspect="1" noChangeArrowheads="1"/>
          </p:cNvPicPr>
          <p:nvPr/>
        </p:nvPicPr>
        <p:blipFill>
          <a:blip r:embed="rId2"/>
          <a:srcRect/>
          <a:stretch>
            <a:fillRect/>
          </a:stretch>
        </p:blipFill>
        <p:spPr bwMode="auto">
          <a:xfrm>
            <a:off x="5838825" y="2743200"/>
            <a:ext cx="2971800" cy="457200"/>
          </a:xfrm>
          <a:prstGeom prst="rect">
            <a:avLst/>
          </a:prstGeom>
          <a:noFill/>
          <a:ln w="9525">
            <a:solidFill>
              <a:schemeClr val="accent2">
                <a:lumMod val="75000"/>
              </a:schemeClr>
            </a:solid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pPr eaLnBrk="1" hangingPunct="1"/>
            <a:r>
              <a:rPr lang="en-US" smtClean="0"/>
              <a:t>PMT GUI</a:t>
            </a:r>
          </a:p>
        </p:txBody>
      </p:sp>
      <p:grpSp>
        <p:nvGrpSpPr>
          <p:cNvPr id="62466" name="Group 6"/>
          <p:cNvGrpSpPr>
            <a:grpSpLocks/>
          </p:cNvGrpSpPr>
          <p:nvPr/>
        </p:nvGrpSpPr>
        <p:grpSpPr bwMode="auto">
          <a:xfrm>
            <a:off x="838200" y="1752600"/>
            <a:ext cx="7467600" cy="3657600"/>
            <a:chOff x="838200" y="1752600"/>
            <a:chExt cx="7467600" cy="3657600"/>
          </a:xfrm>
        </p:grpSpPr>
        <p:sp>
          <p:nvSpPr>
            <p:cNvPr id="6" name="Rectangle 5"/>
            <p:cNvSpPr/>
            <p:nvPr/>
          </p:nvSpPr>
          <p:spPr>
            <a:xfrm>
              <a:off x="838200" y="1752600"/>
              <a:ext cx="7467600" cy="365760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nvGrpSpPr>
            <p:cNvPr id="62468" name="Group 4"/>
            <p:cNvGrpSpPr>
              <a:grpSpLocks/>
            </p:cNvGrpSpPr>
            <p:nvPr/>
          </p:nvGrpSpPr>
          <p:grpSpPr bwMode="auto">
            <a:xfrm>
              <a:off x="958741" y="1924050"/>
              <a:ext cx="7218472" cy="3333750"/>
              <a:chOff x="958741" y="1924050"/>
              <a:chExt cx="7218472" cy="3333750"/>
            </a:xfrm>
          </p:grpSpPr>
          <p:pic>
            <p:nvPicPr>
              <p:cNvPr id="62469" name="Picture 2"/>
              <p:cNvPicPr>
                <a:picLocks noChangeAspect="1" noChangeArrowheads="1"/>
              </p:cNvPicPr>
              <p:nvPr/>
            </p:nvPicPr>
            <p:blipFill>
              <a:blip r:embed="rId2"/>
              <a:srcRect b="65025"/>
              <a:stretch>
                <a:fillRect/>
              </a:stretch>
            </p:blipFill>
            <p:spPr bwMode="auto">
              <a:xfrm>
                <a:off x="966788" y="1924050"/>
                <a:ext cx="7210425" cy="1352550"/>
              </a:xfrm>
              <a:prstGeom prst="rect">
                <a:avLst/>
              </a:prstGeom>
              <a:noFill/>
              <a:ln w="9525">
                <a:noFill/>
                <a:miter lim="800000"/>
                <a:headEnd/>
                <a:tailEnd/>
              </a:ln>
            </p:spPr>
          </p:pic>
          <p:pic>
            <p:nvPicPr>
              <p:cNvPr id="62470" name="Picture 2"/>
              <p:cNvPicPr>
                <a:picLocks noChangeAspect="1" noChangeArrowheads="1"/>
              </p:cNvPicPr>
              <p:nvPr/>
            </p:nvPicPr>
            <p:blipFill>
              <a:blip r:embed="rId2"/>
              <a:srcRect t="48769"/>
              <a:stretch>
                <a:fillRect/>
              </a:stretch>
            </p:blipFill>
            <p:spPr bwMode="auto">
              <a:xfrm>
                <a:off x="958741" y="3276600"/>
                <a:ext cx="7210425" cy="1981200"/>
              </a:xfrm>
              <a:prstGeom prst="rect">
                <a:avLst/>
              </a:prstGeom>
              <a:noFill/>
              <a:ln w="9525">
                <a:noFill/>
                <a:miter lim="800000"/>
                <a:headEnd/>
                <a:tailEnd/>
              </a:ln>
            </p:spPr>
          </p:pic>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mtClean="0"/>
              <a:t>An Array of Cells</a:t>
            </a:r>
          </a:p>
        </p:txBody>
      </p:sp>
      <p:sp>
        <p:nvSpPr>
          <p:cNvPr id="17410" name="Content Placeholder 3"/>
          <p:cNvSpPr>
            <a:spLocks noGrp="1"/>
          </p:cNvSpPr>
          <p:nvPr>
            <p:ph sz="half" idx="1"/>
          </p:nvPr>
        </p:nvSpPr>
        <p:spPr>
          <a:xfrm>
            <a:off x="457200" y="1600200"/>
            <a:ext cx="5334000" cy="4525963"/>
          </a:xfrm>
        </p:spPr>
        <p:txBody>
          <a:bodyPr/>
          <a:lstStyle/>
          <a:p>
            <a:pPr eaLnBrk="1" hangingPunct="1"/>
            <a:r>
              <a:rPr lang="en-US" sz="2400" smtClean="0"/>
              <a:t>Four of the six items do not fit within the lines provided</a:t>
            </a:r>
          </a:p>
          <a:p>
            <a:pPr eaLnBrk="1" hangingPunct="1"/>
            <a:r>
              <a:rPr lang="en-US" sz="2400" smtClean="0"/>
              <a:t>Entries do not straddle </a:t>
            </a:r>
            <a:br>
              <a:rPr lang="en-US" sz="2400" smtClean="0"/>
            </a:br>
            <a:r>
              <a:rPr lang="en-US" sz="2400" smtClean="0"/>
              <a:t>cells</a:t>
            </a:r>
          </a:p>
          <a:p>
            <a:pPr eaLnBrk="1" hangingPunct="1"/>
            <a:r>
              <a:rPr lang="en-US" sz="2400" smtClean="0"/>
              <a:t>Each item occupies </a:t>
            </a:r>
            <a:br>
              <a:rPr lang="en-US" sz="2400" smtClean="0"/>
            </a:br>
            <a:r>
              <a:rPr lang="en-US" sz="2400" smtClean="0"/>
              <a:t>only the cell in which it</a:t>
            </a:r>
            <a:br>
              <a:rPr lang="en-US" sz="2400" smtClean="0"/>
            </a:br>
            <a:r>
              <a:rPr lang="en-US" sz="2400" smtClean="0"/>
              <a:t>is typed</a:t>
            </a:r>
          </a:p>
          <a:p>
            <a:pPr eaLnBrk="1" hangingPunct="1"/>
            <a:r>
              <a:rPr lang="en-US" sz="2400" smtClean="0"/>
              <a:t>Items only spill when the cells to their right are unused</a:t>
            </a:r>
          </a:p>
          <a:p>
            <a:pPr eaLnBrk="1" hangingPunct="1"/>
            <a:r>
              <a:rPr lang="en-US" sz="2400" smtClean="0"/>
              <a:t>We can either let the entries be clipped or make the cells wider</a:t>
            </a:r>
          </a:p>
        </p:txBody>
      </p:sp>
      <p:pic>
        <p:nvPicPr>
          <p:cNvPr id="1026" name="Picture 2"/>
          <p:cNvPicPr>
            <a:picLocks noGrp="1" noChangeAspect="1" noChangeArrowheads="1"/>
          </p:cNvPicPr>
          <p:nvPr>
            <p:ph sz="half" idx="2"/>
          </p:nvPr>
        </p:nvPicPr>
        <p:blipFill>
          <a:blip r:embed="rId2"/>
          <a:srcRect/>
          <a:stretch>
            <a:fillRect/>
          </a:stretch>
        </p:blipFill>
        <p:spPr>
          <a:xfrm>
            <a:off x="4648200" y="2667000"/>
            <a:ext cx="4038600" cy="1506538"/>
          </a:xfrm>
          <a:ln>
            <a:solidFill>
              <a:schemeClr val="accent2">
                <a:lumMod val="75000"/>
              </a:schemeClr>
            </a:solidFill>
          </a:ln>
        </p:spPr>
      </p:pic>
      <p:sp>
        <p:nvSpPr>
          <p:cNvPr id="5" name="Rectangle 4"/>
          <p:cNvSpPr/>
          <p:nvPr/>
        </p:nvSpPr>
        <p:spPr>
          <a:xfrm>
            <a:off x="838200" y="1676400"/>
            <a:ext cx="762000" cy="304800"/>
          </a:xfrm>
          <a:prstGeom prst="rect">
            <a:avLst/>
          </a:prstGeom>
          <a:solidFill>
            <a:schemeClr val="accent1">
              <a:lumMod val="9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Rectangle 5"/>
          <p:cNvSpPr/>
          <p:nvPr/>
        </p:nvSpPr>
        <p:spPr>
          <a:xfrm>
            <a:off x="5715000" y="3200400"/>
            <a:ext cx="1295400" cy="304800"/>
          </a:xfrm>
          <a:prstGeom prst="rect">
            <a:avLst/>
          </a:prstGeom>
          <a:solidFill>
            <a:schemeClr val="accent1">
              <a:lumMod val="9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Rectangle 6"/>
          <p:cNvSpPr/>
          <p:nvPr/>
        </p:nvSpPr>
        <p:spPr>
          <a:xfrm>
            <a:off x="5715000" y="3733800"/>
            <a:ext cx="1295400" cy="304800"/>
          </a:xfrm>
          <a:prstGeom prst="rect">
            <a:avLst/>
          </a:prstGeom>
          <a:solidFill>
            <a:schemeClr val="accent1">
              <a:lumMod val="9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100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en-US" smtClean="0"/>
              <a:t>Conditional Formatting</a:t>
            </a:r>
          </a:p>
        </p:txBody>
      </p:sp>
      <p:sp>
        <p:nvSpPr>
          <p:cNvPr id="3" name="Content Placeholder 2"/>
          <p:cNvSpPr>
            <a:spLocks noGrp="1"/>
          </p:cNvSpPr>
          <p:nvPr>
            <p:ph idx="1"/>
          </p:nvPr>
        </p:nvSpPr>
        <p:spPr/>
        <p:txBody>
          <a:bodyPr/>
          <a:lstStyle/>
          <a:p>
            <a:pPr eaLnBrk="1" hangingPunct="1">
              <a:defRPr/>
            </a:pPr>
            <a:r>
              <a:rPr lang="en-US" dirty="0" smtClean="0"/>
              <a:t>Specifying the format of a cell under certain conditions is called </a:t>
            </a:r>
            <a:r>
              <a:rPr lang="en-US" b="1" i="1" dirty="0" smtClean="0">
                <a:solidFill>
                  <a:schemeClr val="accent1">
                    <a:lumMod val="25000"/>
                  </a:schemeClr>
                </a:solidFill>
              </a:rPr>
              <a:t>conditional formatting</a:t>
            </a:r>
          </a:p>
          <a:p>
            <a:pPr eaLnBrk="1" hangingPunct="1">
              <a:defRPr/>
            </a:pPr>
            <a:r>
              <a:rPr lang="en-US" dirty="0" smtClean="0"/>
              <a:t>Decide what the conditions are that you want to see</a:t>
            </a:r>
          </a:p>
        </p:txBody>
      </p:sp>
      <p:pic>
        <p:nvPicPr>
          <p:cNvPr id="14338" name="Picture 2"/>
          <p:cNvPicPr>
            <a:picLocks noChangeAspect="1" noChangeArrowheads="1"/>
          </p:cNvPicPr>
          <p:nvPr/>
        </p:nvPicPr>
        <p:blipFill>
          <a:blip r:embed="rId2"/>
          <a:srcRect/>
          <a:stretch>
            <a:fillRect/>
          </a:stretch>
        </p:blipFill>
        <p:spPr bwMode="auto">
          <a:xfrm>
            <a:off x="1752600" y="4225925"/>
            <a:ext cx="5619750" cy="2009775"/>
          </a:xfrm>
          <a:prstGeom prst="rect">
            <a:avLst/>
          </a:prstGeom>
          <a:noFill/>
          <a:ln w="9525">
            <a:solidFill>
              <a:schemeClr val="accent2">
                <a:lumMod val="75000"/>
              </a:schemeClr>
            </a:solid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pPr eaLnBrk="1" hangingPunct="1"/>
            <a:r>
              <a:rPr lang="en-US" smtClean="0"/>
              <a:t>Importing Data</a:t>
            </a:r>
          </a:p>
        </p:txBody>
      </p:sp>
      <p:sp>
        <p:nvSpPr>
          <p:cNvPr id="3" name="Content Placeholder 2"/>
          <p:cNvSpPr>
            <a:spLocks noGrp="1"/>
          </p:cNvSpPr>
          <p:nvPr>
            <p:ph idx="1"/>
          </p:nvPr>
        </p:nvSpPr>
        <p:spPr/>
        <p:txBody>
          <a:bodyPr/>
          <a:lstStyle/>
          <a:p>
            <a:pPr eaLnBrk="1" hangingPunct="1">
              <a:defRPr/>
            </a:pPr>
            <a:r>
              <a:rPr lang="en-US" dirty="0" smtClean="0"/>
              <a:t>Much of the data we are interested in comes from some sources</a:t>
            </a:r>
          </a:p>
          <a:p>
            <a:pPr eaLnBrk="1" hangingPunct="1">
              <a:defRPr/>
            </a:pPr>
            <a:r>
              <a:rPr lang="en-US" dirty="0" smtClean="0"/>
              <a:t>It has probably already been organized</a:t>
            </a:r>
          </a:p>
          <a:p>
            <a:pPr eaLnBrk="1" hangingPunct="1">
              <a:defRPr/>
            </a:pPr>
            <a:r>
              <a:rPr lang="en-US" dirty="0" smtClean="0"/>
              <a:t>This other data is called </a:t>
            </a:r>
            <a:r>
              <a:rPr lang="en-US" b="1" i="1" dirty="0" smtClean="0">
                <a:solidFill>
                  <a:schemeClr val="accent1">
                    <a:lumMod val="25000"/>
                  </a:schemeClr>
                </a:solidFill>
              </a:rPr>
              <a:t>foreign data</a:t>
            </a:r>
          </a:p>
          <a:p>
            <a:pPr eaLnBrk="1" hangingPunct="1">
              <a:defRPr/>
            </a:pPr>
            <a:r>
              <a:rPr lang="en-US" dirty="0" smtClean="0"/>
              <a:t>Importing previously formatted data into a spreadsheet can be tricky</a:t>
            </a:r>
          </a:p>
          <a:p>
            <a:pPr eaLnBrk="1" hangingPunct="1">
              <a:defRPr/>
            </a:pPr>
            <a:r>
              <a:rPr lang="en-US" dirty="0" smtClean="0"/>
              <a:t>Spreadsheet software makes it easier if guidelines are followed</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pPr eaLnBrk="1" hangingPunct="1"/>
            <a:r>
              <a:rPr lang="en-US" smtClean="0"/>
              <a:t>Tab-Delimited Data</a:t>
            </a:r>
          </a:p>
        </p:txBody>
      </p:sp>
      <p:sp>
        <p:nvSpPr>
          <p:cNvPr id="3" name="Content Placeholder 2"/>
          <p:cNvSpPr>
            <a:spLocks noGrp="1"/>
          </p:cNvSpPr>
          <p:nvPr>
            <p:ph idx="1"/>
          </p:nvPr>
        </p:nvSpPr>
        <p:spPr/>
        <p:txBody>
          <a:bodyPr/>
          <a:lstStyle/>
          <a:p>
            <a:pPr eaLnBrk="1" hangingPunct="1">
              <a:defRPr/>
            </a:pPr>
            <a:r>
              <a:rPr lang="en-US" dirty="0" smtClean="0"/>
              <a:t>Spreadsheets prefer to import foreign data as </a:t>
            </a:r>
            <a:r>
              <a:rPr lang="en-US" b="1" i="1" dirty="0" smtClean="0">
                <a:solidFill>
                  <a:schemeClr val="accent1">
                    <a:lumMod val="25000"/>
                  </a:schemeClr>
                </a:solidFill>
              </a:rPr>
              <a:t>tab-delimited text</a:t>
            </a:r>
          </a:p>
          <a:p>
            <a:pPr eaLnBrk="1" hangingPunct="1">
              <a:defRPr/>
            </a:pPr>
            <a:r>
              <a:rPr lang="en-US" dirty="0" smtClean="0"/>
              <a:t>“Text” means ASCII text or files with a .txt extensions</a:t>
            </a:r>
          </a:p>
          <a:p>
            <a:pPr eaLnBrk="1" hangingPunct="1">
              <a:defRPr/>
            </a:pPr>
            <a:r>
              <a:rPr lang="en-US" dirty="0" smtClean="0"/>
              <a:t>Numbers are represented as individual numeral characters rather than a single binary number</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pPr eaLnBrk="1" hangingPunct="1"/>
            <a:r>
              <a:rPr lang="en-US" smtClean="0"/>
              <a:t>Tab-Delimited Data</a:t>
            </a:r>
          </a:p>
        </p:txBody>
      </p:sp>
      <p:sp>
        <p:nvSpPr>
          <p:cNvPr id="3" name="Content Placeholder 2"/>
          <p:cNvSpPr>
            <a:spLocks noGrp="1"/>
          </p:cNvSpPr>
          <p:nvPr>
            <p:ph idx="1"/>
          </p:nvPr>
        </p:nvSpPr>
        <p:spPr/>
        <p:txBody>
          <a:bodyPr/>
          <a:lstStyle/>
          <a:p>
            <a:pPr eaLnBrk="1" hangingPunct="1">
              <a:defRPr/>
            </a:pPr>
            <a:r>
              <a:rPr lang="en-US" dirty="0" smtClean="0"/>
              <a:t>“</a:t>
            </a:r>
            <a:r>
              <a:rPr lang="en-US" b="1" i="1" dirty="0" smtClean="0">
                <a:solidFill>
                  <a:schemeClr val="accent1">
                    <a:lumMod val="25000"/>
                  </a:schemeClr>
                </a:solidFill>
              </a:rPr>
              <a:t>Tabdelimited</a:t>
            </a:r>
            <a:r>
              <a:rPr lang="en-US" dirty="0" smtClean="0"/>
              <a:t>” means that each cell’s entry is delimited or ends with a tab in the file</a:t>
            </a:r>
          </a:p>
          <a:p>
            <a:pPr eaLnBrk="1" hangingPunct="1">
              <a:defRPr/>
            </a:pPr>
            <a:r>
              <a:rPr lang="en-US" dirty="0" smtClean="0"/>
              <a:t>Each row is delimited with a return</a:t>
            </a:r>
          </a:p>
          <a:p>
            <a:pPr eaLnBrk="1" hangingPunct="1">
              <a:defRPr/>
            </a:pPr>
            <a:r>
              <a:rPr lang="en-US" dirty="0" smtClean="0"/>
              <a:t>There are other delimiters as well:</a:t>
            </a:r>
          </a:p>
          <a:p>
            <a:pPr lvl="1" eaLnBrk="1" hangingPunct="1">
              <a:defRPr/>
            </a:pPr>
            <a:r>
              <a:rPr lang="en-US" dirty="0" smtClean="0"/>
              <a:t>Spaces </a:t>
            </a:r>
          </a:p>
          <a:p>
            <a:pPr lvl="1" eaLnBrk="1" hangingPunct="1">
              <a:defRPr/>
            </a:pPr>
            <a:r>
              <a:rPr lang="en-US" dirty="0" smtClean="0"/>
              <a:t>Commas</a:t>
            </a:r>
          </a:p>
          <a:p>
            <a:pPr eaLnBrk="1" hangingPunct="1">
              <a:defRPr/>
            </a:pPr>
            <a:r>
              <a:rPr lang="en-US" dirty="0" smtClean="0"/>
              <a:t>Copying and pasting tab-delimited text is a simple way to import foreign data</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pPr eaLnBrk="1" hangingPunct="1"/>
            <a:r>
              <a:rPr lang="en-US" smtClean="0"/>
              <a:t>Tab-Delimited Data</a:t>
            </a:r>
          </a:p>
        </p:txBody>
      </p:sp>
      <p:sp>
        <p:nvSpPr>
          <p:cNvPr id="67586" name="Content Placeholder 2"/>
          <p:cNvSpPr>
            <a:spLocks noGrp="1"/>
          </p:cNvSpPr>
          <p:nvPr>
            <p:ph idx="1"/>
          </p:nvPr>
        </p:nvSpPr>
        <p:spPr/>
        <p:txBody>
          <a:bodyPr/>
          <a:lstStyle/>
          <a:p>
            <a:pPr eaLnBrk="1" hangingPunct="1"/>
            <a:r>
              <a:rPr lang="en-US" smtClean="0"/>
              <a:t>Lists with some other form can often be converted into tabdelimited form</a:t>
            </a:r>
          </a:p>
          <a:p>
            <a:pPr lvl="1" eaLnBrk="1" hangingPunct="1"/>
            <a:r>
              <a:rPr lang="en-US" smtClean="0"/>
              <a:t>Copy the foreign data into a text editor or word processor</a:t>
            </a:r>
          </a:p>
          <a:p>
            <a:pPr lvl="1" eaLnBrk="1" hangingPunct="1"/>
            <a:r>
              <a:rPr lang="en-US" smtClean="0"/>
              <a:t>Editing it using </a:t>
            </a:r>
            <a:r>
              <a:rPr lang="en-US" i="1" smtClean="0"/>
              <a:t>Search/Replace, </a:t>
            </a:r>
            <a:r>
              <a:rPr lang="en-US" smtClean="0"/>
              <a:t>using the placeholder technique</a:t>
            </a:r>
          </a:p>
          <a:p>
            <a:pPr eaLnBrk="1" hangingPunct="1"/>
            <a:r>
              <a:rPr lang="en-US" smtClean="0"/>
              <a:t>The goal is to substitute a tab or other delimiter for a delimiter in the file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pPr eaLnBrk="1" hangingPunct="1"/>
            <a:r>
              <a:rPr lang="en-US" smtClean="0"/>
              <a:t>Tab-Delimited Data</a:t>
            </a:r>
          </a:p>
        </p:txBody>
      </p:sp>
      <p:sp>
        <p:nvSpPr>
          <p:cNvPr id="3" name="Content Placeholder 2"/>
          <p:cNvSpPr>
            <a:spLocks noGrp="1"/>
          </p:cNvSpPr>
          <p:nvPr>
            <p:ph idx="1"/>
          </p:nvPr>
        </p:nvSpPr>
        <p:spPr/>
        <p:txBody>
          <a:bodyPr/>
          <a:lstStyle/>
          <a:p>
            <a:pPr eaLnBrk="1" hangingPunct="1">
              <a:defRPr/>
            </a:pPr>
            <a:r>
              <a:rPr lang="en-US" dirty="0" smtClean="0"/>
              <a:t>World Wide Web information is already in text form</a:t>
            </a:r>
          </a:p>
          <a:p>
            <a:pPr eaLnBrk="1" hangingPunct="1">
              <a:defRPr/>
            </a:pPr>
            <a:r>
              <a:rPr lang="en-US" dirty="0" smtClean="0"/>
              <a:t>Some spreadsheet software allows for </a:t>
            </a:r>
            <a:r>
              <a:rPr lang="en-US" b="1" i="1" dirty="0" smtClean="0">
                <a:solidFill>
                  <a:schemeClr val="accent1">
                    <a:lumMod val="25000"/>
                  </a:schemeClr>
                </a:solidFill>
              </a:rPr>
              <a:t>copying</a:t>
            </a:r>
            <a:r>
              <a:rPr lang="en-US" dirty="0" smtClean="0"/>
              <a:t> a table from HTML and </a:t>
            </a:r>
            <a:r>
              <a:rPr lang="en-US" b="1" i="1" dirty="0" smtClean="0">
                <a:solidFill>
                  <a:schemeClr val="accent1">
                    <a:lumMod val="25000"/>
                  </a:schemeClr>
                </a:solidFill>
              </a:rPr>
              <a:t>pasting</a:t>
            </a:r>
            <a:r>
              <a:rPr lang="en-US" dirty="0" smtClean="0"/>
              <a:t> it into a spreadsheet</a:t>
            </a:r>
          </a:p>
          <a:p>
            <a:pPr eaLnBrk="1" hangingPunct="1">
              <a:defRPr/>
            </a:pPr>
            <a:r>
              <a:rPr lang="en-US" dirty="0" smtClean="0"/>
              <a:t>If it doesn’t work, try another browser before beginning the task of reformatting the foreign data</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en-US" sz="3600" smtClean="0"/>
              <a:t>Guidelines for importing foreign data</a:t>
            </a:r>
          </a:p>
        </p:txBody>
      </p:sp>
      <p:sp>
        <p:nvSpPr>
          <p:cNvPr id="3" name="Content Placeholder 2"/>
          <p:cNvSpPr>
            <a:spLocks noGrp="1"/>
          </p:cNvSpPr>
          <p:nvPr>
            <p:ph idx="1"/>
          </p:nvPr>
        </p:nvSpPr>
        <p:spPr/>
        <p:txBody>
          <a:bodyPr/>
          <a:lstStyle/>
          <a:p>
            <a:pPr eaLnBrk="1" hangingPunct="1">
              <a:defRPr/>
            </a:pPr>
            <a:r>
              <a:rPr lang="en-US" sz="2800" dirty="0" smtClean="0"/>
              <a:t>When possible, save foreign data as tab-delimited </a:t>
            </a:r>
            <a:r>
              <a:rPr lang="en-US" sz="2800" b="1" i="1" dirty="0" smtClean="0">
                <a:solidFill>
                  <a:schemeClr val="accent1">
                    <a:lumMod val="25000"/>
                  </a:schemeClr>
                </a:solidFill>
              </a:rPr>
              <a:t>ASCII</a:t>
            </a:r>
            <a:r>
              <a:rPr lang="en-US" sz="2800" dirty="0" smtClean="0"/>
              <a:t> text in a file with a .</a:t>
            </a:r>
            <a:r>
              <a:rPr lang="en-US" sz="2800" b="1" i="1" dirty="0" smtClean="0">
                <a:solidFill>
                  <a:schemeClr val="accent1">
                    <a:lumMod val="25000"/>
                  </a:schemeClr>
                </a:solidFill>
              </a:rPr>
              <a:t>txt</a:t>
            </a:r>
            <a:r>
              <a:rPr lang="en-US" sz="2800" dirty="0" smtClean="0"/>
              <a:t> extension.</a:t>
            </a:r>
          </a:p>
          <a:p>
            <a:pPr eaLnBrk="1" hangingPunct="1">
              <a:defRPr/>
            </a:pPr>
            <a:r>
              <a:rPr lang="en-US" sz="2800" dirty="0" smtClean="0"/>
              <a:t>When foreign data comes from the Web, select a browser that supports </a:t>
            </a:r>
            <a:r>
              <a:rPr lang="en-US" sz="2800" b="1" i="1" dirty="0" smtClean="0">
                <a:solidFill>
                  <a:schemeClr val="accent1">
                    <a:lumMod val="25000"/>
                  </a:schemeClr>
                </a:solidFill>
              </a:rPr>
              <a:t>Copy/Paste</a:t>
            </a:r>
            <a:r>
              <a:rPr lang="en-US" sz="2800" dirty="0" smtClean="0"/>
              <a:t> of tagged tables.</a:t>
            </a:r>
          </a:p>
          <a:p>
            <a:pPr eaLnBrk="1" hangingPunct="1">
              <a:defRPr/>
            </a:pPr>
            <a:r>
              <a:rPr lang="en-US" sz="2800" dirty="0" smtClean="0"/>
              <a:t>When the foreign data format is messed up, use a text editor with </a:t>
            </a:r>
            <a:r>
              <a:rPr lang="en-US" sz="2800" b="1" i="1" dirty="0" smtClean="0">
                <a:solidFill>
                  <a:schemeClr val="accent1">
                    <a:lumMod val="25000"/>
                  </a:schemeClr>
                </a:solidFill>
              </a:rPr>
              <a:t>Search/Replace</a:t>
            </a:r>
            <a:r>
              <a:rPr lang="en-US" sz="2800" dirty="0" smtClean="0"/>
              <a:t>, apply the placeholder technique, and write the revised data with a .</a:t>
            </a:r>
            <a:r>
              <a:rPr lang="en-US" sz="2800" b="1" i="1" dirty="0" smtClean="0">
                <a:solidFill>
                  <a:schemeClr val="accent1">
                    <a:lumMod val="25000"/>
                  </a:schemeClr>
                </a:solidFill>
              </a:rPr>
              <a:t>txt</a:t>
            </a:r>
            <a:r>
              <a:rPr lang="en-US" sz="2800" dirty="0" smtClean="0"/>
              <a:t> extension. Import the resulting file.</a:t>
            </a:r>
            <a:endParaRPr lang="en-US" sz="2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eaLnBrk="1" hangingPunct="1"/>
            <a:r>
              <a:rPr lang="en-US" smtClean="0"/>
              <a:t>Arranging Columns</a:t>
            </a:r>
          </a:p>
        </p:txBody>
      </p:sp>
      <p:sp>
        <p:nvSpPr>
          <p:cNvPr id="3" name="Content Placeholder 2"/>
          <p:cNvSpPr>
            <a:spLocks noGrp="1"/>
          </p:cNvSpPr>
          <p:nvPr>
            <p:ph idx="1"/>
          </p:nvPr>
        </p:nvSpPr>
        <p:spPr/>
        <p:txBody>
          <a:bodyPr/>
          <a:lstStyle/>
          <a:p>
            <a:pPr eaLnBrk="1" hangingPunct="1">
              <a:defRPr/>
            </a:pPr>
            <a:r>
              <a:rPr lang="en-US" dirty="0" smtClean="0"/>
              <a:t>Spreadsheets are designed to manipulate rows and columns of information easily</a:t>
            </a:r>
          </a:p>
          <a:p>
            <a:pPr eaLnBrk="1" hangingPunct="1">
              <a:defRPr/>
            </a:pPr>
            <a:r>
              <a:rPr lang="en-US" dirty="0" smtClean="0"/>
              <a:t>To re-arrange columns:</a:t>
            </a:r>
          </a:p>
          <a:p>
            <a:pPr lvl="1" eaLnBrk="1" hangingPunct="1">
              <a:defRPr/>
            </a:pPr>
            <a:r>
              <a:rPr lang="en-US" dirty="0" smtClean="0"/>
              <a:t>Insert a new empty column where you want a column moved to</a:t>
            </a:r>
          </a:p>
          <a:p>
            <a:pPr lvl="1" eaLnBrk="1" hangingPunct="1">
              <a:defRPr/>
            </a:pPr>
            <a:r>
              <a:rPr lang="en-US" b="1" i="1" dirty="0" smtClean="0">
                <a:solidFill>
                  <a:schemeClr val="accent1">
                    <a:lumMod val="25000"/>
                  </a:schemeClr>
                </a:solidFill>
              </a:rPr>
              <a:t>Cut</a:t>
            </a:r>
            <a:r>
              <a:rPr lang="en-US" dirty="0" smtClean="0"/>
              <a:t> and </a:t>
            </a:r>
            <a:r>
              <a:rPr lang="en-US" b="1" i="1" dirty="0" smtClean="0">
                <a:solidFill>
                  <a:schemeClr val="accent1">
                    <a:lumMod val="25000"/>
                  </a:schemeClr>
                </a:solidFill>
              </a:rPr>
              <a:t>Paste</a:t>
            </a:r>
            <a:r>
              <a:rPr lang="en-US" dirty="0" smtClean="0"/>
              <a:t> the column that is to be moved into the empty column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pPr eaLnBrk="1" hangingPunct="1"/>
            <a:r>
              <a:rPr lang="en-US" smtClean="0"/>
              <a:t>Summary</a:t>
            </a:r>
          </a:p>
        </p:txBody>
      </p:sp>
      <p:sp>
        <p:nvSpPr>
          <p:cNvPr id="71682" name="Content Placeholder 2"/>
          <p:cNvSpPr>
            <a:spLocks noGrp="1"/>
          </p:cNvSpPr>
          <p:nvPr>
            <p:ph idx="1"/>
          </p:nvPr>
        </p:nvSpPr>
        <p:spPr/>
        <p:txBody>
          <a:bodyPr/>
          <a:lstStyle/>
          <a:p>
            <a:pPr eaLnBrk="1" hangingPunct="1"/>
            <a:r>
              <a:rPr lang="en-US" smtClean="0"/>
              <a:t>In this chapter we explored the basic ideas of spreadsheets. We learned the following:</a:t>
            </a:r>
          </a:p>
          <a:p>
            <a:pPr lvl="1" eaLnBrk="1" hangingPunct="1"/>
            <a:r>
              <a:rPr lang="en-US" smtClean="0"/>
              <a:t>Spreadsheets present an array of cells, each of which is capable of storing one data item: a number, a letter sequence, or a formula.</a:t>
            </a:r>
          </a:p>
          <a:p>
            <a:pPr lvl="1" eaLnBrk="1" hangingPunct="1"/>
            <a:r>
              <a:rPr lang="en-US" smtClean="0"/>
              <a:t>Numbers and text can be formatted so that they display as we prefer—proper font, correct number of digits, and so 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en-US" smtClean="0"/>
              <a:t>Summary</a:t>
            </a:r>
          </a:p>
        </p:txBody>
      </p:sp>
      <p:sp>
        <p:nvSpPr>
          <p:cNvPr id="72706" name="Content Placeholder 2"/>
          <p:cNvSpPr>
            <a:spLocks noGrp="1"/>
          </p:cNvSpPr>
          <p:nvPr>
            <p:ph idx="1"/>
          </p:nvPr>
        </p:nvSpPr>
        <p:spPr/>
        <p:txBody>
          <a:bodyPr/>
          <a:lstStyle/>
          <a:p>
            <a:pPr eaLnBrk="1" hangingPunct="1"/>
            <a:r>
              <a:rPr lang="en-US" smtClean="0"/>
              <a:t>In this chapter we explored the basic ideas of spreadsheets. We learned the following:</a:t>
            </a:r>
          </a:p>
          <a:p>
            <a:pPr lvl="1" eaLnBrk="1" hangingPunct="1"/>
            <a:r>
              <a:rPr lang="en-US" smtClean="0"/>
              <a:t>The power of spreadsheets comes from entering formulas that calculate new values based on the values in other cells.</a:t>
            </a:r>
          </a:p>
          <a:p>
            <a:pPr lvl="1" eaLnBrk="1" hangingPunct="1"/>
            <a:r>
              <a:rPr lang="en-US" smtClean="0"/>
              <a:t>The formula is one side of an equation, which the computer solves for us, preserving the equality whenever the numbers that the formula depends on are changed and displaying the new value in the cell.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smtClean="0"/>
              <a:t>Sorting the Data</a:t>
            </a:r>
          </a:p>
        </p:txBody>
      </p:sp>
      <p:sp>
        <p:nvSpPr>
          <p:cNvPr id="18434" name="Content Placeholder 3"/>
          <p:cNvSpPr>
            <a:spLocks noGrp="1"/>
          </p:cNvSpPr>
          <p:nvPr>
            <p:ph sz="half" idx="1"/>
          </p:nvPr>
        </p:nvSpPr>
        <p:spPr>
          <a:xfrm>
            <a:off x="457200" y="1600200"/>
            <a:ext cx="5029200" cy="4525963"/>
          </a:xfrm>
        </p:spPr>
        <p:txBody>
          <a:bodyPr/>
          <a:lstStyle/>
          <a:p>
            <a:pPr eaLnBrk="1" hangingPunct="1"/>
            <a:r>
              <a:rPr lang="en-US" smtClean="0"/>
              <a:t>A common operation on any list is to alphabetize or sort it</a:t>
            </a:r>
          </a:p>
          <a:p>
            <a:pPr eaLnBrk="1" hangingPunct="1"/>
            <a:r>
              <a:rPr lang="en-US" smtClean="0"/>
              <a:t>We must specify </a:t>
            </a:r>
            <a:br>
              <a:rPr lang="en-US" smtClean="0"/>
            </a:br>
            <a:r>
              <a:rPr lang="en-US" smtClean="0"/>
              <a:t>which items to sort</a:t>
            </a:r>
          </a:p>
          <a:p>
            <a:pPr eaLnBrk="1" hangingPunct="1"/>
            <a:r>
              <a:rPr lang="en-US" smtClean="0"/>
              <a:t>Select the list by </a:t>
            </a:r>
            <a:br>
              <a:rPr lang="en-US" smtClean="0"/>
            </a:br>
            <a:r>
              <a:rPr lang="en-US" smtClean="0"/>
              <a:t>dragging the cursor </a:t>
            </a:r>
            <a:br>
              <a:rPr lang="en-US" smtClean="0"/>
            </a:br>
            <a:r>
              <a:rPr lang="en-US" smtClean="0"/>
              <a:t>across the cells</a:t>
            </a:r>
          </a:p>
          <a:p>
            <a:pPr eaLnBrk="1" hangingPunct="1"/>
            <a:r>
              <a:rPr lang="en-US" smtClean="0"/>
              <a:t>Resulting selection is indicated with highlighting</a:t>
            </a:r>
          </a:p>
        </p:txBody>
      </p:sp>
      <p:pic>
        <p:nvPicPr>
          <p:cNvPr id="7" name="Picture 2"/>
          <p:cNvPicPr>
            <a:picLocks noChangeAspect="1" noChangeArrowheads="1"/>
          </p:cNvPicPr>
          <p:nvPr/>
        </p:nvPicPr>
        <p:blipFill>
          <a:blip r:embed="rId2"/>
          <a:srcRect/>
          <a:stretch>
            <a:fillRect/>
          </a:stretch>
        </p:blipFill>
        <p:spPr bwMode="auto">
          <a:xfrm>
            <a:off x="4648200" y="3060700"/>
            <a:ext cx="4038600" cy="1344613"/>
          </a:xfrm>
          <a:prstGeom prst="rect">
            <a:avLst/>
          </a:prstGeom>
          <a:noFill/>
          <a:ln w="9525">
            <a:solidFill>
              <a:schemeClr val="accent2">
                <a:lumMod val="75000"/>
              </a:schemeClr>
            </a:solid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pPr eaLnBrk="1" hangingPunct="1"/>
            <a:r>
              <a:rPr lang="en-US" smtClean="0"/>
              <a:t>Summary</a:t>
            </a:r>
          </a:p>
        </p:txBody>
      </p:sp>
      <p:sp>
        <p:nvSpPr>
          <p:cNvPr id="73730" name="Content Placeholder 2"/>
          <p:cNvSpPr>
            <a:spLocks noGrp="1"/>
          </p:cNvSpPr>
          <p:nvPr>
            <p:ph idx="1"/>
          </p:nvPr>
        </p:nvSpPr>
        <p:spPr/>
        <p:txBody>
          <a:bodyPr/>
          <a:lstStyle/>
          <a:p>
            <a:pPr eaLnBrk="1" hangingPunct="1"/>
            <a:r>
              <a:rPr lang="en-US" smtClean="0"/>
              <a:t>In this chapter we explored the basic ideas of spreadsheets. We learned the following:</a:t>
            </a:r>
          </a:p>
          <a:p>
            <a:pPr lvl="1" eaLnBrk="1" hangingPunct="1"/>
            <a:r>
              <a:rPr lang="en-US" smtClean="0"/>
              <a:t>In addition to performing arithmetic on the cells, we can apply functions to individual items or to whole cell ranges.</a:t>
            </a:r>
          </a:p>
          <a:p>
            <a:pPr lvl="1" eaLnBrk="1" hangingPunct="1"/>
            <a:r>
              <a:rPr lang="en-US" smtClean="0"/>
              <a:t>Both relative and absolute references to cells are needed depending on the circumstances.</a:t>
            </a:r>
          </a:p>
          <a:p>
            <a:pPr lvl="1" eaLnBrk="1" hangingPunct="1"/>
            <a:r>
              <a:rPr lang="en-US" smtClean="0"/>
              <a:t>In addition to sorting, there are functions for finding totals, averages, the maximum or minimum, and others.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pPr eaLnBrk="1" hangingPunct="1"/>
            <a:r>
              <a:rPr lang="en-US" smtClean="0"/>
              <a:t>Summary</a:t>
            </a:r>
          </a:p>
        </p:txBody>
      </p:sp>
      <p:sp>
        <p:nvSpPr>
          <p:cNvPr id="74754" name="Content Placeholder 2"/>
          <p:cNvSpPr>
            <a:spLocks noGrp="1"/>
          </p:cNvSpPr>
          <p:nvPr>
            <p:ph idx="1"/>
          </p:nvPr>
        </p:nvSpPr>
        <p:spPr/>
        <p:txBody>
          <a:bodyPr/>
          <a:lstStyle/>
          <a:p>
            <a:pPr eaLnBrk="1" hangingPunct="1"/>
            <a:r>
              <a:rPr lang="en-US" smtClean="0"/>
              <a:t>In this chapter we explored the basic ideas of spreadsheets. We learned the following:</a:t>
            </a:r>
          </a:p>
          <a:p>
            <a:pPr lvl="1" eaLnBrk="1" hangingPunct="1"/>
            <a:r>
              <a:rPr lang="en-US" smtClean="0"/>
              <a:t>Spreadsheets are a practical tool for routine computing.</a:t>
            </a:r>
          </a:p>
          <a:p>
            <a:pPr lvl="1" eaLnBrk="1" hangingPunct="1"/>
            <a:r>
              <a:rPr lang="en-US" smtClean="0"/>
              <a:t>It’s easy to teach ourselves more about spreadsheets simply by trying them with courage.</a:t>
            </a:r>
          </a:p>
          <a:p>
            <a:pPr lvl="1" eaLnBrk="1" hangingPunct="1"/>
            <a:r>
              <a:rPr lang="en-US" smtClean="0"/>
              <a:t>Spreadsheets may be the most useful software for personal computing.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smtClean="0"/>
              <a:t>Sorting the Data</a:t>
            </a:r>
          </a:p>
        </p:txBody>
      </p:sp>
      <p:sp>
        <p:nvSpPr>
          <p:cNvPr id="4" name="Content Placeholder 3"/>
          <p:cNvSpPr>
            <a:spLocks noGrp="1"/>
          </p:cNvSpPr>
          <p:nvPr>
            <p:ph sz="half" idx="1"/>
          </p:nvPr>
        </p:nvSpPr>
        <p:spPr>
          <a:xfrm>
            <a:off x="457200" y="1600200"/>
            <a:ext cx="5029200" cy="4525963"/>
          </a:xfrm>
        </p:spPr>
        <p:txBody>
          <a:bodyPr/>
          <a:lstStyle/>
          <a:p>
            <a:pPr eaLnBrk="1" hangingPunct="1">
              <a:defRPr/>
            </a:pPr>
            <a:r>
              <a:rPr lang="en-US" dirty="0" smtClean="0"/>
              <a:t>All of the items are selected (including the </a:t>
            </a:r>
            <a:r>
              <a:rPr lang="en-US" i="1" dirty="0" smtClean="0">
                <a:solidFill>
                  <a:schemeClr val="accent1">
                    <a:lumMod val="25000"/>
                  </a:schemeClr>
                </a:solidFill>
              </a:rPr>
              <a:t>white</a:t>
            </a:r>
            <a:r>
              <a:rPr lang="en-US" dirty="0" smtClean="0"/>
              <a:t> item)</a:t>
            </a:r>
          </a:p>
          <a:p>
            <a:pPr eaLnBrk="1" hangingPunct="1">
              <a:defRPr/>
            </a:pPr>
            <a:r>
              <a:rPr lang="en-US" dirty="0" smtClean="0"/>
              <a:t>The item is a different color only because it was </a:t>
            </a:r>
            <a:br>
              <a:rPr lang="en-US" dirty="0" smtClean="0"/>
            </a:br>
            <a:r>
              <a:rPr lang="en-US" dirty="0" smtClean="0"/>
              <a:t>the first cell selected</a:t>
            </a:r>
          </a:p>
          <a:p>
            <a:pPr eaLnBrk="1" hangingPunct="1">
              <a:defRPr/>
            </a:pPr>
            <a:r>
              <a:rPr lang="en-US" dirty="0" smtClean="0"/>
              <a:t>The </a:t>
            </a:r>
            <a:r>
              <a:rPr lang="en-US" dirty="0" smtClean="0">
                <a:solidFill>
                  <a:schemeClr val="accent1">
                    <a:lumMod val="25000"/>
                  </a:schemeClr>
                </a:solidFill>
              </a:rPr>
              <a:t>Sort . . . </a:t>
            </a:r>
            <a:r>
              <a:rPr lang="en-US" dirty="0" smtClean="0"/>
              <a:t>operation </a:t>
            </a:r>
            <a:br>
              <a:rPr lang="en-US" dirty="0" smtClean="0"/>
            </a:br>
            <a:r>
              <a:rPr lang="en-US" dirty="0" smtClean="0"/>
              <a:t>is either among the menu items or is an icon</a:t>
            </a:r>
          </a:p>
          <a:p>
            <a:pPr eaLnBrk="1" hangingPunct="1">
              <a:defRPr/>
            </a:pPr>
            <a:r>
              <a:rPr lang="en-US" dirty="0" smtClean="0"/>
              <a:t>Sorting can be either ascending or descending</a:t>
            </a:r>
            <a:endParaRPr lang="en-US" dirty="0"/>
          </a:p>
        </p:txBody>
      </p:sp>
      <p:pic>
        <p:nvPicPr>
          <p:cNvPr id="2050" name="Picture 2"/>
          <p:cNvPicPr>
            <a:picLocks noGrp="1" noChangeAspect="1" noChangeArrowheads="1"/>
          </p:cNvPicPr>
          <p:nvPr>
            <p:ph sz="half" idx="2"/>
          </p:nvPr>
        </p:nvPicPr>
        <p:blipFill>
          <a:blip r:embed="rId2"/>
          <a:srcRect/>
          <a:stretch>
            <a:fillRect/>
          </a:stretch>
        </p:blipFill>
        <p:spPr>
          <a:xfrm>
            <a:off x="4648200" y="3060700"/>
            <a:ext cx="4038600" cy="1344613"/>
          </a:xfrm>
          <a:ln>
            <a:solidFill>
              <a:schemeClr val="accent2">
                <a:lumMod val="75000"/>
              </a:schemeClr>
            </a:solidFill>
          </a:ln>
        </p:spPr>
      </p:pic>
      <p:pic>
        <p:nvPicPr>
          <p:cNvPr id="3074" name="Picture 2"/>
          <p:cNvPicPr>
            <a:picLocks noChangeAspect="1" noChangeArrowheads="1"/>
          </p:cNvPicPr>
          <p:nvPr/>
        </p:nvPicPr>
        <p:blipFill>
          <a:blip r:embed="rId3"/>
          <a:srcRect/>
          <a:stretch>
            <a:fillRect/>
          </a:stretch>
        </p:blipFill>
        <p:spPr bwMode="auto">
          <a:xfrm>
            <a:off x="7391400" y="1828800"/>
            <a:ext cx="771525" cy="771525"/>
          </a:xfrm>
          <a:prstGeom prst="rect">
            <a:avLst/>
          </a:prstGeom>
          <a:noFill/>
          <a:ln w="9525">
            <a:solidFill>
              <a:schemeClr val="accent2">
                <a:lumMod val="75000"/>
              </a:schemeClr>
            </a:solidFill>
            <a:miter lim="800000"/>
            <a:headEnd/>
            <a:tailEnd/>
          </a:ln>
        </p:spPr>
      </p:pic>
      <p:pic>
        <p:nvPicPr>
          <p:cNvPr id="3075" name="Picture 3"/>
          <p:cNvPicPr>
            <a:picLocks noChangeAspect="1" noChangeArrowheads="1"/>
          </p:cNvPicPr>
          <p:nvPr/>
        </p:nvPicPr>
        <p:blipFill>
          <a:blip r:embed="rId4"/>
          <a:srcRect l="77857" t="13429" r="13572" b="78571"/>
          <a:stretch>
            <a:fillRect/>
          </a:stretch>
        </p:blipFill>
        <p:spPr bwMode="auto">
          <a:xfrm>
            <a:off x="6019800" y="4838700"/>
            <a:ext cx="1371600" cy="800100"/>
          </a:xfrm>
          <a:prstGeom prst="rect">
            <a:avLst/>
          </a:prstGeom>
          <a:noFill/>
          <a:ln w="9525">
            <a:solidFill>
              <a:schemeClr val="accent2">
                <a:lumMod val="75000"/>
              </a:schemeClr>
            </a:solid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smtClean="0"/>
              <a:t>Sorting the Data</a:t>
            </a:r>
          </a:p>
        </p:txBody>
      </p:sp>
      <p:sp>
        <p:nvSpPr>
          <p:cNvPr id="20482" name="Content Placeholder 3"/>
          <p:cNvSpPr>
            <a:spLocks noGrp="1"/>
          </p:cNvSpPr>
          <p:nvPr>
            <p:ph sz="half" idx="1"/>
          </p:nvPr>
        </p:nvSpPr>
        <p:spPr/>
        <p:txBody>
          <a:bodyPr/>
          <a:lstStyle/>
          <a:p>
            <a:pPr eaLnBrk="1" hangingPunct="1"/>
            <a:r>
              <a:rPr lang="en-US" smtClean="0"/>
              <a:t>The sorting software orders the list alphabetically on the first letter of the entry</a:t>
            </a:r>
          </a:p>
          <a:p>
            <a:pPr eaLnBrk="1" hangingPunct="1"/>
            <a:r>
              <a:rPr lang="en-US" smtClean="0"/>
              <a:t>The spreadsheet </a:t>
            </a:r>
            <a:br>
              <a:rPr lang="en-US" smtClean="0"/>
            </a:br>
            <a:r>
              <a:rPr lang="en-US" smtClean="0"/>
              <a:t>views that the cell </a:t>
            </a:r>
            <a:br>
              <a:rPr lang="en-US" smtClean="0"/>
            </a:br>
            <a:r>
              <a:rPr lang="en-US" smtClean="0"/>
              <a:t>entries are “atomic” or “monolithic”</a:t>
            </a:r>
          </a:p>
        </p:txBody>
      </p:sp>
      <p:pic>
        <p:nvPicPr>
          <p:cNvPr id="10" name="Picture 2"/>
          <p:cNvPicPr>
            <a:picLocks noChangeAspect="1" noChangeArrowheads="1"/>
          </p:cNvPicPr>
          <p:nvPr/>
        </p:nvPicPr>
        <p:blipFill>
          <a:blip r:embed="rId2"/>
          <a:srcRect/>
          <a:stretch>
            <a:fillRect/>
          </a:stretch>
        </p:blipFill>
        <p:spPr bwMode="auto">
          <a:xfrm>
            <a:off x="4648200" y="3060700"/>
            <a:ext cx="4038600" cy="1344613"/>
          </a:xfrm>
          <a:prstGeom prst="rect">
            <a:avLst/>
          </a:prstGeom>
          <a:noFill/>
          <a:ln w="9525">
            <a:solidFill>
              <a:schemeClr val="accent2">
                <a:lumMod val="75000"/>
              </a:schemeClr>
            </a:solid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smtClean="0"/>
              <a:t>Adding More Data to the List</a:t>
            </a:r>
          </a:p>
        </p:txBody>
      </p:sp>
      <p:sp>
        <p:nvSpPr>
          <p:cNvPr id="3" name="Content Placeholder 2"/>
          <p:cNvSpPr>
            <a:spLocks noGrp="1"/>
          </p:cNvSpPr>
          <p:nvPr>
            <p:ph idx="1"/>
          </p:nvPr>
        </p:nvSpPr>
        <p:spPr/>
        <p:txBody>
          <a:bodyPr/>
          <a:lstStyle/>
          <a:p>
            <a:pPr eaLnBrk="1" hangingPunct="1">
              <a:defRPr/>
            </a:pPr>
            <a:r>
              <a:rPr lang="en-US" dirty="0" smtClean="0"/>
              <a:t>Spreadsheets give us the ability to format cell entries with the kinds of formatting found in word processors:</a:t>
            </a:r>
          </a:p>
          <a:p>
            <a:pPr lvl="1" algn="just" eaLnBrk="1" hangingPunct="1">
              <a:defRPr/>
            </a:pPr>
            <a:r>
              <a:rPr lang="en-US" i="1" dirty="0" smtClean="0"/>
              <a:t>italics</a:t>
            </a:r>
            <a:r>
              <a:rPr lang="en-US" dirty="0" smtClean="0"/>
              <a:t>, </a:t>
            </a:r>
            <a:r>
              <a:rPr lang="en-US" b="1" dirty="0" smtClean="0"/>
              <a:t>bold</a:t>
            </a:r>
            <a:r>
              <a:rPr lang="en-US" dirty="0" smtClean="0"/>
              <a:t>, </a:t>
            </a:r>
            <a:r>
              <a:rPr lang="en-US" dirty="0" smtClean="0">
                <a:latin typeface="Broadway" pitchFamily="82" charset="0"/>
              </a:rPr>
              <a:t>font</a:t>
            </a:r>
            <a:r>
              <a:rPr lang="en-US" dirty="0" smtClean="0"/>
              <a:t> </a:t>
            </a:r>
            <a:r>
              <a:rPr lang="en-US" dirty="0" smtClean="0">
                <a:latin typeface="Broadway" pitchFamily="82" charset="0"/>
              </a:rPr>
              <a:t>styles</a:t>
            </a:r>
            <a:r>
              <a:rPr lang="en-US" dirty="0" smtClean="0"/>
              <a:t>, </a:t>
            </a:r>
            <a:r>
              <a:rPr lang="en-US" sz="3200" dirty="0" smtClean="0"/>
              <a:t>font </a:t>
            </a:r>
            <a:r>
              <a:rPr lang="en-US" sz="2400" dirty="0" smtClean="0"/>
              <a:t>sizes</a:t>
            </a:r>
            <a:r>
              <a:rPr lang="en-US" dirty="0" smtClean="0"/>
              <a:t>,</a:t>
            </a:r>
            <a:br>
              <a:rPr lang="en-US" dirty="0" smtClean="0"/>
            </a:br>
            <a:r>
              <a:rPr lang="en-US" dirty="0" smtClean="0"/>
              <a:t>justification, </a:t>
            </a:r>
            <a:r>
              <a:rPr lang="en-US" b="1" dirty="0" smtClean="0">
                <a:solidFill>
                  <a:srgbClr val="7030A0"/>
                </a:solidFill>
              </a:rPr>
              <a:t>colored</a:t>
            </a:r>
            <a:r>
              <a:rPr lang="en-US" dirty="0" smtClean="0"/>
              <a:t> text and so on</a:t>
            </a:r>
          </a:p>
          <a:p>
            <a:pPr algn="just" eaLnBrk="1" hangingPunct="1">
              <a:defRPr/>
            </a:pPr>
            <a:r>
              <a:rPr lang="en-US" dirty="0" smtClean="0"/>
              <a:t>Formatting facilities are frequently are found under the </a:t>
            </a:r>
            <a:r>
              <a:rPr lang="en-US" b="1" i="1" dirty="0" smtClean="0">
                <a:solidFill>
                  <a:schemeClr val="accent1">
                    <a:lumMod val="25000"/>
                  </a:schemeClr>
                </a:solidFill>
              </a:rPr>
              <a:t>Format</a:t>
            </a:r>
            <a:r>
              <a:rPr lang="en-US" dirty="0" smtClean="0"/>
              <a:t> menu</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374</TotalTime>
  <Words>2251</Words>
  <Application>Microsoft Office PowerPoint</Application>
  <PresentationFormat>On-screen Show (4:3)</PresentationFormat>
  <Paragraphs>258</Paragraphs>
  <Slides>61</Slides>
  <Notes>0</Notes>
  <HiddenSlides>0</HiddenSlides>
  <MMClips>0</MMClips>
  <ScaleCrop>false</ScaleCrop>
  <HeadingPairs>
    <vt:vector size="6" baseType="variant">
      <vt:variant>
        <vt:lpstr>Fonts Used</vt:lpstr>
      </vt:variant>
      <vt:variant>
        <vt:i4>5</vt:i4>
      </vt:variant>
      <vt:variant>
        <vt:lpstr>Design Template</vt:lpstr>
      </vt:variant>
      <vt:variant>
        <vt:i4>2</vt:i4>
      </vt:variant>
      <vt:variant>
        <vt:lpstr>Slide Titles</vt:lpstr>
      </vt:variant>
      <vt:variant>
        <vt:i4>61</vt:i4>
      </vt:variant>
    </vt:vector>
  </HeadingPairs>
  <TitlesOfParts>
    <vt:vector size="68" baseType="lpstr">
      <vt:lpstr>Arial</vt:lpstr>
      <vt:lpstr>Calibri</vt:lpstr>
      <vt:lpstr>Century Gothic</vt:lpstr>
      <vt:lpstr>ヒラギノ角ゴ Pro W3</vt:lpstr>
      <vt:lpstr>Broadway</vt:lpstr>
      <vt:lpstr>Default Design</vt:lpstr>
      <vt:lpstr>Default Design</vt:lpstr>
      <vt:lpstr>Slide 1</vt:lpstr>
      <vt:lpstr>Learning Objectives</vt:lpstr>
      <vt:lpstr>Arranging Information</vt:lpstr>
      <vt:lpstr>An Array of Cells</vt:lpstr>
      <vt:lpstr>An Array of Cells</vt:lpstr>
      <vt:lpstr>Sorting the Data</vt:lpstr>
      <vt:lpstr>Sorting the Data</vt:lpstr>
      <vt:lpstr>Sorting the Data</vt:lpstr>
      <vt:lpstr>Adding More Data to the List</vt:lpstr>
      <vt:lpstr>Slide 10</vt:lpstr>
      <vt:lpstr>Naming Rows and Columns</vt:lpstr>
      <vt:lpstr>Naming Rows and Columns</vt:lpstr>
      <vt:lpstr>Naming Rows and Columns</vt:lpstr>
      <vt:lpstr>Headings</vt:lpstr>
      <vt:lpstr>Spreadsheet Summary</vt:lpstr>
      <vt:lpstr>Common Spreadsheet Operations</vt:lpstr>
      <vt:lpstr>Computing with Spreadsheets</vt:lpstr>
      <vt:lpstr>Writing a Formula</vt:lpstr>
      <vt:lpstr>Writing a Formula</vt:lpstr>
      <vt:lpstr>Writing a Formula</vt:lpstr>
      <vt:lpstr>Repeating a Formula</vt:lpstr>
      <vt:lpstr>Copy/Paste</vt:lpstr>
      <vt:lpstr>Copy/Paste</vt:lpstr>
      <vt:lpstr>Filling</vt:lpstr>
      <vt:lpstr>Filling</vt:lpstr>
      <vt:lpstr>Transforming Formulas: Relative Versus Absolute</vt:lpstr>
      <vt:lpstr>Relative Versus Absolute</vt:lpstr>
      <vt:lpstr>Relative Versus Absolute</vt:lpstr>
      <vt:lpstr>Relative Versus Absolute</vt:lpstr>
      <vt:lpstr>Cell Formats</vt:lpstr>
      <vt:lpstr>Excel’s Formatting GUI</vt:lpstr>
      <vt:lpstr>Cell Formats</vt:lpstr>
      <vt:lpstr>Functions</vt:lpstr>
      <vt:lpstr>Functions</vt:lpstr>
      <vt:lpstr>Filling Hidden Columns</vt:lpstr>
      <vt:lpstr>Charts</vt:lpstr>
      <vt:lpstr>Charts</vt:lpstr>
      <vt:lpstr>Daily Spreadsheets</vt:lpstr>
      <vt:lpstr>Solving a Problem of Personal Interest</vt:lpstr>
      <vt:lpstr>Series Fill</vt:lpstr>
      <vt:lpstr>Series Fill</vt:lpstr>
      <vt:lpstr>Time Zone Cheat Sheet</vt:lpstr>
      <vt:lpstr>Getting Started…</vt:lpstr>
      <vt:lpstr>Slide 44</vt:lpstr>
      <vt:lpstr>Finishing Up the Time Zones</vt:lpstr>
      <vt:lpstr>Solving a Problem of Personal Interest</vt:lpstr>
      <vt:lpstr>Paying Off a Loan Initial Setup</vt:lpstr>
      <vt:lpstr>Paying Off a Loan</vt:lpstr>
      <vt:lpstr>PMT GUI</vt:lpstr>
      <vt:lpstr>Conditional Formatting</vt:lpstr>
      <vt:lpstr>Importing Data</vt:lpstr>
      <vt:lpstr>Tab-Delimited Data</vt:lpstr>
      <vt:lpstr>Tab-Delimited Data</vt:lpstr>
      <vt:lpstr>Tab-Delimited Data</vt:lpstr>
      <vt:lpstr>Tab-Delimited Data</vt:lpstr>
      <vt:lpstr>Guidelines for importing foreign data</vt:lpstr>
      <vt:lpstr>Arranging Columns</vt:lpstr>
      <vt:lpstr>Summary</vt:lpstr>
      <vt:lpstr>Summary</vt:lpstr>
      <vt:lpstr>Summary</vt:lpstr>
      <vt:lpstr>Summary</vt:lpstr>
    </vt:vector>
  </TitlesOfParts>
  <Company>PEARSON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usnidem</dc:creator>
  <cp:lastModifiedBy>usnidem</cp:lastModifiedBy>
  <cp:revision>117</cp:revision>
  <dcterms:created xsi:type="dcterms:W3CDTF">2012-03-21T18:49:41Z</dcterms:created>
  <dcterms:modified xsi:type="dcterms:W3CDTF">2012-05-17T19:12:35Z</dcterms:modified>
</cp:coreProperties>
</file>