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4" r:id="rId8"/>
    <p:sldId id="265" r:id="rId9"/>
    <p:sldId id="266" r:id="rId10"/>
    <p:sldId id="270" r:id="rId11"/>
    <p:sldId id="267" r:id="rId12"/>
    <p:sldId id="268" r:id="rId13"/>
    <p:sldId id="279" r:id="rId14"/>
    <p:sldId id="280" r:id="rId15"/>
    <p:sldId id="271" r:id="rId16"/>
    <p:sldId id="281" r:id="rId17"/>
    <p:sldId id="272" r:id="rId18"/>
    <p:sldId id="282" r:id="rId19"/>
    <p:sldId id="283" r:id="rId20"/>
    <p:sldId id="284" r:id="rId21"/>
    <p:sldId id="273" r:id="rId22"/>
    <p:sldId id="285" r:id="rId23"/>
    <p:sldId id="286" r:id="rId24"/>
    <p:sldId id="287" r:id="rId25"/>
    <p:sldId id="288" r:id="rId26"/>
    <p:sldId id="274" r:id="rId27"/>
    <p:sldId id="275" r:id="rId28"/>
    <p:sldId id="289" r:id="rId29"/>
    <p:sldId id="290" r:id="rId30"/>
    <p:sldId id="291" r:id="rId31"/>
    <p:sldId id="276" r:id="rId32"/>
    <p:sldId id="292" r:id="rId33"/>
    <p:sldId id="277" r:id="rId34"/>
    <p:sldId id="293" r:id="rId35"/>
    <p:sldId id="294" r:id="rId36"/>
    <p:sldId id="278" r:id="rId37"/>
    <p:sldId id="295" r:id="rId38"/>
    <p:sldId id="261" r:id="rId39"/>
    <p:sldId id="262" r:id="rId40"/>
    <p:sldId id="26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14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Advanced Spreadsheets for Planning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Rules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Friends will be included to offset costs</a:t>
            </a:r>
          </a:p>
          <a:p>
            <a:pPr eaLnBrk="1" hangingPunct="1"/>
            <a:r>
              <a:rPr lang="en-US" smtClean="0"/>
              <a:t>The friends are interested in how much the trip will cost</a:t>
            </a:r>
          </a:p>
          <a:p>
            <a:pPr eaLnBrk="1" hangingPunct="1"/>
            <a:r>
              <a:rPr lang="en-US" smtClean="0"/>
              <a:t>Part of the trip is through the United States where gas is priced by the gallon in US $</a:t>
            </a:r>
          </a:p>
          <a:p>
            <a:pPr eaLnBrk="1" hangingPunct="1"/>
            <a:r>
              <a:rPr lang="en-US" smtClean="0"/>
              <a:t>Part of the trip is through Canada where petrol is priced by the liter in Canadian $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Spreadsheet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8238" y="2286000"/>
            <a:ext cx="6621462" cy="3276600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Rules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spreadsheet has a title listing the authors and stating the completion date</a:t>
            </a:r>
          </a:p>
          <a:p>
            <a:pPr eaLnBrk="1" hangingPunct="1"/>
            <a:r>
              <a:rPr lang="en-US" smtClean="0"/>
              <a:t>Columns are assigned clear headings</a:t>
            </a:r>
          </a:p>
          <a:p>
            <a:pPr eaLnBrk="1" hangingPunct="1"/>
            <a:r>
              <a:rPr lang="en-US" smtClean="0"/>
              <a:t>The heading row is filled with a soft color that separates it from the content</a:t>
            </a:r>
          </a:p>
          <a:p>
            <a:pPr eaLnBrk="1" hangingPunct="1"/>
            <a:r>
              <a:rPr lang="en-US" smtClean="0"/>
              <a:t>A clean, sans serif font presents the data justified in the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Rules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905000"/>
            <a:ext cx="6159500" cy="304800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Left Arrow 4"/>
          <p:cNvSpPr/>
          <p:nvPr/>
        </p:nvSpPr>
        <p:spPr>
          <a:xfrm>
            <a:off x="6858000" y="1954213"/>
            <a:ext cx="1981200" cy="941387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Comments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90800"/>
            <a:ext cx="4510088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Comments or “Sticky notes”:</a:t>
            </a:r>
          </a:p>
          <a:p>
            <a:pPr lvl="1" eaLnBrk="1" hangingPunct="1">
              <a:defRPr/>
            </a:pPr>
            <a:r>
              <a:rPr lang="en-US" sz="2400" dirty="0" smtClean="0"/>
              <a:t>Cells with comments have a red triangle in the cell’s upper right corner</a:t>
            </a:r>
          </a:p>
          <a:p>
            <a:pPr lvl="1" eaLnBrk="1" hangingPunct="1">
              <a:defRPr/>
            </a:pPr>
            <a:r>
              <a:rPr lang="en-US" sz="2400" dirty="0" smtClean="0"/>
              <a:t>Hovering the cursor over the cell displays the comment</a:t>
            </a:r>
          </a:p>
          <a:p>
            <a:pPr lvl="1" eaLnBrk="1" hangingPunct="1">
              <a:defRPr/>
            </a:pPr>
            <a:r>
              <a:rPr lang="en-US" sz="2400" dirty="0" smtClean="0"/>
              <a:t>To insert a comment in Excel, select the cell and then navigate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Insert &gt; New Comment</a:t>
            </a:r>
          </a:p>
          <a:p>
            <a:pPr lvl="1" eaLnBrk="1" hangingPunct="1">
              <a:defRPr/>
            </a:pPr>
            <a:r>
              <a:rPr lang="en-US" sz="2400" dirty="0" smtClean="0"/>
              <a:t>To edit it, select the cell and navigate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Insert &gt; Edit Comment</a:t>
            </a:r>
          </a:p>
          <a:p>
            <a:pPr lvl="1" eaLnBrk="1" hangingPunct="1">
              <a:defRPr/>
            </a:pPr>
            <a:r>
              <a:rPr lang="en-US" sz="2400" dirty="0" smtClean="0"/>
              <a:t>To remove a comment, navigate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Edit &gt; Clear &gt;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Cell Value Is</a:t>
            </a:r>
          </a:p>
          <a:p>
            <a:pPr lvl="1" eaLnBrk="1" hangingPunct="1">
              <a:defRPr/>
            </a:pPr>
            <a:r>
              <a:rPr lang="en-US" dirty="0" smtClean="0"/>
              <a:t>This window lets users specify one or more conditions</a:t>
            </a:r>
          </a:p>
          <a:p>
            <a:pPr lvl="1" eaLnBrk="1" hangingPunct="1">
              <a:defRPr/>
            </a:pPr>
            <a:r>
              <a:rPr lang="en-US" dirty="0" smtClean="0"/>
              <a:t>If the program finds </a:t>
            </a:r>
            <a:br>
              <a:rPr lang="en-US" dirty="0" smtClean="0"/>
            </a:br>
            <a:r>
              <a:rPr lang="en-US" dirty="0" smtClean="0"/>
              <a:t>that these conditions </a:t>
            </a:r>
            <a:br>
              <a:rPr lang="en-US" dirty="0" smtClean="0"/>
            </a:br>
            <a:r>
              <a:rPr lang="en-US" dirty="0" smtClean="0"/>
              <a:t>apply to the cell, it </a:t>
            </a:r>
            <a:br>
              <a:rPr lang="en-US" dirty="0" smtClean="0"/>
            </a:br>
            <a:r>
              <a:rPr lang="en-US" dirty="0" smtClean="0"/>
              <a:t>formats the entry in </a:t>
            </a:r>
            <a:br>
              <a:rPr lang="en-US" dirty="0" smtClean="0"/>
            </a:br>
            <a:r>
              <a:rPr lang="en-US" dirty="0" smtClean="0"/>
              <a:t>the manner specified</a:t>
            </a:r>
          </a:p>
          <a:p>
            <a:pPr lvl="1" eaLnBrk="1" hangingPunct="1">
              <a:defRPr/>
            </a:pPr>
            <a:r>
              <a:rPr lang="en-US" dirty="0" smtClean="0"/>
              <a:t>Users specify the condition by picking one of a set of relationships and filling in the limits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3143250"/>
            <a:ext cx="4038600" cy="143986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Formula Is</a:t>
            </a:r>
          </a:p>
          <a:p>
            <a:pPr lvl="1" eaLnBrk="1" hangingPunct="1">
              <a:defRPr/>
            </a:pPr>
            <a:r>
              <a:rPr lang="en-US" dirty="0" smtClean="0"/>
              <a:t>It’s possible to format items based on a formula</a:t>
            </a:r>
          </a:p>
          <a:p>
            <a:pPr lvl="1" eaLnBrk="1" hangingPunct="1">
              <a:defRPr/>
            </a:pPr>
            <a:r>
              <a:rPr lang="en-US" dirty="0" smtClean="0"/>
              <a:t>Using Formula Is</a:t>
            </a:r>
            <a:br>
              <a:rPr lang="en-US" dirty="0" smtClean="0"/>
            </a:br>
            <a:r>
              <a:rPr lang="en-US" dirty="0" smtClean="0"/>
              <a:t>allows for a</a:t>
            </a:r>
            <a:br>
              <a:rPr lang="en-US" dirty="0" smtClean="0"/>
            </a:br>
            <a:r>
              <a:rPr lang="en-US" dirty="0" smtClean="0"/>
              <a:t>comparison with a cell </a:t>
            </a:r>
            <a:br>
              <a:rPr lang="en-US" dirty="0" smtClean="0"/>
            </a:br>
            <a:r>
              <a:rPr lang="en-US" dirty="0" smtClean="0"/>
              <a:t>other than the one </a:t>
            </a:r>
            <a:br>
              <a:rPr lang="en-US" dirty="0" smtClean="0"/>
            </a:br>
            <a:r>
              <a:rPr lang="en-US" dirty="0" smtClean="0"/>
              <a:t>being</a:t>
            </a: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81500" y="3048000"/>
            <a:ext cx="4305300" cy="153511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Names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can be helpful when designing a spread-sheet to give names to components of the sheets</a:t>
            </a:r>
          </a:p>
          <a:p>
            <a:pPr eaLnBrk="1" hangingPunct="1"/>
            <a:r>
              <a:rPr lang="en-US" smtClean="0"/>
              <a:t>A name is a word or phrase assigned to a cell or range of cells</a:t>
            </a:r>
          </a:p>
          <a:p>
            <a:pPr eaLnBrk="1" hangingPunct="1"/>
            <a:r>
              <a:rPr lang="en-US" smtClean="0"/>
              <a:t>Once the name has been assigned, it can be used wherever cell references would be used</a:t>
            </a:r>
          </a:p>
          <a:p>
            <a:pPr eaLnBrk="1" hangingPunct="1"/>
            <a:r>
              <a:rPr lang="en-US" smtClean="0"/>
              <a:t>, such as in formulas. Using names reduces</a:t>
            </a:r>
          </a:p>
          <a:p>
            <a:pPr eaLnBrk="1" hangingPunct="1"/>
            <a:r>
              <a:rPr lang="en-US" smtClean="0"/>
              <a:t>the chance of messing up range specifications, and minimizes the likelihood</a:t>
            </a:r>
          </a:p>
          <a:p>
            <a:pPr eaLnBrk="1" hangingPunct="1"/>
            <a:r>
              <a:rPr lang="en-US" smtClean="0"/>
              <a:t>that errors will creep in when columns and rows are added later.</a:t>
            </a:r>
          </a:p>
          <a:p>
            <a:pPr eaLnBrk="1" hangingPunct="1"/>
            <a:r>
              <a:rPr lang="en-US" smtClean="0"/>
              <a:t>We illustrate this idea by revising the friends’ spreadsheet to use names. After</a:t>
            </a:r>
          </a:p>
          <a:p>
            <a:pPr eaLnBrk="1" hangingPunct="1"/>
            <a:r>
              <a:rPr lang="en-US" smtClean="0"/>
              <a:t>choosing Insert &gt; Name &gt; Define . . . , we are presented with the Define Name</a:t>
            </a:r>
          </a:p>
          <a:p>
            <a:pPr eaLnBrk="1" hangingPunct="1"/>
            <a:r>
              <a:rPr lang="en-US" smtClean="0"/>
              <a:t>window,</a:t>
            </a:r>
          </a:p>
          <a:p>
            <a:pPr eaLnBrk="1" hangingPunct="1"/>
            <a:r>
              <a:rPr lang="en-US" smtClean="0"/>
              <a:t>shown in Figure 14.7(a). The range is automatically filled in for us based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Names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can be helpful when designing a spread-sheet to give names to components of the sheets</a:t>
            </a:r>
          </a:p>
          <a:p>
            <a:pPr eaLnBrk="1" hangingPunct="1"/>
            <a:r>
              <a:rPr lang="en-US" smtClean="0"/>
              <a:t>A name is a word or phrase assigned to a cell or range of cells</a:t>
            </a:r>
          </a:p>
          <a:p>
            <a:pPr eaLnBrk="1" hangingPunct="1"/>
            <a:r>
              <a:rPr lang="en-US" smtClean="0"/>
              <a:t>Once the name has been assigned, it can be used wherever cell references would be used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Names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names reduces the chance of messing up range specifications</a:t>
            </a:r>
          </a:p>
          <a:p>
            <a:pPr eaLnBrk="1" hangingPunct="1"/>
            <a:r>
              <a:rPr lang="en-US" smtClean="0"/>
              <a:t>Errors are minimized when columns and rows are added/deleted</a:t>
            </a:r>
          </a:p>
          <a:p>
            <a:pPr eaLnBrk="1" hangingPunct="1"/>
            <a:r>
              <a:rPr lang="en-US" smtClean="0"/>
              <a:t>Choose </a:t>
            </a:r>
            <a:r>
              <a:rPr lang="en-US" i="1" smtClean="0"/>
              <a:t>Insert &gt; Name &gt; Define . . .  </a:t>
            </a:r>
            <a:r>
              <a:rPr lang="en-US" smtClean="0"/>
              <a:t>and enter a name</a:t>
            </a:r>
          </a:p>
          <a:p>
            <a:pPr lvl="1" eaLnBrk="1" hangingPunct="1"/>
            <a:r>
              <a:rPr lang="en-US" smtClean="0"/>
              <a:t>The software assigns the name to that range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State the two basic design criteria for creating effective spreadsheets</a:t>
            </a:r>
          </a:p>
          <a:p>
            <a:pPr eaLnBrk="1" hangingPunct="1"/>
            <a:r>
              <a:rPr lang="en-US" sz="2400" smtClean="0"/>
              <a:t>Explain how conditional formatting of spreadsheet entries applies an interpretation to spreadsheet information</a:t>
            </a:r>
          </a:p>
          <a:p>
            <a:pPr eaLnBrk="1" hangingPunct="1"/>
            <a:r>
              <a:rPr lang="en-US" sz="2400" smtClean="0"/>
              <a:t>Explain conditional formulas, and their components and behavior</a:t>
            </a:r>
          </a:p>
          <a:p>
            <a:pPr eaLnBrk="1" hangingPunct="1"/>
            <a:r>
              <a:rPr lang="en-US" sz="2400" smtClean="0"/>
              <a:t>Perform “what if” analysis with a spreadsheet</a:t>
            </a:r>
          </a:p>
          <a:p>
            <a:pPr eaLnBrk="1" hangingPunct="1"/>
            <a:r>
              <a:rPr lang="en-US" sz="2400" smtClean="0"/>
              <a:t>Use AutoFiltering and advanced filtering to customize</a:t>
            </a:r>
          </a:p>
          <a:p>
            <a:pPr eaLnBrk="1" hangingPunct="1"/>
            <a:r>
              <a:rPr lang="en-US" sz="2400" smtClean="0"/>
              <a:t>spreadsheet lists</a:t>
            </a:r>
          </a:p>
          <a:p>
            <a:pPr eaLnBrk="1" hangingPunct="1"/>
            <a:r>
              <a:rPr lang="en-US" sz="2400" smtClean="0"/>
              <a:t>Explain the importance of symbolic naming of spreadsheet cells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Names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Now, choose </a:t>
            </a:r>
            <a:r>
              <a:rPr lang="en-US" i="1" smtClean="0"/>
              <a:t>Insert &gt; Name &gt; Apply </a:t>
            </a:r>
            <a:r>
              <a:rPr lang="en-US" smtClean="0"/>
              <a:t>to</a:t>
            </a:r>
            <a:r>
              <a:rPr lang="en-US" i="1" smtClean="0"/>
              <a:t> </a:t>
            </a:r>
            <a:r>
              <a:rPr lang="en-US" smtClean="0"/>
              <a:t>allow the use of the name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809875"/>
            <a:ext cx="6915150" cy="35147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“What If” Analysis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Scenarios</a:t>
            </a:r>
          </a:p>
          <a:p>
            <a:pPr lvl="1" eaLnBrk="1" hangingPunct="1"/>
            <a:r>
              <a:rPr lang="en-US" smtClean="0"/>
              <a:t>A speculative or “what if ” analysis is supported in spreadsheet software by a tool called Scenarios</a:t>
            </a:r>
          </a:p>
          <a:p>
            <a:pPr lvl="1" eaLnBrk="1" hangingPunct="1"/>
            <a:r>
              <a:rPr lang="en-US" smtClean="0"/>
              <a:t>A scenario is a named alternative to a spreadsheet based on different inputs</a:t>
            </a:r>
          </a:p>
          <a:p>
            <a:pPr lvl="1" eaLnBrk="1" hangingPunct="1"/>
            <a:r>
              <a:rPr lang="en-US" smtClean="0"/>
              <a:t>A scenario is an aid to understanding changes in plans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“What If”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Add Scenario </a:t>
            </a:r>
            <a:r>
              <a:rPr lang="en-US" dirty="0" smtClean="0"/>
              <a:t>window is the place to name a scenario</a:t>
            </a:r>
          </a:p>
          <a:p>
            <a:pPr eaLnBrk="1" hangingPunct="1">
              <a:defRPr/>
            </a:pPr>
            <a:r>
              <a:rPr lang="en-US" dirty="0" smtClean="0"/>
              <a:t>The software fills in the cell(s) that will change</a:t>
            </a:r>
          </a:p>
          <a:p>
            <a:pPr eaLnBrk="1" hangingPunct="1">
              <a:defRPr/>
            </a:pPr>
            <a:r>
              <a:rPr lang="en-US" dirty="0" smtClean="0"/>
              <a:t>Clicking </a:t>
            </a:r>
            <a:r>
              <a:rPr lang="en-US" b="1" dirty="0" smtClean="0"/>
              <a:t>OK </a:t>
            </a:r>
            <a:r>
              <a:rPr lang="en-US" dirty="0" smtClean="0"/>
              <a:t>takes us to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Scenario Values</a:t>
            </a:r>
            <a:r>
              <a:rPr lang="en-US" dirty="0" smtClean="0"/>
              <a:t> window</a:t>
            </a:r>
          </a:p>
          <a:p>
            <a:pPr eaLnBrk="1" hangingPunct="1">
              <a:defRPr/>
            </a:pPr>
            <a:r>
              <a:rPr lang="en-US" dirty="0" smtClean="0"/>
              <a:t>Clicking OK takes us back to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Scenario Manager</a:t>
            </a:r>
            <a:r>
              <a:rPr lang="en-US" dirty="0" smtClean="0"/>
              <a:t> window where the newly added scenario can be seen in the list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857250"/>
            <a:ext cx="4476750" cy="51435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“What If”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 the bottom of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Scenario Manager </a:t>
            </a:r>
            <a:r>
              <a:rPr lang="en-US" dirty="0" smtClean="0"/>
              <a:t>window, there is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Summary</a:t>
            </a:r>
            <a:r>
              <a:rPr lang="en-US" dirty="0" smtClean="0"/>
              <a:t>. . . Button</a:t>
            </a:r>
          </a:p>
          <a:p>
            <a:pPr eaLnBrk="1" hangingPunct="1">
              <a:defRPr/>
            </a:pPr>
            <a:r>
              <a:rPr lang="en-US" dirty="0" smtClean="0"/>
              <a:t>When clicked, a dialog box appears asking what cell we consider the “bottom line” of the computation</a:t>
            </a:r>
          </a:p>
          <a:p>
            <a:pPr lvl="1" eaLnBrk="1" hangingPunct="1">
              <a:defRPr/>
            </a:pPr>
            <a:r>
              <a:rPr lang="en-US" dirty="0" smtClean="0"/>
              <a:t>Aka, if the scenario came to pass, what value are we most interested in</a:t>
            </a:r>
          </a:p>
          <a:p>
            <a:pPr eaLnBrk="1" hangingPunct="1">
              <a:defRPr/>
            </a:pPr>
            <a:r>
              <a:rPr lang="en-US" dirty="0" smtClean="0"/>
              <a:t>Click OK again, and you are presented with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Scenario Summary</a:t>
            </a:r>
            <a:endParaRPr lang="en-US" b="1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600200"/>
            <a:ext cx="7724775" cy="3657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Reusing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Having set up the scenarios earlier, it is possible to rerun them to see how the end result changes</a:t>
            </a:r>
          </a:p>
          <a:p>
            <a:pPr eaLnBrk="1" hangingPunct="1">
              <a:defRPr/>
            </a:pPr>
            <a:r>
              <a:rPr lang="en-US" dirty="0" smtClean="0"/>
              <a:t>Once run, navigate to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Scenario Manager</a:t>
            </a:r>
            <a:r>
              <a:rPr lang="en-US" dirty="0" smtClean="0"/>
              <a:t> and click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Data Using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Use of the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Filtering</a:t>
            </a:r>
            <a:r>
              <a:rPr lang="en-US" sz="3000" dirty="0" smtClean="0"/>
              <a:t> tool allows access to subsets of information held in a spreadsheet</a:t>
            </a:r>
          </a:p>
          <a:p>
            <a:pPr eaLnBrk="1" hangingPunct="1">
              <a:defRPr/>
            </a:pPr>
            <a:r>
              <a:rPr lang="en-US" sz="3000" dirty="0" smtClean="0"/>
              <a:t>Filtering selects only certain rows from a list</a:t>
            </a:r>
          </a:p>
          <a:p>
            <a:pPr eaLnBrk="1" hangingPunct="1">
              <a:defRPr/>
            </a:pPr>
            <a:r>
              <a:rPr lang="en-US" sz="3000" dirty="0" smtClean="0"/>
              <a:t>It applies only to spreadsheet tables that have column headings</a:t>
            </a:r>
          </a:p>
          <a:p>
            <a:pPr eaLnBrk="1" hangingPunct="1">
              <a:defRPr/>
            </a:pPr>
            <a:r>
              <a:rPr lang="en-US" sz="3000" dirty="0" smtClean="0"/>
              <a:t>Filtering lets users create a customized version of a spreadsheet list that is limited to the rows meeting some criterion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Data Using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AutoFilter</a:t>
            </a:r>
          </a:p>
          <a:p>
            <a:pPr lvl="1" eaLnBrk="1" hangingPunct="1">
              <a:defRPr/>
            </a:pPr>
            <a:r>
              <a:rPr lang="en-US" dirty="0" smtClean="0"/>
              <a:t>Select any cell in the list</a:t>
            </a:r>
          </a:p>
          <a:p>
            <a:pPr lvl="1" eaLnBrk="1" hangingPunct="1">
              <a:defRPr/>
            </a:pPr>
            <a:r>
              <a:rPr lang="en-US" dirty="0" smtClean="0"/>
              <a:t>Choose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Data &gt; Filter &gt; AutoFilter</a:t>
            </a:r>
          </a:p>
          <a:p>
            <a:pPr lvl="1" eaLnBrk="1" hangingPunct="1">
              <a:defRPr/>
            </a:pPr>
            <a:r>
              <a:rPr lang="en-US" dirty="0" smtClean="0"/>
              <a:t>The result is a redrawn spreadsheet list with triangle menu buttons by each column heading</a:t>
            </a:r>
          </a:p>
          <a:p>
            <a:pPr lvl="1" eaLnBrk="1" hangingPunct="1">
              <a:defRPr/>
            </a:pPr>
            <a:r>
              <a:rPr lang="en-US" dirty="0" smtClean="0"/>
              <a:t>The menu buttons give you options for filtering the list based on data in that column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Data Using Filtering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AutoFilter</a:t>
            </a:r>
          </a:p>
          <a:p>
            <a:pPr lvl="1" eaLnBrk="1" hangingPunct="1"/>
            <a:r>
              <a:rPr lang="en-US" smtClean="0"/>
              <a:t>Clicking a button opens the menu and presents the options:</a:t>
            </a:r>
          </a:p>
          <a:p>
            <a:pPr lvl="2" eaLnBrk="1" hangingPunct="1"/>
            <a:r>
              <a:rPr lang="en-US" smtClean="0"/>
              <a:t>include sorting rows</a:t>
            </a:r>
          </a:p>
          <a:p>
            <a:pPr lvl="2" eaLnBrk="1" hangingPunct="1"/>
            <a:r>
              <a:rPr lang="en-US" smtClean="0"/>
              <a:t>displaying rows containing a limited number of values</a:t>
            </a:r>
          </a:p>
          <a:p>
            <a:pPr lvl="2" eaLnBrk="1" hangingPunct="1"/>
            <a:r>
              <a:rPr lang="en-US" smtClean="0"/>
              <a:t>displaying only those rows matching a specific value in the column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a Spreadsheet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we make a spreadsheet to find an answer and then delete it, all that matters is that the computation was right</a:t>
            </a:r>
          </a:p>
          <a:p>
            <a:pPr eaLnBrk="1" hangingPunct="1"/>
            <a:r>
              <a:rPr lang="en-US" smtClean="0"/>
              <a:t>When a spreadsheet is used repeatedly, it becomes a tool of planning, analysis, and decision-making</a:t>
            </a:r>
          </a:p>
          <a:p>
            <a:pPr eaLnBrk="1" hangingPunct="1"/>
            <a:r>
              <a:rPr lang="en-US" smtClean="0"/>
              <a:t>To be effective, a spreadsheet must be well designed, informative, and 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096125" cy="9525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76400"/>
            <a:ext cx="2667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Up Arrow 3"/>
          <p:cNvSpPr/>
          <p:nvPr/>
        </p:nvSpPr>
        <p:spPr>
          <a:xfrm rot="13054029">
            <a:off x="5634038" y="111125"/>
            <a:ext cx="414337" cy="876300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3054029">
            <a:off x="6091238" y="2778125"/>
            <a:ext cx="414337" cy="876300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67200"/>
            <a:ext cx="7086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Filtering Setup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apply advanced filtering, provide a column name and a filtering criterion:</a:t>
            </a:r>
          </a:p>
          <a:p>
            <a:pPr lvl="1" eaLnBrk="1" hangingPunct="1"/>
            <a:r>
              <a:rPr lang="en-US" smtClean="0"/>
              <a:t>First, add a new column</a:t>
            </a:r>
            <a:br>
              <a:rPr lang="en-US" smtClean="0"/>
            </a:br>
            <a:r>
              <a:rPr lang="en-US" smtClean="0"/>
              <a:t>Give the new column the same heading as the column containing the data to be filtered</a:t>
            </a:r>
          </a:p>
          <a:p>
            <a:pPr lvl="1" eaLnBrk="1" hangingPunct="1"/>
            <a:r>
              <a:rPr lang="en-US" smtClean="0"/>
              <a:t>Second, in the cell below the heading, enter criterion to indicate that values in the other column by the same name should be filtered for that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209800"/>
            <a:ext cx="7000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an Advanced Filter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run the actual filtering operation, select a cell in the column to be filtered</a:t>
            </a:r>
          </a:p>
          <a:p>
            <a:pPr eaLnBrk="1" hangingPunct="1">
              <a:defRPr/>
            </a:pPr>
            <a:r>
              <a:rPr lang="en-US" dirty="0" smtClean="0"/>
              <a:t>Next, choose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Data &gt; Filter &gt; Advanced Filter. . . </a:t>
            </a:r>
            <a:r>
              <a:rPr lang="en-US" i="1" dirty="0" smtClean="0"/>
              <a:t>, </a:t>
            </a:r>
            <a:r>
              <a:rPr lang="en-US" dirty="0" smtClean="0"/>
              <a:t>which displays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Advanced Filter </a:t>
            </a:r>
            <a:r>
              <a:rPr lang="en-US" dirty="0" smtClean="0"/>
              <a:t>window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0" y="1906588"/>
            <a:ext cx="3070225" cy="3503612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an Advanced Filter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chemeClr val="accent1">
                    <a:lumMod val="25000"/>
                  </a:schemeClr>
                </a:solidFill>
              </a:rPr>
              <a:t>List range </a:t>
            </a:r>
            <a:r>
              <a:rPr lang="en-US" sz="2400" dirty="0" smtClean="0"/>
              <a:t>gives the dimensions of the list that is going to be filtered</a:t>
            </a:r>
          </a:p>
          <a:p>
            <a:pPr eaLnBrk="1" hangingPunct="1">
              <a:defRPr/>
            </a:pPr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chemeClr val="accent1">
                    <a:lumMod val="25000"/>
                  </a:schemeClr>
                </a:solidFill>
              </a:rPr>
              <a:t>Criteria range</a:t>
            </a:r>
            <a:r>
              <a:rPr lang="en-US" sz="2400" dirty="0" smtClean="0"/>
              <a:t> is where users specify the setup column</a:t>
            </a:r>
          </a:p>
          <a:p>
            <a:pPr eaLnBrk="1" hangingPunct="1">
              <a:defRPr/>
            </a:pPr>
            <a:r>
              <a:rPr lang="en-US" sz="2400" dirty="0" smtClean="0"/>
              <a:t>Enter the range covering the heading and the criterion</a:t>
            </a:r>
          </a:p>
          <a:p>
            <a:pPr eaLnBrk="1" hangingPunct="1">
              <a:defRPr/>
            </a:pPr>
            <a:r>
              <a:rPr lang="en-US" sz="2400" dirty="0" smtClean="0"/>
              <a:t>Clicking </a:t>
            </a:r>
            <a:r>
              <a:rPr lang="en-US" sz="2400" i="1" dirty="0" smtClean="0">
                <a:solidFill>
                  <a:schemeClr val="accent1">
                    <a:lumMod val="25000"/>
                  </a:schemeClr>
                </a:solidFill>
              </a:rPr>
              <a:t>OK</a:t>
            </a:r>
            <a:r>
              <a:rPr lang="en-US" sz="2400" dirty="0" smtClean="0"/>
              <a:t> produces a filtered table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0" y="1906588"/>
            <a:ext cx="3070225" cy="3503612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613" y="2286000"/>
            <a:ext cx="7978775" cy="2286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an Advanced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restore the original table, choose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Data &gt; Filter &gt; Show All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Copy to </a:t>
            </a:r>
            <a:r>
              <a:rPr lang="en-US" dirty="0" smtClean="0"/>
              <a:t>option in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Advanced Filter </a:t>
            </a:r>
            <a:r>
              <a:rPr lang="en-US" dirty="0" smtClean="0"/>
              <a:t>window specifies a new place on the spreadsheet to place the filtered result</a:t>
            </a:r>
          </a:p>
          <a:p>
            <a:pPr eaLnBrk="1" hangingPunct="1">
              <a:defRPr/>
            </a:pPr>
            <a:r>
              <a:rPr lang="en-US" dirty="0" smtClean="0"/>
              <a:t>It can be handy to have both the original and filtered result to compare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Filtering on Multiple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Advanced Filtering </a:t>
            </a:r>
            <a:r>
              <a:rPr lang="en-US" dirty="0" smtClean="0"/>
              <a:t>feature allows multiple criteria</a:t>
            </a:r>
          </a:p>
          <a:p>
            <a:pPr eaLnBrk="1" hangingPunct="1">
              <a:defRPr/>
            </a:pPr>
            <a:r>
              <a:rPr lang="en-US" dirty="0" smtClean="0"/>
              <a:t>These criteria are specified during setup by defining multiple columns</a:t>
            </a:r>
          </a:p>
          <a:p>
            <a:pPr eaLnBrk="1" hangingPunct="1">
              <a:defRPr/>
            </a:pPr>
            <a:r>
              <a:rPr lang="en-US" dirty="0" smtClean="0"/>
              <a:t>During execution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Criteria range </a:t>
            </a:r>
            <a:r>
              <a:rPr lang="en-US" dirty="0" smtClean="0"/>
              <a:t>is enlarged to cover all criteria</a:t>
            </a:r>
          </a:p>
          <a:p>
            <a:pPr eaLnBrk="1" hangingPunct="1">
              <a:defRPr/>
            </a:pPr>
            <a:r>
              <a:rPr lang="en-US" dirty="0" smtClean="0"/>
              <a:t>Filtering is extremely useful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chapter has taught several advanced spreadsheet techniques.</a:t>
            </a:r>
          </a:p>
          <a:p>
            <a:pPr eaLnBrk="1" hangingPunct="1"/>
            <a:r>
              <a:rPr lang="en-US" smtClean="0"/>
              <a:t>You learned the following:</a:t>
            </a:r>
          </a:p>
          <a:p>
            <a:pPr lvl="1" eaLnBrk="1" hangingPunct="1"/>
            <a:r>
              <a:rPr lang="en-US" smtClean="0"/>
              <a:t>Two basic principles underline the design of effective spreadsheets:</a:t>
            </a:r>
            <a:br>
              <a:rPr lang="en-US" smtClean="0"/>
            </a:br>
            <a:r>
              <a:rPr lang="en-US" smtClean="0"/>
              <a:t>(1) focus on form and (2) explain everything.</a:t>
            </a:r>
          </a:p>
          <a:p>
            <a:pPr lvl="1" eaLnBrk="1" hangingPunct="1"/>
            <a:r>
              <a:rPr lang="en-US" smtClean="0"/>
              <a:t>Conditional formatting can apply an interpretation to the data in a spreadsheet so that it is easy to perceive.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chapter has taught several advanced spreadsheet techniques.</a:t>
            </a:r>
          </a:p>
          <a:p>
            <a:pPr eaLnBrk="1" hangingPunct="1"/>
            <a:r>
              <a:rPr lang="en-US" smtClean="0"/>
              <a:t>You learned the following:</a:t>
            </a:r>
          </a:p>
          <a:p>
            <a:pPr lvl="1" eaLnBrk="1" hangingPunct="1"/>
            <a:r>
              <a:rPr lang="en-US" smtClean="0"/>
              <a:t>Conditional formulas using the IF( ) function allow complex, case-specific data definition and analysis.</a:t>
            </a:r>
          </a:p>
          <a:p>
            <a:pPr lvl="1" eaLnBrk="1" hangingPunct="1"/>
            <a:r>
              <a:rPr lang="en-US" smtClean="0"/>
              <a:t>Naming the cells and regions of a spreadsheet allows the parts of a spreadsheet to be referenced in a convenient and less error-prone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basic principles for setting up effective spreadsheets: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Focus on Form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Make the form logical, the layout clean, and the entries clear and easy to use</a:t>
            </a:r>
          </a:p>
          <a:p>
            <a:pPr lvl="1"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Explain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Everything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It should be possible to know immediately what every cell means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chapter has taught several advanced spreadsheet techniques.</a:t>
            </a:r>
          </a:p>
          <a:p>
            <a:pPr eaLnBrk="1" hangingPunct="1"/>
            <a:r>
              <a:rPr lang="en-US" smtClean="0"/>
              <a:t>You learned the following:</a:t>
            </a:r>
          </a:p>
          <a:p>
            <a:pPr lvl="1" eaLnBrk="1" hangingPunct="1"/>
            <a:r>
              <a:rPr lang="en-US" smtClean="0"/>
              <a:t>“What if” analysis is a particularly powerful application of spreadsheets in which the consequences of alternative information can be assessed.</a:t>
            </a:r>
          </a:p>
          <a:p>
            <a:pPr lvl="1" eaLnBrk="1" hangingPunct="1"/>
            <a:r>
              <a:rPr lang="en-US" smtClean="0"/>
              <a:t>Filtering effectively customizes spreadsheet data to particular cases.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 on Form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spreadsheet is used in solving problems </a:t>
            </a:r>
          </a:p>
          <a:p>
            <a:pPr eaLnBrk="1" hangingPunct="1"/>
            <a:r>
              <a:rPr lang="en-US" smtClean="0"/>
              <a:t>It must be easy to understand and easy to work with</a:t>
            </a:r>
          </a:p>
          <a:p>
            <a:pPr eaLnBrk="1" hangingPunct="1"/>
            <a:r>
              <a:rPr lang="en-US" smtClean="0"/>
              <a:t>Arrange the data logically:</a:t>
            </a:r>
          </a:p>
          <a:p>
            <a:pPr lvl="1" eaLnBrk="1" hangingPunct="1"/>
            <a:r>
              <a:rPr lang="en-US" smtClean="0"/>
              <a:t>Descriptive information should be on the top and left sides</a:t>
            </a:r>
          </a:p>
          <a:p>
            <a:pPr lvl="1" eaLnBrk="1" hangingPunct="1"/>
            <a:r>
              <a:rPr lang="en-US" smtClean="0"/>
              <a:t>Summary information should be on the bottom and right sides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 on Form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Fonts should be clear</a:t>
            </a:r>
          </a:p>
          <a:p>
            <a:pPr eaLnBrk="1" hangingPunct="1"/>
            <a:r>
              <a:rPr lang="en-US" smtClean="0"/>
              <a:t>Colors should be used in moderation</a:t>
            </a:r>
          </a:p>
          <a:p>
            <a:pPr lvl="1" eaLnBrk="1" hangingPunct="1"/>
            <a:r>
              <a:rPr lang="en-US" smtClean="0"/>
              <a:t>Be an attraction, not a distraction</a:t>
            </a:r>
          </a:p>
          <a:p>
            <a:pPr eaLnBrk="1" hangingPunct="1"/>
            <a:r>
              <a:rPr lang="en-US" smtClean="0"/>
              <a:t>Use a separate sheet for each table </a:t>
            </a:r>
          </a:p>
          <a:p>
            <a:pPr lvl="1" eaLnBrk="1" hangingPunct="1"/>
            <a:r>
              <a:rPr lang="en-US" smtClean="0"/>
              <a:t>Individual sheets make working with multiple tables more manageable</a:t>
            </a:r>
          </a:p>
          <a:p>
            <a:pPr eaLnBrk="1" hangingPunct="1"/>
            <a:r>
              <a:rPr lang="en-US" smtClean="0"/>
              <a:t>Hiding information that isn’t needed is also a good way to make a spreadsheet clear and easy to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 Everything</a:t>
            </a:r>
          </a:p>
        </p:txBody>
      </p:sp>
      <p:sp>
        <p:nvSpPr>
          <p:cNvPr id="194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Include meaningful column headings and identifying information about the rows</a:t>
            </a:r>
          </a:p>
          <a:p>
            <a:pPr eaLnBrk="1" hangingPunct="1"/>
            <a:r>
              <a:rPr lang="en-US" sz="3000" smtClean="0"/>
              <a:t>Cells and ranges are assigned symbolic names so the content becomes meaningful</a:t>
            </a:r>
          </a:p>
          <a:p>
            <a:pPr eaLnBrk="1" hangingPunct="1"/>
            <a:r>
              <a:rPr lang="en-US" sz="3000" smtClean="0"/>
              <a:t>For summary information cells, choose modifiers like total and largest</a:t>
            </a:r>
          </a:p>
          <a:p>
            <a:pPr eaLnBrk="1" hangingPunct="1"/>
            <a:r>
              <a:rPr lang="en-US" sz="3000" smtClean="0"/>
              <a:t>For computations, include comments to explain assumptions made when creating the formulas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Trip Sample Spreadsheet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Scenario:</a:t>
            </a:r>
          </a:p>
          <a:p>
            <a:pPr lvl="1" eaLnBrk="1" hangingPunct="1"/>
            <a:r>
              <a:rPr lang="en-US" smtClean="0"/>
              <a:t>Two friends wonder if it’s possible to drive to the Arctic Circle from Chicago.</a:t>
            </a:r>
          </a:p>
          <a:p>
            <a:pPr lvl="1" eaLnBrk="1" hangingPunct="1"/>
            <a:r>
              <a:rPr lang="en-US" smtClean="0"/>
              <a:t>The trip to Inuvik is 3,663 miles from home and will take three days and eight hours of driving time.</a:t>
            </a:r>
          </a:p>
          <a:p>
            <a:pPr lvl="1" eaLnBrk="1" hangingPunct="1"/>
            <a:r>
              <a:rPr lang="en-US" smtClean="0"/>
              <a:t>The given driving time is continuous, which they do not plan to do.</a:t>
            </a:r>
          </a:p>
          <a:p>
            <a:pPr lvl="1" eaLnBrk="1" hangingPunct="1"/>
            <a:r>
              <a:rPr lang="en-US" smtClean="0"/>
              <a:t>Use a spreadsheet to figure out how long it will take and how much it will cost.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the Rules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trip is a five-day trek from Chicago to Dawson, Yukon Territory</a:t>
            </a:r>
          </a:p>
          <a:p>
            <a:pPr eaLnBrk="1" hangingPunct="1"/>
            <a:r>
              <a:rPr lang="en-US" smtClean="0"/>
              <a:t>From Dawson, they will drive to the Arctic Circle and back to Dawson that night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8058150" cy="20859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1550</Words>
  <Application>Microsoft Office PowerPoint</Application>
  <PresentationFormat>On-screen Show (4:3)</PresentationFormat>
  <Paragraphs>165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Designing a Spreadsheet</vt:lpstr>
      <vt:lpstr>Design Guidelines</vt:lpstr>
      <vt:lpstr>Focus on Form</vt:lpstr>
      <vt:lpstr>Focus on Form</vt:lpstr>
      <vt:lpstr>Explain Everything</vt:lpstr>
      <vt:lpstr>The Trip Sample Spreadsheet</vt:lpstr>
      <vt:lpstr>Applying the Rules</vt:lpstr>
      <vt:lpstr>Applying the Rules</vt:lpstr>
      <vt:lpstr>Initial Spreadsheet</vt:lpstr>
      <vt:lpstr>Applying the Rules</vt:lpstr>
      <vt:lpstr>Applying the Rules</vt:lpstr>
      <vt:lpstr>Applying the Rules</vt:lpstr>
      <vt:lpstr>Conditional Formatting</vt:lpstr>
      <vt:lpstr>Conditional Formatting</vt:lpstr>
      <vt:lpstr>Defining Names</vt:lpstr>
      <vt:lpstr>Defining Names</vt:lpstr>
      <vt:lpstr>Defining Names</vt:lpstr>
      <vt:lpstr>Defining Names</vt:lpstr>
      <vt:lpstr>“What If” Analysis</vt:lpstr>
      <vt:lpstr>“What If” Analysis</vt:lpstr>
      <vt:lpstr>Slide 23</vt:lpstr>
      <vt:lpstr>“What If” Analysis</vt:lpstr>
      <vt:lpstr>Slide 25</vt:lpstr>
      <vt:lpstr>Reusing Scenarios</vt:lpstr>
      <vt:lpstr>Analyzing Data Using Filtering</vt:lpstr>
      <vt:lpstr>Analyzing Data Using Filtering</vt:lpstr>
      <vt:lpstr>Analyzing Data Using Filtering</vt:lpstr>
      <vt:lpstr>Slide 30</vt:lpstr>
      <vt:lpstr>Advanced Filtering Setup</vt:lpstr>
      <vt:lpstr>Slide 32</vt:lpstr>
      <vt:lpstr>Executing an Advanced Filter</vt:lpstr>
      <vt:lpstr>Executing an Advanced Filter</vt:lpstr>
      <vt:lpstr>Slide 35</vt:lpstr>
      <vt:lpstr>Executing an Advanced Filter</vt:lpstr>
      <vt:lpstr>Filtering on Multiple Criteria</vt:lpstr>
      <vt:lpstr>Summary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43</cp:revision>
  <dcterms:created xsi:type="dcterms:W3CDTF">2012-03-21T18:49:41Z</dcterms:created>
  <dcterms:modified xsi:type="dcterms:W3CDTF">2012-05-21T14:00:57Z</dcterms:modified>
</cp:coreProperties>
</file>