
<file path=[Content_Types].xml><?xml version="1.0" encoding="utf-8"?>
<Types xmlns="http://schemas.openxmlformats.org/package/2006/content-types">
  <Override PartName="/ppt/slides/slide29.xml" ContentType="application/vnd.openxmlformats-officedocument.presentationml.slide+xml"/>
  <Override PartName="/ppt/slides/slide47.xml" ContentType="application/vnd.openxmlformats-officedocument.presentationml.slide+xml"/>
  <Override PartName="/ppt/slides/slide58.xml" ContentType="application/vnd.openxmlformats-officedocument.presentationml.slide+xml"/>
  <Override PartName="/ppt/slides/slide76.xml" ContentType="application/vnd.openxmlformats-officedocument.presentationml.slide+xml"/>
  <Override PartName="/ppt/slides/slide94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36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s/slide83.xml" ContentType="application/vnd.openxmlformats-officedocument.presentationml.slide+xml"/>
  <Override PartName="/ppt/slideLayouts/slideLayout6.xml" ContentType="application/vnd.openxmlformats-officedocument.presentationml.slideLayout+xml"/>
  <Override PartName="/ppt/slides/slide25.xml" ContentType="application/vnd.openxmlformats-officedocument.presentationml.slide+xml"/>
  <Override PartName="/ppt/slides/slide43.xml" ContentType="application/vnd.openxmlformats-officedocument.presentationml.slide+xml"/>
  <Override PartName="/ppt/slides/slide72.xml" ContentType="application/vnd.openxmlformats-officedocument.presentationml.slide+xml"/>
  <Override PartName="/ppt/slides/slide90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xml" ContentType="application/xml"/>
  <Override PartName="/ppt/slides/slide14.xml" ContentType="application/vnd.openxmlformats-officedocument.presentationml.slide+xml"/>
  <Override PartName="/ppt/slides/slide32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s/slide79.xml" ContentType="application/vnd.openxmlformats-officedocument.presentationml.slide+xml"/>
  <Override PartName="/ppt/slides/slide7.xml" ContentType="application/vnd.openxmlformats-officedocument.presentationml.slide+xml"/>
  <Override PartName="/ppt/slides/slide9.xml" ContentType="application/vnd.openxmlformats-officedocument.presentationml.slide+xml"/>
  <Override PartName="/ppt/slides/slide59.xml" ContentType="application/vnd.openxmlformats-officedocument.presentationml.slide+xml"/>
  <Override PartName="/ppt/slides/slide68.xml" ContentType="application/vnd.openxmlformats-officedocument.presentationml.slide+xml"/>
  <Override PartName="/ppt/slides/slide77.xml" ContentType="application/vnd.openxmlformats-officedocument.presentationml.slide+xml"/>
  <Override PartName="/ppt/slides/slide88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s/slide75.xml" ContentType="application/vnd.openxmlformats-officedocument.presentationml.slide+xml"/>
  <Override PartName="/ppt/slides/slide8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slides/slide73.xml" ContentType="application/vnd.openxmlformats-officedocument.presentationml.slide+xml"/>
  <Override PartName="/ppt/slides/slide84.xml" ContentType="application/vnd.openxmlformats-officedocument.presentationml.slide+xml"/>
  <Override PartName="/ppt/slides/slide9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s/slide71.xml" ContentType="application/vnd.openxmlformats-officedocument.presentationml.slide+xml"/>
  <Override PartName="/ppt/slides/slide80.xml" ContentType="application/vnd.openxmlformats-officedocument.presentationml.slide+xml"/>
  <Override PartName="/ppt/slides/slide82.xml" ContentType="application/vnd.openxmlformats-officedocument.presentationml.slide+xml"/>
  <Override PartName="/ppt/slides/slide91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  <Override PartName="/ppt/slides/slide89.xml" ContentType="application/vnd.openxmlformats-officedocument.presentationml.slide+xml"/>
  <Override PartName="/ppt/slides/slide8.xml" ContentType="application/vnd.openxmlformats-officedocument.presentationml.slide+xml"/>
  <Override PartName="/ppt/slides/slide49.xml" ContentType="application/vnd.openxmlformats-officedocument.presentationml.slide+xml"/>
  <Override PartName="/ppt/slides/slide69.xml" ContentType="application/vnd.openxmlformats-officedocument.presentationml.slide+xml"/>
  <Override PartName="/ppt/slides/slide78.xml" ContentType="application/vnd.openxmlformats-officedocument.presentationml.slide+xml"/>
  <Override PartName="/ppt/slides/slide87.xml" ContentType="application/vnd.openxmlformats-officedocument.presentationml.slide+xml"/>
  <Override PartName="/docProps/core.xml" ContentType="application/vnd.openxmlformats-package.core-properties+xml"/>
  <Override PartName="/ppt/slides/slide6.xml" ContentType="application/vnd.openxmlformats-officedocument.presentationml.slide+xml"/>
  <Override PartName="/ppt/slides/slide38.xml" ContentType="application/vnd.openxmlformats-officedocument.presentationml.slide+xml"/>
  <Override PartName="/ppt/slides/slide56.xml" ContentType="application/vnd.openxmlformats-officedocument.presentationml.slide+xml"/>
  <Override PartName="/ppt/slides/slide67.xml" ContentType="application/vnd.openxmlformats-officedocument.presentationml.slide+xml"/>
  <Override PartName="/ppt/slides/slide85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27.xml" ContentType="application/vnd.openxmlformats-officedocument.presentationml.slide+xml"/>
  <Override PartName="/ppt/slides/slide45.xml" ContentType="application/vnd.openxmlformats-officedocument.presentationml.slide+xml"/>
  <Override PartName="/ppt/slides/slide74.xml" ContentType="application/vnd.openxmlformats-officedocument.presentationml.slide+xml"/>
  <Override PartName="/ppt/slides/slide92.xml" ContentType="application/vnd.openxmlformats-officedocument.presentationml.slide+xml"/>
  <Override PartName="/ppt/slideLayouts/slideLayout4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34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slides/slide81.xml" ContentType="application/vnd.openxmlformats-officedocument.presentationml.slide+xml"/>
  <Default Extension="wmf" ContentType="image/x-wmf"/>
  <Default Extension="rels" ContentType="application/vnd.openxmlformats-package.relationships+xml"/>
  <Override PartName="/ppt/slides/slide23.xml" ContentType="application/vnd.openxmlformats-officedocument.presentationml.slide+xml"/>
  <Override PartName="/ppt/slides/slide41.xml" ContentType="application/vnd.openxmlformats-officedocument.presentationml.slide+xml"/>
  <Override PartName="/ppt/slides/slide70.xml" ContentType="application/vnd.openxmlformats-officedocument.presentationml.slide+xml"/>
  <Override PartName="/ppt/slides/slide12.xml" ContentType="application/vnd.openxmlformats-officedocument.presentationml.slide+xml"/>
  <Override PartName="/ppt/slides/slide30.xml" ContentType="application/vnd.openxmlformats-officedocument.presentationml.slide+xml"/>
  <Override PartName="/ppt/slideLayouts/slideLayout11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6"/>
  </p:notesMasterIdLst>
  <p:sldIdLst>
    <p:sldId id="256" r:id="rId2"/>
    <p:sldId id="258" r:id="rId3"/>
    <p:sldId id="257" r:id="rId4"/>
    <p:sldId id="273" r:id="rId5"/>
    <p:sldId id="259" r:id="rId6"/>
    <p:sldId id="274" r:id="rId7"/>
    <p:sldId id="275" r:id="rId8"/>
    <p:sldId id="260" r:id="rId9"/>
    <p:sldId id="276" r:id="rId10"/>
    <p:sldId id="277" r:id="rId11"/>
    <p:sldId id="261" r:id="rId12"/>
    <p:sldId id="262" r:id="rId13"/>
    <p:sldId id="263" r:id="rId14"/>
    <p:sldId id="264" r:id="rId15"/>
    <p:sldId id="265" r:id="rId16"/>
    <p:sldId id="278" r:id="rId17"/>
    <p:sldId id="266" r:id="rId18"/>
    <p:sldId id="314" r:id="rId19"/>
    <p:sldId id="279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280" r:id="rId29"/>
    <p:sldId id="281" r:id="rId30"/>
    <p:sldId id="323" r:id="rId31"/>
    <p:sldId id="324" r:id="rId32"/>
    <p:sldId id="325" r:id="rId33"/>
    <p:sldId id="326" r:id="rId34"/>
    <p:sldId id="327" r:id="rId35"/>
    <p:sldId id="282" r:id="rId36"/>
    <p:sldId id="283" r:id="rId37"/>
    <p:sldId id="328" r:id="rId38"/>
    <p:sldId id="284" r:id="rId39"/>
    <p:sldId id="285" r:id="rId40"/>
    <p:sldId id="329" r:id="rId41"/>
    <p:sldId id="286" r:id="rId42"/>
    <p:sldId id="287" r:id="rId43"/>
    <p:sldId id="330" r:id="rId44"/>
    <p:sldId id="331" r:id="rId45"/>
    <p:sldId id="288" r:id="rId46"/>
    <p:sldId id="332" r:id="rId47"/>
    <p:sldId id="289" r:id="rId48"/>
    <p:sldId id="333" r:id="rId49"/>
    <p:sldId id="290" r:id="rId50"/>
    <p:sldId id="334" r:id="rId51"/>
    <p:sldId id="335" r:id="rId52"/>
    <p:sldId id="291" r:id="rId53"/>
    <p:sldId id="336" r:id="rId54"/>
    <p:sldId id="337" r:id="rId55"/>
    <p:sldId id="338" r:id="rId56"/>
    <p:sldId id="292" r:id="rId57"/>
    <p:sldId id="339" r:id="rId58"/>
    <p:sldId id="340" r:id="rId59"/>
    <p:sldId id="293" r:id="rId60"/>
    <p:sldId id="342" r:id="rId61"/>
    <p:sldId id="341" r:id="rId62"/>
    <p:sldId id="294" r:id="rId63"/>
    <p:sldId id="295" r:id="rId64"/>
    <p:sldId id="343" r:id="rId65"/>
    <p:sldId id="344" r:id="rId66"/>
    <p:sldId id="345" r:id="rId67"/>
    <p:sldId id="346" r:id="rId68"/>
    <p:sldId id="296" r:id="rId69"/>
    <p:sldId id="347" r:id="rId70"/>
    <p:sldId id="297" r:id="rId71"/>
    <p:sldId id="298" r:id="rId72"/>
    <p:sldId id="348" r:id="rId73"/>
    <p:sldId id="349" r:id="rId74"/>
    <p:sldId id="350" r:id="rId75"/>
    <p:sldId id="351" r:id="rId76"/>
    <p:sldId id="299" r:id="rId77"/>
    <p:sldId id="300" r:id="rId78"/>
    <p:sldId id="301" r:id="rId79"/>
    <p:sldId id="352" r:id="rId80"/>
    <p:sldId id="302" r:id="rId81"/>
    <p:sldId id="303" r:id="rId82"/>
    <p:sldId id="353" r:id="rId83"/>
    <p:sldId id="354" r:id="rId84"/>
    <p:sldId id="304" r:id="rId85"/>
    <p:sldId id="305" r:id="rId86"/>
    <p:sldId id="355" r:id="rId87"/>
    <p:sldId id="306" r:id="rId88"/>
    <p:sldId id="356" r:id="rId89"/>
    <p:sldId id="357" r:id="rId90"/>
    <p:sldId id="268" r:id="rId91"/>
    <p:sldId id="269" r:id="rId92"/>
    <p:sldId id="270" r:id="rId93"/>
    <p:sldId id="271" r:id="rId94"/>
    <p:sldId id="272" r:id="rId9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  <a:srgbClr val="CCEC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606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EE1AD6B2-BFBE-4B1D-BB19-2B108F5A6ADA}" type="datetimeFigureOut">
              <a:rPr lang="en-US"/>
              <a:pPr>
                <a:defRPr/>
              </a:pPr>
              <a:t>5/21/2012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59C5F1ED-2388-475E-9E8D-87FF40E7029D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endParaRPr lang="en-US" smtClean="0"/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44D6DB68-DE39-48DE-9E39-CE75BE8FCF17}" type="slidenum">
              <a:rPr lang="en-US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rgbClr val="CCE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5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1828800"/>
            <a:ext cx="9144000" cy="173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 Box 7"/>
          <p:cNvSpPr txBox="1">
            <a:spLocks noChangeArrowheads="1"/>
          </p:cNvSpPr>
          <p:nvPr userDrawn="1"/>
        </p:nvSpPr>
        <p:spPr bwMode="auto">
          <a:xfrm>
            <a:off x="228600" y="457200"/>
            <a:ext cx="868680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Chapter </a:t>
            </a:r>
            <a:r>
              <a:rPr lang="en-US" sz="4000" b="1" dirty="0">
                <a:solidFill>
                  <a:schemeClr val="accent2"/>
                </a:solidFill>
                <a:latin typeface="Century Gothic" pitchFamily="34" charset="0"/>
                <a:ea typeface="ヒラギノ角ゴ Pro W3" pitchFamily="1" charset="-128"/>
              </a:rPr>
              <a:t>15</a:t>
            </a:r>
            <a:endParaRPr lang="en-US" sz="4000" b="1" dirty="0">
              <a:solidFill>
                <a:schemeClr val="accent2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sp>
        <p:nvSpPr>
          <p:cNvPr id="4" name="Text Box 8"/>
          <p:cNvSpPr txBox="1">
            <a:spLocks noChangeArrowheads="1"/>
          </p:cNvSpPr>
          <p:nvPr userDrawn="1"/>
        </p:nvSpPr>
        <p:spPr bwMode="auto">
          <a:xfrm>
            <a:off x="0" y="1143000"/>
            <a:ext cx="9144000" cy="554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eaLnBrk="0" hangingPunct="0">
              <a:spcBef>
                <a:spcPct val="50000"/>
              </a:spcBef>
              <a:defRPr/>
            </a:pPr>
            <a:r>
              <a:rPr lang="en-US" sz="3000" b="1" i="1" dirty="0">
                <a:solidFill>
                  <a:srgbClr val="5895EE"/>
                </a:solidFill>
                <a:latin typeface="Century Gothic" pitchFamily="34" charset="0"/>
                <a:ea typeface="ヒラギノ角ゴ Pro W3" pitchFamily="1" charset="-128"/>
              </a:rPr>
              <a:t>Introduction to Database Concepts</a:t>
            </a:r>
            <a:endParaRPr lang="en-US" sz="3000" b="1" i="1" dirty="0">
              <a:solidFill>
                <a:srgbClr val="5895EE"/>
              </a:solidFill>
              <a:latin typeface="Century Gothic" pitchFamily="34" charset="0"/>
              <a:ea typeface="ヒラギノ角ゴ Pro W3" pitchFamily="1" charset="-128"/>
            </a:endParaRPr>
          </a:p>
        </p:txBody>
      </p:sp>
      <p:pic>
        <p:nvPicPr>
          <p:cNvPr id="5" name="Picture 10" descr="DG_Bar_Blue_USLetter_RGB"/>
          <p:cNvPicPr>
            <a:picLocks noChangeAspect="1" noChangeArrowheads="1"/>
          </p:cNvPicPr>
          <p:nvPr userDrawn="1"/>
        </p:nvPicPr>
        <p:blipFill>
          <a:blip r:embed="rId3"/>
          <a:srcRect/>
          <a:stretch>
            <a:fillRect/>
          </a:stretch>
        </p:blipFill>
        <p:spPr bwMode="auto">
          <a:xfrm>
            <a:off x="0" y="6248400"/>
            <a:ext cx="91440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11"/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0" y="3541713"/>
            <a:ext cx="4572000" cy="2687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3F3F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3"/>
          <p:cNvSpPr>
            <a:spLocks noChangeArrowheads="1"/>
          </p:cNvSpPr>
          <p:nvPr userDrawn="1"/>
        </p:nvSpPr>
        <p:spPr bwMode="auto">
          <a:xfrm>
            <a:off x="0" y="6553200"/>
            <a:ext cx="65484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eaLnBrk="0" hangingPunct="0">
              <a:spcBef>
                <a:spcPct val="50000"/>
              </a:spcBef>
              <a:defRPr/>
            </a:pPr>
            <a:r>
              <a:rPr lang="en-US" sz="1000" dirty="0">
                <a:latin typeface="Century Gothic" pitchFamily="34" charset="0"/>
                <a:ea typeface="ヒラギノ角ゴ Pro W3" pitchFamily="1" charset="-128"/>
              </a:rPr>
              <a:t>Copyright © 2013 Pearson Education, Inc. Publishing as Pearson Addison-Wesley</a:t>
            </a:r>
          </a:p>
        </p:txBody>
      </p:sp>
      <p:sp>
        <p:nvSpPr>
          <p:cNvPr id="1027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28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smtClean="0"/>
          </a:p>
        </p:txBody>
      </p:sp>
      <p:pic>
        <p:nvPicPr>
          <p:cNvPr id="1029" name="Picture 13"/>
          <p:cNvPicPr>
            <a:picLocks noChangeAspect="1" noChangeArrowheads="1"/>
          </p:cNvPicPr>
          <p:nvPr userDrawn="1"/>
        </p:nvPicPr>
        <p:blipFill>
          <a:blip r:embed="rId13"/>
          <a:srcRect/>
          <a:stretch>
            <a:fillRect/>
          </a:stretch>
        </p:blipFill>
        <p:spPr bwMode="auto">
          <a:xfrm>
            <a:off x="7705725" y="5391150"/>
            <a:ext cx="1438275" cy="146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Rules for Writing XML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38338" y="1447800"/>
            <a:ext cx="5267325" cy="51054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As with HTML, the tag and its companion closing tag surround the data</a:t>
            </a:r>
          </a:p>
          <a:p>
            <a:pPr eaLnBrk="1" hangingPunct="1">
              <a:defRPr/>
            </a:pPr>
            <a:r>
              <a:rPr lang="en-US" dirty="0" smtClean="0"/>
              <a:t>XML tag names cannot contain spaces</a:t>
            </a:r>
          </a:p>
          <a:p>
            <a:pPr eaLnBrk="1" hangingPunct="1">
              <a:defRPr/>
            </a:pPr>
            <a:r>
              <a:rPr lang="en-US" dirty="0" smtClean="0"/>
              <a:t>Both </a:t>
            </a:r>
            <a:r>
              <a:rPr lang="en-US" cap="all" dirty="0" smtClean="0"/>
              <a:t>uppercase</a:t>
            </a:r>
            <a:r>
              <a:rPr lang="en-US" dirty="0" smtClean="0"/>
              <a:t> and lowercase are allowed</a:t>
            </a:r>
          </a:p>
          <a:p>
            <a:pPr eaLnBrk="1" hangingPunct="1">
              <a:defRPr/>
            </a:pPr>
            <a:r>
              <a:rPr lang="en-US" dirty="0" smtClean="0"/>
              <a:t>XML is case sensitive</a:t>
            </a:r>
          </a:p>
          <a:p>
            <a:pPr eaLnBrk="1" hangingPunct="1">
              <a:defRPr/>
            </a:pPr>
            <a:r>
              <a:rPr lang="en-US" dirty="0" smtClean="0"/>
              <a:t>Like XHTML, XML doesn’t care about white space between tags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Example</a:t>
            </a:r>
          </a:p>
        </p:txBody>
      </p:sp>
      <p:sp>
        <p:nvSpPr>
          <p:cNvPr id="256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Scenario:</a:t>
            </a:r>
          </a:p>
          <a:p>
            <a:pPr lvl="1" eaLnBrk="1" hangingPunct="1"/>
            <a:r>
              <a:rPr lang="en-US" smtClean="0"/>
              <a:t>Create a database for the Windward Islands archipelago in the South Pacific</a:t>
            </a:r>
          </a:p>
          <a:p>
            <a:pPr lvl="1" eaLnBrk="1" hangingPunct="1"/>
            <a:r>
              <a:rPr lang="en-US" smtClean="0"/>
              <a:t>Plan what information will be stored</a:t>
            </a:r>
          </a:p>
          <a:p>
            <a:pPr lvl="1" eaLnBrk="1" hangingPunct="1"/>
            <a:r>
              <a:rPr lang="en-US" smtClean="0"/>
              <a:t>Develop those tags: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&lt;archipelago&gt;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	&lt;island&gt;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		&lt;iName&gt; Tahiti &lt;/iName&gt;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		&lt;area&gt;1048&lt;/area&gt;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	&lt;/island&gt;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⁞</a:t>
            </a:r>
          </a:p>
          <a:p>
            <a:pPr lvl="2" eaLnBrk="1" hangingPunct="1">
              <a:buFontTx/>
              <a:buNone/>
            </a:pPr>
            <a:r>
              <a:rPr lang="en-US" sz="1800" smtClean="0"/>
              <a:t>&lt;/archipelago&gt;</a:t>
            </a:r>
          </a:p>
          <a:p>
            <a:pPr lvl="2" eaLnBrk="1" hangingPunct="1"/>
            <a:endParaRPr lang="en-US" smtClean="0"/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7239000" y="4954588"/>
            <a:ext cx="1322388" cy="369887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Affinity role</a:t>
            </a:r>
          </a:p>
        </p:txBody>
      </p:sp>
      <p:sp>
        <p:nvSpPr>
          <p:cNvPr id="9" name="Freeform 8"/>
          <p:cNvSpPr/>
          <p:nvPr/>
        </p:nvSpPr>
        <p:spPr>
          <a:xfrm>
            <a:off x="2759075" y="5329238"/>
            <a:ext cx="4460875" cy="449262"/>
          </a:xfrm>
          <a:custGeom>
            <a:avLst/>
            <a:gdLst>
              <a:gd name="connsiteX0" fmla="*/ 4461641 w 4461641"/>
              <a:gd name="connsiteY0" fmla="*/ 0 h 449317"/>
              <a:gd name="connsiteX1" fmla="*/ 1497724 w 4461641"/>
              <a:gd name="connsiteY1" fmla="*/ 394138 h 449317"/>
              <a:gd name="connsiteX2" fmla="*/ 0 w 4461641"/>
              <a:gd name="connsiteY2" fmla="*/ 331076 h 4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1641" h="449317">
                <a:moveTo>
                  <a:pt x="4461641" y="0"/>
                </a:moveTo>
                <a:cubicBezTo>
                  <a:pt x="3351486" y="169479"/>
                  <a:pt x="2241331" y="338959"/>
                  <a:pt x="1497724" y="394138"/>
                </a:cubicBezTo>
                <a:cubicBezTo>
                  <a:pt x="754117" y="449317"/>
                  <a:pt x="377058" y="390196"/>
                  <a:pt x="0" y="331076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 flipV="1">
            <a:off x="2743200" y="4495800"/>
            <a:ext cx="4460875" cy="449263"/>
          </a:xfrm>
          <a:custGeom>
            <a:avLst/>
            <a:gdLst>
              <a:gd name="connsiteX0" fmla="*/ 4461641 w 4461641"/>
              <a:gd name="connsiteY0" fmla="*/ 0 h 449317"/>
              <a:gd name="connsiteX1" fmla="*/ 1497724 w 4461641"/>
              <a:gd name="connsiteY1" fmla="*/ 394138 h 449317"/>
              <a:gd name="connsiteX2" fmla="*/ 0 w 4461641"/>
              <a:gd name="connsiteY2" fmla="*/ 331076 h 4493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461641" h="449317">
                <a:moveTo>
                  <a:pt x="4461641" y="0"/>
                </a:moveTo>
                <a:cubicBezTo>
                  <a:pt x="3351486" y="169479"/>
                  <a:pt x="2241331" y="338959"/>
                  <a:pt x="1497724" y="394138"/>
                </a:cubicBezTo>
                <a:cubicBezTo>
                  <a:pt x="754117" y="449317"/>
                  <a:pt x="377058" y="390196"/>
                  <a:pt x="0" y="331076"/>
                </a:cubicBezTo>
              </a:path>
            </a:pathLst>
          </a:custGeom>
          <a:ln w="38100">
            <a:solidFill>
              <a:schemeClr val="accent2">
                <a:lumMod val="75000"/>
              </a:schemeClr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  <a:defRPr/>
            </a:pPr>
            <a:r>
              <a:rPr lang="en-US" sz="2800" b="1" dirty="0" smtClean="0">
                <a:solidFill>
                  <a:schemeClr val="accent1">
                    <a:lumMod val="25000"/>
                  </a:schemeClr>
                </a:solidFill>
              </a:rPr>
              <a:t>&lt;?xml version = "1.0" encoding="UTF-8" ?&gt;</a:t>
            </a:r>
          </a:p>
          <a:p>
            <a:pPr eaLnBrk="1" hangingPunct="1">
              <a:defRPr/>
            </a:pPr>
            <a:r>
              <a:rPr lang="en-US" dirty="0" smtClean="0"/>
              <a:t>This required line is added at the beginning of the file</a:t>
            </a:r>
          </a:p>
          <a:p>
            <a:pPr eaLnBrk="1" hangingPunct="1">
              <a:defRPr/>
            </a:pPr>
            <a:r>
              <a:rPr lang="en-US" dirty="0" smtClean="0"/>
              <a:t>Note the question marks.</a:t>
            </a:r>
          </a:p>
          <a:p>
            <a:pPr eaLnBrk="1" hangingPunct="1">
              <a:defRPr/>
            </a:pPr>
            <a:r>
              <a:rPr lang="en-US" dirty="0" smtClean="0"/>
              <a:t>This line identifies the file as containing XML data representations</a:t>
            </a:r>
          </a:p>
          <a:p>
            <a:pPr eaLnBrk="1" hangingPunct="1">
              <a:defRPr/>
            </a:pPr>
            <a:r>
              <a:rPr lang="en-US" dirty="0" smtClean="0"/>
              <a:t>The file also has standard UTF-8 encoded characters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Expanding the Use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To create a database of the two similar items (in this chapter, archipelagos), put both sets of information in the file</a:t>
            </a:r>
          </a:p>
          <a:p>
            <a:pPr eaLnBrk="1" hangingPunct="1">
              <a:defRPr/>
            </a:pPr>
            <a:r>
              <a:rPr lang="en-US" dirty="0" smtClean="0"/>
              <a:t>As long as the two sets use the same tags for the common information, they can be combined</a:t>
            </a:r>
          </a:p>
          <a:p>
            <a:pPr eaLnBrk="1" hangingPunct="1">
              <a:defRPr/>
            </a:pPr>
            <a:r>
              <a:rPr lang="en-US" dirty="0" smtClean="0"/>
              <a:t>Extra data is allowed and additional tags can be created (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&lt;a_name&gt;</a:t>
            </a:r>
            <a:r>
              <a:rPr lang="en-US" dirty="0" smtClean="0"/>
              <a:t> to indentify which archipelago is being used)</a:t>
            </a:r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Expanding the Use of XML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Group sets of information by surrounding them with tags</a:t>
            </a:r>
          </a:p>
          <a:p>
            <a:pPr eaLnBrk="1" hangingPunct="1">
              <a:defRPr/>
            </a:pPr>
            <a:r>
              <a:rPr lang="en-US" dirty="0" smtClean="0"/>
              <a:t>These tags are the root elements of the XML database</a:t>
            </a:r>
          </a:p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root element </a:t>
            </a:r>
            <a:r>
              <a:rPr lang="en-US" dirty="0" smtClean="0"/>
              <a:t>is the tag that encloses all content of the XML file</a:t>
            </a:r>
          </a:p>
          <a:p>
            <a:pPr lvl="1" eaLnBrk="1" hangingPunct="1">
              <a:defRPr/>
            </a:pPr>
            <a:r>
              <a:rPr lang="en-US" dirty="0" smtClean="0"/>
              <a:t>In Figure 15.1 the &lt;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archipelago</a:t>
            </a:r>
            <a:r>
              <a:rPr lang="en-US" dirty="0" smtClean="0"/>
              <a:t>&gt; tag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was</a:t>
            </a:r>
            <a:r>
              <a:rPr lang="en-US" dirty="0" smtClean="0"/>
              <a:t> the root element</a:t>
            </a: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923925"/>
            <a:ext cx="6591300" cy="50101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Left Arrow 2"/>
          <p:cNvSpPr/>
          <p:nvPr/>
        </p:nvSpPr>
        <p:spPr>
          <a:xfrm>
            <a:off x="5715000" y="4692650"/>
            <a:ext cx="2133600" cy="1322388"/>
          </a:xfrm>
          <a:prstGeom prst="leftArrow">
            <a:avLst/>
          </a:prstGeom>
          <a:solidFill>
            <a:srgbClr val="FFC000"/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New root element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in XML</a:t>
            </a:r>
          </a:p>
        </p:txBody>
      </p:sp>
      <p:sp>
        <p:nvSpPr>
          <p:cNvPr id="307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XHTML tags can have attributes to give additional information</a:t>
            </a:r>
          </a:p>
          <a:p>
            <a:pPr eaLnBrk="1" hangingPunct="1"/>
            <a:r>
              <a:rPr lang="en-US" smtClean="0"/>
              <a:t>Tags of XML also have attributes</a:t>
            </a:r>
          </a:p>
          <a:p>
            <a:pPr lvl="1" eaLnBrk="1" hangingPunct="1"/>
            <a:r>
              <a:rPr lang="en-US" smtClean="0"/>
              <a:t>They have a similar form</a:t>
            </a:r>
          </a:p>
          <a:p>
            <a:pPr lvl="1" eaLnBrk="1" hangingPunct="1"/>
            <a:r>
              <a:rPr lang="en-US" smtClean="0"/>
              <a:t>Must always be set inside simple quotation marks</a:t>
            </a:r>
          </a:p>
          <a:p>
            <a:pPr lvl="1" eaLnBrk="1" hangingPunct="1"/>
            <a:r>
              <a:rPr lang="en-US" smtClean="0"/>
              <a:t>Tag attribute values can be enclosed either in paired single or paired double quotes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5715000"/>
            <a:ext cx="6070600" cy="304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Attributes in XML</a:t>
            </a: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Writing tag attributes is easy enough</a:t>
            </a:r>
          </a:p>
          <a:p>
            <a:pPr eaLnBrk="1" hangingPunct="1"/>
            <a:r>
              <a:rPr lang="en-US" smtClean="0"/>
              <a:t>The rules for using quotes are straightforward</a:t>
            </a:r>
          </a:p>
          <a:p>
            <a:pPr eaLnBrk="1" hangingPunct="1"/>
            <a:r>
              <a:rPr lang="en-US" smtClean="0"/>
              <a:t>Use attributes is to use them for additional metadata, not for actual content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27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Identification Rule: Label Data with Tags Consistently</a:t>
            </a:r>
          </a:p>
          <a:p>
            <a:pPr lvl="1" eaLnBrk="1" hangingPunct="1"/>
            <a:r>
              <a:rPr lang="en-US" i="1" smtClean="0"/>
              <a:t>You can choose whatever tag names you wish to name data, but once you’ve decided on a tag for a particular kind of data, you must always surround that kind of data with that tag.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Learning Objectives</a:t>
            </a: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400" smtClean="0"/>
              <a:t>Use XML to describe the metadata for a table of information, and classify the uses of the tags as identification, affinity, or collection</a:t>
            </a:r>
          </a:p>
          <a:p>
            <a:pPr eaLnBrk="1" hangingPunct="1"/>
            <a:r>
              <a:rPr lang="en-US" sz="2400" smtClean="0"/>
              <a:t>Explain the differences between everyday tables and database tables</a:t>
            </a:r>
          </a:p>
          <a:p>
            <a:pPr eaLnBrk="1" hangingPunct="1"/>
            <a:r>
              <a:rPr lang="en-US" sz="2400" smtClean="0"/>
              <a:t>Explain how the concepts of entities and attributes are used to design a database table</a:t>
            </a:r>
          </a:p>
          <a:p>
            <a:pPr eaLnBrk="1" hangingPunct="1"/>
            <a:r>
              <a:rPr lang="en-US" sz="2400" smtClean="0"/>
              <a:t>Use the six database operations: Select, Project, Union, Difference, Product, and Join</a:t>
            </a:r>
          </a:p>
          <a:p>
            <a:pPr eaLnBrk="1" hangingPunct="1"/>
            <a:r>
              <a:rPr lang="en-US" sz="2400" smtClean="0"/>
              <a:t>Describe the differences between physical and logical databases</a:t>
            </a:r>
          </a:p>
          <a:p>
            <a:pPr eaLnBrk="1" hangingPunct="1"/>
            <a:r>
              <a:rPr lang="en-US" sz="2400" smtClean="0"/>
              <a:t>Express a query using Query By Example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37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Label Data with Tags Consistently</a:t>
            </a:r>
          </a:p>
          <a:p>
            <a:pPr lvl="1" eaLnBrk="1" hangingPunct="1"/>
            <a:r>
              <a:rPr lang="en-US" smtClean="0"/>
              <a:t>One advantage of enclosing data with tags is that it keeps data together</a:t>
            </a:r>
          </a:p>
          <a:p>
            <a:pPr lvl="1" eaLnBrk="1" hangingPunct="1"/>
            <a:r>
              <a:rPr lang="en-US" smtClean="0"/>
              <a:t>It might be difficult to combine databases written by two different people</a:t>
            </a:r>
          </a:p>
          <a:p>
            <a:pPr lvl="1" eaLnBrk="1" hangingPunct="1"/>
            <a:r>
              <a:rPr lang="en-US" smtClean="0"/>
              <a:t>Tags can be edited by Find/Replace to change the tag names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48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Affinity Rule: Group Related Data</a:t>
            </a:r>
          </a:p>
          <a:p>
            <a:pPr lvl="1" eaLnBrk="1" hangingPunct="1"/>
            <a:r>
              <a:rPr lang="en-US" i="1" smtClean="0"/>
              <a:t>Enclose in a pair of tags all tagged data referring to the same entity. Grouping it keeps it all together, but the idea is much more fundamental: Grouping makes an association of the tagged data items as being related to each other, properties of the same thing.</a:t>
            </a:r>
            <a:endParaRPr lang="en-US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584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Group Related Data</a:t>
            </a:r>
          </a:p>
          <a:p>
            <a:pPr lvl="1" eaLnBrk="1" hangingPunct="1"/>
            <a:r>
              <a:rPr lang="en-US" smtClean="0"/>
              <a:t>Plan on tags that can group same, not similar, items.</a:t>
            </a:r>
          </a:p>
          <a:p>
            <a:pPr lvl="1" eaLnBrk="1" hangingPunct="1"/>
            <a:r>
              <a:rPr lang="en-US" smtClean="0"/>
              <a:t>This is an important association to consider when developing tags and the database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68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Collection Rule: Group Related Instances</a:t>
            </a:r>
          </a:p>
          <a:p>
            <a:pPr lvl="1" eaLnBrk="1" hangingPunct="1"/>
            <a:r>
              <a:rPr lang="en-US" i="1" smtClean="0"/>
              <a:t>When you have several instances of the same kind of data, enclose them in tags; again, it keeps them together and implies that they are related by being instances of the same type.		</a:t>
            </a:r>
            <a:endParaRPr lang="en-US" smtClean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Group Related Instances</a:t>
            </a:r>
          </a:p>
          <a:p>
            <a:pPr lvl="1" eaLnBrk="1" hangingPunct="1">
              <a:defRPr/>
            </a:pPr>
            <a:r>
              <a:rPr lang="en-US" dirty="0" smtClean="0"/>
              <a:t>A group of five islands were grouped inside an &lt;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archipelago</a:t>
            </a:r>
            <a:r>
              <a:rPr lang="en-US" dirty="0" smtClean="0"/>
              <a:t>&gt; tag</a:t>
            </a:r>
          </a:p>
          <a:p>
            <a:pPr lvl="1" eaLnBrk="1" hangingPunct="1">
              <a:defRPr/>
            </a:pPr>
            <a:r>
              <a:rPr lang="en-US" dirty="0" smtClean="0"/>
              <a:t>A group of two archipelagos were grouped inside a &lt;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geo_feature</a:t>
            </a:r>
            <a:r>
              <a:rPr lang="en-US" dirty="0" smtClean="0"/>
              <a:t>&gt; tag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89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Collection Rule and the Affinity Rule are different</a:t>
            </a:r>
          </a:p>
          <a:p>
            <a:pPr lvl="1" eaLnBrk="1" hangingPunct="1"/>
            <a:r>
              <a:rPr lang="en-US" smtClean="0"/>
              <a:t>The Affinity Rule groups the data for a single thing</a:t>
            </a:r>
          </a:p>
          <a:p>
            <a:pPr lvl="1" eaLnBrk="1" hangingPunct="1"/>
            <a:r>
              <a:rPr lang="en-US" smtClean="0"/>
              <a:t>The Collection Rule groups the data of several instances of the same thing</a:t>
            </a:r>
          </a:p>
          <a:p>
            <a:pPr eaLnBrk="1" hangingPunct="1"/>
            <a:r>
              <a:rPr lang="en-US" smtClean="0"/>
              <a:t>The tags may be the same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Effective Design with XML Tags</a:t>
            </a:r>
          </a:p>
        </p:txBody>
      </p:sp>
      <p:sp>
        <p:nvSpPr>
          <p:cNvPr id="399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first association is among properties of an object</a:t>
            </a:r>
          </a:p>
          <a:p>
            <a:pPr eaLnBrk="1" hangingPunct="1"/>
            <a:r>
              <a:rPr lang="en-US" smtClean="0"/>
              <a:t>The second association is among the objects themselves (</a:t>
            </a:r>
            <a:r>
              <a:rPr lang="en-US" i="1" smtClean="0"/>
              <a:t>entities</a:t>
            </a:r>
            <a:r>
              <a:rPr lang="en-US" smtClean="0"/>
              <a:t>)</a:t>
            </a:r>
          </a:p>
          <a:p>
            <a:pPr eaLnBrk="1" hangingPunct="1"/>
            <a:r>
              <a:rPr lang="en-US" smtClean="0"/>
              <a:t>Being grouped by the Collection Rule doesn’t preclude being an object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74725" y="685800"/>
            <a:ext cx="7294563" cy="5562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Relational Databases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Relational databases </a:t>
            </a:r>
            <a:r>
              <a:rPr lang="en-US" dirty="0" smtClean="0"/>
              <a:t>describe the relationships among the different kinds of data</a:t>
            </a:r>
          </a:p>
          <a:p>
            <a:pPr eaLnBrk="1" hangingPunct="1">
              <a:defRPr/>
            </a:pPr>
            <a:r>
              <a:rPr lang="en-US" dirty="0" smtClean="0"/>
              <a:t>These relationships allow the software to answer queries about them</a:t>
            </a:r>
          </a:p>
          <a:p>
            <a:pPr eaLnBrk="1" hangingPunct="1">
              <a:defRPr/>
            </a:pPr>
            <a:r>
              <a:rPr lang="en-US" dirty="0" smtClean="0"/>
              <a:t>Every relational database can be described by XML</a:t>
            </a:r>
          </a:p>
          <a:p>
            <a:pPr eaLnBrk="1" hangingPunct="1">
              <a:defRPr/>
            </a:pPr>
            <a:r>
              <a:rPr lang="en-US" dirty="0" smtClean="0"/>
              <a:t>Every XML description is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NOT</a:t>
            </a:r>
            <a:r>
              <a:rPr lang="en-US" dirty="0" smtClean="0"/>
              <a:t> a </a:t>
            </a:r>
            <a:br>
              <a:rPr lang="en-US" dirty="0" smtClean="0"/>
            </a:br>
            <a:r>
              <a:rPr lang="en-US" dirty="0" smtClean="0"/>
              <a:t>relational database</a:t>
            </a: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entity</a:t>
            </a:r>
            <a:r>
              <a:rPr lang="en-US" dirty="0" smtClean="0"/>
              <a:t> is anything that can be identified by a fixed number of its characteristics (attributes)</a:t>
            </a:r>
          </a:p>
          <a:p>
            <a:pPr lvl="1" eaLnBrk="1" hangingPunct="1">
              <a:defRPr/>
            </a:pPr>
            <a:r>
              <a:rPr lang="en-US" dirty="0" smtClean="0"/>
              <a:t>The attributes have names and values</a:t>
            </a:r>
          </a:p>
          <a:p>
            <a:pPr lvl="1" eaLnBrk="1" hangingPunct="1">
              <a:defRPr/>
            </a:pPr>
            <a:r>
              <a:rPr lang="en-US" dirty="0" smtClean="0"/>
              <a:t>The values are the data that is stored in the table</a:t>
            </a:r>
          </a:p>
          <a:p>
            <a:pPr eaLnBrk="1" hangingPunct="1">
              <a:defRPr/>
            </a:pPr>
            <a:r>
              <a:rPr lang="en-US" dirty="0" smtClean="0"/>
              <a:t>In relational databases, an attribute is a “column of a table”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 Between Tables and Databases</a:t>
            </a:r>
          </a:p>
        </p:txBody>
      </p:sp>
      <p:sp>
        <p:nvSpPr>
          <p:cNvPr id="1638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When we think of databases, we think of tables of information:</a:t>
            </a:r>
          </a:p>
          <a:p>
            <a:pPr lvl="1" eaLnBrk="1" hangingPunct="1"/>
            <a:r>
              <a:rPr lang="en-US" smtClean="0"/>
              <a:t>iTunes show the title, artist, running time on a row</a:t>
            </a:r>
          </a:p>
          <a:p>
            <a:pPr lvl="1" eaLnBrk="1" hangingPunct="1"/>
            <a:r>
              <a:rPr lang="en-US" smtClean="0"/>
              <a:t>Your car’s information is one line in the state’s database of automobile registrations </a:t>
            </a:r>
          </a:p>
          <a:p>
            <a:pPr lvl="1" eaLnBrk="1" hangingPunct="1"/>
            <a:r>
              <a:rPr lang="en-US" smtClean="0"/>
              <a:t>The U.S. is a row in the demography table for the World’s listing of country name, population, etc.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</a:t>
            </a:r>
          </a:p>
        </p:txBody>
      </p:sp>
      <p:sp>
        <p:nvSpPr>
          <p:cNvPr id="440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attribute’s name is the tag used in the Identity role</a:t>
            </a:r>
          </a:p>
          <a:p>
            <a:pPr eaLnBrk="1" hangingPunct="1"/>
            <a:r>
              <a:rPr lang="en-US" smtClean="0"/>
              <a:t>The attribute values are the content enclosed in the tags</a:t>
            </a:r>
          </a:p>
          <a:p>
            <a:pPr eaLnBrk="1" hangingPunct="1"/>
            <a:r>
              <a:rPr lang="en-US" smtClean="0"/>
              <a:t>An entity is a group of attributes collected together by the tag used in the Affinity role</a:t>
            </a:r>
          </a:p>
          <a:p>
            <a:pPr eaLnBrk="1" hangingPunct="1"/>
            <a:r>
              <a:rPr lang="en-US" smtClean="0"/>
              <a:t>The entity is that object that is being described by all the tags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</a:t>
            </a:r>
          </a:p>
        </p:txBody>
      </p:sp>
      <p:sp>
        <p:nvSpPr>
          <p:cNvPr id="450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tag used in affinity is the entity’s name</a:t>
            </a:r>
          </a:p>
          <a:p>
            <a:pPr eaLnBrk="1" hangingPunct="1"/>
            <a:r>
              <a:rPr lang="en-US" smtClean="0"/>
              <a:t>The tags within are its attributes</a:t>
            </a:r>
          </a:p>
          <a:p>
            <a:pPr eaLnBrk="1" hangingPunct="1"/>
            <a:endParaRPr lang="en-US" smtClean="0"/>
          </a:p>
          <a:p>
            <a:pPr lvl="1" eaLnBrk="1" hangingPunct="1"/>
            <a:r>
              <a:rPr lang="en-US" smtClean="0"/>
              <a:t>“island” is an entity</a:t>
            </a:r>
          </a:p>
          <a:p>
            <a:pPr lvl="1" eaLnBrk="1" hangingPunct="1"/>
            <a:r>
              <a:rPr lang="en-US" smtClean="0"/>
              <a:t>“name”, “area”, and “elevation are the attributes </a:t>
            </a:r>
          </a:p>
          <a:p>
            <a:pPr lvl="1" eaLnBrk="1" hangingPunct="1"/>
            <a:r>
              <a:rPr lang="en-US" smtClean="0"/>
              <a:t>“archipelago” is also an entity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43163" y="1752600"/>
            <a:ext cx="4719637" cy="37163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46082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 Instance for Island Entity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Entity defines a table...the name of the entity is the name of the table</a:t>
            </a:r>
          </a:p>
          <a:p>
            <a:pPr eaLnBrk="1" hangingPunct="1">
              <a:defRPr/>
            </a:pPr>
            <a:r>
              <a:rPr lang="en-US" sz="2800" dirty="0" smtClean="0"/>
              <a:t>Each column is one of the possible attributes </a:t>
            </a:r>
          </a:p>
          <a:p>
            <a:pPr eaLnBrk="1" hangingPunct="1">
              <a:defRPr/>
            </a:pPr>
            <a:r>
              <a:rPr lang="en-US" sz="2800" dirty="0" smtClean="0"/>
              <a:t>The values in the columns are the attributes’ values, and the rows are the entity instances</a:t>
            </a:r>
          </a:p>
          <a:p>
            <a:pPr eaLnBrk="1" hangingPunct="1">
              <a:defRPr/>
            </a:pPr>
            <a:r>
              <a:rPr lang="en-US" sz="2800" dirty="0" smtClean="0"/>
              <a:t>A specific set of values for the attributes of an entity is an </a:t>
            </a: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entity instance</a:t>
            </a:r>
          </a:p>
          <a:p>
            <a:pPr eaLnBrk="1" hangingPunct="1">
              <a:defRPr/>
            </a:pPr>
            <a:r>
              <a:rPr lang="en-US" sz="2800" dirty="0" smtClean="0"/>
              <a:t>Any table containing specific rows is said to be a </a:t>
            </a: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table instance</a:t>
            </a:r>
            <a:endParaRPr lang="en-US" sz="2800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In addition to having a name, attributes also have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data type </a:t>
            </a:r>
            <a:r>
              <a:rPr lang="en-US" dirty="0" smtClean="0"/>
              <a:t>(such as number, text, image)</a:t>
            </a:r>
          </a:p>
          <a:p>
            <a:pPr eaLnBrk="1" hangingPunct="1">
              <a:defRPr/>
            </a:pPr>
            <a:r>
              <a:rPr lang="en-US" dirty="0" smtClean="0"/>
              <a:t>The data type defines the form of the information that can be stored in a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field</a:t>
            </a:r>
          </a:p>
          <a:p>
            <a:pPr eaLnBrk="1" hangingPunct="1">
              <a:defRPr/>
            </a:pPr>
            <a:r>
              <a:rPr lang="en-US" dirty="0" smtClean="0"/>
              <a:t>By specifying the data type, database software prevents us from accidentally storing bad information in a table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Properties of Entities</a:t>
            </a:r>
          </a:p>
        </p:txBody>
      </p:sp>
      <p:sp>
        <p:nvSpPr>
          <p:cNvPr id="491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relational database table can be empty</a:t>
            </a:r>
          </a:p>
          <a:p>
            <a:pPr lvl="1" eaLnBrk="1" hangingPunct="1"/>
            <a:r>
              <a:rPr lang="en-US" smtClean="0"/>
              <a:t>It is a table with no rows</a:t>
            </a:r>
          </a:p>
          <a:p>
            <a:pPr eaLnBrk="1" hangingPunct="1"/>
            <a:r>
              <a:rPr lang="en-US" sz="2800" smtClean="0"/>
              <a:t>An entity is anything defined by a specific set of attributes</a:t>
            </a:r>
          </a:p>
          <a:p>
            <a:pPr eaLnBrk="1" hangingPunct="1"/>
            <a:r>
              <a:rPr lang="en-US" sz="2800" smtClean="0"/>
              <a:t>A table exists with a name and column headings</a:t>
            </a:r>
          </a:p>
          <a:p>
            <a:pPr eaLnBrk="1" hangingPunct="1"/>
            <a:r>
              <a:rPr lang="en-US" sz="2800" smtClean="0"/>
              <a:t>Once entity instances have been specified, there will be rows</a:t>
            </a:r>
          </a:p>
          <a:p>
            <a:pPr eaLnBrk="1" hangingPunct="1"/>
            <a:r>
              <a:rPr lang="en-US" sz="2800" smtClean="0"/>
              <a:t>Among the instances of any table is the “empty instance”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Instances Are Unordered</a:t>
            </a:r>
          </a:p>
        </p:txBody>
      </p:sp>
      <p:sp>
        <p:nvSpPr>
          <p:cNvPr id="501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distinct table is a different table instance</a:t>
            </a:r>
          </a:p>
          <a:p>
            <a:pPr eaLnBrk="1" hangingPunct="1"/>
            <a:r>
              <a:rPr lang="en-US" smtClean="0"/>
              <a:t>Two table instances will have a different set of rows</a:t>
            </a:r>
          </a:p>
          <a:p>
            <a:pPr eaLnBrk="1" hangingPunct="1"/>
            <a:r>
              <a:rPr lang="en-US" smtClean="0"/>
              <a:t>Tables with the same rows (but reordered) are the same table instance</a:t>
            </a:r>
          </a:p>
          <a:p>
            <a:pPr eaLnBrk="1" hangingPunct="1"/>
            <a:r>
              <a:rPr lang="en-US" smtClean="0"/>
              <a:t>The order of the rows doesn’t matter in databases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Instances Are Unordered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attributes (columns) are also considered to be unordered</a:t>
            </a:r>
          </a:p>
          <a:p>
            <a:pPr eaLnBrk="1" hangingPunct="1"/>
            <a:r>
              <a:rPr lang="en-US" smtClean="0"/>
              <a:t>The attributes or column heading have a name, they are not tracked by position</a:t>
            </a:r>
          </a:p>
          <a:p>
            <a:pPr eaLnBrk="1" hangingPunct="1"/>
            <a:r>
              <a:rPr lang="en-US" smtClean="0"/>
              <a:t>Column information stays in columns </a:t>
            </a:r>
          </a:p>
          <a:p>
            <a:pPr lvl="1" eaLnBrk="1" hangingPunct="1"/>
            <a:r>
              <a:rPr lang="en-US" smtClean="0"/>
              <a:t>They cannot switch to being a row</a:t>
            </a:r>
          </a:p>
          <a:p>
            <a:pPr eaLnBrk="1" hangingPunct="1"/>
            <a:r>
              <a:rPr lang="en-US" smtClean="0"/>
              <a:t>Row information stays in rows</a:t>
            </a:r>
          </a:p>
          <a:p>
            <a:pPr lvl="1" eaLnBrk="1" hangingPunct="1"/>
            <a:r>
              <a:rPr lang="en-US" smtClean="0"/>
              <a:t>They cannot switch to being a column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Uniqueness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There are few limits on what an entity can be</a:t>
            </a:r>
          </a:p>
          <a:p>
            <a:pPr eaLnBrk="1" hangingPunct="1"/>
            <a:r>
              <a:rPr lang="en-US" sz="2800" smtClean="0"/>
              <a:t>Things that can be identified from each other qualify as entities</a:t>
            </a:r>
          </a:p>
          <a:p>
            <a:pPr eaLnBrk="1" hangingPunct="1"/>
            <a:r>
              <a:rPr lang="en-US" sz="2800" smtClean="0"/>
              <a:t>Entities can be distinguished by their attributes they are unique</a:t>
            </a:r>
          </a:p>
          <a:p>
            <a:pPr eaLnBrk="1" hangingPunct="1"/>
            <a:r>
              <a:rPr lang="en-US" sz="2800" smtClean="0"/>
              <a:t>No two rows in a database table can be the same</a:t>
            </a:r>
          </a:p>
          <a:p>
            <a:pPr eaLnBrk="1" hangingPunct="1"/>
            <a:r>
              <a:rPr lang="en-US" sz="2800" smtClean="0"/>
              <a:t>Unique instances is what is intended when a database is setup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attributes distinguish the rows in a database table?</a:t>
            </a:r>
          </a:p>
          <a:p>
            <a:pPr lvl="1" eaLnBrk="1" hangingPunct="1"/>
            <a:r>
              <a:rPr lang="en-US" smtClean="0"/>
              <a:t>Single attributes might be sufficient</a:t>
            </a:r>
          </a:p>
          <a:p>
            <a:pPr lvl="1" eaLnBrk="1" hangingPunct="1"/>
            <a:r>
              <a:rPr lang="en-US" smtClean="0"/>
              <a:t>Multiple attributes might be required to ensure uniqueness</a:t>
            </a:r>
          </a:p>
          <a:p>
            <a:pPr eaLnBrk="1" hangingPunct="1"/>
            <a:r>
              <a:rPr lang="en-US" smtClean="0"/>
              <a:t>Any set of attributes for which all entities are different is called a candidate key</a:t>
            </a:r>
          </a:p>
          <a:p>
            <a:pPr eaLnBrk="1" hangingPunct="1"/>
            <a:r>
              <a:rPr lang="en-US" smtClean="0"/>
              <a:t>Database tables usually have several candidate keys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Canada’s Demographic Information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5313" y="1981200"/>
            <a:ext cx="7953375" cy="4000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38400" y="2590800"/>
            <a:ext cx="4295775" cy="18573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Keys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3000" dirty="0" smtClean="0"/>
              <a:t>One of the candidate keys is the </a:t>
            </a:r>
            <a:r>
              <a:rPr lang="en-US" sz="3000" b="1" i="1" dirty="0" smtClean="0">
                <a:solidFill>
                  <a:schemeClr val="accent1">
                    <a:lumMod val="25000"/>
                  </a:schemeClr>
                </a:solidFill>
              </a:rPr>
              <a:t>primary key</a:t>
            </a:r>
          </a:p>
          <a:p>
            <a:pPr eaLnBrk="1" hangingPunct="1">
              <a:defRPr/>
            </a:pPr>
            <a:r>
              <a:rPr lang="en-US" sz="3000" dirty="0" smtClean="0"/>
              <a:t>The primary key is the one that the database system will use to decide uniqueness</a:t>
            </a:r>
          </a:p>
          <a:p>
            <a:pPr eaLnBrk="1" hangingPunct="1">
              <a:defRPr/>
            </a:pPr>
            <a:r>
              <a:rPr lang="en-US" sz="3000" dirty="0" smtClean="0"/>
              <a:t>Candidate keys qualify only if they distinguish among all entities </a:t>
            </a:r>
            <a:r>
              <a:rPr lang="en-US" sz="3000" i="1" dirty="0" smtClean="0">
                <a:solidFill>
                  <a:schemeClr val="accent1">
                    <a:lumMod val="25000"/>
                  </a:schemeClr>
                </a:solidFill>
              </a:rPr>
              <a:t>forever</a:t>
            </a:r>
          </a:p>
          <a:p>
            <a:pPr eaLnBrk="1" hangingPunct="1">
              <a:defRPr/>
            </a:pPr>
            <a:r>
              <a:rPr lang="en-US" sz="3000" dirty="0" smtClean="0"/>
              <a:t>If no combination of attributes qualifies as a candidate key, then a unique ID must be </a:t>
            </a:r>
            <a:r>
              <a:rPr lang="en-US" sz="3000" b="1" i="1" dirty="0" smtClean="0">
                <a:solidFill>
                  <a:schemeClr val="accent1">
                    <a:lumMod val="25000"/>
                  </a:schemeClr>
                </a:solidFill>
              </a:rPr>
              <a:t>assigned</a:t>
            </a:r>
            <a:r>
              <a:rPr lang="en-US" sz="3000" dirty="0" smtClean="0"/>
              <a:t> to each entity</a:t>
            </a:r>
          </a:p>
          <a:p>
            <a:pPr eaLnBrk="1" hangingPunct="1">
              <a:defRPr/>
            </a:pPr>
            <a:endParaRPr lang="en-US" sz="3000" i="1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Atomic Data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Databases treat the information as atomic</a:t>
            </a:r>
          </a:p>
          <a:p>
            <a:pPr lvl="1" eaLnBrk="1" hangingPunct="1"/>
            <a:r>
              <a:rPr lang="en-US" sz="2400" smtClean="0"/>
              <a:t>The information cannot be decomposed into smaller parts</a:t>
            </a:r>
          </a:p>
          <a:p>
            <a:pPr eaLnBrk="1" hangingPunct="1"/>
            <a:r>
              <a:rPr lang="en-US" sz="2800" smtClean="0"/>
              <a:t>The “only atomic data” rule is usually relaxed for certain types of data:</a:t>
            </a:r>
          </a:p>
          <a:p>
            <a:pPr lvl="1" eaLnBrk="1" hangingPunct="1"/>
            <a:r>
              <a:rPr lang="en-US" sz="2400" smtClean="0"/>
              <a:t>Dates, time, and currency</a:t>
            </a:r>
          </a:p>
          <a:p>
            <a:pPr lvl="1" eaLnBrk="1" hangingPunct="1"/>
            <a:r>
              <a:rPr lang="en-US" sz="2400" smtClean="0"/>
              <a:t>A date value 01/01/1970 must be treated as a single unity</a:t>
            </a:r>
          </a:p>
          <a:p>
            <a:pPr lvl="1" eaLnBrk="1" hangingPunct="1"/>
            <a:r>
              <a:rPr lang="en-US" sz="2400" smtClean="0"/>
              <a:t>The format of the data attribute, say dd/mm/yyyy, allows the program to understand how the field decomposes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Schemes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Tags are a cumbersome way to define a table</a:t>
            </a:r>
          </a:p>
          <a:p>
            <a:pPr eaLnBrk="1" hangingPunct="1">
              <a:defRPr/>
            </a:pPr>
            <a:r>
              <a:rPr lang="en-US" dirty="0" smtClean="0"/>
              <a:t>Database systems specify a table as 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database scheme </a:t>
            </a:r>
            <a:r>
              <a:rPr lang="en-US" dirty="0" smtClean="0"/>
              <a:t>or</a:t>
            </a:r>
            <a:r>
              <a:rPr lang="en-US" b="1" dirty="0" smtClean="0"/>
              <a:t>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database schema</a:t>
            </a:r>
          </a:p>
          <a:p>
            <a:pPr eaLnBrk="1" hangingPunct="1">
              <a:defRPr/>
            </a:pPr>
            <a:r>
              <a:rPr lang="en-US" dirty="0" smtClean="0"/>
              <a:t>The scheme is a collection of table definitions that gives the name of the table, lists the attributes, their data types, and identifies the primary key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Schemes</a:t>
            </a:r>
          </a:p>
        </p:txBody>
      </p:sp>
      <p:sp>
        <p:nvSpPr>
          <p:cNvPr id="583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Each database system has specific requirements for how a scheme is presented</a:t>
            </a:r>
          </a:p>
          <a:p>
            <a:pPr eaLnBrk="1" hangingPunct="1"/>
            <a:r>
              <a:rPr lang="en-US" smtClean="0"/>
              <a:t>There are no universal rules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Table Definition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49325" y="2362200"/>
            <a:ext cx="7245350" cy="2133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Trees and Entities</a:t>
            </a:r>
          </a:p>
        </p:txBody>
      </p:sp>
      <p:sp>
        <p:nvSpPr>
          <p:cNvPr id="604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Reminder: relational database tables and XML trees are not the same</a:t>
            </a:r>
          </a:p>
          <a:p>
            <a:pPr eaLnBrk="1" hangingPunct="1"/>
            <a:r>
              <a:rPr lang="en-US" smtClean="0"/>
              <a:t>Relational databases are more restrictive than XML trees</a:t>
            </a:r>
          </a:p>
          <a:p>
            <a:pPr eaLnBrk="1" hangingPunct="1"/>
            <a:r>
              <a:rPr lang="en-US" smtClean="0"/>
              <a:t>The limits make them more powerful and allow them to do more 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XML Trees and Entities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Collection Rule:</a:t>
            </a:r>
          </a:p>
          <a:p>
            <a:pPr lvl="1" eaLnBrk="1" hangingPunct="1">
              <a:defRPr/>
            </a:pPr>
            <a:r>
              <a:rPr lang="en-US" dirty="0" smtClean="0"/>
              <a:t>When entity instances are grouped, all entities within the tag must have the same structure</a:t>
            </a:r>
          </a:p>
          <a:p>
            <a:pPr lvl="1" eaLnBrk="1" hangingPunct="1">
              <a:defRPr/>
            </a:pPr>
            <a:r>
              <a:rPr lang="en-US" dirty="0" smtClean="0"/>
              <a:t>The structure defines the attributes that make up a row</a:t>
            </a:r>
          </a:p>
          <a:p>
            <a:pPr lvl="1" eaLnBrk="1" hangingPunct="1">
              <a:defRPr/>
            </a:pPr>
            <a:r>
              <a:rPr lang="en-US" dirty="0" smtClean="0"/>
              <a:t>When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&lt;a_name&gt; </a:t>
            </a:r>
            <a:r>
              <a:rPr lang="en-US" dirty="0" smtClean="0"/>
              <a:t>tags was added inside of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&lt;archipelago&gt;</a:t>
            </a:r>
            <a:r>
              <a:rPr lang="en-US" dirty="0" smtClean="0"/>
              <a:t> tags, the relational requirement that all entities have the same structure was violated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Tables Recap</a:t>
            </a:r>
          </a:p>
        </p:txBody>
      </p:sp>
      <p:sp>
        <p:nvSpPr>
          <p:cNvPr id="6246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Tables in databases are not simply an arrangement of text</a:t>
            </a:r>
          </a:p>
          <a:p>
            <a:pPr eaLnBrk="1" hangingPunct="1"/>
            <a:r>
              <a:rPr lang="en-US" smtClean="0"/>
              <a:t>Tables have a structure that is specified by metadata</a:t>
            </a:r>
          </a:p>
          <a:p>
            <a:pPr eaLnBrk="1" hangingPunct="1"/>
            <a:r>
              <a:rPr lang="en-US" smtClean="0"/>
              <a:t>The structure of a database table is separate from its content</a:t>
            </a:r>
          </a:p>
          <a:p>
            <a:pPr eaLnBrk="1" hangingPunct="1"/>
            <a:r>
              <a:rPr lang="en-US" smtClean="0"/>
              <a:t>A table structures a set of entities by naming the attributes and giving their data types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Tables Recap</a:t>
            </a:r>
          </a:p>
        </p:txBody>
      </p:sp>
      <p:sp>
        <p:nvSpPr>
          <p:cNvPr id="6349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entities of the table are represented as rows</a:t>
            </a:r>
          </a:p>
          <a:p>
            <a:pPr eaLnBrk="1" hangingPunct="1"/>
            <a:r>
              <a:rPr lang="en-US" smtClean="0"/>
              <a:t>Rows and columns are unordered in databases</a:t>
            </a:r>
          </a:p>
          <a:p>
            <a:pPr eaLnBrk="1" hangingPunct="1"/>
            <a:r>
              <a:rPr lang="en-US" smtClean="0"/>
              <a:t>Tables and fields should have names that describe their contents</a:t>
            </a:r>
          </a:p>
          <a:p>
            <a:pPr eaLnBrk="1" hangingPunct="1"/>
            <a:r>
              <a:rPr lang="en-US" smtClean="0"/>
              <a:t>Fields must be atomic</a:t>
            </a:r>
          </a:p>
          <a:p>
            <a:pPr eaLnBrk="1" hangingPunct="1"/>
            <a:r>
              <a:rPr lang="en-US" smtClean="0"/>
              <a:t>One or more attributes define the primary key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Tables</a:t>
            </a:r>
          </a:p>
        </p:txBody>
      </p:sp>
      <p:sp>
        <p:nvSpPr>
          <p:cNvPr id="6451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A relational database is a collection of database tables</a:t>
            </a:r>
          </a:p>
          <a:p>
            <a:pPr eaLnBrk="1" hangingPunct="1"/>
            <a:r>
              <a:rPr lang="en-US" sz="2800" smtClean="0"/>
              <a:t>The main use of a database is to look up information</a:t>
            </a:r>
          </a:p>
          <a:p>
            <a:pPr eaLnBrk="1" hangingPunct="1"/>
            <a:r>
              <a:rPr lang="en-US" sz="2800" smtClean="0"/>
              <a:t>Users specify what they want to know and the database software finds it</a:t>
            </a:r>
          </a:p>
          <a:p>
            <a:pPr eaLnBrk="1" hangingPunct="1"/>
            <a:r>
              <a:rPr lang="en-US" sz="2800" smtClean="0"/>
              <a:t>The data is in the database, but it’s not stored in a single table</a:t>
            </a:r>
          </a:p>
          <a:p>
            <a:pPr eaLnBrk="1" hangingPunct="1"/>
            <a:r>
              <a:rPr lang="en-US" sz="2800" smtClean="0"/>
              <a:t>The data must be describe in a way that the computer can figure out how to find 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Database’s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Metadata is the key advantage of databases over other approaches to recording data as tables</a:t>
            </a:r>
          </a:p>
          <a:p>
            <a:pPr lvl="1" eaLnBrk="1" hangingPunct="1">
              <a:defRPr/>
            </a:pPr>
            <a:r>
              <a:rPr lang="en-US" dirty="0" smtClean="0"/>
              <a:t>Database software can search for the &lt;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country</a:t>
            </a:r>
            <a:r>
              <a:rPr lang="en-US" dirty="0" smtClean="0"/>
              <a:t>&gt; tag surrounding Canada</a:t>
            </a:r>
          </a:p>
          <a:p>
            <a:pPr lvl="1" eaLnBrk="1" hangingPunct="1">
              <a:defRPr/>
            </a:pPr>
            <a:r>
              <a:rPr lang="en-US" dirty="0" smtClean="0"/>
              <a:t>The &lt;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country</a:t>
            </a:r>
            <a:r>
              <a:rPr lang="en-US" dirty="0" smtClean="0"/>
              <a:t>&gt; tag will be one of several tags surrounded by &lt;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demogData</a:t>
            </a:r>
            <a:r>
              <a:rPr lang="en-US" dirty="0" smtClean="0"/>
              <a:t>&gt; tags</a:t>
            </a:r>
          </a:p>
          <a:p>
            <a:pPr lvl="1" eaLnBrk="1" hangingPunct="1">
              <a:defRPr/>
            </a:pPr>
            <a:r>
              <a:rPr lang="en-US" dirty="0" smtClean="0"/>
              <a:t>The computer knew which data to return based on the availability of the metadata</a:t>
            </a:r>
            <a:endParaRPr lang="en-US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Operations on Tables</a:t>
            </a:r>
          </a:p>
        </p:txBody>
      </p:sp>
      <p:sp>
        <p:nvSpPr>
          <p:cNvPr id="6553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smtClean="0"/>
              <a:t>Database operations allows queries of a database in a way that lets the software find the answer </a:t>
            </a:r>
          </a:p>
          <a:p>
            <a:pPr eaLnBrk="1" hangingPunct="1"/>
            <a:r>
              <a:rPr lang="en-US" sz="2800" smtClean="0"/>
              <a:t>Operations can be performed on tables to produce tables</a:t>
            </a:r>
          </a:p>
          <a:p>
            <a:pPr eaLnBrk="1" hangingPunct="1"/>
            <a:r>
              <a:rPr lang="en-US" sz="2800" smtClean="0"/>
              <a:t>The questions asked of a database are answered with a whole table</a:t>
            </a:r>
          </a:p>
          <a:p>
            <a:pPr eaLnBrk="1" hangingPunct="1"/>
            <a:r>
              <a:rPr lang="en-US" sz="2800" smtClean="0"/>
              <a:t>There may be several answers forming the table</a:t>
            </a:r>
          </a:p>
          <a:p>
            <a:pPr eaLnBrk="1" hangingPunct="1"/>
            <a:r>
              <a:rPr lang="en-US" sz="2800" smtClean="0"/>
              <a:t>If there is no answer, the table will be empty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9663" y="1066800"/>
            <a:ext cx="6891337" cy="47021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operation takes rows from one table to create a new table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operation is specified by giving the table from which rows are to be selected and the test for selection: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 Test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From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 Table</a:t>
            </a:r>
            <a:endParaRPr lang="en-US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Test</a:t>
            </a:r>
            <a:r>
              <a:rPr lang="en-US" dirty="0" smtClean="0"/>
              <a:t> is to be applied to each row of the given table to decide if the row should be included in the new result table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Test</a:t>
            </a:r>
            <a:r>
              <a:rPr lang="en-US" dirty="0" smtClean="0"/>
              <a:t> is a short formula that tests attribute values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Test</a:t>
            </a:r>
            <a:r>
              <a:rPr lang="en-US" dirty="0" smtClean="0"/>
              <a:t> is written using attribute names, constants like numbers or letter strings, and relational operators &lt;, ≤, ≠, =, ≥</a:t>
            </a:r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relational operators test whether the attribute value has a particular relationship</a:t>
            </a:r>
          </a:p>
          <a:p>
            <a:pPr eaLnBrk="1" hangingPunct="1">
              <a:defRPr/>
            </a:pPr>
            <a:r>
              <a:rPr lang="en-US" dirty="0" smtClean="0"/>
              <a:t>If 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Test</a:t>
            </a:r>
            <a:r>
              <a:rPr lang="en-US" dirty="0" smtClean="0"/>
              <a:t> is true, the row is included in the new table</a:t>
            </a:r>
          </a:p>
          <a:p>
            <a:pPr eaLnBrk="1" hangingPunct="1">
              <a:defRPr/>
            </a:pPr>
            <a:r>
              <a:rPr lang="en-US" dirty="0" smtClean="0"/>
              <a:t>The information used to create the new table is a copy</a:t>
            </a:r>
          </a:p>
          <a:p>
            <a:pPr lvl="1" eaLnBrk="1" hangingPunct="1">
              <a:defRPr/>
            </a:pPr>
            <a:r>
              <a:rPr lang="en-US" dirty="0" smtClean="0"/>
              <a:t>The original table is not changed by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Test</a:t>
            </a:r>
            <a:r>
              <a:rPr lang="en-US" dirty="0" smtClean="0"/>
              <a:t> can be more than a test of a single value</a:t>
            </a:r>
            <a:endParaRPr lang="en-US" dirty="0" smtClean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5013" y="2133600"/>
            <a:ext cx="7673975" cy="25908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Project</a:t>
            </a:r>
            <a:r>
              <a:rPr lang="en-US" dirty="0" smtClean="0"/>
              <a:t> (pronounced prōJECT) is the operation that builds a new table from 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columns</a:t>
            </a:r>
            <a:r>
              <a:rPr lang="en-US" dirty="0" smtClean="0"/>
              <a:t> of an existing table</a:t>
            </a:r>
          </a:p>
          <a:p>
            <a:pPr eaLnBrk="1" hangingPunct="1">
              <a:defRPr/>
            </a:pPr>
            <a:r>
              <a:rPr lang="en-US" dirty="0" smtClean="0"/>
              <a:t>Specify the name of a table and the columns (field names) from it to be included in the new 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Project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 Field_List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From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 Table</a:t>
            </a:r>
            <a:endParaRPr lang="en-US" i="1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Project Operation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new table may have as many rows as the original table, but a different number of columns</a:t>
            </a:r>
          </a:p>
          <a:p>
            <a:pPr eaLnBrk="1" hangingPunct="1">
              <a:defRPr/>
            </a:pPr>
            <a:r>
              <a:rPr lang="en-US" dirty="0" smtClean="0"/>
              <a:t>Project does not always result in a table with the same number of rows as the original table</a:t>
            </a:r>
          </a:p>
          <a:p>
            <a:pPr eaLnBrk="1" hangingPunct="1">
              <a:defRPr/>
            </a:pPr>
            <a:r>
              <a:rPr lang="en-US" dirty="0" smtClean="0"/>
              <a:t>Both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and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Project</a:t>
            </a:r>
            <a:r>
              <a:rPr lang="en-US" dirty="0" smtClean="0"/>
              <a:t> operations are used to “trim” base tables to keep some of the rows and some of the columns</a:t>
            </a:r>
            <a:endParaRPr lang="en-US" b="1" dirty="0" smtClean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28738" y="1752600"/>
            <a:ext cx="6338887" cy="3276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Union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Another operation that can be performed on tables is to combine two tables</a:t>
            </a:r>
          </a:p>
          <a:p>
            <a:pPr eaLnBrk="1" hangingPunct="1">
              <a:defRPr/>
            </a:pPr>
            <a:r>
              <a:rPr lang="en-US" dirty="0" smtClean="0"/>
              <a:t>This only makes sense if they have the same set of attributes</a:t>
            </a:r>
          </a:p>
          <a:p>
            <a:pPr eaLnBrk="1" hangingPunct="1">
              <a:defRPr/>
            </a:pPr>
            <a:r>
              <a:rPr lang="en-US" dirty="0" smtClean="0"/>
              <a:t>The operation is known as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Union</a:t>
            </a:r>
            <a:b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/>
            </a:r>
            <a:b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Table1 + Table2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Database’s Advantage</a:t>
            </a:r>
          </a:p>
        </p:txBody>
      </p:sp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tags for the CIA database fulfill two of the most important roles in defining metadata:</a:t>
            </a:r>
          </a:p>
          <a:p>
            <a:pPr lvl="1" eaLnBrk="1" hangingPunct="1"/>
            <a:r>
              <a:rPr lang="en-US" smtClean="0"/>
              <a:t>Identify the type of data: </a:t>
            </a:r>
            <a:br>
              <a:rPr lang="en-US" smtClean="0"/>
            </a:br>
            <a:r>
              <a:rPr lang="en-US" smtClean="0"/>
              <a:t>Each different type of value is given a unique tag.</a:t>
            </a:r>
          </a:p>
          <a:p>
            <a:pPr lvl="1" eaLnBrk="1" hangingPunct="1"/>
            <a:r>
              <a:rPr lang="en-US" smtClean="0"/>
              <a:t>Define the affinity of the data: </a:t>
            </a:r>
            <a:br>
              <a:rPr lang="en-US" smtClean="0"/>
            </a:br>
            <a:r>
              <a:rPr lang="en-US" smtClean="0"/>
              <a:t>Tags enclose all data that is logically related.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Union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Read the plus sign (+) as “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combined with</a:t>
            </a:r>
            <a:r>
              <a:rPr lang="en-US" dirty="0" smtClean="0"/>
              <a:t>” </a:t>
            </a:r>
          </a:p>
          <a:p>
            <a:pPr eaLnBrk="1" hangingPunct="1">
              <a:defRPr/>
            </a:pP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Union</a:t>
            </a:r>
            <a:r>
              <a:rPr lang="en-US" dirty="0" smtClean="0"/>
              <a:t> can be used to combine separate tables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1850" y="2286000"/>
            <a:ext cx="7480300" cy="22860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Difference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Removing from one table the rows also listed in a second table is called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Difference </a:t>
            </a:r>
            <a:r>
              <a:rPr lang="en-US" dirty="0" smtClean="0"/>
              <a:t>Operation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Table1 − Table2</a:t>
            </a:r>
          </a:p>
          <a:p>
            <a:pPr eaLnBrk="1" hangingPunct="1">
              <a:defRPr/>
            </a:pPr>
            <a:endParaRPr lang="en-US" b="1" i="1" dirty="0" smtClean="0">
              <a:solidFill>
                <a:schemeClr val="accent1">
                  <a:lumMod val="25000"/>
                </a:schemeClr>
              </a:solidFill>
            </a:endParaRP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Difference</a:t>
            </a:r>
            <a:r>
              <a:rPr lang="en-US" dirty="0" smtClean="0"/>
              <a:t> makes sense when the table’s fields are the same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 on tables is accomplished by multiplying tables together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 creates a supertable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b="1" dirty="0" smtClean="0">
                <a:solidFill>
                  <a:schemeClr val="accent1">
                    <a:lumMod val="25000"/>
                  </a:schemeClr>
                </a:solidFill>
              </a:rPr>
              <a:t>Table1 × Table2</a:t>
            </a: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super table has the columns from </a:t>
            </a:r>
            <a:r>
              <a:rPr lang="en-US" dirty="0" smtClean="0">
                <a:solidFill>
                  <a:schemeClr val="accent1">
                    <a:lumMod val="25000"/>
                  </a:schemeClr>
                </a:solidFill>
              </a:rPr>
              <a:t>both</a:t>
            </a:r>
            <a:r>
              <a:rPr lang="en-US" i="1" dirty="0" smtClean="0"/>
              <a:t> tables</a:t>
            </a:r>
          </a:p>
          <a:p>
            <a:pPr lvl="1" eaLnBrk="1" hangingPunct="1">
              <a:defRPr/>
            </a:pPr>
            <a:r>
              <a:rPr lang="en-US" dirty="0" smtClean="0"/>
              <a:t>The first table has five attributes </a:t>
            </a:r>
          </a:p>
          <a:p>
            <a:pPr lvl="1" eaLnBrk="1" hangingPunct="1">
              <a:defRPr/>
            </a:pPr>
            <a:r>
              <a:rPr lang="en-US" u="sng" dirty="0" smtClean="0"/>
              <a:t>The second table has six attributes        </a:t>
            </a:r>
            <a:r>
              <a:rPr lang="en-US" u="sng" dirty="0" smtClean="0">
                <a:solidFill>
                  <a:schemeClr val="bg1"/>
                </a:solidFill>
              </a:rPr>
              <a:t>.</a:t>
            </a:r>
          </a:p>
          <a:p>
            <a:pPr lvl="1" eaLnBrk="1" hangingPunct="1">
              <a:defRPr/>
            </a:pPr>
            <a:r>
              <a:rPr lang="en-US" dirty="0" smtClean="0"/>
              <a:t>The Product table has eleven attributes</a:t>
            </a:r>
          </a:p>
          <a:p>
            <a:pPr eaLnBrk="1" hangingPunct="1">
              <a:defRPr/>
            </a:pPr>
            <a:r>
              <a:rPr lang="en-US" dirty="0" smtClean="0"/>
              <a:t>The rows of the new table are created by appending or concatenating each row of the second table to each row of the first table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2625" y="838200"/>
            <a:ext cx="7778750" cy="20288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80898" name="TextBox 2"/>
          <p:cNvSpPr txBox="1">
            <a:spLocks noChangeArrowheads="1"/>
          </p:cNvSpPr>
          <p:nvPr/>
        </p:nvSpPr>
        <p:spPr bwMode="auto">
          <a:xfrm>
            <a:off x="2209800" y="3352800"/>
            <a:ext cx="4662488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Super = Nations × Travelers</a:t>
            </a: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1524000" y="5105400"/>
            <a:ext cx="61722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2000"/>
              <a:t>A new table with ten fields </a:t>
            </a:r>
            <a:br>
              <a:rPr lang="en-US" sz="2000"/>
            </a:br>
            <a:r>
              <a:rPr lang="en-US" sz="2000"/>
              <a:t>(8 fields from Nations and 2 fields from Travelers)</a:t>
            </a:r>
          </a:p>
          <a:p>
            <a:pPr algn="ctr"/>
            <a:r>
              <a:rPr lang="en-US" sz="2000"/>
              <a:t>Yields a total of 920 rows</a:t>
            </a:r>
          </a:p>
        </p:txBody>
      </p:sp>
      <p:sp>
        <p:nvSpPr>
          <p:cNvPr id="5" name="Down Arrow 4"/>
          <p:cNvSpPr/>
          <p:nvPr/>
        </p:nvSpPr>
        <p:spPr>
          <a:xfrm>
            <a:off x="3505200" y="4038600"/>
            <a:ext cx="2209800" cy="977900"/>
          </a:xfrm>
          <a:prstGeom prst="down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b="1" dirty="0">
                <a:solidFill>
                  <a:schemeClr val="tx1"/>
                </a:solidFill>
              </a:rPr>
              <a:t>Results in</a:t>
            </a:r>
            <a:endParaRPr 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90588" y="2362200"/>
            <a:ext cx="7362825" cy="2133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 merges information that may not “belong together” </a:t>
            </a: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is used to create a supertable that contains both useful and useless rows</a:t>
            </a:r>
          </a:p>
          <a:p>
            <a:pPr eaLnBrk="1" hangingPunct="1">
              <a:defRPr/>
            </a:pPr>
            <a:r>
              <a:rPr lang="en-US" dirty="0" smtClean="0"/>
              <a:t>The supertable may be “trimmed down” using Select, Project, and Difference to contain only the intended information</a:t>
            </a: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Super</a:t>
            </a:r>
            <a:r>
              <a:rPr lang="en-US" dirty="0" smtClean="0"/>
              <a:t> table is the product table discussed earlier with a row for each nation paired with each friend </a:t>
            </a:r>
          </a:p>
          <a:p>
            <a:pPr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Assign</a:t>
            </a:r>
            <a:r>
              <a:rPr lang="en-US" dirty="0" smtClean="0"/>
              <a:t> table is then created by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Union</a:t>
            </a:r>
            <a:r>
              <a:rPr lang="en-US" dirty="0" smtClean="0"/>
              <a:t> (+) that combines four tables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25975" y="2386013"/>
            <a:ext cx="3984625" cy="2185987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Product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 tables were created by a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Select</a:t>
            </a:r>
            <a:r>
              <a:rPr lang="en-US" dirty="0" smtClean="0"/>
              <a:t> operation from Super. </a:t>
            </a:r>
          </a:p>
          <a:p>
            <a:pPr eaLnBrk="1" hangingPunct="1">
              <a:defRPr/>
            </a:pPr>
            <a:r>
              <a:rPr lang="en-US" dirty="0" smtClean="0"/>
              <a:t>The resulting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Assign </a:t>
            </a:r>
            <a:r>
              <a:rPr lang="en-US" dirty="0" smtClean="0"/>
              <a:t>table has 230 rows with one of the friends’ names assigned to each country</a:t>
            </a:r>
            <a:endParaRPr lang="en-US" dirty="0"/>
          </a:p>
        </p:txBody>
      </p:sp>
      <p:pic>
        <p:nvPicPr>
          <p:cNvPr id="14338" name="Picture 2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rcRect/>
          <a:stretch>
            <a:fillRect/>
          </a:stretch>
        </p:blipFill>
        <p:spPr>
          <a:xfrm>
            <a:off x="4625975" y="2386013"/>
            <a:ext cx="3984625" cy="2185987"/>
          </a:xfrm>
          <a:ln>
            <a:solidFill>
              <a:schemeClr val="accent2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Database’s Advantage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&lt;country&gt;</a:t>
            </a:r>
            <a:r>
              <a:rPr lang="en-US" dirty="0" smtClean="0"/>
              <a:t>,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&lt;population&gt;</a:t>
            </a:r>
            <a:r>
              <a:rPr lang="en-US" dirty="0" smtClean="0"/>
              <a:t>, and similar tags have the role of identification because they label content</a:t>
            </a: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&lt;demogData&gt;</a:t>
            </a:r>
            <a:r>
              <a:rPr lang="en-US" dirty="0" smtClean="0"/>
              <a:t> tag has the role of implementing affinity because it keeps an entry’s data together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Operations</a:t>
            </a:r>
          </a:p>
        </p:txBody>
      </p:sp>
      <p:sp>
        <p:nvSpPr>
          <p:cNvPr id="8601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These five basic operations on tables are straightforward and simple</a:t>
            </a:r>
          </a:p>
          <a:p>
            <a:pPr eaLnBrk="1" hangingPunct="1"/>
            <a:r>
              <a:rPr lang="en-US" smtClean="0"/>
              <a:t>These five are the only operations needed to create any table in a relational database</a:t>
            </a:r>
          </a:p>
          <a:p>
            <a:pPr eaLnBrk="1" hangingPunct="1"/>
            <a:r>
              <a:rPr lang="en-US" smtClean="0"/>
              <a:t>Database software incorporates these operations</a:t>
            </a:r>
          </a:p>
          <a:p>
            <a:pPr eaLnBrk="1" hangingPunct="1"/>
            <a:r>
              <a:rPr lang="en-US" smtClean="0"/>
              <a:t>Creating tables from tables…we are using these operations</a:t>
            </a: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Another powerful and useful operation for creating database tables is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endParaRPr lang="en-US" dirty="0" smtClean="0"/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can be defined from the previous five primitive database operations of the last section</a:t>
            </a:r>
          </a:p>
          <a:p>
            <a:pPr eaLnBrk="1" hangingPunct="1">
              <a:defRPr/>
            </a:pPr>
            <a:r>
              <a:rPr lang="en-US" dirty="0" smtClean="0"/>
              <a:t>It is so useful, it is usually provided as a separate operator in database software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Operation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combines two tables, but it doesn’t necessarily produce all pairings</a:t>
            </a:r>
          </a:p>
          <a:p>
            <a:pPr eaLnBrk="1" hangingPunct="1">
              <a:defRPr/>
            </a:pPr>
            <a:r>
              <a:rPr lang="en-US" dirty="0" smtClean="0"/>
              <a:t>If the two tables each have fields with a common attribute, the new table produced by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combines only the rows from the given tables that </a:t>
            </a:r>
            <a:r>
              <a:rPr lang="en-US" i="1" dirty="0" smtClean="0"/>
              <a:t>match on those fields</a:t>
            </a:r>
            <a:br>
              <a:rPr lang="en-US" i="1" dirty="0" smtClean="0"/>
            </a:br>
            <a:r>
              <a:rPr lang="en-US" i="1" dirty="0" smtClean="0"/>
              <a:t/>
            </a:r>
            <a:br>
              <a:rPr lang="en-US" i="1" dirty="0" smtClean="0"/>
            </a:b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Table1    Table2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On Match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  <p:pic>
        <p:nvPicPr>
          <p:cNvPr id="88067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133600" y="5105400"/>
            <a:ext cx="487363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Applied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are at least two ways to think about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operation:</a:t>
            </a:r>
          </a:p>
          <a:p>
            <a:pPr lvl="1" eaLnBrk="1" hangingPunct="1">
              <a:defRPr/>
            </a:pPr>
            <a:r>
              <a:rPr lang="en-US" dirty="0" smtClean="0"/>
              <a:t>It is a “lookup” operation on tables</a:t>
            </a:r>
            <a:br>
              <a:rPr lang="en-US" dirty="0" smtClean="0"/>
            </a:br>
            <a:r>
              <a:rPr lang="en-US" dirty="0" smtClean="0"/>
              <a:t>For each row in one table, locate a row (or rows) in the other table with the same value(s) in the common field(s)</a:t>
            </a:r>
          </a:p>
          <a:p>
            <a:pPr lvl="1" eaLnBrk="1" hangingPunct="1">
              <a:defRPr/>
            </a:pPr>
            <a:r>
              <a:rPr lang="en-US" dirty="0" smtClean="0"/>
              <a:t>If found, combine the two; if not, look up the next row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Applied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are at least two ways to think about the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operation:</a:t>
            </a:r>
          </a:p>
          <a:p>
            <a:pPr lvl="1" eaLnBrk="1" hangingPunct="1">
              <a:defRPr/>
            </a:pPr>
            <a:r>
              <a:rPr lang="en-US" dirty="0" smtClean="0"/>
              <a:t>Another way is to see it as a Product operation forming all pairs of the two tables, and then eliminating all rows that don’t match in the common fields with a Select</a:t>
            </a: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is called a natural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dirty="0" smtClean="0"/>
              <a:t> because the natural meaning of “to match” is for the fields to be equal</a:t>
            </a:r>
            <a:endParaRPr lang="en-US" dirty="0">
              <a:solidFill>
                <a:schemeClr val="accent1">
                  <a:lumMod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765175"/>
            <a:ext cx="5794375" cy="533082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Structure of a 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There are two forms of tables:</a:t>
            </a:r>
          </a:p>
          <a:p>
            <a:pPr lvl="1"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physical</a:t>
            </a:r>
            <a:r>
              <a:rPr lang="en-US" dirty="0" smtClean="0"/>
              <a:t> database</a:t>
            </a:r>
            <a:br>
              <a:rPr lang="en-US" dirty="0" smtClean="0"/>
            </a:br>
            <a:r>
              <a:rPr lang="en-US" dirty="0" smtClean="0"/>
              <a:t>Stored on the disk drives of the computer system</a:t>
            </a:r>
            <a:br>
              <a:rPr lang="en-US" dirty="0" smtClean="0"/>
            </a:br>
            <a:r>
              <a:rPr lang="en-US" dirty="0" smtClean="0"/>
              <a:t>Permanent repository of the database</a:t>
            </a:r>
          </a:p>
          <a:p>
            <a:pPr lvl="1" eaLnBrk="1" hangingPunct="1">
              <a:defRPr/>
            </a:pPr>
            <a:r>
              <a:rPr lang="en-US" dirty="0" smtClean="0"/>
              <a:t>The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logical</a:t>
            </a:r>
            <a:r>
              <a:rPr lang="en-US" dirty="0" smtClean="0"/>
              <a:t> database</a:t>
            </a:r>
            <a:br>
              <a:rPr lang="en-US" dirty="0" smtClean="0"/>
            </a:br>
            <a:r>
              <a:rPr lang="en-US" dirty="0" smtClean="0"/>
              <a:t>known as the view of the database</a:t>
            </a:r>
            <a:br>
              <a:rPr lang="en-US" dirty="0" smtClean="0"/>
            </a:br>
            <a:r>
              <a:rPr lang="en-US" dirty="0" smtClean="0"/>
              <a:t>created for users on-the-fly</a:t>
            </a:r>
            <a:br>
              <a:rPr lang="en-US" dirty="0" smtClean="0"/>
            </a:br>
            <a:r>
              <a:rPr lang="en-US" dirty="0" smtClean="0"/>
              <a:t>customized for their needs</a:t>
            </a:r>
            <a:endParaRPr lang="en-US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Physical Database</a:t>
            </a:r>
          </a:p>
        </p:txBody>
      </p:sp>
      <p:sp>
        <p:nvSpPr>
          <p:cNvPr id="931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physical database is designed by database administrators</a:t>
            </a:r>
          </a:p>
          <a:p>
            <a:pPr eaLnBrk="1" hangingPunct="1"/>
            <a:r>
              <a:rPr lang="en-US" smtClean="0"/>
              <a:t>Data must be accessed fast</a:t>
            </a:r>
          </a:p>
          <a:p>
            <a:pPr eaLnBrk="1" hangingPunct="1"/>
            <a:r>
              <a:rPr lang="en-US" smtClean="0"/>
              <a:t>The physical database is set up to avoid redundancy (duplicate information)</a:t>
            </a:r>
          </a:p>
          <a:p>
            <a:pPr lvl="1" eaLnBrk="1" hangingPunct="1"/>
            <a:r>
              <a:rPr lang="en-US" smtClean="0"/>
              <a:t>There is a good chance that data stored in various places will not be updated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Database</a:t>
            </a:r>
          </a:p>
        </p:txBody>
      </p:sp>
      <p:sp>
        <p:nvSpPr>
          <p:cNvPr id="942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logical database shows users the view of the information they need and want</a:t>
            </a:r>
          </a:p>
          <a:p>
            <a:pPr eaLnBrk="1" hangingPunct="1"/>
            <a:r>
              <a:rPr lang="en-US" smtClean="0"/>
              <a:t>It doesn’t exist permanently, but is created every time they need it</a:t>
            </a:r>
          </a:p>
          <a:p>
            <a:pPr eaLnBrk="1" hangingPunct="1"/>
            <a:r>
              <a:rPr lang="en-US" smtClean="0"/>
              <a:t>The logical database is retrieved from the one copy stored in the physical database, and provided to the users as needed</a:t>
            </a: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Logical Database</a:t>
            </a:r>
          </a:p>
        </p:txBody>
      </p:sp>
      <p:sp>
        <p:nvSpPr>
          <p:cNvPr id="9523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Creating a new copy each time is essential</a:t>
            </a:r>
          </a:p>
          <a:p>
            <a:pPr lvl="1" eaLnBrk="1" hangingPunct="1"/>
            <a:r>
              <a:rPr lang="en-US" smtClean="0"/>
              <a:t>If it were to be created once and then stored on the user’s computer, then there would be two copies of the information </a:t>
            </a:r>
          </a:p>
          <a:p>
            <a:pPr eaLnBrk="1" hangingPunct="1"/>
            <a:r>
              <a:rPr lang="en-US" smtClean="0"/>
              <a:t>The other advantage of creating specialized versions of the database for each user is that different users want to see different information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XML:</a:t>
            </a:r>
            <a:br>
              <a:rPr lang="pt-BR" smtClean="0"/>
            </a:br>
            <a:r>
              <a:rPr lang="pt-BR" smtClean="0"/>
              <a:t>A Language for Metadata Tags</a:t>
            </a:r>
            <a:endParaRPr lang="en-US" smtClean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XML</a:t>
            </a:r>
            <a:r>
              <a:rPr lang="en-US" dirty="0" smtClean="0"/>
              <a:t> stands for the Extensible Markup Language</a:t>
            </a:r>
          </a:p>
          <a:p>
            <a:pPr eaLnBrk="1" hangingPunct="1">
              <a:defRPr/>
            </a:pPr>
            <a:r>
              <a:rPr lang="en-US" dirty="0" smtClean="0"/>
              <a:t>It is a tagging scheme</a:t>
            </a:r>
          </a:p>
          <a:p>
            <a:pPr eaLnBrk="1" hangingPunct="1">
              <a:defRPr/>
            </a:pPr>
            <a:r>
              <a:rPr lang="en-US" dirty="0" smtClean="0"/>
              <a:t>What makes XML easy and intuitive is that there are no standard tags to learn</a:t>
            </a:r>
          </a:p>
          <a:p>
            <a:pPr eaLnBrk="1" hangingPunct="1">
              <a:defRPr/>
            </a:pPr>
            <a:r>
              <a:rPr lang="en-US" dirty="0" smtClean="0"/>
              <a:t>Tags are created as needed!</a:t>
            </a:r>
          </a:p>
          <a:p>
            <a:pPr lvl="1" eaLnBrk="1" hangingPunct="1">
              <a:defRPr/>
            </a:pPr>
            <a:r>
              <a:rPr lang="en-US" dirty="0" smtClean="0"/>
              <a:t>This trait makes XML a </a:t>
            </a:r>
            <a:r>
              <a:rPr lang="en-US" i="1" dirty="0" smtClean="0">
                <a:solidFill>
                  <a:schemeClr val="accent1">
                    <a:lumMod val="25000"/>
                  </a:schemeClr>
                </a:solidFill>
              </a:rPr>
              <a:t>self-describing language</a:t>
            </a:r>
            <a:endParaRPr lang="en-US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/>
              <a:t>A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query</a:t>
            </a:r>
            <a:r>
              <a:rPr lang="en-US" dirty="0" smtClean="0"/>
              <a:t> is a specification using the five operations and Join that define a table from other tables</a:t>
            </a:r>
          </a:p>
          <a:p>
            <a:pPr eaLnBrk="1" hangingPunct="1">
              <a:defRPr/>
            </a:pPr>
            <a:r>
              <a:rPr lang="en-US" dirty="0" smtClean="0"/>
              <a:t>Queries are written in the standard database language </a:t>
            </a: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SQL </a:t>
            </a:r>
            <a:r>
              <a:rPr lang="en-US" dirty="0" smtClean="0"/>
              <a:t>(Structured Query Language)</a:t>
            </a:r>
          </a:p>
          <a:p>
            <a:pPr eaLnBrk="1" hangingPunct="1">
              <a:defRPr/>
            </a:pPr>
            <a:r>
              <a:rPr lang="en-US" b="1" i="1" dirty="0" smtClean="0">
                <a:solidFill>
                  <a:schemeClr val="accent1">
                    <a:lumMod val="25000"/>
                  </a:schemeClr>
                </a:solidFill>
              </a:rPr>
              <a:t>SQL</a:t>
            </a:r>
            <a:r>
              <a:rPr lang="en-US" dirty="0" smtClean="0"/>
              <a:t> allows a new query to be run each time it is selected or opened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Defining Physical Tables</a:t>
            </a:r>
          </a:p>
        </p:txBody>
      </p:sp>
      <p:sp>
        <p:nvSpPr>
          <p:cNvPr id="9728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Database Schemes</a:t>
            </a:r>
          </a:p>
          <a:p>
            <a:pPr lvl="1" eaLnBrk="1" hangingPunct="1"/>
            <a:r>
              <a:rPr lang="en-US" smtClean="0"/>
              <a:t>The metadata specification of a database’s tables is given by a database schema</a:t>
            </a:r>
          </a:p>
          <a:p>
            <a:pPr lvl="1" eaLnBrk="1" hangingPunct="1"/>
            <a:r>
              <a:rPr lang="en-US" smtClean="0"/>
              <a:t>Interactive software helps define a database schema</a:t>
            </a:r>
          </a:p>
          <a:p>
            <a:pPr lvl="1" eaLnBrk="1" hangingPunct="1"/>
            <a:r>
              <a:rPr lang="en-US" smtClean="0"/>
              <a:t>The database schema describes the database design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43000" y="1038225"/>
            <a:ext cx="6707188" cy="46767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6000" y="284163"/>
            <a:ext cx="4572000" cy="6289675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Idea of Relationships</a:t>
            </a:r>
          </a:p>
        </p:txBody>
      </p:sp>
      <p:sp>
        <p:nvSpPr>
          <p:cNvPr id="10035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relationship is a correspondence between rows of one table and the rows of another table</a:t>
            </a:r>
          </a:p>
          <a:p>
            <a:pPr eaLnBrk="1" hangingPunct="1"/>
            <a:r>
              <a:rPr lang="en-US" smtClean="0"/>
              <a:t>Relationships are part of the metadata of a database and are critical to building the logical database from the physical database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Relationship Examples</a:t>
            </a:r>
          </a:p>
        </p:txBody>
      </p:sp>
      <p:sp>
        <p:nvSpPr>
          <p:cNvPr id="10137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Familiar relationships illustrate that their description often ends with a preposition</a:t>
            </a:r>
          </a:p>
          <a:p>
            <a:pPr lvl="1" eaLnBrk="1" hangingPunct="1"/>
            <a:r>
              <a:rPr lang="en-US" smtClean="0"/>
              <a:t>Father_Of</a:t>
            </a:r>
            <a:br>
              <a:rPr lang="en-US" smtClean="0"/>
            </a:br>
            <a:r>
              <a:rPr lang="en-US" smtClean="0"/>
              <a:t>the relationship between a man and his child</a:t>
            </a:r>
          </a:p>
          <a:p>
            <a:pPr lvl="1" eaLnBrk="1" hangingPunct="1"/>
            <a:r>
              <a:rPr lang="en-US" smtClean="0"/>
              <a:t>Daughter_Of</a:t>
            </a:r>
            <a:br>
              <a:rPr lang="en-US" smtClean="0"/>
            </a:br>
            <a:r>
              <a:rPr lang="en-US" smtClean="0"/>
              <a:t>the relationship between a girl and her parent</a:t>
            </a:r>
          </a:p>
          <a:p>
            <a:pPr lvl="1" eaLnBrk="1" hangingPunct="1"/>
            <a:r>
              <a:rPr lang="en-US" smtClean="0"/>
              <a:t>Employed_By</a:t>
            </a:r>
            <a:br>
              <a:rPr lang="en-US" smtClean="0"/>
            </a:br>
            <a:r>
              <a:rPr lang="en-US" smtClean="0"/>
              <a:t>the relationships between people and companies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00138" y="1600200"/>
            <a:ext cx="6943725" cy="365760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  <p:sp>
        <p:nvSpPr>
          <p:cNvPr id="3" name="Rectangle 2"/>
          <p:cNvSpPr/>
          <p:nvPr/>
        </p:nvSpPr>
        <p:spPr>
          <a:xfrm>
            <a:off x="3028950" y="2514600"/>
            <a:ext cx="116205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705350" y="2514600"/>
            <a:ext cx="1238250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6383338" y="2514600"/>
            <a:ext cx="1160462" cy="152400"/>
          </a:xfrm>
          <a:prstGeom prst="rect">
            <a:avLst/>
          </a:prstGeom>
          <a:solidFill>
            <a:srgbClr val="FFFF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Practical Construction Using QBE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sz="2800" dirty="0" smtClean="0"/>
              <a:t>Database systems can make the development of a </a:t>
            </a: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Join</a:t>
            </a:r>
            <a:r>
              <a:rPr lang="en-US" sz="2800" dirty="0" smtClean="0"/>
              <a:t> easy</a:t>
            </a:r>
          </a:p>
          <a:p>
            <a:pPr eaLnBrk="1" hangingPunct="1">
              <a:defRPr/>
            </a:pPr>
            <a:r>
              <a:rPr lang="en-US" sz="2800" b="1" i="1" dirty="0" smtClean="0">
                <a:solidFill>
                  <a:schemeClr val="accent1">
                    <a:lumMod val="25000"/>
                  </a:schemeClr>
                </a:solidFill>
              </a:rPr>
              <a:t>Query By Example </a:t>
            </a:r>
            <a:r>
              <a:rPr lang="en-US" sz="2800" dirty="0" smtClean="0"/>
              <a:t>(QBE) is available to us in Microsoft Access</a:t>
            </a:r>
          </a:p>
          <a:p>
            <a:pPr eaLnBrk="1" hangingPunct="1">
              <a:defRPr/>
            </a:pPr>
            <a:r>
              <a:rPr lang="en-US" sz="2800" dirty="0" smtClean="0"/>
              <a:t>The software provides a template of a table, and we fill in what we want in the fields</a:t>
            </a:r>
          </a:p>
          <a:p>
            <a:pPr lvl="1" eaLnBrk="1" hangingPunct="1">
              <a:defRPr/>
            </a:pPr>
            <a:r>
              <a:rPr lang="en-US" sz="2400" dirty="0" smtClean="0"/>
              <a:t>That is, we give an example of what we want in the table</a:t>
            </a:r>
          </a:p>
          <a:p>
            <a:pPr lvl="1" eaLnBrk="1" hangingPunct="1">
              <a:defRPr/>
            </a:pPr>
            <a:r>
              <a:rPr lang="en-US" sz="2400" dirty="0" smtClean="0"/>
              <a:t>The software then figures out a query that creates the table from the sample table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00213" y="1476375"/>
            <a:ext cx="5743575" cy="3905250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165225" y="990600"/>
            <a:ext cx="6683375" cy="4783138"/>
          </a:xfrm>
          <a:prstGeom prst="rect">
            <a:avLst/>
          </a:prstGeom>
          <a:noFill/>
          <a:ln w="9525">
            <a:solidFill>
              <a:schemeClr val="accent2">
                <a:lumMod val="75000"/>
              </a:schemeClr>
            </a:solidFill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t-BR" smtClean="0"/>
              <a:t>XML:</a:t>
            </a:r>
            <a:br>
              <a:rPr lang="pt-BR" smtClean="0"/>
            </a:br>
            <a:r>
              <a:rPr lang="pt-BR" smtClean="0"/>
              <a:t>A Language for Metadata Tags</a:t>
            </a:r>
            <a:endParaRPr lang="en-US" smtClean="0"/>
          </a:p>
        </p:txBody>
      </p:sp>
      <p:sp>
        <p:nvSpPr>
          <p:cNvPr id="2253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There are a couple of rules:</a:t>
            </a:r>
          </a:p>
          <a:p>
            <a:pPr lvl="1" eaLnBrk="1" hangingPunct="1"/>
            <a:r>
              <a:rPr lang="en-US" smtClean="0"/>
              <a:t>Always match tags</a:t>
            </a:r>
          </a:p>
          <a:p>
            <a:pPr lvl="1" eaLnBrk="1" hangingPunct="1"/>
            <a:r>
              <a:rPr lang="en-US" smtClean="0"/>
              <a:t>Basically anything goes</a:t>
            </a:r>
          </a:p>
          <a:p>
            <a:pPr eaLnBrk="1" hangingPunct="1"/>
            <a:r>
              <a:rPr lang="en-US" smtClean="0"/>
              <a:t>XML works well with browsers and Web-based applications</a:t>
            </a:r>
          </a:p>
          <a:p>
            <a:pPr eaLnBrk="1" hangingPunct="1"/>
            <a:r>
              <a:rPr lang="en-US" smtClean="0"/>
              <a:t>XML must be written with a text editor to avoid unintentionally including the word processor’s tags (see Chapter 4)</a:t>
            </a: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064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 this chapter we followed a path from XML tagging through to the construction of logical views using QBE. </a:t>
            </a:r>
          </a:p>
          <a:p>
            <a:pPr eaLnBrk="1" hangingPunct="1"/>
            <a:r>
              <a:rPr lang="en-US" smtClean="0"/>
              <a:t>You learned a lot, including the following:</a:t>
            </a:r>
          </a:p>
          <a:p>
            <a:pPr lvl="1" eaLnBrk="1" hangingPunct="1"/>
            <a:r>
              <a:rPr lang="en-US" smtClean="0"/>
              <a:t>XML tags are an effective way to record metadata in a file.</a:t>
            </a:r>
          </a:p>
          <a:p>
            <a:pPr lvl="1" eaLnBrk="1" hangingPunct="1"/>
            <a:r>
              <a:rPr lang="en-US" smtClean="0"/>
              <a:t>Metadata is used to identify values; it can capture the affinity among values of the same entity, and can collect a group of entity instances.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0752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learned a lot, including the following:</a:t>
            </a:r>
          </a:p>
          <a:p>
            <a:pPr lvl="1" eaLnBrk="1" hangingPunct="1"/>
            <a:r>
              <a:rPr lang="en-US" smtClean="0"/>
              <a:t>Database tables have names and fields that describe the attributes of the entity contained in the table.</a:t>
            </a:r>
          </a:p>
          <a:p>
            <a:pPr lvl="1" eaLnBrk="1" hangingPunct="1"/>
            <a:r>
              <a:rPr lang="en-US" smtClean="0"/>
              <a:t>The data that quantitatively records each property has a specific data type and is atomic.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0854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learned a lot, including the following:</a:t>
            </a:r>
          </a:p>
          <a:p>
            <a:pPr lvl="1" eaLnBrk="1" hangingPunct="1"/>
            <a:r>
              <a:rPr lang="en-US" smtClean="0"/>
              <a:t>There are five fundamental operations on tables: Select, Project, Union, Difference, and Product. These operations are the only ones you need to create new tables from other database tables.</a:t>
            </a:r>
          </a:p>
          <a:p>
            <a:pPr lvl="1" eaLnBrk="1" hangingPunct="1"/>
            <a:r>
              <a:rPr lang="en-US" smtClean="0"/>
              <a:t>Join is an especially useful operation that associates information from separate tables in new ways, based on matching fields.</a:t>
            </a: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0957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learned a lot, including the following:</a:t>
            </a:r>
          </a:p>
          <a:p>
            <a:pPr lvl="1" eaLnBrk="1" hangingPunct="1"/>
            <a:r>
              <a:rPr lang="en-US" smtClean="0"/>
              <a:t>Relationships are the key to associating fields of the physical database.  The physical database resides on the disk drive; it avoids storing data redundantly and is optimized for speed.</a:t>
            </a:r>
          </a:p>
          <a:p>
            <a:pPr lvl="1" eaLnBrk="1" hangingPunct="1"/>
            <a:r>
              <a:rPr lang="en-US" smtClean="0"/>
              <a:t>The main approach for creating logical views from physical data is the join-and-trim technique.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Summary</a:t>
            </a:r>
          </a:p>
        </p:txBody>
      </p:sp>
      <p:sp>
        <p:nvSpPr>
          <p:cNvPr id="11059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You learned a lot, including the following:</a:t>
            </a:r>
          </a:p>
          <a:p>
            <a:pPr lvl="1" eaLnBrk="1" hangingPunct="1"/>
            <a:r>
              <a:rPr lang="en-US" smtClean="0"/>
              <a:t>There is a direct connection between the theoretical ideas of database tables and the software of database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3483</Words>
  <Application>Microsoft Office PowerPoint</Application>
  <PresentationFormat>On-screen Show (4:3)</PresentationFormat>
  <Paragraphs>366</Paragraphs>
  <Slides>94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Design Template</vt:lpstr>
      </vt:variant>
      <vt:variant>
        <vt:i4>2</vt:i4>
      </vt:variant>
      <vt:variant>
        <vt:lpstr>Slide Titles</vt:lpstr>
      </vt:variant>
      <vt:variant>
        <vt:i4>94</vt:i4>
      </vt:variant>
    </vt:vector>
  </HeadingPairs>
  <TitlesOfParts>
    <vt:vector size="100" baseType="lpstr">
      <vt:lpstr>Arial</vt:lpstr>
      <vt:lpstr>Calibri</vt:lpstr>
      <vt:lpstr>Century Gothic</vt:lpstr>
      <vt:lpstr>ヒラギノ角ゴ Pro W3</vt:lpstr>
      <vt:lpstr>Default Design</vt:lpstr>
      <vt:lpstr>Default Design</vt:lpstr>
      <vt:lpstr>Slide 1</vt:lpstr>
      <vt:lpstr>Learning Objectives</vt:lpstr>
      <vt:lpstr>Differences Between Tables and Databases</vt:lpstr>
      <vt:lpstr>Canada’s Demographic Information</vt:lpstr>
      <vt:lpstr>The Database’s Advantage</vt:lpstr>
      <vt:lpstr>The Database’s Advantage</vt:lpstr>
      <vt:lpstr>The Database’s Advantage</vt:lpstr>
      <vt:lpstr>XML: A Language for Metadata Tags</vt:lpstr>
      <vt:lpstr>XML: A Language for Metadata Tags</vt:lpstr>
      <vt:lpstr>Rules for Writing XML</vt:lpstr>
      <vt:lpstr>XML</vt:lpstr>
      <vt:lpstr>XML Example</vt:lpstr>
      <vt:lpstr>XML</vt:lpstr>
      <vt:lpstr>Expanding the Use of XML</vt:lpstr>
      <vt:lpstr>Expanding the Use of XML</vt:lpstr>
      <vt:lpstr>Slide 16</vt:lpstr>
      <vt:lpstr>Attributes in XML</vt:lpstr>
      <vt:lpstr>Attributes in XML</vt:lpstr>
      <vt:lpstr>Effective Design with XML Tags</vt:lpstr>
      <vt:lpstr>Effective Design with XML Tags</vt:lpstr>
      <vt:lpstr>Effective Design with XML Tags</vt:lpstr>
      <vt:lpstr>Effective Design with XML Tags</vt:lpstr>
      <vt:lpstr>Effective Design with XML Tags</vt:lpstr>
      <vt:lpstr>Effective Design with XML Tags</vt:lpstr>
      <vt:lpstr>Effective Design with XML Tags</vt:lpstr>
      <vt:lpstr>Effective Design with XML Tags</vt:lpstr>
      <vt:lpstr>Slide 27</vt:lpstr>
      <vt:lpstr>Relational Databases</vt:lpstr>
      <vt:lpstr>Entities</vt:lpstr>
      <vt:lpstr>Entities</vt:lpstr>
      <vt:lpstr>Entities</vt:lpstr>
      <vt:lpstr>Table Instance for Island Entity</vt:lpstr>
      <vt:lpstr>Entities</vt:lpstr>
      <vt:lpstr>Entities</vt:lpstr>
      <vt:lpstr>Properties of Entities</vt:lpstr>
      <vt:lpstr>Instances Are Unordered</vt:lpstr>
      <vt:lpstr>Instances Are Unordered</vt:lpstr>
      <vt:lpstr>Uniqueness</vt:lpstr>
      <vt:lpstr>Keys</vt:lpstr>
      <vt:lpstr>Keys</vt:lpstr>
      <vt:lpstr>Atomic Data</vt:lpstr>
      <vt:lpstr>Database Schemes</vt:lpstr>
      <vt:lpstr>Database Schemes</vt:lpstr>
      <vt:lpstr>Database Table Definition</vt:lpstr>
      <vt:lpstr>XML Trees and Entities</vt:lpstr>
      <vt:lpstr>XML Trees and Entities</vt:lpstr>
      <vt:lpstr>Database Tables Recap</vt:lpstr>
      <vt:lpstr>Database Tables Recap</vt:lpstr>
      <vt:lpstr>Operations on Tables</vt:lpstr>
      <vt:lpstr>Operations on Tables</vt:lpstr>
      <vt:lpstr>Slide 51</vt:lpstr>
      <vt:lpstr>Select Operation</vt:lpstr>
      <vt:lpstr>Select Operation</vt:lpstr>
      <vt:lpstr>Select Operation</vt:lpstr>
      <vt:lpstr>Slide 55</vt:lpstr>
      <vt:lpstr>Project Operation</vt:lpstr>
      <vt:lpstr>Project Operation</vt:lpstr>
      <vt:lpstr>Slide 58</vt:lpstr>
      <vt:lpstr>Union Operation</vt:lpstr>
      <vt:lpstr>Union Operation</vt:lpstr>
      <vt:lpstr>Slide 61</vt:lpstr>
      <vt:lpstr>Difference Operation</vt:lpstr>
      <vt:lpstr>Product Operation</vt:lpstr>
      <vt:lpstr>Product Operation</vt:lpstr>
      <vt:lpstr>Slide 65</vt:lpstr>
      <vt:lpstr>Slide 66</vt:lpstr>
      <vt:lpstr>Product Operation</vt:lpstr>
      <vt:lpstr>Product Operation</vt:lpstr>
      <vt:lpstr>Product Operation</vt:lpstr>
      <vt:lpstr>Database Operations</vt:lpstr>
      <vt:lpstr>Join Operation</vt:lpstr>
      <vt:lpstr>Join Operation</vt:lpstr>
      <vt:lpstr>Join Applied</vt:lpstr>
      <vt:lpstr>Join Applied</vt:lpstr>
      <vt:lpstr>Slide 75</vt:lpstr>
      <vt:lpstr>Structure of a Database</vt:lpstr>
      <vt:lpstr>Physical Database</vt:lpstr>
      <vt:lpstr>Logical Database</vt:lpstr>
      <vt:lpstr>Logical Database</vt:lpstr>
      <vt:lpstr>Queries</vt:lpstr>
      <vt:lpstr>Defining Physical Tables</vt:lpstr>
      <vt:lpstr>Slide 82</vt:lpstr>
      <vt:lpstr>Slide 83</vt:lpstr>
      <vt:lpstr>The Idea of Relationships</vt:lpstr>
      <vt:lpstr>Relationship Examples</vt:lpstr>
      <vt:lpstr>Slide 86</vt:lpstr>
      <vt:lpstr>Practical Construction Using QBE</vt:lpstr>
      <vt:lpstr>Slide 88</vt:lpstr>
      <vt:lpstr>Slide 89</vt:lpstr>
      <vt:lpstr>Summary</vt:lpstr>
      <vt:lpstr>Summary</vt:lpstr>
      <vt:lpstr>Summary</vt:lpstr>
      <vt:lpstr>Summary</vt:lpstr>
      <vt:lpstr>Summary</vt:lpstr>
    </vt:vector>
  </TitlesOfParts>
  <Company>PEARSON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usnidem</dc:creator>
  <cp:lastModifiedBy>usnidem</cp:lastModifiedBy>
  <cp:revision>85</cp:revision>
  <dcterms:created xsi:type="dcterms:W3CDTF">2012-03-21T18:49:41Z</dcterms:created>
  <dcterms:modified xsi:type="dcterms:W3CDTF">2012-05-21T14:02:49Z</dcterms:modified>
</cp:coreProperties>
</file>