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61" r:id="rId8"/>
    <p:sldId id="262" r:id="rId9"/>
    <p:sldId id="266" r:id="rId10"/>
    <p:sldId id="267" r:id="rId11"/>
    <p:sldId id="268" r:id="rId12"/>
    <p:sldId id="278" r:id="rId13"/>
    <p:sldId id="269" r:id="rId14"/>
    <p:sldId id="27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87" r:id="rId24"/>
    <p:sldId id="280" r:id="rId25"/>
    <p:sldId id="281" r:id="rId26"/>
    <p:sldId id="325" r:id="rId27"/>
    <p:sldId id="282" r:id="rId28"/>
    <p:sldId id="283" r:id="rId29"/>
    <p:sldId id="326" r:id="rId30"/>
    <p:sldId id="284" r:id="rId31"/>
    <p:sldId id="327" r:id="rId32"/>
    <p:sldId id="285" r:id="rId33"/>
    <p:sldId id="328" r:id="rId34"/>
    <p:sldId id="286" r:id="rId35"/>
    <p:sldId id="329" r:id="rId36"/>
    <p:sldId id="334" r:id="rId37"/>
    <p:sldId id="335" r:id="rId38"/>
    <p:sldId id="336" r:id="rId39"/>
    <p:sldId id="337" r:id="rId40"/>
    <p:sldId id="333" r:id="rId41"/>
    <p:sldId id="340" r:id="rId42"/>
    <p:sldId id="341" r:id="rId43"/>
    <p:sldId id="338" r:id="rId44"/>
    <p:sldId id="342" r:id="rId45"/>
    <p:sldId id="339" r:id="rId46"/>
    <p:sldId id="343" r:id="rId47"/>
    <p:sldId id="330" r:id="rId48"/>
    <p:sldId id="345" r:id="rId49"/>
    <p:sldId id="349" r:id="rId50"/>
    <p:sldId id="346" r:id="rId51"/>
    <p:sldId id="347" r:id="rId52"/>
    <p:sldId id="348" r:id="rId53"/>
    <p:sldId id="331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359" r:id="rId64"/>
    <p:sldId id="360" r:id="rId65"/>
    <p:sldId id="361" r:id="rId66"/>
    <p:sldId id="362" r:id="rId67"/>
    <p:sldId id="363" r:id="rId68"/>
    <p:sldId id="332" r:id="rId69"/>
    <p:sldId id="364" r:id="rId70"/>
    <p:sldId id="344" r:id="rId71"/>
    <p:sldId id="368" r:id="rId72"/>
    <p:sldId id="369" r:id="rId73"/>
    <p:sldId id="370" r:id="rId74"/>
    <p:sldId id="365" r:id="rId75"/>
    <p:sldId id="371" r:id="rId76"/>
    <p:sldId id="263" r:id="rId77"/>
    <p:sldId id="264" r:id="rId7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7"/>
          <p:cNvSpPr txBox="1">
            <a:spLocks noChangeArrowheads="1"/>
          </p:cNvSpPr>
          <p:nvPr userDrawn="1"/>
        </p:nvSpPr>
        <p:spPr bwMode="auto">
          <a:xfrm>
            <a:off x="228600" y="457200"/>
            <a:ext cx="868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4000" b="1" dirty="0">
                <a:solidFill>
                  <a:schemeClr val="accent2"/>
                </a:solidFill>
                <a:latin typeface="Century Gothic" pitchFamily="34" charset="0"/>
                <a:ea typeface="ヒラギノ角ゴ Pro W3" pitchFamily="1" charset="-128"/>
              </a:rPr>
              <a:t>Chapter </a:t>
            </a:r>
            <a:r>
              <a:rPr lang="en-US" sz="4000" b="1" dirty="0">
                <a:solidFill>
                  <a:schemeClr val="accent2"/>
                </a:solidFill>
                <a:latin typeface="Century Gothic" pitchFamily="34" charset="0"/>
                <a:ea typeface="ヒラギノ角ゴ Pro W3" pitchFamily="1" charset="-128"/>
              </a:rPr>
              <a:t>16</a:t>
            </a:r>
            <a:endParaRPr lang="en-US" sz="4000" b="1" dirty="0">
              <a:solidFill>
                <a:schemeClr val="accent2"/>
              </a:solidFill>
              <a:latin typeface="Century Gothic" pitchFamily="34" charset="0"/>
              <a:ea typeface="ヒラギノ角ゴ Pro W3" pitchFamily="1" charset="-128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0" y="1143000"/>
            <a:ext cx="91440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000" b="1" i="1" dirty="0">
                <a:solidFill>
                  <a:srgbClr val="5895EE"/>
                </a:solidFill>
                <a:latin typeface="Century Gothic" pitchFamily="34" charset="0"/>
                <a:ea typeface="ヒラギノ角ゴ Pro W3" pitchFamily="1" charset="-128"/>
              </a:rPr>
              <a:t>A Case Study in Database Organization</a:t>
            </a:r>
            <a:endParaRPr lang="en-US" sz="3000" b="1" i="1" dirty="0">
              <a:solidFill>
                <a:srgbClr val="5895EE"/>
              </a:solidFill>
              <a:latin typeface="Century Gothic" pitchFamily="34" charset="0"/>
              <a:ea typeface="ヒラギノ角ゴ Pro W3" pitchFamily="1" charset="-128"/>
            </a:endParaRPr>
          </a:p>
        </p:txBody>
      </p:sp>
      <p:pic>
        <p:nvPicPr>
          <p:cNvPr id="5" name="Picture 10" descr="DG_Bar_Blue_USLetter_RG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541713"/>
            <a:ext cx="4572000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latin typeface="Century Gothic" pitchFamily="34" charset="0"/>
                <a:ea typeface="ヒラギノ角ゴ Pro W3" pitchFamily="1" charset="-128"/>
              </a:rPr>
              <a:t>Copyright © 2013 Pearson Education, Inc. Publishing as Pearson Addison-Wesley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29" name="Picture 1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705725" y="5391150"/>
            <a:ext cx="1438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default.as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Definition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5575" y="2057400"/>
            <a:ext cx="6469063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Use a standard text editor to enter the data</a:t>
            </a:r>
          </a:p>
          <a:p>
            <a:pPr eaLnBrk="1" hangingPunct="1">
              <a:defRPr/>
            </a:pPr>
            <a:r>
              <a:rPr lang="en-US" dirty="0" smtClean="0"/>
              <a:t>Add &lt;tags&gt; as you go</a:t>
            </a:r>
          </a:p>
          <a:p>
            <a:pPr eaLnBrk="1" hangingPunct="1">
              <a:defRPr/>
            </a:pPr>
            <a:r>
              <a:rPr lang="en-US" dirty="0" smtClean="0"/>
              <a:t>The file must have the .xml file extension AND include: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&lt;?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xml version="1.0" encoding="UTF-8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"?&gt;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the first line of the file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Definition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root element is the Collective tag enclosing all items in an XML file</a:t>
            </a:r>
          </a:p>
          <a:p>
            <a:pPr eaLnBrk="1" hangingPunct="1"/>
            <a:r>
              <a:rPr lang="en-US" smtClean="0"/>
              <a:t>&lt;travels&gt; is the root element of this tree</a:t>
            </a:r>
          </a:p>
          <a:p>
            <a:pPr eaLnBrk="1" hangingPunct="1"/>
            <a:r>
              <a:rPr lang="en-US" smtClean="0"/>
              <a:t>Countries will be listed within using this structure </a:t>
            </a:r>
          </a:p>
          <a:p>
            <a:pPr eaLnBrk="1" hangingPunct="1"/>
            <a:r>
              <a:rPr lang="en-US" smtClean="0"/>
              <a:t>Save the file as travels.xml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 Check of XML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file is shown in a browser</a:t>
            </a:r>
          </a:p>
          <a:p>
            <a:pPr eaLnBrk="1" hangingPunct="1"/>
            <a:r>
              <a:rPr lang="en-US" smtClean="0"/>
              <a:t>The browser uses a stylesheet  to show information</a:t>
            </a:r>
          </a:p>
          <a:p>
            <a:pPr eaLnBrk="1" hangingPunct="1"/>
            <a:r>
              <a:rPr lang="en-US" smtClean="0"/>
              <a:t>With XML, and the second line commented out, the browser shows the XML tree</a:t>
            </a:r>
          </a:p>
          <a:p>
            <a:pPr eaLnBrk="1" hangingPunct="1"/>
            <a:r>
              <a:rPr lang="en-US" smtClean="0"/>
              <a:t>Color coding helps check that the structure is right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 Check of XML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display is </a:t>
            </a:r>
            <a:r>
              <a:rPr lang="en-US" i="1" smtClean="0"/>
              <a:t>active , </a:t>
            </a:r>
            <a:r>
              <a:rPr lang="en-US" smtClean="0"/>
              <a:t>meaning that tags can be opened and closed in the </a:t>
            </a:r>
            <a:r>
              <a:rPr lang="en-US" i="1" smtClean="0"/>
              <a:t>Affinity</a:t>
            </a:r>
            <a:r>
              <a:rPr lang="en-US" smtClean="0"/>
              <a:t> or </a:t>
            </a:r>
            <a:r>
              <a:rPr lang="en-US" i="1" smtClean="0"/>
              <a:t>Collection</a:t>
            </a:r>
            <a:r>
              <a:rPr lang="en-US" smtClean="0"/>
              <a:t> manner</a:t>
            </a:r>
          </a:p>
          <a:p>
            <a:pPr lvl="1" eaLnBrk="1" hangingPunct="1"/>
            <a:r>
              <a:rPr lang="en-US" smtClean="0"/>
              <a:t>Close the &lt;tour&gt; tags by clicking the minus (−) signs</a:t>
            </a:r>
          </a:p>
          <a:p>
            <a:pPr eaLnBrk="1" hangingPunct="1"/>
            <a:r>
              <a:rPr lang="en-US" smtClean="0"/>
              <a:t>Closing parts of the database allows us to see the some tags without the clutter of other tags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0" y="457200"/>
            <a:ext cx="6451600" cy="603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Displaying with XSL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Style information tells the browser how to display a markup language like XML</a:t>
            </a:r>
          </a:p>
          <a:p>
            <a:pPr eaLnBrk="1" hangingPunct="1"/>
            <a:r>
              <a:rPr lang="en-US" smtClean="0"/>
              <a:t>Tags are eliminated when using the style information</a:t>
            </a:r>
          </a:p>
          <a:p>
            <a:pPr eaLnBrk="1" hangingPunct="1"/>
            <a:r>
              <a:rPr lang="en-US" smtClean="0"/>
              <a:t>Information is then displayed based on the style description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549275"/>
            <a:ext cx="3505200" cy="5519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with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XML contains style information much like Cascading Style Sheets.</a:t>
            </a:r>
          </a:p>
          <a:p>
            <a:pPr lvl="1" eaLnBrk="1" hangingPunct="1">
              <a:defRPr/>
            </a:pPr>
            <a:r>
              <a:rPr lang="en-US" sz="2400" dirty="0" smtClean="0"/>
              <a:t>Cascading Style Sheets are separate files with a .css extension</a:t>
            </a:r>
          </a:p>
          <a:p>
            <a:pPr lvl="1" eaLnBrk="1" hangingPunct="1">
              <a:defRPr/>
            </a:pPr>
            <a:r>
              <a:rPr lang="en-US" sz="2400" dirty="0" smtClean="0"/>
              <a:t>XML sheets use an .xsl extension</a:t>
            </a:r>
            <a:endParaRPr lang="en-US" sz="2400" dirty="0"/>
          </a:p>
          <a:p>
            <a:pPr eaLnBrk="1" hangingPunct="1">
              <a:defRPr/>
            </a:pPr>
            <a:r>
              <a:rPr lang="en-US" sz="2800" dirty="0" smtClean="0"/>
              <a:t>The files are connected because </a:t>
            </a:r>
            <a:br>
              <a:rPr lang="en-US" sz="2800" dirty="0" smtClean="0"/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&lt;?xml-stylesheet type="text/xsl" href="travelSS.xsl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"?&gt;</a:t>
            </a:r>
            <a:b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dirty="0"/>
              <a:t>is listed as second line</a:t>
            </a:r>
          </a:p>
          <a:p>
            <a:pPr eaLnBrk="1" hangingPunct="1">
              <a:defRPr/>
            </a:pPr>
            <a:r>
              <a:rPr lang="en-US" sz="2800" dirty="0"/>
              <a:t>The line must be exactly as </a:t>
            </a:r>
            <a:r>
              <a:rPr lang="en-US" sz="2800" dirty="0" smtClean="0"/>
              <a:t>shown with the correct file name</a:t>
            </a: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Idea of XSL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XSL formatting	:</a:t>
            </a:r>
          </a:p>
          <a:p>
            <a:pPr lvl="1" eaLnBrk="1" hangingPunct="1"/>
            <a:r>
              <a:rPr lang="en-US" smtClean="0"/>
              <a:t>The .xsl file contains a series of rules on how to format the information enclosed in XML tags</a:t>
            </a:r>
          </a:p>
          <a:p>
            <a:pPr lvl="1" eaLnBrk="1" hangingPunct="1"/>
            <a:r>
              <a:rPr lang="en-US" smtClean="0"/>
              <a:t>There is only one rule or </a:t>
            </a:r>
            <a:r>
              <a:rPr lang="en-US" b="1" smtClean="0"/>
              <a:t>template</a:t>
            </a:r>
            <a:r>
              <a:rPr lang="en-US" smtClean="0"/>
              <a:t> per tag</a:t>
            </a:r>
          </a:p>
          <a:p>
            <a:pPr lvl="1" eaLnBrk="1" hangingPunct="1"/>
            <a:r>
              <a:rPr lang="en-US" smtClean="0"/>
              <a:t>The template uses XHTML (remember Chapter 4?)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Explain the relationship between XML and XSL</a:t>
            </a:r>
          </a:p>
          <a:p>
            <a:pPr eaLnBrk="1" hangingPunct="1"/>
            <a:r>
              <a:rPr lang="en-US" sz="2400" smtClean="0"/>
              <a:t>Describe how to express metadata using XML</a:t>
            </a:r>
          </a:p>
          <a:p>
            <a:pPr eaLnBrk="1" hangingPunct="1"/>
            <a:r>
              <a:rPr lang="en-US" sz="2400" smtClean="0"/>
              <a:t>Demonstrate the incremental creation of a database</a:t>
            </a:r>
          </a:p>
          <a:p>
            <a:pPr eaLnBrk="1" hangingPunct="1"/>
            <a:r>
              <a:rPr lang="en-US" sz="2400" smtClean="0"/>
              <a:t>Explain the relationship between tags and templates</a:t>
            </a:r>
          </a:p>
          <a:p>
            <a:pPr eaLnBrk="1" hangingPunct="1"/>
            <a:r>
              <a:rPr lang="en-US" sz="2400" smtClean="0"/>
              <a:t>Show how to use tag attributes to display images</a:t>
            </a:r>
          </a:p>
          <a:p>
            <a:pPr eaLnBrk="1" hangingPunct="1"/>
            <a:r>
              <a:rPr lang="en-US" sz="2400" smtClean="0"/>
              <a:t>State how information is hidden in XML databases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Idea of XSL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the XML file is opened in a browser:</a:t>
            </a:r>
          </a:p>
          <a:p>
            <a:pPr lvl="1" eaLnBrk="1" hangingPunct="1"/>
            <a:r>
              <a:rPr lang="en-US" smtClean="0"/>
              <a:t>The database (DB) and stylesheet (SS) are input to a </a:t>
            </a:r>
            <a:r>
              <a:rPr lang="en-US" i="1" smtClean="0"/>
              <a:t>transformer</a:t>
            </a:r>
          </a:p>
          <a:p>
            <a:pPr lvl="1" eaLnBrk="1" hangingPunct="1"/>
            <a:r>
              <a:rPr lang="en-US" smtClean="0"/>
              <a:t>The transformer “walks” the XML tree, converting all of the tags to HTML according to the template</a:t>
            </a:r>
          </a:p>
          <a:p>
            <a:pPr lvl="1" eaLnBrk="1" hangingPunct="1"/>
            <a:r>
              <a:rPr lang="en-US" smtClean="0"/>
              <a:t>When the “walk” is finished, the HTML page is displayed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77343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XSL Templates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reviewing XSL templates:</a:t>
            </a:r>
          </a:p>
          <a:p>
            <a:pPr lvl="1" eaLnBrk="1" hangingPunct="1"/>
            <a:r>
              <a:rPr lang="en-US" smtClean="0"/>
              <a:t>Notice that there are tags everywhere</a:t>
            </a:r>
          </a:p>
          <a:p>
            <a:pPr lvl="1" eaLnBrk="1" hangingPunct="1"/>
            <a:r>
              <a:rPr lang="en-US" smtClean="0"/>
              <a:t>XSL is XML</a:t>
            </a:r>
          </a:p>
          <a:p>
            <a:pPr lvl="1" eaLnBrk="1" hangingPunct="1"/>
            <a:r>
              <a:rPr lang="en-US" smtClean="0"/>
              <a:t>The first line is the required first line of any XML file</a:t>
            </a:r>
          </a:p>
          <a:p>
            <a:pPr lvl="1" eaLnBrk="1" hangingPunct="1"/>
            <a:r>
              <a:rPr lang="en-US" smtClean="0"/>
              <a:t>The second line is also required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XSL Templates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five different tags used in the XML tree</a:t>
            </a:r>
          </a:p>
          <a:p>
            <a:pPr eaLnBrk="1" hangingPunct="1"/>
            <a:r>
              <a:rPr lang="en-US" smtClean="0"/>
              <a:t>There are five templates in the XSL file, one for each tag</a:t>
            </a:r>
          </a:p>
          <a:p>
            <a:pPr eaLnBrk="1" hangingPunct="1"/>
            <a:r>
              <a:rPr lang="en-US" smtClean="0"/>
              <a:t>The templates have a standard form specifying how to display the tags in XHTML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the Travelogue Display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1574800"/>
            <a:ext cx="6813550" cy="398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781800" y="1371600"/>
            <a:ext cx="2057400" cy="120015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between the &lt;xsl:template . . .&gt; tags are XHTML tags</a:t>
            </a:r>
          </a:p>
        </p:txBody>
      </p:sp>
      <p:sp>
        <p:nvSpPr>
          <p:cNvPr id="5" name="Rectangle 4"/>
          <p:cNvSpPr/>
          <p:nvPr/>
        </p:nvSpPr>
        <p:spPr>
          <a:xfrm>
            <a:off x="7759700" y="1971675"/>
            <a:ext cx="850900" cy="3143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1828800"/>
            <a:ext cx="4724400" cy="3505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Visualizing the iDiary Database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template includes the heading and body tags </a:t>
            </a:r>
          </a:p>
          <a:p>
            <a:pPr eaLnBrk="1" hangingPunct="1"/>
            <a:r>
              <a:rPr lang="en-US" smtClean="0"/>
              <a:t>These tags are &lt;table&gt; tags, because the content of the travels.xml file is going to be displayed as a table: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343400"/>
            <a:ext cx="5229225" cy="159067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Visualizing the iDiary Database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&lt;country&gt; will be a row in the table</a:t>
            </a:r>
          </a:p>
          <a:p>
            <a:pPr eaLnBrk="1" hangingPunct="1"/>
            <a:r>
              <a:rPr lang="en-US" smtClean="0"/>
              <a:t>There are two items in the first cell of the table: the name and the flag image</a:t>
            </a:r>
          </a:p>
          <a:p>
            <a:pPr eaLnBrk="1" hangingPunct="1"/>
            <a:r>
              <a:rPr lang="en-US" smtClean="0"/>
              <a:t>The second cells contains a list of items of sights that may been seen on a tour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343400"/>
            <a:ext cx="5229225" cy="159067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of the XML tags style roles used for iDiary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27113" y="1981200"/>
            <a:ext cx="7202487" cy="2584450"/>
          </a:xfr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1776413" y="4876800"/>
            <a:ext cx="57673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/>
              <a:t>Each XML tag plays a stylistic role in the </a:t>
            </a:r>
            <a:br>
              <a:rPr lang="en-US" sz="2400"/>
            </a:br>
            <a:r>
              <a:rPr lang="en-US" sz="2400"/>
              <a:t>overall creation of the Web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/>
              <a:t>apply</a:t>
            </a:r>
            <a:r>
              <a:rPr lang="en-US" smtClean="0"/>
              <a:t> Operation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&lt;xsl:apply-templates/&gt; tag:</a:t>
            </a:r>
          </a:p>
          <a:p>
            <a:pPr lvl="1" eaLnBrk="1" hangingPunct="1"/>
            <a:r>
              <a:rPr lang="en-US" smtClean="0"/>
              <a:t>This is a stand-alone tag with no mate</a:t>
            </a:r>
          </a:p>
          <a:p>
            <a:pPr lvl="1" eaLnBrk="1" hangingPunct="1"/>
            <a:r>
              <a:rPr lang="en-US" smtClean="0"/>
              <a:t>The tag is included once in each template</a:t>
            </a:r>
          </a:p>
          <a:p>
            <a:pPr lvl="1" eaLnBrk="1" hangingPunct="1"/>
            <a:r>
              <a:rPr lang="en-US" smtClean="0"/>
              <a:t>The meaning of the tag is that whatever is inside the tag should be processed</a:t>
            </a:r>
          </a:p>
          <a:p>
            <a:pPr lvl="1" eaLnBrk="1" hangingPunct="1"/>
            <a:r>
              <a:rPr lang="en-US" smtClean="0"/>
              <a:t>means, “now process whatever is inside this tag”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/>
              <a:t>apply</a:t>
            </a:r>
            <a:r>
              <a:rPr lang="en-US" smtClean="0"/>
              <a:t> Operation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(in English):</a:t>
            </a:r>
          </a:p>
          <a:p>
            <a:pPr eaLnBrk="1" hangingPunct="1"/>
            <a:r>
              <a:rPr lang="en-US" smtClean="0"/>
              <a:t>“When encountering </a:t>
            </a:r>
            <a:br>
              <a:rPr lang="en-US" smtClean="0"/>
            </a:br>
            <a:r>
              <a:rPr lang="en-US" smtClean="0"/>
              <a:t>a &lt;tour&gt; tag:</a:t>
            </a:r>
          </a:p>
          <a:p>
            <a:pPr lvl="1" eaLnBrk="1" hangingPunct="1"/>
            <a:r>
              <a:rPr lang="en-US" smtClean="0"/>
              <a:t>Place a &lt;td&gt; tag in the accumulating XHTML definition</a:t>
            </a:r>
          </a:p>
          <a:p>
            <a:pPr lvl="1" eaLnBrk="1" hangingPunct="1"/>
            <a:r>
              <a:rPr lang="en-US" smtClean="0"/>
              <a:t>Process the items found within the &lt;tour&gt; tag (which will be a bunch of &lt;sight&gt; tags)</a:t>
            </a:r>
          </a:p>
          <a:p>
            <a:pPr lvl="1" eaLnBrk="1" hangingPunct="1"/>
            <a:r>
              <a:rPr lang="en-US" smtClean="0"/>
              <a:t>Place the &lt;/td&gt; tag to complete the table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3475" y="1752600"/>
            <a:ext cx="3133725" cy="13716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Thinking About a Database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Regular Versus Irregular Data</a:t>
            </a:r>
          </a:p>
          <a:p>
            <a:pPr lvl="1" eaLnBrk="1" hangingPunct="1"/>
            <a:r>
              <a:rPr lang="en-US" smtClean="0"/>
              <a:t>Relational databases can be tables with regular rows, attributes, keys, relationships</a:t>
            </a:r>
          </a:p>
          <a:p>
            <a:pPr lvl="1" eaLnBrk="1" hangingPunct="1"/>
            <a:r>
              <a:rPr lang="en-US" smtClean="0"/>
              <a:t>Allows for queries where computers do all the organizing and displaying the </a:t>
            </a:r>
          </a:p>
          <a:p>
            <a:pPr lvl="1" eaLnBrk="1" hangingPunct="1"/>
            <a:r>
              <a:rPr lang="en-US" smtClean="0"/>
              <a:t>Data needs to be “regular” following a rigid structure imposed on it.</a:t>
            </a:r>
          </a:p>
          <a:p>
            <a:pPr lvl="1" eaLnBrk="1" hangingPunct="1"/>
            <a:r>
              <a:rPr lang="en-US" smtClean="0"/>
              <a:t>Relational databases may be powerful, but very often the information to record isn’t</a:t>
            </a:r>
            <a:br>
              <a:rPr lang="en-US" smtClean="0"/>
            </a:br>
            <a:r>
              <a:rPr lang="en-US" smtClean="0"/>
              <a:t>regular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Tag Attributes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To display an image requires the </a:t>
            </a:r>
            <a:br>
              <a:rPr lang="en-US" dirty="0" smtClean="0"/>
            </a:br>
            <a:r>
              <a:rPr lang="en-US" dirty="0" smtClean="0"/>
              <a:t>&lt;img src . . ./&gt; tag</a:t>
            </a:r>
          </a:p>
          <a:p>
            <a:pPr eaLnBrk="1" hangingPunct="1">
              <a:defRPr/>
            </a:pPr>
            <a:r>
              <a:rPr lang="en-US" dirty="0" smtClean="0"/>
              <a:t>Note the form, it includes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{@flag}</a:t>
            </a:r>
          </a:p>
          <a:p>
            <a:pPr eaLnBrk="1" hangingPunct="1">
              <a:defRPr/>
            </a:pPr>
            <a:r>
              <a:rPr lang="en-US" dirty="0" smtClean="0"/>
              <a:t>@flag refers to the value of the tag attribute of the &lt;name&gt; tag (which gives the file name </a:t>
            </a:r>
            <a:r>
              <a:rPr lang="en-US" i="1" dirty="0" smtClean="0"/>
              <a:t>flag.gif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51375" y="3219450"/>
            <a:ext cx="4032250" cy="1287463"/>
          </a:xfrm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Tag Attributes</a:t>
            </a:r>
          </a:p>
        </p:txBody>
      </p:sp>
      <p:sp>
        <p:nvSpPr>
          <p:cNvPr id="44034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/>
            <a:r>
              <a:rPr lang="en-US" smtClean="0"/>
              <a:t>Placing a tag attribute reference in braces in XSL:</a:t>
            </a:r>
          </a:p>
          <a:p>
            <a:pPr lvl="1" eaLnBrk="1" hangingPunct="1"/>
            <a:r>
              <a:rPr lang="en-US" smtClean="0"/>
              <a:t>Causes the tag attribute’s value from the XML to be placed inside the quotes specifying the file source name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667000" y="3810000"/>
            <a:ext cx="4030663" cy="1287463"/>
          </a:xfr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410200"/>
            <a:ext cx="6962775" cy="9906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of XSL.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mtClean="0"/>
              <a:t>Open the .xml file with a browser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mtClean="0"/>
              <a:t>It finds the specified .xsl file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mtClean="0"/>
              <a:t>The browser’s transformer begins to process the XML tree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mtClean="0"/>
              <a:t>As it finds the tags, it checks for a template in the .xsl file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of XSL.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 startAt="6"/>
            </a:pPr>
            <a:r>
              <a:rPr lang="en-US" smtClean="0"/>
              <a:t>The browser then does what the template says and places the XHTML</a:t>
            </a:r>
          </a:p>
          <a:p>
            <a:pPr marL="514350" indent="-514350" eaLnBrk="1" hangingPunct="1">
              <a:buFontTx/>
              <a:buAutoNum type="arabicPeriod" startAt="6"/>
            </a:pPr>
            <a:r>
              <a:rPr lang="en-US" smtClean="0"/>
              <a:t>The browser then process the other information within the tags</a:t>
            </a:r>
          </a:p>
          <a:p>
            <a:pPr marL="514350" indent="-514350" eaLnBrk="1" hangingPunct="1">
              <a:buFontTx/>
              <a:buAutoNum type="arabicPeriod" startAt="6"/>
            </a:pPr>
            <a:r>
              <a:rPr lang="en-US" smtClean="0"/>
              <a:t>When it’s done, it appends remaining XHTML tags to the HTML definition</a:t>
            </a:r>
          </a:p>
          <a:p>
            <a:pPr marL="514350" indent="-514350" eaLnBrk="1" hangingPunct="1">
              <a:buFontTx/>
              <a:buAutoNum type="arabicPeriod" startAt="6"/>
            </a:pPr>
            <a:r>
              <a:rPr lang="en-US" smtClean="0"/>
              <a:t>Finally, it displays the resulting Web page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iDiary Database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creating, we’ll use an incremental approach that will naturally guide you:</a:t>
            </a:r>
          </a:p>
          <a:p>
            <a:pPr eaLnBrk="1" hangingPunct="1"/>
            <a:endParaRPr lang="en-US" smtClean="0"/>
          </a:p>
          <a:p>
            <a:pPr marL="914400" lvl="1" indent="-514350" eaLnBrk="1" hangingPunct="1">
              <a:buFontTx/>
              <a:buAutoNum type="arabicPeriod"/>
            </a:pPr>
            <a:r>
              <a:rPr lang="en-US" smtClean="0"/>
              <a:t>Getting started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smtClean="0"/>
              <a:t>Creating a first entry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smtClean="0"/>
              <a:t>Thinking about the nature of things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smtClean="0"/>
              <a:t>Developing tags and templates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Getting started</a:t>
            </a:r>
          </a:p>
        </p:txBody>
      </p:sp>
      <p:sp>
        <p:nvSpPr>
          <p:cNvPr id="4813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First concern is building the XML database </a:t>
            </a:r>
          </a:p>
          <a:p>
            <a:pPr eaLnBrk="1" hangingPunct="1"/>
            <a:r>
              <a:rPr lang="en-US" smtClean="0"/>
              <a:t>XML allows us to think up the tags and enables us to have any structure we want!</a:t>
            </a:r>
          </a:p>
          <a:p>
            <a:pPr eaLnBrk="1" hangingPunct="1"/>
            <a:r>
              <a:rPr lang="en-US" smtClean="0"/>
              <a:t>That means, we have a design task: </a:t>
            </a:r>
          </a:p>
          <a:p>
            <a:pPr lvl="1" eaLnBrk="1" hangingPunct="1"/>
            <a:r>
              <a:rPr lang="en-US" smtClean="0"/>
              <a:t>What are our needs?</a:t>
            </a:r>
          </a:p>
          <a:p>
            <a:pPr lvl="1" eaLnBrk="1" hangingPunct="1"/>
            <a:r>
              <a:rPr lang="en-US" smtClean="0"/>
              <a:t>What kind of structure will meet those needs?</a:t>
            </a:r>
          </a:p>
          <a:p>
            <a:pPr lvl="1" eaLnBrk="1" hangingPunct="1"/>
            <a:r>
              <a:rPr lang="en-US" smtClean="0"/>
              <a:t>We will be storing information about “things”</a:t>
            </a:r>
          </a:p>
          <a:p>
            <a:pPr lvl="1" eaLnBrk="1" hangingPunct="1"/>
            <a:r>
              <a:rPr lang="en-US" smtClean="0"/>
              <a:t>There will be a </a:t>
            </a:r>
            <a:r>
              <a:rPr lang="en-US" i="1" smtClean="0"/>
              <a:t>sequence </a:t>
            </a:r>
            <a:r>
              <a:rPr lang="en-US" smtClean="0"/>
              <a:t>of entries with a date entry and information to be stored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Getting started</a:t>
            </a:r>
          </a:p>
        </p:txBody>
      </p:sp>
      <p:sp>
        <p:nvSpPr>
          <p:cNvPr id="4915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the XML Database:</a:t>
            </a:r>
          </a:p>
          <a:p>
            <a:pPr lvl="1" eaLnBrk="1" hangingPunct="1"/>
            <a:r>
              <a:rPr lang="en-US" smtClean="0"/>
              <a:t>First, decide on the </a:t>
            </a:r>
            <a:r>
              <a:rPr lang="en-US" i="1" smtClean="0"/>
              <a:t>Affinity</a:t>
            </a:r>
            <a:r>
              <a:rPr lang="en-US" smtClean="0"/>
              <a:t> tag</a:t>
            </a:r>
            <a:br>
              <a:rPr lang="en-US" smtClean="0"/>
            </a:br>
            <a:r>
              <a:rPr lang="en-US" smtClean="0"/>
              <a:t>(use &lt;entry&gt;)</a:t>
            </a:r>
          </a:p>
          <a:p>
            <a:pPr lvl="1" eaLnBrk="1" hangingPunct="1"/>
            <a:r>
              <a:rPr lang="en-US" smtClean="0"/>
              <a:t>Second, decide on the </a:t>
            </a:r>
            <a:r>
              <a:rPr lang="en-US" i="1" smtClean="0"/>
              <a:t>Collection</a:t>
            </a:r>
            <a:r>
              <a:rPr lang="en-US" smtClean="0"/>
              <a:t> tag</a:t>
            </a:r>
            <a:br>
              <a:rPr lang="en-US" smtClean="0"/>
            </a:br>
            <a:r>
              <a:rPr lang="en-US" smtClean="0"/>
              <a:t>(use &lt;idiary&gt;)</a:t>
            </a:r>
          </a:p>
          <a:p>
            <a:pPr eaLnBrk="1" hangingPunct="1"/>
            <a:r>
              <a:rPr lang="en-US" smtClean="0"/>
              <a:t>Creating the XSL Stylesheet:</a:t>
            </a:r>
          </a:p>
          <a:p>
            <a:pPr lvl="1" eaLnBrk="1" hangingPunct="1"/>
            <a:r>
              <a:rPr lang="en-US" smtClean="0"/>
              <a:t>The XSL stylesheet will need to recognize the two tags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276600"/>
            <a:ext cx="4200525" cy="26289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14400"/>
            <a:ext cx="5327650" cy="20574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87313"/>
            <a:ext cx="5011738" cy="6465887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51202" name="TextBox 2"/>
          <p:cNvSpPr txBox="1">
            <a:spLocks noChangeArrowheads="1"/>
          </p:cNvSpPr>
          <p:nvPr/>
        </p:nvSpPr>
        <p:spPr bwMode="auto">
          <a:xfrm>
            <a:off x="6705600" y="990600"/>
            <a:ext cx="21336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This contains the setup for the Web page:</a:t>
            </a:r>
            <a:br>
              <a:rPr lang="en-US" sz="2400"/>
            </a:br>
            <a:r>
              <a:rPr lang="en-US" sz="2400"/>
              <a:t>the title, heading, and italicized</a:t>
            </a:r>
          </a:p>
          <a:p>
            <a:pPr algn="ctr"/>
            <a:r>
              <a:rPr lang="en-US" sz="2400"/>
              <a:t>comment at the start of the page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3288" y="1524000"/>
            <a:ext cx="7043737" cy="36576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iDiary Preliminaries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iDiary will hold information that is found daily:</a:t>
            </a:r>
          </a:p>
          <a:p>
            <a:pPr lvl="1" eaLnBrk="1" hangingPunct="1"/>
            <a:r>
              <a:rPr lang="en-US" smtClean="0"/>
              <a:t> text, photos, URLs of interesting sites, animations, poems, videos, etc. </a:t>
            </a:r>
          </a:p>
          <a:p>
            <a:pPr eaLnBrk="1" hangingPunct="1"/>
            <a:r>
              <a:rPr lang="en-US" smtClean="0"/>
              <a:t>Use XML to specify the metadata</a:t>
            </a:r>
          </a:p>
          <a:p>
            <a:pPr lvl="1" eaLnBrk="1" hangingPunct="1"/>
            <a:r>
              <a:rPr lang="en-US" smtClean="0"/>
              <a:t>The database will be an XML tree</a:t>
            </a:r>
          </a:p>
          <a:p>
            <a:pPr eaLnBrk="1" hangingPunct="1"/>
            <a:r>
              <a:rPr lang="en-US" smtClean="0"/>
              <a:t>For iDiary, we will follow the </a:t>
            </a:r>
            <a:r>
              <a:rPr lang="en-US" i="1" smtClean="0"/>
              <a:t>Identity</a:t>
            </a:r>
            <a:r>
              <a:rPr lang="en-US" smtClean="0"/>
              <a:t>, </a:t>
            </a:r>
            <a:r>
              <a:rPr lang="en-US" i="1" smtClean="0"/>
              <a:t>Affinity</a:t>
            </a:r>
            <a:r>
              <a:rPr lang="en-US" smtClean="0"/>
              <a:t>, and </a:t>
            </a:r>
            <a:r>
              <a:rPr lang="en-US" i="1" smtClean="0"/>
              <a:t>Collection</a:t>
            </a:r>
            <a:r>
              <a:rPr lang="en-US" smtClean="0"/>
              <a:t> rules (see </a:t>
            </a:r>
            <a:br>
              <a:rPr lang="en-US" smtClean="0"/>
            </a:br>
            <a:r>
              <a:rPr lang="en-US" smtClean="0"/>
              <a:t>Chapter 15)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Creating a first entry</a:t>
            </a:r>
          </a:p>
        </p:txBody>
      </p:sp>
      <p:sp>
        <p:nvSpPr>
          <p:cNvPr id="5325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what goes inside of each &lt;entry&gt; tag:</a:t>
            </a:r>
          </a:p>
          <a:p>
            <a:pPr lvl="1" eaLnBrk="1" hangingPunct="1"/>
            <a:r>
              <a:rPr lang="en-US" smtClean="0"/>
              <a:t>Start with the September 19 entry</a:t>
            </a:r>
          </a:p>
          <a:p>
            <a:pPr lvl="1" eaLnBrk="1" hangingPunct="1"/>
            <a:r>
              <a:rPr lang="en-US" smtClean="0"/>
              <a:t>Since the entry is the entity that is going in the  database, what items should be enclosed by it?</a:t>
            </a:r>
          </a:p>
          <a:p>
            <a:pPr lvl="2" eaLnBrk="1" hangingPunct="1"/>
            <a:r>
              <a:rPr lang="en-US" smtClean="0"/>
              <a:t>The date is one part (use &lt;date&gt;)</a:t>
            </a:r>
          </a:p>
          <a:p>
            <a:pPr lvl="2" eaLnBrk="1" hangingPunct="1"/>
            <a:r>
              <a:rPr lang="en-US" smtClean="0"/>
              <a:t>Content is the other part (use &lt;cool&gt;, since the content will include </a:t>
            </a:r>
            <a:r>
              <a:rPr lang="en-US" i="1" smtClean="0"/>
              <a:t>cool</a:t>
            </a:r>
            <a:r>
              <a:rPr lang="en-US" smtClean="0"/>
              <a:t> stuff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Creating a first entry</a:t>
            </a:r>
          </a:p>
        </p:txBody>
      </p:sp>
      <p:sp>
        <p:nvSpPr>
          <p:cNvPr id="5427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Date Tagging:</a:t>
            </a:r>
          </a:p>
          <a:p>
            <a:pPr lvl="1" eaLnBrk="1" hangingPunct="1"/>
            <a:r>
              <a:rPr lang="en-US" smtClean="0"/>
              <a:t>This refers to the decisions surrounding the metadata for calendar dates</a:t>
            </a:r>
          </a:p>
          <a:p>
            <a:pPr lvl="1" eaLnBrk="1" hangingPunct="1"/>
            <a:r>
              <a:rPr lang="en-US" smtClean="0"/>
              <a:t>Since data in databases is atomic, we cannot refer to the day, month, and year separately if it is written:</a:t>
            </a:r>
            <a:br>
              <a:rPr lang="en-US" smtClean="0"/>
            </a:br>
            <a:r>
              <a:rPr lang="en-US" smtClean="0"/>
              <a:t>&lt;date&gt;September 19, 2011&lt;/date&gt;</a:t>
            </a:r>
          </a:p>
          <a:p>
            <a:pPr lvl="1" eaLnBrk="1" hangingPunct="1"/>
            <a:r>
              <a:rPr lang="en-US" smtClean="0"/>
              <a:t>This, however, would be a lot to type:</a:t>
            </a:r>
            <a:br>
              <a:rPr lang="en-US" smtClean="0"/>
            </a:br>
            <a:r>
              <a:rPr lang="en-US" smtClean="0"/>
              <a:t>&lt;date&gt;&lt;month&gt;September&lt;/month&gt;&lt;day&gt;19&lt;/day&gt;&lt;year&gt;2011&lt;/year&gt;&lt;/date&gt;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295400" y="2209800"/>
            <a:ext cx="6797675" cy="2667000"/>
          </a:xfrm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Creating a first entry</a:t>
            </a:r>
          </a:p>
        </p:txBody>
      </p:sp>
      <p:sp>
        <p:nvSpPr>
          <p:cNvPr id="56322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Now add templates to the iDiary.xsl file</a:t>
            </a:r>
          </a:p>
          <a:p>
            <a:pPr eaLnBrk="1" hangingPunct="1"/>
            <a:r>
              <a:rPr lang="en-US" smtClean="0"/>
              <a:t>The two tags will both be displayed as list items with &lt;li&gt; tags, with different “looks” </a:t>
            </a:r>
          </a:p>
          <a:p>
            <a:pPr eaLnBrk="1" hangingPunct="1"/>
            <a:r>
              <a:rPr lang="en-US" smtClean="0"/>
              <a:t>Use CSS properties to identify how each &lt;li&gt; tag will look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94238" y="2133600"/>
            <a:ext cx="3476625" cy="3048000"/>
          </a:xfr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105400" y="2438400"/>
            <a:ext cx="17526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5400" y="3984625"/>
            <a:ext cx="1905000" cy="28257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50950"/>
            <a:ext cx="7369175" cy="38544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Creating a first entry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Styling:</a:t>
            </a:r>
          </a:p>
          <a:p>
            <a:pPr lvl="1" eaLnBrk="1" hangingPunct="1"/>
            <a:r>
              <a:rPr lang="en-US" smtClean="0"/>
              <a:t>The styling for the &lt;li&gt; tags uses some unfamiliar CSS</a:t>
            </a:r>
          </a:p>
          <a:p>
            <a:pPr lvl="1" eaLnBrk="1" hangingPunct="1"/>
            <a:r>
              <a:rPr lang="en-US" smtClean="0"/>
              <a:t>The features are straightforward, but we haven’t seen them before</a:t>
            </a:r>
          </a:p>
          <a:p>
            <a:pPr lvl="1" eaLnBrk="1" hangingPunct="1"/>
            <a:r>
              <a:rPr lang="en-US" smtClean="0"/>
              <a:t>For more information on these types of features, see the CSS tutorial at</a:t>
            </a:r>
            <a:br>
              <a:rPr lang="en-US" smtClean="0"/>
            </a:br>
            <a:r>
              <a:rPr lang="en-US" smtClean="0">
                <a:hlinkClick r:id="rId2"/>
              </a:rPr>
              <a:t>www.w3schools.com/cssref/default.asp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676400"/>
            <a:ext cx="7715250" cy="35052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Thinking about the nature of things</a:t>
            </a:r>
          </a:p>
        </p:txBody>
      </p:sp>
      <p:sp>
        <p:nvSpPr>
          <p:cNvPr id="6041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creating an entry, all of the information must be captured digitally</a:t>
            </a:r>
          </a:p>
          <a:p>
            <a:pPr eaLnBrk="1" hangingPunct="1"/>
            <a:r>
              <a:rPr lang="en-US" smtClean="0"/>
              <a:t>Data can take many forms</a:t>
            </a:r>
          </a:p>
          <a:p>
            <a:pPr eaLnBrk="1" hangingPunct="1"/>
            <a:r>
              <a:rPr lang="en-US" smtClean="0"/>
              <a:t>These forms will affect both the XML and the XSL definitions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Thinking about the nature of things</a:t>
            </a:r>
          </a:p>
        </p:txBody>
      </p:sp>
      <p:sp>
        <p:nvSpPr>
          <p:cNvPr id="6144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Recognizing the Need for Specific Tags</a:t>
            </a:r>
          </a:p>
          <a:p>
            <a:pPr lvl="1" eaLnBrk="1" hangingPunct="1"/>
            <a:r>
              <a:rPr lang="en-US" smtClean="0"/>
              <a:t>When considering the design of the XML, notice that we must specify different data for each type of content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676650"/>
            <a:ext cx="6562725" cy="18859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Thinking about the nature of things</a:t>
            </a:r>
          </a:p>
        </p:txBody>
      </p:sp>
      <p:sp>
        <p:nvSpPr>
          <p:cNvPr id="6246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Recognizing the Need for Specific Tags</a:t>
            </a:r>
          </a:p>
          <a:p>
            <a:pPr lvl="1" eaLnBrk="1" hangingPunct="1"/>
            <a:r>
              <a:rPr lang="en-US" smtClean="0"/>
              <a:t>Each of tag requires that we specify different information</a:t>
            </a:r>
          </a:p>
          <a:p>
            <a:pPr lvl="1" eaLnBrk="1" hangingPunct="1"/>
            <a:r>
              <a:rPr lang="en-US" smtClean="0"/>
              <a:t>They also require different formatting.</a:t>
            </a:r>
          </a:p>
          <a:p>
            <a:pPr lvl="1" eaLnBrk="1" hangingPunct="1"/>
            <a:r>
              <a:rPr lang="en-US" smtClean="0"/>
              <a:t>The text within each tag can take several different forms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762500"/>
            <a:ext cx="6553200" cy="14859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iDiary Preliminaries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Collecting information is not necessarily organization</a:t>
            </a:r>
          </a:p>
          <a:p>
            <a:pPr eaLnBrk="1" hangingPunct="1"/>
            <a:r>
              <a:rPr lang="en-US" smtClean="0"/>
              <a:t>Data needs structure</a:t>
            </a:r>
          </a:p>
          <a:p>
            <a:pPr eaLnBrk="1" hangingPunct="1"/>
            <a:r>
              <a:rPr lang="en-US" smtClean="0"/>
              <a:t>Organizing the data helps us keep track of what we have, and it also helps the computer display it</a:t>
            </a:r>
          </a:p>
          <a:p>
            <a:pPr eaLnBrk="1" hangingPunct="1"/>
            <a:r>
              <a:rPr lang="en-US" smtClean="0"/>
              <a:t>For iDiary, the database will be organized using time/date sequences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Thinking about the nature of things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Choosing Specific Tags. </a:t>
            </a:r>
          </a:p>
          <a:p>
            <a:pPr lvl="1" eaLnBrk="1" hangingPunct="1">
              <a:defRPr/>
            </a:pPr>
            <a:r>
              <a:rPr lang="en-US" dirty="0" smtClean="0"/>
              <a:t>Knowing that different kinds of data need different tags (each database attribute requires its own tag), a new tag is assigned to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each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kind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dirty="0" smtClean="0"/>
              <a:t>of data stored in iDiary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4925" y="3962400"/>
            <a:ext cx="6534150" cy="25146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Thinking about the nature of things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&lt;poem&gt;</a:t>
            </a:r>
            <a:r>
              <a:rPr lang="en-US" dirty="0" smtClean="0"/>
              <a:t> tag is an </a:t>
            </a:r>
            <a:r>
              <a:rPr lang="en-US" i="1" dirty="0" smtClean="0"/>
              <a:t>Affinity</a:t>
            </a:r>
            <a:r>
              <a:rPr lang="en-US" dirty="0" smtClean="0"/>
              <a:t> tag grouping three other tags that give the title of the poem, the author, and the lines</a:t>
            </a:r>
          </a:p>
          <a:p>
            <a:pPr eaLnBrk="1" hangingPunct="1">
              <a:defRPr/>
            </a:pPr>
            <a:r>
              <a:rPr lang="en-US" dirty="0" smtClean="0"/>
              <a:t>In addition to &lt;title&gt; there is included:</a:t>
            </a:r>
          </a:p>
          <a:p>
            <a:pPr lvl="1" eaLnBrk="1" hangingPunct="1">
              <a:defRPr/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&lt;p_title&gt;</a:t>
            </a:r>
            <a:r>
              <a:rPr lang="en-US" dirty="0" smtClean="0"/>
              <a:t> for the poems</a:t>
            </a:r>
            <a:br>
              <a:rPr lang="en-US" dirty="0" smtClean="0"/>
            </a:br>
            <a:r>
              <a:rPr lang="en-US" dirty="0" smtClean="0"/>
              <a:t>Here, &lt;title&gt; will be centered and larger than the normal text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Thinking about the nature of things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Because there is a need for different tags for different kinds of information, the role of the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&lt;cool&gt; </a:t>
            </a:r>
            <a:r>
              <a:rPr lang="en-US" dirty="0" smtClean="0"/>
              <a:t>tag changes slightly</a:t>
            </a:r>
          </a:p>
          <a:p>
            <a:pPr eaLnBrk="1" hangingPunct="1">
              <a:defRPr/>
            </a:pPr>
            <a:r>
              <a:rPr lang="en-US" dirty="0" smtClean="0"/>
              <a:t>Previously it was an </a:t>
            </a:r>
            <a:r>
              <a:rPr lang="en-US" i="1" dirty="0" smtClean="0"/>
              <a:t>Identification</a:t>
            </a:r>
            <a:r>
              <a:rPr lang="en-US" dirty="0" smtClean="0"/>
              <a:t> tag and enclosed the most interesting thing</a:t>
            </a:r>
          </a:p>
          <a:p>
            <a:pPr eaLnBrk="1" hangingPunct="1">
              <a:defRPr/>
            </a:pPr>
            <a:r>
              <a:rPr lang="en-US" dirty="0" smtClean="0"/>
              <a:t>Now, the role of the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&lt;cool&gt; </a:t>
            </a:r>
            <a:r>
              <a:rPr lang="en-US" dirty="0" smtClean="0"/>
              <a:t>tag is that of an </a:t>
            </a:r>
            <a:r>
              <a:rPr lang="en-US" i="1" dirty="0" smtClean="0"/>
              <a:t>Affinity</a:t>
            </a:r>
            <a:r>
              <a:rPr lang="en-US" dirty="0" smtClean="0"/>
              <a:t> tag</a:t>
            </a:r>
          </a:p>
          <a:p>
            <a:pPr lvl="1" eaLnBrk="1" hangingPunct="1">
              <a:defRPr/>
            </a:pPr>
            <a:r>
              <a:rPr lang="en-US" dirty="0" smtClean="0"/>
              <a:t>It groups together all of the different forms of information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Developing tags and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Title</a:t>
            </a:r>
            <a:r>
              <a:rPr lang="en-US" dirty="0" smtClean="0"/>
              <a:t> Tag</a:t>
            </a:r>
          </a:p>
          <a:p>
            <a:pPr lvl="1" eaLnBrk="1" hangingPunct="1">
              <a:defRPr/>
            </a:pPr>
            <a:r>
              <a:rPr lang="en-US" dirty="0" smtClean="0"/>
              <a:t>This tag announces the most interesting thing entry: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The text is centered and uses HTML heading tags to enlarge the font: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048000"/>
            <a:ext cx="4114800" cy="4572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8275" y="4743450"/>
            <a:ext cx="3616325" cy="161607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Developing tags and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Link</a:t>
            </a:r>
            <a:r>
              <a:rPr lang="en-US" dirty="0" smtClean="0"/>
              <a:t> Tag</a:t>
            </a:r>
          </a:p>
          <a:p>
            <a:pPr lvl="1" eaLnBrk="1" hangingPunct="1">
              <a:defRPr/>
            </a:pPr>
            <a:r>
              <a:rPr lang="en-US" dirty="0" smtClean="0"/>
              <a:t>The &lt;link&gt; tag specifies a Web link</a:t>
            </a:r>
          </a:p>
          <a:p>
            <a:pPr lvl="1" eaLnBrk="1" hangingPunct="1">
              <a:defRPr/>
            </a:pPr>
            <a:r>
              <a:rPr lang="en-US" dirty="0" smtClean="0"/>
              <a:t>The Web link has two parts:</a:t>
            </a:r>
          </a:p>
          <a:p>
            <a:pPr lvl="2" eaLnBrk="1" hangingPunct="1">
              <a:defRPr/>
            </a:pPr>
            <a:r>
              <a:rPr lang="en-US" dirty="0" smtClean="0"/>
              <a:t>The tag encloses the anchor text</a:t>
            </a:r>
          </a:p>
          <a:p>
            <a:pPr lvl="2" eaLnBrk="1" hangingPunct="1">
              <a:defRPr/>
            </a:pPr>
            <a:r>
              <a:rPr lang="en-US" dirty="0" smtClean="0"/>
              <a:t>The URL is specified using the tag attribute</a:t>
            </a:r>
            <a:br>
              <a:rPr lang="en-US" dirty="0" smtClean="0"/>
            </a:br>
            <a:endParaRPr lang="en-US" dirty="0" smtClean="0"/>
          </a:p>
          <a:p>
            <a:pPr lvl="2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The stylesheet must place an &lt;a href...&gt; tag and enclose the tag attribute value in </a:t>
            </a:r>
            <a:br>
              <a:rPr lang="en-US" dirty="0" smtClean="0"/>
            </a:br>
            <a:r>
              <a:rPr lang="en-US" dirty="0" smtClean="0"/>
              <a:t>quotes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171950"/>
            <a:ext cx="5924550" cy="4762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Developing tags and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Link</a:t>
            </a:r>
            <a:r>
              <a:rPr lang="en-US" dirty="0" smtClean="0"/>
              <a:t> Tag</a:t>
            </a:r>
          </a:p>
          <a:p>
            <a:pPr lvl="1" eaLnBrk="1" hangingPunct="1">
              <a:defRPr/>
            </a:pPr>
            <a:r>
              <a:rPr lang="en-US" dirty="0" smtClean="0"/>
              <a:t>The template to do that is: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The @ symbol is the XSL reference to the tag attribute of the XML tag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809875"/>
            <a:ext cx="3889375" cy="168592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Developing tags and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Picture</a:t>
            </a:r>
            <a:r>
              <a:rPr lang="en-US" dirty="0" smtClean="0"/>
              <a:t> Tag</a:t>
            </a:r>
          </a:p>
          <a:p>
            <a:pPr lvl="1" eaLnBrk="1" hangingPunct="1"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&lt;pic&gt;</a:t>
            </a:r>
            <a:r>
              <a:rPr lang="en-US" dirty="0" smtClean="0"/>
              <a:t> tag is a stand-alone </a:t>
            </a:r>
          </a:p>
          <a:p>
            <a:pPr lvl="1" eaLnBrk="1" hangingPunct="1">
              <a:defRPr/>
            </a:pPr>
            <a:r>
              <a:rPr lang="en-US" dirty="0" smtClean="0"/>
              <a:t> The tag encodes the file name of the image and its desired display width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Note that as a stand-alone tag is terminated by the /&gt;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671888"/>
            <a:ext cx="5116513" cy="442912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58000" y="3657600"/>
            <a:ext cx="533400" cy="457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5029200"/>
            <a:ext cx="5334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Developing tags and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Picture</a:t>
            </a:r>
            <a:r>
              <a:rPr lang="en-US" dirty="0" smtClean="0"/>
              <a:t> Tag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A stand-alone tag does not enclose anything</a:t>
            </a:r>
          </a:p>
          <a:p>
            <a:pPr lvl="1" eaLnBrk="1" hangingPunct="1">
              <a:defRPr/>
            </a:pPr>
            <a:r>
              <a:rPr lang="en-US" dirty="0" smtClean="0"/>
              <a:t>There is no need for the &lt;xsl:apply-templates/&gt; tag </a:t>
            </a:r>
          </a:p>
          <a:p>
            <a:pPr lvl="1" eaLnBrk="1" hangingPunct="1">
              <a:defRPr/>
            </a:pPr>
            <a:r>
              <a:rPr lang="en-US" dirty="0" smtClean="0"/>
              <a:t>This makes the &lt;pic&gt; tag slightly different from those we’ve seen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54250"/>
            <a:ext cx="7313613" cy="8382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Developing tags and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Quote</a:t>
            </a:r>
            <a:r>
              <a:rPr lang="en-US" dirty="0" smtClean="0"/>
              <a:t> Tag</a:t>
            </a:r>
          </a:p>
          <a:p>
            <a:pPr lvl="1" eaLnBrk="1" hangingPunct="1">
              <a:defRPr/>
            </a:pPr>
            <a:r>
              <a:rPr lang="en-US" dirty="0" smtClean="0"/>
              <a:t>Quotes are an example of text that should be set off and noticeable</a:t>
            </a:r>
          </a:p>
          <a:p>
            <a:pPr lvl="1" eaLnBrk="1" hangingPunct="1">
              <a:defRPr/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&lt;blockquote&gt;</a:t>
            </a:r>
            <a:r>
              <a:rPr lang="en-US" dirty="0" smtClean="0"/>
              <a:t> HTML tag and style it as liked: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291013"/>
            <a:ext cx="6597650" cy="433387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Developing tags and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Quote</a:t>
            </a:r>
            <a:r>
              <a:rPr lang="en-US" dirty="0" smtClean="0"/>
              <a:t> Tag</a:t>
            </a:r>
          </a:p>
          <a:p>
            <a:pPr lvl="1" eaLnBrk="1" hangingPunct="1">
              <a:defRPr/>
            </a:pPr>
            <a:r>
              <a:rPr lang="en-US" dirty="0" smtClean="0"/>
              <a:t>We can style the implementing &lt;blockquote&gt; tag in the &lt;head&gt; section of the page, but it is just as easy to style it inline: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By classifying different types of text, there </a:t>
            </a:r>
            <a:br>
              <a:rPr lang="en-US" dirty="0" smtClean="0"/>
            </a:br>
            <a:r>
              <a:rPr lang="en-US" dirty="0" smtClean="0"/>
              <a:t>is tight control on the format of the page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581400"/>
            <a:ext cx="4772025" cy="17526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Physical Versus Logical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XML tree is the physical database, it is not a relational database</a:t>
            </a:r>
          </a:p>
          <a:p>
            <a:pPr eaLnBrk="1" hangingPunct="1"/>
            <a:r>
              <a:rPr lang="en-US" smtClean="0"/>
              <a:t>The logical database is our view of iDiary</a:t>
            </a:r>
          </a:p>
          <a:p>
            <a:pPr eaLnBrk="1" hangingPunct="1"/>
            <a:r>
              <a:rPr lang="en-US" smtClean="0"/>
              <a:t>For querying iDiary, XSL (a tagging language) is used</a:t>
            </a:r>
          </a:p>
          <a:p>
            <a:pPr lvl="1" eaLnBrk="1" hangingPunct="1"/>
            <a:r>
              <a:rPr lang="en-US" b="1" smtClean="0"/>
              <a:t>XSL </a:t>
            </a:r>
            <a:r>
              <a:rPr lang="en-US" smtClean="0"/>
              <a:t>stands for </a:t>
            </a:r>
            <a:r>
              <a:rPr lang="en-US" b="1" smtClean="0"/>
              <a:t>Extensible Stylesheet Language</a:t>
            </a:r>
          </a:p>
          <a:p>
            <a:pPr lvl="1" eaLnBrk="1" hangingPunct="1"/>
            <a:r>
              <a:rPr lang="en-US" smtClean="0"/>
              <a:t>It is an integral part of XML and standardized Web databases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Developing tags and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Poetry</a:t>
            </a:r>
            <a:r>
              <a:rPr lang="en-US" dirty="0" smtClean="0"/>
              <a:t> Tags</a:t>
            </a:r>
          </a:p>
          <a:p>
            <a:pPr lvl="1" eaLnBrk="1" hangingPunct="1">
              <a:defRPr/>
            </a:pPr>
            <a:r>
              <a:rPr lang="en-US" dirty="0" smtClean="0"/>
              <a:t>We identify several attributes of poetry (title, author, lines) and assign tags to each.</a:t>
            </a:r>
          </a:p>
          <a:p>
            <a:pPr lvl="1" eaLnBrk="1" hangingPunct="1">
              <a:defRPr/>
            </a:pPr>
            <a:r>
              <a:rPr lang="en-US" dirty="0" smtClean="0"/>
              <a:t>They are enclosed in the </a:t>
            </a:r>
            <a:r>
              <a:rPr lang="en-US" i="1" dirty="0" smtClean="0"/>
              <a:t>Affinity</a:t>
            </a:r>
            <a:r>
              <a:rPr lang="en-US" dirty="0" smtClean="0"/>
              <a:t> tag &lt;poem&gt;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3914775"/>
            <a:ext cx="6530975" cy="195262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Developing tags and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Poetry</a:t>
            </a:r>
            <a:r>
              <a:rPr lang="en-US" dirty="0" smtClean="0"/>
              <a:t> Tag Templates: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438400"/>
            <a:ext cx="4800600" cy="1376363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362200"/>
            <a:ext cx="2914650" cy="373062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Developing tags and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Video</a:t>
            </a:r>
            <a:r>
              <a:rPr lang="en-US" dirty="0" smtClean="0"/>
              <a:t> Tag</a:t>
            </a:r>
          </a:p>
          <a:p>
            <a:pPr lvl="1" eaLnBrk="1" hangingPunct="1">
              <a:defRPr/>
            </a:pPr>
            <a:r>
              <a:rPr lang="en-US" dirty="0" smtClean="0"/>
              <a:t>To include videos in the iDiary, embed a connection to the player</a:t>
            </a:r>
          </a:p>
          <a:p>
            <a:pPr lvl="1" eaLnBrk="1" hangingPunct="1">
              <a:defRPr/>
            </a:pPr>
            <a:r>
              <a:rPr lang="en-US" dirty="0" smtClean="0"/>
              <a:t>Most sites that stream videos have an “embed” button near the video, and clicking it gives you all of the HTML you need to show the video</a:t>
            </a:r>
          </a:p>
          <a:p>
            <a:pPr lvl="1" eaLnBrk="1" hangingPunct="1">
              <a:defRPr/>
            </a:pPr>
            <a:r>
              <a:rPr lang="en-US" dirty="0" smtClean="0"/>
              <a:t>Packaging this information into an XSL template accesses the video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Developing tags and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Video</a:t>
            </a:r>
            <a:r>
              <a:rPr lang="en-US" dirty="0" smtClean="0"/>
              <a:t> Tag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6853238" cy="3954463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6" name="Pentagon 5"/>
          <p:cNvSpPr/>
          <p:nvPr/>
        </p:nvSpPr>
        <p:spPr>
          <a:xfrm rot="10800000">
            <a:off x="7467600" y="3200400"/>
            <a:ext cx="977900" cy="484188"/>
          </a:xfrm>
          <a:prstGeom prst="homePlat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Developing tags and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Video</a:t>
            </a:r>
            <a:r>
              <a:rPr lang="en-US" dirty="0" smtClean="0"/>
              <a:t> Tag</a:t>
            </a:r>
          </a:p>
          <a:p>
            <a:pPr lvl="1" eaLnBrk="1" hangingPunct="1">
              <a:defRPr/>
            </a:pPr>
            <a:r>
              <a:rPr lang="en-US" dirty="0" smtClean="0"/>
              <a:t>Develop the XML and XSL as you did for the stand-alone tag: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&lt;pic file=. . . /&gt;</a:t>
            </a:r>
          </a:p>
          <a:p>
            <a:pPr lvl="1" eaLnBrk="1" hangingPunct="1">
              <a:defRPr/>
            </a:pPr>
            <a:r>
              <a:rPr lang="en-US" dirty="0" smtClean="0"/>
              <a:t>The approach allows for simply providing the URL and getting the formatting automatically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495800"/>
            <a:ext cx="8415338" cy="3619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Developing tags and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Video</a:t>
            </a:r>
            <a:r>
              <a:rPr lang="en-US" dirty="0" smtClean="0"/>
              <a:t> Tag</a:t>
            </a:r>
          </a:p>
          <a:p>
            <a:pPr lvl="1" eaLnBrk="1" hangingPunct="1">
              <a:defRPr/>
            </a:pPr>
            <a:r>
              <a:rPr lang="en-US" dirty="0" smtClean="0"/>
              <a:t>For the XSL text, use the &lt;iframe&gt; text format</a:t>
            </a:r>
          </a:p>
          <a:p>
            <a:pPr lvl="1" eaLnBrk="1" hangingPunct="1">
              <a:defRPr/>
            </a:pPr>
            <a:r>
              <a:rPr lang="en-US" dirty="0" smtClean="0"/>
              <a:t>Replace the URL with the reference to the &lt;youtubestd&gt; tag’s URL attribute: "{@url}”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886200"/>
            <a:ext cx="6616700" cy="18288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Developing tags and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Video</a:t>
            </a:r>
            <a:r>
              <a:rPr lang="en-US" dirty="0" smtClean="0"/>
              <a:t> Tag</a:t>
            </a:r>
          </a:p>
          <a:p>
            <a:pPr lvl="1" eaLnBrk="1" hangingPunct="1">
              <a:defRPr/>
            </a:pPr>
            <a:r>
              <a:rPr lang="en-US" dirty="0" smtClean="0"/>
              <a:t>Notice there is one additional change from the text that received from YouTube:</a:t>
            </a:r>
          </a:p>
          <a:p>
            <a:pPr lvl="2" eaLnBrk="1" hangingPunct="1">
              <a:defRPr/>
            </a:pPr>
            <a:r>
              <a:rPr lang="en-US" dirty="0" smtClean="0"/>
              <a:t>the last attribute in the &lt;iframe&gt; tag is allowfullscreen</a:t>
            </a:r>
          </a:p>
          <a:p>
            <a:pPr lvl="1" eaLnBrk="1" hangingPunct="1">
              <a:defRPr/>
            </a:pPr>
            <a:r>
              <a:rPr lang="en-US" dirty="0" smtClean="0"/>
              <a:t>This is not a </a:t>
            </a:r>
            <a:r>
              <a:rPr lang="en-US" i="1" dirty="0" smtClean="0"/>
              <a:t>legal</a:t>
            </a:r>
            <a:r>
              <a:rPr lang="en-US" dirty="0" smtClean="0"/>
              <a:t> attribute since they are to be followed by an equal sign and a “value”</a:t>
            </a:r>
          </a:p>
          <a:p>
            <a:pPr lvl="1" eaLnBrk="1" hangingPunct="1">
              <a:defRPr/>
            </a:pPr>
            <a:r>
              <a:rPr lang="en-US" dirty="0" smtClean="0"/>
              <a:t>All this attribute is saying is that it’s Okay to let the user display at full screen size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allowfullscreen = "true"</a:t>
            </a:r>
            <a:endParaRPr lang="en-US" dirty="0" smtClean="0">
              <a:solidFill>
                <a:schemeClr val="accent1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Developing tags and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Another Video Source</a:t>
            </a:r>
          </a:p>
          <a:p>
            <a:pPr lvl="1" eaLnBrk="1" hangingPunct="1">
              <a:defRPr/>
            </a:pPr>
            <a:r>
              <a:rPr lang="en-US" sz="2400" dirty="0" smtClean="0"/>
              <a:t>Video embedding varies a lot</a:t>
            </a:r>
          </a:p>
          <a:p>
            <a:pPr lvl="1" eaLnBrk="1" hangingPunct="1">
              <a:defRPr/>
            </a:pPr>
            <a:r>
              <a:rPr lang="en-US" sz="2400" dirty="0" smtClean="0"/>
              <a:t>The &lt;youtubestd&gt; tag probably won’t work for other videos</a:t>
            </a:r>
          </a:p>
          <a:p>
            <a:pPr lvl="1" eaLnBrk="1" hangingPunct="1">
              <a:defRPr/>
            </a:pPr>
            <a:r>
              <a:rPr lang="en-US" sz="2400" dirty="0" smtClean="0"/>
              <a:t>You may need to develop a new tag for each video source</a:t>
            </a:r>
          </a:p>
          <a:p>
            <a:pPr lvl="1" eaLnBrk="1" hangingPunct="1">
              <a:defRPr/>
            </a:pPr>
            <a:r>
              <a:rPr lang="en-US" sz="2400" dirty="0" smtClean="0"/>
              <a:t>To make an XSL template for new video tag, do the same thing you did before: </a:t>
            </a:r>
          </a:p>
          <a:p>
            <a:pPr lvl="2" eaLnBrk="1" hangingPunct="1">
              <a:defRPr/>
            </a:pPr>
            <a:r>
              <a:rPr lang="en-US" sz="2000" dirty="0" smtClean="0"/>
              <a:t>Remove the URL </a:t>
            </a:r>
          </a:p>
          <a:p>
            <a:pPr lvl="2" eaLnBrk="1" hangingPunct="1">
              <a:defRPr/>
            </a:pPr>
            <a:r>
              <a:rPr lang="en-US" sz="2000" dirty="0" smtClean="0"/>
              <a:t>Replace it with the "{@url}" reference</a:t>
            </a:r>
          </a:p>
          <a:p>
            <a:pPr lvl="2" eaLnBrk="1" hangingPunct="1">
              <a:defRPr/>
            </a:pPr>
            <a:r>
              <a:rPr lang="en-US" sz="2000" dirty="0" smtClean="0"/>
              <a:t>Set the two attributes to be assigned the value </a:t>
            </a:r>
            <a:r>
              <a:rPr lang="en-US" sz="2000" i="1" dirty="0" smtClean="0"/>
              <a:t>true</a:t>
            </a:r>
            <a:endParaRPr lang="en-US" sz="2000" i="1" dirty="0" smtClean="0">
              <a:solidFill>
                <a:schemeClr val="accent1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Archiving Photos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 the page was built, the iDiary.xml and iDiarySS.xsl files and photos have  been on the desktop</a:t>
            </a:r>
          </a:p>
          <a:p>
            <a:pPr eaLnBrk="1" hangingPunct="1"/>
            <a:r>
              <a:rPr lang="en-US" smtClean="0"/>
              <a:t>These need to be placed in a permanent location</a:t>
            </a:r>
          </a:p>
          <a:p>
            <a:pPr eaLnBrk="1" hangingPunct="1"/>
            <a:r>
              <a:rPr lang="en-US" smtClean="0"/>
              <a:t>Store the photos in a separate folder within the folder containing the two database files (call the folder </a:t>
            </a:r>
            <a:r>
              <a:rPr lang="en-US" i="1" smtClean="0"/>
              <a:t>imFiles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Archiving Photos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There are two choices for specifying the path to these pictures</a:t>
            </a:r>
          </a:p>
          <a:p>
            <a:pPr lvl="1" eaLnBrk="1" hangingPunct="1">
              <a:defRPr/>
            </a:pPr>
            <a:r>
              <a:rPr lang="en-US" dirty="0" smtClean="0"/>
              <a:t>Add the path in the XML file as part of the &lt;pic . . ./&gt; tag (</a:t>
            </a: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&lt;pic file="imFiles/planet.jpg" . . . /&gt;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smtClean="0"/>
              <a:t>Add it in the XSL file as part of the &lt;pic . . . /&gt; tag template (</a:t>
            </a: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&lt;img src="imFiles/{@file}" . . . &gt;</a:t>
            </a:r>
            <a:r>
              <a:rPr lang="en-US" dirty="0" smtClean="0"/>
              <a:t>)</a:t>
            </a:r>
          </a:p>
          <a:p>
            <a:pPr eaLnBrk="1" hangingPunct="1">
              <a:defRPr/>
            </a:pPr>
            <a:r>
              <a:rPr lang="en-US" dirty="0" smtClean="0"/>
              <a:t>The first solution is the more flexible, allowing references to images stored elsewhere on the Internet as well as </a:t>
            </a:r>
            <a:br>
              <a:rPr lang="en-US" dirty="0" smtClean="0"/>
            </a:br>
            <a:r>
              <a:rPr lang="en-US" dirty="0" smtClean="0"/>
              <a:t>other folders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iDiary Preparation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creating, start small and add as you go</a:t>
            </a:r>
          </a:p>
          <a:p>
            <a:pPr eaLnBrk="1" hangingPunct="1"/>
            <a:r>
              <a:rPr lang="en-US" smtClean="0"/>
              <a:t>If the small database is working, and a new feature is added and the database no longer works, then the new feature has an error</a:t>
            </a:r>
          </a:p>
          <a:p>
            <a:pPr eaLnBrk="1" hangingPunct="1"/>
            <a:r>
              <a:rPr lang="en-US" smtClean="0"/>
              <a:t>This is part of debugging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Hiding Information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of the information in the database is displayed</a:t>
            </a:r>
          </a:p>
          <a:p>
            <a:pPr eaLnBrk="1" hangingPunct="1"/>
            <a:r>
              <a:rPr lang="en-US" smtClean="0"/>
              <a:t>We </a:t>
            </a:r>
            <a:r>
              <a:rPr lang="en-US" i="1" smtClean="0"/>
              <a:t>do have to tag everything, and we must provide a template to process </a:t>
            </a:r>
            <a:r>
              <a:rPr lang="en-US" smtClean="0"/>
              <a:t>each tag, but…</a:t>
            </a:r>
          </a:p>
          <a:p>
            <a:pPr lvl="1" eaLnBrk="1" hangingPunct="1"/>
            <a:r>
              <a:rPr lang="en-US" smtClean="0"/>
              <a:t>But, we don’t have to display it!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Hiding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Add a tag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&lt;personal&gt;</a:t>
            </a:r>
            <a:r>
              <a:rPr lang="en-US" dirty="0" smtClean="0"/>
              <a:t> that encloses our personal thoughts.</a:t>
            </a:r>
          </a:p>
          <a:p>
            <a:pPr eaLnBrk="1" hangingPunct="1">
              <a:defRPr/>
            </a:pPr>
            <a:r>
              <a:rPr lang="en-US" dirty="0" smtClean="0"/>
              <a:t>Assume the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&lt;personal&gt;</a:t>
            </a:r>
            <a:r>
              <a:rPr lang="en-US" dirty="0" smtClean="0"/>
              <a:t> tag is inside of the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&lt;cool&gt; </a:t>
            </a:r>
            <a:r>
              <a:rPr lang="en-US" dirty="0" smtClean="0"/>
              <a:t>tag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It’s wise to include a comment to remind ourselves what we’re displaying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150" y="3810000"/>
            <a:ext cx="6800850" cy="9144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Hiding Information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need to tell the transformer to “process the information enclosed in the matched tag,” or “leave it out”: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When the transformer gets to a &lt;personal&gt; tag, it checks to see what to do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276600"/>
            <a:ext cx="5434013" cy="10096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Hiding Information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With no instructions to apply templates to the enclosed information, it skips the information inside the tags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Note that including personal information in  the file without enclosing it in tags, or tagging it but not providing a template </a:t>
            </a:r>
            <a:br>
              <a:rPr lang="en-US" smtClean="0"/>
            </a:br>
            <a:r>
              <a:rPr lang="en-US" smtClean="0"/>
              <a:t>will result in the information displayed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276600"/>
            <a:ext cx="5434013" cy="10096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Entering Data into the Database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a "template" for a new entry in the XML database file</a:t>
            </a:r>
          </a:p>
          <a:p>
            <a:pPr eaLnBrk="1" hangingPunct="1"/>
            <a:r>
              <a:rPr lang="en-US" smtClean="0"/>
              <a:t>Use placeholders or dummy file names for URLs, widths, etc.</a:t>
            </a:r>
          </a:p>
          <a:p>
            <a:pPr eaLnBrk="1" hangingPunct="1"/>
            <a:r>
              <a:rPr lang="en-US" smtClean="0"/>
              <a:t>To use, copy/paste this "template" and edit into the specific content for the new entry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Entering Data into the Database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08125" y="1524000"/>
            <a:ext cx="5883275" cy="4491038"/>
          </a:xfrm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From this case study you now understand the following:</a:t>
            </a:r>
          </a:p>
          <a:p>
            <a:pPr lvl="1" eaLnBrk="1" hangingPunct="1"/>
            <a:r>
              <a:rPr lang="en-US" smtClean="0"/>
              <a:t>XML databases can record irregular data that relational databases cannot.</a:t>
            </a:r>
          </a:p>
          <a:p>
            <a:pPr lvl="1" eaLnBrk="1" hangingPunct="1"/>
            <a:r>
              <a:rPr lang="en-US" smtClean="0"/>
              <a:t>An XML database can be directly displayed by opening it in a browser.</a:t>
            </a:r>
          </a:p>
          <a:p>
            <a:pPr lvl="1" eaLnBrk="1" hangingPunct="1"/>
            <a:r>
              <a:rPr lang="en-US" smtClean="0"/>
              <a:t>Adding a stylesheet line to XML and building templates in XSL allows the XML file to be attractively formatted using HTML so that it can be displayed by a browser.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From this case study you now understand the following:</a:t>
            </a:r>
          </a:p>
          <a:p>
            <a:pPr lvl="1" eaLnBrk="1" hangingPunct="1"/>
            <a:r>
              <a:rPr lang="en-US" smtClean="0"/>
              <a:t>A complex database can be set up incrementally, adding tags and templates one at a time, and checking that they work as planned.</a:t>
            </a:r>
          </a:p>
          <a:p>
            <a:pPr lvl="1" eaLnBrk="1" hangingPunct="1"/>
            <a:r>
              <a:rPr lang="en-US" smtClean="0"/>
              <a:t>An XML database can optionally hide some of its information, allowing for the selective display of its contents.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iDiary: Journal of Interesting Stuff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0200" y="1600200"/>
            <a:ext cx="6019800" cy="4648200"/>
          </a:xfrm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grpSp>
        <p:nvGrpSpPr>
          <p:cNvPr id="20483" name="Group 5"/>
          <p:cNvGrpSpPr>
            <a:grpSpLocks/>
          </p:cNvGrpSpPr>
          <p:nvPr/>
        </p:nvGrpSpPr>
        <p:grpSpPr bwMode="auto">
          <a:xfrm>
            <a:off x="1709738" y="1724025"/>
            <a:ext cx="5724525" cy="4460875"/>
            <a:chOff x="1709738" y="1724025"/>
            <a:chExt cx="5724525" cy="4460875"/>
          </a:xfrm>
        </p:grpSpPr>
        <p:pic>
          <p:nvPicPr>
            <p:cNvPr id="2048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09738" y="1724025"/>
              <a:ext cx="5724525" cy="406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47988" y="5880100"/>
              <a:ext cx="32480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XML Definition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Entries in the database will be a list of countries</a:t>
            </a:r>
          </a:p>
          <a:p>
            <a:pPr eaLnBrk="1" hangingPunct="1"/>
            <a:r>
              <a:rPr lang="en-US" smtClean="0"/>
              <a:t>Each will have a name and a tour that contains a list of sights</a:t>
            </a:r>
          </a:p>
          <a:p>
            <a:pPr eaLnBrk="1" hangingPunct="1"/>
            <a:r>
              <a:rPr lang="en-US" smtClean="0"/>
              <a:t>The name of the file contains the country’s flag as a tag attribute for the &lt;name&gt; tag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2705</Words>
  <Application>Microsoft Office PowerPoint</Application>
  <PresentationFormat>On-screen Show (4:3)</PresentationFormat>
  <Paragraphs>307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Calibri</vt:lpstr>
      <vt:lpstr>Century Gothic</vt:lpstr>
      <vt:lpstr>ヒラギノ角ゴ Pro W3</vt:lpstr>
      <vt:lpstr>Default Design</vt:lpstr>
      <vt:lpstr>Default Design</vt:lpstr>
      <vt:lpstr>Slide 1</vt:lpstr>
      <vt:lpstr>Learning Objectives</vt:lpstr>
      <vt:lpstr>Thinking About a Database</vt:lpstr>
      <vt:lpstr>iDiary Preliminaries</vt:lpstr>
      <vt:lpstr>iDiary Preliminaries</vt:lpstr>
      <vt:lpstr>Physical Versus Logical</vt:lpstr>
      <vt:lpstr>iDiary Preparation</vt:lpstr>
      <vt:lpstr>iDiary: Journal of Interesting Stuff</vt:lpstr>
      <vt:lpstr>The XML Definition</vt:lpstr>
      <vt:lpstr>XML Definition</vt:lpstr>
      <vt:lpstr>XML Definition</vt:lpstr>
      <vt:lpstr>XML Definition</vt:lpstr>
      <vt:lpstr>Direct Check of XML</vt:lpstr>
      <vt:lpstr>Direct Check of XML</vt:lpstr>
      <vt:lpstr>Slide 15</vt:lpstr>
      <vt:lpstr>Displaying with XSL</vt:lpstr>
      <vt:lpstr>Slide 17</vt:lpstr>
      <vt:lpstr>XML with Style</vt:lpstr>
      <vt:lpstr>The Idea of XSL</vt:lpstr>
      <vt:lpstr>The Idea of XSL</vt:lpstr>
      <vt:lpstr>Slide 21</vt:lpstr>
      <vt:lpstr>XSL Templates</vt:lpstr>
      <vt:lpstr>XSL Templates</vt:lpstr>
      <vt:lpstr>Creating the Travelogue Display</vt:lpstr>
      <vt:lpstr>Visualizing the iDiary Database</vt:lpstr>
      <vt:lpstr>Visualizing the iDiary Database</vt:lpstr>
      <vt:lpstr>Summary of the XML tags style roles used for iDiary</vt:lpstr>
      <vt:lpstr>The apply Operation</vt:lpstr>
      <vt:lpstr>The apply Operation</vt:lpstr>
      <vt:lpstr>Tag Attributes</vt:lpstr>
      <vt:lpstr>Tag Attributes</vt:lpstr>
      <vt:lpstr>Summary of XSL.</vt:lpstr>
      <vt:lpstr>Summary of XSL.</vt:lpstr>
      <vt:lpstr>The iDiary Database</vt:lpstr>
      <vt:lpstr>1. Getting started</vt:lpstr>
      <vt:lpstr>1. Getting started</vt:lpstr>
      <vt:lpstr>Slide 37</vt:lpstr>
      <vt:lpstr>Slide 38</vt:lpstr>
      <vt:lpstr>Slide 39</vt:lpstr>
      <vt:lpstr>2. Creating a first entry</vt:lpstr>
      <vt:lpstr>2. Creating a first entry</vt:lpstr>
      <vt:lpstr>Slide 42</vt:lpstr>
      <vt:lpstr>2. Creating a first entry</vt:lpstr>
      <vt:lpstr>Slide 44</vt:lpstr>
      <vt:lpstr>2. Creating a first entry</vt:lpstr>
      <vt:lpstr>Slide 46</vt:lpstr>
      <vt:lpstr>3. Thinking about the nature of things</vt:lpstr>
      <vt:lpstr>3. Thinking about the nature of things</vt:lpstr>
      <vt:lpstr>3. Thinking about the nature of things</vt:lpstr>
      <vt:lpstr>3. Thinking about the nature of things</vt:lpstr>
      <vt:lpstr>3. Thinking about the nature of things</vt:lpstr>
      <vt:lpstr>3. Thinking about the nature of things</vt:lpstr>
      <vt:lpstr>4. Developing tags and templates</vt:lpstr>
      <vt:lpstr>4. Developing tags and templates</vt:lpstr>
      <vt:lpstr>4. Developing tags and templates</vt:lpstr>
      <vt:lpstr>4. Developing tags and templates</vt:lpstr>
      <vt:lpstr>4. Developing tags and templates</vt:lpstr>
      <vt:lpstr>4. Developing tags and templates</vt:lpstr>
      <vt:lpstr>4. Developing tags and templates</vt:lpstr>
      <vt:lpstr>4. Developing tags and templates</vt:lpstr>
      <vt:lpstr>4. Developing tags and templates</vt:lpstr>
      <vt:lpstr>4. Developing tags and templates</vt:lpstr>
      <vt:lpstr>4. Developing tags and templates</vt:lpstr>
      <vt:lpstr>4. Developing tags and templates</vt:lpstr>
      <vt:lpstr>4. Developing tags and templates</vt:lpstr>
      <vt:lpstr>4. Developing tags and templates</vt:lpstr>
      <vt:lpstr>4. Developing tags and templates</vt:lpstr>
      <vt:lpstr>Archiving Photos</vt:lpstr>
      <vt:lpstr>Archiving Photos</vt:lpstr>
      <vt:lpstr>Hiding Information</vt:lpstr>
      <vt:lpstr>Hiding Information</vt:lpstr>
      <vt:lpstr>Hiding Information</vt:lpstr>
      <vt:lpstr>Hiding Information</vt:lpstr>
      <vt:lpstr>Entering Data into the Database</vt:lpstr>
      <vt:lpstr>Entering Data into the Database</vt:lpstr>
      <vt:lpstr>Summary</vt:lpstr>
      <vt:lpstr>Summary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usnidem</cp:lastModifiedBy>
  <cp:revision>81</cp:revision>
  <dcterms:created xsi:type="dcterms:W3CDTF">2012-03-21T18:49:41Z</dcterms:created>
  <dcterms:modified xsi:type="dcterms:W3CDTF">2012-05-03T13:34:17Z</dcterms:modified>
</cp:coreProperties>
</file>