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309" r:id="rId5"/>
    <p:sldId id="310" r:id="rId6"/>
    <p:sldId id="311" r:id="rId7"/>
    <p:sldId id="312" r:id="rId8"/>
    <p:sldId id="259" r:id="rId9"/>
    <p:sldId id="313" r:id="rId10"/>
    <p:sldId id="289" r:id="rId11"/>
    <p:sldId id="290" r:id="rId12"/>
    <p:sldId id="314" r:id="rId13"/>
    <p:sldId id="291" r:id="rId14"/>
    <p:sldId id="315" r:id="rId15"/>
    <p:sldId id="292" r:id="rId16"/>
    <p:sldId id="293" r:id="rId17"/>
    <p:sldId id="294" r:id="rId18"/>
    <p:sldId id="295" r:id="rId19"/>
    <p:sldId id="316" r:id="rId20"/>
    <p:sldId id="296" r:id="rId21"/>
    <p:sldId id="297" r:id="rId22"/>
    <p:sldId id="317" r:id="rId23"/>
    <p:sldId id="298" r:id="rId24"/>
    <p:sldId id="318" r:id="rId25"/>
    <p:sldId id="299" r:id="rId26"/>
    <p:sldId id="300" r:id="rId27"/>
    <p:sldId id="301" r:id="rId28"/>
    <p:sldId id="302" r:id="rId29"/>
    <p:sldId id="303" r:id="rId30"/>
    <p:sldId id="319" r:id="rId31"/>
    <p:sldId id="304" r:id="rId32"/>
    <p:sldId id="320" r:id="rId33"/>
    <p:sldId id="321" r:id="rId34"/>
    <p:sldId id="305" r:id="rId35"/>
    <p:sldId id="306" r:id="rId36"/>
    <p:sldId id="322" r:id="rId37"/>
    <p:sldId id="323" r:id="rId38"/>
    <p:sldId id="307" r:id="rId39"/>
    <p:sldId id="308" r:id="rId40"/>
    <p:sldId id="260" r:id="rId41"/>
    <p:sldId id="324" r:id="rId42"/>
    <p:sldId id="325" r:id="rId43"/>
    <p:sldId id="326" r:id="rId44"/>
    <p:sldId id="261" r:id="rId45"/>
    <p:sldId id="262" r:id="rId46"/>
    <p:sldId id="327" r:id="rId47"/>
    <p:sldId id="328" r:id="rId48"/>
    <p:sldId id="329" r:id="rId49"/>
    <p:sldId id="263" r:id="rId50"/>
    <p:sldId id="264" r:id="rId51"/>
    <p:sldId id="265" r:id="rId52"/>
    <p:sldId id="266" r:id="rId53"/>
    <p:sldId id="267" r:id="rId54"/>
    <p:sldId id="330" r:id="rId55"/>
    <p:sldId id="268" r:id="rId56"/>
    <p:sldId id="331" r:id="rId57"/>
    <p:sldId id="270" r:id="rId58"/>
    <p:sldId id="332" r:id="rId59"/>
    <p:sldId id="271" r:id="rId60"/>
    <p:sldId id="333" r:id="rId61"/>
    <p:sldId id="272" r:id="rId62"/>
    <p:sldId id="334" r:id="rId63"/>
    <p:sldId id="335" r:id="rId64"/>
    <p:sldId id="336" r:id="rId65"/>
    <p:sldId id="337" r:id="rId66"/>
    <p:sldId id="338" r:id="rId67"/>
    <p:sldId id="339" r:id="rId68"/>
    <p:sldId id="340" r:id="rId69"/>
    <p:sldId id="341" r:id="rId70"/>
    <p:sldId id="283" r:id="rId71"/>
    <p:sldId id="284" r:id="rId72"/>
    <p:sldId id="285" r:id="rId73"/>
    <p:sldId id="286" r:id="rId74"/>
    <p:sldId id="287" r:id="rId75"/>
    <p:sldId id="288"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17</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Fundamental Concepts Expressed in JavaScript</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Variables Are Names in a Program</a:t>
            </a:r>
          </a:p>
        </p:txBody>
      </p:sp>
      <p:sp>
        <p:nvSpPr>
          <p:cNvPr id="5" name="Content Placeholder 4"/>
          <p:cNvSpPr>
            <a:spLocks noGrp="1"/>
          </p:cNvSpPr>
          <p:nvPr>
            <p:ph idx="1"/>
          </p:nvPr>
        </p:nvSpPr>
        <p:spPr/>
        <p:txBody>
          <a:bodyPr/>
          <a:lstStyle/>
          <a:p>
            <a:pPr eaLnBrk="1" hangingPunct="1">
              <a:defRPr/>
            </a:pPr>
            <a:r>
              <a:rPr lang="en-US" dirty="0" smtClean="0"/>
              <a:t>In programming terminology, the names are called </a:t>
            </a:r>
            <a:r>
              <a:rPr lang="en-US" b="1" i="1" dirty="0" smtClean="0">
                <a:solidFill>
                  <a:schemeClr val="accent1">
                    <a:lumMod val="25000"/>
                  </a:schemeClr>
                </a:solidFill>
              </a:rPr>
              <a:t>variables</a:t>
            </a:r>
          </a:p>
          <a:p>
            <a:pPr eaLnBrk="1" hangingPunct="1">
              <a:defRPr/>
            </a:pPr>
            <a:r>
              <a:rPr lang="en-US" dirty="0" smtClean="0"/>
              <a:t>Variables mean that values </a:t>
            </a:r>
            <a:r>
              <a:rPr lang="en-US" i="1" dirty="0" smtClean="0"/>
              <a:t>vary</a:t>
            </a:r>
          </a:p>
          <a:p>
            <a:pPr eaLnBrk="1" hangingPunct="1">
              <a:defRPr/>
            </a:pPr>
            <a:r>
              <a:rPr lang="en-US" dirty="0" smtClean="0"/>
              <a:t>The most commonly used programming language operation is the command to change the value of a variable:</a:t>
            </a:r>
          </a:p>
          <a:p>
            <a:pPr lvl="1" eaLnBrk="1" hangingPunct="1">
              <a:defRPr/>
            </a:pPr>
            <a:r>
              <a:rPr lang="en-US" dirty="0" smtClean="0"/>
              <a:t>Called </a:t>
            </a:r>
            <a:r>
              <a:rPr lang="en-US" b="1" i="1" dirty="0" smtClean="0">
                <a:solidFill>
                  <a:schemeClr val="accent1">
                    <a:lumMod val="25000"/>
                  </a:schemeClr>
                </a:solidFill>
              </a:rPr>
              <a:t>assignment</a:t>
            </a:r>
            <a:endParaRPr lang="en-US" i="1" dirty="0">
              <a:solidFill>
                <a:schemeClr val="accent1">
                  <a:lumMod val="2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Identifiers and Their Rules</a:t>
            </a:r>
          </a:p>
        </p:txBody>
      </p:sp>
      <p:sp>
        <p:nvSpPr>
          <p:cNvPr id="3" name="Content Placeholder 2"/>
          <p:cNvSpPr>
            <a:spLocks noGrp="1"/>
          </p:cNvSpPr>
          <p:nvPr>
            <p:ph idx="1"/>
          </p:nvPr>
        </p:nvSpPr>
        <p:spPr/>
        <p:txBody>
          <a:bodyPr/>
          <a:lstStyle/>
          <a:p>
            <a:pPr eaLnBrk="1" hangingPunct="1">
              <a:defRPr/>
            </a:pPr>
            <a:r>
              <a:rPr lang="en-US" dirty="0" smtClean="0"/>
              <a:t>The letter sequence that makes up a variable’s name is called the </a:t>
            </a:r>
            <a:r>
              <a:rPr lang="en-US" b="1" i="1" dirty="0" smtClean="0">
                <a:solidFill>
                  <a:schemeClr val="accent1">
                    <a:lumMod val="25000"/>
                  </a:schemeClr>
                </a:solidFill>
              </a:rPr>
              <a:t>identifier</a:t>
            </a:r>
            <a:endParaRPr lang="en-US" dirty="0" smtClean="0"/>
          </a:p>
          <a:p>
            <a:pPr eaLnBrk="1" hangingPunct="1">
              <a:defRPr/>
            </a:pPr>
            <a:r>
              <a:rPr lang="en-US" dirty="0" smtClean="0"/>
              <a:t>Identifiers have a particular form</a:t>
            </a:r>
          </a:p>
          <a:p>
            <a:pPr eaLnBrk="1" hangingPunct="1">
              <a:defRPr/>
            </a:pPr>
            <a:r>
              <a:rPr lang="en-US" dirty="0" smtClean="0"/>
              <a:t>Identifiers must begin with a letter, followed by any sequence of letters, numerals, or the underscore</a:t>
            </a:r>
            <a:r>
              <a:rPr lang="en-US" u="sng" dirty="0" smtClean="0"/>
              <a:t> </a:t>
            </a:r>
            <a:r>
              <a:rPr lang="en-US" dirty="0" smtClean="0"/>
              <a:t>symbol</a:t>
            </a:r>
          </a:p>
          <a:p>
            <a:pPr eaLnBrk="1" hangingPunct="1">
              <a:defRPr/>
            </a:pPr>
            <a:r>
              <a:rPr lang="en-US" dirty="0" smtClean="0"/>
              <a:t>Identifiers are not allowed to contain spaces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Identifiers and Their Rules</a:t>
            </a:r>
          </a:p>
        </p:txBody>
      </p:sp>
      <p:sp>
        <p:nvSpPr>
          <p:cNvPr id="3" name="Content Placeholder 2"/>
          <p:cNvSpPr>
            <a:spLocks noGrp="1"/>
          </p:cNvSpPr>
          <p:nvPr>
            <p:ph idx="1"/>
          </p:nvPr>
        </p:nvSpPr>
        <p:spPr/>
        <p:txBody>
          <a:bodyPr/>
          <a:lstStyle/>
          <a:p>
            <a:pPr eaLnBrk="1" hangingPunct="1">
              <a:defRPr/>
            </a:pPr>
            <a:r>
              <a:rPr lang="en-US" dirty="0" smtClean="0"/>
              <a:t>Note two features of identifiers:</a:t>
            </a:r>
          </a:p>
          <a:p>
            <a:pPr lvl="1" eaLnBrk="1" hangingPunct="1">
              <a:defRPr/>
            </a:pPr>
            <a:r>
              <a:rPr lang="en-US" dirty="0" smtClean="0"/>
              <a:t>The underscore symbol can be used as a word separator</a:t>
            </a:r>
          </a:p>
          <a:p>
            <a:pPr lvl="2" eaLnBrk="1" hangingPunct="1">
              <a:defRPr/>
            </a:pPr>
            <a:r>
              <a:rPr lang="en-US" dirty="0" smtClean="0"/>
              <a:t>It makes identifiers more readable</a:t>
            </a:r>
          </a:p>
          <a:p>
            <a:pPr lvl="2" eaLnBrk="1" hangingPunct="1">
              <a:defRPr/>
            </a:pPr>
            <a:r>
              <a:rPr lang="en-US" dirty="0" smtClean="0"/>
              <a:t>There is a “no spaces” rule</a:t>
            </a:r>
          </a:p>
          <a:p>
            <a:pPr lvl="1" eaLnBrk="1" hangingPunct="1">
              <a:defRPr/>
            </a:pPr>
            <a:r>
              <a:rPr lang="en-US" dirty="0" smtClean="0"/>
              <a:t>Identifiers are case sensitive</a:t>
            </a:r>
          </a:p>
          <a:p>
            <a:pPr lvl="2" eaLnBrk="1" hangingPunct="1">
              <a:defRPr/>
            </a:pPr>
            <a:r>
              <a:rPr lang="en-US" cap="all" dirty="0" smtClean="0"/>
              <a:t>uppercase</a:t>
            </a:r>
            <a:r>
              <a:rPr lang="en-US" dirty="0" smtClean="0"/>
              <a:t> and lowercase letters are different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t>Variable Declaration Statement</a:t>
            </a:r>
          </a:p>
        </p:txBody>
      </p:sp>
      <p:sp>
        <p:nvSpPr>
          <p:cNvPr id="3" name="Content Placeholder 2"/>
          <p:cNvSpPr>
            <a:spLocks noGrp="1"/>
          </p:cNvSpPr>
          <p:nvPr>
            <p:ph idx="1"/>
          </p:nvPr>
        </p:nvSpPr>
        <p:spPr/>
        <p:txBody>
          <a:bodyPr/>
          <a:lstStyle/>
          <a:p>
            <a:pPr eaLnBrk="1" hangingPunct="1">
              <a:defRPr/>
            </a:pPr>
            <a:r>
              <a:rPr lang="en-US" sz="2800" dirty="0" smtClean="0"/>
              <a:t>Programs are usually written “starting from scratch”</a:t>
            </a:r>
          </a:p>
          <a:p>
            <a:pPr eaLnBrk="1" hangingPunct="1">
              <a:defRPr/>
            </a:pPr>
            <a:r>
              <a:rPr lang="en-US" sz="2800" dirty="0" smtClean="0"/>
              <a:t>The first thing to do when writing any program is to state or </a:t>
            </a:r>
            <a:r>
              <a:rPr lang="en-US" sz="2800" b="1" i="1" dirty="0" smtClean="0">
                <a:solidFill>
                  <a:schemeClr val="accent1">
                    <a:lumMod val="25000"/>
                  </a:schemeClr>
                </a:solidFill>
              </a:rPr>
              <a:t>declare</a:t>
            </a:r>
            <a:r>
              <a:rPr lang="en-US" sz="2800" dirty="0" smtClean="0"/>
              <a:t> what variables will be used</a:t>
            </a:r>
          </a:p>
          <a:p>
            <a:pPr eaLnBrk="1" hangingPunct="1">
              <a:defRPr/>
            </a:pPr>
            <a:r>
              <a:rPr lang="en-US" sz="2800" b="1" i="1" dirty="0" smtClean="0">
                <a:solidFill>
                  <a:schemeClr val="accent1">
                    <a:lumMod val="25000"/>
                  </a:schemeClr>
                </a:solidFill>
              </a:rPr>
              <a:t>Declaring variables</a:t>
            </a:r>
            <a:r>
              <a:rPr lang="en-US" sz="2800" dirty="0" smtClean="0"/>
              <a:t> is done using a command called a </a:t>
            </a:r>
            <a:r>
              <a:rPr lang="en-US" sz="2800" b="1" i="1" dirty="0" smtClean="0">
                <a:solidFill>
                  <a:schemeClr val="accent1">
                    <a:lumMod val="25000"/>
                  </a:schemeClr>
                </a:solidFill>
              </a:rPr>
              <a:t>declaration</a:t>
            </a:r>
          </a:p>
          <a:p>
            <a:pPr eaLnBrk="1" hangingPunct="1">
              <a:defRPr/>
            </a:pPr>
            <a:r>
              <a:rPr lang="en-US" sz="2800" dirty="0" smtClean="0"/>
              <a:t>In JavaScript, the declaration command is the word </a:t>
            </a:r>
            <a:r>
              <a:rPr lang="en-US" sz="2800" b="1" i="1" dirty="0" smtClean="0">
                <a:solidFill>
                  <a:schemeClr val="accent1">
                    <a:lumMod val="25000"/>
                  </a:schemeClr>
                </a:solidFill>
              </a:rPr>
              <a:t>var</a:t>
            </a:r>
            <a:r>
              <a:rPr lang="en-US" sz="2800" dirty="0" smtClean="0"/>
              <a:t>, followed by a list of the identifiers for the variables to be declared, separated by commas</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Variable Declaration Statement</a:t>
            </a:r>
          </a:p>
        </p:txBody>
      </p:sp>
      <p:sp>
        <p:nvSpPr>
          <p:cNvPr id="5" name="Content Placeholder 4"/>
          <p:cNvSpPr>
            <a:spLocks noGrp="1"/>
          </p:cNvSpPr>
          <p:nvPr>
            <p:ph idx="1"/>
          </p:nvPr>
        </p:nvSpPr>
        <p:spPr/>
        <p:txBody>
          <a:bodyPr/>
          <a:lstStyle/>
          <a:p>
            <a:pPr algn="ctr" eaLnBrk="1" hangingPunct="1">
              <a:buFontTx/>
              <a:buNone/>
              <a:defRPr/>
            </a:pPr>
            <a:r>
              <a:rPr lang="en-US" b="1" i="1" dirty="0" smtClean="0">
                <a:solidFill>
                  <a:schemeClr val="accent1">
                    <a:lumMod val="25000"/>
                  </a:schemeClr>
                </a:solidFill>
              </a:rPr>
              <a:t>var area, radius;</a:t>
            </a:r>
          </a:p>
          <a:p>
            <a:pPr eaLnBrk="1" hangingPunct="1">
              <a:defRPr/>
            </a:pPr>
            <a:endParaRPr lang="en-US" dirty="0" smtClean="0"/>
          </a:p>
          <a:p>
            <a:pPr eaLnBrk="1" hangingPunct="1">
              <a:defRPr/>
            </a:pPr>
            <a:r>
              <a:rPr lang="en-US" dirty="0" smtClean="0"/>
              <a:t>This </a:t>
            </a:r>
            <a:r>
              <a:rPr lang="en-US" i="1" dirty="0" smtClean="0">
                <a:solidFill>
                  <a:schemeClr val="accent1">
                    <a:lumMod val="25000"/>
                  </a:schemeClr>
                </a:solidFill>
              </a:rPr>
              <a:t>command</a:t>
            </a:r>
            <a:r>
              <a:rPr lang="en-US" dirty="0" smtClean="0"/>
              <a:t> declares that two identifiers (area, radius) will be used as variables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The Statement Terminator</a:t>
            </a:r>
          </a:p>
        </p:txBody>
      </p:sp>
      <p:sp>
        <p:nvSpPr>
          <p:cNvPr id="27650" name="Content Placeholder 2"/>
          <p:cNvSpPr>
            <a:spLocks noGrp="1"/>
          </p:cNvSpPr>
          <p:nvPr>
            <p:ph idx="1"/>
          </p:nvPr>
        </p:nvSpPr>
        <p:spPr/>
        <p:txBody>
          <a:bodyPr/>
          <a:lstStyle/>
          <a:p>
            <a:pPr eaLnBrk="1" hangingPunct="1"/>
            <a:r>
              <a:rPr lang="en-US" smtClean="0"/>
              <a:t>A program is simply a list of statements;</a:t>
            </a:r>
          </a:p>
          <a:p>
            <a:pPr eaLnBrk="1" hangingPunct="1"/>
            <a:r>
              <a:rPr lang="en-US" smtClean="0"/>
              <a:t>Each statement must be terminated by some punctuation symbol;</a:t>
            </a:r>
          </a:p>
          <a:p>
            <a:pPr eaLnBrk="1" hangingPunct="1"/>
            <a:r>
              <a:rPr lang="en-US" smtClean="0"/>
              <a:t>The statement terminator in JavaScript is the semicolon;</a:t>
            </a:r>
          </a:p>
          <a:p>
            <a:pPr eaLnBrk="1" hangingPunct="1"/>
            <a:r>
              <a:rPr lang="en-US" smtClean="0"/>
              <a:t>The computer needs the semicolon to know when a statement is complete;</a:t>
            </a:r>
          </a:p>
          <a:p>
            <a:pPr eaLnBrk="1" hangingPunct="1"/>
            <a:r>
              <a:rPr lang="en-US" smtClean="0"/>
              <a:t>Terminate every statement with a semicolon;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Rules for Declaring Variables</a:t>
            </a:r>
          </a:p>
        </p:txBody>
      </p:sp>
      <p:sp>
        <p:nvSpPr>
          <p:cNvPr id="3" name="Content Placeholder 2"/>
          <p:cNvSpPr>
            <a:spLocks noGrp="1"/>
          </p:cNvSpPr>
          <p:nvPr>
            <p:ph idx="1"/>
          </p:nvPr>
        </p:nvSpPr>
        <p:spPr/>
        <p:txBody>
          <a:bodyPr/>
          <a:lstStyle/>
          <a:p>
            <a:pPr eaLnBrk="1" hangingPunct="1">
              <a:defRPr/>
            </a:pPr>
            <a:r>
              <a:rPr lang="en-US" dirty="0" smtClean="0"/>
              <a:t>Every variable used </a:t>
            </a:r>
            <a:r>
              <a:rPr lang="en-US" i="1" dirty="0" smtClean="0">
                <a:solidFill>
                  <a:schemeClr val="accent1">
                    <a:lumMod val="25000"/>
                  </a:schemeClr>
                </a:solidFill>
              </a:rPr>
              <a:t>must</a:t>
            </a:r>
            <a:r>
              <a:rPr lang="en-US" dirty="0" smtClean="0"/>
              <a:t> be declared</a:t>
            </a:r>
          </a:p>
          <a:p>
            <a:pPr eaLnBrk="1" hangingPunct="1">
              <a:defRPr/>
            </a:pPr>
            <a:r>
              <a:rPr lang="en-US" dirty="0" smtClean="0"/>
              <a:t>JavaScript allows declaration statements anywhere in the list of statements</a:t>
            </a:r>
          </a:p>
          <a:p>
            <a:pPr eaLnBrk="1" hangingPunct="1">
              <a:defRPr/>
            </a:pPr>
            <a:r>
              <a:rPr lang="en-US" dirty="0" smtClean="0"/>
              <a:t>Variable declarations announce what variables will be used in the program</a:t>
            </a:r>
          </a:p>
          <a:p>
            <a:pPr eaLnBrk="1" hangingPunct="1">
              <a:defRPr/>
            </a:pPr>
            <a:r>
              <a:rPr lang="en-US" dirty="0" smtClean="0"/>
              <a:t>Declare variables first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Undefined Values</a:t>
            </a:r>
          </a:p>
        </p:txBody>
      </p:sp>
      <p:sp>
        <p:nvSpPr>
          <p:cNvPr id="3" name="Content Placeholder 2"/>
          <p:cNvSpPr>
            <a:spLocks noGrp="1"/>
          </p:cNvSpPr>
          <p:nvPr>
            <p:ph idx="1"/>
          </p:nvPr>
        </p:nvSpPr>
        <p:spPr/>
        <p:txBody>
          <a:bodyPr/>
          <a:lstStyle/>
          <a:p>
            <a:pPr eaLnBrk="1" hangingPunct="1">
              <a:defRPr/>
            </a:pPr>
            <a:r>
              <a:rPr lang="en-US" dirty="0" smtClean="0"/>
              <a:t>The declaration states that the identifier is the </a:t>
            </a:r>
            <a:r>
              <a:rPr lang="en-US" i="1" dirty="0" smtClean="0">
                <a:solidFill>
                  <a:schemeClr val="accent1">
                    <a:lumMod val="25000"/>
                  </a:schemeClr>
                </a:solidFill>
              </a:rPr>
              <a:t>name</a:t>
            </a:r>
            <a:r>
              <a:rPr lang="en-US" dirty="0" smtClean="0"/>
              <a:t> of a variable</a:t>
            </a:r>
          </a:p>
          <a:p>
            <a:pPr eaLnBrk="1" hangingPunct="1">
              <a:defRPr/>
            </a:pPr>
            <a:r>
              <a:rPr lang="en-US" dirty="0" smtClean="0"/>
              <a:t>The name has no value at first, it is not defined</a:t>
            </a:r>
          </a:p>
          <a:p>
            <a:pPr eaLnBrk="1" hangingPunct="1">
              <a:defRPr/>
            </a:pPr>
            <a:r>
              <a:rPr lang="en-US" dirty="0" smtClean="0"/>
              <a:t>It is a name that doesn’t name anything</a:t>
            </a:r>
          </a:p>
          <a:p>
            <a:pPr eaLnBrk="1" hangingPunct="1">
              <a:defRPr/>
            </a:pPr>
            <a:r>
              <a:rPr lang="en-US" dirty="0" smtClean="0"/>
              <a:t>The name is declared but there is no value assigned yet</a:t>
            </a:r>
          </a:p>
          <a:p>
            <a:pPr lvl="1" eaLnBrk="1" hangingPunct="1">
              <a:defRPr/>
            </a:pPr>
            <a:r>
              <a:rPr lang="en-US" dirty="0" smtClean="0"/>
              <a:t>The value is </a:t>
            </a:r>
            <a:r>
              <a:rPr lang="en-US" b="1" i="1" dirty="0" smtClean="0">
                <a:solidFill>
                  <a:schemeClr val="accent1">
                    <a:lumMod val="25000"/>
                  </a:schemeClr>
                </a:solidFill>
              </a:rPr>
              <a:t>undefined</a:t>
            </a:r>
            <a:endParaRPr lang="en-US" i="1" dirty="0">
              <a:solidFill>
                <a:schemeClr val="accent1">
                  <a:lumMod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Initializing a Declaration</a:t>
            </a:r>
          </a:p>
        </p:txBody>
      </p:sp>
      <p:sp>
        <p:nvSpPr>
          <p:cNvPr id="3" name="Content Placeholder 2"/>
          <p:cNvSpPr>
            <a:spLocks noGrp="1"/>
          </p:cNvSpPr>
          <p:nvPr>
            <p:ph idx="1"/>
          </p:nvPr>
        </p:nvSpPr>
        <p:spPr/>
        <p:txBody>
          <a:bodyPr/>
          <a:lstStyle/>
          <a:p>
            <a:pPr eaLnBrk="1" hangingPunct="1">
              <a:defRPr/>
            </a:pPr>
            <a:r>
              <a:rPr lang="en-US" dirty="0" smtClean="0"/>
              <a:t>Sometimes there is an initial value for identifiers</a:t>
            </a:r>
          </a:p>
          <a:p>
            <a:pPr lvl="1" eaLnBrk="1" hangingPunct="1">
              <a:defRPr/>
            </a:pPr>
            <a:r>
              <a:rPr lang="en-US" dirty="0" smtClean="0"/>
              <a:t>JavaScript allows setting the initial value as part of the declaration</a:t>
            </a:r>
          </a:p>
          <a:p>
            <a:pPr lvl="1" eaLnBrk="1" hangingPunct="1">
              <a:defRPr/>
            </a:pPr>
            <a:r>
              <a:rPr lang="en-US" dirty="0" smtClean="0"/>
              <a:t>This is called </a:t>
            </a:r>
            <a:r>
              <a:rPr lang="en-US" b="1" i="1" dirty="0" smtClean="0">
                <a:solidFill>
                  <a:schemeClr val="accent1">
                    <a:lumMod val="25000"/>
                  </a:schemeClr>
                </a:solidFill>
              </a:rPr>
              <a:t>initializing</a:t>
            </a:r>
            <a:r>
              <a:rPr lang="en-US" dirty="0" smtClean="0"/>
              <a:t> the variable</a:t>
            </a:r>
          </a:p>
          <a:p>
            <a:pPr eaLnBrk="1" hangingPunct="1">
              <a:defRPr/>
            </a:pPr>
            <a:r>
              <a:rPr lang="en-US" dirty="0" smtClean="0"/>
              <a:t>Declaring variables with initial values is written as:</a:t>
            </a:r>
          </a:p>
          <a:p>
            <a:pPr lvl="1" eaLnBrk="1" hangingPunct="1">
              <a:defRPr/>
            </a:pPr>
            <a:r>
              <a:rPr lang="en-US" i="1" dirty="0" smtClean="0"/>
              <a:t>var taxRate = .088;</a:t>
            </a:r>
          </a:p>
          <a:p>
            <a:pPr lvl="1" eaLnBrk="1" hangingPunct="1">
              <a:defRPr/>
            </a:pPr>
            <a:r>
              <a:rPr lang="en-US" i="1" dirty="0" smtClean="0"/>
              <a:t>var balanceDue = 0;</a:t>
            </a:r>
            <a:endParaRPr lang="en-US"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Initializing a Declaration</a:t>
            </a:r>
          </a:p>
        </p:txBody>
      </p:sp>
      <p:sp>
        <p:nvSpPr>
          <p:cNvPr id="31746" name="Content Placeholder 2"/>
          <p:cNvSpPr>
            <a:spLocks noGrp="1"/>
          </p:cNvSpPr>
          <p:nvPr>
            <p:ph idx="1"/>
          </p:nvPr>
        </p:nvSpPr>
        <p:spPr/>
        <p:txBody>
          <a:bodyPr/>
          <a:lstStyle/>
          <a:p>
            <a:pPr eaLnBrk="1" hangingPunct="1"/>
            <a:r>
              <a:rPr lang="en-US" smtClean="0"/>
              <a:t>Variables can be declared and initialized by separating them with commas:</a:t>
            </a:r>
          </a:p>
          <a:p>
            <a:pPr lvl="1" eaLnBrk="1" hangingPunct="1"/>
            <a:r>
              <a:rPr lang="da-DK" i="1" smtClean="0"/>
              <a:t>var taxRate = .088, balanceDue = 0;</a:t>
            </a:r>
          </a:p>
          <a:p>
            <a:pPr eaLnBrk="1" hangingPunct="1"/>
            <a:r>
              <a:rPr lang="en-US" smtClean="0"/>
              <a:t>Usually several variables are declared in a single declaration statement when the variables are logically related</a:t>
            </a:r>
          </a:p>
          <a:p>
            <a:pPr eaLnBrk="1" hangingPunct="1"/>
            <a:r>
              <a:rPr lang="en-US" smtClean="0"/>
              <a:t>If the variables are not related, they are usually specified in separate statements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Learning Objectives</a:t>
            </a:r>
          </a:p>
        </p:txBody>
      </p:sp>
      <p:sp>
        <p:nvSpPr>
          <p:cNvPr id="14338" name="Rectangle 3"/>
          <p:cNvSpPr>
            <a:spLocks noGrp="1" noChangeArrowheads="1"/>
          </p:cNvSpPr>
          <p:nvPr>
            <p:ph type="body" idx="1"/>
          </p:nvPr>
        </p:nvSpPr>
        <p:spPr/>
        <p:txBody>
          <a:bodyPr/>
          <a:lstStyle/>
          <a:p>
            <a:pPr eaLnBrk="1" hangingPunct="1"/>
            <a:r>
              <a:rPr lang="en-US" sz="2400" smtClean="0"/>
              <a:t>Tell the difference between name, value, and variable</a:t>
            </a:r>
          </a:p>
          <a:p>
            <a:pPr eaLnBrk="1" hangingPunct="1"/>
            <a:r>
              <a:rPr lang="en-US" sz="2400" smtClean="0"/>
              <a:t>List three basic data types and the rules for specifying them in a program</a:t>
            </a:r>
          </a:p>
          <a:p>
            <a:pPr eaLnBrk="1" hangingPunct="1"/>
            <a:r>
              <a:rPr lang="en-US" sz="2400" smtClean="0"/>
              <a:t>Explain the way in which the assignment statement changes a variable’s value</a:t>
            </a:r>
          </a:p>
          <a:p>
            <a:pPr eaLnBrk="1" hangingPunct="1"/>
            <a:r>
              <a:rPr lang="en-US" sz="2400" smtClean="0"/>
              <a:t>Write expressions using arithmetic, relational, and logical operators</a:t>
            </a:r>
          </a:p>
          <a:p>
            <a:pPr eaLnBrk="1" hangingPunct="1"/>
            <a:r>
              <a:rPr lang="en-US" sz="2400" smtClean="0"/>
              <a:t>Write conditional and compound statements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Three Basic </a:t>
            </a:r>
            <a:r>
              <a:rPr lang="en-US" i="1" smtClean="0"/>
              <a:t>Data Types </a:t>
            </a:r>
            <a:r>
              <a:rPr lang="en-US" smtClean="0"/>
              <a:t>of JavaScript</a:t>
            </a:r>
          </a:p>
        </p:txBody>
      </p:sp>
      <p:sp>
        <p:nvSpPr>
          <p:cNvPr id="32770" name="Content Placeholder 2"/>
          <p:cNvSpPr>
            <a:spLocks noGrp="1"/>
          </p:cNvSpPr>
          <p:nvPr>
            <p:ph idx="1"/>
          </p:nvPr>
        </p:nvSpPr>
        <p:spPr/>
        <p:txBody>
          <a:bodyPr/>
          <a:lstStyle/>
          <a:p>
            <a:pPr eaLnBrk="1" hangingPunct="1"/>
            <a:r>
              <a:rPr lang="en-US" smtClean="0"/>
              <a:t>There are three types of data in JavaScript programs that will be used in this book: </a:t>
            </a:r>
          </a:p>
          <a:p>
            <a:pPr marL="971550" lvl="1" indent="-514350" eaLnBrk="1" hangingPunct="1">
              <a:buFontTx/>
              <a:buAutoNum type="arabicPeriod"/>
            </a:pPr>
            <a:r>
              <a:rPr lang="en-US" smtClean="0"/>
              <a:t>numbers, </a:t>
            </a:r>
          </a:p>
          <a:p>
            <a:pPr marL="971550" lvl="1" indent="-514350" eaLnBrk="1" hangingPunct="1">
              <a:buFontTx/>
              <a:buAutoNum type="arabicPeriod"/>
            </a:pPr>
            <a:r>
              <a:rPr lang="en-US" smtClean="0"/>
              <a:t>strings, and </a:t>
            </a:r>
          </a:p>
          <a:p>
            <a:pPr marL="971550" lvl="1" indent="-514350" eaLnBrk="1" hangingPunct="1">
              <a:buFontTx/>
              <a:buAutoNum type="arabicPeriod"/>
            </a:pPr>
            <a:r>
              <a:rPr lang="en-US" smtClean="0"/>
              <a:t>Booleans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Rules for Writing Numbers</a:t>
            </a:r>
          </a:p>
        </p:txBody>
      </p:sp>
      <p:sp>
        <p:nvSpPr>
          <p:cNvPr id="33794" name="Content Placeholder 2"/>
          <p:cNvSpPr>
            <a:spLocks noGrp="1"/>
          </p:cNvSpPr>
          <p:nvPr>
            <p:ph idx="1"/>
          </p:nvPr>
        </p:nvSpPr>
        <p:spPr/>
        <p:txBody>
          <a:bodyPr/>
          <a:lstStyle/>
          <a:p>
            <a:pPr eaLnBrk="1" hangingPunct="1"/>
            <a:r>
              <a:rPr lang="en-US" smtClean="0"/>
              <a:t>There are rules for writing numbers</a:t>
            </a:r>
          </a:p>
          <a:p>
            <a:pPr eaLnBrk="1" hangingPunct="1"/>
            <a:r>
              <a:rPr lang="en-US" smtClean="0"/>
              <a:t>One “unusual” aspect of numbers in programming is that there are no “units”</a:t>
            </a:r>
          </a:p>
          <a:p>
            <a:pPr lvl="1" eaLnBrk="1" hangingPunct="1"/>
            <a:r>
              <a:rPr lang="en-US" smtClean="0"/>
              <a:t>Numbers must be written in decimal form (0.33, not 33%; 10.89, not $10.89)</a:t>
            </a:r>
          </a:p>
          <a:p>
            <a:pPr eaLnBrk="1" hangingPunct="1"/>
            <a:r>
              <a:rPr lang="en-US" smtClean="0"/>
              <a:t>Standard computer numbers:</a:t>
            </a:r>
          </a:p>
          <a:p>
            <a:pPr lvl="1" eaLnBrk="1" hangingPunct="1"/>
            <a:r>
              <a:rPr lang="en-US" smtClean="0"/>
              <a:t>Have about 10 significant digits</a:t>
            </a:r>
          </a:p>
          <a:p>
            <a:pPr lvl="1" eaLnBrk="1" hangingPunct="1"/>
            <a:r>
              <a:rPr lang="en-US" smtClean="0"/>
              <a:t>Range from as small as 10</a:t>
            </a:r>
            <a:r>
              <a:rPr lang="en-US" baseline="30000" smtClean="0"/>
              <a:t>−324 </a:t>
            </a:r>
            <a:r>
              <a:rPr lang="en-US" smtClean="0"/>
              <a:t>to as large as 10</a:t>
            </a:r>
            <a:r>
              <a:rPr lang="en-US" baseline="30000" smtClean="0"/>
              <a:t>308</a:t>
            </a: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Rules for Writing Numbers</a:t>
            </a:r>
          </a:p>
        </p:txBody>
      </p:sp>
      <p:sp>
        <p:nvSpPr>
          <p:cNvPr id="34818" name="Content Placeholder 2"/>
          <p:cNvSpPr>
            <a:spLocks noGrp="1"/>
          </p:cNvSpPr>
          <p:nvPr>
            <p:ph idx="1"/>
          </p:nvPr>
        </p:nvSpPr>
        <p:spPr/>
        <p:txBody>
          <a:bodyPr/>
          <a:lstStyle/>
          <a:p>
            <a:pPr eaLnBrk="1" hangingPunct="1"/>
            <a:r>
              <a:rPr lang="en-US" smtClean="0"/>
              <a:t>Numbers and computer arithmetic are unexpectedly subtle</a:t>
            </a:r>
          </a:p>
          <a:p>
            <a:pPr eaLnBrk="1" hangingPunct="1"/>
            <a:r>
              <a:rPr lang="en-US" smtClean="0"/>
              <a:t>As a general rule, the “safe zone” for numbers is the range from 2 billionths to 2 billion plus or minus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t>Strings</a:t>
            </a:r>
          </a:p>
        </p:txBody>
      </p:sp>
      <p:sp>
        <p:nvSpPr>
          <p:cNvPr id="3" name="Content Placeholder 2"/>
          <p:cNvSpPr>
            <a:spLocks noGrp="1"/>
          </p:cNvSpPr>
          <p:nvPr>
            <p:ph idx="1"/>
          </p:nvPr>
        </p:nvSpPr>
        <p:spPr/>
        <p:txBody>
          <a:bodyPr/>
          <a:lstStyle/>
          <a:p>
            <a:pPr eaLnBrk="1" hangingPunct="1">
              <a:defRPr/>
            </a:pPr>
            <a:r>
              <a:rPr lang="en-US" dirty="0" smtClean="0"/>
              <a:t>Strings are a common kind of data</a:t>
            </a:r>
          </a:p>
          <a:p>
            <a:pPr eaLnBrk="1" hangingPunct="1">
              <a:defRPr/>
            </a:pPr>
            <a:r>
              <a:rPr lang="en-US" b="1" i="1" dirty="0" smtClean="0">
                <a:solidFill>
                  <a:schemeClr val="accent1">
                    <a:lumMod val="25000"/>
                  </a:schemeClr>
                </a:solidFill>
              </a:rPr>
              <a:t>Strings</a:t>
            </a:r>
            <a:r>
              <a:rPr lang="en-US" b="1" dirty="0" smtClean="0"/>
              <a:t> </a:t>
            </a:r>
            <a:r>
              <a:rPr lang="en-US" dirty="0" smtClean="0"/>
              <a:t>are “sequences of keyboard characters”</a:t>
            </a:r>
          </a:p>
          <a:p>
            <a:pPr eaLnBrk="1" hangingPunct="1">
              <a:defRPr/>
            </a:pPr>
            <a:r>
              <a:rPr lang="en-US" dirty="0" smtClean="0"/>
              <a:t>Notice that a string is always surrounded by single (') or double (") quotes</a:t>
            </a:r>
          </a:p>
          <a:p>
            <a:pPr eaLnBrk="1" hangingPunct="1">
              <a:defRPr/>
            </a:pPr>
            <a:r>
              <a:rPr lang="en-US" dirty="0" smtClean="0"/>
              <a:t>Strings can initialize a declaration</a:t>
            </a:r>
          </a:p>
          <a:p>
            <a:pPr eaLnBrk="1" hangingPunct="1">
              <a:defRPr/>
            </a:pPr>
            <a:r>
              <a:rPr lang="en-US" dirty="0" smtClean="0"/>
              <a:t>Strings are needed when manipulating text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Rules for Writing Strings in JavaScript</a:t>
            </a:r>
          </a:p>
        </p:txBody>
      </p:sp>
      <p:sp>
        <p:nvSpPr>
          <p:cNvPr id="3" name="Content Placeholder 2"/>
          <p:cNvSpPr>
            <a:spLocks noGrp="1"/>
          </p:cNvSpPr>
          <p:nvPr>
            <p:ph idx="1"/>
          </p:nvPr>
        </p:nvSpPr>
        <p:spPr/>
        <p:txBody>
          <a:bodyPr/>
          <a:lstStyle/>
          <a:p>
            <a:pPr eaLnBrk="1" hangingPunct="1">
              <a:defRPr/>
            </a:pPr>
            <a:r>
              <a:rPr lang="en-US" dirty="0" smtClean="0"/>
              <a:t>There are rules for writing strings in JavaScript:</a:t>
            </a:r>
          </a:p>
          <a:p>
            <a:pPr lvl="1" eaLnBrk="1" hangingPunct="1">
              <a:defRPr/>
            </a:pPr>
            <a:r>
              <a:rPr lang="en-US" dirty="0" smtClean="0"/>
              <a:t>Strings must be surrounded by quotes, either single (') or double ("), which are </a:t>
            </a:r>
            <a:r>
              <a:rPr lang="en-US" i="1" dirty="0" smtClean="0">
                <a:solidFill>
                  <a:schemeClr val="accent1">
                    <a:lumMod val="25000"/>
                  </a:schemeClr>
                </a:solidFill>
              </a:rPr>
              <a:t>not</a:t>
            </a:r>
            <a:r>
              <a:rPr lang="en-US" dirty="0" smtClean="0"/>
              <a:t> curly</a:t>
            </a:r>
          </a:p>
          <a:p>
            <a:pPr lvl="1" eaLnBrk="1" hangingPunct="1">
              <a:defRPr/>
            </a:pPr>
            <a:r>
              <a:rPr lang="en-US" dirty="0" smtClean="0"/>
              <a:t>Most characters are allowed within quotes except:</a:t>
            </a:r>
          </a:p>
          <a:p>
            <a:pPr lvl="2" eaLnBrk="1" hangingPunct="1">
              <a:defRPr/>
            </a:pPr>
            <a:r>
              <a:rPr lang="en-US" dirty="0" smtClean="0"/>
              <a:t>the return character (      ), backspace character, tab character, \, and two little used others</a:t>
            </a:r>
          </a:p>
          <a:p>
            <a:pPr lvl="1" eaLnBrk="1" hangingPunct="1">
              <a:defRPr/>
            </a:pPr>
            <a:r>
              <a:rPr lang="en-US" dirty="0" smtClean="0"/>
              <a:t>Double quoted strings can contain single quotes, and vice versa</a:t>
            </a:r>
            <a:endParaRPr lang="en-US" dirty="0"/>
          </a:p>
        </p:txBody>
      </p:sp>
      <p:pic>
        <p:nvPicPr>
          <p:cNvPr id="36867" name="Picture 3" descr="C:\Users\laurie\AppData\Local\Microsoft\Windows\Temporary Internet Files\Content.IE5\585U2I81\MM900213536[1].gif"/>
          <p:cNvPicPr>
            <a:picLocks noChangeAspect="1" noChangeArrowheads="1" noCrop="1"/>
          </p:cNvPicPr>
          <p:nvPr/>
        </p:nvPicPr>
        <p:blipFill>
          <a:blip r:embed="rId2"/>
          <a:srcRect/>
          <a:stretch>
            <a:fillRect/>
          </a:stretch>
        </p:blipFill>
        <p:spPr bwMode="auto">
          <a:xfrm>
            <a:off x="4552950" y="4629150"/>
            <a:ext cx="481013" cy="3206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t>Rules for Writing Strings in JavaScript</a:t>
            </a:r>
          </a:p>
        </p:txBody>
      </p:sp>
      <p:sp>
        <p:nvSpPr>
          <p:cNvPr id="3" name="Content Placeholder 2"/>
          <p:cNvSpPr>
            <a:spLocks noGrp="1"/>
          </p:cNvSpPr>
          <p:nvPr>
            <p:ph idx="1"/>
          </p:nvPr>
        </p:nvSpPr>
        <p:spPr/>
        <p:txBody>
          <a:bodyPr/>
          <a:lstStyle/>
          <a:p>
            <a:pPr eaLnBrk="1" hangingPunct="1">
              <a:defRPr/>
            </a:pPr>
            <a:r>
              <a:rPr lang="en-US" dirty="0" smtClean="0"/>
              <a:t>There are rules for writing strings in JavaScript:</a:t>
            </a:r>
          </a:p>
          <a:p>
            <a:pPr lvl="1" eaLnBrk="1" hangingPunct="1">
              <a:defRPr/>
            </a:pPr>
            <a:r>
              <a:rPr lang="en-US" dirty="0" smtClean="0"/>
              <a:t>The apostrophe (') is the same as the single quote</a:t>
            </a:r>
          </a:p>
          <a:p>
            <a:pPr lvl="1" eaLnBrk="1" hangingPunct="1">
              <a:defRPr/>
            </a:pPr>
            <a:r>
              <a:rPr lang="en-US" dirty="0" smtClean="0"/>
              <a:t>Any number of characters is allowed in a string.</a:t>
            </a:r>
          </a:p>
          <a:p>
            <a:pPr lvl="1" eaLnBrk="1" hangingPunct="1">
              <a:defRPr/>
            </a:pPr>
            <a:r>
              <a:rPr lang="en-US" dirty="0" smtClean="0"/>
              <a:t>The minimum number of characters in a string is zero (""), which is called the </a:t>
            </a:r>
            <a:r>
              <a:rPr lang="en-US" b="1" i="1" dirty="0" smtClean="0">
                <a:solidFill>
                  <a:schemeClr val="accent1">
                    <a:lumMod val="25000"/>
                  </a:schemeClr>
                </a:solidFill>
              </a:rPr>
              <a:t>empty string</a:t>
            </a:r>
            <a:endParaRPr lang="en-US" b="1" i="1" dirty="0">
              <a:solidFill>
                <a:schemeClr val="accent1">
                  <a:lumMod val="2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Strings</a:t>
            </a:r>
          </a:p>
        </p:txBody>
      </p:sp>
      <p:sp>
        <p:nvSpPr>
          <p:cNvPr id="38914" name="Content Placeholder 2"/>
          <p:cNvSpPr>
            <a:spLocks noGrp="1"/>
          </p:cNvSpPr>
          <p:nvPr>
            <p:ph idx="1"/>
          </p:nvPr>
        </p:nvSpPr>
        <p:spPr/>
        <p:txBody>
          <a:bodyPr/>
          <a:lstStyle/>
          <a:p>
            <a:pPr eaLnBrk="1" hangingPunct="1"/>
            <a:r>
              <a:rPr lang="en-US" smtClean="0"/>
              <a:t>To use double quotes in a string, enclose the string in single quotes:</a:t>
            </a:r>
            <a:br>
              <a:rPr lang="en-US" smtClean="0"/>
            </a:br>
            <a:r>
              <a:rPr lang="en-US" i="1" smtClean="0"/>
              <a:t>var answer = 'He said, "No!“ ‘</a:t>
            </a:r>
          </a:p>
          <a:p>
            <a:pPr eaLnBrk="1" hangingPunct="1"/>
            <a:r>
              <a:rPr lang="en-US" smtClean="0"/>
              <a:t>If our string contains single quotes, enclose it in double quotes:</a:t>
            </a:r>
            <a:br>
              <a:rPr lang="en-US" smtClean="0"/>
            </a:br>
            <a:r>
              <a:rPr lang="en-US" smtClean="0"/>
              <a:t>var book = "Guide to B&amp;B's"</a:t>
            </a:r>
          </a:p>
          <a:p>
            <a:pPr eaLnBrk="1" hangingPunct="1"/>
            <a:r>
              <a:rPr lang="en-US" smtClean="0"/>
              <a:t>Since the apostrophe is commonly used in possessives and contractions, use double quotes as the default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String constants or string literals</a:t>
            </a:r>
          </a:p>
        </p:txBody>
      </p:sp>
      <p:sp>
        <p:nvSpPr>
          <p:cNvPr id="3" name="Content Placeholder 2"/>
          <p:cNvSpPr>
            <a:spLocks noGrp="1"/>
          </p:cNvSpPr>
          <p:nvPr>
            <p:ph idx="1"/>
          </p:nvPr>
        </p:nvSpPr>
        <p:spPr/>
        <p:txBody>
          <a:bodyPr/>
          <a:lstStyle/>
          <a:p>
            <a:pPr eaLnBrk="1" hangingPunct="1">
              <a:defRPr/>
            </a:pPr>
            <a:r>
              <a:rPr lang="en-US" dirty="0" smtClean="0"/>
              <a:t>The term </a:t>
            </a:r>
            <a:r>
              <a:rPr lang="en-US" b="1" i="1" dirty="0" smtClean="0">
                <a:solidFill>
                  <a:schemeClr val="accent1">
                    <a:lumMod val="25000"/>
                  </a:schemeClr>
                </a:solidFill>
              </a:rPr>
              <a:t>literal</a:t>
            </a:r>
            <a:r>
              <a:rPr lang="en-US" dirty="0" smtClean="0"/>
              <a:t> means that the characters are typed </a:t>
            </a:r>
            <a:r>
              <a:rPr lang="en-US" i="1" dirty="0" smtClean="0"/>
              <a:t>literally</a:t>
            </a:r>
            <a:r>
              <a:rPr lang="en-US" dirty="0" smtClean="0"/>
              <a:t> in the program</a:t>
            </a:r>
          </a:p>
          <a:p>
            <a:pPr eaLnBrk="1" hangingPunct="1">
              <a:defRPr/>
            </a:pPr>
            <a:r>
              <a:rPr lang="en-US" dirty="0" smtClean="0"/>
              <a:t>There are rules about how to write literals:</a:t>
            </a:r>
          </a:p>
          <a:p>
            <a:pPr lvl="1" eaLnBrk="1" hangingPunct="1">
              <a:defRPr/>
            </a:pPr>
            <a:r>
              <a:rPr lang="en-US" dirty="0" smtClean="0"/>
              <a:t>The surrounding quotes are removed when the literal is stored in the computer</a:t>
            </a:r>
          </a:p>
          <a:p>
            <a:pPr lvl="1" eaLnBrk="1" hangingPunct="1">
              <a:defRPr/>
            </a:pPr>
            <a:r>
              <a:rPr lang="en-US" dirty="0" smtClean="0"/>
              <a:t>Any character can be stored in the computer’s memory</a:t>
            </a:r>
          </a:p>
          <a:p>
            <a:pPr lvl="1" eaLnBrk="1" hangingPunct="1">
              <a:defRPr/>
            </a:pPr>
            <a:r>
              <a:rPr lang="en-US" dirty="0" smtClean="0"/>
              <a:t>Prohibited character can be the value of a string in the computer by using the “escape” mechanism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Escape Mechanisms</a:t>
            </a:r>
          </a:p>
        </p:txBody>
      </p:sp>
      <p:sp>
        <p:nvSpPr>
          <p:cNvPr id="40962" name="Content Placeholder 2"/>
          <p:cNvSpPr>
            <a:spLocks noGrp="1"/>
          </p:cNvSpPr>
          <p:nvPr>
            <p:ph idx="1"/>
          </p:nvPr>
        </p:nvSpPr>
        <p:spPr/>
        <p:txBody>
          <a:bodyPr/>
          <a:lstStyle/>
          <a:p>
            <a:pPr eaLnBrk="1" hangingPunct="1"/>
            <a:r>
              <a:rPr lang="en-US" smtClean="0"/>
              <a:t>For JavaScript, the escape symbol is the backslash (\)</a:t>
            </a:r>
          </a:p>
          <a:p>
            <a:pPr eaLnBrk="1" hangingPunct="1"/>
            <a:r>
              <a:rPr lang="en-US" smtClean="0"/>
              <a:t>The escape sequences are converted to the single characters they represent when stored in the computer’s memory</a:t>
            </a:r>
          </a:p>
        </p:txBody>
      </p:sp>
      <p:pic>
        <p:nvPicPr>
          <p:cNvPr id="3074" name="Picture 2"/>
          <p:cNvPicPr>
            <a:picLocks noChangeAspect="1" noChangeArrowheads="1"/>
          </p:cNvPicPr>
          <p:nvPr/>
        </p:nvPicPr>
        <p:blipFill>
          <a:blip r:embed="rId2"/>
          <a:srcRect/>
          <a:stretch>
            <a:fillRect/>
          </a:stretch>
        </p:blipFill>
        <p:spPr bwMode="auto">
          <a:xfrm>
            <a:off x="990600" y="4267200"/>
            <a:ext cx="6705600" cy="2182813"/>
          </a:xfrm>
          <a:prstGeom prst="rect">
            <a:avLst/>
          </a:prstGeom>
          <a:noFill/>
          <a:ln w="9525">
            <a:solidFill>
              <a:schemeClr val="accent2">
                <a:lumMod val="75000"/>
              </a:schemeClr>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Boolean Values</a:t>
            </a:r>
          </a:p>
        </p:txBody>
      </p:sp>
      <p:sp>
        <p:nvSpPr>
          <p:cNvPr id="3" name="Content Placeholder 2"/>
          <p:cNvSpPr>
            <a:spLocks noGrp="1"/>
          </p:cNvSpPr>
          <p:nvPr>
            <p:ph idx="1"/>
          </p:nvPr>
        </p:nvSpPr>
        <p:spPr/>
        <p:txBody>
          <a:bodyPr/>
          <a:lstStyle/>
          <a:p>
            <a:pPr eaLnBrk="1" hangingPunct="1">
              <a:defRPr/>
            </a:pPr>
            <a:r>
              <a:rPr lang="en-US" dirty="0" smtClean="0"/>
              <a:t>Another kind of value is the Boolean value (Booleans)</a:t>
            </a:r>
          </a:p>
          <a:p>
            <a:pPr eaLnBrk="1" hangingPunct="1">
              <a:defRPr/>
            </a:pPr>
            <a:r>
              <a:rPr lang="en-US" dirty="0" smtClean="0"/>
              <a:t>There are only two Boolean values: </a:t>
            </a:r>
            <a:br>
              <a:rPr lang="en-US" dirty="0" smtClean="0"/>
            </a:br>
            <a:r>
              <a:rPr lang="en-US" i="1" dirty="0" smtClean="0">
                <a:solidFill>
                  <a:schemeClr val="accent1">
                    <a:lumMod val="25000"/>
                  </a:schemeClr>
                </a:solidFill>
              </a:rPr>
              <a:t>true</a:t>
            </a:r>
            <a:r>
              <a:rPr lang="en-US" dirty="0" smtClean="0"/>
              <a:t> and </a:t>
            </a:r>
            <a:r>
              <a:rPr lang="en-US" i="1" dirty="0" smtClean="0">
                <a:solidFill>
                  <a:schemeClr val="accent1">
                    <a:lumMod val="25000"/>
                  </a:schemeClr>
                </a:solidFill>
              </a:rPr>
              <a:t>false</a:t>
            </a:r>
          </a:p>
          <a:p>
            <a:pPr eaLnBrk="1" hangingPunct="1">
              <a:defRPr/>
            </a:pPr>
            <a:r>
              <a:rPr lang="en-US" dirty="0" smtClean="0"/>
              <a:t>Boolean values are written as letter sequences, they are values, not identifiers or strings</a:t>
            </a:r>
          </a:p>
          <a:p>
            <a:pPr eaLnBrk="1" hangingPunct="1">
              <a:defRPr/>
            </a:pPr>
            <a:r>
              <a:rPr lang="en-US" dirty="0" smtClean="0"/>
              <a:t>Booleans are used implicitly throughout the programming process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Programming Concepts</a:t>
            </a:r>
          </a:p>
        </p:txBody>
      </p:sp>
      <p:sp>
        <p:nvSpPr>
          <p:cNvPr id="4099" name="Rectangle 3"/>
          <p:cNvSpPr>
            <a:spLocks noGrp="1" noChangeArrowheads="1"/>
          </p:cNvSpPr>
          <p:nvPr>
            <p:ph type="body" idx="1"/>
          </p:nvPr>
        </p:nvSpPr>
        <p:spPr/>
        <p:txBody>
          <a:bodyPr/>
          <a:lstStyle/>
          <a:p>
            <a:pPr eaLnBrk="1" hangingPunct="1">
              <a:defRPr/>
            </a:pPr>
            <a:r>
              <a:rPr lang="en-US" dirty="0" smtClean="0"/>
              <a:t>Programming is the act of formulating an algorithm or program</a:t>
            </a:r>
          </a:p>
          <a:p>
            <a:pPr eaLnBrk="1" hangingPunct="1">
              <a:defRPr/>
            </a:pPr>
            <a:r>
              <a:rPr lang="en-US" dirty="0" smtClean="0"/>
              <a:t>A systematic means of solving a problem is designed</a:t>
            </a:r>
          </a:p>
          <a:p>
            <a:pPr lvl="1" eaLnBrk="1" hangingPunct="1">
              <a:defRPr/>
            </a:pPr>
            <a:r>
              <a:rPr lang="en-US" dirty="0" smtClean="0"/>
              <a:t>Someone (and a computer) can follow the instructions and produce the intended result for </a:t>
            </a:r>
            <a:r>
              <a:rPr lang="en-US" i="1" dirty="0" smtClean="0">
                <a:solidFill>
                  <a:schemeClr val="accent1">
                    <a:lumMod val="25000"/>
                  </a:schemeClr>
                </a:solidFill>
              </a:rPr>
              <a:t>every</a:t>
            </a:r>
            <a:r>
              <a:rPr lang="en-US" dirty="0" smtClean="0"/>
              <a:t> input, </a:t>
            </a:r>
            <a:r>
              <a:rPr lang="en-US" i="1" dirty="0" smtClean="0">
                <a:solidFill>
                  <a:schemeClr val="accent1">
                    <a:lumMod val="25000"/>
                  </a:schemeClr>
                </a:solidFill>
              </a:rPr>
              <a:t>every</a:t>
            </a:r>
            <a:r>
              <a:rPr lang="en-US" dirty="0" smtClean="0"/>
              <a:t>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Values in Programming</a:t>
            </a:r>
          </a:p>
        </p:txBody>
      </p:sp>
      <p:sp>
        <p:nvSpPr>
          <p:cNvPr id="3" name="Content Placeholder 2"/>
          <p:cNvSpPr>
            <a:spLocks noGrp="1"/>
          </p:cNvSpPr>
          <p:nvPr>
            <p:ph idx="1"/>
          </p:nvPr>
        </p:nvSpPr>
        <p:spPr/>
        <p:txBody>
          <a:bodyPr/>
          <a:lstStyle/>
          <a:p>
            <a:pPr eaLnBrk="1" hangingPunct="1"/>
            <a:r>
              <a:rPr lang="en-US" smtClean="0"/>
              <a:t>The different kinds of values of a programming language are called its </a:t>
            </a:r>
            <a:r>
              <a:rPr lang="en-US" b="1" i="1" smtClean="0">
                <a:solidFill>
                  <a:srgbClr val="1E4649"/>
                </a:solidFill>
              </a:rPr>
              <a:t>data types</a:t>
            </a:r>
          </a:p>
          <a:p>
            <a:pPr eaLnBrk="1" hangingPunct="1"/>
            <a:r>
              <a:rPr lang="en-US" smtClean="0"/>
              <a:t>There are three types used here for JavaScript: </a:t>
            </a:r>
          </a:p>
          <a:p>
            <a:pPr marL="914400" lvl="1" indent="-514350" eaLnBrk="1" hangingPunct="1">
              <a:buFontTx/>
              <a:buAutoNum type="arabicPeriod"/>
            </a:pPr>
            <a:r>
              <a:rPr lang="en-US" smtClean="0"/>
              <a:t>numbers, </a:t>
            </a:r>
          </a:p>
          <a:p>
            <a:pPr marL="914400" lvl="1" indent="-514350" eaLnBrk="1" hangingPunct="1">
              <a:buFontTx/>
              <a:buAutoNum type="arabicPeriod"/>
            </a:pPr>
            <a:r>
              <a:rPr lang="en-US" smtClean="0"/>
              <a:t>strings, and </a:t>
            </a:r>
          </a:p>
          <a:p>
            <a:pPr marL="914400" lvl="1" indent="-514350" eaLnBrk="1" hangingPunct="1">
              <a:buFontTx/>
              <a:buAutoNum type="arabicPeriod"/>
            </a:pPr>
            <a:r>
              <a:rPr lang="en-US" smtClean="0"/>
              <a:t>Booleans</a:t>
            </a:r>
          </a:p>
          <a:p>
            <a:pPr eaLnBrk="1" hangingPunct="1"/>
            <a:r>
              <a:rPr lang="en-US" smtClean="0"/>
              <a:t>There are several other types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The Assignment Statement</a:t>
            </a:r>
          </a:p>
        </p:txBody>
      </p:sp>
      <p:sp>
        <p:nvSpPr>
          <p:cNvPr id="3" name="Content Placeholder 2"/>
          <p:cNvSpPr>
            <a:spLocks noGrp="1"/>
          </p:cNvSpPr>
          <p:nvPr>
            <p:ph idx="1"/>
          </p:nvPr>
        </p:nvSpPr>
        <p:spPr/>
        <p:txBody>
          <a:bodyPr/>
          <a:lstStyle/>
          <a:p>
            <a:pPr eaLnBrk="1" hangingPunct="1">
              <a:defRPr/>
            </a:pPr>
            <a:r>
              <a:rPr lang="en-US" dirty="0" smtClean="0"/>
              <a:t>If variables are to change values in an algorithm or program, there should be a command to do so</a:t>
            </a:r>
          </a:p>
          <a:p>
            <a:pPr eaLnBrk="1" hangingPunct="1">
              <a:defRPr/>
            </a:pPr>
            <a:r>
              <a:rPr lang="en-US" dirty="0" smtClean="0"/>
              <a:t>The </a:t>
            </a:r>
            <a:r>
              <a:rPr lang="en-US" b="1" i="1" dirty="0" smtClean="0">
                <a:solidFill>
                  <a:schemeClr val="accent1">
                    <a:lumMod val="25000"/>
                  </a:schemeClr>
                </a:solidFill>
              </a:rPr>
              <a:t>assignment statement </a:t>
            </a:r>
            <a:r>
              <a:rPr lang="en-US" dirty="0" smtClean="0"/>
              <a:t>changes a variable’s value</a:t>
            </a:r>
          </a:p>
          <a:p>
            <a:pPr eaLnBrk="1" hangingPunct="1">
              <a:defRPr/>
            </a:pPr>
            <a:r>
              <a:rPr lang="en-US" dirty="0" smtClean="0"/>
              <a:t>An assignment statement has three parts that always occur in this order:</a:t>
            </a:r>
          </a:p>
          <a:p>
            <a:pPr lvl="1" eaLnBrk="1" hangingPunct="1">
              <a:buFontTx/>
              <a:buNone/>
              <a:defRPr/>
            </a:pPr>
            <a:r>
              <a:rPr lang="en-US" sz="2400" i="1" dirty="0" smtClean="0">
                <a:solidFill>
                  <a:schemeClr val="accent1">
                    <a:lumMod val="25000"/>
                  </a:schemeClr>
                </a:solidFill>
              </a:rPr>
              <a:t>&lt;variable&gt; &lt;assignment symbol&gt; &lt;expression&gt;;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The Assignment Statement</a:t>
            </a:r>
          </a:p>
        </p:txBody>
      </p:sp>
      <p:sp>
        <p:nvSpPr>
          <p:cNvPr id="3" name="Content Placeholder 2"/>
          <p:cNvSpPr>
            <a:spLocks noGrp="1"/>
          </p:cNvSpPr>
          <p:nvPr>
            <p:ph idx="1"/>
          </p:nvPr>
        </p:nvSpPr>
        <p:spPr/>
        <p:txBody>
          <a:bodyPr/>
          <a:lstStyle/>
          <a:p>
            <a:pPr marL="342900" lvl="1" indent="-342900" algn="ctr" eaLnBrk="1" hangingPunct="1">
              <a:buFontTx/>
              <a:buNone/>
              <a:defRPr/>
            </a:pPr>
            <a:r>
              <a:rPr lang="en-US" sz="2400" i="1" dirty="0" smtClean="0">
                <a:solidFill>
                  <a:schemeClr val="accent1">
                    <a:lumMod val="25000"/>
                  </a:schemeClr>
                </a:solidFill>
              </a:rPr>
              <a:t>&lt;variable&gt; &lt;assignment symbol&gt; &lt;expression&gt;;</a:t>
            </a:r>
          </a:p>
          <a:p>
            <a:pPr eaLnBrk="1" hangingPunct="1">
              <a:defRPr/>
            </a:pPr>
            <a:endParaRPr lang="en-US" dirty="0" smtClean="0"/>
          </a:p>
          <a:p>
            <a:pPr eaLnBrk="1" hangingPunct="1">
              <a:defRPr/>
            </a:pPr>
            <a:r>
              <a:rPr lang="en-US" b="1" i="1" dirty="0" smtClean="0">
                <a:solidFill>
                  <a:schemeClr val="accent1">
                    <a:lumMod val="25000"/>
                  </a:schemeClr>
                </a:solidFill>
              </a:rPr>
              <a:t>&lt;variable&gt; </a:t>
            </a:r>
            <a:r>
              <a:rPr lang="en-US" dirty="0" smtClean="0"/>
              <a:t>is any declared variable in the program</a:t>
            </a:r>
          </a:p>
          <a:p>
            <a:pPr eaLnBrk="1" hangingPunct="1">
              <a:defRPr/>
            </a:pPr>
            <a:r>
              <a:rPr lang="en-US" b="1" i="1" dirty="0" smtClean="0">
                <a:solidFill>
                  <a:schemeClr val="accent1">
                    <a:lumMod val="25000"/>
                  </a:schemeClr>
                </a:solidFill>
              </a:rPr>
              <a:t>&lt;assignment symbol&gt; </a:t>
            </a:r>
            <a:r>
              <a:rPr lang="en-US" dirty="0" smtClean="0"/>
              <a:t>is the language’s notation for the assignment operation </a:t>
            </a:r>
          </a:p>
          <a:p>
            <a:pPr eaLnBrk="1" hangingPunct="1">
              <a:defRPr/>
            </a:pPr>
            <a:r>
              <a:rPr lang="en-US" b="1" i="1" dirty="0" smtClean="0">
                <a:solidFill>
                  <a:schemeClr val="accent1">
                    <a:lumMod val="25000"/>
                  </a:schemeClr>
                </a:solidFill>
              </a:rPr>
              <a:t>&lt;expression&gt; </a:t>
            </a:r>
            <a:r>
              <a:rPr lang="en-US" dirty="0" smtClean="0"/>
              <a:t>is a kind of formula telling the computer how to compute the new value</a:t>
            </a:r>
          </a:p>
          <a:p>
            <a:pPr eaLnBrk="1" hangingPunct="1">
              <a:defRPr/>
            </a:pPr>
            <a:r>
              <a:rPr lang="en-US" dirty="0" smtClean="0"/>
              <a:t> Like any other statement, an assignment statement is terminated</a:t>
            </a:r>
          </a:p>
          <a:p>
            <a:pPr eaLnBrk="1" hangingPunct="1">
              <a:defRPr/>
            </a:pPr>
            <a:r>
              <a:rPr lang="en-US" dirty="0" smtClean="0"/>
              <a:t>by a semicolon. JavaScript’s &lt;assignment symbol&gt; is the equal sign (=), and</a:t>
            </a:r>
          </a:p>
          <a:p>
            <a:pPr eaLnBrk="1" hangingPunct="1">
              <a:defRPr/>
            </a:pPr>
            <a:r>
              <a:rPr lang="en-US" dirty="0" smtClean="0"/>
              <a:t>you’ve already seen the assignment operation as the initializer for variable</a:t>
            </a:r>
          </a:p>
          <a:p>
            <a:pPr eaLnBrk="1" hangingPunct="1">
              <a:defRPr/>
            </a:pPr>
            <a:r>
              <a:rPr lang="en-US" dirty="0" smtClean="0"/>
              <a:t>declarations.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The Assignment Statement</a:t>
            </a:r>
          </a:p>
        </p:txBody>
      </p:sp>
      <p:sp>
        <p:nvSpPr>
          <p:cNvPr id="46082" name="Content Placeholder 2"/>
          <p:cNvSpPr>
            <a:spLocks noGrp="1"/>
          </p:cNvSpPr>
          <p:nvPr>
            <p:ph idx="1"/>
          </p:nvPr>
        </p:nvSpPr>
        <p:spPr/>
        <p:txBody>
          <a:bodyPr/>
          <a:lstStyle/>
          <a:p>
            <a:pPr eaLnBrk="1" hangingPunct="1"/>
            <a:r>
              <a:rPr lang="en-US" smtClean="0"/>
              <a:t>The assignment statement is terminated by a semicolon</a:t>
            </a:r>
          </a:p>
          <a:p>
            <a:pPr eaLnBrk="1" hangingPunct="1"/>
            <a:r>
              <a:rPr lang="en-US" smtClean="0"/>
              <a:t>JavaScript’s &lt;assignment symbol&gt; is the equal sign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Assignment Symbol</a:t>
            </a:r>
          </a:p>
        </p:txBody>
      </p:sp>
      <p:sp>
        <p:nvSpPr>
          <p:cNvPr id="3" name="Content Placeholder 2"/>
          <p:cNvSpPr>
            <a:spLocks noGrp="1"/>
          </p:cNvSpPr>
          <p:nvPr>
            <p:ph idx="1"/>
          </p:nvPr>
        </p:nvSpPr>
        <p:spPr/>
        <p:txBody>
          <a:bodyPr/>
          <a:lstStyle/>
          <a:p>
            <a:pPr eaLnBrk="1" hangingPunct="1">
              <a:defRPr/>
            </a:pPr>
            <a:r>
              <a:rPr lang="en-US" dirty="0" smtClean="0"/>
              <a:t>Different programming languages use different symbols for indicating assignment</a:t>
            </a:r>
          </a:p>
          <a:p>
            <a:pPr eaLnBrk="1" hangingPunct="1">
              <a:defRPr/>
            </a:pPr>
            <a:r>
              <a:rPr lang="en-US" dirty="0" smtClean="0"/>
              <a:t>The three most widely used symbols are:</a:t>
            </a:r>
          </a:p>
          <a:p>
            <a:pPr lvl="1" eaLnBrk="1" hangingPunct="1">
              <a:defRPr/>
            </a:pPr>
            <a:r>
              <a:rPr lang="en-US" dirty="0" smtClean="0"/>
              <a:t>The equal sign (=)</a:t>
            </a:r>
          </a:p>
          <a:p>
            <a:pPr lvl="1" eaLnBrk="1" hangingPunct="1">
              <a:defRPr/>
            </a:pPr>
            <a:r>
              <a:rPr lang="en-US" dirty="0" smtClean="0"/>
              <a:t>The colon/equal sign pair (:=)</a:t>
            </a:r>
          </a:p>
          <a:p>
            <a:pPr lvl="1" eaLnBrk="1" hangingPunct="1">
              <a:defRPr/>
            </a:pPr>
            <a:r>
              <a:rPr lang="en-US" dirty="0" smtClean="0"/>
              <a:t>The left pointing arrow (←)</a:t>
            </a:r>
          </a:p>
          <a:p>
            <a:pPr marL="342900" lvl="1" indent="-342900" eaLnBrk="1" hangingPunct="1">
              <a:buFontTx/>
              <a:buChar char="•"/>
              <a:defRPr/>
            </a:pPr>
            <a:r>
              <a:rPr lang="en-US" dirty="0" smtClean="0"/>
              <a:t>An example of an assignment is:</a:t>
            </a:r>
            <a:endParaRPr lang="en-US" sz="2400" i="1" dirty="0" smtClean="0">
              <a:solidFill>
                <a:schemeClr val="accent1">
                  <a:lumMod val="25000"/>
                </a:schemeClr>
              </a:solidFill>
            </a:endParaRPr>
          </a:p>
        </p:txBody>
      </p:sp>
      <p:pic>
        <p:nvPicPr>
          <p:cNvPr id="4098" name="Picture 2"/>
          <p:cNvPicPr>
            <a:picLocks noChangeAspect="1" noChangeArrowheads="1"/>
          </p:cNvPicPr>
          <p:nvPr/>
        </p:nvPicPr>
        <p:blipFill>
          <a:blip r:embed="rId2"/>
          <a:srcRect/>
          <a:stretch>
            <a:fillRect/>
          </a:stretch>
        </p:blipFill>
        <p:spPr bwMode="auto">
          <a:xfrm>
            <a:off x="838200" y="5410200"/>
            <a:ext cx="7286625" cy="733425"/>
          </a:xfrm>
          <a:prstGeom prst="rect">
            <a:avLst/>
          </a:prstGeom>
          <a:noFill/>
          <a:ln w="9525">
            <a:solidFill>
              <a:schemeClr val="accent2">
                <a:lumMod val="75000"/>
              </a:schemeClr>
            </a:solid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Interpreting an Assignment Statement</a:t>
            </a:r>
          </a:p>
        </p:txBody>
      </p:sp>
      <p:sp>
        <p:nvSpPr>
          <p:cNvPr id="3" name="Content Placeholder 2"/>
          <p:cNvSpPr>
            <a:spLocks noGrp="1"/>
          </p:cNvSpPr>
          <p:nvPr>
            <p:ph idx="1"/>
          </p:nvPr>
        </p:nvSpPr>
        <p:spPr/>
        <p:txBody>
          <a:bodyPr/>
          <a:lstStyle/>
          <a:p>
            <a:pPr eaLnBrk="1" hangingPunct="1">
              <a:defRPr/>
            </a:pPr>
            <a:r>
              <a:rPr lang="en-US" dirty="0" smtClean="0"/>
              <a:t>To understand how assignment works, you must think of a value flowing from the right side (expression side) to the left side (variable side)</a:t>
            </a:r>
          </a:p>
          <a:p>
            <a:pPr eaLnBrk="1" hangingPunct="1">
              <a:defRPr/>
            </a:pPr>
            <a:r>
              <a:rPr lang="en-US" dirty="0" smtClean="0"/>
              <a:t>The assignment symbol should be read as “</a:t>
            </a:r>
            <a:r>
              <a:rPr lang="en-US" i="1" dirty="0" smtClean="0">
                <a:solidFill>
                  <a:schemeClr val="accent1">
                    <a:lumMod val="25000"/>
                  </a:schemeClr>
                </a:solidFill>
              </a:rPr>
              <a:t>is assigned </a:t>
            </a:r>
            <a:r>
              <a:rPr lang="en-US" dirty="0" smtClean="0"/>
              <a:t>” or “</a:t>
            </a:r>
            <a:r>
              <a:rPr lang="en-US" i="1" dirty="0" smtClean="0">
                <a:solidFill>
                  <a:schemeClr val="accent1">
                    <a:lumMod val="25000"/>
                  </a:schemeClr>
                </a:solidFill>
              </a:rPr>
              <a:t>becomes</a:t>
            </a:r>
            <a:r>
              <a:rPr lang="en-US" dirty="0" smtClean="0"/>
              <a:t>” or “</a:t>
            </a:r>
            <a:r>
              <a:rPr lang="en-US" i="1" dirty="0" smtClean="0">
                <a:solidFill>
                  <a:schemeClr val="accent1">
                    <a:lumMod val="25000"/>
                  </a:schemeClr>
                </a:solidFill>
              </a:rPr>
              <a:t>gets</a:t>
            </a:r>
            <a:r>
              <a:rPr lang="en-US" dirty="0" smtClean="0"/>
              <a:t>”</a:t>
            </a:r>
          </a:p>
          <a:p>
            <a:pPr eaLnBrk="1" hangingPunct="1">
              <a:defRPr/>
            </a:pPr>
            <a:r>
              <a:rPr lang="en-US" dirty="0" smtClean="0"/>
              <a:t>These terms emphasize the role that the assignment symbol plays in changing the value of the variable named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Interpreting an Assignment Statement</a:t>
            </a:r>
          </a:p>
        </p:txBody>
      </p:sp>
      <p:sp>
        <p:nvSpPr>
          <p:cNvPr id="49154" name="Content Placeholder 2"/>
          <p:cNvSpPr>
            <a:spLocks noGrp="1"/>
          </p:cNvSpPr>
          <p:nvPr>
            <p:ph idx="1"/>
          </p:nvPr>
        </p:nvSpPr>
        <p:spPr/>
        <p:txBody>
          <a:bodyPr/>
          <a:lstStyle/>
          <a:p>
            <a:pPr eaLnBrk="1" hangingPunct="1"/>
            <a:r>
              <a:rPr lang="en-US" smtClean="0"/>
              <a:t>In an assignment statement everything to the right of  the assignment symbol is computed/evaluated first</a:t>
            </a:r>
          </a:p>
          <a:p>
            <a:pPr eaLnBrk="1" hangingPunct="1"/>
            <a:r>
              <a:rPr lang="en-US" smtClean="0"/>
              <a:t>If there are any variables used, their current values are used</a:t>
            </a:r>
          </a:p>
          <a:p>
            <a:pPr eaLnBrk="1" hangingPunct="1"/>
            <a:r>
              <a:rPr lang="en-US" smtClean="0"/>
              <a:t>The evaluation produces a value that then becomes the new value of the variable named on the left side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Interpreting an Assignment Statement</a:t>
            </a:r>
          </a:p>
        </p:txBody>
      </p:sp>
      <p:sp>
        <p:nvSpPr>
          <p:cNvPr id="50178" name="Content Placeholder 2"/>
          <p:cNvSpPr>
            <a:spLocks noGrp="1"/>
          </p:cNvSpPr>
          <p:nvPr>
            <p:ph idx="1"/>
          </p:nvPr>
        </p:nvSpPr>
        <p:spPr/>
        <p:txBody>
          <a:bodyPr/>
          <a:lstStyle/>
          <a:p>
            <a:pPr eaLnBrk="1" hangingPunct="1"/>
            <a:r>
              <a:rPr lang="en-US" smtClean="0"/>
              <a:t>Executing the sample assignment statement:</a:t>
            </a:r>
            <a:br>
              <a:rPr lang="en-US" smtClean="0"/>
            </a:br>
            <a:r>
              <a:rPr lang="en-US" smtClean="0"/>
              <a:t>weeks = days/7;</a:t>
            </a:r>
          </a:p>
          <a:p>
            <a:pPr eaLnBrk="1" hangingPunct="1"/>
            <a:endParaRPr lang="en-US" smtClean="0"/>
          </a:p>
          <a:p>
            <a:pPr eaLnBrk="1" hangingPunct="1"/>
            <a:r>
              <a:rPr lang="en-US" smtClean="0"/>
              <a:t>The current value of days is retrieved from memory</a:t>
            </a:r>
          </a:p>
          <a:p>
            <a:pPr eaLnBrk="1" hangingPunct="1"/>
            <a:r>
              <a:rPr lang="en-US" smtClean="0"/>
              <a:t>That value is divided by 7</a:t>
            </a:r>
          </a:p>
          <a:p>
            <a:pPr eaLnBrk="1" hangingPunct="1"/>
            <a:r>
              <a:rPr lang="en-US" smtClean="0"/>
              <a:t>The answer becomes the new value of the variable weeks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Three Key Points About Assignment</a:t>
            </a:r>
          </a:p>
        </p:txBody>
      </p:sp>
      <p:sp>
        <p:nvSpPr>
          <p:cNvPr id="3" name="Content Placeholder 2"/>
          <p:cNvSpPr>
            <a:spLocks noGrp="1"/>
          </p:cNvSpPr>
          <p:nvPr>
            <p:ph idx="1"/>
          </p:nvPr>
        </p:nvSpPr>
        <p:spPr/>
        <p:txBody>
          <a:bodyPr/>
          <a:lstStyle/>
          <a:p>
            <a:pPr eaLnBrk="1" hangingPunct="1"/>
            <a:r>
              <a:rPr lang="en-US" smtClean="0"/>
              <a:t>There are three key points to remember about assignment statements:</a:t>
            </a:r>
          </a:p>
          <a:p>
            <a:pPr marL="971550" lvl="1" indent="-514350" eaLnBrk="1" hangingPunct="1">
              <a:buFontTx/>
              <a:buAutoNum type="arabicPeriod"/>
            </a:pPr>
            <a:r>
              <a:rPr lang="en-US" smtClean="0"/>
              <a:t>All three of the components must be given</a:t>
            </a:r>
          </a:p>
          <a:p>
            <a:pPr marL="971550" lvl="1" indent="-514350" eaLnBrk="1" hangingPunct="1">
              <a:buFontTx/>
              <a:buAutoNum type="arabicPeriod"/>
            </a:pPr>
            <a:r>
              <a:rPr lang="en-US" smtClean="0"/>
              <a:t>The flow of the value to the name is always right to left.</a:t>
            </a:r>
          </a:p>
          <a:p>
            <a:pPr marL="971550" lvl="1" indent="-514350" eaLnBrk="1" hangingPunct="1">
              <a:buFontTx/>
              <a:buAutoNum type="arabicPeriod"/>
            </a:pPr>
            <a:r>
              <a:rPr lang="en-US" smtClean="0"/>
              <a:t>The values of any variables used in the expression are their values </a:t>
            </a:r>
            <a:r>
              <a:rPr lang="en-US" i="1" smtClean="0">
                <a:solidFill>
                  <a:srgbClr val="1E4649"/>
                </a:solidFill>
              </a:rPr>
              <a:t>before</a:t>
            </a:r>
            <a:r>
              <a:rPr lang="en-US" smtClean="0"/>
              <a:t> the start of execution of the assignment</a:t>
            </a:r>
          </a:p>
          <a:p>
            <a:pPr eaLnBrk="1" hangingPunct="1"/>
            <a:r>
              <a:rPr lang="en-US" smtClean="0"/>
              <a:t>This last point is the most important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An Expression and Its Syntax</a:t>
            </a:r>
          </a:p>
        </p:txBody>
      </p:sp>
      <p:sp>
        <p:nvSpPr>
          <p:cNvPr id="3" name="Content Placeholder 2"/>
          <p:cNvSpPr>
            <a:spLocks noGrp="1"/>
          </p:cNvSpPr>
          <p:nvPr>
            <p:ph idx="1"/>
          </p:nvPr>
        </p:nvSpPr>
        <p:spPr/>
        <p:txBody>
          <a:bodyPr/>
          <a:lstStyle/>
          <a:p>
            <a:pPr eaLnBrk="1" hangingPunct="1">
              <a:defRPr/>
            </a:pPr>
            <a:r>
              <a:rPr lang="en-US" sz="2800" dirty="0" smtClean="0"/>
              <a:t>Programming is not mathematics but it has its roots there</a:t>
            </a:r>
          </a:p>
          <a:p>
            <a:pPr eaLnBrk="1" hangingPunct="1">
              <a:defRPr/>
            </a:pPr>
            <a:r>
              <a:rPr lang="en-US" sz="2800" dirty="0" smtClean="0"/>
              <a:t>One programming concepts is an algebra-like formula called an </a:t>
            </a:r>
            <a:r>
              <a:rPr lang="en-US" sz="2800" b="1" i="1" dirty="0" smtClean="0">
                <a:solidFill>
                  <a:schemeClr val="accent1">
                    <a:lumMod val="25000"/>
                  </a:schemeClr>
                </a:solidFill>
              </a:rPr>
              <a:t>expression</a:t>
            </a:r>
          </a:p>
          <a:p>
            <a:pPr eaLnBrk="1" hangingPunct="1">
              <a:defRPr/>
            </a:pPr>
            <a:r>
              <a:rPr lang="en-US" sz="2800" dirty="0" smtClean="0"/>
              <a:t>Expressions describe the means of performing an actual computation</a:t>
            </a:r>
          </a:p>
          <a:p>
            <a:pPr eaLnBrk="1" hangingPunct="1">
              <a:defRPr/>
            </a:pPr>
            <a:r>
              <a:rPr lang="en-US" sz="2800" dirty="0" smtClean="0"/>
              <a:t>Expressions are built of variables and operators:</a:t>
            </a:r>
          </a:p>
          <a:p>
            <a:pPr lvl="1" eaLnBrk="1" hangingPunct="1">
              <a:defRPr/>
            </a:pPr>
            <a:r>
              <a:rPr lang="en-US" sz="2400" dirty="0" smtClean="0"/>
              <a:t>addition (+) and subtraction(–)</a:t>
            </a:r>
          </a:p>
          <a:p>
            <a:pPr lvl="1" eaLnBrk="1" hangingPunct="1">
              <a:defRPr/>
            </a:pPr>
            <a:r>
              <a:rPr lang="en-US" sz="2400" dirty="0" smtClean="0"/>
              <a:t>multiplication (*) and division (/ )</a:t>
            </a:r>
          </a:p>
          <a:p>
            <a:pPr eaLnBrk="1" hangingPunct="1">
              <a:defRPr/>
            </a:pPr>
            <a:r>
              <a:rPr lang="en-US" sz="2800" dirty="0" smtClean="0"/>
              <a:t>These are called the </a:t>
            </a:r>
            <a:r>
              <a:rPr lang="en-US" sz="2800" b="1" i="1" dirty="0" smtClean="0">
                <a:solidFill>
                  <a:schemeClr val="accent1">
                    <a:lumMod val="25000"/>
                  </a:schemeClr>
                </a:solidFill>
              </a:rPr>
              <a:t>arithmetic operators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mtClean="0"/>
              <a:t>Programming Concepts</a:t>
            </a:r>
          </a:p>
        </p:txBody>
      </p:sp>
      <p:sp>
        <p:nvSpPr>
          <p:cNvPr id="4099" name="Rectangle 3"/>
          <p:cNvSpPr>
            <a:spLocks noGrp="1" noChangeArrowheads="1"/>
          </p:cNvSpPr>
          <p:nvPr>
            <p:ph type="body" idx="1"/>
          </p:nvPr>
        </p:nvSpPr>
        <p:spPr/>
        <p:txBody>
          <a:bodyPr/>
          <a:lstStyle/>
          <a:p>
            <a:pPr eaLnBrk="1" hangingPunct="1">
              <a:defRPr/>
            </a:pPr>
            <a:r>
              <a:rPr lang="en-US" dirty="0" smtClean="0"/>
              <a:t>The program must be able to perform or be executed without the programmer</a:t>
            </a:r>
          </a:p>
          <a:p>
            <a:pPr eaLnBrk="1" hangingPunct="1">
              <a:defRPr/>
            </a:pPr>
            <a:r>
              <a:rPr lang="en-US" dirty="0" smtClean="0"/>
              <a:t>All steps </a:t>
            </a:r>
            <a:r>
              <a:rPr lang="en-US" b="1" i="1" dirty="0" smtClean="0">
                <a:solidFill>
                  <a:schemeClr val="accent1">
                    <a:lumMod val="25000"/>
                  </a:schemeClr>
                </a:solidFill>
              </a:rPr>
              <a:t>must</a:t>
            </a:r>
            <a:r>
              <a:rPr lang="en-US" dirty="0" smtClean="0"/>
              <a:t> be spelled out precisely and effectively</a:t>
            </a:r>
          </a:p>
          <a:p>
            <a:pPr eaLnBrk="1" hangingPunct="1">
              <a:defRPr/>
            </a:pPr>
            <a:r>
              <a:rPr lang="en-US" dirty="0" smtClean="0"/>
              <a:t>All contingencies must be planned for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Arithmetic Operators</a:t>
            </a:r>
          </a:p>
        </p:txBody>
      </p:sp>
      <p:sp>
        <p:nvSpPr>
          <p:cNvPr id="3" name="Content Placeholder 2"/>
          <p:cNvSpPr>
            <a:spLocks noGrp="1"/>
          </p:cNvSpPr>
          <p:nvPr>
            <p:ph idx="1"/>
          </p:nvPr>
        </p:nvSpPr>
        <p:spPr/>
        <p:txBody>
          <a:bodyPr/>
          <a:lstStyle/>
          <a:p>
            <a:pPr eaLnBrk="1" hangingPunct="1">
              <a:defRPr/>
            </a:pPr>
            <a:r>
              <a:rPr lang="en-US" dirty="0" smtClean="0"/>
              <a:t>Expressions </a:t>
            </a:r>
            <a:r>
              <a:rPr lang="en-US" i="1" dirty="0" smtClean="0"/>
              <a:t>usually</a:t>
            </a:r>
            <a:r>
              <a:rPr lang="en-US" dirty="0" smtClean="0"/>
              <a:t> follow rules similar to algebraic formulas</a:t>
            </a:r>
          </a:p>
          <a:p>
            <a:pPr eaLnBrk="1" hangingPunct="1">
              <a:defRPr/>
            </a:pPr>
            <a:r>
              <a:rPr lang="en-US" dirty="0" smtClean="0"/>
              <a:t>Multiplication must be given explicitly with the asterisk (*) multiply operator: </a:t>
            </a:r>
            <a:r>
              <a:rPr lang="en-US" i="1" dirty="0" smtClean="0">
                <a:solidFill>
                  <a:schemeClr val="accent1">
                    <a:lumMod val="25000"/>
                  </a:schemeClr>
                </a:solidFill>
              </a:rPr>
              <a:t>a * b</a:t>
            </a:r>
          </a:p>
          <a:p>
            <a:pPr eaLnBrk="1" hangingPunct="1">
              <a:defRPr/>
            </a:pPr>
            <a:r>
              <a:rPr lang="en-US" dirty="0" smtClean="0"/>
              <a:t>Multiplication and division are performed before addition and subtraction</a:t>
            </a:r>
          </a:p>
          <a:p>
            <a:pPr lvl="1" eaLnBrk="1" hangingPunct="1">
              <a:defRPr/>
            </a:pPr>
            <a:r>
              <a:rPr lang="en-US" dirty="0" smtClean="0"/>
              <a:t>They have a higher precedence than addition and subtraction</a:t>
            </a:r>
          </a:p>
          <a:p>
            <a:pPr lvl="1" eaLnBrk="1" hangingPunct="1">
              <a:defRPr/>
            </a:pPr>
            <a:r>
              <a:rPr lang="en-US" dirty="0" smtClean="0"/>
              <a:t>Parentheses can bypass that order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Arithmetic Operators</a:t>
            </a:r>
          </a:p>
        </p:txBody>
      </p:sp>
      <p:sp>
        <p:nvSpPr>
          <p:cNvPr id="3" name="Content Placeholder 2"/>
          <p:cNvSpPr>
            <a:spLocks noGrp="1"/>
          </p:cNvSpPr>
          <p:nvPr>
            <p:ph idx="1"/>
          </p:nvPr>
        </p:nvSpPr>
        <p:spPr/>
        <p:txBody>
          <a:bodyPr/>
          <a:lstStyle/>
          <a:p>
            <a:pPr eaLnBrk="1" hangingPunct="1">
              <a:defRPr/>
            </a:pPr>
            <a:r>
              <a:rPr lang="en-US" dirty="0" smtClean="0"/>
              <a:t>Superscripts (x</a:t>
            </a:r>
            <a:r>
              <a:rPr lang="en-US" baseline="30000" dirty="0" smtClean="0"/>
              <a:t>2</a:t>
            </a:r>
            <a:r>
              <a:rPr lang="en-US" dirty="0" smtClean="0"/>
              <a:t>) are prohibited</a:t>
            </a:r>
          </a:p>
          <a:p>
            <a:pPr eaLnBrk="1" hangingPunct="1">
              <a:defRPr/>
            </a:pPr>
            <a:r>
              <a:rPr lang="en-US" dirty="0" smtClean="0"/>
              <a:t>Some languages have an operator for exponents or powers, but not JavaScript</a:t>
            </a:r>
          </a:p>
          <a:p>
            <a:pPr eaLnBrk="1" hangingPunct="1">
              <a:defRPr/>
            </a:pPr>
            <a:r>
              <a:rPr lang="en-US" dirty="0" smtClean="0"/>
              <a:t>If we want to square the value of </a:t>
            </a:r>
            <a:r>
              <a:rPr lang="en-US" i="1" dirty="0" smtClean="0">
                <a:solidFill>
                  <a:schemeClr val="accent1">
                    <a:lumMod val="25000"/>
                  </a:schemeClr>
                </a:solidFill>
              </a:rPr>
              <a:t>x</a:t>
            </a:r>
            <a:r>
              <a:rPr lang="en-US" dirty="0" smtClean="0"/>
              <a:t>, then you must multiply it times itself:</a:t>
            </a:r>
            <a:br>
              <a:rPr lang="en-US" dirty="0" smtClean="0"/>
            </a:br>
            <a:r>
              <a:rPr lang="en-US" i="1" dirty="0" smtClean="0">
                <a:solidFill>
                  <a:schemeClr val="accent1">
                    <a:lumMod val="25000"/>
                  </a:schemeClr>
                </a:solidFill>
              </a:rPr>
              <a:t>x * x</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Arithmetic Operators</a:t>
            </a:r>
          </a:p>
        </p:txBody>
      </p:sp>
      <p:sp>
        <p:nvSpPr>
          <p:cNvPr id="3" name="Content Placeholder 2"/>
          <p:cNvSpPr>
            <a:spLocks noGrp="1"/>
          </p:cNvSpPr>
          <p:nvPr>
            <p:ph idx="1"/>
          </p:nvPr>
        </p:nvSpPr>
        <p:spPr/>
        <p:txBody>
          <a:bodyPr/>
          <a:lstStyle/>
          <a:p>
            <a:pPr eaLnBrk="1" hangingPunct="1">
              <a:defRPr/>
            </a:pPr>
            <a:r>
              <a:rPr lang="en-US" dirty="0" smtClean="0"/>
              <a:t>Operators like + and * are called </a:t>
            </a:r>
            <a:r>
              <a:rPr lang="en-US" b="1" i="1" dirty="0" smtClean="0">
                <a:solidFill>
                  <a:schemeClr val="accent1">
                    <a:lumMod val="25000"/>
                  </a:schemeClr>
                </a:solidFill>
              </a:rPr>
              <a:t>binary operators</a:t>
            </a:r>
          </a:p>
          <a:p>
            <a:pPr lvl="1" eaLnBrk="1" hangingPunct="1">
              <a:defRPr/>
            </a:pPr>
            <a:r>
              <a:rPr lang="en-US" dirty="0" smtClean="0"/>
              <a:t>They on two values</a:t>
            </a:r>
          </a:p>
          <a:p>
            <a:pPr lvl="1" eaLnBrk="1" hangingPunct="1">
              <a:defRPr/>
            </a:pPr>
            <a:r>
              <a:rPr lang="en-US" dirty="0" smtClean="0"/>
              <a:t>The values are called </a:t>
            </a:r>
            <a:r>
              <a:rPr lang="en-US" b="1" i="1" dirty="0" smtClean="0">
                <a:solidFill>
                  <a:schemeClr val="accent1">
                    <a:lumMod val="25000"/>
                  </a:schemeClr>
                </a:solidFill>
              </a:rPr>
              <a:t>operands</a:t>
            </a:r>
          </a:p>
          <a:p>
            <a:pPr eaLnBrk="1" hangingPunct="1">
              <a:defRPr/>
            </a:pPr>
            <a:r>
              <a:rPr lang="en-US" dirty="0" smtClean="0"/>
              <a:t>There are also unary operators</a:t>
            </a:r>
          </a:p>
          <a:p>
            <a:pPr lvl="1" eaLnBrk="1" hangingPunct="1">
              <a:defRPr/>
            </a:pPr>
            <a:r>
              <a:rPr lang="en-US" dirty="0" smtClean="0"/>
              <a:t>Negate (−) has only one operand</a:t>
            </a:r>
          </a:p>
          <a:p>
            <a:pPr lvl="1" eaLnBrk="1" hangingPunct="1">
              <a:defRPr/>
            </a:pPr>
            <a:r>
              <a:rPr lang="en-US" dirty="0" smtClean="0"/>
              <a:t>This is NOT subtract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Arithmetic Operators</a:t>
            </a:r>
          </a:p>
        </p:txBody>
      </p:sp>
      <p:sp>
        <p:nvSpPr>
          <p:cNvPr id="3" name="Content Placeholder 2"/>
          <p:cNvSpPr>
            <a:spLocks noGrp="1"/>
          </p:cNvSpPr>
          <p:nvPr>
            <p:ph idx="1"/>
          </p:nvPr>
        </p:nvSpPr>
        <p:spPr/>
        <p:txBody>
          <a:bodyPr/>
          <a:lstStyle/>
          <a:p>
            <a:pPr eaLnBrk="1" hangingPunct="1">
              <a:defRPr/>
            </a:pPr>
            <a:r>
              <a:rPr lang="en-US" dirty="0" smtClean="0"/>
              <a:t>Another useful operator is </a:t>
            </a:r>
            <a:r>
              <a:rPr lang="en-US" b="1" i="1" dirty="0" smtClean="0">
                <a:solidFill>
                  <a:schemeClr val="accent1">
                    <a:lumMod val="25000"/>
                  </a:schemeClr>
                </a:solidFill>
              </a:rPr>
              <a:t>mod</a:t>
            </a:r>
          </a:p>
          <a:p>
            <a:pPr eaLnBrk="1" hangingPunct="1">
              <a:defRPr/>
            </a:pPr>
            <a:r>
              <a:rPr lang="en-US" dirty="0" smtClean="0"/>
              <a:t>The modulus (mod) operation (</a:t>
            </a:r>
            <a:r>
              <a:rPr lang="en-US" i="1" dirty="0" smtClean="0">
                <a:solidFill>
                  <a:schemeClr val="accent1">
                    <a:lumMod val="25000"/>
                  </a:schemeClr>
                </a:solidFill>
              </a:rPr>
              <a:t>%</a:t>
            </a:r>
            <a:r>
              <a:rPr lang="en-US" dirty="0" smtClean="0"/>
              <a:t>) divides two integers and returns the </a:t>
            </a:r>
            <a:r>
              <a:rPr lang="en-US" i="1" dirty="0" smtClean="0">
                <a:solidFill>
                  <a:schemeClr val="accent1">
                    <a:lumMod val="25000"/>
                  </a:schemeClr>
                </a:solidFill>
              </a:rPr>
              <a:t>remainder</a:t>
            </a:r>
            <a:endParaRPr lang="en-US" dirty="0" smtClean="0"/>
          </a:p>
          <a:p>
            <a:pPr lvl="1" eaLnBrk="1" hangingPunct="1">
              <a:defRPr/>
            </a:pPr>
            <a:r>
              <a:rPr lang="en-US" dirty="0" smtClean="0"/>
              <a:t>The result of a % b for integers a and b is the remainder of the division a/b</a:t>
            </a:r>
          </a:p>
          <a:p>
            <a:pPr lvl="1" eaLnBrk="1" hangingPunct="1">
              <a:defRPr/>
            </a:pPr>
            <a:r>
              <a:rPr lang="en-US" dirty="0" smtClean="0"/>
              <a:t>Examples: </a:t>
            </a:r>
            <a:br>
              <a:rPr lang="en-US" dirty="0" smtClean="0"/>
            </a:br>
            <a:r>
              <a:rPr lang="en-US" dirty="0" smtClean="0"/>
              <a:t>4%2 is 0 because 2 evenly divides 4</a:t>
            </a:r>
          </a:p>
          <a:p>
            <a:pPr lvl="1" eaLnBrk="1" hangingPunct="1">
              <a:defRPr/>
            </a:pPr>
            <a:r>
              <a:rPr lang="en-US" dirty="0" smtClean="0"/>
              <a:t>5%2 is 1 because 2 into 5 leaves a remainder of 1</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Relational Operators</a:t>
            </a:r>
          </a:p>
        </p:txBody>
      </p:sp>
      <p:sp>
        <p:nvSpPr>
          <p:cNvPr id="4" name="Content Placeholder 3"/>
          <p:cNvSpPr>
            <a:spLocks noGrp="1"/>
          </p:cNvSpPr>
          <p:nvPr>
            <p:ph sz="half" idx="1"/>
          </p:nvPr>
        </p:nvSpPr>
        <p:spPr>
          <a:xfrm>
            <a:off x="457200" y="1600200"/>
            <a:ext cx="6858000" cy="4525963"/>
          </a:xfrm>
        </p:spPr>
        <p:txBody>
          <a:bodyPr/>
          <a:lstStyle/>
          <a:p>
            <a:pPr eaLnBrk="1" hangingPunct="1">
              <a:defRPr/>
            </a:pPr>
            <a:r>
              <a:rPr lang="en-US" b="1" i="1" dirty="0" smtClean="0">
                <a:solidFill>
                  <a:schemeClr val="accent1">
                    <a:lumMod val="25000"/>
                  </a:schemeClr>
                </a:solidFill>
              </a:rPr>
              <a:t>Relational operators </a:t>
            </a:r>
            <a:r>
              <a:rPr lang="en-US" dirty="0" smtClean="0"/>
              <a:t>make </a:t>
            </a:r>
            <a:r>
              <a:rPr lang="en-US" i="1" dirty="0" smtClean="0"/>
              <a:t>comparisons</a:t>
            </a:r>
            <a:r>
              <a:rPr lang="en-US" dirty="0" smtClean="0"/>
              <a:t> between numerical values</a:t>
            </a:r>
          </a:p>
          <a:p>
            <a:pPr eaLnBrk="1" hangingPunct="1">
              <a:defRPr/>
            </a:pPr>
            <a:r>
              <a:rPr lang="en-US" dirty="0" smtClean="0"/>
              <a:t>The relationship between</a:t>
            </a:r>
            <a:br>
              <a:rPr lang="en-US" dirty="0" smtClean="0"/>
            </a:br>
            <a:r>
              <a:rPr lang="en-US" dirty="0" smtClean="0"/>
              <a:t>two numbers is tested</a:t>
            </a:r>
          </a:p>
          <a:p>
            <a:pPr eaLnBrk="1" hangingPunct="1">
              <a:defRPr/>
            </a:pPr>
            <a:r>
              <a:rPr lang="en-US" dirty="0" smtClean="0"/>
              <a:t>The outcome of the </a:t>
            </a:r>
            <a:br>
              <a:rPr lang="en-US" dirty="0" smtClean="0"/>
            </a:br>
            <a:r>
              <a:rPr lang="en-US" dirty="0" smtClean="0"/>
              <a:t>comparison is a Boolean </a:t>
            </a:r>
            <a:br>
              <a:rPr lang="en-US" dirty="0" smtClean="0"/>
            </a:br>
            <a:r>
              <a:rPr lang="en-US" dirty="0" smtClean="0"/>
              <a:t>value of </a:t>
            </a:r>
            <a:r>
              <a:rPr lang="en-US" i="1" dirty="0" smtClean="0">
                <a:solidFill>
                  <a:schemeClr val="accent1">
                    <a:lumMod val="25000"/>
                  </a:schemeClr>
                </a:solidFill>
              </a:rPr>
              <a:t>true</a:t>
            </a:r>
            <a:r>
              <a:rPr lang="en-US" dirty="0" smtClean="0"/>
              <a:t> or </a:t>
            </a:r>
            <a:r>
              <a:rPr lang="en-US" i="1" dirty="0" smtClean="0">
                <a:solidFill>
                  <a:schemeClr val="accent1">
                    <a:lumMod val="25000"/>
                  </a:schemeClr>
                </a:solidFill>
              </a:rPr>
              <a:t>false</a:t>
            </a:r>
          </a:p>
          <a:p>
            <a:pPr eaLnBrk="1" hangingPunct="1">
              <a:defRPr/>
            </a:pPr>
            <a:r>
              <a:rPr lang="en-US" dirty="0" smtClean="0"/>
              <a:t>The “equal to” relational operator (==) is a double equal sign</a:t>
            </a:r>
          </a:p>
          <a:p>
            <a:pPr eaLnBrk="1" hangingPunct="1">
              <a:defRPr/>
            </a:pPr>
            <a:r>
              <a:rPr lang="en-US" dirty="0" smtClean="0"/>
              <a:t>The “not equal to” operator uses the !</a:t>
            </a:r>
            <a:endParaRPr lang="en-US" i="1" dirty="0" smtClean="0">
              <a:solidFill>
                <a:schemeClr val="accent1">
                  <a:lumMod val="25000"/>
                </a:schemeClr>
              </a:solidFill>
            </a:endParaRPr>
          </a:p>
        </p:txBody>
      </p:sp>
      <p:pic>
        <p:nvPicPr>
          <p:cNvPr id="5122" name="Picture 2"/>
          <p:cNvPicPr>
            <a:picLocks noGrp="1" noChangeAspect="1" noChangeArrowheads="1"/>
          </p:cNvPicPr>
          <p:nvPr>
            <p:ph sz="half" idx="2"/>
          </p:nvPr>
        </p:nvPicPr>
        <p:blipFill>
          <a:blip r:embed="rId2"/>
          <a:srcRect/>
          <a:stretch>
            <a:fillRect/>
          </a:stretch>
        </p:blipFill>
        <p:spPr>
          <a:xfrm>
            <a:off x="5113338" y="2751138"/>
            <a:ext cx="3573462" cy="1744662"/>
          </a:xfrm>
          <a:ln>
            <a:solidFill>
              <a:schemeClr val="accent2">
                <a:lumMod val="75000"/>
              </a:schemeClr>
            </a:solid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Logical Operators</a:t>
            </a:r>
          </a:p>
        </p:txBody>
      </p:sp>
      <p:sp>
        <p:nvSpPr>
          <p:cNvPr id="58370" name="Content Placeholder 2"/>
          <p:cNvSpPr>
            <a:spLocks noGrp="1"/>
          </p:cNvSpPr>
          <p:nvPr>
            <p:ph idx="1"/>
          </p:nvPr>
        </p:nvSpPr>
        <p:spPr/>
        <p:txBody>
          <a:bodyPr/>
          <a:lstStyle/>
          <a:p>
            <a:pPr eaLnBrk="1" hangingPunct="1"/>
            <a:r>
              <a:rPr lang="en-US" smtClean="0"/>
              <a:t>The relational test results in a true or false outcome</a:t>
            </a:r>
          </a:p>
          <a:p>
            <a:pPr eaLnBrk="1" hangingPunct="1"/>
            <a:r>
              <a:rPr lang="en-US" smtClean="0"/>
              <a:t>Either the two operands are related to each other, or they are not</a:t>
            </a:r>
          </a:p>
          <a:p>
            <a:pPr eaLnBrk="1" hangingPunct="1"/>
            <a:r>
              <a:rPr lang="en-US" smtClean="0"/>
              <a:t>It is common to test two or more relationships together</a:t>
            </a:r>
          </a:p>
          <a:p>
            <a:pPr lvl="1" eaLnBrk="1" hangingPunct="1"/>
            <a:r>
              <a:rPr lang="en-US" smtClean="0"/>
              <a:t>This requires that relational expression results be combined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Logical Operators</a:t>
            </a:r>
          </a:p>
        </p:txBody>
      </p:sp>
      <p:sp>
        <p:nvSpPr>
          <p:cNvPr id="3" name="Content Placeholder 2"/>
          <p:cNvSpPr>
            <a:spLocks noGrp="1"/>
          </p:cNvSpPr>
          <p:nvPr>
            <p:ph idx="1"/>
          </p:nvPr>
        </p:nvSpPr>
        <p:spPr/>
        <p:txBody>
          <a:bodyPr/>
          <a:lstStyle/>
          <a:p>
            <a:pPr eaLnBrk="1" hangingPunct="1">
              <a:defRPr/>
            </a:pPr>
            <a:r>
              <a:rPr lang="en-US" b="1" i="1" dirty="0" smtClean="0">
                <a:solidFill>
                  <a:schemeClr val="accent1">
                    <a:lumMod val="25000"/>
                  </a:schemeClr>
                </a:solidFill>
              </a:rPr>
              <a:t>Logical and</a:t>
            </a:r>
          </a:p>
          <a:p>
            <a:pPr lvl="1" eaLnBrk="1" hangingPunct="1">
              <a:defRPr/>
            </a:pPr>
            <a:r>
              <a:rPr lang="en-US" dirty="0" smtClean="0"/>
              <a:t>The &amp;&amp; is the </a:t>
            </a:r>
            <a:r>
              <a:rPr lang="en-US" i="1" dirty="0" smtClean="0">
                <a:solidFill>
                  <a:schemeClr val="accent1">
                    <a:lumMod val="25000"/>
                  </a:schemeClr>
                </a:solidFill>
              </a:rPr>
              <a:t>logical and </a:t>
            </a:r>
            <a:r>
              <a:rPr lang="en-US" dirty="0" smtClean="0"/>
              <a:t>operator</a:t>
            </a:r>
          </a:p>
          <a:p>
            <a:pPr lvl="1" eaLnBrk="1" hangingPunct="1">
              <a:defRPr/>
            </a:pPr>
            <a:r>
              <a:rPr lang="en-US" dirty="0" smtClean="0"/>
              <a:t>It plays the same role AND plays in query expressions</a:t>
            </a:r>
          </a:p>
          <a:p>
            <a:pPr lvl="1" eaLnBrk="1" hangingPunct="1">
              <a:defRPr/>
            </a:pPr>
            <a:r>
              <a:rPr lang="en-US" dirty="0" smtClean="0"/>
              <a:t>The outcome of </a:t>
            </a:r>
            <a:r>
              <a:rPr lang="en-US" b="1" i="1" dirty="0" smtClean="0">
                <a:solidFill>
                  <a:schemeClr val="accent1">
                    <a:lumMod val="25000"/>
                  </a:schemeClr>
                </a:solidFill>
              </a:rPr>
              <a:t>a &amp;&amp; b</a:t>
            </a:r>
            <a:r>
              <a:rPr lang="en-US" dirty="0" smtClean="0"/>
              <a:t> is true if both a </a:t>
            </a:r>
            <a:r>
              <a:rPr lang="en-US" b="1" dirty="0" smtClean="0">
                <a:solidFill>
                  <a:schemeClr val="accent1">
                    <a:lumMod val="25000"/>
                  </a:schemeClr>
                </a:solidFill>
              </a:rPr>
              <a:t>and</a:t>
            </a:r>
            <a:r>
              <a:rPr lang="en-US" dirty="0" smtClean="0"/>
              <a:t> b are true; otherwise, it is false</a:t>
            </a:r>
          </a:p>
          <a:p>
            <a:pPr lvl="1" eaLnBrk="1" hangingPunct="1">
              <a:defRPr/>
            </a:pPr>
            <a:r>
              <a:rPr lang="en-US" dirty="0" smtClean="0"/>
              <a:t>The operands a and b can be variables, or expressions, or a mix</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2"/>
          <p:cNvPicPr>
            <a:picLocks noChangeAspect="1" noChangeArrowheads="1"/>
          </p:cNvPicPr>
          <p:nvPr/>
        </p:nvPicPr>
        <p:blipFill>
          <a:blip r:embed="rId2"/>
          <a:srcRect/>
          <a:stretch>
            <a:fillRect/>
          </a:stretch>
        </p:blipFill>
        <p:spPr bwMode="auto">
          <a:xfrm>
            <a:off x="523875" y="2462213"/>
            <a:ext cx="8096250" cy="1933575"/>
          </a:xfrm>
          <a:prstGeom prst="rect">
            <a:avLst/>
          </a:prstGeom>
          <a:noFill/>
          <a:ln w="9525">
            <a:noFill/>
            <a:miter lim="800000"/>
            <a:headEnd/>
            <a:tailEnd/>
          </a:ln>
        </p:spPr>
      </p:pic>
      <p:sp>
        <p:nvSpPr>
          <p:cNvPr id="3" name="Title 2"/>
          <p:cNvSpPr>
            <a:spLocks noGrp="1"/>
          </p:cNvSpPr>
          <p:nvPr>
            <p:ph type="title"/>
          </p:nvPr>
        </p:nvSpPr>
        <p:spPr/>
        <p:txBody>
          <a:bodyPr/>
          <a:lstStyle/>
          <a:p>
            <a:pPr eaLnBrk="1" hangingPunct="1">
              <a:defRPr/>
            </a:pPr>
            <a:r>
              <a:rPr lang="en-US" dirty="0" smtClean="0"/>
              <a:t>Logical </a:t>
            </a:r>
            <a:r>
              <a:rPr lang="en-US" b="1" i="1" dirty="0" smtClean="0">
                <a:solidFill>
                  <a:schemeClr val="accent1">
                    <a:lumMod val="25000"/>
                  </a:schemeClr>
                </a:solidFill>
              </a:rPr>
              <a:t>and</a:t>
            </a:r>
            <a:endParaRPr lang="en-US" b="1" i="1" dirty="0">
              <a:solidFill>
                <a:schemeClr val="accent1">
                  <a:lumMod val="25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Logical Operators</a:t>
            </a:r>
          </a:p>
        </p:txBody>
      </p:sp>
      <p:sp>
        <p:nvSpPr>
          <p:cNvPr id="3" name="Content Placeholder 2"/>
          <p:cNvSpPr>
            <a:spLocks noGrp="1"/>
          </p:cNvSpPr>
          <p:nvPr>
            <p:ph idx="1"/>
          </p:nvPr>
        </p:nvSpPr>
        <p:spPr/>
        <p:txBody>
          <a:bodyPr/>
          <a:lstStyle/>
          <a:p>
            <a:pPr eaLnBrk="1" hangingPunct="1">
              <a:defRPr/>
            </a:pPr>
            <a:r>
              <a:rPr lang="en-US" sz="2800" b="1" i="1" dirty="0" smtClean="0">
                <a:solidFill>
                  <a:schemeClr val="accent1">
                    <a:lumMod val="25000"/>
                  </a:schemeClr>
                </a:solidFill>
              </a:rPr>
              <a:t>Logical or</a:t>
            </a:r>
          </a:p>
          <a:p>
            <a:pPr lvl="1" eaLnBrk="1" hangingPunct="1">
              <a:defRPr/>
            </a:pPr>
            <a:r>
              <a:rPr lang="en-US" sz="2400" dirty="0" smtClean="0"/>
              <a:t>The outcome of </a:t>
            </a:r>
            <a:r>
              <a:rPr lang="en-US" sz="2400" b="1" dirty="0" smtClean="0">
                <a:solidFill>
                  <a:schemeClr val="accent1">
                    <a:lumMod val="25000"/>
                  </a:schemeClr>
                </a:solidFill>
              </a:rPr>
              <a:t>a || b</a:t>
            </a:r>
            <a:r>
              <a:rPr lang="en-US" sz="2400" b="1" dirty="0" smtClean="0"/>
              <a:t> </a:t>
            </a:r>
            <a:r>
              <a:rPr lang="en-US" sz="2400" dirty="0" smtClean="0"/>
              <a:t>is true if:</a:t>
            </a:r>
          </a:p>
          <a:p>
            <a:pPr lvl="2" eaLnBrk="1" hangingPunct="1">
              <a:defRPr/>
            </a:pPr>
            <a:r>
              <a:rPr lang="en-US" sz="2000" dirty="0" smtClean="0"/>
              <a:t>either a is true </a:t>
            </a:r>
            <a:r>
              <a:rPr lang="en-US" sz="2000" i="1" dirty="0" smtClean="0">
                <a:solidFill>
                  <a:schemeClr val="accent1">
                    <a:lumMod val="25000"/>
                  </a:schemeClr>
                </a:solidFill>
              </a:rPr>
              <a:t>or</a:t>
            </a:r>
            <a:r>
              <a:rPr lang="en-US" sz="2000" dirty="0" smtClean="0"/>
              <a:t> b is true</a:t>
            </a:r>
          </a:p>
          <a:p>
            <a:pPr lvl="2" eaLnBrk="1" hangingPunct="1">
              <a:defRPr/>
            </a:pPr>
            <a:r>
              <a:rPr lang="en-US" sz="2000" dirty="0" smtClean="0"/>
              <a:t>if they are both true</a:t>
            </a:r>
          </a:p>
          <a:p>
            <a:pPr lvl="1" eaLnBrk="1" hangingPunct="1">
              <a:defRPr/>
            </a:pPr>
            <a:r>
              <a:rPr lang="en-US" sz="2400" dirty="0" smtClean="0"/>
              <a:t>It is false only if </a:t>
            </a:r>
            <a:r>
              <a:rPr lang="en-US" sz="2400" i="1" dirty="0" smtClean="0">
                <a:solidFill>
                  <a:schemeClr val="accent1">
                    <a:lumMod val="25000"/>
                  </a:schemeClr>
                </a:solidFill>
              </a:rPr>
              <a:t>both</a:t>
            </a:r>
            <a:r>
              <a:rPr lang="en-US" sz="2400" dirty="0" smtClean="0"/>
              <a:t> are false</a:t>
            </a:r>
          </a:p>
          <a:p>
            <a:pPr eaLnBrk="1" hangingPunct="1">
              <a:defRPr/>
            </a:pPr>
            <a:r>
              <a:rPr lang="en-US" sz="2800" dirty="0" smtClean="0"/>
              <a:t>&amp;&amp; and || have lower precedence than the relational operators</a:t>
            </a:r>
          </a:p>
          <a:p>
            <a:pPr lvl="1" eaLnBrk="1" hangingPunct="1">
              <a:defRPr/>
            </a:pPr>
            <a:r>
              <a:rPr lang="en-US" sz="2400" dirty="0" smtClean="0"/>
              <a:t>Relationals are always tested first</a:t>
            </a:r>
          </a:p>
          <a:p>
            <a:pPr lvl="1" eaLnBrk="1" hangingPunct="1">
              <a:defRPr/>
            </a:pPr>
            <a:r>
              <a:rPr lang="en-US" sz="2400" dirty="0" smtClean="0"/>
              <a:t>It doesn’t matter how the operands of || are produced; it only matters that they are true or false values.</a:t>
            </a:r>
            <a:endParaRPr lang="en-US" sz="2400" dirty="0" smtClean="0">
              <a:solidFill>
                <a:schemeClr val="accent1">
                  <a:lumMod val="25000"/>
                </a:schemeClr>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Logical </a:t>
            </a:r>
            <a:r>
              <a:rPr lang="en-US" b="1" i="1" dirty="0" smtClean="0">
                <a:solidFill>
                  <a:schemeClr val="accent1">
                    <a:lumMod val="25000"/>
                  </a:schemeClr>
                </a:solidFill>
              </a:rPr>
              <a:t>not</a:t>
            </a:r>
            <a:endParaRPr lang="en-US" b="1" i="1" dirty="0">
              <a:solidFill>
                <a:schemeClr val="accent1">
                  <a:lumMod val="25000"/>
                </a:schemeClr>
              </a:solidFill>
            </a:endParaRPr>
          </a:p>
        </p:txBody>
      </p:sp>
      <p:sp>
        <p:nvSpPr>
          <p:cNvPr id="3" name="Content Placeholder 2"/>
          <p:cNvSpPr>
            <a:spLocks noGrp="1"/>
          </p:cNvSpPr>
          <p:nvPr>
            <p:ph idx="1"/>
          </p:nvPr>
        </p:nvSpPr>
        <p:spPr/>
        <p:txBody>
          <a:bodyPr/>
          <a:lstStyle/>
          <a:p>
            <a:pPr eaLnBrk="1" hangingPunct="1">
              <a:defRPr/>
            </a:pPr>
            <a:r>
              <a:rPr lang="en-US" b="1" i="1" dirty="0" smtClean="0">
                <a:solidFill>
                  <a:schemeClr val="accent1">
                    <a:lumMod val="25000"/>
                  </a:schemeClr>
                </a:solidFill>
              </a:rPr>
              <a:t>logical not (!) </a:t>
            </a:r>
          </a:p>
          <a:p>
            <a:pPr lvl="1" eaLnBrk="1" hangingPunct="1">
              <a:defRPr/>
            </a:pPr>
            <a:r>
              <a:rPr lang="en-US" dirty="0" smtClean="0"/>
              <a:t>It is a unary operator, taking only a single operand</a:t>
            </a:r>
          </a:p>
          <a:p>
            <a:pPr lvl="1" eaLnBrk="1" hangingPunct="1">
              <a:defRPr/>
            </a:pPr>
            <a:r>
              <a:rPr lang="en-US" dirty="0" smtClean="0"/>
              <a:t>Its outcome is the </a:t>
            </a:r>
            <a:r>
              <a:rPr lang="en-US" i="1" dirty="0" smtClean="0">
                <a:solidFill>
                  <a:schemeClr val="accent1">
                    <a:lumMod val="25000"/>
                  </a:schemeClr>
                </a:solidFill>
              </a:rPr>
              <a:t>opposite</a:t>
            </a:r>
            <a:r>
              <a:rPr lang="en-US" dirty="0" smtClean="0"/>
              <a:t> of the value of its operand</a:t>
            </a:r>
          </a:p>
          <a:p>
            <a:pPr lvl="1" eaLnBrk="1" hangingPunct="1">
              <a:defRPr/>
            </a:pPr>
            <a:r>
              <a:rPr lang="en-US" dirty="0" smtClean="0"/>
              <a:t>By placing the logical not operator in front of the parenthesized expression, we have a new expression with the opposite outcome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mtClean="0"/>
              <a:t>Programming Concepts</a:t>
            </a:r>
          </a:p>
        </p:txBody>
      </p:sp>
      <p:sp>
        <p:nvSpPr>
          <p:cNvPr id="17410" name="Rectangle 3"/>
          <p:cNvSpPr>
            <a:spLocks noGrp="1" noChangeArrowheads="1"/>
          </p:cNvSpPr>
          <p:nvPr>
            <p:ph type="body" idx="1"/>
          </p:nvPr>
        </p:nvSpPr>
        <p:spPr/>
        <p:txBody>
          <a:bodyPr/>
          <a:lstStyle/>
          <a:p>
            <a:pPr eaLnBrk="1" hangingPunct="1"/>
            <a:r>
              <a:rPr lang="en-US" smtClean="0"/>
              <a:t>Programming requires thinking</a:t>
            </a:r>
          </a:p>
          <a:p>
            <a:pPr eaLnBrk="1" hangingPunct="1"/>
            <a:r>
              <a:rPr lang="en-US" smtClean="0"/>
              <a:t>Basic programming concepts provide tools needed to formulate </a:t>
            </a:r>
            <a:r>
              <a:rPr lang="en-US" i="1" smtClean="0"/>
              <a:t>any</a:t>
            </a:r>
            <a:r>
              <a:rPr lang="en-US" smtClean="0"/>
              <a:t> computation</a:t>
            </a:r>
          </a:p>
          <a:p>
            <a:pPr eaLnBrk="1" hangingPunct="1"/>
            <a:r>
              <a:rPr lang="en-US" smtClean="0"/>
              <a:t>Trying to program an algorithm precisely using English is hopeless</a:t>
            </a:r>
          </a:p>
          <a:p>
            <a:pPr eaLnBrk="1" hangingPunct="1"/>
            <a:r>
              <a:rPr lang="en-US" smtClean="0"/>
              <a:t>Natural languages are too ambiguous for directing anything as clueless as a computer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Operator Overload</a:t>
            </a:r>
          </a:p>
        </p:txBody>
      </p:sp>
      <p:sp>
        <p:nvSpPr>
          <p:cNvPr id="3" name="Content Placeholder 2"/>
          <p:cNvSpPr>
            <a:spLocks noGrp="1"/>
          </p:cNvSpPr>
          <p:nvPr>
            <p:ph idx="1"/>
          </p:nvPr>
        </p:nvSpPr>
        <p:spPr/>
        <p:txBody>
          <a:bodyPr/>
          <a:lstStyle/>
          <a:p>
            <a:pPr eaLnBrk="1" hangingPunct="1">
              <a:defRPr/>
            </a:pPr>
            <a:r>
              <a:rPr lang="en-US" b="1" i="1" dirty="0" smtClean="0">
                <a:solidFill>
                  <a:schemeClr val="accent1">
                    <a:lumMod val="25000"/>
                  </a:schemeClr>
                </a:solidFill>
              </a:rPr>
              <a:t>Operator overload </a:t>
            </a:r>
            <a:r>
              <a:rPr lang="en-US" dirty="0" smtClean="0"/>
              <a:t>is a technical term meaning the “use of an operator with different data types”</a:t>
            </a:r>
          </a:p>
          <a:p>
            <a:pPr lvl="1" eaLnBrk="1" hangingPunct="1">
              <a:defRPr/>
            </a:pPr>
            <a:r>
              <a:rPr lang="en-US" dirty="0" smtClean="0"/>
              <a:t>Strings to numbers or to Booleans </a:t>
            </a:r>
          </a:p>
          <a:p>
            <a:pPr eaLnBrk="1" hangingPunct="1">
              <a:defRPr/>
            </a:pPr>
            <a:r>
              <a:rPr lang="en-US" dirty="0" smtClean="0"/>
              <a:t>Operators usually apply to a single data type</a:t>
            </a:r>
          </a:p>
          <a:p>
            <a:pPr lvl="1" eaLnBrk="1" hangingPunct="1">
              <a:defRPr/>
            </a:pPr>
            <a:r>
              <a:rPr lang="en-US" dirty="0" smtClean="0"/>
              <a:t>4 </a:t>
            </a:r>
            <a:r>
              <a:rPr lang="en-US" b="1" dirty="0" smtClean="0">
                <a:solidFill>
                  <a:schemeClr val="accent1">
                    <a:lumMod val="25000"/>
                  </a:schemeClr>
                </a:solidFill>
              </a:rPr>
              <a:t>+</a:t>
            </a:r>
            <a:r>
              <a:rPr lang="en-US" dirty="0" smtClean="0"/>
              <a:t> 5 produces the numerical result of 9</a:t>
            </a:r>
          </a:p>
          <a:p>
            <a:pPr eaLnBrk="1" hangingPunct="1">
              <a:defRPr/>
            </a:pPr>
            <a:r>
              <a:rPr lang="en-US" dirty="0" smtClean="0"/>
              <a:t>If operands are strings, what does the</a:t>
            </a:r>
            <a:br>
              <a:rPr lang="en-US" dirty="0" smtClean="0"/>
            </a:br>
            <a:r>
              <a:rPr lang="en-US" sz="2800" b="1" dirty="0" smtClean="0">
                <a:solidFill>
                  <a:schemeClr val="accent1">
                    <a:lumMod val="25000"/>
                  </a:schemeClr>
                </a:solidFill>
              </a:rPr>
              <a:t>+</a:t>
            </a:r>
            <a:r>
              <a:rPr lang="en-US" dirty="0" smtClean="0"/>
              <a:t> mean?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t>Concatenation</a:t>
            </a:r>
          </a:p>
        </p:txBody>
      </p:sp>
      <p:sp>
        <p:nvSpPr>
          <p:cNvPr id="3" name="Content Placeholder 2"/>
          <p:cNvSpPr>
            <a:spLocks noGrp="1"/>
          </p:cNvSpPr>
          <p:nvPr>
            <p:ph idx="1"/>
          </p:nvPr>
        </p:nvSpPr>
        <p:spPr/>
        <p:txBody>
          <a:bodyPr/>
          <a:lstStyle/>
          <a:p>
            <a:pPr eaLnBrk="1" hangingPunct="1">
              <a:defRPr/>
            </a:pPr>
            <a:r>
              <a:rPr lang="en-US" dirty="0" smtClean="0"/>
              <a:t>When we use </a:t>
            </a:r>
            <a:r>
              <a:rPr lang="en-US" i="1" dirty="0" smtClean="0">
                <a:solidFill>
                  <a:schemeClr val="accent1">
                    <a:lumMod val="25000"/>
                  </a:schemeClr>
                </a:solidFill>
              </a:rPr>
              <a:t>+</a:t>
            </a:r>
            <a:r>
              <a:rPr lang="en-US" dirty="0" smtClean="0"/>
              <a:t> with strings, it joins the strings by the operation of </a:t>
            </a:r>
            <a:r>
              <a:rPr lang="en-US" b="1" i="1" dirty="0" smtClean="0">
                <a:solidFill>
                  <a:schemeClr val="accent1">
                    <a:lumMod val="25000"/>
                  </a:schemeClr>
                </a:solidFill>
              </a:rPr>
              <a:t>concatenation</a:t>
            </a:r>
          </a:p>
          <a:p>
            <a:pPr eaLnBrk="1" hangingPunct="1">
              <a:defRPr/>
            </a:pPr>
            <a:r>
              <a:rPr lang="en-US" dirty="0" smtClean="0"/>
              <a:t>It just means that the two strings are placed together if we want them joined</a:t>
            </a:r>
          </a:p>
          <a:p>
            <a:pPr eaLnBrk="1" hangingPunct="1">
              <a:defRPr/>
            </a:pPr>
            <a:r>
              <a:rPr lang="en-US" dirty="0" smtClean="0"/>
              <a:t>The meaning of </a:t>
            </a:r>
            <a:r>
              <a:rPr lang="en-US" i="1" dirty="0" smtClean="0">
                <a:solidFill>
                  <a:schemeClr val="accent1">
                    <a:lumMod val="25000"/>
                  </a:schemeClr>
                </a:solidFill>
              </a:rPr>
              <a:t>+</a:t>
            </a:r>
            <a:r>
              <a:rPr lang="en-US" dirty="0" smtClean="0"/>
              <a:t> is overloaded:</a:t>
            </a:r>
          </a:p>
          <a:p>
            <a:pPr lvl="1" eaLnBrk="1" hangingPunct="1">
              <a:defRPr/>
            </a:pPr>
            <a:r>
              <a:rPr lang="en-US" i="1" dirty="0" smtClean="0">
                <a:solidFill>
                  <a:schemeClr val="accent1">
                    <a:lumMod val="25000"/>
                  </a:schemeClr>
                </a:solidFill>
                <a:ea typeface="+mn-ea"/>
              </a:rPr>
              <a:t>+</a:t>
            </a:r>
            <a:r>
              <a:rPr lang="en-US" dirty="0" smtClean="0"/>
              <a:t> to mean addition when operands are numeric</a:t>
            </a:r>
          </a:p>
          <a:p>
            <a:pPr lvl="1" eaLnBrk="1" hangingPunct="1">
              <a:defRPr/>
            </a:pPr>
            <a:r>
              <a:rPr lang="en-US" i="1" dirty="0" smtClean="0">
                <a:solidFill>
                  <a:schemeClr val="accent1">
                    <a:lumMod val="25000"/>
                  </a:schemeClr>
                </a:solidFill>
                <a:ea typeface="+mn-ea"/>
              </a:rPr>
              <a:t>+</a:t>
            </a:r>
            <a:r>
              <a:rPr lang="en-US" dirty="0" smtClean="0"/>
              <a:t> means concatenation when the operands are strings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Conditional Statements</a:t>
            </a:r>
          </a:p>
        </p:txBody>
      </p:sp>
      <p:sp>
        <p:nvSpPr>
          <p:cNvPr id="3" name="Content Placeholder 2"/>
          <p:cNvSpPr>
            <a:spLocks noGrp="1"/>
          </p:cNvSpPr>
          <p:nvPr>
            <p:ph idx="1"/>
          </p:nvPr>
        </p:nvSpPr>
        <p:spPr/>
        <p:txBody>
          <a:bodyPr/>
          <a:lstStyle/>
          <a:p>
            <a:pPr eaLnBrk="1" hangingPunct="1">
              <a:defRPr/>
            </a:pPr>
            <a:r>
              <a:rPr lang="en-US" dirty="0" smtClean="0"/>
              <a:t>A conditional statement or a </a:t>
            </a:r>
            <a:r>
              <a:rPr lang="en-US" b="1" i="1" dirty="0" smtClean="0">
                <a:solidFill>
                  <a:schemeClr val="accent1">
                    <a:lumMod val="25000"/>
                  </a:schemeClr>
                </a:solidFill>
              </a:rPr>
              <a:t>conditional</a:t>
            </a:r>
            <a:r>
              <a:rPr lang="en-US" dirty="0" smtClean="0"/>
              <a:t> makes testing numbers and strings simple</a:t>
            </a:r>
          </a:p>
          <a:p>
            <a:pPr eaLnBrk="1" hangingPunct="1">
              <a:defRPr/>
            </a:pPr>
            <a:r>
              <a:rPr lang="en-US" dirty="0" smtClean="0"/>
              <a:t>The conditional has the form:</a:t>
            </a:r>
            <a:br>
              <a:rPr lang="en-US" dirty="0" smtClean="0"/>
            </a:br>
            <a:r>
              <a:rPr lang="en-US" dirty="0" smtClean="0"/>
              <a:t>if (</a:t>
            </a:r>
            <a:r>
              <a:rPr lang="en-US" b="1" i="1" dirty="0" smtClean="0">
                <a:solidFill>
                  <a:schemeClr val="accent1">
                    <a:lumMod val="25000"/>
                  </a:schemeClr>
                </a:solidFill>
              </a:rPr>
              <a:t>&lt;Boolean expression&gt;</a:t>
            </a:r>
            <a:r>
              <a:rPr lang="en-US" dirty="0" smtClean="0"/>
              <a:t>)</a:t>
            </a:r>
            <a:br>
              <a:rPr lang="en-US" dirty="0" smtClean="0"/>
            </a:br>
            <a:r>
              <a:rPr lang="en-US" dirty="0" smtClean="0"/>
              <a:t>	</a:t>
            </a:r>
            <a:r>
              <a:rPr lang="en-US" b="1" i="1" dirty="0" smtClean="0">
                <a:solidFill>
                  <a:schemeClr val="accent1">
                    <a:lumMod val="25000"/>
                  </a:schemeClr>
                </a:solidFill>
              </a:rPr>
              <a:t>&lt;then-statement&gt;;</a:t>
            </a:r>
          </a:p>
          <a:p>
            <a:pPr eaLnBrk="1" hangingPunct="1">
              <a:defRPr/>
            </a:pPr>
            <a:r>
              <a:rPr lang="en-US" dirty="0" smtClean="0"/>
              <a:t>The </a:t>
            </a:r>
            <a:r>
              <a:rPr lang="en-US" b="1" i="1" dirty="0" smtClean="0">
                <a:solidFill>
                  <a:schemeClr val="accent1">
                    <a:lumMod val="25000"/>
                  </a:schemeClr>
                </a:solidFill>
              </a:rPr>
              <a:t>&lt;Boolean expression&gt; </a:t>
            </a:r>
            <a:r>
              <a:rPr lang="en-US" dirty="0" smtClean="0"/>
              <a:t>is an expression evaluating to true or false</a:t>
            </a:r>
          </a:p>
          <a:p>
            <a:pPr eaLnBrk="1" hangingPunct="1">
              <a:defRPr/>
            </a:pPr>
            <a:r>
              <a:rPr lang="en-US" dirty="0" smtClean="0"/>
              <a:t>The </a:t>
            </a:r>
            <a:r>
              <a:rPr lang="en-US" b="1" i="1" dirty="0" smtClean="0">
                <a:solidFill>
                  <a:schemeClr val="accent1">
                    <a:lumMod val="25000"/>
                  </a:schemeClr>
                </a:solidFill>
              </a:rPr>
              <a:t>&lt;then-statement&gt;</a:t>
            </a:r>
            <a:r>
              <a:rPr lang="en-US" dirty="0" smtClean="0"/>
              <a:t> is any JavaScript statement</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smtClean="0"/>
              <a:t>if Statements and Their Flow of Control</a:t>
            </a:r>
          </a:p>
        </p:txBody>
      </p:sp>
      <p:sp>
        <p:nvSpPr>
          <p:cNvPr id="5" name="Content Placeholder 4"/>
          <p:cNvSpPr>
            <a:spLocks noGrp="1"/>
          </p:cNvSpPr>
          <p:nvPr>
            <p:ph idx="1"/>
          </p:nvPr>
        </p:nvSpPr>
        <p:spPr/>
        <p:txBody>
          <a:bodyPr/>
          <a:lstStyle/>
          <a:p>
            <a:pPr eaLnBrk="1" hangingPunct="1">
              <a:buFontTx/>
              <a:buNone/>
              <a:defRPr/>
            </a:pPr>
            <a:r>
              <a:rPr lang="en-US" sz="2800" b="1" i="1" dirty="0" smtClean="0">
                <a:solidFill>
                  <a:schemeClr val="accent1">
                    <a:lumMod val="25000"/>
                  </a:schemeClr>
                </a:solidFill>
              </a:rPr>
              <a:t>if (waterTemp &lt; 32)</a:t>
            </a:r>
            <a:br>
              <a:rPr lang="en-US" sz="2800" b="1" i="1" dirty="0" smtClean="0">
                <a:solidFill>
                  <a:schemeClr val="accent1">
                    <a:lumMod val="25000"/>
                  </a:schemeClr>
                </a:solidFill>
              </a:rPr>
            </a:br>
            <a:r>
              <a:rPr lang="en-US" sz="2800" b="1" i="1" dirty="0" smtClean="0">
                <a:solidFill>
                  <a:schemeClr val="accent1">
                    <a:lumMod val="25000"/>
                  </a:schemeClr>
                </a:solidFill>
              </a:rPr>
              <a:t>waterState = "Frozen";</a:t>
            </a:r>
          </a:p>
          <a:p>
            <a:pPr eaLnBrk="1" hangingPunct="1">
              <a:defRPr/>
            </a:pPr>
            <a:r>
              <a:rPr lang="en-US" sz="2800" dirty="0" smtClean="0"/>
              <a:t>The &lt;Boolean expression&gt; is called a predicate</a:t>
            </a:r>
          </a:p>
          <a:p>
            <a:pPr eaLnBrk="1" hangingPunct="1">
              <a:defRPr/>
            </a:pPr>
            <a:r>
              <a:rPr lang="en-US" sz="2800" dirty="0" smtClean="0"/>
              <a:t>It is evaluated, resulting in a true or false outcome</a:t>
            </a:r>
          </a:p>
          <a:p>
            <a:pPr eaLnBrk="1" hangingPunct="1">
              <a:defRPr/>
            </a:pPr>
            <a:r>
              <a:rPr lang="en-US" sz="2800" dirty="0" smtClean="0"/>
              <a:t>If the outcome is </a:t>
            </a:r>
            <a:r>
              <a:rPr lang="en-US" sz="2800" i="1" dirty="0" smtClean="0">
                <a:solidFill>
                  <a:schemeClr val="accent1">
                    <a:lumMod val="25000"/>
                  </a:schemeClr>
                </a:solidFill>
              </a:rPr>
              <a:t>true</a:t>
            </a:r>
            <a:r>
              <a:rPr lang="en-US" sz="2800" dirty="0" smtClean="0"/>
              <a:t>, the &lt;then-statement&gt; is performed</a:t>
            </a:r>
          </a:p>
          <a:p>
            <a:pPr eaLnBrk="1" hangingPunct="1">
              <a:defRPr/>
            </a:pPr>
            <a:r>
              <a:rPr lang="en-US" sz="2800" dirty="0" smtClean="0"/>
              <a:t>If the outcome is </a:t>
            </a:r>
            <a:r>
              <a:rPr lang="en-US" sz="2800" i="1" dirty="0" smtClean="0">
                <a:solidFill>
                  <a:schemeClr val="accent1">
                    <a:lumMod val="25000"/>
                  </a:schemeClr>
                </a:solidFill>
              </a:rPr>
              <a:t>false</a:t>
            </a:r>
            <a:r>
              <a:rPr lang="en-US" sz="2800" dirty="0" smtClean="0"/>
              <a:t>, the &lt;then-statement&gt; is skipped</a:t>
            </a:r>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if Statements and Their Flow of Control</a:t>
            </a:r>
          </a:p>
        </p:txBody>
      </p:sp>
      <p:sp>
        <p:nvSpPr>
          <p:cNvPr id="5" name="Content Placeholder 4"/>
          <p:cNvSpPr>
            <a:spLocks noGrp="1"/>
          </p:cNvSpPr>
          <p:nvPr>
            <p:ph idx="1"/>
          </p:nvPr>
        </p:nvSpPr>
        <p:spPr/>
        <p:txBody>
          <a:bodyPr/>
          <a:lstStyle/>
          <a:p>
            <a:pPr eaLnBrk="1" hangingPunct="1">
              <a:buFontTx/>
              <a:buNone/>
              <a:defRPr/>
            </a:pPr>
            <a:r>
              <a:rPr lang="en-US" sz="2800" b="1" i="1" dirty="0" smtClean="0">
                <a:solidFill>
                  <a:schemeClr val="accent1">
                    <a:lumMod val="25000"/>
                  </a:schemeClr>
                </a:solidFill>
              </a:rPr>
              <a:t>if (waterTemp &lt; 32)</a:t>
            </a:r>
            <a:br>
              <a:rPr lang="en-US" sz="2800" b="1" i="1" dirty="0" smtClean="0">
                <a:solidFill>
                  <a:schemeClr val="accent1">
                    <a:lumMod val="25000"/>
                  </a:schemeClr>
                </a:solidFill>
              </a:rPr>
            </a:br>
            <a:r>
              <a:rPr lang="en-US" sz="2800" b="1" i="1" dirty="0" smtClean="0">
                <a:solidFill>
                  <a:schemeClr val="accent1">
                    <a:lumMod val="25000"/>
                  </a:schemeClr>
                </a:solidFill>
              </a:rPr>
              <a:t>waterState = "Frozen";</a:t>
            </a:r>
          </a:p>
          <a:p>
            <a:pPr eaLnBrk="1" hangingPunct="1">
              <a:defRPr/>
            </a:pPr>
            <a:r>
              <a:rPr lang="en-US" dirty="0" smtClean="0"/>
              <a:t>Writing the &lt;then-statement&gt; indented on the following line is common practice</a:t>
            </a:r>
          </a:p>
          <a:p>
            <a:pPr eaLnBrk="1" hangingPunct="1">
              <a:defRPr/>
            </a:pPr>
            <a:r>
              <a:rPr lang="en-US" dirty="0" smtClean="0"/>
              <a:t>Programmers write the &lt;then-statement&gt; indented on the following line to set it off</a:t>
            </a:r>
          </a:p>
          <a:p>
            <a:pPr eaLnBrk="1" hangingPunct="1">
              <a:defRPr/>
            </a:pPr>
            <a:r>
              <a:rPr lang="en-US" dirty="0" smtClean="0"/>
              <a:t>The indent emphasizes its conditional nature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Compound Statements</a:t>
            </a:r>
          </a:p>
        </p:txBody>
      </p:sp>
      <p:sp>
        <p:nvSpPr>
          <p:cNvPr id="68610" name="Content Placeholder 2"/>
          <p:cNvSpPr>
            <a:spLocks noGrp="1"/>
          </p:cNvSpPr>
          <p:nvPr>
            <p:ph idx="1"/>
          </p:nvPr>
        </p:nvSpPr>
        <p:spPr/>
        <p:txBody>
          <a:bodyPr/>
          <a:lstStyle/>
          <a:p>
            <a:pPr eaLnBrk="1" hangingPunct="1"/>
            <a:r>
              <a:rPr lang="en-US" smtClean="0"/>
              <a:t>Programming languages allow for a sequence of statements in the &lt;then-statement&gt;</a:t>
            </a:r>
          </a:p>
          <a:p>
            <a:pPr eaLnBrk="1" hangingPunct="1"/>
            <a:r>
              <a:rPr lang="en-US" smtClean="0"/>
              <a:t>Group multiple statements by surrounding them with “curly braces” {}</a:t>
            </a:r>
          </a:p>
          <a:p>
            <a:pPr eaLnBrk="1" hangingPunct="1"/>
            <a:r>
              <a:rPr lang="en-US" smtClean="0"/>
              <a:t>{} collects single statements together to become a compound statement</a:t>
            </a:r>
          </a:p>
          <a:p>
            <a:pPr eaLnBrk="1" hangingPunct="1"/>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Compound Statements</a:t>
            </a:r>
          </a:p>
        </p:txBody>
      </p:sp>
      <p:sp>
        <p:nvSpPr>
          <p:cNvPr id="3" name="Content Placeholder 2"/>
          <p:cNvSpPr>
            <a:spLocks noGrp="1"/>
          </p:cNvSpPr>
          <p:nvPr>
            <p:ph idx="1"/>
          </p:nvPr>
        </p:nvSpPr>
        <p:spPr/>
        <p:txBody>
          <a:bodyPr/>
          <a:lstStyle/>
          <a:p>
            <a:pPr eaLnBrk="1" hangingPunct="1">
              <a:defRPr/>
            </a:pPr>
            <a:r>
              <a:rPr lang="en-US" dirty="0" smtClean="0"/>
              <a:t>The opening </a:t>
            </a:r>
            <a:r>
              <a:rPr lang="en-US" b="1" dirty="0" smtClean="0">
                <a:solidFill>
                  <a:schemeClr val="accent1">
                    <a:lumMod val="25000"/>
                  </a:schemeClr>
                </a:solidFill>
              </a:rPr>
              <a:t>{</a:t>
            </a:r>
            <a:r>
              <a:rPr lang="en-US" dirty="0" smtClean="0"/>
              <a:t> is placed immediately </a:t>
            </a:r>
            <a:r>
              <a:rPr lang="en-US" i="1" dirty="0" smtClean="0">
                <a:solidFill>
                  <a:schemeClr val="accent1">
                    <a:lumMod val="25000"/>
                  </a:schemeClr>
                </a:solidFill>
              </a:rPr>
              <a:t>after</a:t>
            </a:r>
            <a:r>
              <a:rPr lang="en-US" dirty="0" smtClean="0"/>
              <a:t> the predicate to signal that a compound statement is next</a:t>
            </a:r>
          </a:p>
          <a:p>
            <a:pPr eaLnBrk="1" hangingPunct="1">
              <a:defRPr/>
            </a:pPr>
            <a:r>
              <a:rPr lang="en-US" dirty="0" smtClean="0"/>
              <a:t>The closing </a:t>
            </a:r>
            <a:r>
              <a:rPr lang="en-US" b="1" dirty="0" smtClean="0">
                <a:solidFill>
                  <a:schemeClr val="accent1">
                    <a:lumMod val="25000"/>
                  </a:schemeClr>
                </a:solidFill>
              </a:rPr>
              <a:t>}</a:t>
            </a:r>
            <a:r>
              <a:rPr lang="en-US" dirty="0" smtClean="0"/>
              <a:t> is placed conspicuously on its own line after the last statement within the compound</a:t>
            </a:r>
          </a:p>
          <a:p>
            <a:pPr eaLnBrk="1" hangingPunct="1">
              <a:defRPr/>
            </a:pPr>
            <a:r>
              <a:rPr lang="en-US" dirty="0" smtClean="0"/>
              <a:t>The closing </a:t>
            </a:r>
            <a:r>
              <a:rPr lang="en-US" b="1" dirty="0" smtClean="0">
                <a:solidFill>
                  <a:schemeClr val="accent1">
                    <a:lumMod val="25000"/>
                  </a:schemeClr>
                </a:solidFill>
              </a:rPr>
              <a:t>}</a:t>
            </a:r>
            <a:r>
              <a:rPr lang="en-US" dirty="0" smtClean="0"/>
              <a:t> should not be followed by a semicolon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if/else Statements</a:t>
            </a:r>
          </a:p>
        </p:txBody>
      </p:sp>
      <p:sp>
        <p:nvSpPr>
          <p:cNvPr id="70658" name="Content Placeholder 4"/>
          <p:cNvSpPr>
            <a:spLocks noGrp="1"/>
          </p:cNvSpPr>
          <p:nvPr>
            <p:ph idx="1"/>
          </p:nvPr>
        </p:nvSpPr>
        <p:spPr/>
        <p:txBody>
          <a:bodyPr/>
          <a:lstStyle/>
          <a:p>
            <a:pPr eaLnBrk="1" hangingPunct="1"/>
            <a:r>
              <a:rPr lang="en-US" smtClean="0"/>
              <a:t>The </a:t>
            </a:r>
            <a:r>
              <a:rPr lang="en-US" b="1" smtClean="0"/>
              <a:t>if/else statement </a:t>
            </a:r>
            <a:r>
              <a:rPr lang="en-US" smtClean="0"/>
              <a:t>contain statements that will be executed when the condition’s outcome is false</a:t>
            </a:r>
          </a:p>
          <a:p>
            <a:pPr eaLnBrk="1" hangingPunct="1"/>
            <a:endParaRPr lang="en-US" smtClean="0"/>
          </a:p>
          <a:p>
            <a:pPr lvl="1" eaLnBrk="1" hangingPunct="1">
              <a:buFontTx/>
              <a:buNone/>
            </a:pPr>
            <a:r>
              <a:rPr lang="en-US" sz="3200" smtClean="0"/>
              <a:t>if (&lt;</a:t>
            </a:r>
            <a:r>
              <a:rPr lang="en-US" sz="3200" i="1" smtClean="0"/>
              <a:t>Boolean expression&gt;)</a:t>
            </a:r>
          </a:p>
          <a:p>
            <a:pPr lvl="1" eaLnBrk="1" hangingPunct="1">
              <a:buFontTx/>
              <a:buNone/>
            </a:pPr>
            <a:r>
              <a:rPr lang="en-US" sz="3200" smtClean="0"/>
              <a:t>	&lt;</a:t>
            </a:r>
            <a:r>
              <a:rPr lang="en-US" sz="3200" i="1" smtClean="0"/>
              <a:t>then-statement&gt;;</a:t>
            </a:r>
          </a:p>
          <a:p>
            <a:pPr lvl="1" eaLnBrk="1" hangingPunct="1">
              <a:buFontTx/>
              <a:buNone/>
            </a:pPr>
            <a:r>
              <a:rPr lang="en-US" sz="3200" smtClean="0"/>
              <a:t>else</a:t>
            </a:r>
          </a:p>
          <a:p>
            <a:pPr lvl="1" eaLnBrk="1" hangingPunct="1">
              <a:buFontTx/>
              <a:buNone/>
            </a:pPr>
            <a:r>
              <a:rPr lang="en-US" sz="3200" smtClean="0"/>
              <a:t>	&lt;</a:t>
            </a:r>
            <a:r>
              <a:rPr lang="en-US" sz="3200" i="1" smtClean="0"/>
              <a:t>else-statement&gt;;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if/else Statements</a:t>
            </a:r>
          </a:p>
        </p:txBody>
      </p:sp>
      <p:sp>
        <p:nvSpPr>
          <p:cNvPr id="5" name="Content Placeholder 4"/>
          <p:cNvSpPr>
            <a:spLocks noGrp="1"/>
          </p:cNvSpPr>
          <p:nvPr>
            <p:ph idx="1"/>
          </p:nvPr>
        </p:nvSpPr>
        <p:spPr/>
        <p:txBody>
          <a:bodyPr/>
          <a:lstStyle/>
          <a:p>
            <a:pPr eaLnBrk="1" hangingPunct="1">
              <a:defRPr/>
            </a:pPr>
            <a:r>
              <a:rPr lang="en-US" dirty="0" smtClean="0"/>
              <a:t>The &lt;Boolean expression&gt; is evaluated first</a:t>
            </a:r>
          </a:p>
          <a:p>
            <a:pPr lvl="1" eaLnBrk="1" hangingPunct="1">
              <a:defRPr/>
            </a:pPr>
            <a:r>
              <a:rPr lang="en-US" dirty="0" smtClean="0"/>
              <a:t>If the &lt;Boolean expression&gt;’s outcome is </a:t>
            </a:r>
            <a:r>
              <a:rPr lang="en-US" i="1" dirty="0" smtClean="0">
                <a:solidFill>
                  <a:schemeClr val="accent1">
                    <a:lumMod val="25000"/>
                  </a:schemeClr>
                </a:solidFill>
              </a:rPr>
              <a:t>true</a:t>
            </a:r>
            <a:r>
              <a:rPr lang="en-US" dirty="0" smtClean="0"/>
              <a:t>:</a:t>
            </a:r>
          </a:p>
          <a:p>
            <a:pPr lvl="2" eaLnBrk="1" hangingPunct="1">
              <a:defRPr/>
            </a:pPr>
            <a:r>
              <a:rPr lang="en-US" sz="2000" dirty="0" smtClean="0"/>
              <a:t>The &lt;then-statement&gt; is executed </a:t>
            </a:r>
          </a:p>
          <a:p>
            <a:pPr lvl="2" eaLnBrk="1" hangingPunct="1">
              <a:defRPr/>
            </a:pPr>
            <a:r>
              <a:rPr lang="en-US" sz="2000" dirty="0" smtClean="0"/>
              <a:t>The &lt;else-statement&gt; is skipped</a:t>
            </a:r>
            <a:endParaRPr lang="en-US" dirty="0" smtClean="0"/>
          </a:p>
          <a:p>
            <a:pPr lvl="1" eaLnBrk="1" hangingPunct="1">
              <a:defRPr/>
            </a:pPr>
            <a:r>
              <a:rPr lang="en-US" dirty="0" smtClean="0"/>
              <a:t>If the &lt;Boolean expression&gt;’s outcome is </a:t>
            </a:r>
            <a:r>
              <a:rPr lang="en-US" i="1" dirty="0" smtClean="0">
                <a:solidFill>
                  <a:schemeClr val="accent1">
                    <a:lumMod val="25000"/>
                  </a:schemeClr>
                </a:solidFill>
              </a:rPr>
              <a:t>false</a:t>
            </a:r>
            <a:r>
              <a:rPr lang="en-US" dirty="0" smtClean="0"/>
              <a:t>:</a:t>
            </a:r>
          </a:p>
          <a:p>
            <a:pPr lvl="2" eaLnBrk="1" hangingPunct="1">
              <a:defRPr/>
            </a:pPr>
            <a:r>
              <a:rPr lang="en-US" sz="2000" dirty="0" smtClean="0"/>
              <a:t>The &lt;then-statement&gt; is skipped</a:t>
            </a:r>
          </a:p>
          <a:p>
            <a:pPr lvl="2" eaLnBrk="1" hangingPunct="1">
              <a:defRPr/>
            </a:pPr>
            <a:r>
              <a:rPr lang="en-US" sz="2000" dirty="0" smtClean="0"/>
              <a:t>The &lt;else-statement&gt; is executed</a:t>
            </a:r>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Nested </a:t>
            </a:r>
            <a:r>
              <a:rPr lang="en-US" b="1" smtClean="0"/>
              <a:t>if/else Statements</a:t>
            </a:r>
            <a:endParaRPr lang="en-US" smtClean="0"/>
          </a:p>
        </p:txBody>
      </p:sp>
      <p:sp>
        <p:nvSpPr>
          <p:cNvPr id="3" name="Content Placeholder 2"/>
          <p:cNvSpPr>
            <a:spLocks noGrp="1"/>
          </p:cNvSpPr>
          <p:nvPr>
            <p:ph idx="1"/>
          </p:nvPr>
        </p:nvSpPr>
        <p:spPr/>
        <p:txBody>
          <a:bodyPr/>
          <a:lstStyle/>
          <a:p>
            <a:pPr eaLnBrk="1" hangingPunct="1">
              <a:defRPr/>
            </a:pPr>
            <a:r>
              <a:rPr lang="en-US" sz="2800" dirty="0" smtClean="0"/>
              <a:t>Both the </a:t>
            </a:r>
            <a:r>
              <a:rPr lang="en-US" sz="2800" b="1" i="1" dirty="0" smtClean="0">
                <a:solidFill>
                  <a:schemeClr val="accent1">
                    <a:lumMod val="25000"/>
                  </a:schemeClr>
                </a:solidFill>
              </a:rPr>
              <a:t>&lt;then-statement&gt; </a:t>
            </a:r>
            <a:r>
              <a:rPr lang="en-US" sz="2800" dirty="0" smtClean="0"/>
              <a:t>and the </a:t>
            </a:r>
            <a:r>
              <a:rPr lang="en-US" sz="2800" b="1" i="1" dirty="0" smtClean="0">
                <a:solidFill>
                  <a:schemeClr val="accent1">
                    <a:lumMod val="25000"/>
                  </a:schemeClr>
                </a:solidFill>
              </a:rPr>
              <a:t>&lt;else-statement&gt;</a:t>
            </a:r>
            <a:r>
              <a:rPr lang="en-US" sz="2800" dirty="0" smtClean="0"/>
              <a:t> can contain an i</a:t>
            </a:r>
            <a:r>
              <a:rPr lang="en-US" sz="2800" b="1" i="1" dirty="0" smtClean="0">
                <a:solidFill>
                  <a:schemeClr val="accent1">
                    <a:lumMod val="25000"/>
                  </a:schemeClr>
                </a:solidFill>
              </a:rPr>
              <a:t>f/els</a:t>
            </a:r>
            <a:r>
              <a:rPr lang="en-US" sz="2800" dirty="0" smtClean="0"/>
              <a:t>e</a:t>
            </a:r>
          </a:p>
          <a:p>
            <a:pPr eaLnBrk="1" hangingPunct="1">
              <a:defRPr/>
            </a:pPr>
            <a:r>
              <a:rPr lang="en-US" sz="2800" dirty="0" smtClean="0"/>
              <a:t>The rule in JavaScript and most other programming languages is that the </a:t>
            </a:r>
            <a:r>
              <a:rPr lang="en-US" sz="2800" b="1" i="1" dirty="0" smtClean="0">
                <a:solidFill>
                  <a:schemeClr val="accent1">
                    <a:lumMod val="25000"/>
                  </a:schemeClr>
                </a:solidFill>
              </a:rPr>
              <a:t>else</a:t>
            </a:r>
            <a:r>
              <a:rPr lang="en-US" sz="2800" dirty="0" smtClean="0"/>
              <a:t> associates with the (immediately) preceding </a:t>
            </a:r>
            <a:r>
              <a:rPr lang="en-US" sz="2800" b="1" i="1" dirty="0" smtClean="0">
                <a:solidFill>
                  <a:schemeClr val="accent1">
                    <a:lumMod val="25000"/>
                  </a:schemeClr>
                </a:solidFill>
              </a:rPr>
              <a:t>if</a:t>
            </a:r>
          </a:p>
          <a:p>
            <a:pPr eaLnBrk="1" hangingPunct="1">
              <a:defRPr/>
            </a:pPr>
            <a:r>
              <a:rPr lang="en-US" sz="2800" dirty="0" smtClean="0"/>
              <a:t>This can be confusing to read</a:t>
            </a:r>
          </a:p>
          <a:p>
            <a:pPr eaLnBrk="1" hangingPunct="1">
              <a:defRPr/>
            </a:pPr>
            <a:r>
              <a:rPr lang="en-US" sz="2800" dirty="0" smtClean="0"/>
              <a:t>The best policy is to enclose the </a:t>
            </a:r>
            <a:r>
              <a:rPr lang="en-US" sz="2800" b="1" i="1" dirty="0" smtClean="0">
                <a:solidFill>
                  <a:schemeClr val="accent1">
                    <a:lumMod val="25000"/>
                  </a:schemeClr>
                </a:solidFill>
              </a:rPr>
              <a:t>&lt;then-statement&gt;</a:t>
            </a:r>
            <a:r>
              <a:rPr lang="en-US" sz="2800" i="1" dirty="0" smtClean="0"/>
              <a:t> </a:t>
            </a:r>
            <a:r>
              <a:rPr lang="en-US" sz="2800" dirty="0" smtClean="0"/>
              <a:t>or</a:t>
            </a:r>
            <a:r>
              <a:rPr lang="en-US" sz="2800" i="1" dirty="0" smtClean="0"/>
              <a:t> </a:t>
            </a:r>
            <a:r>
              <a:rPr lang="en-US" sz="2800" b="1" i="1" dirty="0" smtClean="0">
                <a:solidFill>
                  <a:schemeClr val="accent1">
                    <a:lumMod val="25000"/>
                  </a:schemeClr>
                </a:solidFill>
              </a:rPr>
              <a:t>&lt;else-statement&gt; </a:t>
            </a:r>
            <a:r>
              <a:rPr lang="en-US" sz="2800" dirty="0" smtClean="0"/>
              <a:t>in</a:t>
            </a:r>
            <a:r>
              <a:rPr lang="en-US" sz="2800" i="1" dirty="0" smtClean="0"/>
              <a:t>  </a:t>
            </a:r>
            <a:r>
              <a:rPr lang="en-US" sz="2800" dirty="0" smtClean="0"/>
              <a:t>compound curly braces whenever they contain an if/else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smtClean="0"/>
              <a:t>Programming Concepts</a:t>
            </a:r>
          </a:p>
        </p:txBody>
      </p:sp>
      <p:sp>
        <p:nvSpPr>
          <p:cNvPr id="18434" name="Rectangle 3"/>
          <p:cNvSpPr>
            <a:spLocks noGrp="1" noChangeArrowheads="1"/>
          </p:cNvSpPr>
          <p:nvPr>
            <p:ph type="body" idx="1"/>
          </p:nvPr>
        </p:nvSpPr>
        <p:spPr/>
        <p:txBody>
          <a:bodyPr/>
          <a:lstStyle/>
          <a:p>
            <a:pPr eaLnBrk="1" hangingPunct="1"/>
            <a:r>
              <a:rPr lang="en-US" smtClean="0"/>
              <a:t>Programming languages have been developed to help programmers in two ways:</a:t>
            </a:r>
          </a:p>
          <a:p>
            <a:pPr marL="971550" lvl="1" indent="-514350" eaLnBrk="1" hangingPunct="1">
              <a:buFontTx/>
              <a:buAutoNum type="arabicPeriod"/>
            </a:pPr>
            <a:r>
              <a:rPr lang="en-US" smtClean="0"/>
              <a:t>Precision</a:t>
            </a:r>
          </a:p>
          <a:p>
            <a:pPr marL="971550" lvl="1" indent="-514350" eaLnBrk="1" hangingPunct="1">
              <a:buFontTx/>
              <a:buAutoNum type="arabicPeriod"/>
            </a:pPr>
            <a:r>
              <a:rPr lang="en-US" smtClean="0"/>
              <a:t>Specialized for using the earlier mentioned concepts</a:t>
            </a:r>
          </a:p>
          <a:p>
            <a:pPr eaLnBrk="1" hangingPunct="1"/>
            <a:r>
              <a:rPr lang="en-US" smtClean="0"/>
              <a:t>Using a programming language is actually easier than writing in English</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076325" y="1819275"/>
            <a:ext cx="6991350" cy="3219450"/>
          </a:xfrm>
          <a:prstGeom prst="rect">
            <a:avLst/>
          </a:prstGeom>
          <a:noFill/>
          <a:ln w="9525">
            <a:solidFill>
              <a:schemeClr val="accent2">
                <a:lumMod val="75000"/>
              </a:schemeClr>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t>The Espresso Program</a:t>
            </a:r>
          </a:p>
        </p:txBody>
      </p:sp>
      <p:sp>
        <p:nvSpPr>
          <p:cNvPr id="74754" name="Content Placeholder 2"/>
          <p:cNvSpPr>
            <a:spLocks noGrp="1"/>
          </p:cNvSpPr>
          <p:nvPr>
            <p:ph sz="half" idx="1"/>
          </p:nvPr>
        </p:nvSpPr>
        <p:spPr/>
        <p:txBody>
          <a:bodyPr/>
          <a:lstStyle/>
          <a:p>
            <a:pPr eaLnBrk="1" hangingPunct="1"/>
            <a:r>
              <a:rPr lang="en-US" smtClean="0"/>
              <a:t>The program computes the price of four kinds of espresso drinks based on:</a:t>
            </a:r>
          </a:p>
          <a:p>
            <a:pPr lvl="1" eaLnBrk="1" hangingPunct="1"/>
            <a:r>
              <a:rPr lang="en-US" smtClean="0"/>
              <a:t>The type of drink</a:t>
            </a:r>
          </a:p>
          <a:p>
            <a:pPr lvl="1" eaLnBrk="1" hangingPunct="1"/>
            <a:r>
              <a:rPr lang="en-US" smtClean="0"/>
              <a:t>The size of drink</a:t>
            </a:r>
          </a:p>
          <a:p>
            <a:pPr lvl="1" eaLnBrk="1" hangingPunct="1"/>
            <a:r>
              <a:rPr lang="en-US" smtClean="0"/>
              <a:t>The number of additional shots</a:t>
            </a:r>
          </a:p>
          <a:p>
            <a:pPr lvl="1" eaLnBrk="1" hangingPunct="1"/>
            <a:r>
              <a:rPr lang="en-US" smtClean="0"/>
              <a:t>Plus tax</a:t>
            </a:r>
          </a:p>
        </p:txBody>
      </p:sp>
      <p:pic>
        <p:nvPicPr>
          <p:cNvPr id="9218" name="Picture 2"/>
          <p:cNvPicPr>
            <a:picLocks noGrp="1" noChangeAspect="1" noChangeArrowheads="1"/>
          </p:cNvPicPr>
          <p:nvPr>
            <p:ph sz="half" idx="2"/>
          </p:nvPr>
        </p:nvPicPr>
        <p:blipFill>
          <a:blip r:embed="rId2"/>
          <a:srcRect/>
          <a:stretch>
            <a:fillRect/>
          </a:stretch>
        </p:blipFill>
        <p:spPr>
          <a:xfrm>
            <a:off x="4648200" y="1687513"/>
            <a:ext cx="4038600" cy="4351337"/>
          </a:xfrm>
          <a:ln>
            <a:solidFill>
              <a:schemeClr val="accent2">
                <a:lumMod val="75000"/>
              </a:schemeClr>
            </a:solidFill>
          </a:ln>
        </p:spPr>
      </p:pic>
      <p:sp>
        <p:nvSpPr>
          <p:cNvPr id="6" name="Rectangle 5"/>
          <p:cNvSpPr/>
          <p:nvPr/>
        </p:nvSpPr>
        <p:spPr>
          <a:xfrm>
            <a:off x="1219200" y="3429000"/>
            <a:ext cx="2362200" cy="38100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p:nvPr/>
        </p:nvSpPr>
        <p:spPr>
          <a:xfrm>
            <a:off x="4800600" y="2009775"/>
            <a:ext cx="3733800" cy="30480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219200" y="3886200"/>
            <a:ext cx="2362200" cy="381000"/>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4800600" y="2286000"/>
            <a:ext cx="3124200" cy="228600"/>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1219200" y="4343400"/>
            <a:ext cx="2362200" cy="685800"/>
          </a:xfrm>
          <a:prstGeom prst="rect">
            <a:avLst/>
          </a:prstGeom>
          <a:solidFill>
            <a:schemeClr val="accent5">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1219200" y="5105400"/>
            <a:ext cx="1219200" cy="381000"/>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Rectangle 11"/>
          <p:cNvSpPr/>
          <p:nvPr/>
        </p:nvSpPr>
        <p:spPr>
          <a:xfrm>
            <a:off x="4800600" y="2514600"/>
            <a:ext cx="3124200" cy="152400"/>
          </a:xfrm>
          <a:prstGeom prst="rect">
            <a:avLst/>
          </a:prstGeom>
          <a:solidFill>
            <a:schemeClr val="accent5">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ectangle 12"/>
          <p:cNvSpPr/>
          <p:nvPr/>
        </p:nvSpPr>
        <p:spPr>
          <a:xfrm>
            <a:off x="5257800" y="5638800"/>
            <a:ext cx="1905000" cy="152400"/>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The Espresso Program</a:t>
            </a:r>
          </a:p>
        </p:txBody>
      </p:sp>
      <p:sp>
        <p:nvSpPr>
          <p:cNvPr id="75778" name="Content Placeholder 2"/>
          <p:cNvSpPr>
            <a:spLocks noGrp="1"/>
          </p:cNvSpPr>
          <p:nvPr>
            <p:ph sz="half" idx="1"/>
          </p:nvPr>
        </p:nvSpPr>
        <p:spPr/>
        <p:txBody>
          <a:bodyPr/>
          <a:lstStyle/>
          <a:p>
            <a:pPr eaLnBrk="1" hangingPunct="1"/>
            <a:r>
              <a:rPr lang="en-US" smtClean="0"/>
              <a:t>The input variables are listed at the start of the program, as is the output</a:t>
            </a:r>
          </a:p>
          <a:p>
            <a:pPr eaLnBrk="1" hangingPunct="1"/>
            <a:r>
              <a:rPr lang="en-US" smtClean="0"/>
              <a:t>The input variables are assumed to be given</a:t>
            </a:r>
          </a:p>
          <a:p>
            <a:pPr eaLnBrk="1" hangingPunct="1"/>
            <a:r>
              <a:rPr lang="en-US" smtClean="0"/>
              <a:t>The program will create the output</a:t>
            </a:r>
          </a:p>
        </p:txBody>
      </p:sp>
      <p:pic>
        <p:nvPicPr>
          <p:cNvPr id="9218" name="Picture 2"/>
          <p:cNvPicPr>
            <a:picLocks noGrp="1" noChangeAspect="1" noChangeArrowheads="1"/>
          </p:cNvPicPr>
          <p:nvPr>
            <p:ph sz="half" idx="2"/>
          </p:nvPr>
        </p:nvPicPr>
        <p:blipFill>
          <a:blip r:embed="rId2"/>
          <a:srcRect/>
          <a:stretch>
            <a:fillRect/>
          </a:stretch>
        </p:blipFill>
        <p:spPr>
          <a:xfrm>
            <a:off x="4648200" y="1687513"/>
            <a:ext cx="4038600" cy="4351337"/>
          </a:xfrm>
          <a:ln>
            <a:solidFill>
              <a:schemeClr val="accent2">
                <a:lumMod val="75000"/>
              </a:schemeClr>
            </a:solidFill>
          </a:ln>
        </p:spPr>
      </p:pic>
      <p:sp>
        <p:nvSpPr>
          <p:cNvPr id="5" name="Rectangle 4"/>
          <p:cNvSpPr/>
          <p:nvPr/>
        </p:nvSpPr>
        <p:spPr>
          <a:xfrm>
            <a:off x="1524000" y="1676400"/>
            <a:ext cx="2514600" cy="45720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p:cNvSpPr/>
          <p:nvPr/>
        </p:nvSpPr>
        <p:spPr>
          <a:xfrm>
            <a:off x="4800600" y="1828800"/>
            <a:ext cx="3733800" cy="83820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p:nvPr/>
        </p:nvSpPr>
        <p:spPr>
          <a:xfrm>
            <a:off x="1447800" y="2895600"/>
            <a:ext cx="1143000" cy="457200"/>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4800600" y="2743200"/>
            <a:ext cx="2895600" cy="457200"/>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The Espresso Program</a:t>
            </a:r>
          </a:p>
        </p:txBody>
      </p:sp>
      <p:sp>
        <p:nvSpPr>
          <p:cNvPr id="76802" name="Content Placeholder 2"/>
          <p:cNvSpPr>
            <a:spLocks noGrp="1"/>
          </p:cNvSpPr>
          <p:nvPr>
            <p:ph sz="half" idx="1"/>
          </p:nvPr>
        </p:nvSpPr>
        <p:spPr/>
        <p:txBody>
          <a:bodyPr/>
          <a:lstStyle/>
          <a:p>
            <a:pPr eaLnBrk="1" hangingPunct="1"/>
            <a:r>
              <a:rPr lang="en-US" smtClean="0"/>
              <a:t>The output is declared to be a variable in the first statement of the program.</a:t>
            </a:r>
          </a:p>
          <a:p>
            <a:pPr eaLnBrk="1" hangingPunct="1"/>
            <a:r>
              <a:rPr lang="en-US" smtClean="0"/>
              <a:t>Statements 3 through 5 determine the kind of drink and establish the base price</a:t>
            </a:r>
          </a:p>
        </p:txBody>
      </p:sp>
      <p:pic>
        <p:nvPicPr>
          <p:cNvPr id="9218" name="Picture 2"/>
          <p:cNvPicPr>
            <a:picLocks noGrp="1" noChangeAspect="1" noChangeArrowheads="1"/>
          </p:cNvPicPr>
          <p:nvPr>
            <p:ph sz="half" idx="2"/>
          </p:nvPr>
        </p:nvPicPr>
        <p:blipFill>
          <a:blip r:embed="rId2"/>
          <a:srcRect/>
          <a:stretch>
            <a:fillRect/>
          </a:stretch>
        </p:blipFill>
        <p:spPr>
          <a:xfrm>
            <a:off x="4648200" y="1687513"/>
            <a:ext cx="4038600" cy="4351337"/>
          </a:xfrm>
          <a:ln>
            <a:solidFill>
              <a:schemeClr val="accent2">
                <a:lumMod val="75000"/>
              </a:schemeClr>
            </a:solidFill>
          </a:ln>
        </p:spPr>
      </p:pic>
      <p:sp>
        <p:nvSpPr>
          <p:cNvPr id="5" name="Rectangle 4"/>
          <p:cNvSpPr/>
          <p:nvPr/>
        </p:nvSpPr>
        <p:spPr>
          <a:xfrm>
            <a:off x="1524000" y="1676400"/>
            <a:ext cx="1143000" cy="45720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p:cNvSpPr/>
          <p:nvPr/>
        </p:nvSpPr>
        <p:spPr>
          <a:xfrm>
            <a:off x="5181600" y="3352800"/>
            <a:ext cx="1143000" cy="22860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p:nvPr/>
        </p:nvSpPr>
        <p:spPr>
          <a:xfrm>
            <a:off x="762000" y="3810000"/>
            <a:ext cx="3657600" cy="1905000"/>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4648200" y="3657600"/>
            <a:ext cx="3733800" cy="1828800"/>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The Espresso Program</a:t>
            </a:r>
          </a:p>
        </p:txBody>
      </p:sp>
      <p:sp>
        <p:nvSpPr>
          <p:cNvPr id="77826" name="Content Placeholder 2"/>
          <p:cNvSpPr>
            <a:spLocks noGrp="1"/>
          </p:cNvSpPr>
          <p:nvPr>
            <p:ph sz="half" idx="1"/>
          </p:nvPr>
        </p:nvSpPr>
        <p:spPr/>
        <p:txBody>
          <a:bodyPr/>
          <a:lstStyle/>
          <a:p>
            <a:pPr eaLnBrk="1" hangingPunct="1"/>
            <a:r>
              <a:rPr lang="en-US" smtClean="0"/>
              <a:t>The following lines are executed with the purchase of a double tall latte:</a:t>
            </a:r>
          </a:p>
          <a:p>
            <a:pPr marL="914400" lvl="1" indent="-457200" eaLnBrk="1" hangingPunct="1">
              <a:buFontTx/>
              <a:buAutoNum type="arabicPeriod"/>
            </a:pPr>
            <a:r>
              <a:rPr lang="en-US" smtClean="0"/>
              <a:t>Line 3 is executed:</a:t>
            </a:r>
            <a:br>
              <a:rPr lang="en-US" smtClean="0"/>
            </a:br>
            <a:r>
              <a:rPr lang="en-US" smtClean="0"/>
              <a:t>The test drink == "espresso" fails, because the variable drink has the value "latte“</a:t>
            </a:r>
            <a:br>
              <a:rPr lang="en-US" smtClean="0"/>
            </a:br>
            <a:r>
              <a:rPr lang="en-US" smtClean="0"/>
              <a:t>The then statement is skipped</a:t>
            </a:r>
          </a:p>
        </p:txBody>
      </p:sp>
      <p:pic>
        <p:nvPicPr>
          <p:cNvPr id="9218" name="Picture 2"/>
          <p:cNvPicPr>
            <a:picLocks noGrp="1" noChangeAspect="1" noChangeArrowheads="1"/>
          </p:cNvPicPr>
          <p:nvPr>
            <p:ph sz="half" idx="2"/>
          </p:nvPr>
        </p:nvPicPr>
        <p:blipFill>
          <a:blip r:embed="rId2"/>
          <a:srcRect/>
          <a:stretch>
            <a:fillRect/>
          </a:stretch>
        </p:blipFill>
        <p:spPr>
          <a:xfrm>
            <a:off x="4648200" y="1687513"/>
            <a:ext cx="4038600" cy="4351337"/>
          </a:xfrm>
          <a:ln>
            <a:solidFill>
              <a:schemeClr val="accent2">
                <a:lumMod val="75000"/>
              </a:schemeClr>
            </a:solid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The Espresso Program</a:t>
            </a:r>
          </a:p>
        </p:txBody>
      </p:sp>
      <p:sp>
        <p:nvSpPr>
          <p:cNvPr id="78850" name="Content Placeholder 2"/>
          <p:cNvSpPr>
            <a:spLocks noGrp="1"/>
          </p:cNvSpPr>
          <p:nvPr>
            <p:ph sz="half" idx="1"/>
          </p:nvPr>
        </p:nvSpPr>
        <p:spPr/>
        <p:txBody>
          <a:bodyPr/>
          <a:lstStyle/>
          <a:p>
            <a:pPr eaLnBrk="1" hangingPunct="1"/>
            <a:r>
              <a:rPr lang="en-US" smtClean="0"/>
              <a:t>The purchase of a double tall latte:</a:t>
            </a:r>
          </a:p>
          <a:p>
            <a:pPr marL="914400" lvl="1" indent="-457200" eaLnBrk="1" hangingPunct="1">
              <a:buFontTx/>
              <a:buAutoNum type="arabicPeriod" startAt="2"/>
            </a:pPr>
            <a:r>
              <a:rPr lang="en-US" smtClean="0"/>
              <a:t>Line 4 is executed: </a:t>
            </a:r>
            <a:br>
              <a:rPr lang="en-US" smtClean="0"/>
            </a:br>
            <a:r>
              <a:rPr lang="en-US" smtClean="0"/>
              <a:t>The test drink == "latte" || drink == "cappuccino“ has a true outcome</a:t>
            </a:r>
          </a:p>
        </p:txBody>
      </p:sp>
      <p:pic>
        <p:nvPicPr>
          <p:cNvPr id="9218" name="Picture 2"/>
          <p:cNvPicPr>
            <a:picLocks noGrp="1" noChangeAspect="1" noChangeArrowheads="1"/>
          </p:cNvPicPr>
          <p:nvPr>
            <p:ph sz="half" idx="2"/>
          </p:nvPr>
        </p:nvPicPr>
        <p:blipFill>
          <a:blip r:embed="rId2"/>
          <a:srcRect/>
          <a:stretch>
            <a:fillRect/>
          </a:stretch>
        </p:blipFill>
        <p:spPr>
          <a:xfrm>
            <a:off x="4648200" y="1687513"/>
            <a:ext cx="4038600" cy="4351337"/>
          </a:xfrm>
          <a:ln>
            <a:solidFill>
              <a:schemeClr val="accent2">
                <a:lumMod val="75000"/>
              </a:schemeClr>
            </a:solid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t>The Espresso Program</a:t>
            </a:r>
          </a:p>
        </p:txBody>
      </p:sp>
      <p:sp>
        <p:nvSpPr>
          <p:cNvPr id="79874" name="Content Placeholder 2"/>
          <p:cNvSpPr>
            <a:spLocks noGrp="1"/>
          </p:cNvSpPr>
          <p:nvPr>
            <p:ph sz="half" idx="1"/>
          </p:nvPr>
        </p:nvSpPr>
        <p:spPr/>
        <p:txBody>
          <a:bodyPr/>
          <a:lstStyle/>
          <a:p>
            <a:pPr eaLnBrk="1" hangingPunct="1"/>
            <a:r>
              <a:rPr lang="en-US" smtClean="0"/>
              <a:t>The purchase of a double tall latte:</a:t>
            </a:r>
          </a:p>
          <a:p>
            <a:pPr marL="914400" lvl="1" indent="-457200" eaLnBrk="1" hangingPunct="1">
              <a:buFontTx/>
              <a:buAutoNum type="arabicPeriod" startAt="3"/>
            </a:pPr>
            <a:r>
              <a:rPr lang="en-US" smtClean="0"/>
              <a:t>Line 4a is executed: </a:t>
            </a:r>
            <a:br>
              <a:rPr lang="en-US" smtClean="0"/>
            </a:br>
            <a:r>
              <a:rPr lang="en-US" smtClean="0"/>
              <a:t>The test ounce == 8 has a false outcome, so its then statement is skipped</a:t>
            </a:r>
          </a:p>
          <a:p>
            <a:pPr marL="914400" lvl="1" indent="-457200" eaLnBrk="1" hangingPunct="1">
              <a:buFontTx/>
              <a:buAutoNum type="arabicPeriod" startAt="3"/>
            </a:pPr>
            <a:r>
              <a:rPr lang="en-US" smtClean="0"/>
              <a:t>Line 4b is executed:</a:t>
            </a:r>
            <a:br>
              <a:rPr lang="en-US" smtClean="0"/>
            </a:br>
            <a:r>
              <a:rPr lang="en-US" smtClean="0"/>
              <a:t>The ounce == 12 test is true, so the then statement is </a:t>
            </a:r>
            <a:br>
              <a:rPr lang="en-US" smtClean="0"/>
            </a:br>
            <a:r>
              <a:rPr lang="en-US" smtClean="0"/>
              <a:t>executed</a:t>
            </a:r>
          </a:p>
        </p:txBody>
      </p:sp>
      <p:pic>
        <p:nvPicPr>
          <p:cNvPr id="9218" name="Picture 2"/>
          <p:cNvPicPr>
            <a:picLocks noGrp="1" noChangeAspect="1" noChangeArrowheads="1"/>
          </p:cNvPicPr>
          <p:nvPr>
            <p:ph sz="half" idx="2"/>
          </p:nvPr>
        </p:nvPicPr>
        <p:blipFill>
          <a:blip r:embed="rId2"/>
          <a:srcRect/>
          <a:stretch>
            <a:fillRect/>
          </a:stretch>
        </p:blipFill>
        <p:spPr>
          <a:xfrm>
            <a:off x="4648200" y="1687513"/>
            <a:ext cx="4038600" cy="4351337"/>
          </a:xfrm>
          <a:ln>
            <a:solidFill>
              <a:schemeClr val="accent2">
                <a:lumMod val="75000"/>
              </a:schemeClr>
            </a:solidFill>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t>The Espresso Program</a:t>
            </a:r>
          </a:p>
        </p:txBody>
      </p:sp>
      <p:sp>
        <p:nvSpPr>
          <p:cNvPr id="80898" name="Content Placeholder 2"/>
          <p:cNvSpPr>
            <a:spLocks noGrp="1"/>
          </p:cNvSpPr>
          <p:nvPr>
            <p:ph sz="half" idx="1"/>
          </p:nvPr>
        </p:nvSpPr>
        <p:spPr/>
        <p:txBody>
          <a:bodyPr/>
          <a:lstStyle/>
          <a:p>
            <a:pPr eaLnBrk="1" hangingPunct="1"/>
            <a:r>
              <a:rPr lang="en-US" smtClean="0"/>
              <a:t>The purchase of a double tall latte:</a:t>
            </a:r>
          </a:p>
          <a:p>
            <a:pPr marL="914400" lvl="1" indent="-457200" eaLnBrk="1" hangingPunct="1">
              <a:buFontTx/>
              <a:buAutoNum type="arabicPeriod" startAt="5"/>
            </a:pPr>
            <a:r>
              <a:rPr lang="en-US" smtClean="0"/>
              <a:t>Line 4c is executed:</a:t>
            </a:r>
            <a:br>
              <a:rPr lang="en-US" smtClean="0"/>
            </a:br>
            <a:r>
              <a:rPr lang="en-US" smtClean="0"/>
              <a:t>The ounce == 16 test fails, so its then statement is skipped</a:t>
            </a:r>
          </a:p>
          <a:p>
            <a:pPr marL="914400" lvl="1" indent="-457200" eaLnBrk="1" hangingPunct="1">
              <a:buFontTx/>
              <a:buAutoNum type="arabicPeriod" startAt="5"/>
            </a:pPr>
            <a:r>
              <a:rPr lang="en-US" smtClean="0"/>
              <a:t>Line 5 is executed:</a:t>
            </a:r>
            <a:br>
              <a:rPr lang="en-US" smtClean="0"/>
            </a:br>
            <a:r>
              <a:rPr lang="en-US" smtClean="0"/>
              <a:t>The drink == "Americano" test fails, so its then statement is skipped</a:t>
            </a:r>
          </a:p>
        </p:txBody>
      </p:sp>
      <p:pic>
        <p:nvPicPr>
          <p:cNvPr id="9218" name="Picture 2"/>
          <p:cNvPicPr>
            <a:picLocks noGrp="1" noChangeAspect="1" noChangeArrowheads="1"/>
          </p:cNvPicPr>
          <p:nvPr>
            <p:ph sz="half" idx="2"/>
          </p:nvPr>
        </p:nvPicPr>
        <p:blipFill>
          <a:blip r:embed="rId2"/>
          <a:srcRect/>
          <a:stretch>
            <a:fillRect/>
          </a:stretch>
        </p:blipFill>
        <p:spPr>
          <a:xfrm>
            <a:off x="4648200" y="1687513"/>
            <a:ext cx="4038600" cy="4351337"/>
          </a:xfrm>
          <a:ln>
            <a:solidFill>
              <a:schemeClr val="accent2">
                <a:lumMod val="75000"/>
              </a:schemeClr>
            </a:solid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The Espresso Program</a:t>
            </a:r>
          </a:p>
        </p:txBody>
      </p:sp>
      <p:sp>
        <p:nvSpPr>
          <p:cNvPr id="81922" name="Content Placeholder 2"/>
          <p:cNvSpPr>
            <a:spLocks noGrp="1"/>
          </p:cNvSpPr>
          <p:nvPr>
            <p:ph sz="half" idx="1"/>
          </p:nvPr>
        </p:nvSpPr>
        <p:spPr/>
        <p:txBody>
          <a:bodyPr/>
          <a:lstStyle/>
          <a:p>
            <a:pPr eaLnBrk="1" hangingPunct="1"/>
            <a:r>
              <a:rPr lang="en-US" smtClean="0"/>
              <a:t>The purchase of a double tall latte:</a:t>
            </a:r>
          </a:p>
          <a:p>
            <a:pPr marL="914400" lvl="1" indent="-457200" eaLnBrk="1" hangingPunct="1">
              <a:buFontTx/>
              <a:buAutoNum type="arabicPeriod" startAt="7"/>
            </a:pPr>
            <a:r>
              <a:rPr lang="en-US" smtClean="0"/>
              <a:t>Line 6 is executed:</a:t>
            </a:r>
            <a:br>
              <a:rPr lang="en-US" smtClean="0"/>
            </a:br>
            <a:r>
              <a:rPr lang="en-US" smtClean="0"/>
              <a:t>This causes the value of shots minus 1 to be multiplied by .50, resulting in the value .50, which is added to price, yielding price ⇐⇒ 2.85</a:t>
            </a:r>
          </a:p>
        </p:txBody>
      </p:sp>
      <p:pic>
        <p:nvPicPr>
          <p:cNvPr id="9218" name="Picture 2"/>
          <p:cNvPicPr>
            <a:picLocks noGrp="1" noChangeAspect="1" noChangeArrowheads="1"/>
          </p:cNvPicPr>
          <p:nvPr>
            <p:ph sz="half" idx="2"/>
          </p:nvPr>
        </p:nvPicPr>
        <p:blipFill>
          <a:blip r:embed="rId2"/>
          <a:srcRect/>
          <a:stretch>
            <a:fillRect/>
          </a:stretch>
        </p:blipFill>
        <p:spPr>
          <a:xfrm>
            <a:off x="4648200" y="1687513"/>
            <a:ext cx="4038600" cy="4351337"/>
          </a:xfrm>
          <a:ln>
            <a:solidFill>
              <a:schemeClr val="accent2">
                <a:lumMod val="75000"/>
              </a:schemeClr>
            </a:solid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en-US" smtClean="0"/>
              <a:t>The Espresso Program</a:t>
            </a:r>
          </a:p>
        </p:txBody>
      </p:sp>
      <p:sp>
        <p:nvSpPr>
          <p:cNvPr id="82946" name="Content Placeholder 2"/>
          <p:cNvSpPr>
            <a:spLocks noGrp="1"/>
          </p:cNvSpPr>
          <p:nvPr>
            <p:ph sz="half" idx="1"/>
          </p:nvPr>
        </p:nvSpPr>
        <p:spPr/>
        <p:txBody>
          <a:bodyPr/>
          <a:lstStyle/>
          <a:p>
            <a:pPr eaLnBrk="1" hangingPunct="1"/>
            <a:r>
              <a:rPr lang="en-US" smtClean="0"/>
              <a:t>The purchase of a double tall latte:</a:t>
            </a:r>
          </a:p>
          <a:p>
            <a:pPr marL="914400" lvl="1" indent="-457200" eaLnBrk="1" hangingPunct="1">
              <a:buFontTx/>
              <a:buAutoNum type="arabicPeriod" startAt="8"/>
            </a:pPr>
            <a:r>
              <a:rPr lang="en-US" smtClean="0"/>
              <a:t>Line 7 is executed: Current value of price is multiplied by taxRate, resulting in 0.25, which is added to price to compute the final value of 3.10, which is assigned to price</a:t>
            </a:r>
          </a:p>
        </p:txBody>
      </p:sp>
      <p:pic>
        <p:nvPicPr>
          <p:cNvPr id="9218" name="Picture 2"/>
          <p:cNvPicPr>
            <a:picLocks noGrp="1" noChangeAspect="1" noChangeArrowheads="1"/>
          </p:cNvPicPr>
          <p:nvPr>
            <p:ph sz="half" idx="2"/>
          </p:nvPr>
        </p:nvPicPr>
        <p:blipFill>
          <a:blip r:embed="rId2"/>
          <a:srcRect/>
          <a:stretch>
            <a:fillRect/>
          </a:stretch>
        </p:blipFill>
        <p:spPr>
          <a:xfrm>
            <a:off x="4648200" y="1687513"/>
            <a:ext cx="4038600" cy="4351337"/>
          </a:xfrm>
          <a:ln>
            <a:solidFill>
              <a:schemeClr val="accent2">
                <a:lumMod val="75000"/>
              </a:schemeClr>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mtClean="0"/>
              <a:t>Programming Concepts</a:t>
            </a:r>
          </a:p>
        </p:txBody>
      </p:sp>
      <p:sp>
        <p:nvSpPr>
          <p:cNvPr id="19458" name="Rectangle 3"/>
          <p:cNvSpPr>
            <a:spLocks noGrp="1" noChangeArrowheads="1"/>
          </p:cNvSpPr>
          <p:nvPr>
            <p:ph type="body" idx="1"/>
          </p:nvPr>
        </p:nvSpPr>
        <p:spPr/>
        <p:txBody>
          <a:bodyPr/>
          <a:lstStyle/>
          <a:p>
            <a:pPr eaLnBrk="1" hangingPunct="1"/>
            <a:r>
              <a:rPr lang="en-US" smtClean="0"/>
              <a:t>This chapter introduces the following programming concepts:</a:t>
            </a:r>
          </a:p>
          <a:p>
            <a:pPr lvl="1" eaLnBrk="1" hangingPunct="1"/>
            <a:r>
              <a:rPr lang="en-US" smtClean="0"/>
              <a:t>Names, values, and variables</a:t>
            </a:r>
          </a:p>
          <a:p>
            <a:pPr lvl="1" eaLnBrk="1" hangingPunct="1"/>
            <a:r>
              <a:rPr lang="en-US" smtClean="0"/>
              <a:t>Declarations</a:t>
            </a:r>
          </a:p>
          <a:p>
            <a:pPr lvl="1" eaLnBrk="1" hangingPunct="1"/>
            <a:r>
              <a:rPr lang="en-US" smtClean="0"/>
              <a:t>Data types, numbers, string literals, and Booleans</a:t>
            </a:r>
          </a:p>
          <a:p>
            <a:pPr lvl="1" eaLnBrk="1" hangingPunct="1"/>
            <a:r>
              <a:rPr lang="en-US" smtClean="0"/>
              <a:t>Assignment</a:t>
            </a:r>
          </a:p>
          <a:p>
            <a:pPr lvl="1" eaLnBrk="1" hangingPunct="1"/>
            <a:r>
              <a:rPr lang="en-US" smtClean="0"/>
              <a:t>Expressions</a:t>
            </a:r>
          </a:p>
          <a:p>
            <a:pPr lvl="1" eaLnBrk="1" hangingPunct="1"/>
            <a:r>
              <a:rPr lang="en-US" smtClean="0"/>
              <a:t>Conditionals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smtClean="0"/>
              <a:t>Summary</a:t>
            </a:r>
          </a:p>
        </p:txBody>
      </p:sp>
      <p:sp>
        <p:nvSpPr>
          <p:cNvPr id="83970" name="Content Placeholder 2"/>
          <p:cNvSpPr>
            <a:spLocks noGrp="1"/>
          </p:cNvSpPr>
          <p:nvPr>
            <p:ph idx="1"/>
          </p:nvPr>
        </p:nvSpPr>
        <p:spPr/>
        <p:txBody>
          <a:bodyPr/>
          <a:lstStyle/>
          <a:p>
            <a:pPr eaLnBrk="1" hangingPunct="1"/>
            <a:r>
              <a:rPr lang="en-US" smtClean="0"/>
              <a:t>In basic programming, you now understand the following:</a:t>
            </a:r>
          </a:p>
          <a:p>
            <a:pPr lvl="1" eaLnBrk="1" hangingPunct="1"/>
            <a:r>
              <a:rPr lang="en-US" smtClean="0"/>
              <a:t>Name–value separation is an important concept. It’s one of the ways that programming differs from algebra.</a:t>
            </a:r>
          </a:p>
          <a:p>
            <a:pPr lvl="1" eaLnBrk="1" hangingPunct="1"/>
            <a:r>
              <a:rPr lang="en-US" smtClean="0"/>
              <a:t>Letter sequences that make up a variable’s name (identifiers) must be declared. Variables can be initialized when they are declared. Changing the value of a variable is possible by using assignment.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en-US" smtClean="0"/>
              <a:t>Summary</a:t>
            </a:r>
          </a:p>
        </p:txBody>
      </p:sp>
      <p:sp>
        <p:nvSpPr>
          <p:cNvPr id="84994" name="Content Placeholder 2"/>
          <p:cNvSpPr>
            <a:spLocks noGrp="1"/>
          </p:cNvSpPr>
          <p:nvPr>
            <p:ph idx="1"/>
          </p:nvPr>
        </p:nvSpPr>
        <p:spPr/>
        <p:txBody>
          <a:bodyPr/>
          <a:lstStyle/>
          <a:p>
            <a:pPr eaLnBrk="1" hangingPunct="1"/>
            <a:r>
              <a:rPr lang="en-US" smtClean="0"/>
              <a:t>In basic programming, you now understand the following:</a:t>
            </a:r>
          </a:p>
          <a:p>
            <a:pPr lvl="1" eaLnBrk="1" hangingPunct="1"/>
            <a:r>
              <a:rPr lang="en-US" smtClean="0"/>
              <a:t>An assignment statement has a variable on the left side of the symbol and an expression on the right side. The operation is to compute the value of the expression and make the result the new value of the variable. This makes information flow from right to left in an assignment statement. Statements like </a:t>
            </a:r>
            <a:br>
              <a:rPr lang="en-US" smtClean="0"/>
            </a:br>
            <a:r>
              <a:rPr lang="en-US" smtClean="0"/>
              <a:t>x = x + 1; make sense in programming, but not in algebra.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smtClean="0"/>
              <a:t>Summary</a:t>
            </a:r>
          </a:p>
        </p:txBody>
      </p:sp>
      <p:sp>
        <p:nvSpPr>
          <p:cNvPr id="86018" name="Content Placeholder 2"/>
          <p:cNvSpPr>
            <a:spLocks noGrp="1"/>
          </p:cNvSpPr>
          <p:nvPr>
            <p:ph idx="1"/>
          </p:nvPr>
        </p:nvSpPr>
        <p:spPr/>
        <p:txBody>
          <a:bodyPr/>
          <a:lstStyle/>
          <a:p>
            <a:pPr eaLnBrk="1" hangingPunct="1"/>
            <a:r>
              <a:rPr lang="en-US" smtClean="0"/>
              <a:t>In basic programming, you now understand the following:</a:t>
            </a:r>
          </a:p>
          <a:p>
            <a:pPr lvl="1" eaLnBrk="1" hangingPunct="1"/>
            <a:r>
              <a:rPr lang="en-US" smtClean="0"/>
              <a:t>There are three JavaScript data types of interest to us—numbers, strings, and Booleans—and we can build expressions to compute values of these types.</a:t>
            </a:r>
          </a:p>
          <a:p>
            <a:pPr lvl="1" eaLnBrk="1" hangingPunct="1"/>
            <a:r>
              <a:rPr lang="en-US" smtClean="0"/>
              <a:t>Standard arithmetic operators and relationals compute on numbers, and logical operations on Booleans. In defining concatenation, you learned about “operator overload.”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smtClean="0"/>
              <a:t>Summary</a:t>
            </a:r>
          </a:p>
        </p:txBody>
      </p:sp>
      <p:sp>
        <p:nvSpPr>
          <p:cNvPr id="87042" name="Content Placeholder 2"/>
          <p:cNvSpPr>
            <a:spLocks noGrp="1"/>
          </p:cNvSpPr>
          <p:nvPr>
            <p:ph idx="1"/>
          </p:nvPr>
        </p:nvSpPr>
        <p:spPr/>
        <p:txBody>
          <a:bodyPr/>
          <a:lstStyle/>
          <a:p>
            <a:pPr eaLnBrk="1" hangingPunct="1"/>
            <a:r>
              <a:rPr lang="en-US" smtClean="0"/>
              <a:t>In basic programming, you now understand the following:</a:t>
            </a:r>
          </a:p>
          <a:p>
            <a:pPr lvl="1" eaLnBrk="1" hangingPunct="1"/>
            <a:r>
              <a:rPr lang="en-US" smtClean="0"/>
              <a:t>As a rule, all programming statements are executed one after another, starting at the beginning. The conditional statements are the exception. JavaScript’s two conditional forms are if and if/else. These allow statements to be executed depending on the outcome of a Boolean expression called a predicate.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Summary</a:t>
            </a:r>
          </a:p>
        </p:txBody>
      </p:sp>
      <p:sp>
        <p:nvSpPr>
          <p:cNvPr id="88066" name="Content Placeholder 2"/>
          <p:cNvSpPr>
            <a:spLocks noGrp="1"/>
          </p:cNvSpPr>
          <p:nvPr>
            <p:ph idx="1"/>
          </p:nvPr>
        </p:nvSpPr>
        <p:spPr/>
        <p:txBody>
          <a:bodyPr/>
          <a:lstStyle/>
          <a:p>
            <a:pPr eaLnBrk="1" hangingPunct="1"/>
            <a:r>
              <a:rPr lang="en-US" smtClean="0"/>
              <a:t>In basic programming, you now understand the following:</a:t>
            </a:r>
          </a:p>
          <a:p>
            <a:pPr lvl="1" eaLnBrk="1" hangingPunct="1"/>
            <a:r>
              <a:rPr lang="en-US" smtClean="0"/>
              <a:t>We must be careful to group statements within a compound statement to make it clear which statements are skipped or executed. We also must be careful when using if/else in a conditional so that the if and else associate correctly.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eaLnBrk="1" hangingPunct="1"/>
            <a:r>
              <a:rPr lang="en-US" smtClean="0"/>
              <a:t>Summary</a:t>
            </a:r>
          </a:p>
        </p:txBody>
      </p:sp>
      <p:sp>
        <p:nvSpPr>
          <p:cNvPr id="89090" name="Content Placeholder 2"/>
          <p:cNvSpPr>
            <a:spLocks noGrp="1"/>
          </p:cNvSpPr>
          <p:nvPr>
            <p:ph idx="1"/>
          </p:nvPr>
        </p:nvSpPr>
        <p:spPr/>
        <p:txBody>
          <a:bodyPr/>
          <a:lstStyle/>
          <a:p>
            <a:pPr eaLnBrk="1" hangingPunct="1"/>
            <a:r>
              <a:rPr lang="en-US" smtClean="0"/>
              <a:t>In basic programming, you now understand the following:</a:t>
            </a:r>
          </a:p>
          <a:p>
            <a:pPr lvl="1" eaLnBrk="1" hangingPunct="1"/>
            <a:r>
              <a:rPr lang="en-US" smtClean="0"/>
              <a:t>The espresso program illustrates most of the ideas in this chapter. The program uses both numeric and string data types, as well as the declaration, assignment, and conditional statement forms.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Names, Values, and Variables</a:t>
            </a:r>
          </a:p>
        </p:txBody>
      </p:sp>
      <p:sp>
        <p:nvSpPr>
          <p:cNvPr id="20482" name="Content Placeholder 2"/>
          <p:cNvSpPr>
            <a:spLocks noGrp="1"/>
          </p:cNvSpPr>
          <p:nvPr>
            <p:ph idx="1"/>
          </p:nvPr>
        </p:nvSpPr>
        <p:spPr/>
        <p:txBody>
          <a:bodyPr/>
          <a:lstStyle/>
          <a:p>
            <a:pPr eaLnBrk="1" hangingPunct="1"/>
            <a:r>
              <a:rPr lang="en-US" smtClean="0"/>
              <a:t>Names Have Changing Values</a:t>
            </a:r>
          </a:p>
          <a:p>
            <a:pPr lvl="1" eaLnBrk="1" hangingPunct="1"/>
            <a:r>
              <a:rPr lang="en-US" smtClean="0"/>
              <a:t>Names and values are separable in programming</a:t>
            </a:r>
          </a:p>
          <a:p>
            <a:pPr lvl="1" eaLnBrk="1" hangingPunct="1"/>
            <a:r>
              <a:rPr lang="en-US" smtClean="0"/>
              <a:t>Names have changing values</a:t>
            </a:r>
          </a:p>
        </p:txBody>
      </p:sp>
      <p:pic>
        <p:nvPicPr>
          <p:cNvPr id="1026" name="Picture 2"/>
          <p:cNvPicPr>
            <a:picLocks noChangeAspect="1" noChangeArrowheads="1"/>
          </p:cNvPicPr>
          <p:nvPr/>
        </p:nvPicPr>
        <p:blipFill>
          <a:blip r:embed="rId2"/>
          <a:srcRect/>
          <a:stretch>
            <a:fillRect/>
          </a:stretch>
        </p:blipFill>
        <p:spPr bwMode="auto">
          <a:xfrm>
            <a:off x="1295400" y="3657600"/>
            <a:ext cx="6924675" cy="2778125"/>
          </a:xfrm>
          <a:prstGeom prst="rect">
            <a:avLst/>
          </a:prstGeom>
          <a:noFill/>
          <a:ln w="9525">
            <a:solidFill>
              <a:schemeClr val="accent2">
                <a:lumMod val="75000"/>
              </a:schemeClr>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Names, Values, and Variables</a:t>
            </a:r>
          </a:p>
        </p:txBody>
      </p:sp>
      <p:sp>
        <p:nvSpPr>
          <p:cNvPr id="21506" name="Content Placeholder 2"/>
          <p:cNvSpPr>
            <a:spLocks noGrp="1"/>
          </p:cNvSpPr>
          <p:nvPr>
            <p:ph idx="1"/>
          </p:nvPr>
        </p:nvSpPr>
        <p:spPr/>
        <p:txBody>
          <a:bodyPr/>
          <a:lstStyle/>
          <a:p>
            <a:pPr eaLnBrk="1" hangingPunct="1"/>
            <a:r>
              <a:rPr lang="en-US" smtClean="0"/>
              <a:t>Names change in computer programs</a:t>
            </a:r>
          </a:p>
          <a:p>
            <a:pPr eaLnBrk="1" hangingPunct="1"/>
            <a:r>
              <a:rPr lang="en-US" smtClean="0"/>
              <a:t>A program is a fixed specification of a process</a:t>
            </a:r>
          </a:p>
          <a:p>
            <a:pPr eaLnBrk="1" hangingPunct="1"/>
            <a:r>
              <a:rPr lang="en-US" smtClean="0"/>
              <a:t>As the process evolves, the old names must refer to these new values</a:t>
            </a:r>
          </a:p>
          <a:p>
            <a:pPr eaLnBrk="1" hangingPunct="1"/>
            <a:r>
              <a:rPr lang="en-US" smtClean="0"/>
              <a:t>In computing, the name is always separable from the value, and the value can be changed</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299</TotalTime>
  <Words>3099</Words>
  <Application>Microsoft Office PowerPoint</Application>
  <PresentationFormat>On-screen Show (4:3)</PresentationFormat>
  <Paragraphs>370</Paragraphs>
  <Slides>75</Slides>
  <Notes>0</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75</vt:i4>
      </vt:variant>
    </vt:vector>
  </HeadingPairs>
  <TitlesOfParts>
    <vt:vector size="81" baseType="lpstr">
      <vt:lpstr>Arial</vt:lpstr>
      <vt:lpstr>Calibri</vt:lpstr>
      <vt:lpstr>Century Gothic</vt:lpstr>
      <vt:lpstr>ヒラギノ角ゴ Pro W3</vt:lpstr>
      <vt:lpstr>Default Design</vt:lpstr>
      <vt:lpstr>Default Design</vt:lpstr>
      <vt:lpstr>Slide 1</vt:lpstr>
      <vt:lpstr>Learning Objectives</vt:lpstr>
      <vt:lpstr>Programming Concepts</vt:lpstr>
      <vt:lpstr>Programming Concepts</vt:lpstr>
      <vt:lpstr>Programming Concepts</vt:lpstr>
      <vt:lpstr>Programming Concepts</vt:lpstr>
      <vt:lpstr>Programming Concepts</vt:lpstr>
      <vt:lpstr>Names, Values, and Variables</vt:lpstr>
      <vt:lpstr>Names, Values, and Variables</vt:lpstr>
      <vt:lpstr>Variables Are Names in a Program</vt:lpstr>
      <vt:lpstr>Identifiers and Their Rules</vt:lpstr>
      <vt:lpstr>Identifiers and Their Rules</vt:lpstr>
      <vt:lpstr>Variable Declaration Statement</vt:lpstr>
      <vt:lpstr>Variable Declaration Statement</vt:lpstr>
      <vt:lpstr>The Statement Terminator</vt:lpstr>
      <vt:lpstr>Rules for Declaring Variables</vt:lpstr>
      <vt:lpstr>Undefined Values</vt:lpstr>
      <vt:lpstr>Initializing a Declaration</vt:lpstr>
      <vt:lpstr>Initializing a Declaration</vt:lpstr>
      <vt:lpstr>Three Basic Data Types of JavaScript</vt:lpstr>
      <vt:lpstr>Rules for Writing Numbers</vt:lpstr>
      <vt:lpstr>Rules for Writing Numbers</vt:lpstr>
      <vt:lpstr>Strings</vt:lpstr>
      <vt:lpstr>Rules for Writing Strings in JavaScript</vt:lpstr>
      <vt:lpstr>Rules for Writing Strings in JavaScript</vt:lpstr>
      <vt:lpstr>Strings</vt:lpstr>
      <vt:lpstr>String constants or string literals</vt:lpstr>
      <vt:lpstr>Escape Mechanisms</vt:lpstr>
      <vt:lpstr>Boolean Values</vt:lpstr>
      <vt:lpstr>Values in Programming</vt:lpstr>
      <vt:lpstr>The Assignment Statement</vt:lpstr>
      <vt:lpstr>The Assignment Statement</vt:lpstr>
      <vt:lpstr>The Assignment Statement</vt:lpstr>
      <vt:lpstr>Assignment Symbol</vt:lpstr>
      <vt:lpstr>Interpreting an Assignment Statement</vt:lpstr>
      <vt:lpstr>Interpreting an Assignment Statement</vt:lpstr>
      <vt:lpstr>Interpreting an Assignment Statement</vt:lpstr>
      <vt:lpstr>Three Key Points About Assignment</vt:lpstr>
      <vt:lpstr>An Expression and Its Syntax</vt:lpstr>
      <vt:lpstr>Arithmetic Operators</vt:lpstr>
      <vt:lpstr>Arithmetic Operators</vt:lpstr>
      <vt:lpstr>Arithmetic Operators</vt:lpstr>
      <vt:lpstr>Arithmetic Operators</vt:lpstr>
      <vt:lpstr>Relational Operators</vt:lpstr>
      <vt:lpstr>Logical Operators</vt:lpstr>
      <vt:lpstr>Logical Operators</vt:lpstr>
      <vt:lpstr>Logical and</vt:lpstr>
      <vt:lpstr>Logical Operators</vt:lpstr>
      <vt:lpstr>Logical not</vt:lpstr>
      <vt:lpstr>Operator Overload</vt:lpstr>
      <vt:lpstr>Concatenation</vt:lpstr>
      <vt:lpstr>Conditional Statements</vt:lpstr>
      <vt:lpstr>if Statements and Their Flow of Control</vt:lpstr>
      <vt:lpstr>if Statements and Their Flow of Control</vt:lpstr>
      <vt:lpstr>Compound Statements</vt:lpstr>
      <vt:lpstr>Compound Statements</vt:lpstr>
      <vt:lpstr>if/else Statements</vt:lpstr>
      <vt:lpstr>if/else Statements</vt:lpstr>
      <vt:lpstr>Nested if/else Statements</vt:lpstr>
      <vt:lpstr>Slide 60</vt:lpstr>
      <vt:lpstr>The Espresso Program</vt:lpstr>
      <vt:lpstr>The Espresso Program</vt:lpstr>
      <vt:lpstr>The Espresso Program</vt:lpstr>
      <vt:lpstr>The Espresso Program</vt:lpstr>
      <vt:lpstr>The Espresso Program</vt:lpstr>
      <vt:lpstr>The Espresso Program</vt:lpstr>
      <vt:lpstr>The Espresso Program</vt:lpstr>
      <vt:lpstr>The Espresso Program</vt:lpstr>
      <vt:lpstr>The Espresso Program</vt:lpstr>
      <vt:lpstr>Summary</vt:lpstr>
      <vt:lpstr>Summary</vt:lpstr>
      <vt:lpstr>Summary</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107</cp:revision>
  <dcterms:created xsi:type="dcterms:W3CDTF">2012-03-21T18:49:41Z</dcterms:created>
  <dcterms:modified xsi:type="dcterms:W3CDTF">2012-05-21T14:01:28Z</dcterms:modified>
</cp:coreProperties>
</file>