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326" r:id="rId6"/>
    <p:sldId id="335" r:id="rId7"/>
    <p:sldId id="379" r:id="rId8"/>
    <p:sldId id="380" r:id="rId9"/>
    <p:sldId id="327" r:id="rId10"/>
    <p:sldId id="381" r:id="rId11"/>
    <p:sldId id="328" r:id="rId12"/>
    <p:sldId id="329" r:id="rId13"/>
    <p:sldId id="330" r:id="rId14"/>
    <p:sldId id="331" r:id="rId15"/>
    <p:sldId id="332" r:id="rId16"/>
    <p:sldId id="389" r:id="rId17"/>
    <p:sldId id="382" r:id="rId18"/>
    <p:sldId id="390" r:id="rId19"/>
    <p:sldId id="391" r:id="rId20"/>
    <p:sldId id="383" r:id="rId21"/>
    <p:sldId id="384" r:id="rId22"/>
    <p:sldId id="392" r:id="rId23"/>
    <p:sldId id="385" r:id="rId24"/>
    <p:sldId id="393" r:id="rId25"/>
    <p:sldId id="386" r:id="rId26"/>
    <p:sldId id="387" r:id="rId27"/>
    <p:sldId id="388" r:id="rId28"/>
    <p:sldId id="401" r:id="rId29"/>
    <p:sldId id="402" r:id="rId30"/>
    <p:sldId id="394" r:id="rId31"/>
    <p:sldId id="403" r:id="rId32"/>
    <p:sldId id="395" r:id="rId33"/>
    <p:sldId id="405" r:id="rId34"/>
    <p:sldId id="404" r:id="rId35"/>
    <p:sldId id="396" r:id="rId36"/>
    <p:sldId id="397" r:id="rId37"/>
    <p:sldId id="406" r:id="rId38"/>
    <p:sldId id="400" r:id="rId39"/>
    <p:sldId id="399" r:id="rId40"/>
    <p:sldId id="407" r:id="rId41"/>
    <p:sldId id="408" r:id="rId42"/>
    <p:sldId id="414" r:id="rId43"/>
    <p:sldId id="409" r:id="rId44"/>
    <p:sldId id="415" r:id="rId45"/>
    <p:sldId id="416" r:id="rId46"/>
    <p:sldId id="417" r:id="rId47"/>
    <p:sldId id="410" r:id="rId48"/>
    <p:sldId id="418" r:id="rId49"/>
    <p:sldId id="419" r:id="rId50"/>
    <p:sldId id="411" r:id="rId51"/>
    <p:sldId id="421" r:id="rId52"/>
    <p:sldId id="413" r:id="rId53"/>
    <p:sldId id="422" r:id="rId54"/>
    <p:sldId id="423" r:id="rId55"/>
    <p:sldId id="427" r:id="rId56"/>
    <p:sldId id="428" r:id="rId57"/>
    <p:sldId id="429" r:id="rId58"/>
    <p:sldId id="425" r:id="rId59"/>
    <p:sldId id="426" r:id="rId60"/>
    <p:sldId id="430" r:id="rId61"/>
    <p:sldId id="438" r:id="rId62"/>
    <p:sldId id="431" r:id="rId63"/>
    <p:sldId id="439" r:id="rId64"/>
    <p:sldId id="440" r:id="rId65"/>
    <p:sldId id="432" r:id="rId66"/>
    <p:sldId id="324" r:id="rId67"/>
    <p:sldId id="325" r:id="rId6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3F3"/>
    <a:srgbClr val="CCE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60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CCECFF"/>
        </a:solidFill>
        <a:effectLst/>
      </p:bgPr>
    </p:bg>
    <p:spTree>
      <p:nvGrpSpPr>
        <p:cNvPr id="1" name=""/>
        <p:cNvGrpSpPr/>
        <p:nvPr/>
      </p:nvGrpSpPr>
      <p:grpSpPr>
        <a:xfrm>
          <a:off x="0" y="0"/>
          <a:ext cx="0" cy="0"/>
          <a:chOff x="0" y="0"/>
          <a:chExt cx="0" cy="0"/>
        </a:xfrm>
      </p:grpSpPr>
      <p:pic>
        <p:nvPicPr>
          <p:cNvPr id="2" name="Picture 5"/>
          <p:cNvPicPr>
            <a:picLocks noChangeAspect="1" noChangeArrowheads="1"/>
          </p:cNvPicPr>
          <p:nvPr userDrawn="1"/>
        </p:nvPicPr>
        <p:blipFill>
          <a:blip r:embed="rId2"/>
          <a:srcRect/>
          <a:stretch>
            <a:fillRect/>
          </a:stretch>
        </p:blipFill>
        <p:spPr bwMode="auto">
          <a:xfrm>
            <a:off x="0" y="1828800"/>
            <a:ext cx="9144000" cy="1733550"/>
          </a:xfrm>
          <a:prstGeom prst="rect">
            <a:avLst/>
          </a:prstGeom>
          <a:noFill/>
          <a:ln w="9525">
            <a:noFill/>
            <a:miter lim="800000"/>
            <a:headEnd/>
            <a:tailEnd/>
          </a:ln>
        </p:spPr>
      </p:pic>
      <p:sp>
        <p:nvSpPr>
          <p:cNvPr id="3" name="Text Box 7"/>
          <p:cNvSpPr txBox="1">
            <a:spLocks noChangeArrowheads="1"/>
          </p:cNvSpPr>
          <p:nvPr userDrawn="1"/>
        </p:nvSpPr>
        <p:spPr bwMode="auto">
          <a:xfrm>
            <a:off x="228600" y="457200"/>
            <a:ext cx="8686800" cy="701675"/>
          </a:xfrm>
          <a:prstGeom prst="rect">
            <a:avLst/>
          </a:prstGeom>
          <a:noFill/>
          <a:ln w="9525">
            <a:noFill/>
            <a:miter lim="800000"/>
            <a:headEnd/>
            <a:tailEnd/>
          </a:ln>
          <a:effectLst/>
        </p:spPr>
        <p:txBody>
          <a:bodyPr>
            <a:spAutoFit/>
          </a:bodyPr>
          <a:lstStyle/>
          <a:p>
            <a:pPr algn="ctr" eaLnBrk="0" hangingPunct="0">
              <a:spcBef>
                <a:spcPct val="50000"/>
              </a:spcBef>
              <a:defRPr/>
            </a:pPr>
            <a:r>
              <a:rPr lang="en-US" sz="4000" b="1" dirty="0">
                <a:solidFill>
                  <a:schemeClr val="accent2"/>
                </a:solidFill>
                <a:latin typeface="Century Gothic" pitchFamily="34" charset="0"/>
                <a:ea typeface="ヒラギノ角ゴ Pro W3" pitchFamily="1" charset="-128"/>
              </a:rPr>
              <a:t>Chapter </a:t>
            </a:r>
            <a:r>
              <a:rPr lang="en-US" sz="4000" b="1" dirty="0">
                <a:solidFill>
                  <a:schemeClr val="accent2"/>
                </a:solidFill>
                <a:latin typeface="Century Gothic" pitchFamily="34" charset="0"/>
                <a:ea typeface="ヒラギノ角ゴ Pro W3" pitchFamily="1" charset="-128"/>
              </a:rPr>
              <a:t>18</a:t>
            </a:r>
            <a:endParaRPr lang="en-US" sz="4000" b="1" dirty="0">
              <a:solidFill>
                <a:schemeClr val="accent2"/>
              </a:solidFill>
              <a:latin typeface="Century Gothic" pitchFamily="34" charset="0"/>
              <a:ea typeface="ヒラギノ角ゴ Pro W3" pitchFamily="1" charset="-128"/>
            </a:endParaRPr>
          </a:p>
        </p:txBody>
      </p:sp>
      <p:sp>
        <p:nvSpPr>
          <p:cNvPr id="4" name="Text Box 8"/>
          <p:cNvSpPr txBox="1">
            <a:spLocks noChangeArrowheads="1"/>
          </p:cNvSpPr>
          <p:nvPr userDrawn="1"/>
        </p:nvSpPr>
        <p:spPr bwMode="auto">
          <a:xfrm>
            <a:off x="0" y="1143000"/>
            <a:ext cx="9144000" cy="554038"/>
          </a:xfrm>
          <a:prstGeom prst="rect">
            <a:avLst/>
          </a:prstGeom>
          <a:noFill/>
          <a:ln w="9525">
            <a:noFill/>
            <a:miter lim="800000"/>
            <a:headEnd/>
            <a:tailEnd/>
          </a:ln>
          <a:effectLst/>
        </p:spPr>
        <p:txBody>
          <a:bodyPr>
            <a:spAutoFit/>
          </a:bodyPr>
          <a:lstStyle/>
          <a:p>
            <a:pPr algn="ctr" eaLnBrk="0" hangingPunct="0">
              <a:spcBef>
                <a:spcPct val="50000"/>
              </a:spcBef>
              <a:defRPr/>
            </a:pPr>
            <a:r>
              <a:rPr lang="en-US" sz="3000" b="1" i="1" dirty="0">
                <a:solidFill>
                  <a:srgbClr val="5895EE"/>
                </a:solidFill>
                <a:latin typeface="Century Gothic" pitchFamily="34" charset="0"/>
                <a:ea typeface="ヒラギノ角ゴ Pro W3" pitchFamily="1" charset="-128"/>
              </a:rPr>
              <a:t>A JavaScript Program</a:t>
            </a:r>
            <a:endParaRPr lang="en-US" sz="3000" b="1" i="1" dirty="0">
              <a:solidFill>
                <a:srgbClr val="5895EE"/>
              </a:solidFill>
              <a:latin typeface="Century Gothic" pitchFamily="34" charset="0"/>
              <a:ea typeface="ヒラギノ角ゴ Pro W3" pitchFamily="1" charset="-128"/>
            </a:endParaRPr>
          </a:p>
        </p:txBody>
      </p:sp>
      <p:pic>
        <p:nvPicPr>
          <p:cNvPr id="5" name="Picture 10" descr="DG_Bar_Blue_USLetter_RGB"/>
          <p:cNvPicPr>
            <a:picLocks noChangeAspect="1" noChangeArrowheads="1"/>
          </p:cNvPicPr>
          <p:nvPr userDrawn="1"/>
        </p:nvPicPr>
        <p:blipFill>
          <a:blip r:embed="rId3"/>
          <a:srcRect/>
          <a:stretch>
            <a:fillRect/>
          </a:stretch>
        </p:blipFill>
        <p:spPr bwMode="auto">
          <a:xfrm>
            <a:off x="0" y="6248400"/>
            <a:ext cx="9144000" cy="609600"/>
          </a:xfrm>
          <a:prstGeom prst="rect">
            <a:avLst/>
          </a:prstGeom>
          <a:noFill/>
          <a:ln w="9525">
            <a:noFill/>
            <a:miter lim="800000"/>
            <a:headEnd/>
            <a:tailEnd/>
          </a:ln>
        </p:spPr>
      </p:pic>
      <p:pic>
        <p:nvPicPr>
          <p:cNvPr id="6" name="Picture 11"/>
          <p:cNvPicPr>
            <a:picLocks noChangeAspect="1" noChangeArrowheads="1"/>
          </p:cNvPicPr>
          <p:nvPr userDrawn="1"/>
        </p:nvPicPr>
        <p:blipFill>
          <a:blip r:embed="rId4"/>
          <a:srcRect/>
          <a:stretch>
            <a:fillRect/>
          </a:stretch>
        </p:blipFill>
        <p:spPr bwMode="auto">
          <a:xfrm>
            <a:off x="0" y="3541713"/>
            <a:ext cx="4572000" cy="2687637"/>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9" name="Rectangle 3"/>
          <p:cNvSpPr>
            <a:spLocks noChangeArrowheads="1"/>
          </p:cNvSpPr>
          <p:nvPr userDrawn="1"/>
        </p:nvSpPr>
        <p:spPr bwMode="auto">
          <a:xfrm>
            <a:off x="0" y="6553200"/>
            <a:ext cx="6548438" cy="304800"/>
          </a:xfrm>
          <a:prstGeom prst="rect">
            <a:avLst/>
          </a:prstGeom>
          <a:noFill/>
          <a:ln w="9525">
            <a:noFill/>
            <a:miter lim="800000"/>
            <a:headEnd/>
            <a:tailEnd/>
          </a:ln>
        </p:spPr>
        <p:txBody>
          <a:bodyPr anchor="b"/>
          <a:lstStyle/>
          <a:p>
            <a:pPr eaLnBrk="0" hangingPunct="0">
              <a:spcBef>
                <a:spcPct val="50000"/>
              </a:spcBef>
              <a:defRPr/>
            </a:pPr>
            <a:r>
              <a:rPr lang="en-US" sz="1000" dirty="0">
                <a:latin typeface="Century Gothic" pitchFamily="34" charset="0"/>
                <a:ea typeface="ヒラギノ角ゴ Pro W3" pitchFamily="1" charset="-128"/>
              </a:rPr>
              <a:t>Copyright © 2013 Pearson Education, Inc. Publishing as Pearson Addison-Wesley</a:t>
            </a:r>
          </a:p>
        </p:txBody>
      </p:sp>
      <p:sp>
        <p:nvSpPr>
          <p:cNvPr id="1027" name="Rectangle 11"/>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1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pic>
        <p:nvPicPr>
          <p:cNvPr id="1029" name="Picture 13"/>
          <p:cNvPicPr>
            <a:picLocks noChangeAspect="1" noChangeArrowheads="1"/>
          </p:cNvPicPr>
          <p:nvPr userDrawn="1"/>
        </p:nvPicPr>
        <p:blipFill>
          <a:blip r:embed="rId13"/>
          <a:srcRect/>
          <a:stretch>
            <a:fillRect/>
          </a:stretch>
        </p:blipFill>
        <p:spPr bwMode="auto">
          <a:xfrm>
            <a:off x="7705725" y="5391150"/>
            <a:ext cx="1438275" cy="14668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0"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eaLnBrk="1" hangingPunct="1"/>
            <a:r>
              <a:rPr lang="en-US" smtClean="0"/>
              <a:t>Background for the GUI</a:t>
            </a:r>
          </a:p>
        </p:txBody>
      </p:sp>
      <p:sp>
        <p:nvSpPr>
          <p:cNvPr id="22530" name="Rectangle 3"/>
          <p:cNvSpPr>
            <a:spLocks noGrp="1" noChangeArrowheads="1"/>
          </p:cNvSpPr>
          <p:nvPr>
            <p:ph type="body" idx="1"/>
          </p:nvPr>
        </p:nvSpPr>
        <p:spPr/>
        <p:txBody>
          <a:bodyPr/>
          <a:lstStyle/>
          <a:p>
            <a:pPr eaLnBrk="1" hangingPunct="1"/>
            <a:r>
              <a:rPr lang="en-US" smtClean="0"/>
              <a:t>Quick HTML Review</a:t>
            </a:r>
          </a:p>
          <a:p>
            <a:pPr lvl="1" eaLnBrk="1" hangingPunct="1"/>
            <a:r>
              <a:rPr lang="en-US" smtClean="0"/>
              <a:t>Add &lt;br/&gt; is needed to display the paragraph slogan on two lines</a:t>
            </a:r>
          </a:p>
          <a:p>
            <a:pPr lvl="2" eaLnBrk="1" hangingPunct="1"/>
            <a:r>
              <a:rPr lang="en-US" smtClean="0"/>
              <a:t>Format it to be shorter than the full window</a:t>
            </a:r>
          </a:p>
          <a:p>
            <a:pPr lvl="1" eaLnBrk="1" hangingPunct="1"/>
            <a:r>
              <a:rPr lang="en-US" smtClean="0"/>
              <a:t>Format the text:</a:t>
            </a:r>
          </a:p>
          <a:p>
            <a:pPr lvl="2" eaLnBrk="1" hangingPunct="1"/>
            <a:r>
              <a:rPr lang="en-US" smtClean="0"/>
              <a:t>Choose </a:t>
            </a:r>
            <a:r>
              <a:rPr lang="en-US" sz="2000" smtClean="0"/>
              <a:t>saddlebrown </a:t>
            </a:r>
            <a:r>
              <a:rPr lang="en-US" smtClean="0"/>
              <a:t>as the background color,  </a:t>
            </a:r>
            <a:r>
              <a:rPr lang="en-US" sz="2000" smtClean="0"/>
              <a:t>darkorange </a:t>
            </a:r>
            <a:r>
              <a:rPr lang="en-US" smtClean="0"/>
              <a:t>for the font color, and Helvetica for the font family</a:t>
            </a:r>
          </a:p>
          <a:p>
            <a:pPr lvl="2" eaLnBrk="1" hangingPunct="1"/>
            <a:r>
              <a:rPr lang="en-US" smtClean="0"/>
              <a:t>Make the heading white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pPr eaLnBrk="1" hangingPunct="1"/>
            <a:r>
              <a:rPr lang="en-US" smtClean="0"/>
              <a:t>So far…</a:t>
            </a:r>
          </a:p>
        </p:txBody>
      </p:sp>
      <p:pic>
        <p:nvPicPr>
          <p:cNvPr id="7" name="Picture 2"/>
          <p:cNvPicPr>
            <a:picLocks noChangeAspect="1" noChangeArrowheads="1"/>
          </p:cNvPicPr>
          <p:nvPr/>
        </p:nvPicPr>
        <p:blipFill>
          <a:blip r:embed="rId2"/>
          <a:srcRect/>
          <a:stretch>
            <a:fillRect/>
          </a:stretch>
        </p:blipFill>
        <p:spPr bwMode="auto">
          <a:xfrm>
            <a:off x="542925" y="1981200"/>
            <a:ext cx="8270875" cy="2971800"/>
          </a:xfrm>
          <a:prstGeom prst="rect">
            <a:avLst/>
          </a:prstGeom>
          <a:noFill/>
          <a:ln w="9525">
            <a:solidFill>
              <a:schemeClr val="accent2">
                <a:lumMod val="75000"/>
              </a:schemeClr>
            </a:solid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pPr eaLnBrk="1" hangingPunct="1"/>
            <a:r>
              <a:rPr lang="en-US" smtClean="0"/>
              <a:t>Interacting with a GUI</a:t>
            </a:r>
          </a:p>
        </p:txBody>
      </p:sp>
      <p:sp>
        <p:nvSpPr>
          <p:cNvPr id="24578" name="Rectangle 3"/>
          <p:cNvSpPr>
            <a:spLocks noGrp="1" noChangeArrowheads="1"/>
          </p:cNvSpPr>
          <p:nvPr>
            <p:ph type="body" idx="1"/>
          </p:nvPr>
        </p:nvSpPr>
        <p:spPr/>
        <p:txBody>
          <a:bodyPr/>
          <a:lstStyle/>
          <a:p>
            <a:pPr eaLnBrk="1" hangingPunct="1"/>
            <a:r>
              <a:rPr lang="en-US" smtClean="0"/>
              <a:t>Input facilities like buttons and checkboxes are known as elements of HTML forms</a:t>
            </a:r>
          </a:p>
          <a:p>
            <a:pPr eaLnBrk="1" hangingPunct="1"/>
            <a:r>
              <a:rPr lang="en-US" smtClean="0"/>
              <a:t>They assist with activities like ordering products or answering survey questions</a:t>
            </a:r>
          </a:p>
          <a:p>
            <a:pPr eaLnBrk="1" hangingPunct="1"/>
            <a:r>
              <a:rPr lang="en-US" smtClean="0"/>
              <a:t>When a form is complete, it is sent to the computer for processing</a:t>
            </a:r>
          </a:p>
          <a:p>
            <a:pPr eaLnBrk="1" hangingPunct="1"/>
            <a:r>
              <a:rPr lang="en-US" smtClean="0"/>
              <a:t>Input elements, while not part of a survey, are still need so </a:t>
            </a:r>
            <a:r>
              <a:rPr lang="en-US" i="1" smtClean="0"/>
              <a:t>form</a:t>
            </a:r>
            <a:r>
              <a:rPr lang="en-US" smtClean="0"/>
              <a:t> tags must </a:t>
            </a:r>
            <a:br>
              <a:rPr lang="en-US" smtClean="0"/>
            </a:br>
            <a:r>
              <a:rPr lang="en-US" smtClean="0"/>
              <a:t>be used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eaLnBrk="1" hangingPunct="1"/>
            <a:r>
              <a:rPr lang="en-US" smtClean="0"/>
              <a:t>Forms</a:t>
            </a:r>
          </a:p>
        </p:txBody>
      </p:sp>
      <p:sp>
        <p:nvSpPr>
          <p:cNvPr id="25602" name="Rectangle 3"/>
          <p:cNvSpPr>
            <a:spLocks noGrp="1" noChangeArrowheads="1"/>
          </p:cNvSpPr>
          <p:nvPr>
            <p:ph type="body" idx="1"/>
          </p:nvPr>
        </p:nvSpPr>
        <p:spPr/>
        <p:txBody>
          <a:bodyPr/>
          <a:lstStyle/>
          <a:p>
            <a:pPr eaLnBrk="1" hangingPunct="1"/>
            <a:r>
              <a:rPr lang="en-US" smtClean="0"/>
              <a:t>The form tags surround all input elements</a:t>
            </a:r>
          </a:p>
          <a:p>
            <a:pPr eaLnBrk="1" hangingPunct="1"/>
            <a:r>
              <a:rPr lang="en-US" smtClean="0"/>
              <a:t>The action attribute of form is required for input</a:t>
            </a:r>
          </a:p>
          <a:p>
            <a:pPr lvl="1" eaLnBrk="1" hangingPunct="1"/>
            <a:r>
              <a:rPr lang="en-US" smtClean="0"/>
              <a:t>Action attribute usually tells the browser how to process the form</a:t>
            </a:r>
          </a:p>
          <a:p>
            <a:pPr lvl="1" eaLnBrk="1" hangingPunct="1"/>
            <a:r>
              <a:rPr lang="en-US" smtClean="0"/>
              <a:t>We will leave it empty since we don’t need to send the form for processing</a:t>
            </a:r>
          </a:p>
        </p:txBody>
      </p:sp>
      <p:pic>
        <p:nvPicPr>
          <p:cNvPr id="6146" name="Picture 2"/>
          <p:cNvPicPr>
            <a:picLocks noChangeAspect="1" noChangeArrowheads="1"/>
          </p:cNvPicPr>
          <p:nvPr/>
        </p:nvPicPr>
        <p:blipFill>
          <a:blip r:embed="rId2"/>
          <a:srcRect/>
          <a:stretch>
            <a:fillRect/>
          </a:stretch>
        </p:blipFill>
        <p:spPr bwMode="auto">
          <a:xfrm>
            <a:off x="3276600" y="5257800"/>
            <a:ext cx="2897188" cy="990600"/>
          </a:xfrm>
          <a:prstGeom prst="rect">
            <a:avLst/>
          </a:prstGeom>
          <a:noFill/>
          <a:ln w="9525">
            <a:solidFill>
              <a:schemeClr val="accent2">
                <a:lumMod val="75000"/>
              </a:schemeClr>
            </a:solid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pPr eaLnBrk="1" hangingPunct="1"/>
            <a:r>
              <a:rPr lang="en-US" smtClean="0"/>
              <a:t>So Far, So Good?</a:t>
            </a:r>
          </a:p>
        </p:txBody>
      </p:sp>
      <p:pic>
        <p:nvPicPr>
          <p:cNvPr id="7170" name="Picture 2"/>
          <p:cNvPicPr>
            <a:picLocks noChangeAspect="1" noChangeArrowheads="1"/>
          </p:cNvPicPr>
          <p:nvPr/>
        </p:nvPicPr>
        <p:blipFill>
          <a:blip r:embed="rId2"/>
          <a:srcRect/>
          <a:stretch>
            <a:fillRect/>
          </a:stretch>
        </p:blipFill>
        <p:spPr bwMode="auto">
          <a:xfrm>
            <a:off x="665163" y="1524000"/>
            <a:ext cx="7970837" cy="3886200"/>
          </a:xfrm>
          <a:prstGeom prst="rect">
            <a:avLst/>
          </a:prstGeom>
          <a:noFill/>
          <a:ln w="9525">
            <a:solidFill>
              <a:schemeClr val="accent2">
                <a:lumMod val="75000"/>
              </a:schemeClr>
            </a:solid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smtClean="0"/>
              <a:t>Events and Event Handlers</a:t>
            </a:r>
          </a:p>
        </p:txBody>
      </p:sp>
      <p:sp>
        <p:nvSpPr>
          <p:cNvPr id="27650" name="Rectangle 3"/>
          <p:cNvSpPr>
            <a:spLocks noGrp="1" noChangeArrowheads="1"/>
          </p:cNvSpPr>
          <p:nvPr>
            <p:ph type="body" idx="1"/>
          </p:nvPr>
        </p:nvSpPr>
        <p:spPr/>
        <p:txBody>
          <a:bodyPr/>
          <a:lstStyle/>
          <a:p>
            <a:pPr eaLnBrk="1" hangingPunct="1"/>
            <a:r>
              <a:rPr lang="en-US" smtClean="0"/>
              <a:t>When the GUI inputs are used they cause an </a:t>
            </a:r>
            <a:r>
              <a:rPr lang="en-US" i="1" smtClean="0"/>
              <a:t>event</a:t>
            </a:r>
            <a:r>
              <a:rPr lang="en-US" smtClean="0"/>
              <a:t> to occur</a:t>
            </a:r>
          </a:p>
          <a:p>
            <a:pPr eaLnBrk="1" hangingPunct="1"/>
            <a:r>
              <a:rPr lang="en-US" smtClean="0"/>
              <a:t>Buttons have a “click event” (as in you </a:t>
            </a:r>
            <a:r>
              <a:rPr lang="en-US" i="1" smtClean="0"/>
              <a:t>click</a:t>
            </a:r>
            <a:r>
              <a:rPr lang="en-US" smtClean="0"/>
              <a:t> the mouse to select the button)</a:t>
            </a:r>
          </a:p>
          <a:p>
            <a:pPr eaLnBrk="1" hangingPunct="1"/>
            <a:r>
              <a:rPr lang="en-US" smtClean="0"/>
              <a:t>An event is an indication from the computer (operating system) that </a:t>
            </a:r>
            <a:r>
              <a:rPr lang="en-US" i="1" smtClean="0"/>
              <a:t>something</a:t>
            </a:r>
            <a:r>
              <a:rPr lang="en-US" smtClean="0"/>
              <a:t> just happened (mouse click)</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pPr eaLnBrk="1" hangingPunct="1"/>
            <a:r>
              <a:rPr lang="en-US" smtClean="0"/>
              <a:t>Events and Event Handlers</a:t>
            </a:r>
          </a:p>
        </p:txBody>
      </p:sp>
      <p:sp>
        <p:nvSpPr>
          <p:cNvPr id="28674" name="Rectangle 3"/>
          <p:cNvSpPr>
            <a:spLocks noGrp="1" noChangeArrowheads="1"/>
          </p:cNvSpPr>
          <p:nvPr>
            <p:ph type="body" idx="1"/>
          </p:nvPr>
        </p:nvSpPr>
        <p:spPr/>
        <p:txBody>
          <a:bodyPr/>
          <a:lstStyle/>
          <a:p>
            <a:pPr eaLnBrk="1" hangingPunct="1"/>
            <a:r>
              <a:rPr lang="en-US" smtClean="0"/>
              <a:t>The JavaScript program needs to respond to that click:</a:t>
            </a:r>
          </a:p>
          <a:p>
            <a:pPr lvl="1" eaLnBrk="1" hangingPunct="1"/>
            <a:r>
              <a:rPr lang="en-US" smtClean="0"/>
              <a:t>It needs to do the operation that corresponds to the button command</a:t>
            </a:r>
          </a:p>
          <a:p>
            <a:pPr eaLnBrk="1" hangingPunct="1"/>
            <a:r>
              <a:rPr lang="en-US" smtClean="0"/>
              <a:t>When JavaScript “finds out” about the event, it runs a piece of program called the event handler</a:t>
            </a:r>
          </a:p>
          <a:p>
            <a:pPr eaLnBrk="1" hangingPunct="1"/>
            <a:r>
              <a:rPr lang="en-US" smtClean="0"/>
              <a:t>An </a:t>
            </a:r>
            <a:r>
              <a:rPr lang="en-US" i="1" smtClean="0"/>
              <a:t>event handler </a:t>
            </a:r>
            <a:r>
              <a:rPr lang="en-US" smtClean="0"/>
              <a:t>is the program that responds to the click</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pPr eaLnBrk="1" hangingPunct="1"/>
            <a:r>
              <a:rPr lang="en-US" smtClean="0"/>
              <a:t>Three Input Elements</a:t>
            </a:r>
          </a:p>
        </p:txBody>
      </p:sp>
      <p:sp>
        <p:nvSpPr>
          <p:cNvPr id="29698" name="Content Placeholder 2"/>
          <p:cNvSpPr>
            <a:spLocks noGrp="1"/>
          </p:cNvSpPr>
          <p:nvPr>
            <p:ph idx="1"/>
          </p:nvPr>
        </p:nvSpPr>
        <p:spPr/>
        <p:txBody>
          <a:bodyPr/>
          <a:lstStyle/>
          <a:p>
            <a:pPr marL="514350" indent="-514350" eaLnBrk="1" hangingPunct="1">
              <a:buFontTx/>
              <a:buAutoNum type="arabicPeriod"/>
            </a:pPr>
            <a:r>
              <a:rPr lang="en-US" b="1" smtClean="0"/>
              <a:t>Button</a:t>
            </a:r>
          </a:p>
          <a:p>
            <a:pPr marL="914400" lvl="1" indent="-514350" eaLnBrk="1" hangingPunct="1"/>
            <a:r>
              <a:rPr lang="en-US" smtClean="0"/>
              <a:t>&lt;input type="button" value="</a:t>
            </a:r>
            <a:r>
              <a:rPr lang="en-US" i="1" smtClean="0"/>
              <a:t>label " onclick="event_handler " /&gt;</a:t>
            </a:r>
          </a:p>
          <a:p>
            <a:pPr marL="914400" lvl="1" indent="-514350" eaLnBrk="1" hangingPunct="1"/>
            <a:r>
              <a:rPr lang="en-US" i="1" smtClean="0"/>
              <a:t>value</a:t>
            </a:r>
            <a:r>
              <a:rPr lang="en-US" smtClean="0"/>
              <a:t> gives the text to be printed on the button</a:t>
            </a:r>
          </a:p>
          <a:p>
            <a:pPr marL="914400" lvl="1" indent="-514350" eaLnBrk="1" hangingPunct="1"/>
            <a:r>
              <a:rPr lang="en-US" i="1" smtClean="0"/>
              <a:t>onclick</a:t>
            </a:r>
            <a:r>
              <a:rPr lang="en-US" smtClean="0"/>
              <a:t> gives the event handler’s JavaScript instructions</a:t>
            </a:r>
          </a:p>
          <a:p>
            <a:pPr marL="1314450" lvl="2" indent="-514350" eaLnBrk="1" hangingPunct="1"/>
            <a:r>
              <a:rPr lang="en-US" smtClean="0"/>
              <a:t>When the button is clicked, JavaScript’s event handler is executed</a:t>
            </a:r>
          </a:p>
        </p:txBody>
      </p:sp>
      <p:pic>
        <p:nvPicPr>
          <p:cNvPr id="29699" name="Picture 2"/>
          <p:cNvPicPr>
            <a:picLocks noChangeAspect="1" noChangeArrowheads="1"/>
          </p:cNvPicPr>
          <p:nvPr/>
        </p:nvPicPr>
        <p:blipFill>
          <a:blip r:embed="rId2"/>
          <a:srcRect/>
          <a:stretch>
            <a:fillRect/>
          </a:stretch>
        </p:blipFill>
        <p:spPr bwMode="auto">
          <a:xfrm>
            <a:off x="7534275" y="1524000"/>
            <a:ext cx="1609725" cy="1133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Picture 2"/>
          <p:cNvPicPr>
            <a:picLocks noChangeAspect="1" noChangeArrowheads="1"/>
          </p:cNvPicPr>
          <p:nvPr/>
        </p:nvPicPr>
        <p:blipFill>
          <a:blip r:embed="rId2"/>
          <a:srcRect/>
          <a:stretch>
            <a:fillRect/>
          </a:stretch>
        </p:blipFill>
        <p:spPr bwMode="auto">
          <a:xfrm>
            <a:off x="7534275" y="1524000"/>
            <a:ext cx="1609725" cy="1133475"/>
          </a:xfrm>
          <a:prstGeom prst="rect">
            <a:avLst/>
          </a:prstGeom>
          <a:noFill/>
          <a:ln w="9525">
            <a:noFill/>
            <a:miter lim="800000"/>
            <a:headEnd/>
            <a:tailEnd/>
          </a:ln>
        </p:spPr>
      </p:pic>
      <p:sp>
        <p:nvSpPr>
          <p:cNvPr id="30722" name="Title 1"/>
          <p:cNvSpPr>
            <a:spLocks noGrp="1"/>
          </p:cNvSpPr>
          <p:nvPr>
            <p:ph type="title"/>
          </p:nvPr>
        </p:nvSpPr>
        <p:spPr/>
        <p:txBody>
          <a:bodyPr/>
          <a:lstStyle/>
          <a:p>
            <a:pPr eaLnBrk="1" hangingPunct="1"/>
            <a:r>
              <a:rPr lang="en-US" smtClean="0"/>
              <a:t>Three Input Elements</a:t>
            </a:r>
          </a:p>
        </p:txBody>
      </p:sp>
      <p:sp>
        <p:nvSpPr>
          <p:cNvPr id="30723" name="Content Placeholder 2"/>
          <p:cNvSpPr>
            <a:spLocks noGrp="1"/>
          </p:cNvSpPr>
          <p:nvPr>
            <p:ph idx="1"/>
          </p:nvPr>
        </p:nvSpPr>
        <p:spPr/>
        <p:txBody>
          <a:bodyPr/>
          <a:lstStyle/>
          <a:p>
            <a:pPr marL="514350" indent="-514350" eaLnBrk="1" hangingPunct="1">
              <a:buFontTx/>
              <a:buAutoNum type="arabicPeriod" startAt="2"/>
            </a:pPr>
            <a:r>
              <a:rPr lang="en-US" b="1" smtClean="0"/>
              <a:t>Text Box</a:t>
            </a:r>
          </a:p>
          <a:p>
            <a:pPr lvl="1" eaLnBrk="1" hangingPunct="1"/>
            <a:r>
              <a:rPr lang="en-US" smtClean="0"/>
              <a:t>&lt;input type="text" name="</a:t>
            </a:r>
            <a:r>
              <a:rPr lang="en-US" i="1" smtClean="0"/>
              <a:t>identifier " value="displayed_text" size="6“ </a:t>
            </a:r>
            <a:r>
              <a:rPr lang="en-US" smtClean="0"/>
              <a:t>onchange="event_handler " /&gt; </a:t>
            </a:r>
          </a:p>
          <a:p>
            <a:pPr lvl="1" eaLnBrk="1" hangingPunct="1"/>
            <a:r>
              <a:rPr lang="en-US" i="1" smtClean="0"/>
              <a:t>identifier </a:t>
            </a:r>
            <a:r>
              <a:rPr lang="en-US" smtClean="0"/>
              <a:t>is the name of the element</a:t>
            </a:r>
            <a:endParaRPr lang="en-US" i="1" smtClean="0"/>
          </a:p>
          <a:p>
            <a:pPr lvl="1" eaLnBrk="1" hangingPunct="1"/>
            <a:r>
              <a:rPr lang="en-US" i="1" smtClean="0"/>
              <a:t>value </a:t>
            </a:r>
            <a:r>
              <a:rPr lang="en-US" smtClean="0"/>
              <a:t>is the text to be placed in the box</a:t>
            </a:r>
          </a:p>
          <a:p>
            <a:pPr lvl="1" eaLnBrk="1" hangingPunct="1"/>
            <a:r>
              <a:rPr lang="en-US" i="1" smtClean="0"/>
              <a:t>onchange</a:t>
            </a:r>
            <a:r>
              <a:rPr lang="en-US" smtClean="0"/>
              <a:t> gives the event handler’s JavaScript instructions</a:t>
            </a:r>
          </a:p>
        </p:txBody>
      </p:sp>
      <p:pic>
        <p:nvPicPr>
          <p:cNvPr id="30724" name="Picture 2"/>
          <p:cNvPicPr>
            <a:picLocks noChangeAspect="1" noChangeArrowheads="1"/>
          </p:cNvPicPr>
          <p:nvPr/>
        </p:nvPicPr>
        <p:blipFill>
          <a:blip r:embed="rId3"/>
          <a:srcRect/>
          <a:stretch>
            <a:fillRect/>
          </a:stretch>
        </p:blipFill>
        <p:spPr bwMode="auto">
          <a:xfrm>
            <a:off x="7562850" y="1524000"/>
            <a:ext cx="1581150"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pPr eaLnBrk="1" hangingPunct="1"/>
            <a:r>
              <a:rPr lang="en-US" smtClean="0"/>
              <a:t>Three Input Elements</a:t>
            </a:r>
          </a:p>
        </p:txBody>
      </p:sp>
      <p:sp>
        <p:nvSpPr>
          <p:cNvPr id="31746" name="Content Placeholder 2"/>
          <p:cNvSpPr>
            <a:spLocks noGrp="1"/>
          </p:cNvSpPr>
          <p:nvPr>
            <p:ph idx="1"/>
          </p:nvPr>
        </p:nvSpPr>
        <p:spPr/>
        <p:txBody>
          <a:bodyPr/>
          <a:lstStyle/>
          <a:p>
            <a:pPr marL="514350" indent="-514350" eaLnBrk="1" hangingPunct="1">
              <a:buFontTx/>
              <a:buAutoNum type="arabicPeriod" startAt="3"/>
            </a:pPr>
            <a:r>
              <a:rPr lang="en-US" b="1" smtClean="0"/>
              <a:t>Radio Button</a:t>
            </a:r>
          </a:p>
          <a:p>
            <a:pPr lvl="1" eaLnBrk="1" hangingPunct="1"/>
            <a:r>
              <a:rPr lang="en-US" smtClean="0"/>
              <a:t>&lt;input type="radio" name="</a:t>
            </a:r>
            <a:r>
              <a:rPr lang="en-US" i="1" smtClean="0"/>
              <a:t>identifier“ </a:t>
            </a:r>
            <a:r>
              <a:rPr lang="en-US" smtClean="0"/>
              <a:t>onclick="</a:t>
            </a:r>
            <a:r>
              <a:rPr lang="en-US" i="1" smtClean="0"/>
              <a:t>event_handler " /&gt;label text</a:t>
            </a:r>
          </a:p>
          <a:p>
            <a:pPr lvl="1" eaLnBrk="1" hangingPunct="1"/>
            <a:r>
              <a:rPr lang="en-US" i="1" smtClean="0"/>
              <a:t>identifier </a:t>
            </a:r>
            <a:r>
              <a:rPr lang="en-US" smtClean="0"/>
              <a:t>is the name of the element</a:t>
            </a:r>
          </a:p>
          <a:p>
            <a:pPr lvl="1" eaLnBrk="1" hangingPunct="1"/>
            <a:r>
              <a:rPr lang="en-US" i="1" smtClean="0"/>
              <a:t>label text </a:t>
            </a:r>
            <a:r>
              <a:rPr lang="en-US" smtClean="0"/>
              <a:t>is shown beside the button</a:t>
            </a:r>
          </a:p>
          <a:p>
            <a:pPr lvl="1" eaLnBrk="1" hangingPunct="1"/>
            <a:r>
              <a:rPr lang="en-US" i="1" smtClean="0"/>
              <a:t>onclick</a:t>
            </a:r>
            <a:r>
              <a:rPr lang="en-US" smtClean="0"/>
              <a:t> gives the event handler:</a:t>
            </a:r>
          </a:p>
          <a:p>
            <a:pPr lvl="2" eaLnBrk="1" hangingPunct="1"/>
            <a:r>
              <a:rPr lang="en-US" smtClean="0"/>
              <a:t>When the radio button is clicked, the center darkens to indicate that it is set</a:t>
            </a:r>
          </a:p>
          <a:p>
            <a:pPr lvl="2" eaLnBrk="1" hangingPunct="1"/>
            <a:r>
              <a:rPr lang="en-US" smtClean="0"/>
              <a:t>The event handler’s JavaScript instructions are performed</a:t>
            </a:r>
          </a:p>
        </p:txBody>
      </p:sp>
      <p:pic>
        <p:nvPicPr>
          <p:cNvPr id="31747" name="Picture 2"/>
          <p:cNvPicPr>
            <a:picLocks noChangeAspect="1" noChangeArrowheads="1"/>
          </p:cNvPicPr>
          <p:nvPr/>
        </p:nvPicPr>
        <p:blipFill>
          <a:blip r:embed="rId2"/>
          <a:srcRect/>
          <a:stretch>
            <a:fillRect/>
          </a:stretch>
        </p:blipFill>
        <p:spPr bwMode="auto">
          <a:xfrm>
            <a:off x="7553325" y="1524000"/>
            <a:ext cx="1590675" cy="561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p:txBody>
          <a:bodyPr/>
          <a:lstStyle/>
          <a:p>
            <a:pPr eaLnBrk="1" hangingPunct="1"/>
            <a:r>
              <a:rPr lang="en-US" smtClean="0"/>
              <a:t>Learning Objectives</a:t>
            </a:r>
          </a:p>
        </p:txBody>
      </p:sp>
      <p:sp>
        <p:nvSpPr>
          <p:cNvPr id="14338" name="Rectangle 3"/>
          <p:cNvSpPr>
            <a:spLocks noGrp="1" noChangeArrowheads="1"/>
          </p:cNvSpPr>
          <p:nvPr>
            <p:ph type="body" idx="1"/>
          </p:nvPr>
        </p:nvSpPr>
        <p:spPr/>
        <p:txBody>
          <a:bodyPr/>
          <a:lstStyle/>
          <a:p>
            <a:pPr eaLnBrk="1" hangingPunct="1"/>
            <a:r>
              <a:rPr lang="en-US" sz="2400" smtClean="0"/>
              <a:t>Use the Bean Counter application as a model to do the following:</a:t>
            </a:r>
          </a:p>
          <a:p>
            <a:pPr lvl="1" eaLnBrk="1" hangingPunct="1"/>
            <a:r>
              <a:rPr lang="en-US" sz="2000" smtClean="0"/>
              <a:t>Write input elements</a:t>
            </a:r>
          </a:p>
          <a:p>
            <a:pPr lvl="1" eaLnBrk="1" hangingPunct="1"/>
            <a:r>
              <a:rPr lang="en-US" sz="2000" smtClean="0"/>
              <a:t>Create a button table</a:t>
            </a:r>
          </a:p>
          <a:p>
            <a:pPr lvl="1" eaLnBrk="1" hangingPunct="1"/>
            <a:r>
              <a:rPr lang="en-US" sz="2000" smtClean="0"/>
              <a:t>Write an event handler in JavaScript</a:t>
            </a:r>
          </a:p>
          <a:p>
            <a:pPr lvl="1" eaLnBrk="1" hangingPunct="1"/>
            <a:r>
              <a:rPr lang="en-US" sz="2000" smtClean="0"/>
              <a:t>Produce a GUI similar to that of the Bean Counter</a:t>
            </a:r>
          </a:p>
          <a:p>
            <a:pPr eaLnBrk="1" hangingPunct="1"/>
            <a:r>
              <a:rPr lang="en-US" sz="2400" smtClean="0"/>
              <a:t>Trace the execution of the Bean Counter, saying what output is produced by a given input</a:t>
            </a:r>
          </a:p>
          <a:p>
            <a:pPr eaLnBrk="1" hangingPunct="1"/>
            <a:r>
              <a:rPr lang="en-US" sz="2400" smtClean="0"/>
              <a:t>Explain event-based programming in JavaScript and the use of event handlers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pPr eaLnBrk="1" hangingPunct="1"/>
            <a:r>
              <a:rPr lang="en-US" smtClean="0"/>
              <a:t>Creating the GUI</a:t>
            </a:r>
          </a:p>
        </p:txBody>
      </p:sp>
      <p:sp>
        <p:nvSpPr>
          <p:cNvPr id="32770" name="Content Placeholder 2"/>
          <p:cNvSpPr>
            <a:spLocks noGrp="1"/>
          </p:cNvSpPr>
          <p:nvPr>
            <p:ph idx="1"/>
          </p:nvPr>
        </p:nvSpPr>
        <p:spPr/>
        <p:txBody>
          <a:bodyPr/>
          <a:lstStyle/>
          <a:p>
            <a:pPr eaLnBrk="1" hangingPunct="1"/>
            <a:r>
              <a:rPr lang="en-US" smtClean="0"/>
              <a:t>All that remains is to:</a:t>
            </a:r>
          </a:p>
          <a:p>
            <a:pPr lvl="1" eaLnBrk="1" hangingPunct="1"/>
            <a:r>
              <a:rPr lang="en-US" smtClean="0"/>
              <a:t>create a table</a:t>
            </a:r>
          </a:p>
          <a:p>
            <a:pPr lvl="1" eaLnBrk="1" hangingPunct="1"/>
            <a:r>
              <a:rPr lang="en-US" smtClean="0"/>
              <a:t>fill in the entries</a:t>
            </a:r>
          </a:p>
          <a:p>
            <a:pPr lvl="1" eaLnBrk="1" hangingPunct="1"/>
            <a:endParaRPr lang="en-US" smtClean="0"/>
          </a:p>
          <a:p>
            <a:pPr eaLnBrk="1" hangingPunct="1"/>
            <a:r>
              <a:rPr lang="en-US" smtClean="0"/>
              <a:t>Make sure to place the table between the form tags to ensure that the browser understands the inputs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pPr eaLnBrk="1" hangingPunct="1"/>
            <a:r>
              <a:rPr lang="en-US" smtClean="0"/>
              <a:t>Creating the GUI</a:t>
            </a:r>
          </a:p>
        </p:txBody>
      </p:sp>
      <p:sp>
        <p:nvSpPr>
          <p:cNvPr id="33794" name="Content Placeholder 2"/>
          <p:cNvSpPr>
            <a:spLocks noGrp="1"/>
          </p:cNvSpPr>
          <p:nvPr>
            <p:ph idx="1"/>
          </p:nvPr>
        </p:nvSpPr>
        <p:spPr/>
        <p:txBody>
          <a:bodyPr/>
          <a:lstStyle/>
          <a:p>
            <a:pPr eaLnBrk="1" hangingPunct="1"/>
            <a:r>
              <a:rPr lang="en-US" smtClean="0"/>
              <a:t>The table is a four-row, four-column table with two empty cells</a:t>
            </a:r>
          </a:p>
          <a:p>
            <a:pPr eaLnBrk="1" hangingPunct="1"/>
            <a:r>
              <a:rPr lang="en-US" smtClean="0"/>
              <a:t>Buttons appear in all of the occupied cells but one</a:t>
            </a:r>
          </a:p>
          <a:p>
            <a:pPr eaLnBrk="1" hangingPunct="1"/>
            <a:r>
              <a:rPr lang="en-US" smtClean="0"/>
              <a:t>Table is mostly a table of buttons</a:t>
            </a:r>
          </a:p>
          <a:p>
            <a:pPr eaLnBrk="1" hangingPunct="1"/>
            <a:r>
              <a:rPr lang="en-US" smtClean="0"/>
              <a:t>Imagine what the algorithm might be for building the table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eaLnBrk="1" hangingPunct="1"/>
            <a:r>
              <a:rPr lang="en-US" smtClean="0"/>
              <a:t>Creating the GUI</a:t>
            </a:r>
          </a:p>
        </p:txBody>
      </p:sp>
      <p:sp>
        <p:nvSpPr>
          <p:cNvPr id="34818" name="Content Placeholder 2"/>
          <p:cNvSpPr>
            <a:spLocks noGrp="1"/>
          </p:cNvSpPr>
          <p:nvPr>
            <p:ph idx="1"/>
          </p:nvPr>
        </p:nvSpPr>
        <p:spPr/>
        <p:txBody>
          <a:bodyPr/>
          <a:lstStyle/>
          <a:p>
            <a:pPr eaLnBrk="1" hangingPunct="1"/>
            <a:r>
              <a:rPr lang="en-US" smtClean="0"/>
              <a:t>The algorithm for building the table:</a:t>
            </a:r>
          </a:p>
          <a:p>
            <a:pPr marL="914400" lvl="1" indent="-514350" eaLnBrk="1" hangingPunct="1">
              <a:buFontTx/>
              <a:buAutoNum type="arabicPeriod"/>
            </a:pPr>
            <a:r>
              <a:rPr lang="en-US" b="1" smtClean="0"/>
              <a:t>Create a button table. </a:t>
            </a:r>
            <a:endParaRPr lang="en-US" smtClean="0"/>
          </a:p>
          <a:p>
            <a:pPr marL="914400" lvl="1" indent="-514350" eaLnBrk="1" hangingPunct="1">
              <a:buFontTx/>
              <a:buAutoNum type="arabicPeriod"/>
            </a:pPr>
            <a:r>
              <a:rPr lang="en-US" b="1" smtClean="0"/>
              <a:t>Delete two buttons. </a:t>
            </a:r>
            <a:endParaRPr lang="en-US" smtClean="0"/>
          </a:p>
          <a:p>
            <a:pPr marL="914400" lvl="1" indent="-514350" eaLnBrk="1" hangingPunct="1">
              <a:buFontTx/>
              <a:buAutoNum type="arabicPeriod"/>
            </a:pPr>
            <a:r>
              <a:rPr lang="en-US" b="1" smtClean="0"/>
              <a:t>Insert text box.</a:t>
            </a:r>
          </a:p>
          <a:p>
            <a:pPr marL="914400" lvl="1" indent="-514350" eaLnBrk="1" hangingPunct="1">
              <a:buFontTx/>
              <a:buAutoNum type="arabicPeriod"/>
            </a:pPr>
            <a:r>
              <a:rPr lang="en-US" b="1" smtClean="0"/>
              <a:t>Label the buttons.</a:t>
            </a:r>
          </a:p>
          <a:p>
            <a:pPr marL="914400" lvl="1" indent="-514350" eaLnBrk="1" hangingPunct="1">
              <a:buFontTx/>
              <a:buAutoNum type="arabicPeriod"/>
            </a:pPr>
            <a:r>
              <a:rPr lang="en-US" b="1" smtClean="0"/>
              <a:t>Primp the interface.</a:t>
            </a:r>
            <a:endParaRPr 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pPr eaLnBrk="1" hangingPunct="1"/>
            <a:r>
              <a:rPr lang="en-US" smtClean="0"/>
              <a:t>1. Create a Button Table</a:t>
            </a:r>
          </a:p>
        </p:txBody>
      </p:sp>
      <p:sp>
        <p:nvSpPr>
          <p:cNvPr id="35842" name="Content Placeholder 2"/>
          <p:cNvSpPr>
            <a:spLocks noGrp="1"/>
          </p:cNvSpPr>
          <p:nvPr>
            <p:ph idx="1"/>
          </p:nvPr>
        </p:nvSpPr>
        <p:spPr/>
        <p:txBody>
          <a:bodyPr/>
          <a:lstStyle/>
          <a:p>
            <a:pPr eaLnBrk="1" hangingPunct="1">
              <a:buFontTx/>
              <a:buNone/>
            </a:pPr>
            <a:r>
              <a:rPr lang="en-US" smtClean="0"/>
              <a:t>&lt;td&gt;</a:t>
            </a:r>
          </a:p>
          <a:p>
            <a:pPr eaLnBrk="1" hangingPunct="1">
              <a:buFontTx/>
              <a:buNone/>
            </a:pPr>
            <a:r>
              <a:rPr lang="en-US" smtClean="0"/>
              <a:t>&lt;input type="button" value="b" onclick = ' '/&gt;</a:t>
            </a:r>
          </a:p>
          <a:p>
            <a:pPr eaLnBrk="1" hangingPunct="1">
              <a:buFontTx/>
              <a:buNone/>
            </a:pPr>
            <a:r>
              <a:rPr lang="en-US" smtClean="0"/>
              <a:t>&lt;/td&gt;</a:t>
            </a:r>
          </a:p>
          <a:p>
            <a:pPr eaLnBrk="1" hangingPunct="1"/>
            <a:r>
              <a:rPr lang="en-US" smtClean="0"/>
              <a:t>"b" is a placeholder for the button label </a:t>
            </a:r>
          </a:p>
          <a:p>
            <a:pPr eaLnBrk="1" hangingPunct="1"/>
            <a:r>
              <a:rPr lang="en-US" smtClean="0"/>
              <a:t>' ' is a placeholder for the JavaScript text of the event handler</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en-US" smtClean="0"/>
              <a:t>1. Create a Button Table</a:t>
            </a:r>
          </a:p>
        </p:txBody>
      </p:sp>
      <p:sp>
        <p:nvSpPr>
          <p:cNvPr id="36866" name="Content Placeholder 2"/>
          <p:cNvSpPr>
            <a:spLocks noGrp="1"/>
          </p:cNvSpPr>
          <p:nvPr>
            <p:ph idx="1"/>
          </p:nvPr>
        </p:nvSpPr>
        <p:spPr/>
        <p:txBody>
          <a:bodyPr/>
          <a:lstStyle/>
          <a:p>
            <a:pPr eaLnBrk="1" hangingPunct="1">
              <a:buFontTx/>
              <a:buNone/>
            </a:pPr>
            <a:r>
              <a:rPr lang="en-US" smtClean="0"/>
              <a:t>table {margin-left : auto; margin-right : auto; text-align : center }</a:t>
            </a:r>
          </a:p>
          <a:p>
            <a:pPr eaLnBrk="1" hangingPunct="1"/>
            <a:r>
              <a:rPr lang="en-US" smtClean="0"/>
              <a:t>using CSS:</a:t>
            </a:r>
          </a:p>
          <a:p>
            <a:pPr lvl="1" eaLnBrk="1" hangingPunct="1"/>
            <a:r>
              <a:rPr lang="en-US" smtClean="0"/>
              <a:t>The table is centered by specifying that the left and right margins should be automatically positioned</a:t>
            </a:r>
          </a:p>
          <a:p>
            <a:pPr lvl="1" eaLnBrk="1" hangingPunct="1"/>
            <a:r>
              <a:rPr lang="en-US" smtClean="0"/>
              <a:t>text-align : center must also be included if we want IE users to see the table centered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a:xfrm>
            <a:off x="2286000" y="1676400"/>
            <a:ext cx="4679950" cy="3810000"/>
          </a:xfrm>
          <a:ln>
            <a:solidFill>
              <a:schemeClr val="accent2">
                <a:lumMod val="75000"/>
              </a:schemeClr>
            </a:solidFill>
          </a:ln>
        </p:spPr>
      </p:pic>
      <p:pic>
        <p:nvPicPr>
          <p:cNvPr id="37890" name="Picture 3"/>
          <p:cNvPicPr>
            <a:picLocks noChangeAspect="1" noChangeArrowheads="1"/>
          </p:cNvPicPr>
          <p:nvPr/>
        </p:nvPicPr>
        <p:blipFill>
          <a:blip r:embed="rId3"/>
          <a:srcRect/>
          <a:stretch>
            <a:fillRect/>
          </a:stretch>
        </p:blipFill>
        <p:spPr bwMode="auto">
          <a:xfrm>
            <a:off x="381000" y="685800"/>
            <a:ext cx="8410575" cy="571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pPr eaLnBrk="1" hangingPunct="1"/>
            <a:r>
              <a:rPr lang="en-US" smtClean="0"/>
              <a:t>2. Delete Two Buttons</a:t>
            </a:r>
          </a:p>
        </p:txBody>
      </p:sp>
      <p:sp>
        <p:nvSpPr>
          <p:cNvPr id="38914" name="Content Placeholder 2"/>
          <p:cNvSpPr>
            <a:spLocks noGrp="1"/>
          </p:cNvSpPr>
          <p:nvPr>
            <p:ph idx="1"/>
          </p:nvPr>
        </p:nvSpPr>
        <p:spPr/>
        <p:txBody>
          <a:bodyPr/>
          <a:lstStyle/>
          <a:p>
            <a:pPr eaLnBrk="1" hangingPunct="1"/>
            <a:r>
              <a:rPr lang="en-US" smtClean="0"/>
              <a:t>In row 2, cell 4, and row 4, cell 2, remove the &lt;input. . . /&gt; because these cells must be empty</a:t>
            </a:r>
          </a:p>
          <a:p>
            <a:pPr eaLnBrk="1" hangingPunct="1"/>
            <a:r>
              <a:rPr lang="en-US" smtClean="0"/>
              <a:t>Cells can be empty, but they still need to be surrounded with &lt;td&gt; and &lt;/td&gt; tags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pPr eaLnBrk="1" hangingPunct="1"/>
            <a:r>
              <a:rPr lang="en-US" smtClean="0"/>
              <a:t>3. Insert Text Box</a:t>
            </a:r>
          </a:p>
        </p:txBody>
      </p:sp>
      <p:sp>
        <p:nvSpPr>
          <p:cNvPr id="39938" name="Content Placeholder 2"/>
          <p:cNvSpPr>
            <a:spLocks noGrp="1"/>
          </p:cNvSpPr>
          <p:nvPr>
            <p:ph idx="1"/>
          </p:nvPr>
        </p:nvSpPr>
        <p:spPr/>
        <p:txBody>
          <a:bodyPr/>
          <a:lstStyle/>
          <a:p>
            <a:pPr eaLnBrk="1" hangingPunct="1">
              <a:buFontTx/>
              <a:buNone/>
            </a:pPr>
            <a:r>
              <a:rPr lang="en-US" smtClean="0"/>
              <a:t>&lt;input type="text" name="price" value="0.00" size="5“ onchange=' '/&gt;</a:t>
            </a:r>
          </a:p>
          <a:p>
            <a:pPr eaLnBrk="1" hangingPunct="1"/>
            <a:r>
              <a:rPr lang="en-US" smtClean="0"/>
              <a:t>Text box in the lower right corner is needed</a:t>
            </a:r>
          </a:p>
          <a:p>
            <a:pPr eaLnBrk="1" hangingPunct="1"/>
            <a:r>
              <a:rPr lang="en-US" smtClean="0"/>
              <a:t>Modify the button input to be a text input by changing the type to text</a:t>
            </a:r>
          </a:p>
          <a:p>
            <a:pPr eaLnBrk="1" hangingPunct="1"/>
            <a:r>
              <a:rPr lang="en-US" smtClean="0"/>
              <a:t>Name the text box "price" because that’s the information that is computed with </a:t>
            </a:r>
            <a:br>
              <a:rPr lang="en-US" smtClean="0"/>
            </a:br>
            <a:r>
              <a:rPr lang="en-US" smtClean="0"/>
              <a:t>the program code for display</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pPr eaLnBrk="1" hangingPunct="1"/>
            <a:r>
              <a:rPr lang="en-US" smtClean="0"/>
              <a:t>3. Insert Text Box</a:t>
            </a:r>
          </a:p>
        </p:txBody>
      </p:sp>
      <p:sp>
        <p:nvSpPr>
          <p:cNvPr id="40962" name="Content Placeholder 2"/>
          <p:cNvSpPr>
            <a:spLocks noGrp="1"/>
          </p:cNvSpPr>
          <p:nvPr>
            <p:ph idx="1"/>
          </p:nvPr>
        </p:nvSpPr>
        <p:spPr/>
        <p:txBody>
          <a:bodyPr/>
          <a:lstStyle/>
          <a:p>
            <a:pPr eaLnBrk="1" hangingPunct="1">
              <a:buFontTx/>
              <a:buNone/>
            </a:pPr>
            <a:r>
              <a:rPr lang="en-US" smtClean="0"/>
              <a:t>&lt;input type="text" name="price" value="0.00" size="5“ onchange=' '/&gt;</a:t>
            </a:r>
          </a:p>
          <a:p>
            <a:pPr eaLnBrk="1" hangingPunct="1"/>
            <a:r>
              <a:rPr lang="en-US" smtClean="0"/>
              <a:t>Window is “5” characters wide since no drink inputs will result in a price of more than four digits plus the decimal point</a:t>
            </a:r>
          </a:p>
          <a:p>
            <a:pPr eaLnBrk="1" hangingPunct="1"/>
            <a:r>
              <a:rPr lang="en-US" smtClean="0"/>
              <a:t>Change the </a:t>
            </a:r>
            <a:r>
              <a:rPr lang="en-US" i="1" smtClean="0"/>
              <a:t>onclick</a:t>
            </a:r>
            <a:r>
              <a:rPr lang="en-US" smtClean="0"/>
              <a:t> event handler to </a:t>
            </a:r>
            <a:r>
              <a:rPr lang="en-US" i="1" smtClean="0"/>
              <a:t>onchange</a:t>
            </a:r>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5" name="Picture 3"/>
          <p:cNvPicPr>
            <a:picLocks noChangeAspect="1" noChangeArrowheads="1"/>
          </p:cNvPicPr>
          <p:nvPr/>
        </p:nvPicPr>
        <p:blipFill>
          <a:blip r:embed="rId2"/>
          <a:srcRect/>
          <a:stretch>
            <a:fillRect/>
          </a:stretch>
        </p:blipFill>
        <p:spPr bwMode="auto">
          <a:xfrm>
            <a:off x="381000" y="685800"/>
            <a:ext cx="8410575" cy="571500"/>
          </a:xfrm>
          <a:prstGeom prst="rect">
            <a:avLst/>
          </a:prstGeom>
          <a:noFill/>
          <a:ln w="9525">
            <a:noFill/>
            <a:miter lim="800000"/>
            <a:headEnd/>
            <a:tailEnd/>
          </a:ln>
        </p:spPr>
      </p:pic>
      <p:pic>
        <p:nvPicPr>
          <p:cNvPr id="2050" name="Picture 2"/>
          <p:cNvPicPr>
            <a:picLocks noGrp="1" noChangeAspect="1" noChangeArrowheads="1"/>
          </p:cNvPicPr>
          <p:nvPr>
            <p:ph idx="1"/>
          </p:nvPr>
        </p:nvPicPr>
        <p:blipFill>
          <a:blip r:embed="rId3"/>
          <a:srcRect/>
          <a:stretch>
            <a:fillRect/>
          </a:stretch>
        </p:blipFill>
        <p:spPr>
          <a:xfrm>
            <a:off x="2438400" y="1693863"/>
            <a:ext cx="4267200" cy="4189412"/>
          </a:xfrm>
          <a:ln>
            <a:solidFill>
              <a:schemeClr val="accent2">
                <a:lumMod val="75000"/>
              </a:schemeClr>
            </a:solid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eaLnBrk="1" hangingPunct="1"/>
            <a:r>
              <a:rPr lang="en-US" smtClean="0"/>
              <a:t>Preliminaries</a:t>
            </a:r>
          </a:p>
        </p:txBody>
      </p:sp>
      <p:sp>
        <p:nvSpPr>
          <p:cNvPr id="15362" name="Rectangle 3"/>
          <p:cNvSpPr>
            <a:spLocks noGrp="1" noChangeArrowheads="1"/>
          </p:cNvSpPr>
          <p:nvPr>
            <p:ph type="body" idx="1"/>
          </p:nvPr>
        </p:nvSpPr>
        <p:spPr/>
        <p:txBody>
          <a:bodyPr/>
          <a:lstStyle/>
          <a:p>
            <a:pPr eaLnBrk="1" hangingPunct="1"/>
            <a:r>
              <a:rPr lang="en-US" smtClean="0"/>
              <a:t>HTML files are simple ASCII text</a:t>
            </a:r>
          </a:p>
          <a:p>
            <a:pPr eaLnBrk="1" hangingPunct="1"/>
            <a:r>
              <a:rPr lang="en-US" smtClean="0"/>
              <a:t>Avoid word processor formatting since it confuses browsers </a:t>
            </a:r>
          </a:p>
          <a:p>
            <a:pPr eaLnBrk="1" hangingPunct="1"/>
            <a:r>
              <a:rPr lang="en-US" smtClean="0"/>
              <a:t>We’ll use the basic text editor of Chapter 4 for our JavaScript development</a:t>
            </a:r>
          </a:p>
          <a:p>
            <a:pPr lvl="1" eaLnBrk="1" hangingPunct="1"/>
            <a:r>
              <a:rPr lang="en-US" smtClean="0"/>
              <a:t>File format must be text or txt</a:t>
            </a:r>
          </a:p>
          <a:p>
            <a:pPr lvl="1" eaLnBrk="1" hangingPunct="1"/>
            <a:r>
              <a:rPr lang="en-US" smtClean="0"/>
              <a:t>File extension  must be html</a:t>
            </a:r>
          </a:p>
          <a:p>
            <a:pPr lvl="1" eaLnBrk="1" hangingPunct="1"/>
            <a:r>
              <a:rPr lang="en-US" smtClean="0"/>
              <a:t>Operating system knows an html file </a:t>
            </a:r>
            <a:br>
              <a:rPr lang="en-US" smtClean="0"/>
            </a:br>
            <a:r>
              <a:rPr lang="en-US" smtClean="0"/>
              <a:t>will be processed by a browser</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pPr eaLnBrk="1" hangingPunct="1"/>
            <a:r>
              <a:rPr lang="en-US" smtClean="0"/>
              <a:t>4. Label the Buttons</a:t>
            </a:r>
          </a:p>
        </p:txBody>
      </p:sp>
      <p:sp>
        <p:nvSpPr>
          <p:cNvPr id="43010" name="Content Placeholder 2"/>
          <p:cNvSpPr>
            <a:spLocks noGrp="1"/>
          </p:cNvSpPr>
          <p:nvPr>
            <p:ph idx="1"/>
          </p:nvPr>
        </p:nvSpPr>
        <p:spPr/>
        <p:txBody>
          <a:bodyPr/>
          <a:lstStyle/>
          <a:p>
            <a:pPr eaLnBrk="1" hangingPunct="1"/>
            <a:r>
              <a:rPr lang="en-US" smtClean="0"/>
              <a:t>Next, go through each of the table cells and change the value attribute of each button from “b” to its proper button label</a:t>
            </a:r>
          </a:p>
          <a:p>
            <a:pPr eaLnBrk="1" hangingPunct="1"/>
            <a:r>
              <a:rPr lang="en-US" smtClean="0"/>
              <a:t>First column is the number of shots</a:t>
            </a:r>
          </a:p>
          <a:p>
            <a:pPr eaLnBrk="1" hangingPunct="1"/>
            <a:r>
              <a:rPr lang="en-US" smtClean="0"/>
              <a:t>Second column is the drink sizes </a:t>
            </a:r>
          </a:p>
          <a:p>
            <a:pPr eaLnBrk="1" hangingPunct="1"/>
            <a:r>
              <a:rPr lang="en-US" smtClean="0"/>
              <a:t>Third column is the type of drinks </a:t>
            </a:r>
            <a:br>
              <a:rPr lang="en-US" smtClean="0"/>
            </a:br>
            <a:r>
              <a:rPr lang="en-US" smtClean="0"/>
              <a:t>(espresso, latte, cappuccino, Americano)</a:t>
            </a:r>
          </a:p>
          <a:p>
            <a:pPr eaLnBrk="1" hangingPunct="1"/>
            <a:r>
              <a:rPr lang="en-US" smtClean="0"/>
              <a:t>The two items in the last column are the controls: (Clear, Total)</a:t>
            </a:r>
          </a:p>
          <a:p>
            <a:pPr eaLnBrk="1" hangingPunct="1"/>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3" name="Picture 3"/>
          <p:cNvPicPr>
            <a:picLocks noChangeAspect="1" noChangeArrowheads="1"/>
          </p:cNvPicPr>
          <p:nvPr/>
        </p:nvPicPr>
        <p:blipFill>
          <a:blip r:embed="rId2"/>
          <a:srcRect/>
          <a:stretch>
            <a:fillRect/>
          </a:stretch>
        </p:blipFill>
        <p:spPr bwMode="auto">
          <a:xfrm>
            <a:off x="381000" y="685800"/>
            <a:ext cx="8410575" cy="571500"/>
          </a:xfrm>
          <a:prstGeom prst="rect">
            <a:avLst/>
          </a:prstGeom>
          <a:noFill/>
          <a:ln w="9525">
            <a:noFill/>
            <a:miter lim="800000"/>
            <a:headEnd/>
            <a:tailEnd/>
          </a:ln>
        </p:spPr>
      </p:pic>
      <p:pic>
        <p:nvPicPr>
          <p:cNvPr id="3074" name="Picture 2"/>
          <p:cNvPicPr>
            <a:picLocks noGrp="1" noChangeAspect="1" noChangeArrowheads="1"/>
          </p:cNvPicPr>
          <p:nvPr>
            <p:ph idx="1"/>
          </p:nvPr>
        </p:nvPicPr>
        <p:blipFill>
          <a:blip r:embed="rId3"/>
          <a:srcRect/>
          <a:stretch>
            <a:fillRect/>
          </a:stretch>
        </p:blipFill>
        <p:spPr>
          <a:xfrm>
            <a:off x="2190750" y="1981200"/>
            <a:ext cx="4821238" cy="3810000"/>
          </a:xfrm>
          <a:ln>
            <a:solidFill>
              <a:schemeClr val="accent2">
                <a:lumMod val="75000"/>
              </a:schemeClr>
            </a:solid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smtClean="0"/>
              <a:t>5. Primp the Interface</a:t>
            </a:r>
          </a:p>
        </p:txBody>
      </p:sp>
      <p:sp>
        <p:nvSpPr>
          <p:cNvPr id="45058" name="Content Placeholder 2"/>
          <p:cNvSpPr>
            <a:spLocks noGrp="1"/>
          </p:cNvSpPr>
          <p:nvPr>
            <p:ph idx="1"/>
          </p:nvPr>
        </p:nvSpPr>
        <p:spPr/>
        <p:txBody>
          <a:bodyPr/>
          <a:lstStyle/>
          <a:p>
            <a:pPr eaLnBrk="1" hangingPunct="1"/>
            <a:r>
              <a:rPr lang="en-US" smtClean="0"/>
              <a:t>The buttons would look better if they were all the same width</a:t>
            </a:r>
          </a:p>
          <a:p>
            <a:pPr eaLnBrk="1" hangingPunct="1"/>
            <a:r>
              <a:rPr lang="en-US" smtClean="0"/>
              <a:t>Because the button is as wide as its value text, simply add spaces before and after the drink name to make the button wider and to balance the position of the text</a:t>
            </a:r>
          </a:p>
          <a:p>
            <a:pPr eaLnBrk="1" hangingPunct="1">
              <a:buFontTx/>
              <a:buNone/>
            </a:pPr>
            <a:endParaRPr 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pPr eaLnBrk="1" hangingPunct="1"/>
            <a:r>
              <a:rPr lang="en-US" smtClean="0"/>
              <a:t>5. Primp the Interface</a:t>
            </a:r>
          </a:p>
        </p:txBody>
      </p:sp>
      <p:sp>
        <p:nvSpPr>
          <p:cNvPr id="46082" name="Content Placeholder 2"/>
          <p:cNvSpPr>
            <a:spLocks noGrp="1"/>
          </p:cNvSpPr>
          <p:nvPr>
            <p:ph idx="1"/>
          </p:nvPr>
        </p:nvSpPr>
        <p:spPr/>
        <p:txBody>
          <a:bodyPr/>
          <a:lstStyle/>
          <a:p>
            <a:pPr eaLnBrk="1" hangingPunct="1"/>
            <a:r>
              <a:rPr lang="en-US" smtClean="0"/>
              <a:t>Give the table a background color</a:t>
            </a:r>
          </a:p>
          <a:p>
            <a:pPr lvl="1" eaLnBrk="1" hangingPunct="1"/>
            <a:r>
              <a:rPr lang="en-US" smtClean="0"/>
              <a:t>Remember that colors can be numeric</a:t>
            </a:r>
          </a:p>
          <a:p>
            <a:pPr lvl="1" eaLnBrk="1" hangingPunct="1"/>
            <a:r>
              <a:rPr lang="en-US" smtClean="0"/>
              <a:t>Make #993300 the background color</a:t>
            </a:r>
          </a:p>
          <a:p>
            <a:pPr eaLnBrk="1" hangingPunct="1"/>
            <a:r>
              <a:rPr lang="en-US" smtClean="0"/>
              <a:t>Add a border to the table styling:</a:t>
            </a:r>
          </a:p>
          <a:p>
            <a:pPr lvl="1" eaLnBrk="1" hangingPunct="1"/>
            <a:r>
              <a:rPr lang="en-US" smtClean="0"/>
              <a:t>Make it a medium solid line</a:t>
            </a:r>
          </a:p>
          <a:p>
            <a:pPr lvl="1" eaLnBrk="1" hangingPunct="1"/>
            <a:r>
              <a:rPr lang="en-US" smtClean="0"/>
              <a:t>Color should be firebrick</a:t>
            </a:r>
          </a:p>
          <a:p>
            <a:pPr eaLnBrk="1" hangingPunct="1"/>
            <a:r>
              <a:rPr lang="en-US" smtClean="0"/>
              <a:t>Add 8 pixels of padding to the buttons</a:t>
            </a:r>
          </a:p>
          <a:p>
            <a:pPr eaLnBrk="1" hangingPunct="1"/>
            <a:r>
              <a:rPr lang="en-US" smtClean="0"/>
              <a:t>Add a medium red border to the price text box</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pPr eaLnBrk="1" hangingPunct="1"/>
            <a:r>
              <a:rPr lang="en-US" smtClean="0"/>
              <a:t>What We’re Aiming for …</a:t>
            </a:r>
          </a:p>
        </p:txBody>
      </p:sp>
      <p:pic>
        <p:nvPicPr>
          <p:cNvPr id="4098" name="Picture 2"/>
          <p:cNvPicPr>
            <a:picLocks noGrp="1" noChangeAspect="1" noChangeArrowheads="1"/>
          </p:cNvPicPr>
          <p:nvPr>
            <p:ph idx="1"/>
          </p:nvPr>
        </p:nvPicPr>
        <p:blipFill>
          <a:blip r:embed="rId2"/>
          <a:srcRect/>
          <a:stretch>
            <a:fillRect/>
          </a:stretch>
        </p:blipFill>
        <p:spPr>
          <a:xfrm>
            <a:off x="2209800" y="1524000"/>
            <a:ext cx="4724400" cy="4678363"/>
          </a:xfrm>
          <a:ln>
            <a:solidFill>
              <a:schemeClr val="accent2">
                <a:lumMod val="75000"/>
              </a:schemeClr>
            </a:solid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pPr eaLnBrk="1" hangingPunct="1"/>
            <a:r>
              <a:rPr lang="en-US" smtClean="0"/>
              <a:t>Event-Based Programming</a:t>
            </a:r>
          </a:p>
        </p:txBody>
      </p:sp>
      <p:sp>
        <p:nvSpPr>
          <p:cNvPr id="48130" name="Content Placeholder 2"/>
          <p:cNvSpPr>
            <a:spLocks noGrp="1"/>
          </p:cNvSpPr>
          <p:nvPr>
            <p:ph idx="1"/>
          </p:nvPr>
        </p:nvSpPr>
        <p:spPr/>
        <p:txBody>
          <a:bodyPr/>
          <a:lstStyle/>
          <a:p>
            <a:pPr eaLnBrk="1" hangingPunct="1"/>
            <a:r>
              <a:rPr lang="en-US" smtClean="0"/>
              <a:t>The Bean Counter program should behave like a calculator</a:t>
            </a:r>
          </a:p>
          <a:p>
            <a:pPr lvl="1" eaLnBrk="1" hangingPunct="1"/>
            <a:r>
              <a:rPr lang="en-US" smtClean="0"/>
              <a:t>Each time a button is clicked, something should happen </a:t>
            </a:r>
          </a:p>
          <a:p>
            <a:pPr lvl="1" eaLnBrk="1" hangingPunct="1"/>
            <a:r>
              <a:rPr lang="en-US" smtClean="0"/>
              <a:t>This is a user-caused event</a:t>
            </a:r>
          </a:p>
          <a:p>
            <a:pPr eaLnBrk="1" hangingPunct="1"/>
            <a:r>
              <a:rPr lang="en-US" smtClean="0"/>
              <a:t>Programming the Bean Counter application amounts to defining in JavaScript the actions that should be performed when each button is clicked</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smtClean="0"/>
              <a:t>The onclick Event Handler</a:t>
            </a:r>
          </a:p>
        </p:txBody>
      </p:sp>
      <p:sp>
        <p:nvSpPr>
          <p:cNvPr id="49154" name="Content Placeholder 2"/>
          <p:cNvSpPr>
            <a:spLocks noGrp="1"/>
          </p:cNvSpPr>
          <p:nvPr>
            <p:ph idx="1"/>
          </p:nvPr>
        </p:nvSpPr>
        <p:spPr/>
        <p:txBody>
          <a:bodyPr/>
          <a:lstStyle/>
          <a:p>
            <a:pPr eaLnBrk="1" hangingPunct="1">
              <a:buFontTx/>
              <a:buNone/>
            </a:pPr>
            <a:r>
              <a:rPr lang="en-US" sz="2800" smtClean="0"/>
              <a:t>&lt;td&gt;</a:t>
            </a:r>
          </a:p>
          <a:p>
            <a:pPr eaLnBrk="1" hangingPunct="1">
              <a:buFontTx/>
              <a:buNone/>
            </a:pPr>
            <a:r>
              <a:rPr lang="en-US" sz="2800" smtClean="0"/>
              <a:t>&lt;input type = "button" value = "Total" onclick =' '/&gt;</a:t>
            </a:r>
          </a:p>
          <a:p>
            <a:pPr eaLnBrk="1" hangingPunct="1">
              <a:buFontTx/>
              <a:buNone/>
            </a:pPr>
            <a:r>
              <a:rPr lang="en-US" sz="2800" smtClean="0"/>
              <a:t>&lt;/td&gt;</a:t>
            </a:r>
          </a:p>
          <a:p>
            <a:pPr eaLnBrk="1" hangingPunct="1"/>
            <a:endParaRPr lang="en-US" smtClean="0"/>
          </a:p>
          <a:p>
            <a:pPr eaLnBrk="1" hangingPunct="1"/>
            <a:r>
              <a:rPr lang="en-US" smtClean="0"/>
              <a:t>An onclick event handler is used because we want the computer to do the action we programmed </a:t>
            </a:r>
            <a:r>
              <a:rPr lang="en-US" b="1" i="1" smtClean="0"/>
              <a:t>when the Total button is clicked</a:t>
            </a:r>
            <a:endParaRPr 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pPr eaLnBrk="1" hangingPunct="1"/>
            <a:r>
              <a:rPr lang="en-US" smtClean="0"/>
              <a:t>The onclick Event Handler</a:t>
            </a:r>
          </a:p>
        </p:txBody>
      </p:sp>
      <p:sp>
        <p:nvSpPr>
          <p:cNvPr id="50178" name="Content Placeholder 2"/>
          <p:cNvSpPr>
            <a:spLocks noGrp="1"/>
          </p:cNvSpPr>
          <p:nvPr>
            <p:ph idx="1"/>
          </p:nvPr>
        </p:nvSpPr>
        <p:spPr/>
        <p:txBody>
          <a:bodyPr/>
          <a:lstStyle/>
          <a:p>
            <a:pPr eaLnBrk="1" hangingPunct="1">
              <a:buFontTx/>
              <a:buNone/>
            </a:pPr>
            <a:r>
              <a:rPr lang="en-US" sz="2800" smtClean="0"/>
              <a:t>&lt;td&gt;</a:t>
            </a:r>
          </a:p>
          <a:p>
            <a:pPr eaLnBrk="1" hangingPunct="1">
              <a:buFontTx/>
              <a:buNone/>
            </a:pPr>
            <a:r>
              <a:rPr lang="en-US" sz="2800" smtClean="0"/>
              <a:t>&lt;input type = "button" value = "Total" onclick =' '/&gt;</a:t>
            </a:r>
          </a:p>
          <a:p>
            <a:pPr eaLnBrk="1" hangingPunct="1">
              <a:buFontTx/>
              <a:buNone/>
            </a:pPr>
            <a:r>
              <a:rPr lang="en-US" sz="2800" smtClean="0"/>
              <a:t>&lt;/td&gt;</a:t>
            </a:r>
          </a:p>
          <a:p>
            <a:pPr eaLnBrk="1" hangingPunct="1"/>
            <a:r>
              <a:rPr lang="en-US" smtClean="0"/>
              <a:t>To use JavaScript to calculate the price, we insert the price computation code </a:t>
            </a:r>
            <a:r>
              <a:rPr lang="en-US" i="1" smtClean="0"/>
              <a:t>inside </a:t>
            </a:r>
            <a:r>
              <a:rPr lang="en-US" smtClean="0"/>
              <a:t>the quotes for the </a:t>
            </a:r>
            <a:r>
              <a:rPr lang="en-US" i="1" smtClean="0"/>
              <a:t>onclick </a:t>
            </a:r>
            <a:r>
              <a:rPr lang="en-US" smtClean="0"/>
              <a:t>attribute</a:t>
            </a:r>
          </a:p>
          <a:p>
            <a:pPr eaLnBrk="1" hangingPunct="1"/>
            <a:r>
              <a:rPr lang="en-US" smtClean="0"/>
              <a:t>We now have an </a:t>
            </a:r>
            <a:r>
              <a:rPr lang="en-US" i="1" smtClean="0"/>
              <a:t>onclick event handler</a:t>
            </a:r>
            <a:r>
              <a:rPr lang="en-US" smtClean="0"/>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srcRect/>
          <a:stretch>
            <a:fillRect/>
          </a:stretch>
        </p:blipFill>
        <p:spPr>
          <a:xfrm>
            <a:off x="1444625" y="444500"/>
            <a:ext cx="6022975" cy="5678488"/>
          </a:xfrm>
          <a:ln>
            <a:solidFill>
              <a:schemeClr val="accent2">
                <a:lumMod val="75000"/>
              </a:schemeClr>
            </a:solid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pPr eaLnBrk="1" hangingPunct="1"/>
            <a:r>
              <a:rPr lang="en-US" smtClean="0"/>
              <a:t>What Happens in a Click Event?</a:t>
            </a:r>
          </a:p>
        </p:txBody>
      </p:sp>
      <p:sp>
        <p:nvSpPr>
          <p:cNvPr id="52226" name="Content Placeholder 2"/>
          <p:cNvSpPr>
            <a:spLocks noGrp="1"/>
          </p:cNvSpPr>
          <p:nvPr>
            <p:ph idx="1"/>
          </p:nvPr>
        </p:nvSpPr>
        <p:spPr/>
        <p:txBody>
          <a:bodyPr/>
          <a:lstStyle/>
          <a:p>
            <a:pPr eaLnBrk="1" hangingPunct="1"/>
            <a:r>
              <a:rPr lang="en-US" smtClean="0"/>
              <a:t>When the Total button is clicked:</a:t>
            </a:r>
          </a:p>
          <a:p>
            <a:pPr lvl="1" eaLnBrk="1" hangingPunct="1"/>
            <a:r>
              <a:rPr lang="en-US" smtClean="0"/>
              <a:t>The browser looks for the </a:t>
            </a:r>
            <a:r>
              <a:rPr lang="en-US" i="1" smtClean="0"/>
              <a:t>onclick</a:t>
            </a:r>
            <a:r>
              <a:rPr lang="en-US" smtClean="0"/>
              <a:t> event handler in the Total button input tag</a:t>
            </a:r>
          </a:p>
          <a:p>
            <a:pPr lvl="1" eaLnBrk="1" hangingPunct="1"/>
            <a:r>
              <a:rPr lang="en-US" smtClean="0"/>
              <a:t>The browser finds the JavaScript instructions to perform the button action</a:t>
            </a:r>
          </a:p>
          <a:p>
            <a:pPr lvl="1" eaLnBrk="1" hangingPunct="1"/>
            <a:r>
              <a:rPr lang="en-US" smtClean="0"/>
              <a:t>The browser runs those instructions, which implements the action, and then waits for the next event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eaLnBrk="1" hangingPunct="1"/>
            <a:r>
              <a:rPr lang="en-US" smtClean="0"/>
              <a:t>Creating your JavaScript…</a:t>
            </a:r>
          </a:p>
        </p:txBody>
      </p:sp>
      <p:sp>
        <p:nvSpPr>
          <p:cNvPr id="16386" name="Rectangle 3"/>
          <p:cNvSpPr>
            <a:spLocks noGrp="1" noChangeArrowheads="1"/>
          </p:cNvSpPr>
          <p:nvPr>
            <p:ph type="body" idx="1"/>
          </p:nvPr>
        </p:nvSpPr>
        <p:spPr/>
        <p:txBody>
          <a:bodyPr/>
          <a:lstStyle/>
          <a:p>
            <a:pPr eaLnBrk="1" hangingPunct="1"/>
            <a:r>
              <a:rPr lang="en-US" smtClean="0"/>
              <a:t>Opening your starterPage.html in a text editor</a:t>
            </a:r>
          </a:p>
          <a:p>
            <a:pPr eaLnBrk="1" hangingPunct="1"/>
            <a:r>
              <a:rPr lang="en-US" smtClean="0"/>
              <a:t>Save it with the file name, bean.html</a:t>
            </a:r>
          </a:p>
          <a:p>
            <a:pPr eaLnBrk="1" hangingPunct="1"/>
            <a:r>
              <a:rPr lang="en-US" smtClean="0"/>
              <a:t>To include JavaScript in an HTML file, enclose the JavaScript text in:</a:t>
            </a:r>
            <a:br>
              <a:rPr lang="en-US" smtClean="0"/>
            </a:br>
            <a:r>
              <a:rPr lang="en-US" smtClean="0"/>
              <a:t/>
            </a:r>
            <a:br>
              <a:rPr lang="en-US" smtClean="0"/>
            </a:br>
            <a:r>
              <a:rPr lang="en-US" smtClean="0"/>
              <a:t>&lt;script type="text/javascript"&gt;</a:t>
            </a:r>
            <a:br>
              <a:rPr lang="en-US" smtClean="0"/>
            </a:br>
            <a:r>
              <a:rPr lang="en-US" smtClean="0"/>
              <a:t>…</a:t>
            </a:r>
            <a:br>
              <a:rPr lang="en-US" smtClean="0"/>
            </a:br>
            <a:r>
              <a:rPr lang="en-US" smtClean="0"/>
              <a:t>&lt;/script&gt; tags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pPr eaLnBrk="1" hangingPunct="1"/>
            <a:r>
              <a:rPr lang="en-US" smtClean="0"/>
              <a:t>Shots Button</a:t>
            </a:r>
          </a:p>
        </p:txBody>
      </p:sp>
      <p:sp>
        <p:nvSpPr>
          <p:cNvPr id="53250" name="Content Placeholder 2"/>
          <p:cNvSpPr>
            <a:spLocks noGrp="1"/>
          </p:cNvSpPr>
          <p:nvPr>
            <p:ph idx="1"/>
          </p:nvPr>
        </p:nvSpPr>
        <p:spPr/>
        <p:txBody>
          <a:bodyPr/>
          <a:lstStyle/>
          <a:p>
            <a:pPr eaLnBrk="1" hangingPunct="1">
              <a:buFontTx/>
              <a:buNone/>
            </a:pPr>
            <a:r>
              <a:rPr lang="en-US" sz="2800" smtClean="0"/>
              <a:t>&lt;td&gt;</a:t>
            </a:r>
          </a:p>
          <a:p>
            <a:pPr eaLnBrk="1" hangingPunct="1">
              <a:buFontTx/>
              <a:buNone/>
            </a:pPr>
            <a:r>
              <a:rPr lang="en-US" sz="2800" smtClean="0"/>
              <a:t>&lt;input type = "button" value = "1" </a:t>
            </a:r>
            <a:br>
              <a:rPr lang="en-US" sz="2800" smtClean="0"/>
            </a:br>
            <a:r>
              <a:rPr lang="en-US" sz="2800" smtClean="0"/>
              <a:t>onclick = 'shots = 1' /&gt;</a:t>
            </a:r>
          </a:p>
          <a:p>
            <a:pPr eaLnBrk="1" hangingPunct="1">
              <a:buFontTx/>
              <a:buNone/>
            </a:pPr>
            <a:r>
              <a:rPr lang="en-US" sz="2800" smtClean="0"/>
              <a:t>&lt;/td&gt;</a:t>
            </a:r>
          </a:p>
          <a:p>
            <a:pPr eaLnBrk="1" hangingPunct="1"/>
            <a:r>
              <a:rPr lang="en-US" smtClean="0"/>
              <a:t>For the shots buttons</a:t>
            </a:r>
          </a:p>
          <a:p>
            <a:pPr lvl="1" eaLnBrk="1" hangingPunct="1"/>
            <a:r>
              <a:rPr lang="en-US" smtClean="0"/>
              <a:t>The number of shots the customer requests is identified by which shot button is selected</a:t>
            </a:r>
          </a:p>
          <a:p>
            <a:pPr lvl="1" eaLnBrk="1" hangingPunct="1"/>
            <a:r>
              <a:rPr lang="en-US" smtClean="0"/>
              <a:t>The 2 button assigns shots the value 2, etc.</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pPr eaLnBrk="1" hangingPunct="1"/>
            <a:r>
              <a:rPr lang="en-US" smtClean="0"/>
              <a:t>Size Buttons</a:t>
            </a:r>
          </a:p>
        </p:txBody>
      </p:sp>
      <p:sp>
        <p:nvSpPr>
          <p:cNvPr id="54274" name="Content Placeholder 2"/>
          <p:cNvSpPr>
            <a:spLocks noGrp="1"/>
          </p:cNvSpPr>
          <p:nvPr>
            <p:ph idx="1"/>
          </p:nvPr>
        </p:nvSpPr>
        <p:spPr/>
        <p:txBody>
          <a:bodyPr/>
          <a:lstStyle/>
          <a:p>
            <a:pPr eaLnBrk="1" hangingPunct="1">
              <a:buFontTx/>
              <a:buNone/>
            </a:pPr>
            <a:r>
              <a:rPr lang="en-US" sz="2800" smtClean="0"/>
              <a:t>&lt;td&gt;</a:t>
            </a:r>
          </a:p>
          <a:p>
            <a:pPr eaLnBrk="1" hangingPunct="1">
              <a:buFontTx/>
              <a:buNone/>
            </a:pPr>
            <a:r>
              <a:rPr lang="en-US" sz="2800" smtClean="0"/>
              <a:t>&lt;input type = "button" value = " S " </a:t>
            </a:r>
            <a:br>
              <a:rPr lang="en-US" sz="2800" smtClean="0"/>
            </a:br>
            <a:r>
              <a:rPr lang="en-US" sz="2800" smtClean="0"/>
              <a:t>onclick = 'ounce = 8' /&gt;</a:t>
            </a:r>
          </a:p>
          <a:p>
            <a:pPr eaLnBrk="1" hangingPunct="1">
              <a:buFontTx/>
              <a:buNone/>
            </a:pPr>
            <a:r>
              <a:rPr lang="en-US" sz="2800" smtClean="0"/>
              <a:t>&lt;/td&gt;</a:t>
            </a:r>
          </a:p>
          <a:p>
            <a:pPr eaLnBrk="1" hangingPunct="1"/>
            <a:r>
              <a:rPr lang="en-US" smtClean="0"/>
              <a:t>Action to be performed on a click event for the size buttons is to assign the appropriate value to the ounce variable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pPr eaLnBrk="1" hangingPunct="1"/>
            <a:r>
              <a:rPr lang="en-US" smtClean="0"/>
              <a:t>Size and Drink Buttons</a:t>
            </a:r>
          </a:p>
        </p:txBody>
      </p:sp>
      <p:sp>
        <p:nvSpPr>
          <p:cNvPr id="55298" name="Content Placeholder 2"/>
          <p:cNvSpPr>
            <a:spLocks noGrp="1"/>
          </p:cNvSpPr>
          <p:nvPr>
            <p:ph idx="1"/>
          </p:nvPr>
        </p:nvSpPr>
        <p:spPr/>
        <p:txBody>
          <a:bodyPr/>
          <a:lstStyle/>
          <a:p>
            <a:pPr eaLnBrk="1" hangingPunct="1">
              <a:buFontTx/>
              <a:buNone/>
            </a:pPr>
            <a:r>
              <a:rPr lang="en-US" sz="2800" smtClean="0"/>
              <a:t>&lt;td align="center"&gt;</a:t>
            </a:r>
          </a:p>
          <a:p>
            <a:pPr eaLnBrk="1" hangingPunct="1">
              <a:buFontTx/>
              <a:buNone/>
            </a:pPr>
            <a:r>
              <a:rPr lang="en-US" sz="2800" smtClean="0"/>
              <a:t>&lt;input type = "button" value = " ESPRESSO "</a:t>
            </a:r>
          </a:p>
          <a:p>
            <a:pPr eaLnBrk="1" hangingPunct="1">
              <a:buFontTx/>
              <a:buNone/>
            </a:pPr>
            <a:r>
              <a:rPr lang="en-US" sz="2800" smtClean="0"/>
              <a:t>onclick = 'drink = "espresso" ' /&gt;</a:t>
            </a:r>
          </a:p>
          <a:p>
            <a:pPr eaLnBrk="1" hangingPunct="1">
              <a:buFontTx/>
              <a:buNone/>
            </a:pPr>
            <a:r>
              <a:rPr lang="en-US" sz="2800" smtClean="0"/>
              <a:t>&lt;/td&gt;</a:t>
            </a:r>
          </a:p>
          <a:p>
            <a:pPr eaLnBrk="1" hangingPunct="1"/>
            <a:r>
              <a:rPr lang="en-US" smtClean="0"/>
              <a:t>The drink is assigned as "espresso", </a:t>
            </a:r>
            <a:r>
              <a:rPr lang="en-US" b="1" smtClean="0"/>
              <a:t>not "ESPRESSO"</a:t>
            </a:r>
            <a:r>
              <a:rPr lang="en-US" smtClean="0"/>
              <a:t>, as written on the button</a:t>
            </a:r>
          </a:p>
          <a:p>
            <a:pPr eaLnBrk="1" hangingPunct="1"/>
            <a:r>
              <a:rPr lang="en-US" smtClean="0"/>
              <a:t>JavaScript code behaves as though there were 52 letters in the alphabet: 26 lowercase and 26 uppercase!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pPr eaLnBrk="1" hangingPunct="1"/>
            <a:r>
              <a:rPr lang="en-US" smtClean="0"/>
              <a:t>Clear Button and Initializations</a:t>
            </a:r>
          </a:p>
        </p:txBody>
      </p:sp>
      <p:sp>
        <p:nvSpPr>
          <p:cNvPr id="56322" name="Content Placeholder 2"/>
          <p:cNvSpPr>
            <a:spLocks noGrp="1"/>
          </p:cNvSpPr>
          <p:nvPr>
            <p:ph idx="1"/>
          </p:nvPr>
        </p:nvSpPr>
        <p:spPr/>
        <p:txBody>
          <a:bodyPr/>
          <a:lstStyle/>
          <a:p>
            <a:pPr eaLnBrk="1" hangingPunct="1"/>
            <a:r>
              <a:rPr lang="en-US" smtClean="0"/>
              <a:t>Clicking the Clear button resets all of the variables (drink, ounce, and shots) to their initial values</a:t>
            </a:r>
          </a:p>
          <a:p>
            <a:pPr eaLnBrk="1" hangingPunct="1"/>
            <a:r>
              <a:rPr lang="en-US" smtClean="0"/>
              <a:t>But, there are no initial values yet!</a:t>
            </a:r>
          </a:p>
          <a:p>
            <a:pPr eaLnBrk="1" hangingPunct="1"/>
            <a:r>
              <a:rPr lang="en-US" smtClean="0"/>
              <a:t>Sometimes in programming, you need to go back and add information…it is not always perfect the first time through!</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pPr eaLnBrk="1" hangingPunct="1"/>
            <a:r>
              <a:rPr lang="en-US" smtClean="0"/>
              <a:t>Clear Button and Initializations</a:t>
            </a:r>
          </a:p>
        </p:txBody>
      </p:sp>
      <p:sp>
        <p:nvSpPr>
          <p:cNvPr id="57346" name="Content Placeholder 2"/>
          <p:cNvSpPr>
            <a:spLocks noGrp="1"/>
          </p:cNvSpPr>
          <p:nvPr>
            <p:ph sz="half" idx="1"/>
          </p:nvPr>
        </p:nvSpPr>
        <p:spPr/>
        <p:txBody>
          <a:bodyPr/>
          <a:lstStyle/>
          <a:p>
            <a:pPr eaLnBrk="1" hangingPunct="1">
              <a:buFontTx/>
              <a:buNone/>
            </a:pPr>
            <a:r>
              <a:rPr lang="en-US" smtClean="0"/>
              <a:t>&lt;script type = 'text/javascript'&gt;</a:t>
            </a:r>
          </a:p>
          <a:p>
            <a:pPr eaLnBrk="1" hangingPunct="1">
              <a:buFontTx/>
              <a:buNone/>
            </a:pPr>
            <a:r>
              <a:rPr lang="en-US" smtClean="0"/>
              <a:t>		var shots = 1;</a:t>
            </a:r>
          </a:p>
          <a:p>
            <a:pPr eaLnBrk="1" hangingPunct="1">
              <a:buFontTx/>
              <a:buNone/>
            </a:pPr>
            <a:r>
              <a:rPr lang="en-US" smtClean="0"/>
              <a:t>		var drink = "none";</a:t>
            </a:r>
          </a:p>
          <a:p>
            <a:pPr eaLnBrk="1" hangingPunct="1">
              <a:buFontTx/>
              <a:buNone/>
            </a:pPr>
            <a:r>
              <a:rPr lang="en-US" smtClean="0"/>
              <a:t>		var ounce = 0;</a:t>
            </a:r>
          </a:p>
          <a:p>
            <a:pPr eaLnBrk="1" hangingPunct="1">
              <a:buFontTx/>
              <a:buNone/>
            </a:pPr>
            <a:r>
              <a:rPr lang="en-US" smtClean="0"/>
              <a:t>&lt;/script&gt;</a:t>
            </a:r>
          </a:p>
        </p:txBody>
      </p:sp>
      <p:sp>
        <p:nvSpPr>
          <p:cNvPr id="57347" name="Content Placeholder 3"/>
          <p:cNvSpPr>
            <a:spLocks noGrp="1"/>
          </p:cNvSpPr>
          <p:nvPr>
            <p:ph sz="half" idx="2"/>
          </p:nvPr>
        </p:nvSpPr>
        <p:spPr/>
        <p:txBody>
          <a:bodyPr/>
          <a:lstStyle/>
          <a:p>
            <a:pPr eaLnBrk="1" hangingPunct="1"/>
            <a:r>
              <a:rPr lang="en-US" smtClean="0"/>
              <a:t>Declarations should be placed at the beginning of the program just after the &lt;body&gt; tag</a:t>
            </a:r>
          </a:p>
          <a:p>
            <a:pPr eaLnBrk="1" hangingPunct="1"/>
            <a:r>
              <a:rPr lang="en-US" smtClean="0"/>
              <a:t>Declarations must be enclosed in &lt;script&gt; tags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pPr eaLnBrk="1" hangingPunct="1"/>
            <a:r>
              <a:rPr lang="en-US" smtClean="0"/>
              <a:t>Clear Button and Initializations</a:t>
            </a:r>
          </a:p>
        </p:txBody>
      </p:sp>
      <p:sp>
        <p:nvSpPr>
          <p:cNvPr id="58370" name="Content Placeholder 2"/>
          <p:cNvSpPr>
            <a:spLocks noGrp="1"/>
          </p:cNvSpPr>
          <p:nvPr>
            <p:ph sz="half" idx="1"/>
          </p:nvPr>
        </p:nvSpPr>
        <p:spPr>
          <a:xfrm>
            <a:off x="457200" y="1600200"/>
            <a:ext cx="3886200" cy="4525963"/>
          </a:xfrm>
        </p:spPr>
        <p:txBody>
          <a:bodyPr/>
          <a:lstStyle/>
          <a:p>
            <a:pPr eaLnBrk="1" hangingPunct="1">
              <a:buFontTx/>
              <a:buNone/>
            </a:pPr>
            <a:r>
              <a:rPr lang="en-US" sz="2400" smtClean="0"/>
              <a:t>&lt;td&gt;</a:t>
            </a:r>
          </a:p>
          <a:p>
            <a:pPr eaLnBrk="1" hangingPunct="1">
              <a:buFontTx/>
              <a:buNone/>
            </a:pPr>
            <a:r>
              <a:rPr lang="en-US" sz="2400" smtClean="0"/>
              <a:t>&lt;input type = "button" </a:t>
            </a:r>
            <a:br>
              <a:rPr lang="en-US" sz="2400" smtClean="0"/>
            </a:br>
            <a:r>
              <a:rPr lang="en-US" sz="2400" smtClean="0"/>
              <a:t>value = "Clear" </a:t>
            </a:r>
            <a:br>
              <a:rPr lang="en-US" sz="2400" smtClean="0"/>
            </a:br>
            <a:r>
              <a:rPr lang="en-US" sz="2400" smtClean="0"/>
              <a:t>onclick = 'shots = 1;</a:t>
            </a:r>
            <a:br>
              <a:rPr lang="en-US" sz="2400" smtClean="0"/>
            </a:br>
            <a:r>
              <a:rPr lang="en-US" sz="2400" smtClean="0"/>
              <a:t/>
            </a:r>
            <a:br>
              <a:rPr lang="en-US" sz="2400" smtClean="0"/>
            </a:br>
            <a:r>
              <a:rPr lang="en-US" sz="2400" smtClean="0"/>
              <a:t>drink = "none";</a:t>
            </a:r>
            <a:br>
              <a:rPr lang="en-US" sz="2400" smtClean="0"/>
            </a:br>
            <a:r>
              <a:rPr lang="en-US" sz="2400" smtClean="0"/>
              <a:t/>
            </a:r>
            <a:br>
              <a:rPr lang="en-US" sz="2400" smtClean="0"/>
            </a:br>
            <a:r>
              <a:rPr lang="en-US" sz="2400" smtClean="0"/>
              <a:t>ounce = 0;</a:t>
            </a:r>
          </a:p>
          <a:p>
            <a:pPr eaLnBrk="1" hangingPunct="1">
              <a:buFontTx/>
              <a:buNone/>
            </a:pPr>
            <a:endParaRPr lang="en-US" sz="2400" smtClean="0"/>
          </a:p>
          <a:p>
            <a:pPr eaLnBrk="1" hangingPunct="1">
              <a:buFontTx/>
              <a:buNone/>
            </a:pPr>
            <a:r>
              <a:rPr lang="en-US" sz="2400" smtClean="0"/>
              <a:t>	document.forms[0].price.value = "0.00"' /&gt;</a:t>
            </a:r>
          </a:p>
          <a:p>
            <a:pPr eaLnBrk="1" hangingPunct="1">
              <a:buFontTx/>
              <a:buNone/>
            </a:pPr>
            <a:r>
              <a:rPr lang="en-US" sz="2400" smtClean="0"/>
              <a:t>&lt;/td&gt;</a:t>
            </a:r>
          </a:p>
        </p:txBody>
      </p:sp>
      <p:sp>
        <p:nvSpPr>
          <p:cNvPr id="58371" name="Content Placeholder 3"/>
          <p:cNvSpPr>
            <a:spLocks noGrp="1"/>
          </p:cNvSpPr>
          <p:nvPr>
            <p:ph sz="half" idx="2"/>
          </p:nvPr>
        </p:nvSpPr>
        <p:spPr/>
        <p:txBody>
          <a:bodyPr/>
          <a:lstStyle/>
          <a:p>
            <a:pPr eaLnBrk="1" hangingPunct="1"/>
            <a:r>
              <a:rPr lang="en-US" smtClean="0"/>
              <a:t>Initial value for shots is 1 (every espresso drink has at least one shot)</a:t>
            </a:r>
          </a:p>
          <a:p>
            <a:pPr eaLnBrk="1" hangingPunct="1"/>
            <a:r>
              <a:rPr lang="en-US" smtClean="0"/>
              <a:t>Initial values for drink and ounce are chosen to be illegal values, so that an error message, indicating that an input is missing</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pPr eaLnBrk="1" hangingPunct="1"/>
            <a:r>
              <a:rPr lang="en-US" smtClean="0"/>
              <a:t>Clear Button and Initializations</a:t>
            </a:r>
          </a:p>
        </p:txBody>
      </p:sp>
      <p:sp>
        <p:nvSpPr>
          <p:cNvPr id="59394" name="Content Placeholder 2"/>
          <p:cNvSpPr>
            <a:spLocks noGrp="1"/>
          </p:cNvSpPr>
          <p:nvPr>
            <p:ph sz="half" idx="1"/>
          </p:nvPr>
        </p:nvSpPr>
        <p:spPr>
          <a:xfrm>
            <a:off x="457200" y="1600200"/>
            <a:ext cx="3886200" cy="4525963"/>
          </a:xfrm>
        </p:spPr>
        <p:txBody>
          <a:bodyPr/>
          <a:lstStyle/>
          <a:p>
            <a:pPr eaLnBrk="1" hangingPunct="1">
              <a:buFontTx/>
              <a:buNone/>
            </a:pPr>
            <a:r>
              <a:rPr lang="en-US" sz="2400" smtClean="0"/>
              <a:t>&lt;td&gt;</a:t>
            </a:r>
          </a:p>
          <a:p>
            <a:pPr eaLnBrk="1" hangingPunct="1">
              <a:buFontTx/>
              <a:buNone/>
            </a:pPr>
            <a:r>
              <a:rPr lang="en-US" sz="2400" smtClean="0"/>
              <a:t>&lt;input type = "button" </a:t>
            </a:r>
            <a:br>
              <a:rPr lang="en-US" sz="2400" smtClean="0"/>
            </a:br>
            <a:r>
              <a:rPr lang="en-US" sz="2400" smtClean="0"/>
              <a:t>value = "Clear" </a:t>
            </a:r>
            <a:br>
              <a:rPr lang="en-US" sz="2400" smtClean="0"/>
            </a:br>
            <a:r>
              <a:rPr lang="en-US" sz="2400" smtClean="0"/>
              <a:t>onclick = 'shots = 1;</a:t>
            </a:r>
            <a:br>
              <a:rPr lang="en-US" sz="2400" smtClean="0"/>
            </a:br>
            <a:r>
              <a:rPr lang="en-US" sz="2400" smtClean="0"/>
              <a:t/>
            </a:r>
            <a:br>
              <a:rPr lang="en-US" sz="2400" smtClean="0"/>
            </a:br>
            <a:r>
              <a:rPr lang="en-US" sz="2400" smtClean="0"/>
              <a:t>drink = "none";</a:t>
            </a:r>
            <a:br>
              <a:rPr lang="en-US" sz="2400" smtClean="0"/>
            </a:br>
            <a:r>
              <a:rPr lang="en-US" sz="2400" smtClean="0"/>
              <a:t/>
            </a:r>
            <a:br>
              <a:rPr lang="en-US" sz="2400" smtClean="0"/>
            </a:br>
            <a:r>
              <a:rPr lang="en-US" sz="2400" smtClean="0"/>
              <a:t>ounce = 0;</a:t>
            </a:r>
          </a:p>
          <a:p>
            <a:pPr eaLnBrk="1" hangingPunct="1">
              <a:buFontTx/>
              <a:buNone/>
            </a:pPr>
            <a:endParaRPr lang="en-US" sz="2400" smtClean="0"/>
          </a:p>
          <a:p>
            <a:pPr eaLnBrk="1" hangingPunct="1">
              <a:buFontTx/>
              <a:buNone/>
            </a:pPr>
            <a:r>
              <a:rPr lang="en-US" sz="2400" smtClean="0"/>
              <a:t>	document.forms[0].price.value = "0.00"' /&gt;</a:t>
            </a:r>
          </a:p>
          <a:p>
            <a:pPr eaLnBrk="1" hangingPunct="1">
              <a:buFontTx/>
              <a:buNone/>
            </a:pPr>
            <a:r>
              <a:rPr lang="en-US" sz="2400" smtClean="0"/>
              <a:t>&lt;/td&gt;</a:t>
            </a:r>
          </a:p>
        </p:txBody>
      </p:sp>
      <p:sp>
        <p:nvSpPr>
          <p:cNvPr id="59395" name="Content Placeholder 3"/>
          <p:cNvSpPr>
            <a:spLocks noGrp="1"/>
          </p:cNvSpPr>
          <p:nvPr>
            <p:ph sz="half" idx="2"/>
          </p:nvPr>
        </p:nvSpPr>
        <p:spPr/>
        <p:txBody>
          <a:bodyPr/>
          <a:lstStyle/>
          <a:p>
            <a:pPr eaLnBrk="1" hangingPunct="1"/>
            <a:r>
              <a:rPr lang="en-US" smtClean="0"/>
              <a:t>The Clear button should make these same assignments setting everything back to their initial values</a:t>
            </a:r>
          </a:p>
          <a:p>
            <a:pPr eaLnBrk="1" hangingPunct="1"/>
            <a:r>
              <a:rPr lang="en-US" smtClean="0"/>
              <a:t>The document.forms statement places 0.00 in the price window</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pPr eaLnBrk="1" hangingPunct="1"/>
            <a:r>
              <a:rPr lang="en-US" smtClean="0"/>
              <a:t>Referencing Data</a:t>
            </a:r>
            <a:br>
              <a:rPr lang="en-US" smtClean="0"/>
            </a:br>
            <a:r>
              <a:rPr lang="en-US" smtClean="0"/>
              <a:t>Across Controls</a:t>
            </a:r>
          </a:p>
        </p:txBody>
      </p:sp>
      <p:sp>
        <p:nvSpPr>
          <p:cNvPr id="60418" name="Content Placeholder 2"/>
          <p:cNvSpPr>
            <a:spLocks noGrp="1"/>
          </p:cNvSpPr>
          <p:nvPr>
            <p:ph idx="1"/>
          </p:nvPr>
        </p:nvSpPr>
        <p:spPr/>
        <p:txBody>
          <a:bodyPr/>
          <a:lstStyle/>
          <a:p>
            <a:pPr eaLnBrk="1" hangingPunct="1"/>
            <a:r>
              <a:rPr lang="en-US" smtClean="0"/>
              <a:t>Browser records all of the information about a Web page in a data structure called the </a:t>
            </a:r>
            <a:r>
              <a:rPr lang="en-US" b="1" smtClean="0"/>
              <a:t>Document Object Model, or DOM</a:t>
            </a:r>
          </a:p>
          <a:p>
            <a:pPr eaLnBrk="1" hangingPunct="1"/>
            <a:r>
              <a:rPr lang="en-US" smtClean="0"/>
              <a:t>The DOM records information about:</a:t>
            </a:r>
          </a:p>
          <a:p>
            <a:pPr lvl="1" eaLnBrk="1" hangingPunct="1"/>
            <a:r>
              <a:rPr lang="en-US" smtClean="0"/>
              <a:t>The forms used in the page</a:t>
            </a:r>
          </a:p>
          <a:p>
            <a:pPr lvl="1" eaLnBrk="1" hangingPunct="1"/>
            <a:r>
              <a:rPr lang="en-US" smtClean="0"/>
              <a:t>The images used on the page, etc</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pPr eaLnBrk="1" hangingPunct="1"/>
            <a:r>
              <a:rPr lang="en-US" smtClean="0"/>
              <a:t>Referencing Data</a:t>
            </a:r>
            <a:br>
              <a:rPr lang="en-US" smtClean="0"/>
            </a:br>
            <a:r>
              <a:rPr lang="en-US" smtClean="0"/>
              <a:t>Across Controls</a:t>
            </a:r>
          </a:p>
        </p:txBody>
      </p:sp>
      <p:sp>
        <p:nvSpPr>
          <p:cNvPr id="61442" name="Content Placeholder 2"/>
          <p:cNvSpPr>
            <a:spLocks noGrp="1"/>
          </p:cNvSpPr>
          <p:nvPr>
            <p:ph idx="1"/>
          </p:nvPr>
        </p:nvSpPr>
        <p:spPr/>
        <p:txBody>
          <a:bodyPr/>
          <a:lstStyle/>
          <a:p>
            <a:pPr eaLnBrk="1" hangingPunct="1"/>
            <a:r>
              <a:rPr lang="en-US" smtClean="0"/>
              <a:t>Entries are created for forms, images, and other elements in the order in which the information is encountered in HTML</a:t>
            </a:r>
          </a:p>
          <a:p>
            <a:pPr eaLnBrk="1" hangingPunct="1"/>
            <a:r>
              <a:rPr lang="en-US" smtClean="0"/>
              <a:t>Example:</a:t>
            </a:r>
          </a:p>
          <a:p>
            <a:pPr lvl="1" eaLnBrk="1" hangingPunct="1"/>
            <a:r>
              <a:rPr lang="en-US" smtClean="0"/>
              <a:t>Our one form is recorded as forms[0]</a:t>
            </a:r>
          </a:p>
          <a:p>
            <a:pPr lvl="1" eaLnBrk="1" hangingPunct="1"/>
            <a:r>
              <a:rPr lang="en-US" smtClean="0"/>
              <a:t>Computer counting always starts at 0 instead of 1! So the first item with a computer is always 0.</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pPr eaLnBrk="1" hangingPunct="1"/>
            <a:r>
              <a:rPr lang="en-US" smtClean="0"/>
              <a:t>Referencing Data</a:t>
            </a:r>
            <a:br>
              <a:rPr lang="en-US" smtClean="0"/>
            </a:br>
            <a:r>
              <a:rPr lang="en-US" smtClean="0"/>
              <a:t>Across Controls</a:t>
            </a:r>
          </a:p>
        </p:txBody>
      </p:sp>
      <p:sp>
        <p:nvSpPr>
          <p:cNvPr id="62466" name="Content Placeholder 2"/>
          <p:cNvSpPr>
            <a:spLocks noGrp="1"/>
          </p:cNvSpPr>
          <p:nvPr>
            <p:ph idx="1"/>
          </p:nvPr>
        </p:nvSpPr>
        <p:spPr/>
        <p:txBody>
          <a:bodyPr/>
          <a:lstStyle/>
          <a:p>
            <a:pPr eaLnBrk="1" hangingPunct="1"/>
            <a:r>
              <a:rPr lang="en-US" smtClean="0"/>
              <a:t>For each form, the input controls are recorded</a:t>
            </a:r>
          </a:p>
          <a:p>
            <a:pPr eaLnBrk="1" hangingPunct="1"/>
            <a:r>
              <a:rPr lang="en-US" smtClean="0"/>
              <a:t>Input controls can have several attributes, that are also recorded (such as price input control with a value attribute of "0.00“)</a:t>
            </a:r>
          </a:p>
          <a:p>
            <a:pPr eaLnBrk="1" hangingPunct="1"/>
            <a:r>
              <a:rPr lang="en-US" smtClean="0"/>
              <a:t>In JavaScript, when one statement in one element to change a value in another element the browser must be told how to navigate among the elements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smtClean="0"/>
              <a:t>Creating your JavaScript…</a:t>
            </a:r>
          </a:p>
        </p:txBody>
      </p:sp>
      <p:sp>
        <p:nvSpPr>
          <p:cNvPr id="17410" name="Rectangle 3"/>
          <p:cNvSpPr>
            <a:spLocks noGrp="1" noChangeArrowheads="1"/>
          </p:cNvSpPr>
          <p:nvPr>
            <p:ph type="body" idx="1"/>
          </p:nvPr>
        </p:nvSpPr>
        <p:spPr/>
        <p:txBody>
          <a:bodyPr/>
          <a:lstStyle/>
          <a:p>
            <a:pPr eaLnBrk="1" hangingPunct="1"/>
            <a:r>
              <a:rPr lang="en-US" smtClean="0"/>
              <a:t>Information included between these tags is the subject of this chapter</a:t>
            </a:r>
          </a:p>
          <a:p>
            <a:pPr eaLnBrk="1" hangingPunct="1"/>
            <a:r>
              <a:rPr lang="en-US" smtClean="0"/>
              <a:t>Time to test your program?</a:t>
            </a:r>
          </a:p>
          <a:p>
            <a:pPr lvl="1" eaLnBrk="1" hangingPunct="1"/>
            <a:r>
              <a:rPr lang="en-US" smtClean="0"/>
              <a:t>Save it</a:t>
            </a:r>
          </a:p>
          <a:p>
            <a:pPr lvl="1" eaLnBrk="1" hangingPunct="1"/>
            <a:r>
              <a:rPr lang="en-US" smtClean="0"/>
              <a:t>Find the file on your computer and open it</a:t>
            </a:r>
          </a:p>
          <a:p>
            <a:pPr lvl="1" eaLnBrk="1" hangingPunct="1"/>
            <a:r>
              <a:rPr lang="en-US" smtClean="0"/>
              <a:t>JavaScript will run with HTML</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pPr eaLnBrk="1" hangingPunct="1"/>
            <a:r>
              <a:rPr lang="en-US" smtClean="0"/>
              <a:t>Dot Operator</a:t>
            </a:r>
          </a:p>
        </p:txBody>
      </p:sp>
      <p:sp>
        <p:nvSpPr>
          <p:cNvPr id="63490" name="Content Placeholder 2"/>
          <p:cNvSpPr>
            <a:spLocks noGrp="1"/>
          </p:cNvSpPr>
          <p:nvPr>
            <p:ph idx="1"/>
          </p:nvPr>
        </p:nvSpPr>
        <p:spPr/>
        <p:txBody>
          <a:bodyPr/>
          <a:lstStyle/>
          <a:p>
            <a:pPr eaLnBrk="1" hangingPunct="1"/>
            <a:r>
              <a:rPr lang="en-US" smtClean="0"/>
              <a:t>Is used to aid in navigation between elements</a:t>
            </a:r>
          </a:p>
          <a:p>
            <a:pPr eaLnBrk="1" hangingPunct="1"/>
            <a:r>
              <a:rPr lang="en-US" i="1" smtClean="0"/>
              <a:t>object.property</a:t>
            </a:r>
          </a:p>
          <a:p>
            <a:pPr lvl="1" eaLnBrk="1" hangingPunct="1"/>
            <a:r>
              <a:rPr lang="en-US" smtClean="0"/>
              <a:t>Selects the property of the object</a:t>
            </a:r>
          </a:p>
          <a:p>
            <a:pPr lvl="1" eaLnBrk="1" hangingPunct="1"/>
            <a:r>
              <a:rPr lang="en-US" smtClean="0"/>
              <a:t>Read references </a:t>
            </a:r>
            <a:r>
              <a:rPr lang="en-US" i="1" smtClean="0"/>
              <a:t>right to left:</a:t>
            </a:r>
          </a:p>
          <a:p>
            <a:pPr lvl="2" eaLnBrk="1" hangingPunct="1"/>
            <a:r>
              <a:rPr lang="en-US" smtClean="0"/>
              <a:t>Use “of” for dot: as in “</a:t>
            </a:r>
            <a:r>
              <a:rPr lang="en-US" i="1" smtClean="0"/>
              <a:t>property of object”</a:t>
            </a:r>
          </a:p>
          <a:p>
            <a:pPr eaLnBrk="1" hangingPunct="1"/>
            <a:r>
              <a:rPr lang="en-US" smtClean="0"/>
              <a:t>document.forms[0].price.value = "0.00“ is read as </a:t>
            </a:r>
            <a:r>
              <a:rPr lang="en-US" sz="2800" smtClean="0"/>
              <a:t>“</a:t>
            </a:r>
            <a:r>
              <a:rPr lang="en-US" sz="2800" i="1" smtClean="0"/>
              <a:t>the value attribute of the price input of the forms[0] form of the document is assigned 0.00</a:t>
            </a:r>
            <a:r>
              <a:rPr lang="en-US" sz="2800" smtClean="0"/>
              <a:t>.”</a:t>
            </a:r>
            <a:endParaRPr lang="en-US"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pPr eaLnBrk="1" hangingPunct="1"/>
            <a:r>
              <a:rPr lang="en-US" smtClean="0"/>
              <a:t>Changing the Window</a:t>
            </a:r>
          </a:p>
        </p:txBody>
      </p:sp>
      <p:sp>
        <p:nvSpPr>
          <p:cNvPr id="64514" name="Content Placeholder 2"/>
          <p:cNvSpPr>
            <a:spLocks noGrp="1"/>
          </p:cNvSpPr>
          <p:nvPr>
            <p:ph idx="1"/>
          </p:nvPr>
        </p:nvSpPr>
        <p:spPr/>
        <p:txBody>
          <a:bodyPr/>
          <a:lstStyle/>
          <a:p>
            <a:pPr eaLnBrk="1" hangingPunct="1"/>
            <a:r>
              <a:rPr lang="en-US" smtClean="0"/>
              <a:t>When the assignment changes the value back to 0.00, the browser displays the assigned value and the 0.00 is treated as an </a:t>
            </a:r>
            <a:r>
              <a:rPr lang="en-US" i="1" smtClean="0"/>
              <a:t>output</a:t>
            </a:r>
          </a:p>
          <a:p>
            <a:pPr eaLnBrk="1" hangingPunct="1"/>
            <a:r>
              <a:rPr lang="en-US" i="1" smtClean="0"/>
              <a:t>input </a:t>
            </a:r>
            <a:r>
              <a:rPr lang="en-US" smtClean="0"/>
              <a:t>as </a:t>
            </a:r>
            <a:r>
              <a:rPr lang="en-US" i="1" smtClean="0"/>
              <a:t>output?</a:t>
            </a:r>
          </a:p>
          <a:p>
            <a:pPr lvl="1" eaLnBrk="1" hangingPunct="1"/>
            <a:r>
              <a:rPr lang="en-US" smtClean="0"/>
              <a:t>The window is seen from both the user’s and the computer’s point of view. If one side gets information (input) from it, the other must have put (output) the information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pPr eaLnBrk="1" hangingPunct="1"/>
            <a:r>
              <a:rPr lang="en-US" smtClean="0"/>
              <a:t>Displaying the Total</a:t>
            </a:r>
          </a:p>
        </p:txBody>
      </p:sp>
      <p:sp>
        <p:nvSpPr>
          <p:cNvPr id="65538" name="Content Placeholder 2"/>
          <p:cNvSpPr>
            <a:spLocks noGrp="1"/>
          </p:cNvSpPr>
          <p:nvPr>
            <p:ph idx="1"/>
          </p:nvPr>
        </p:nvSpPr>
        <p:spPr/>
        <p:txBody>
          <a:bodyPr/>
          <a:lstStyle/>
          <a:p>
            <a:pPr eaLnBrk="1" hangingPunct="1"/>
            <a:r>
              <a:rPr lang="en-US" smtClean="0"/>
              <a:t>The Total event handler must show the price – the output</a:t>
            </a:r>
          </a:p>
          <a:p>
            <a:pPr eaLnBrk="1" hangingPunct="1"/>
            <a:r>
              <a:rPr lang="en-US" smtClean="0"/>
              <a:t>This is handled in the same way that the Clear button event handler clears the price window—by assigning to the value attribute of price</a:t>
            </a:r>
          </a:p>
          <a:p>
            <a:pPr eaLnBrk="1" hangingPunct="1"/>
            <a:r>
              <a:rPr lang="en-US" smtClean="0"/>
              <a:t>The final line of the Total event handler is replaced by</a:t>
            </a:r>
            <a:br>
              <a:rPr lang="en-US" smtClean="0"/>
            </a:br>
            <a:r>
              <a:rPr lang="en-US" smtClean="0"/>
              <a:t>document.forms[0].price.value = price;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pPr eaLnBrk="1" hangingPunct="1"/>
            <a:r>
              <a:rPr lang="en-US" smtClean="0"/>
              <a:t>Critiquing the Bean Counter</a:t>
            </a:r>
          </a:p>
        </p:txBody>
      </p:sp>
      <p:sp>
        <p:nvSpPr>
          <p:cNvPr id="66562" name="Content Placeholder 2"/>
          <p:cNvSpPr>
            <a:spLocks noGrp="1"/>
          </p:cNvSpPr>
          <p:nvPr>
            <p:ph idx="1"/>
          </p:nvPr>
        </p:nvSpPr>
        <p:spPr/>
        <p:txBody>
          <a:bodyPr/>
          <a:lstStyle/>
          <a:p>
            <a:pPr eaLnBrk="1" hangingPunct="1"/>
            <a:r>
              <a:rPr lang="en-US" smtClean="0"/>
              <a:t>Every design must be critiqued to ensure that it meets the requirements:</a:t>
            </a:r>
          </a:p>
          <a:p>
            <a:pPr lvl="1" eaLnBrk="1" hangingPunct="1"/>
            <a:r>
              <a:rPr lang="en-US" smtClean="0"/>
              <a:t>Did it solve the problem ?</a:t>
            </a:r>
          </a:p>
          <a:p>
            <a:pPr lvl="1" eaLnBrk="1" hangingPunct="1"/>
            <a:r>
              <a:rPr lang="en-US" smtClean="0"/>
              <a:t>Can it be improved?</a:t>
            </a:r>
          </a:p>
          <a:p>
            <a:pPr eaLnBrk="1" hangingPunct="1"/>
            <a:r>
              <a:rPr lang="en-US" smtClean="0"/>
              <a:t>Experiment with the Bean Counter application to see how well it works.</a:t>
            </a:r>
          </a:p>
          <a:p>
            <a:pPr eaLnBrk="1" hangingPunct="1"/>
            <a:r>
              <a:rPr lang="en-US" smtClean="0"/>
              <a:t>Does the design fulfill the barista’s needs?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pPr eaLnBrk="1" hangingPunct="1"/>
            <a:r>
              <a:rPr lang="en-US" smtClean="0"/>
              <a:t>Critique…</a:t>
            </a:r>
            <a:br>
              <a:rPr lang="en-US" smtClean="0"/>
            </a:br>
            <a:r>
              <a:rPr lang="en-US" smtClean="0"/>
              <a:t>Numbers Versus Money</a:t>
            </a:r>
          </a:p>
        </p:txBody>
      </p:sp>
      <p:sp>
        <p:nvSpPr>
          <p:cNvPr id="67586" name="Content Placeholder 2"/>
          <p:cNvSpPr>
            <a:spLocks noGrp="1"/>
          </p:cNvSpPr>
          <p:nvPr>
            <p:ph idx="1"/>
          </p:nvPr>
        </p:nvSpPr>
        <p:spPr/>
        <p:txBody>
          <a:bodyPr/>
          <a:lstStyle/>
          <a:p>
            <a:pPr eaLnBrk="1" hangingPunct="1"/>
            <a:r>
              <a:rPr lang="en-US" smtClean="0"/>
              <a:t>The final price is shown as a decimal number with several decimals not as currency with only two decimal points</a:t>
            </a:r>
          </a:p>
          <a:p>
            <a:pPr eaLnBrk="1" hangingPunct="1"/>
            <a:r>
              <a:rPr lang="en-US" smtClean="0"/>
              <a:t>Add:</a:t>
            </a:r>
            <a:br>
              <a:rPr lang="en-US" smtClean="0"/>
            </a:br>
            <a:r>
              <a:rPr lang="en-US" sz="2200" smtClean="0"/>
              <a:t>document.forms[0].price.value = Math.round(price*100)/100;</a:t>
            </a:r>
            <a:r>
              <a:rPr lang="en-US" smtClean="0"/>
              <a:t/>
            </a:r>
            <a:br>
              <a:rPr lang="en-US" smtClean="0"/>
            </a:br>
            <a:r>
              <a:rPr lang="en-US" smtClean="0"/>
              <a:t>to the last line of the Total button event handler</a:t>
            </a:r>
          </a:p>
          <a:p>
            <a:pPr eaLnBrk="1" hangingPunct="1"/>
            <a:r>
              <a:rPr lang="en-US" smtClean="0"/>
              <a:t>This changes the price from a “dollars amount” to a “cents amount”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pPr eaLnBrk="1" hangingPunct="1"/>
            <a:r>
              <a:rPr lang="en-US" smtClean="0"/>
              <a:t>Critique…</a:t>
            </a:r>
            <a:br>
              <a:rPr lang="en-US" smtClean="0"/>
            </a:br>
            <a:r>
              <a:rPr lang="en-US" smtClean="0"/>
              <a:t>Numbers Versus Money</a:t>
            </a:r>
          </a:p>
        </p:txBody>
      </p:sp>
      <p:sp>
        <p:nvSpPr>
          <p:cNvPr id="68610" name="Content Placeholder 2"/>
          <p:cNvSpPr>
            <a:spLocks noGrp="1"/>
          </p:cNvSpPr>
          <p:nvPr>
            <p:ph idx="1"/>
          </p:nvPr>
        </p:nvSpPr>
        <p:spPr/>
        <p:txBody>
          <a:bodyPr/>
          <a:lstStyle/>
          <a:p>
            <a:pPr eaLnBrk="1" hangingPunct="1"/>
            <a:r>
              <a:rPr lang="en-US" smtClean="0"/>
              <a:t>The result is then rounded by using the built-in JavaScript function Math.round( ) to eliminate any digits to the right of the decimal point that is less than a penny</a:t>
            </a:r>
          </a:p>
          <a:p>
            <a:pPr eaLnBrk="1" hangingPunct="1"/>
            <a:r>
              <a:rPr lang="en-US" smtClean="0"/>
              <a:t>Finally, that result is divided by 100 again to convert back to a “dollars amount”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pPr eaLnBrk="1" hangingPunct="1"/>
            <a:r>
              <a:rPr lang="en-US" smtClean="0"/>
              <a:t>Critique…</a:t>
            </a:r>
            <a:br>
              <a:rPr lang="en-US" smtClean="0"/>
            </a:br>
            <a:r>
              <a:rPr lang="en-US" smtClean="0"/>
              <a:t>Numbers Versus Money</a:t>
            </a:r>
          </a:p>
        </p:txBody>
      </p:sp>
      <p:sp>
        <p:nvSpPr>
          <p:cNvPr id="69634" name="Content Placeholder 2"/>
          <p:cNvSpPr>
            <a:spLocks noGrp="1"/>
          </p:cNvSpPr>
          <p:nvPr>
            <p:ph idx="1"/>
          </p:nvPr>
        </p:nvSpPr>
        <p:spPr/>
        <p:txBody>
          <a:bodyPr/>
          <a:lstStyle/>
          <a:p>
            <a:pPr eaLnBrk="1" hangingPunct="1"/>
            <a:r>
              <a:rPr lang="en-US" smtClean="0"/>
              <a:t>This computation is a standard way to remove unwanted digits…it’s not perfect, but it gets us to the correct amount</a:t>
            </a:r>
          </a:p>
          <a:p>
            <a:pPr eaLnBrk="1" hangingPunct="1"/>
            <a:r>
              <a:rPr lang="en-US" smtClean="0"/>
              <a:t>Final changes should read:</a:t>
            </a:r>
            <a:br>
              <a:rPr lang="en-US" smtClean="0"/>
            </a:br>
            <a:r>
              <a:rPr lang="en-US" smtClean="0"/>
              <a:t>document.forms[0].price.value = </a:t>
            </a:r>
            <a:br>
              <a:rPr lang="en-US" smtClean="0"/>
            </a:br>
            <a:r>
              <a:rPr lang="en-US" smtClean="0"/>
              <a:t>(Math.round(price*100)/100).</a:t>
            </a:r>
            <a:br>
              <a:rPr lang="en-US" smtClean="0"/>
            </a:br>
            <a:r>
              <a:rPr lang="en-US" smtClean="0"/>
              <a:t>toString( ).match(/ \.\d]{4}/);</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pPr eaLnBrk="1" hangingPunct="1"/>
            <a:r>
              <a:rPr lang="en-US" smtClean="0"/>
              <a:t>Organization</a:t>
            </a:r>
          </a:p>
        </p:txBody>
      </p:sp>
      <p:sp>
        <p:nvSpPr>
          <p:cNvPr id="70658" name="Content Placeholder 2"/>
          <p:cNvSpPr>
            <a:spLocks noGrp="1"/>
          </p:cNvSpPr>
          <p:nvPr>
            <p:ph idx="1"/>
          </p:nvPr>
        </p:nvSpPr>
        <p:spPr/>
        <p:txBody>
          <a:bodyPr/>
          <a:lstStyle/>
          <a:p>
            <a:pPr eaLnBrk="1" hangingPunct="1"/>
            <a:r>
              <a:rPr lang="en-US" smtClean="0"/>
              <a:t>The organization of the buttons is generally consistent with how the application will be used</a:t>
            </a:r>
          </a:p>
          <a:p>
            <a:pPr eaLnBrk="1" hangingPunct="1"/>
            <a:r>
              <a:rPr lang="en-US" smtClean="0"/>
              <a:t>Espresso drinks are typically named with syntax of “how many shots?”, “what size?”, and “what kind of drink?”</a:t>
            </a:r>
            <a:br>
              <a:rPr lang="en-US" smtClean="0"/>
            </a:br>
            <a:r>
              <a:rPr lang="en-US" smtClean="0"/>
              <a:t> “double tall latte”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pPr eaLnBrk="1" hangingPunct="1"/>
            <a:r>
              <a:rPr lang="en-US" smtClean="0"/>
              <a:t>Feedback</a:t>
            </a:r>
          </a:p>
        </p:txBody>
      </p:sp>
      <p:sp>
        <p:nvSpPr>
          <p:cNvPr id="71682" name="Content Placeholder 2"/>
          <p:cNvSpPr>
            <a:spLocks noGrp="1"/>
          </p:cNvSpPr>
          <p:nvPr>
            <p:ph idx="1"/>
          </p:nvPr>
        </p:nvSpPr>
        <p:spPr/>
        <p:txBody>
          <a:bodyPr/>
          <a:lstStyle/>
          <a:p>
            <a:pPr eaLnBrk="1" hangingPunct="1"/>
            <a:r>
              <a:rPr lang="en-US" smtClean="0"/>
              <a:t>The form does not give a barista any feedback about the current settings of the variables</a:t>
            </a:r>
          </a:p>
          <a:p>
            <a:pPr eaLnBrk="1" hangingPunct="1"/>
            <a:r>
              <a:rPr lang="en-US" smtClean="0"/>
              <a:t>There should always be feedback for every operation.</a:t>
            </a:r>
          </a:p>
          <a:p>
            <a:pPr eaLnBrk="1" hangingPunct="1"/>
            <a:r>
              <a:rPr lang="en-US" smtClean="0"/>
              <a:t>Adding a window above each column of buttons that gives the current setting might be helpful</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srcRect/>
          <a:stretch>
            <a:fillRect/>
          </a:stretch>
        </p:blipFill>
        <p:spPr>
          <a:xfrm>
            <a:off x="1698625" y="550863"/>
            <a:ext cx="5845175" cy="5697537"/>
          </a:xfrm>
          <a:ln>
            <a:solidFill>
              <a:schemeClr val="accent2">
                <a:lumMod val="75000"/>
              </a:schemeClr>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457200" y="1600200"/>
            <a:ext cx="8305800" cy="4114800"/>
          </a:xfrm>
          <a:prstGeom prst="rect">
            <a:avLst/>
          </a:prstGeom>
          <a:noFill/>
          <a:ln w="9525">
            <a:noFill/>
            <a:miter lim="800000"/>
            <a:headEnd/>
            <a:tailEnd/>
          </a:ln>
        </p:spPr>
        <p:txBody>
          <a:bodyPr/>
          <a:lstStyle/>
          <a:p>
            <a:pPr marL="342900" indent="-342900">
              <a:lnSpc>
                <a:spcPct val="80000"/>
              </a:lnSpc>
              <a:spcBef>
                <a:spcPct val="20000"/>
              </a:spcBef>
              <a:buClr>
                <a:srgbClr val="379583"/>
              </a:buClr>
              <a:defRPr/>
            </a:pPr>
            <a:r>
              <a:rPr lang="en-US" sz="2400" kern="0" dirty="0">
                <a:latin typeface="+mn-lt"/>
              </a:rPr>
              <a:t>&lt;html&gt;</a:t>
            </a:r>
          </a:p>
          <a:p>
            <a:pPr marL="342900" indent="-342900">
              <a:lnSpc>
                <a:spcPct val="80000"/>
              </a:lnSpc>
              <a:spcBef>
                <a:spcPct val="20000"/>
              </a:spcBef>
              <a:buClr>
                <a:srgbClr val="379583"/>
              </a:buClr>
              <a:defRPr/>
            </a:pPr>
            <a:r>
              <a:rPr lang="en-US" sz="2400" kern="0" dirty="0">
                <a:latin typeface="+mn-lt"/>
              </a:rPr>
              <a:t>&lt;head&gt;</a:t>
            </a:r>
          </a:p>
          <a:p>
            <a:pPr marL="342900" indent="-342900">
              <a:lnSpc>
                <a:spcPct val="80000"/>
              </a:lnSpc>
              <a:spcBef>
                <a:spcPct val="20000"/>
              </a:spcBef>
              <a:buClr>
                <a:srgbClr val="379583"/>
              </a:buClr>
              <a:defRPr/>
            </a:pPr>
            <a:r>
              <a:rPr lang="en-US" sz="2400" kern="0" dirty="0">
                <a:latin typeface="+mn-lt"/>
              </a:rPr>
              <a:t>&lt;title&gt;Convert F to C&lt;/title&gt;</a:t>
            </a:r>
          </a:p>
          <a:p>
            <a:pPr marL="342900" indent="-342900">
              <a:lnSpc>
                <a:spcPct val="80000"/>
              </a:lnSpc>
              <a:spcBef>
                <a:spcPct val="20000"/>
              </a:spcBef>
              <a:buClr>
                <a:srgbClr val="379583"/>
              </a:buClr>
              <a:defRPr/>
            </a:pPr>
            <a:r>
              <a:rPr lang="en-US" sz="2400" kern="0" dirty="0">
                <a:latin typeface="+mn-lt"/>
              </a:rPr>
              <a:t>&lt;/head&gt;</a:t>
            </a:r>
          </a:p>
          <a:p>
            <a:pPr marL="342900" indent="-342900">
              <a:lnSpc>
                <a:spcPct val="80000"/>
              </a:lnSpc>
              <a:spcBef>
                <a:spcPct val="20000"/>
              </a:spcBef>
              <a:buClr>
                <a:srgbClr val="379583"/>
              </a:buClr>
              <a:defRPr/>
            </a:pPr>
            <a:r>
              <a:rPr lang="en-US" sz="2400" kern="0" dirty="0">
                <a:latin typeface="+mn-lt"/>
              </a:rPr>
              <a:t>&lt;body&gt;</a:t>
            </a:r>
          </a:p>
          <a:p>
            <a:pPr marL="342900" indent="-342900">
              <a:lnSpc>
                <a:spcPct val="80000"/>
              </a:lnSpc>
              <a:spcBef>
                <a:spcPct val="20000"/>
              </a:spcBef>
              <a:buClr>
                <a:srgbClr val="379583"/>
              </a:buClr>
              <a:defRPr/>
            </a:pPr>
            <a:r>
              <a:rPr lang="en-US" sz="2400" kern="0" dirty="0">
                <a:latin typeface="+mn-lt"/>
              </a:rPr>
              <a:t>&lt;script language=JavaScript&gt;&lt;!--</a:t>
            </a:r>
          </a:p>
          <a:p>
            <a:pPr marL="342900" indent="-342900">
              <a:lnSpc>
                <a:spcPct val="80000"/>
              </a:lnSpc>
              <a:spcBef>
                <a:spcPct val="20000"/>
              </a:spcBef>
              <a:buClr>
                <a:srgbClr val="379583"/>
              </a:buClr>
              <a:defRPr/>
            </a:pPr>
            <a:r>
              <a:rPr lang="en-US" sz="2400" kern="0" dirty="0">
                <a:latin typeface="+mn-lt"/>
              </a:rPr>
              <a:t/>
            </a:r>
            <a:br>
              <a:rPr lang="en-US" sz="2400" kern="0" dirty="0">
                <a:latin typeface="+mn-lt"/>
              </a:rPr>
            </a:br>
            <a:r>
              <a:rPr lang="en-US" sz="2400" kern="0" dirty="0">
                <a:latin typeface="+mn-lt"/>
              </a:rPr>
              <a:t>insert program here…</a:t>
            </a:r>
            <a:br>
              <a:rPr lang="en-US" sz="2400" kern="0" dirty="0">
                <a:latin typeface="+mn-lt"/>
              </a:rPr>
            </a:br>
            <a:endParaRPr lang="en-US" sz="2400" kern="0" dirty="0">
              <a:latin typeface="+mn-lt"/>
            </a:endParaRPr>
          </a:p>
          <a:p>
            <a:pPr marL="342900" indent="-342900">
              <a:lnSpc>
                <a:spcPct val="80000"/>
              </a:lnSpc>
              <a:spcBef>
                <a:spcPct val="20000"/>
              </a:spcBef>
              <a:buClr>
                <a:srgbClr val="379583"/>
              </a:buClr>
              <a:defRPr/>
            </a:pPr>
            <a:r>
              <a:rPr lang="en-US" sz="2400" kern="0" dirty="0">
                <a:latin typeface="+mn-lt"/>
              </a:rPr>
              <a:t>//--&gt;&lt;/script&gt;</a:t>
            </a:r>
          </a:p>
          <a:p>
            <a:pPr marL="342900" indent="-342900">
              <a:lnSpc>
                <a:spcPct val="80000"/>
              </a:lnSpc>
              <a:spcBef>
                <a:spcPct val="20000"/>
              </a:spcBef>
              <a:buClr>
                <a:srgbClr val="379583"/>
              </a:buClr>
              <a:defRPr/>
            </a:pPr>
            <a:r>
              <a:rPr lang="en-US" sz="2400" kern="0" dirty="0">
                <a:latin typeface="+mn-lt"/>
              </a:rPr>
              <a:t>&lt;/body&gt;</a:t>
            </a:r>
          </a:p>
          <a:p>
            <a:pPr marL="342900" indent="-342900">
              <a:lnSpc>
                <a:spcPct val="80000"/>
              </a:lnSpc>
              <a:spcBef>
                <a:spcPct val="20000"/>
              </a:spcBef>
              <a:buClr>
                <a:srgbClr val="379583"/>
              </a:buClr>
              <a:defRPr/>
            </a:pPr>
            <a:r>
              <a:rPr lang="en-US" sz="2400" kern="0" dirty="0">
                <a:latin typeface="+mn-lt"/>
              </a:rPr>
              <a:t>&lt;/html&gt;</a:t>
            </a:r>
          </a:p>
        </p:txBody>
      </p:sp>
      <p:sp>
        <p:nvSpPr>
          <p:cNvPr id="38921" name="Rectangle 9"/>
          <p:cNvSpPr>
            <a:spLocks noChangeArrowheads="1"/>
          </p:cNvSpPr>
          <p:nvPr/>
        </p:nvSpPr>
        <p:spPr bwMode="auto">
          <a:xfrm>
            <a:off x="469900" y="3352800"/>
            <a:ext cx="4587875" cy="457200"/>
          </a:xfrm>
          <a:prstGeom prst="rect">
            <a:avLst/>
          </a:prstGeom>
          <a:solidFill>
            <a:schemeClr val="accent1">
              <a:lumMod val="90000"/>
              <a:alpha val="49000"/>
            </a:schemeClr>
          </a:solidFill>
          <a:ln w="9525">
            <a:noFill/>
            <a:miter lim="800000"/>
            <a:headEnd/>
            <a:tailEnd/>
          </a:ln>
        </p:spPr>
        <p:txBody>
          <a:bodyPr wrap="none" anchor="ctr"/>
          <a:lstStyle/>
          <a:p>
            <a:pPr>
              <a:defRPr/>
            </a:pPr>
            <a:endParaRPr lang="en-US" dirty="0"/>
          </a:p>
        </p:txBody>
      </p:sp>
      <p:sp>
        <p:nvSpPr>
          <p:cNvPr id="38920" name="Rectangle 8"/>
          <p:cNvSpPr>
            <a:spLocks noChangeArrowheads="1"/>
          </p:cNvSpPr>
          <p:nvPr/>
        </p:nvSpPr>
        <p:spPr bwMode="auto">
          <a:xfrm>
            <a:off x="457200" y="4633913"/>
            <a:ext cx="2087563" cy="481012"/>
          </a:xfrm>
          <a:prstGeom prst="rect">
            <a:avLst/>
          </a:prstGeom>
          <a:solidFill>
            <a:schemeClr val="accent1">
              <a:lumMod val="90000"/>
              <a:alpha val="49000"/>
            </a:schemeClr>
          </a:solidFill>
          <a:ln w="9525">
            <a:noFill/>
            <a:miter lim="800000"/>
            <a:headEnd/>
            <a:tailEnd/>
          </a:ln>
        </p:spPr>
        <p:txBody>
          <a:bodyPr wrap="none" anchor="ctr"/>
          <a:lstStyle/>
          <a:p>
            <a:pPr>
              <a:defRPr/>
            </a:pPr>
            <a:endParaRPr lang="en-US" dirty="0"/>
          </a:p>
        </p:txBody>
      </p:sp>
      <p:sp>
        <p:nvSpPr>
          <p:cNvPr id="18436" name="Rectangle 2"/>
          <p:cNvSpPr>
            <a:spLocks noGrp="1" noChangeArrowheads="1"/>
          </p:cNvSpPr>
          <p:nvPr>
            <p:ph type="title"/>
          </p:nvPr>
        </p:nvSpPr>
        <p:spPr/>
        <p:txBody>
          <a:bodyPr/>
          <a:lstStyle/>
          <a:p>
            <a:pPr eaLnBrk="1" hangingPunct="1"/>
            <a:r>
              <a:rPr lang="en-US" smtClean="0"/>
              <a:t>The html…</a:t>
            </a:r>
          </a:p>
        </p:txBody>
      </p:sp>
      <p:grpSp>
        <p:nvGrpSpPr>
          <p:cNvPr id="11" name="Group 10"/>
          <p:cNvGrpSpPr>
            <a:grpSpLocks/>
          </p:cNvGrpSpPr>
          <p:nvPr/>
        </p:nvGrpSpPr>
        <p:grpSpPr bwMode="auto">
          <a:xfrm>
            <a:off x="5178425" y="2776538"/>
            <a:ext cx="3965575" cy="947737"/>
            <a:chOff x="5178497" y="2667000"/>
            <a:chExt cx="3965503" cy="948514"/>
          </a:xfrm>
        </p:grpSpPr>
        <p:sp>
          <p:nvSpPr>
            <p:cNvPr id="38916" name="Text Box 4"/>
            <p:cNvSpPr txBox="1">
              <a:spLocks noChangeArrowheads="1"/>
            </p:cNvSpPr>
            <p:nvPr/>
          </p:nvSpPr>
          <p:spPr bwMode="auto">
            <a:xfrm>
              <a:off x="5867459" y="2667000"/>
              <a:ext cx="3276541" cy="830943"/>
            </a:xfrm>
            <a:prstGeom prst="rect">
              <a:avLst/>
            </a:prstGeom>
            <a:solidFill>
              <a:schemeClr val="accent1">
                <a:lumMod val="90000"/>
                <a:alpha val="49000"/>
              </a:schemeClr>
            </a:solidFill>
            <a:ln w="9525">
              <a:noFill/>
              <a:miter lim="800000"/>
              <a:headEnd/>
              <a:tailEnd/>
            </a:ln>
          </p:spPr>
          <p:txBody>
            <a:bodyPr>
              <a:spAutoFit/>
            </a:bodyPr>
            <a:lstStyle/>
            <a:p>
              <a:pPr algn="ctr">
                <a:spcBef>
                  <a:spcPct val="50000"/>
                </a:spcBef>
                <a:defRPr/>
              </a:pPr>
              <a:r>
                <a:rPr lang="en-US" b="1" dirty="0"/>
                <a:t>This MUST appear before program</a:t>
              </a:r>
            </a:p>
          </p:txBody>
        </p:sp>
        <p:sp>
          <p:nvSpPr>
            <p:cNvPr id="38918" name="AutoShape 6"/>
            <p:cNvSpPr>
              <a:spLocks noChangeArrowheads="1"/>
            </p:cNvSpPr>
            <p:nvPr/>
          </p:nvSpPr>
          <p:spPr bwMode="auto">
            <a:xfrm>
              <a:off x="5178497" y="3149996"/>
              <a:ext cx="685788" cy="465518"/>
            </a:xfrm>
            <a:prstGeom prst="leftArrow">
              <a:avLst>
                <a:gd name="adj1" fmla="val 50000"/>
                <a:gd name="adj2" fmla="val 45563"/>
              </a:avLst>
            </a:prstGeom>
            <a:solidFill>
              <a:schemeClr val="accent1">
                <a:lumMod val="90000"/>
                <a:alpha val="49000"/>
              </a:schemeClr>
            </a:solidFill>
            <a:ln w="9525">
              <a:noFill/>
              <a:miter lim="800000"/>
              <a:headEnd/>
              <a:tailEnd/>
            </a:ln>
          </p:spPr>
          <p:txBody>
            <a:bodyPr wrap="none" anchor="ctr"/>
            <a:lstStyle/>
            <a:p>
              <a:pPr>
                <a:defRPr/>
              </a:pPr>
              <a:endParaRPr lang="en-US" dirty="0"/>
            </a:p>
          </p:txBody>
        </p:sp>
      </p:grpSp>
      <p:grpSp>
        <p:nvGrpSpPr>
          <p:cNvPr id="13" name="Group 12"/>
          <p:cNvGrpSpPr>
            <a:grpSpLocks/>
          </p:cNvGrpSpPr>
          <p:nvPr/>
        </p:nvGrpSpPr>
        <p:grpSpPr bwMode="auto">
          <a:xfrm>
            <a:off x="2635250" y="4508500"/>
            <a:ext cx="4641850" cy="939800"/>
            <a:chOff x="2635675" y="4508076"/>
            <a:chExt cx="4641425" cy="940959"/>
          </a:xfrm>
        </p:grpSpPr>
        <p:sp>
          <p:nvSpPr>
            <p:cNvPr id="38917" name="Text Box 5"/>
            <p:cNvSpPr txBox="1">
              <a:spLocks noChangeArrowheads="1"/>
            </p:cNvSpPr>
            <p:nvPr/>
          </p:nvSpPr>
          <p:spPr bwMode="auto">
            <a:xfrm>
              <a:off x="3329349" y="4617749"/>
              <a:ext cx="3947751" cy="831286"/>
            </a:xfrm>
            <a:prstGeom prst="rect">
              <a:avLst/>
            </a:prstGeom>
            <a:solidFill>
              <a:schemeClr val="accent1">
                <a:lumMod val="90000"/>
                <a:alpha val="49000"/>
              </a:schemeClr>
            </a:solidFill>
            <a:ln w="9525">
              <a:noFill/>
              <a:miter lim="800000"/>
              <a:headEnd/>
              <a:tailEnd/>
            </a:ln>
          </p:spPr>
          <p:txBody>
            <a:bodyPr>
              <a:spAutoFit/>
            </a:bodyPr>
            <a:lstStyle/>
            <a:p>
              <a:pPr algn="ctr">
                <a:spcBef>
                  <a:spcPct val="50000"/>
                </a:spcBef>
                <a:defRPr/>
              </a:pPr>
              <a:r>
                <a:rPr lang="en-US" b="1" dirty="0"/>
                <a:t>This MUST appear at end of program</a:t>
              </a:r>
            </a:p>
          </p:txBody>
        </p:sp>
        <p:sp>
          <p:nvSpPr>
            <p:cNvPr id="38919" name="AutoShape 7"/>
            <p:cNvSpPr>
              <a:spLocks noChangeArrowheads="1"/>
            </p:cNvSpPr>
            <p:nvPr/>
          </p:nvSpPr>
          <p:spPr bwMode="auto">
            <a:xfrm>
              <a:off x="2635675" y="4508076"/>
              <a:ext cx="696849" cy="465712"/>
            </a:xfrm>
            <a:prstGeom prst="leftArrow">
              <a:avLst>
                <a:gd name="adj1" fmla="val 50000"/>
                <a:gd name="adj2" fmla="val 45563"/>
              </a:avLst>
            </a:prstGeom>
            <a:solidFill>
              <a:schemeClr val="accent1">
                <a:lumMod val="90000"/>
                <a:alpha val="49000"/>
              </a:schemeClr>
            </a:solidFill>
            <a:ln w="9525">
              <a:noFill/>
              <a:miter lim="800000"/>
              <a:headEnd/>
              <a:tailEnd/>
            </a:ln>
          </p:spPr>
          <p:txBody>
            <a:bodyPr wrap="none" anchor="ctr"/>
            <a:lstStyle/>
            <a:p>
              <a:pPr>
                <a:defRPr/>
              </a:pPr>
              <a:endParaRPr lang="en-US" dirty="0"/>
            </a:p>
          </p:txBody>
        </p:sp>
      </p:grpSp>
      <p:sp>
        <p:nvSpPr>
          <p:cNvPr id="38922" name="Rectangle 10"/>
          <p:cNvSpPr>
            <a:spLocks noChangeArrowheads="1"/>
          </p:cNvSpPr>
          <p:nvPr/>
        </p:nvSpPr>
        <p:spPr bwMode="auto">
          <a:xfrm>
            <a:off x="4076700" y="4000500"/>
            <a:ext cx="4954588" cy="503238"/>
          </a:xfrm>
          <a:prstGeom prst="rect">
            <a:avLst/>
          </a:prstGeom>
          <a:solidFill>
            <a:schemeClr val="accent1">
              <a:lumMod val="50000"/>
            </a:schemeClr>
          </a:solidFill>
          <a:ln w="9525">
            <a:noFill/>
            <a:miter lim="800000"/>
            <a:headEnd/>
            <a:tailEnd/>
          </a:ln>
        </p:spPr>
        <p:txBody>
          <a:bodyPr wrap="none" anchor="ctr"/>
          <a:lstStyle/>
          <a:p>
            <a:pPr algn="ctr">
              <a:defRPr/>
            </a:pPr>
            <a:r>
              <a:rPr lang="en-US" b="1" dirty="0"/>
              <a:t>Convert algorithm to program and insert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89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1" grpId="0" animBg="1"/>
      <p:bldP spid="38920" grpId="0" animBg="1"/>
      <p:bldP spid="3892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lstStyle/>
          <a:p>
            <a:pPr eaLnBrk="1" hangingPunct="1"/>
            <a:r>
              <a:rPr lang="en-US" smtClean="0"/>
              <a:t>Bean Counter Recap</a:t>
            </a:r>
          </a:p>
        </p:txBody>
      </p:sp>
      <p:sp>
        <p:nvSpPr>
          <p:cNvPr id="73730" name="Content Placeholder 2"/>
          <p:cNvSpPr>
            <a:spLocks noGrp="1"/>
          </p:cNvSpPr>
          <p:nvPr>
            <p:ph idx="1"/>
          </p:nvPr>
        </p:nvSpPr>
        <p:spPr/>
        <p:txBody>
          <a:bodyPr/>
          <a:lstStyle/>
          <a:p>
            <a:pPr eaLnBrk="1" hangingPunct="1"/>
            <a:r>
              <a:rPr lang="en-US" smtClean="0"/>
              <a:t>Referencing Variables</a:t>
            </a:r>
          </a:p>
          <a:p>
            <a:pPr lvl="1" eaLnBrk="1" hangingPunct="1"/>
            <a:r>
              <a:rPr lang="en-US" smtClean="0"/>
              <a:t>Declarations are usually placed at the start of a program.</a:t>
            </a:r>
          </a:p>
          <a:p>
            <a:pPr lvl="1" eaLnBrk="1" hangingPunct="1"/>
            <a:r>
              <a:rPr lang="en-US" smtClean="0"/>
              <a:t>Place the declarations right after the &lt;body&gt; tag, inside the &lt;script&gt; and &lt;/script&gt; tags.</a:t>
            </a:r>
          </a:p>
          <a:p>
            <a:pPr lvl="1" eaLnBrk="1" hangingPunct="1"/>
            <a:r>
              <a:rPr lang="en-US" smtClean="0"/>
              <a:t>An event handler of one element needs to place a value in the window of another element, it must describe how to navigate to the item it wants to change using dot </a:t>
            </a:r>
            <a:br>
              <a:rPr lang="en-US" smtClean="0"/>
            </a:br>
            <a:r>
              <a:rPr lang="en-US" smtClean="0"/>
              <a:t>operators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pPr eaLnBrk="1" hangingPunct="1"/>
            <a:r>
              <a:rPr lang="en-US" smtClean="0"/>
              <a:t>Bean Counter Recap</a:t>
            </a:r>
          </a:p>
        </p:txBody>
      </p:sp>
      <p:sp>
        <p:nvSpPr>
          <p:cNvPr id="74754" name="Content Placeholder 2"/>
          <p:cNvSpPr>
            <a:spLocks noGrp="1"/>
          </p:cNvSpPr>
          <p:nvPr>
            <p:ph idx="1"/>
          </p:nvPr>
        </p:nvSpPr>
        <p:spPr/>
        <p:txBody>
          <a:bodyPr/>
          <a:lstStyle/>
          <a:p>
            <a:pPr eaLnBrk="1" hangingPunct="1"/>
            <a:r>
              <a:rPr lang="en-US" smtClean="0"/>
              <a:t>Referencing Variables</a:t>
            </a:r>
          </a:p>
          <a:p>
            <a:pPr lvl="1" eaLnBrk="1" hangingPunct="1"/>
            <a:r>
              <a:rPr lang="en-US" smtClean="0"/>
              <a:t>The Bean Counter application illustrates three different ways to reference data values in an event-handling program: </a:t>
            </a:r>
          </a:p>
          <a:p>
            <a:pPr lvl="2" eaLnBrk="1" hangingPunct="1"/>
            <a:r>
              <a:rPr lang="en-US" smtClean="0"/>
              <a:t>as variables local to a handler (taxRate),</a:t>
            </a:r>
          </a:p>
          <a:p>
            <a:pPr lvl="2" eaLnBrk="1" hangingPunct="1"/>
            <a:r>
              <a:rPr lang="en-US" smtClean="0"/>
              <a:t>as variables global to all the handlers (drink), and </a:t>
            </a:r>
          </a:p>
          <a:p>
            <a:pPr lvl="2" eaLnBrk="1" hangingPunct="1"/>
            <a:r>
              <a:rPr lang="en-US" smtClean="0"/>
              <a:t>as a variable in another element (document.forms[0].price.value)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p:txBody>
          <a:bodyPr/>
          <a:lstStyle/>
          <a:p>
            <a:pPr eaLnBrk="1" hangingPunct="1"/>
            <a:r>
              <a:rPr lang="en-US" smtClean="0"/>
              <a:t>Program and Test</a:t>
            </a:r>
          </a:p>
        </p:txBody>
      </p:sp>
      <p:sp>
        <p:nvSpPr>
          <p:cNvPr id="75778" name="Content Placeholder 2"/>
          <p:cNvSpPr>
            <a:spLocks noGrp="1"/>
          </p:cNvSpPr>
          <p:nvPr>
            <p:ph idx="1"/>
          </p:nvPr>
        </p:nvSpPr>
        <p:spPr/>
        <p:txBody>
          <a:bodyPr/>
          <a:lstStyle/>
          <a:p>
            <a:pPr eaLnBrk="1" hangingPunct="1"/>
            <a:r>
              <a:rPr lang="en-US" smtClean="0"/>
              <a:t>The programming process was (and is) incremental</a:t>
            </a:r>
          </a:p>
          <a:p>
            <a:pPr lvl="1" eaLnBrk="1" hangingPunct="1"/>
            <a:r>
              <a:rPr lang="en-US" smtClean="0"/>
              <a:t>Begin by producing a minimal 14-line HTML program and test it</a:t>
            </a:r>
          </a:p>
          <a:p>
            <a:pPr lvl="1" eaLnBrk="1" hangingPunct="1"/>
            <a:r>
              <a:rPr lang="en-US" smtClean="0"/>
              <a:t>Add to it and test it</a:t>
            </a:r>
          </a:p>
          <a:p>
            <a:pPr lvl="1" eaLnBrk="1" hangingPunct="1"/>
            <a:r>
              <a:rPr lang="en-US" smtClean="0"/>
              <a:t>Improve one feature at a time and test as you go</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lstStyle/>
          <a:p>
            <a:pPr eaLnBrk="1" hangingPunct="1"/>
            <a:r>
              <a:rPr lang="en-US" smtClean="0"/>
              <a:t>Program and Test</a:t>
            </a:r>
          </a:p>
        </p:txBody>
      </p:sp>
      <p:sp>
        <p:nvSpPr>
          <p:cNvPr id="76802" name="Content Placeholder 2"/>
          <p:cNvSpPr>
            <a:spLocks noGrp="1"/>
          </p:cNvSpPr>
          <p:nvPr>
            <p:ph idx="1"/>
          </p:nvPr>
        </p:nvSpPr>
        <p:spPr/>
        <p:txBody>
          <a:bodyPr/>
          <a:lstStyle/>
          <a:p>
            <a:pPr eaLnBrk="1" hangingPunct="1"/>
            <a:r>
              <a:rPr lang="en-US" smtClean="0"/>
              <a:t>Write and solve one event handler at a time</a:t>
            </a:r>
          </a:p>
          <a:p>
            <a:pPr lvl="1" eaLnBrk="1" hangingPunct="1"/>
            <a:r>
              <a:rPr lang="en-US" smtClean="0"/>
              <a:t>Are there similarities among the various events?</a:t>
            </a:r>
          </a:p>
          <a:p>
            <a:pPr lvl="1" eaLnBrk="1" hangingPunct="1"/>
            <a:r>
              <a:rPr lang="en-US" smtClean="0"/>
              <a:t>Can those similarities help in developing the other event handlers?</a:t>
            </a:r>
          </a:p>
          <a:p>
            <a:pPr eaLnBrk="1" hangingPunct="1"/>
            <a:r>
              <a:rPr lang="en-US" smtClean="0"/>
              <a:t>Finally, critique the result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p:txBody>
          <a:bodyPr/>
          <a:lstStyle/>
          <a:p>
            <a:pPr eaLnBrk="1" hangingPunct="1"/>
            <a:r>
              <a:rPr lang="en-US" smtClean="0"/>
              <a:t>Program and Test</a:t>
            </a:r>
          </a:p>
        </p:txBody>
      </p:sp>
      <p:sp>
        <p:nvSpPr>
          <p:cNvPr id="77826" name="Content Placeholder 2"/>
          <p:cNvSpPr>
            <a:spLocks noGrp="1"/>
          </p:cNvSpPr>
          <p:nvPr>
            <p:ph idx="1"/>
          </p:nvPr>
        </p:nvSpPr>
        <p:spPr/>
        <p:txBody>
          <a:bodyPr/>
          <a:lstStyle/>
          <a:p>
            <a:pPr eaLnBrk="1" hangingPunct="1"/>
            <a:r>
              <a:rPr lang="en-US" smtClean="0"/>
              <a:t>This strategy of breaking the task into tiny pieces and testing the program after each small milestone had two advantages: </a:t>
            </a:r>
          </a:p>
          <a:p>
            <a:pPr lvl="1" eaLnBrk="1" hangingPunct="1"/>
            <a:r>
              <a:rPr lang="en-US" smtClean="0"/>
              <a:t>At no point did we have to solve a complex task!</a:t>
            </a:r>
          </a:p>
          <a:p>
            <a:pPr lvl="1" eaLnBrk="1" hangingPunct="1"/>
            <a:r>
              <a:rPr lang="en-US" smtClean="0"/>
              <a:t>Continual testing meant that we immediately knew where any errors were located…the newly added code!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p:txBody>
          <a:bodyPr/>
          <a:lstStyle/>
          <a:p>
            <a:pPr eaLnBrk="1" hangingPunct="1"/>
            <a:r>
              <a:rPr lang="en-US" smtClean="0"/>
              <a:t>Assess the Program Design</a:t>
            </a:r>
          </a:p>
        </p:txBody>
      </p:sp>
      <p:sp>
        <p:nvSpPr>
          <p:cNvPr id="78850" name="Content Placeholder 2"/>
          <p:cNvSpPr>
            <a:spLocks noGrp="1"/>
          </p:cNvSpPr>
          <p:nvPr>
            <p:ph idx="1"/>
          </p:nvPr>
        </p:nvSpPr>
        <p:spPr/>
        <p:txBody>
          <a:bodyPr/>
          <a:lstStyle/>
          <a:p>
            <a:pPr eaLnBrk="1" hangingPunct="1"/>
            <a:r>
              <a:rPr lang="en-US" smtClean="0"/>
              <a:t>When the initial design is completed, critiqued the result</a:t>
            </a:r>
          </a:p>
          <a:p>
            <a:pPr eaLnBrk="1" hangingPunct="1"/>
            <a:r>
              <a:rPr lang="en-US" smtClean="0"/>
              <a:t>This is not a critique of the programming, but a critique of how well our solution solved the problem (did it fulfill the barista’s needs?</a:t>
            </a:r>
          </a:p>
          <a:p>
            <a:pPr eaLnBrk="1" hangingPunct="1"/>
            <a:r>
              <a:rPr lang="en-US" smtClean="0"/>
              <a:t>This is an important part of any design effort, but especially so for software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p:txBody>
          <a:bodyPr/>
          <a:lstStyle/>
          <a:p>
            <a:pPr eaLnBrk="1" hangingPunct="1"/>
            <a:r>
              <a:rPr lang="en-US" smtClean="0"/>
              <a:t>Summary</a:t>
            </a:r>
          </a:p>
        </p:txBody>
      </p:sp>
      <p:sp>
        <p:nvSpPr>
          <p:cNvPr id="79874" name="Rectangle 3"/>
          <p:cNvSpPr>
            <a:spLocks noGrp="1" noChangeArrowheads="1"/>
          </p:cNvSpPr>
          <p:nvPr>
            <p:ph type="body" idx="1"/>
          </p:nvPr>
        </p:nvSpPr>
        <p:spPr/>
        <p:txBody>
          <a:bodyPr/>
          <a:lstStyle/>
          <a:p>
            <a:pPr eaLnBrk="1" hangingPunct="1"/>
            <a:r>
              <a:rPr lang="en-US" smtClean="0"/>
              <a:t>Used HTML to set up a context in which event handlers perform the actual work. The setup involved placing buttons and other input elements on a Web page, so a user could enter data and receive results. This is the input /output part of the application and it is principally written in HTML.</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p:txBody>
          <a:bodyPr/>
          <a:lstStyle/>
          <a:p>
            <a:pPr eaLnBrk="1" hangingPunct="1"/>
            <a:r>
              <a:rPr lang="en-US" smtClean="0"/>
              <a:t>Summary</a:t>
            </a:r>
          </a:p>
        </p:txBody>
      </p:sp>
      <p:sp>
        <p:nvSpPr>
          <p:cNvPr id="80898" name="Rectangle 3"/>
          <p:cNvSpPr>
            <a:spLocks noGrp="1" noChangeArrowheads="1"/>
          </p:cNvSpPr>
          <p:nvPr>
            <p:ph type="body" idx="1"/>
          </p:nvPr>
        </p:nvSpPr>
        <p:spPr/>
        <p:txBody>
          <a:bodyPr/>
          <a:lstStyle/>
          <a:p>
            <a:pPr eaLnBrk="1" hangingPunct="1"/>
            <a:r>
              <a:rPr lang="en-US" smtClean="0"/>
              <a:t>Wrote JavaScript code for the event handlers. This is the processing part of the application. We used the event-based programming style and the basic instructions of Chapter 17. This style will be used throughout the rest of the book. HTML will simply be the input / output part of a program written in JavaScript.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eaLnBrk="1" hangingPunct="1"/>
            <a:r>
              <a:rPr lang="en-US" smtClean="0"/>
              <a:t>Bean Counter v.0</a:t>
            </a:r>
          </a:p>
        </p:txBody>
      </p:sp>
      <p:pic>
        <p:nvPicPr>
          <p:cNvPr id="3074" name="Picture 2"/>
          <p:cNvPicPr>
            <a:picLocks noGrp="1" noChangeAspect="1" noChangeArrowheads="1"/>
          </p:cNvPicPr>
          <p:nvPr>
            <p:ph idx="1"/>
          </p:nvPr>
        </p:nvPicPr>
        <p:blipFill>
          <a:blip r:embed="rId2"/>
          <a:srcRect/>
          <a:stretch>
            <a:fillRect/>
          </a:stretch>
        </p:blipFill>
        <p:spPr>
          <a:xfrm>
            <a:off x="342900" y="1600200"/>
            <a:ext cx="3838575" cy="4525963"/>
          </a:xfrm>
          <a:ln>
            <a:solidFill>
              <a:schemeClr val="accent2">
                <a:lumMod val="75000"/>
              </a:schemeClr>
            </a:solidFill>
          </a:ln>
        </p:spPr>
      </p:pic>
      <p:pic>
        <p:nvPicPr>
          <p:cNvPr id="3075" name="Picture 3"/>
          <p:cNvPicPr>
            <a:picLocks noChangeAspect="1" noChangeArrowheads="1"/>
          </p:cNvPicPr>
          <p:nvPr/>
        </p:nvPicPr>
        <p:blipFill>
          <a:blip r:embed="rId3"/>
          <a:srcRect/>
          <a:stretch>
            <a:fillRect/>
          </a:stretch>
        </p:blipFill>
        <p:spPr bwMode="auto">
          <a:xfrm>
            <a:off x="4452938" y="1752600"/>
            <a:ext cx="4408487" cy="3429000"/>
          </a:xfrm>
          <a:prstGeom prst="rect">
            <a:avLst/>
          </a:prstGeom>
          <a:noFill/>
          <a:ln w="9525">
            <a:solidFill>
              <a:schemeClr val="accent2">
                <a:lumMod val="75000"/>
              </a:schemeClr>
            </a:solid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pPr eaLnBrk="1" hangingPunct="1"/>
            <a:r>
              <a:rPr lang="en-US" smtClean="0"/>
              <a:t>What We’re Aiming for …</a:t>
            </a:r>
          </a:p>
        </p:txBody>
      </p:sp>
      <p:pic>
        <p:nvPicPr>
          <p:cNvPr id="4098" name="Picture 2"/>
          <p:cNvPicPr>
            <a:picLocks noGrp="1" noChangeAspect="1" noChangeArrowheads="1"/>
          </p:cNvPicPr>
          <p:nvPr>
            <p:ph idx="1"/>
          </p:nvPr>
        </p:nvPicPr>
        <p:blipFill>
          <a:blip r:embed="rId2"/>
          <a:srcRect/>
          <a:stretch>
            <a:fillRect/>
          </a:stretch>
        </p:blipFill>
        <p:spPr>
          <a:xfrm>
            <a:off x="2209800" y="1524000"/>
            <a:ext cx="4724400" cy="4678363"/>
          </a:xfrm>
          <a:ln>
            <a:solidFill>
              <a:schemeClr val="accent2">
                <a:lumMod val="75000"/>
              </a:schemeClr>
            </a:solid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smtClean="0"/>
              <a:t>Background for the GUI</a:t>
            </a:r>
          </a:p>
        </p:txBody>
      </p:sp>
      <p:sp>
        <p:nvSpPr>
          <p:cNvPr id="21506" name="Rectangle 3"/>
          <p:cNvSpPr>
            <a:spLocks noGrp="1" noChangeArrowheads="1"/>
          </p:cNvSpPr>
          <p:nvPr>
            <p:ph type="body" idx="1"/>
          </p:nvPr>
        </p:nvSpPr>
        <p:spPr/>
        <p:txBody>
          <a:bodyPr/>
          <a:lstStyle/>
          <a:p>
            <a:pPr eaLnBrk="1" hangingPunct="1"/>
            <a:r>
              <a:rPr lang="en-US" smtClean="0"/>
              <a:t>Quick HTML Review</a:t>
            </a:r>
          </a:p>
          <a:p>
            <a:pPr lvl="1" eaLnBrk="1" hangingPunct="1"/>
            <a:r>
              <a:rPr lang="en-US" smtClean="0"/>
              <a:t>Change the title to &lt;title&gt;The Bean Counter</a:t>
            </a:r>
            <a:br>
              <a:rPr lang="en-US" smtClean="0"/>
            </a:br>
            <a:r>
              <a:rPr lang="en-US" smtClean="0"/>
              <a:t>&lt;/title&gt;</a:t>
            </a:r>
          </a:p>
          <a:p>
            <a:pPr lvl="1" eaLnBrk="1" hangingPunct="1"/>
            <a:r>
              <a:rPr lang="en-US" smtClean="0"/>
              <a:t>Add a global &lt;style&gt; section in the head,</a:t>
            </a:r>
          </a:p>
          <a:p>
            <a:pPr lvl="1" eaLnBrk="1" hangingPunct="1"/>
            <a:r>
              <a:rPr lang="en-US" smtClean="0"/>
              <a:t>Replace “Hello, World” with:</a:t>
            </a:r>
            <a:br>
              <a:rPr lang="en-US" smtClean="0"/>
            </a:br>
            <a:r>
              <a:rPr lang="en-US" smtClean="0"/>
              <a:t>&lt;h1&gt; heading that reads “the bean counter” </a:t>
            </a:r>
          </a:p>
          <a:p>
            <a:pPr lvl="1" eaLnBrk="1" hangingPunct="1"/>
            <a:r>
              <a:rPr lang="en-US" smtClean="0"/>
              <a:t>Add a horizontal line (&lt;hr/&gt;) followed by a paragraph:</a:t>
            </a:r>
            <a:br>
              <a:rPr lang="en-US" smtClean="0"/>
            </a:br>
            <a:r>
              <a:rPr lang="en-US" smtClean="0"/>
              <a:t>“Figuring the price of espresso drinks so baristas can have time to chat.”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279</TotalTime>
  <Words>2608</Words>
  <Application>Microsoft Office PowerPoint</Application>
  <PresentationFormat>On-screen Show (4:3)</PresentationFormat>
  <Paragraphs>309</Paragraphs>
  <Slides>67</Slides>
  <Notes>0</Notes>
  <HiddenSlides>0</HiddenSlides>
  <MMClips>0</MMClips>
  <ScaleCrop>false</ScaleCrop>
  <HeadingPairs>
    <vt:vector size="6" baseType="variant">
      <vt:variant>
        <vt:lpstr>Fonts Used</vt:lpstr>
      </vt:variant>
      <vt:variant>
        <vt:i4>4</vt:i4>
      </vt:variant>
      <vt:variant>
        <vt:lpstr>Design Template</vt:lpstr>
      </vt:variant>
      <vt:variant>
        <vt:i4>2</vt:i4>
      </vt:variant>
      <vt:variant>
        <vt:lpstr>Slide Titles</vt:lpstr>
      </vt:variant>
      <vt:variant>
        <vt:i4>67</vt:i4>
      </vt:variant>
    </vt:vector>
  </HeadingPairs>
  <TitlesOfParts>
    <vt:vector size="73" baseType="lpstr">
      <vt:lpstr>Arial</vt:lpstr>
      <vt:lpstr>Calibri</vt:lpstr>
      <vt:lpstr>Century Gothic</vt:lpstr>
      <vt:lpstr>ヒラギノ角ゴ Pro W3</vt:lpstr>
      <vt:lpstr>Default Design</vt:lpstr>
      <vt:lpstr>Default Design</vt:lpstr>
      <vt:lpstr>Slide 1</vt:lpstr>
      <vt:lpstr>Learning Objectives</vt:lpstr>
      <vt:lpstr>Preliminaries</vt:lpstr>
      <vt:lpstr>Creating your JavaScript…</vt:lpstr>
      <vt:lpstr>Creating your JavaScript…</vt:lpstr>
      <vt:lpstr>The html…</vt:lpstr>
      <vt:lpstr>Bean Counter v.0</vt:lpstr>
      <vt:lpstr>What We’re Aiming for …</vt:lpstr>
      <vt:lpstr>Background for the GUI</vt:lpstr>
      <vt:lpstr>Background for the GUI</vt:lpstr>
      <vt:lpstr>So far…</vt:lpstr>
      <vt:lpstr>Interacting with a GUI</vt:lpstr>
      <vt:lpstr>Forms</vt:lpstr>
      <vt:lpstr>So Far, So Good?</vt:lpstr>
      <vt:lpstr>Events and Event Handlers</vt:lpstr>
      <vt:lpstr>Events and Event Handlers</vt:lpstr>
      <vt:lpstr>Three Input Elements</vt:lpstr>
      <vt:lpstr>Three Input Elements</vt:lpstr>
      <vt:lpstr>Three Input Elements</vt:lpstr>
      <vt:lpstr>Creating the GUI</vt:lpstr>
      <vt:lpstr>Creating the GUI</vt:lpstr>
      <vt:lpstr>Creating the GUI</vt:lpstr>
      <vt:lpstr>1. Create a Button Table</vt:lpstr>
      <vt:lpstr>1. Create a Button Table</vt:lpstr>
      <vt:lpstr>Slide 25</vt:lpstr>
      <vt:lpstr>2. Delete Two Buttons</vt:lpstr>
      <vt:lpstr>3. Insert Text Box</vt:lpstr>
      <vt:lpstr>3. Insert Text Box</vt:lpstr>
      <vt:lpstr>Slide 29</vt:lpstr>
      <vt:lpstr>4. Label the Buttons</vt:lpstr>
      <vt:lpstr>Slide 31</vt:lpstr>
      <vt:lpstr>5. Primp the Interface</vt:lpstr>
      <vt:lpstr>5. Primp the Interface</vt:lpstr>
      <vt:lpstr>What We’re Aiming for …</vt:lpstr>
      <vt:lpstr>Event-Based Programming</vt:lpstr>
      <vt:lpstr>The onclick Event Handler</vt:lpstr>
      <vt:lpstr>The onclick Event Handler</vt:lpstr>
      <vt:lpstr>Slide 38</vt:lpstr>
      <vt:lpstr>What Happens in a Click Event?</vt:lpstr>
      <vt:lpstr>Shots Button</vt:lpstr>
      <vt:lpstr>Size Buttons</vt:lpstr>
      <vt:lpstr>Size and Drink Buttons</vt:lpstr>
      <vt:lpstr>Clear Button and Initializations</vt:lpstr>
      <vt:lpstr>Clear Button and Initializations</vt:lpstr>
      <vt:lpstr>Clear Button and Initializations</vt:lpstr>
      <vt:lpstr>Clear Button and Initializations</vt:lpstr>
      <vt:lpstr>Referencing Data Across Controls</vt:lpstr>
      <vt:lpstr>Referencing Data Across Controls</vt:lpstr>
      <vt:lpstr>Referencing Data Across Controls</vt:lpstr>
      <vt:lpstr>Dot Operator</vt:lpstr>
      <vt:lpstr>Changing the Window</vt:lpstr>
      <vt:lpstr>Displaying the Total</vt:lpstr>
      <vt:lpstr>Critiquing the Bean Counter</vt:lpstr>
      <vt:lpstr>Critique… Numbers Versus Money</vt:lpstr>
      <vt:lpstr>Critique… Numbers Versus Money</vt:lpstr>
      <vt:lpstr>Critique… Numbers Versus Money</vt:lpstr>
      <vt:lpstr>Organization</vt:lpstr>
      <vt:lpstr>Feedback</vt:lpstr>
      <vt:lpstr>Slide 59</vt:lpstr>
      <vt:lpstr>Bean Counter Recap</vt:lpstr>
      <vt:lpstr>Bean Counter Recap</vt:lpstr>
      <vt:lpstr>Program and Test</vt:lpstr>
      <vt:lpstr>Program and Test</vt:lpstr>
      <vt:lpstr>Program and Test</vt:lpstr>
      <vt:lpstr>Assess the Program Design</vt:lpstr>
      <vt:lpstr>Summary</vt:lpstr>
      <vt:lpstr>Summary</vt:lpstr>
    </vt:vector>
  </TitlesOfParts>
  <Company>PEARSON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usnidem</dc:creator>
  <cp:lastModifiedBy>usnidem</cp:lastModifiedBy>
  <cp:revision>116</cp:revision>
  <dcterms:created xsi:type="dcterms:W3CDTF">2012-03-21T18:49:41Z</dcterms:created>
  <dcterms:modified xsi:type="dcterms:W3CDTF">2012-04-23T17:11:40Z</dcterms:modified>
</cp:coreProperties>
</file>