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4" r:id="rId5"/>
    <p:sldId id="265" r:id="rId6"/>
    <p:sldId id="266" r:id="rId7"/>
    <p:sldId id="259" r:id="rId8"/>
    <p:sldId id="270" r:id="rId9"/>
    <p:sldId id="260" r:id="rId10"/>
    <p:sldId id="271" r:id="rId11"/>
    <p:sldId id="272" r:id="rId12"/>
    <p:sldId id="273" r:id="rId13"/>
    <p:sldId id="267" r:id="rId14"/>
    <p:sldId id="274" r:id="rId15"/>
    <p:sldId id="268" r:id="rId16"/>
    <p:sldId id="269" r:id="rId17"/>
    <p:sldId id="275" r:id="rId18"/>
    <p:sldId id="280" r:id="rId19"/>
    <p:sldId id="281" r:id="rId20"/>
    <p:sldId id="282" r:id="rId21"/>
    <p:sldId id="276" r:id="rId22"/>
    <p:sldId id="277" r:id="rId23"/>
    <p:sldId id="283" r:id="rId24"/>
    <p:sldId id="278" r:id="rId25"/>
    <p:sldId id="284" r:id="rId26"/>
    <p:sldId id="285" r:id="rId27"/>
    <p:sldId id="286" r:id="rId28"/>
    <p:sldId id="279" r:id="rId29"/>
    <p:sldId id="299" r:id="rId30"/>
    <p:sldId id="287" r:id="rId31"/>
    <p:sldId id="300" r:id="rId32"/>
    <p:sldId id="301" r:id="rId33"/>
    <p:sldId id="302" r:id="rId34"/>
    <p:sldId id="288" r:id="rId35"/>
    <p:sldId id="303" r:id="rId36"/>
    <p:sldId id="304" r:id="rId37"/>
    <p:sldId id="289" r:id="rId38"/>
    <p:sldId id="305" r:id="rId39"/>
    <p:sldId id="306" r:id="rId40"/>
    <p:sldId id="307" r:id="rId41"/>
    <p:sldId id="290" r:id="rId42"/>
    <p:sldId id="308" r:id="rId43"/>
    <p:sldId id="292" r:id="rId44"/>
    <p:sldId id="309" r:id="rId45"/>
    <p:sldId id="293" r:id="rId46"/>
    <p:sldId id="310" r:id="rId47"/>
    <p:sldId id="294" r:id="rId48"/>
    <p:sldId id="311" r:id="rId49"/>
    <p:sldId id="261" r:id="rId50"/>
    <p:sldId id="262" r:id="rId51"/>
    <p:sldId id="263" r:id="rId5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19</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54038"/>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Programming Functions</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smtClean="0"/>
              <a:t>Function Definition</a:t>
            </a:r>
          </a:p>
        </p:txBody>
      </p:sp>
      <p:sp>
        <p:nvSpPr>
          <p:cNvPr id="22530" name="Content Placeholder 2"/>
          <p:cNvSpPr>
            <a:spLocks noGrp="1"/>
          </p:cNvSpPr>
          <p:nvPr>
            <p:ph idx="1"/>
          </p:nvPr>
        </p:nvSpPr>
        <p:spPr/>
        <p:txBody>
          <a:bodyPr/>
          <a:lstStyle/>
          <a:p>
            <a:pPr eaLnBrk="1" hangingPunct="1"/>
            <a:r>
              <a:rPr lang="en-US" smtClean="0"/>
              <a:t>How do you get an answer from the function?</a:t>
            </a:r>
          </a:p>
          <a:p>
            <a:pPr eaLnBrk="1" hangingPunct="1"/>
            <a:r>
              <a:rPr lang="en-US" smtClean="0"/>
              <a:t>It must be called</a:t>
            </a:r>
          </a:p>
          <a:p>
            <a:pPr eaLnBrk="1" hangingPunct="1"/>
            <a:r>
              <a:rPr lang="en-US" smtClean="0"/>
              <a:t>Calling a function is asking the computer to run or execute the statements of the function to produce the answers</a:t>
            </a:r>
          </a:p>
          <a:p>
            <a:pPr eaLnBrk="1" hangingPunct="1"/>
            <a:r>
              <a:rPr lang="en-US" smtClean="0"/>
              <a:t>Simply write the function’s name and put the input values in parentheses after it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smtClean="0"/>
              <a:t>Function Definition</a:t>
            </a:r>
          </a:p>
        </p:txBody>
      </p:sp>
      <p:sp>
        <p:nvSpPr>
          <p:cNvPr id="23554" name="Content Placeholder 2"/>
          <p:cNvSpPr>
            <a:spLocks noGrp="1"/>
          </p:cNvSpPr>
          <p:nvPr>
            <p:ph idx="1"/>
          </p:nvPr>
        </p:nvSpPr>
        <p:spPr/>
        <p:txBody>
          <a:bodyPr/>
          <a:lstStyle/>
          <a:p>
            <a:pPr eaLnBrk="1" hangingPunct="1"/>
            <a:r>
              <a:rPr lang="en-US" smtClean="0"/>
              <a:t>To test the function, a little Web page needs to be created to host the JavaScript </a:t>
            </a:r>
          </a:p>
          <a:p>
            <a:pPr eaLnBrk="1" hangingPunct="1"/>
            <a:r>
              <a:rPr lang="en-US" smtClean="0"/>
              <a:t>The Web page:</a:t>
            </a:r>
          </a:p>
          <a:p>
            <a:pPr lvl="1" eaLnBrk="1" hangingPunct="1"/>
            <a:r>
              <a:rPr lang="en-US" smtClean="0"/>
              <a:t>Begins with the standard HTML</a:t>
            </a:r>
          </a:p>
          <a:p>
            <a:pPr lvl="1" eaLnBrk="1" hangingPunct="1"/>
            <a:r>
              <a:rPr lang="en-US" smtClean="0"/>
              <a:t>Gives the definition of the function (aka declaring the function)</a:t>
            </a:r>
          </a:p>
          <a:p>
            <a:pPr lvl="1" eaLnBrk="1" hangingPunct="1"/>
            <a:r>
              <a:rPr lang="en-US" smtClean="0"/>
              <a:t>Computes the result using an alert( ) call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19113" y="1385888"/>
            <a:ext cx="8105775" cy="4086225"/>
          </a:xfrm>
          <a:prstGeom prst="rect">
            <a:avLst/>
          </a:prstGeom>
          <a:noFill/>
          <a:ln w="9525">
            <a:solidFill>
              <a:schemeClr val="accent2">
                <a:lumMod val="75000"/>
              </a:schemeClr>
            </a:solid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smtClean="0"/>
              <a:t>Declaration Versus Call</a:t>
            </a:r>
          </a:p>
        </p:txBody>
      </p:sp>
      <p:sp>
        <p:nvSpPr>
          <p:cNvPr id="25602" name="Content Placeholder 2"/>
          <p:cNvSpPr>
            <a:spLocks noGrp="1"/>
          </p:cNvSpPr>
          <p:nvPr>
            <p:ph idx="1"/>
          </p:nvPr>
        </p:nvSpPr>
        <p:spPr/>
        <p:txBody>
          <a:bodyPr/>
          <a:lstStyle/>
          <a:p>
            <a:pPr eaLnBrk="1" hangingPunct="1"/>
            <a:r>
              <a:rPr lang="en-US" smtClean="0"/>
              <a:t>A function’s declaration is different from its call</a:t>
            </a:r>
          </a:p>
          <a:p>
            <a:pPr eaLnBrk="1" hangingPunct="1"/>
            <a:r>
              <a:rPr lang="en-US" smtClean="0"/>
              <a:t>Functions are declared only once</a:t>
            </a:r>
          </a:p>
          <a:p>
            <a:pPr eaLnBrk="1" hangingPunct="1"/>
            <a:r>
              <a:rPr lang="en-US" smtClean="0"/>
              <a:t>It is unnecessary to tell the computer more than once how the function works</a:t>
            </a:r>
          </a:p>
          <a:p>
            <a:pPr eaLnBrk="1" hangingPunct="1"/>
            <a:r>
              <a:rPr lang="en-US" smtClean="0"/>
              <a:t>For built-in functions we don’t even have to do that much</a:t>
            </a:r>
          </a:p>
          <a:p>
            <a:pPr eaLnBrk="1" hangingPunct="1"/>
            <a:r>
              <a:rPr lang="en-US" smtClean="0"/>
              <a:t>Some programmer declared alert( ) while writing the JavaScript interpreter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smtClean="0"/>
              <a:t>Declaration Versus Call</a:t>
            </a:r>
          </a:p>
        </p:txBody>
      </p:sp>
      <p:sp>
        <p:nvSpPr>
          <p:cNvPr id="26626" name="Content Placeholder 2"/>
          <p:cNvSpPr>
            <a:spLocks noGrp="1"/>
          </p:cNvSpPr>
          <p:nvPr>
            <p:ph idx="1"/>
          </p:nvPr>
        </p:nvSpPr>
        <p:spPr/>
        <p:txBody>
          <a:bodyPr/>
          <a:lstStyle/>
          <a:p>
            <a:pPr eaLnBrk="1" hangingPunct="1"/>
            <a:r>
              <a:rPr lang="en-US" smtClean="0"/>
              <a:t>Functions are typically called many times</a:t>
            </a:r>
          </a:p>
          <a:p>
            <a:pPr eaLnBrk="1" hangingPunct="1"/>
            <a:r>
              <a:rPr lang="en-US" smtClean="0"/>
              <a:t>The answers they give are needed many times</a:t>
            </a:r>
          </a:p>
          <a:p>
            <a:pPr eaLnBrk="1" hangingPunct="1"/>
            <a:endParaRPr lang="en-US" smtClean="0"/>
          </a:p>
          <a:p>
            <a:pPr eaLnBrk="1" hangingPunct="1"/>
            <a:r>
              <a:rPr lang="en-US" smtClean="0"/>
              <a:t>One declaration, many calls</a:t>
            </a:r>
          </a:p>
          <a:p>
            <a:pPr eaLnBrk="1" hangingPunct="1"/>
            <a:endParaRPr lang="en-US"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Forms and Functions</a:t>
            </a:r>
          </a:p>
        </p:txBody>
      </p:sp>
      <p:sp>
        <p:nvSpPr>
          <p:cNvPr id="27650" name="Content Placeholder 3"/>
          <p:cNvSpPr>
            <a:spLocks noGrp="1"/>
          </p:cNvSpPr>
          <p:nvPr>
            <p:ph sz="half" idx="1"/>
          </p:nvPr>
        </p:nvSpPr>
        <p:spPr/>
        <p:txBody>
          <a:bodyPr/>
          <a:lstStyle/>
          <a:p>
            <a:pPr eaLnBrk="1" hangingPunct="1"/>
            <a:r>
              <a:rPr lang="en-US" smtClean="0"/>
              <a:t>Let’s create a Web page for testing our Java Script</a:t>
            </a:r>
          </a:p>
          <a:p>
            <a:pPr eaLnBrk="1" hangingPunct="1"/>
            <a:r>
              <a:rPr lang="en-US" smtClean="0"/>
              <a:t>Use forms to test the script</a:t>
            </a:r>
          </a:p>
        </p:txBody>
      </p:sp>
      <p:pic>
        <p:nvPicPr>
          <p:cNvPr id="2050" name="Picture 2"/>
          <p:cNvPicPr>
            <a:picLocks noGrp="1" noChangeAspect="1" noChangeArrowheads="1"/>
          </p:cNvPicPr>
          <p:nvPr>
            <p:ph sz="half" idx="2"/>
          </p:nvPr>
        </p:nvPicPr>
        <p:blipFill>
          <a:blip r:embed="rId2"/>
          <a:srcRect/>
          <a:stretch>
            <a:fillRect/>
          </a:stretch>
        </p:blipFill>
        <p:spPr>
          <a:xfrm>
            <a:off x="5097463" y="3222625"/>
            <a:ext cx="3140075" cy="1281113"/>
          </a:xfrm>
          <a:ln>
            <a:solidFill>
              <a:schemeClr val="accent2">
                <a:lumMod val="75000"/>
              </a:schemeClr>
            </a:solid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Forms and Functions</a:t>
            </a:r>
          </a:p>
        </p:txBody>
      </p:sp>
      <p:sp>
        <p:nvSpPr>
          <p:cNvPr id="3" name="Content Placeholder 2"/>
          <p:cNvSpPr>
            <a:spLocks noGrp="1"/>
          </p:cNvSpPr>
          <p:nvPr>
            <p:ph idx="1"/>
          </p:nvPr>
        </p:nvSpPr>
        <p:spPr/>
        <p:txBody>
          <a:bodyPr/>
          <a:lstStyle/>
          <a:p>
            <a:pPr eaLnBrk="1" hangingPunct="1">
              <a:defRPr/>
            </a:pPr>
            <a:r>
              <a:rPr lang="en-US" dirty="0" smtClean="0"/>
              <a:t>Recall the following from Chapter 18:</a:t>
            </a:r>
          </a:p>
          <a:p>
            <a:pPr lvl="1" eaLnBrk="1" hangingPunct="1">
              <a:defRPr/>
            </a:pPr>
            <a:r>
              <a:rPr lang="en-US" sz="2600" dirty="0" smtClean="0"/>
              <a:t>Forms must be enclosed in </a:t>
            </a:r>
            <a:r>
              <a:rPr lang="en-US" sz="2600" b="1" i="1" dirty="0" smtClean="0">
                <a:solidFill>
                  <a:schemeClr val="accent1">
                    <a:lumMod val="25000"/>
                  </a:schemeClr>
                </a:solidFill>
              </a:rPr>
              <a:t>&lt;form&gt; </a:t>
            </a:r>
            <a:r>
              <a:rPr lang="en-US" sz="2600" dirty="0" smtClean="0"/>
              <a:t>tags</a:t>
            </a:r>
          </a:p>
          <a:p>
            <a:pPr lvl="1" eaLnBrk="1" hangingPunct="1">
              <a:defRPr/>
            </a:pPr>
            <a:r>
              <a:rPr lang="en-US" sz="2600" dirty="0" smtClean="0"/>
              <a:t>Text boxes are specified by an </a:t>
            </a:r>
            <a:br>
              <a:rPr lang="en-US" sz="2600" dirty="0" smtClean="0"/>
            </a:br>
            <a:r>
              <a:rPr lang="en-US" sz="2600" b="1" i="1" dirty="0" smtClean="0">
                <a:solidFill>
                  <a:schemeClr val="accent1">
                    <a:lumMod val="25000"/>
                  </a:schemeClr>
                </a:solidFill>
              </a:rPr>
              <a:t>&lt;input type="text" . . . /&gt;</a:t>
            </a:r>
            <a:r>
              <a:rPr lang="en-US" sz="2600" dirty="0" smtClean="0"/>
              <a:t> tag</a:t>
            </a:r>
          </a:p>
          <a:p>
            <a:pPr lvl="1" eaLnBrk="1" hangingPunct="1">
              <a:defRPr/>
            </a:pPr>
            <a:r>
              <a:rPr lang="en-US" sz="2600" dirty="0" smtClean="0"/>
              <a:t>Text boxes have a name, size, and other attributes</a:t>
            </a:r>
          </a:p>
          <a:p>
            <a:pPr lvl="1" eaLnBrk="1" hangingPunct="1">
              <a:defRPr/>
            </a:pPr>
            <a:r>
              <a:rPr lang="en-US" sz="2600" dirty="0" smtClean="0"/>
              <a:t>To refer to the value or contents of a text box named </a:t>
            </a:r>
            <a:r>
              <a:rPr lang="en-US" sz="2600" b="1" i="1" dirty="0" smtClean="0">
                <a:solidFill>
                  <a:schemeClr val="accent1">
                    <a:lumMod val="25000"/>
                  </a:schemeClr>
                </a:solidFill>
              </a:rPr>
              <a:t>tb</a:t>
            </a:r>
            <a:r>
              <a:rPr lang="en-US" sz="2600" dirty="0" smtClean="0"/>
              <a:t> in the first form of a page, write </a:t>
            </a:r>
            <a:r>
              <a:rPr lang="en-US" sz="2600" b="1" i="1" dirty="0" smtClean="0">
                <a:solidFill>
                  <a:schemeClr val="accent1">
                    <a:lumMod val="25000"/>
                  </a:schemeClr>
                </a:solidFill>
              </a:rPr>
              <a:t>document.form[0].tb.value</a:t>
            </a:r>
            <a:endParaRPr lang="en-US" sz="2600" dirty="0" smtClean="0"/>
          </a:p>
          <a:p>
            <a:pPr lvl="1" eaLnBrk="1" hangingPunct="1">
              <a:defRPr/>
            </a:pPr>
            <a:r>
              <a:rPr lang="en-US" sz="2600" dirty="0" smtClean="0"/>
              <a:t>The main event handler of interest is </a:t>
            </a:r>
            <a:br>
              <a:rPr lang="en-US" sz="2600" dirty="0" smtClean="0"/>
            </a:br>
            <a:r>
              <a:rPr lang="en-US" sz="2600" b="1" i="1" dirty="0" smtClean="0">
                <a:solidFill>
                  <a:schemeClr val="accent1">
                    <a:lumMod val="25000"/>
                  </a:schemeClr>
                </a:solidFill>
              </a:rPr>
              <a:t>onchange</a:t>
            </a: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Forms and Functions</a:t>
            </a:r>
          </a:p>
        </p:txBody>
      </p:sp>
      <p:sp>
        <p:nvSpPr>
          <p:cNvPr id="4" name="Content Placeholder 3"/>
          <p:cNvSpPr>
            <a:spLocks noGrp="1"/>
          </p:cNvSpPr>
          <p:nvPr>
            <p:ph sz="half" idx="1"/>
          </p:nvPr>
        </p:nvSpPr>
        <p:spPr/>
        <p:txBody>
          <a:bodyPr/>
          <a:lstStyle/>
          <a:p>
            <a:pPr eaLnBrk="1" hangingPunct="1">
              <a:defRPr/>
            </a:pPr>
            <a:r>
              <a:rPr lang="en-US" dirty="0" smtClean="0"/>
              <a:t>The </a:t>
            </a:r>
            <a:r>
              <a:rPr lang="en-US" b="1" i="1" dirty="0" smtClean="0">
                <a:solidFill>
                  <a:schemeClr val="accent1">
                    <a:lumMod val="25000"/>
                  </a:schemeClr>
                </a:solidFill>
              </a:rPr>
              <a:t>onchange</a:t>
            </a:r>
            <a:r>
              <a:rPr lang="en-US" dirty="0" smtClean="0"/>
              <a:t> event handler recognizes when a value is entered into the Celsius window (the cursor moved out of the window) and handles it as we direct.</a:t>
            </a:r>
          </a:p>
        </p:txBody>
      </p:sp>
      <p:pic>
        <p:nvPicPr>
          <p:cNvPr id="3074" name="Picture 2"/>
          <p:cNvPicPr>
            <a:picLocks noGrp="1" noChangeAspect="1" noChangeArrowheads="1"/>
          </p:cNvPicPr>
          <p:nvPr>
            <p:ph sz="half" idx="2"/>
          </p:nvPr>
        </p:nvPicPr>
        <p:blipFill>
          <a:blip r:embed="rId2"/>
          <a:srcRect/>
          <a:stretch>
            <a:fillRect/>
          </a:stretch>
        </p:blipFill>
        <p:spPr>
          <a:xfrm>
            <a:off x="4648200" y="3476625"/>
            <a:ext cx="4038600" cy="773113"/>
          </a:xfrm>
          <a:ln>
            <a:solidFill>
              <a:schemeClr val="accent2">
                <a:lumMod val="75000"/>
              </a:schemeClr>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Forms and Functions</a:t>
            </a:r>
          </a:p>
        </p:txBody>
      </p:sp>
      <p:sp>
        <p:nvSpPr>
          <p:cNvPr id="4" name="Content Placeholder 3"/>
          <p:cNvSpPr>
            <a:spLocks noGrp="1"/>
          </p:cNvSpPr>
          <p:nvPr>
            <p:ph sz="half" idx="1"/>
          </p:nvPr>
        </p:nvSpPr>
        <p:spPr/>
        <p:txBody>
          <a:bodyPr/>
          <a:lstStyle/>
          <a:p>
            <a:pPr eaLnBrk="1" hangingPunct="1">
              <a:defRPr/>
            </a:pPr>
            <a:r>
              <a:rPr lang="en-US" dirty="0" smtClean="0"/>
              <a:t>The </a:t>
            </a:r>
            <a:r>
              <a:rPr lang="en-US" b="1" i="1" dirty="0" smtClean="0">
                <a:solidFill>
                  <a:schemeClr val="accent1">
                    <a:lumMod val="25000"/>
                  </a:schemeClr>
                </a:solidFill>
              </a:rPr>
              <a:t>tempIn</a:t>
            </a:r>
            <a:r>
              <a:rPr lang="en-US" dirty="0" smtClean="0"/>
              <a:t> window is where the Celsius temperature is entered</a:t>
            </a:r>
          </a:p>
          <a:p>
            <a:pPr eaLnBrk="1" hangingPunct="1">
              <a:defRPr/>
            </a:pPr>
            <a:r>
              <a:rPr lang="en-US" dirty="0" smtClean="0"/>
              <a:t>The </a:t>
            </a:r>
            <a:r>
              <a:rPr lang="en-US" b="1" i="1" dirty="0" smtClean="0">
                <a:solidFill>
                  <a:schemeClr val="accent1">
                    <a:lumMod val="25000"/>
                  </a:schemeClr>
                </a:solidFill>
              </a:rPr>
              <a:t>tempOut</a:t>
            </a:r>
            <a:r>
              <a:rPr lang="en-US" dirty="0" smtClean="0"/>
              <a:t> window shows the result</a:t>
            </a:r>
          </a:p>
          <a:p>
            <a:pPr eaLnBrk="1" hangingPunct="1">
              <a:defRPr/>
            </a:pPr>
            <a:r>
              <a:rPr lang="en-US" dirty="0" smtClean="0"/>
              <a:t>Remember that JavaScript uses the </a:t>
            </a:r>
            <a:r>
              <a:rPr lang="en-US" b="1" i="1" dirty="0" smtClean="0">
                <a:solidFill>
                  <a:schemeClr val="accent1">
                    <a:lumMod val="25000"/>
                  </a:schemeClr>
                </a:solidFill>
              </a:rPr>
              <a:t>&lt;input . . . /&gt; </a:t>
            </a:r>
            <a:r>
              <a:rPr lang="en-US" dirty="0" smtClean="0"/>
              <a:t>tag for both input and output</a:t>
            </a:r>
            <a:endParaRPr lang="en-US" dirty="0"/>
          </a:p>
        </p:txBody>
      </p:sp>
      <p:pic>
        <p:nvPicPr>
          <p:cNvPr id="3074" name="Picture 2"/>
          <p:cNvPicPr>
            <a:picLocks noGrp="1" noChangeAspect="1" noChangeArrowheads="1"/>
          </p:cNvPicPr>
          <p:nvPr>
            <p:ph sz="half" idx="2"/>
          </p:nvPr>
        </p:nvPicPr>
        <p:blipFill>
          <a:blip r:embed="rId2"/>
          <a:srcRect/>
          <a:stretch>
            <a:fillRect/>
          </a:stretch>
        </p:blipFill>
        <p:spPr>
          <a:xfrm>
            <a:off x="4648200" y="3476625"/>
            <a:ext cx="4038600" cy="773113"/>
          </a:xfrm>
          <a:ln>
            <a:solidFill>
              <a:schemeClr val="accent2">
                <a:lumMod val="75000"/>
              </a:schemeClr>
            </a:solid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Forms and Functions</a:t>
            </a:r>
          </a:p>
        </p:txBody>
      </p:sp>
      <p:sp>
        <p:nvSpPr>
          <p:cNvPr id="4" name="Content Placeholder 3"/>
          <p:cNvSpPr>
            <a:spLocks noGrp="1"/>
          </p:cNvSpPr>
          <p:nvPr>
            <p:ph sz="half" idx="1"/>
          </p:nvPr>
        </p:nvSpPr>
        <p:spPr>
          <a:xfrm>
            <a:off x="457200" y="1600200"/>
            <a:ext cx="7467600" cy="4525963"/>
          </a:xfrm>
        </p:spPr>
        <p:txBody>
          <a:bodyPr/>
          <a:lstStyle/>
          <a:p>
            <a:pPr eaLnBrk="1" hangingPunct="1">
              <a:defRPr/>
            </a:pPr>
            <a:r>
              <a:rPr lang="en-US" dirty="0" smtClean="0"/>
              <a:t>handle the </a:t>
            </a:r>
            <a:r>
              <a:rPr lang="en-US" b="1" i="1" dirty="0" smtClean="0">
                <a:solidFill>
                  <a:schemeClr val="accent1">
                    <a:lumMod val="25000"/>
                  </a:schemeClr>
                </a:solidFill>
              </a:rPr>
              <a:t>onchange</a:t>
            </a:r>
            <a:br>
              <a:rPr lang="en-US" b="1" i="1" dirty="0" smtClean="0">
                <a:solidFill>
                  <a:schemeClr val="accent1">
                    <a:lumMod val="25000"/>
                  </a:schemeClr>
                </a:solidFill>
              </a:rPr>
            </a:br>
            <a:r>
              <a:rPr lang="en-US" dirty="0" smtClean="0"/>
              <a:t>event with this </a:t>
            </a:r>
            <a:br>
              <a:rPr lang="en-US" dirty="0" smtClean="0"/>
            </a:br>
            <a:r>
              <a:rPr lang="en-US" dirty="0" smtClean="0"/>
              <a:t>function call:</a:t>
            </a:r>
          </a:p>
          <a:p>
            <a:pPr eaLnBrk="1" hangingPunct="1">
              <a:defRPr/>
            </a:pPr>
            <a:endParaRPr lang="en-US" dirty="0" smtClean="0"/>
          </a:p>
          <a:p>
            <a:pPr eaLnBrk="1" hangingPunct="1">
              <a:defRPr/>
            </a:pPr>
            <a:r>
              <a:rPr lang="en-US" dirty="0" smtClean="0"/>
              <a:t>This line says that when the input window (</a:t>
            </a:r>
            <a:r>
              <a:rPr lang="en-US" b="1" i="1" dirty="0" smtClean="0">
                <a:solidFill>
                  <a:schemeClr val="accent1">
                    <a:lumMod val="25000"/>
                  </a:schemeClr>
                </a:solidFill>
              </a:rPr>
              <a:t>tempIn</a:t>
            </a:r>
            <a:r>
              <a:rPr lang="en-US" dirty="0" smtClean="0"/>
              <a:t>) is changed, use the value in that window </a:t>
            </a:r>
            <a:r>
              <a:rPr lang="en-US" b="1" i="1" dirty="0" smtClean="0">
                <a:solidFill>
                  <a:schemeClr val="accent1">
                    <a:lumMod val="25000"/>
                  </a:schemeClr>
                </a:solidFill>
              </a:rPr>
              <a:t>document.forms[0].tempIn.value </a:t>
            </a:r>
            <a:r>
              <a:rPr lang="en-US" dirty="0" smtClean="0"/>
              <a:t>as an argument to convertC2F() and </a:t>
            </a:r>
            <a:r>
              <a:rPr lang="en-US" i="1" dirty="0" smtClean="0"/>
              <a:t>assign</a:t>
            </a:r>
            <a:r>
              <a:rPr lang="en-US" dirty="0" smtClean="0"/>
              <a:t> the result to display as the value </a:t>
            </a:r>
            <a:r>
              <a:rPr lang="en-US" b="1" i="1" dirty="0" smtClean="0">
                <a:solidFill>
                  <a:schemeClr val="accent1">
                    <a:lumMod val="25000"/>
                  </a:schemeClr>
                </a:solidFill>
              </a:rPr>
              <a:t>document.forms[0]</a:t>
            </a:r>
          </a:p>
        </p:txBody>
      </p:sp>
      <p:pic>
        <p:nvPicPr>
          <p:cNvPr id="4099" name="Picture 3"/>
          <p:cNvPicPr>
            <a:picLocks noGrp="1" noChangeAspect="1" noChangeArrowheads="1"/>
          </p:cNvPicPr>
          <p:nvPr>
            <p:ph sz="half" idx="2"/>
          </p:nvPr>
        </p:nvPicPr>
        <p:blipFill>
          <a:blip r:embed="rId2"/>
          <a:srcRect/>
          <a:stretch>
            <a:fillRect/>
          </a:stretch>
        </p:blipFill>
        <p:spPr>
          <a:xfrm>
            <a:off x="4572000" y="2133600"/>
            <a:ext cx="4038600" cy="511175"/>
          </a:xfrm>
          <a:ln>
            <a:solidFill>
              <a:schemeClr val="accent2">
                <a:lumMod val="75000"/>
              </a:schemeClr>
            </a:solid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Apply JavaScript rules for functions, declarations, return values, function calls, scope of reference, and local/global variable reference</a:t>
            </a:r>
          </a:p>
          <a:p>
            <a:pPr eaLnBrk="1" hangingPunct="1"/>
            <a:r>
              <a:rPr lang="en-US" sz="2400" smtClean="0"/>
              <a:t>Write JavaScript functions with the proper structure</a:t>
            </a:r>
          </a:p>
          <a:p>
            <a:pPr eaLnBrk="1" hangingPunct="1"/>
            <a:r>
              <a:rPr lang="en-US" sz="2400" smtClean="0"/>
              <a:t>Build a GUI that contains functions, analogous to the Memory Bank Web page</a:t>
            </a:r>
          </a:p>
          <a:p>
            <a:pPr eaLnBrk="1" hangingPunct="1"/>
            <a:r>
              <a:rPr lang="en-US" sz="2400" smtClean="0"/>
              <a:t>Explain how computers generate random numbers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223838" y="319088"/>
            <a:ext cx="8696325" cy="6219825"/>
          </a:xfrm>
          <a:prstGeom prst="rect">
            <a:avLst/>
          </a:prstGeom>
          <a:noFill/>
          <a:ln w="9525">
            <a:solidFill>
              <a:schemeClr val="accent2">
                <a:lumMod val="75000"/>
              </a:schemeClr>
            </a:solid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Calling to Customize a Page</a:t>
            </a:r>
          </a:p>
        </p:txBody>
      </p:sp>
      <p:sp>
        <p:nvSpPr>
          <p:cNvPr id="33794" name="Content Placeholder 2"/>
          <p:cNvSpPr>
            <a:spLocks noGrp="1"/>
          </p:cNvSpPr>
          <p:nvPr>
            <p:ph idx="1"/>
          </p:nvPr>
        </p:nvSpPr>
        <p:spPr/>
        <p:txBody>
          <a:bodyPr/>
          <a:lstStyle/>
          <a:p>
            <a:pPr eaLnBrk="1" hangingPunct="1"/>
            <a:r>
              <a:rPr lang="en-US" smtClean="0"/>
              <a:t>There are three ways to get the result of a function call to print on the monitor:</a:t>
            </a:r>
          </a:p>
          <a:p>
            <a:pPr marL="971550" lvl="1" indent="-514350" eaLnBrk="1" hangingPunct="1">
              <a:buFontTx/>
              <a:buAutoNum type="arabicPeriod"/>
            </a:pPr>
            <a:r>
              <a:rPr lang="en-US" smtClean="0"/>
              <a:t>Before the page is created</a:t>
            </a:r>
          </a:p>
          <a:p>
            <a:pPr marL="971550" lvl="1" indent="-514350" eaLnBrk="1" hangingPunct="1">
              <a:buFontTx/>
              <a:buAutoNum type="arabicPeriod"/>
            </a:pPr>
            <a:r>
              <a:rPr lang="en-US" smtClean="0"/>
              <a:t>Interactively after the page is displayed</a:t>
            </a:r>
          </a:p>
          <a:p>
            <a:pPr marL="971550" lvl="1" indent="-514350" eaLnBrk="1" hangingPunct="1">
              <a:buFontTx/>
              <a:buAutoNum type="arabicPeriod"/>
            </a:pPr>
            <a:r>
              <a:rPr lang="en-US" smtClean="0"/>
              <a:t>W</a:t>
            </a:r>
            <a:r>
              <a:rPr lang="en-US" i="1" smtClean="0"/>
              <a:t>hile the page is being created</a:t>
            </a:r>
          </a:p>
          <a:p>
            <a:pPr eaLnBrk="1" hangingPunct="1"/>
            <a:r>
              <a:rPr lang="en-US" smtClean="0"/>
              <a:t>Calling functions while the browser is creating the page means pages can be customized on the fly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How a Browser Builds a Page…</a:t>
            </a:r>
          </a:p>
        </p:txBody>
      </p:sp>
      <p:sp>
        <p:nvSpPr>
          <p:cNvPr id="34818" name="Content Placeholder 2"/>
          <p:cNvSpPr>
            <a:spLocks noGrp="1"/>
          </p:cNvSpPr>
          <p:nvPr>
            <p:ph idx="1"/>
          </p:nvPr>
        </p:nvSpPr>
        <p:spPr/>
        <p:txBody>
          <a:bodyPr/>
          <a:lstStyle/>
          <a:p>
            <a:pPr eaLnBrk="1" hangingPunct="1"/>
            <a:r>
              <a:rPr lang="en-US" smtClean="0"/>
              <a:t>The browser begins by reading through the HTML file, figuring out all of the tags and preparing to build the page.</a:t>
            </a:r>
          </a:p>
          <a:p>
            <a:pPr eaLnBrk="1" hangingPunct="1"/>
            <a:r>
              <a:rPr lang="en-US" smtClean="0"/>
              <a:t>It finds our JavaScript tags</a:t>
            </a:r>
          </a:p>
          <a:p>
            <a:pPr eaLnBrk="1" hangingPunct="1"/>
            <a:r>
              <a:rPr lang="en-US" smtClean="0"/>
              <a:t>The browser removes those tags and all of the text between them (aka JavaScript)</a:t>
            </a:r>
          </a:p>
          <a:p>
            <a:pPr eaLnBrk="1" hangingPunct="1"/>
            <a:r>
              <a:rPr lang="en-US" smtClean="0"/>
              <a:t>Then it does what the JavaScript tells it to do</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85813" y="1276350"/>
            <a:ext cx="7572375" cy="4305300"/>
          </a:xfrm>
          <a:prstGeom prst="rect">
            <a:avLst/>
          </a:prstGeom>
          <a:noFill/>
          <a:ln w="9525">
            <a:solidFill>
              <a:schemeClr val="accent2">
                <a:lumMod val="75000"/>
              </a:schemeClr>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smtClean="0"/>
              <a:t>Build the Page on the Fly</a:t>
            </a:r>
          </a:p>
        </p:txBody>
      </p:sp>
      <p:sp>
        <p:nvSpPr>
          <p:cNvPr id="3" name="Content Placeholder 2"/>
          <p:cNvSpPr>
            <a:spLocks noGrp="1"/>
          </p:cNvSpPr>
          <p:nvPr>
            <p:ph sz="half" idx="1"/>
          </p:nvPr>
        </p:nvSpPr>
        <p:spPr>
          <a:xfrm>
            <a:off x="457200" y="1600200"/>
            <a:ext cx="5867400" cy="4525963"/>
          </a:xfrm>
        </p:spPr>
        <p:txBody>
          <a:bodyPr/>
          <a:lstStyle/>
          <a:p>
            <a:pPr eaLnBrk="1" hangingPunct="1">
              <a:defRPr/>
            </a:pPr>
            <a:r>
              <a:rPr lang="en-US" dirty="0" smtClean="0"/>
              <a:t>In the HTML file, </a:t>
            </a:r>
            <a:br>
              <a:rPr lang="en-US" dirty="0" smtClean="0"/>
            </a:br>
            <a:r>
              <a:rPr lang="en-US" dirty="0" smtClean="0"/>
              <a:t>place </a:t>
            </a:r>
            <a:r>
              <a:rPr lang="en-US" b="1" i="1" dirty="0" smtClean="0">
                <a:solidFill>
                  <a:schemeClr val="accent1">
                    <a:lumMod val="25000"/>
                  </a:schemeClr>
                </a:solidFill>
              </a:rPr>
              <a:t>&lt;script&gt; </a:t>
            </a:r>
            <a:r>
              <a:rPr lang="en-US" dirty="0" smtClean="0"/>
              <a:t>tags </a:t>
            </a:r>
            <a:br>
              <a:rPr lang="en-US" dirty="0" smtClean="0"/>
            </a:br>
            <a:r>
              <a:rPr lang="en-US" dirty="0" smtClean="0"/>
              <a:t>where the table </a:t>
            </a:r>
            <a:r>
              <a:rPr lang="en-US" i="1" dirty="0" smtClean="0"/>
              <a:t>rows </a:t>
            </a:r>
            <a:br>
              <a:rPr lang="en-US" i="1" dirty="0" smtClean="0"/>
            </a:br>
            <a:r>
              <a:rPr lang="en-US" dirty="0" smtClean="0"/>
              <a:t>go</a:t>
            </a:r>
          </a:p>
          <a:p>
            <a:pPr eaLnBrk="1" hangingPunct="1">
              <a:defRPr/>
            </a:pPr>
            <a:r>
              <a:rPr lang="en-US" dirty="0" smtClean="0"/>
              <a:t>Using </a:t>
            </a:r>
            <a:r>
              <a:rPr lang="en-US" b="1" i="1" dirty="0" smtClean="0">
                <a:solidFill>
                  <a:schemeClr val="accent1">
                    <a:lumMod val="25000"/>
                  </a:schemeClr>
                </a:solidFill>
              </a:rPr>
              <a:t>document.write( ) </a:t>
            </a:r>
            <a:br>
              <a:rPr lang="en-US" b="1" i="1" dirty="0" smtClean="0">
                <a:solidFill>
                  <a:schemeClr val="accent1">
                    <a:lumMod val="25000"/>
                  </a:schemeClr>
                </a:solidFill>
              </a:rPr>
            </a:br>
            <a:r>
              <a:rPr lang="en-US" dirty="0" smtClean="0"/>
              <a:t>within the JavaScript  tags, create the rows of the table</a:t>
            </a:r>
          </a:p>
          <a:p>
            <a:pPr eaLnBrk="1" hangingPunct="1">
              <a:defRPr/>
            </a:pPr>
            <a:r>
              <a:rPr lang="en-US" dirty="0" smtClean="0"/>
              <a:t>A row will be composed of several components joined or concatenated together</a:t>
            </a:r>
            <a:endParaRPr lang="en-US" dirty="0"/>
          </a:p>
        </p:txBody>
      </p:sp>
      <p:pic>
        <p:nvPicPr>
          <p:cNvPr id="8194" name="Picture 2"/>
          <p:cNvPicPr>
            <a:picLocks noGrp="1" noChangeAspect="1" noChangeArrowheads="1"/>
          </p:cNvPicPr>
          <p:nvPr>
            <p:ph sz="half" idx="2"/>
          </p:nvPr>
        </p:nvPicPr>
        <p:blipFill>
          <a:blip r:embed="rId2"/>
          <a:srcRect/>
          <a:stretch>
            <a:fillRect/>
          </a:stretch>
        </p:blipFill>
        <p:spPr>
          <a:xfrm>
            <a:off x="4648200" y="2438400"/>
            <a:ext cx="4038600" cy="792163"/>
          </a:xfrm>
          <a:ln>
            <a:solidFill>
              <a:schemeClr val="accent2">
                <a:lumMod val="75000"/>
              </a:schemeClr>
            </a:solid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a:stretch>
            <a:fillRect/>
          </a:stretch>
        </p:blipFill>
        <p:spPr bwMode="auto">
          <a:xfrm>
            <a:off x="1549400" y="866775"/>
            <a:ext cx="6045200" cy="5124450"/>
          </a:xfrm>
          <a:prstGeom prst="rect">
            <a:avLst/>
          </a:prstGeom>
          <a:noFill/>
          <a:ln w="9525">
            <a:solidFill>
              <a:schemeClr val="accent2">
                <a:lumMod val="75000"/>
              </a:schemeClr>
            </a:solid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Build the Page on the Fly</a:t>
            </a:r>
          </a:p>
        </p:txBody>
      </p:sp>
      <p:sp>
        <p:nvSpPr>
          <p:cNvPr id="3" name="Content Placeholder 2"/>
          <p:cNvSpPr>
            <a:spLocks noGrp="1"/>
          </p:cNvSpPr>
          <p:nvPr>
            <p:ph idx="1"/>
          </p:nvPr>
        </p:nvSpPr>
        <p:spPr/>
        <p:txBody>
          <a:bodyPr/>
          <a:lstStyle/>
          <a:p>
            <a:pPr eaLnBrk="1" hangingPunct="1">
              <a:defRPr/>
            </a:pPr>
            <a:r>
              <a:rPr lang="en-US" dirty="0" smtClean="0"/>
              <a:t>Combine the components into a document.write( ) call with the proper quotes and concatenations</a:t>
            </a:r>
          </a:p>
          <a:p>
            <a:pPr indent="3175" eaLnBrk="1" hangingPunct="1">
              <a:buFontTx/>
              <a:buNone/>
              <a:defRPr/>
            </a:pPr>
            <a:endParaRPr lang="en-US" sz="2000" b="1" dirty="0" smtClean="0">
              <a:solidFill>
                <a:schemeClr val="accent1">
                  <a:lumMod val="25000"/>
                </a:schemeClr>
              </a:solidFill>
            </a:endParaRPr>
          </a:p>
          <a:p>
            <a:pPr indent="3175" eaLnBrk="1" hangingPunct="1">
              <a:buFontTx/>
              <a:buNone/>
              <a:defRPr/>
            </a:pPr>
            <a:r>
              <a:rPr lang="en-US" sz="2000" b="1" dirty="0" smtClean="0">
                <a:solidFill>
                  <a:schemeClr val="accent1">
                    <a:lumMod val="25000"/>
                  </a:schemeClr>
                </a:solidFill>
              </a:rPr>
              <a:t>document.write('&lt;tr style="background-color : #00ccff "&gt;‘</a:t>
            </a:r>
            <a:br>
              <a:rPr lang="en-US" sz="2000" b="1" dirty="0" smtClean="0">
                <a:solidFill>
                  <a:schemeClr val="accent1">
                    <a:lumMod val="25000"/>
                  </a:schemeClr>
                </a:solidFill>
              </a:rPr>
            </a:br>
            <a:r>
              <a:rPr lang="en-US" sz="2000" b="1" dirty="0" smtClean="0">
                <a:solidFill>
                  <a:schemeClr val="accent1">
                    <a:lumMod val="25000"/>
                  </a:schemeClr>
                </a:solidFill>
              </a:rPr>
              <a:t>	+ '&lt;td&gt;–10&lt;/td&gt;&lt;td&gt;' + convertC2F(–10) + '&lt;/td&gt;&lt;/tr&gt;' );</a:t>
            </a:r>
          </a:p>
          <a:p>
            <a:pPr eaLnBrk="1" hangingPunct="1">
              <a:defRPr/>
            </a:pPr>
            <a:endParaRPr lang="en-US" dirty="0" smtClean="0"/>
          </a:p>
          <a:p>
            <a:pPr eaLnBrk="1" hangingPunct="1">
              <a:defRPr/>
            </a:pPr>
            <a:r>
              <a:rPr lang="en-US" dirty="0" smtClean="0"/>
              <a:t>All of the rows have a similar structure</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Build the Page on the Fly</a:t>
            </a:r>
          </a:p>
        </p:txBody>
      </p:sp>
      <p:sp>
        <p:nvSpPr>
          <p:cNvPr id="3" name="Content Placeholder 2"/>
          <p:cNvSpPr>
            <a:spLocks noGrp="1"/>
          </p:cNvSpPr>
          <p:nvPr>
            <p:ph idx="1"/>
          </p:nvPr>
        </p:nvSpPr>
        <p:spPr/>
        <p:txBody>
          <a:bodyPr/>
          <a:lstStyle/>
          <a:p>
            <a:pPr eaLnBrk="1" hangingPunct="1">
              <a:defRPr/>
            </a:pPr>
            <a:r>
              <a:rPr lang="en-US" dirty="0" smtClean="0"/>
              <a:t>As the browser is setting up the page, it encounters the script tags</a:t>
            </a:r>
          </a:p>
          <a:p>
            <a:pPr eaLnBrk="1" hangingPunct="1">
              <a:defRPr/>
            </a:pPr>
            <a:r>
              <a:rPr lang="en-US" dirty="0" smtClean="0"/>
              <a:t>It does what the JavaScript says and calls the </a:t>
            </a:r>
            <a:r>
              <a:rPr lang="en-US" b="1" i="1" dirty="0" smtClean="0">
                <a:solidFill>
                  <a:schemeClr val="accent1">
                    <a:lumMod val="25000"/>
                  </a:schemeClr>
                </a:solidFill>
              </a:rPr>
              <a:t>document.write( ) </a:t>
            </a:r>
            <a:r>
              <a:rPr lang="en-US" dirty="0" smtClean="0"/>
              <a:t>functions</a:t>
            </a:r>
          </a:p>
          <a:p>
            <a:pPr eaLnBrk="1" hangingPunct="1">
              <a:defRPr/>
            </a:pPr>
            <a:r>
              <a:rPr lang="en-US" dirty="0" smtClean="0"/>
              <a:t>The browser must construct its argument using concatenation.</a:t>
            </a:r>
          </a:p>
          <a:p>
            <a:pPr eaLnBrk="1" hangingPunct="1">
              <a:defRPr/>
            </a:pPr>
            <a:r>
              <a:rPr lang="en-US" dirty="0" smtClean="0"/>
              <a:t>When the browser builds the page, the table is formed from on-the-fly rows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Writing Functions,</a:t>
            </a:r>
            <a:br>
              <a:rPr lang="en-US" smtClean="0"/>
            </a:br>
            <a:r>
              <a:rPr lang="en-US" smtClean="0"/>
              <a:t>Using Functions</a:t>
            </a:r>
          </a:p>
        </p:txBody>
      </p:sp>
      <p:sp>
        <p:nvSpPr>
          <p:cNvPr id="3" name="Content Placeholder 2"/>
          <p:cNvSpPr>
            <a:spLocks noGrp="1"/>
          </p:cNvSpPr>
          <p:nvPr>
            <p:ph idx="1"/>
          </p:nvPr>
        </p:nvSpPr>
        <p:spPr/>
        <p:txBody>
          <a:bodyPr/>
          <a:lstStyle/>
          <a:p>
            <a:pPr eaLnBrk="1" hangingPunct="1">
              <a:defRPr/>
            </a:pPr>
            <a:r>
              <a:rPr lang="en-US" dirty="0" smtClean="0"/>
              <a:t>Flipping Electronic Coins</a:t>
            </a:r>
          </a:p>
          <a:p>
            <a:pPr lvl="1" eaLnBrk="1" hangingPunct="1">
              <a:defRPr/>
            </a:pPr>
            <a:r>
              <a:rPr lang="en-US" dirty="0" smtClean="0"/>
              <a:t>A coin flip is an unpredictable event whose </a:t>
            </a:r>
            <a:r>
              <a:rPr lang="en-US" i="1" dirty="0" smtClean="0">
                <a:solidFill>
                  <a:schemeClr val="accent1">
                    <a:lumMod val="25000"/>
                  </a:schemeClr>
                </a:solidFill>
              </a:rPr>
              <a:t>two</a:t>
            </a:r>
            <a:r>
              <a:rPr lang="en-US" dirty="0" smtClean="0"/>
              <a:t> outcomes are “equally probable”</a:t>
            </a:r>
          </a:p>
          <a:p>
            <a:pPr lvl="1" eaLnBrk="1" hangingPunct="1">
              <a:defRPr/>
            </a:pPr>
            <a:r>
              <a:rPr lang="en-US" dirty="0" smtClean="0"/>
              <a:t>A computer could generate a random number between 0 and 1, and round to the nearest whole number</a:t>
            </a:r>
          </a:p>
          <a:p>
            <a:pPr lvl="2" eaLnBrk="1" hangingPunct="1">
              <a:defRPr/>
            </a:pPr>
            <a:r>
              <a:rPr lang="en-US" dirty="0" smtClean="0"/>
              <a:t>0 could represent tails</a:t>
            </a:r>
          </a:p>
          <a:p>
            <a:pPr lvl="2" eaLnBrk="1" hangingPunct="1">
              <a:defRPr/>
            </a:pPr>
            <a:r>
              <a:rPr lang="en-US" dirty="0" smtClean="0"/>
              <a:t>1 could represent heads</a:t>
            </a:r>
          </a:p>
          <a:p>
            <a:pPr lvl="1" eaLnBrk="1" hangingPunct="1">
              <a:defRPr/>
            </a:pPr>
            <a:r>
              <a:rPr lang="en-US" dirty="0" smtClean="0"/>
              <a:t>About half the time the outcome would be tails and the rest of the time it would be heads</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Writing Functions,</a:t>
            </a:r>
            <a:br>
              <a:rPr lang="en-US" smtClean="0"/>
            </a:br>
            <a:r>
              <a:rPr lang="en-US" smtClean="0"/>
              <a:t>Using Functions</a:t>
            </a:r>
          </a:p>
        </p:txBody>
      </p:sp>
      <p:sp>
        <p:nvSpPr>
          <p:cNvPr id="3" name="Content Placeholder 2"/>
          <p:cNvSpPr>
            <a:spLocks noGrp="1"/>
          </p:cNvSpPr>
          <p:nvPr>
            <p:ph idx="1"/>
          </p:nvPr>
        </p:nvSpPr>
        <p:spPr/>
        <p:txBody>
          <a:bodyPr/>
          <a:lstStyle/>
          <a:p>
            <a:pPr eaLnBrk="1" hangingPunct="1">
              <a:defRPr/>
            </a:pPr>
            <a:r>
              <a:rPr lang="en-US" dirty="0" smtClean="0"/>
              <a:t>Flipping Electronic Coins</a:t>
            </a:r>
          </a:p>
          <a:p>
            <a:pPr lvl="1" eaLnBrk="1" hangingPunct="1">
              <a:defRPr/>
            </a:pPr>
            <a:r>
              <a:rPr lang="en-US" dirty="0" smtClean="0"/>
              <a:t>But aren’t computers completely deterministic?</a:t>
            </a:r>
          </a:p>
          <a:p>
            <a:pPr lvl="1" eaLnBrk="1" hangingPunct="1">
              <a:defRPr/>
            </a:pPr>
            <a:r>
              <a:rPr lang="en-US" dirty="0" smtClean="0"/>
              <a:t>Given a program and its input, isn’t the outcome is perfectly predictable?</a:t>
            </a:r>
          </a:p>
          <a:p>
            <a:pPr lvl="1" eaLnBrk="1" hangingPunct="1">
              <a:defRPr/>
            </a:pPr>
            <a:r>
              <a:rPr lang="en-US" dirty="0" smtClean="0"/>
              <a:t>They are not random in any way</a:t>
            </a:r>
          </a:p>
          <a:p>
            <a:pPr lvl="1" eaLnBrk="1" hangingPunct="1">
              <a:defRPr/>
            </a:pPr>
            <a:r>
              <a:rPr lang="en-US" dirty="0" smtClean="0"/>
              <a:t>Computers generate </a:t>
            </a:r>
            <a:r>
              <a:rPr lang="en-US" b="1" i="1" dirty="0" smtClean="0">
                <a:solidFill>
                  <a:schemeClr val="accent1">
                    <a:lumMod val="25000"/>
                  </a:schemeClr>
                </a:solidFill>
              </a:rPr>
              <a:t>pseudo-random</a:t>
            </a:r>
            <a:r>
              <a:rPr lang="en-US" dirty="0" smtClean="0"/>
              <a:t> numbers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Anatomy of a Function</a:t>
            </a:r>
          </a:p>
        </p:txBody>
      </p:sp>
      <p:sp>
        <p:nvSpPr>
          <p:cNvPr id="4099" name="Rectangle 3"/>
          <p:cNvSpPr>
            <a:spLocks noGrp="1" noChangeArrowheads="1"/>
          </p:cNvSpPr>
          <p:nvPr>
            <p:ph type="body" idx="1"/>
          </p:nvPr>
        </p:nvSpPr>
        <p:spPr/>
        <p:txBody>
          <a:bodyPr/>
          <a:lstStyle/>
          <a:p>
            <a:pPr eaLnBrk="1" hangingPunct="1"/>
            <a:r>
              <a:rPr lang="en-US" smtClean="0"/>
              <a:t>Functions are packages for algorithms</a:t>
            </a:r>
          </a:p>
          <a:p>
            <a:pPr eaLnBrk="1" hangingPunct="1"/>
            <a:r>
              <a:rPr lang="en-US" smtClean="0"/>
              <a:t>They have three parts:</a:t>
            </a:r>
          </a:p>
          <a:p>
            <a:pPr marL="914400" lvl="1" indent="-514350" eaLnBrk="1" hangingPunct="1">
              <a:buFontTx/>
              <a:buAutoNum type="arabicPeriod"/>
            </a:pPr>
            <a:r>
              <a:rPr lang="en-US" smtClean="0"/>
              <a:t>Name</a:t>
            </a:r>
          </a:p>
          <a:p>
            <a:pPr marL="914400" lvl="1" indent="-514350" eaLnBrk="1" hangingPunct="1">
              <a:buFontTx/>
              <a:buAutoNum type="arabicPeriod"/>
            </a:pPr>
            <a:r>
              <a:rPr lang="en-US" smtClean="0"/>
              <a:t>Parameters</a:t>
            </a:r>
          </a:p>
          <a:p>
            <a:pPr marL="914400" lvl="1" indent="-514350" eaLnBrk="1" hangingPunct="1">
              <a:buFontTx/>
              <a:buAutoNum type="arabicPeriod"/>
            </a:pPr>
            <a:r>
              <a:rPr lang="en-US" smtClean="0"/>
              <a:t>Definition</a:t>
            </a:r>
          </a:p>
          <a:p>
            <a:pPr eaLnBrk="1" hangingPunct="1"/>
            <a:r>
              <a:rPr lang="en-US" smtClean="0"/>
              <a:t>These three arts form the </a:t>
            </a:r>
            <a:r>
              <a:rPr lang="en-US" b="1" i="1" smtClean="0">
                <a:solidFill>
                  <a:srgbClr val="1E4649"/>
                </a:solidFill>
              </a:rPr>
              <a:t>function declaration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Pseudo-random numbers</a:t>
            </a:r>
          </a:p>
        </p:txBody>
      </p:sp>
      <p:sp>
        <p:nvSpPr>
          <p:cNvPr id="43010" name="Content Placeholder 4"/>
          <p:cNvSpPr>
            <a:spLocks noGrp="1"/>
          </p:cNvSpPr>
          <p:nvPr>
            <p:ph idx="1"/>
          </p:nvPr>
        </p:nvSpPr>
        <p:spPr/>
        <p:txBody>
          <a:bodyPr/>
          <a:lstStyle/>
          <a:p>
            <a:pPr eaLnBrk="1" hangingPunct="1"/>
            <a:r>
              <a:rPr lang="en-US" smtClean="0"/>
              <a:t>Pseudo-random numbers are an invention of computer science</a:t>
            </a:r>
          </a:p>
          <a:p>
            <a:pPr eaLnBrk="1" hangingPunct="1"/>
            <a:r>
              <a:rPr lang="en-US" smtClean="0"/>
              <a:t>An algorithm produces a sequence of numbers that passes the statistical tests for randomness.</a:t>
            </a:r>
          </a:p>
          <a:p>
            <a:pPr lvl="1" eaLnBrk="1" hangingPunct="1"/>
            <a:r>
              <a:rPr lang="en-US" smtClean="0"/>
              <a:t>A sequence of pseudo-random numbers between 0 and 1 has the property that about half are closer to 0 and the others are closer to 1</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Pseudo-random numbers</a:t>
            </a:r>
          </a:p>
        </p:txBody>
      </p:sp>
      <p:sp>
        <p:nvSpPr>
          <p:cNvPr id="5" name="Content Placeholder 4"/>
          <p:cNvSpPr>
            <a:spLocks noGrp="1"/>
          </p:cNvSpPr>
          <p:nvPr>
            <p:ph idx="1"/>
          </p:nvPr>
        </p:nvSpPr>
        <p:spPr/>
        <p:txBody>
          <a:bodyPr/>
          <a:lstStyle/>
          <a:p>
            <a:pPr eaLnBrk="1" hangingPunct="1">
              <a:defRPr/>
            </a:pPr>
            <a:r>
              <a:rPr lang="en-US" dirty="0" smtClean="0"/>
              <a:t> The sequence of items, when rounded to the nearest whole number, behave like a coin flip</a:t>
            </a:r>
          </a:p>
          <a:p>
            <a:pPr eaLnBrk="1" hangingPunct="1">
              <a:defRPr/>
            </a:pPr>
            <a:r>
              <a:rPr lang="en-US" dirty="0" smtClean="0"/>
              <a:t> You know the algorithm and the starting point, you could predict the sequence</a:t>
            </a:r>
          </a:p>
          <a:p>
            <a:pPr eaLnBrk="1" hangingPunct="1">
              <a:defRPr/>
            </a:pPr>
            <a:r>
              <a:rPr lang="en-US" dirty="0" smtClean="0"/>
              <a:t> </a:t>
            </a:r>
            <a:r>
              <a:rPr lang="en-US" strike="dblStrike" dirty="0" smtClean="0"/>
              <a:t>Pseudo</a:t>
            </a:r>
            <a:r>
              <a:rPr lang="en-US" dirty="0" smtClean="0"/>
              <a:t>random numbers are believable</a:t>
            </a:r>
          </a:p>
          <a:p>
            <a:pPr eaLnBrk="1" hangingPunct="1">
              <a:defRPr/>
            </a:pPr>
            <a:r>
              <a:rPr lang="en-US" dirty="0" smtClean="0"/>
              <a:t> In JavaScript the random number generator is called </a:t>
            </a:r>
            <a:r>
              <a:rPr lang="en-US" b="1" i="1" dirty="0" smtClean="0">
                <a:solidFill>
                  <a:schemeClr val="accent1">
                    <a:lumMod val="25000"/>
                  </a:schemeClr>
                </a:solidFill>
              </a:rPr>
              <a:t>Math.random( )</a:t>
            </a:r>
            <a:endParaRPr lang="en-US" b="1" i="1" dirty="0">
              <a:solidFill>
                <a:schemeClr val="accent1">
                  <a:lumMod val="25000"/>
                </a:schemeClr>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Pseudo-random numbers</a:t>
            </a:r>
          </a:p>
        </p:txBody>
      </p:sp>
      <p:sp>
        <p:nvSpPr>
          <p:cNvPr id="45058" name="Content Placeholder 3"/>
          <p:cNvSpPr>
            <a:spLocks noGrp="1"/>
          </p:cNvSpPr>
          <p:nvPr>
            <p:ph sz="half" idx="1"/>
          </p:nvPr>
        </p:nvSpPr>
        <p:spPr/>
        <p:txBody>
          <a:bodyPr/>
          <a:lstStyle/>
          <a:p>
            <a:pPr eaLnBrk="1" hangingPunct="1"/>
            <a:r>
              <a:rPr lang="en-US" smtClean="0"/>
              <a:t>When coinFlip( ) is called, it returns with equal probability a 0 or a 1</a:t>
            </a:r>
          </a:p>
          <a:p>
            <a:pPr eaLnBrk="1" hangingPunct="1"/>
            <a:r>
              <a:rPr lang="en-US" smtClean="0"/>
              <a:t>An obvious improvement would be to return “Heads” and “Tails” rather than numbers</a:t>
            </a:r>
          </a:p>
        </p:txBody>
      </p:sp>
      <p:pic>
        <p:nvPicPr>
          <p:cNvPr id="9218" name="Picture 2"/>
          <p:cNvPicPr>
            <a:picLocks noGrp="1" noChangeAspect="1" noChangeArrowheads="1"/>
          </p:cNvPicPr>
          <p:nvPr>
            <p:ph sz="half" idx="2"/>
          </p:nvPr>
        </p:nvPicPr>
        <p:blipFill>
          <a:blip r:embed="rId2"/>
          <a:srcRect/>
          <a:stretch>
            <a:fillRect/>
          </a:stretch>
        </p:blipFill>
        <p:spPr>
          <a:xfrm>
            <a:off x="5078413" y="1752600"/>
            <a:ext cx="3178175" cy="762000"/>
          </a:xfrm>
          <a:ln>
            <a:solidFill>
              <a:schemeClr val="accent2">
                <a:lumMod val="75000"/>
              </a:schemeClr>
            </a:solidFill>
          </a:ln>
        </p:spPr>
      </p:pic>
      <p:pic>
        <p:nvPicPr>
          <p:cNvPr id="9219" name="Picture 3"/>
          <p:cNvPicPr>
            <a:picLocks noChangeAspect="1" noChangeArrowheads="1"/>
          </p:cNvPicPr>
          <p:nvPr/>
        </p:nvPicPr>
        <p:blipFill>
          <a:blip r:embed="rId3"/>
          <a:srcRect/>
          <a:stretch>
            <a:fillRect/>
          </a:stretch>
        </p:blipFill>
        <p:spPr bwMode="auto">
          <a:xfrm>
            <a:off x="5181600" y="3505200"/>
            <a:ext cx="2305050" cy="1838325"/>
          </a:xfrm>
          <a:prstGeom prst="rect">
            <a:avLst/>
          </a:prstGeom>
          <a:noFill/>
          <a:ln w="9525">
            <a:solidFill>
              <a:schemeClr val="accent2">
                <a:lumMod val="75000"/>
              </a:schemeClr>
            </a:solid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srcRect/>
          <a:stretch>
            <a:fillRect/>
          </a:stretch>
        </p:blipFill>
        <p:spPr bwMode="auto">
          <a:xfrm>
            <a:off x="2019300" y="1057275"/>
            <a:ext cx="5105400" cy="4743450"/>
          </a:xfrm>
          <a:prstGeom prst="rect">
            <a:avLst/>
          </a:prstGeom>
          <a:noFill/>
          <a:ln w="9525">
            <a:solidFill>
              <a:schemeClr val="accent2">
                <a:lumMod val="75000"/>
              </a:schemeClr>
            </a:solid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Body Mass Index Computation</a:t>
            </a:r>
          </a:p>
        </p:txBody>
      </p:sp>
      <p:sp>
        <p:nvSpPr>
          <p:cNvPr id="3" name="Content Placeholder 2"/>
          <p:cNvSpPr>
            <a:spLocks noGrp="1"/>
          </p:cNvSpPr>
          <p:nvPr>
            <p:ph idx="1"/>
          </p:nvPr>
        </p:nvSpPr>
        <p:spPr/>
        <p:txBody>
          <a:bodyPr/>
          <a:lstStyle/>
          <a:p>
            <a:pPr eaLnBrk="1" hangingPunct="1">
              <a:defRPr/>
            </a:pPr>
            <a:r>
              <a:rPr lang="en-US" dirty="0" smtClean="0"/>
              <a:t>Building the BMI will feel similar to creating the Celsius/Fahrenheit program</a:t>
            </a:r>
          </a:p>
          <a:p>
            <a:pPr eaLnBrk="1" hangingPunct="1">
              <a:defRPr/>
            </a:pPr>
            <a:r>
              <a:rPr lang="en-US" dirty="0" smtClean="0"/>
              <a:t>BMI uses radio buttons to select the English or metric units</a:t>
            </a:r>
          </a:p>
          <a:p>
            <a:pPr eaLnBrk="1" hangingPunct="1">
              <a:defRPr/>
            </a:pPr>
            <a:r>
              <a:rPr lang="en-US" dirty="0" smtClean="0"/>
              <a:t>Recall that radio buttons are specified with</a:t>
            </a:r>
            <a:br>
              <a:rPr lang="en-US" dirty="0" smtClean="0"/>
            </a:br>
            <a:r>
              <a:rPr lang="en-US" b="1" i="1" dirty="0" smtClean="0">
                <a:solidFill>
                  <a:schemeClr val="accent1">
                    <a:lumMod val="25000"/>
                  </a:schemeClr>
                </a:solidFill>
              </a:rPr>
              <a:t>&lt;input . . . /&gt; </a:t>
            </a:r>
            <a:r>
              <a:rPr lang="en-US" dirty="0" smtClean="0"/>
              <a:t>tags and must be placed within </a:t>
            </a:r>
            <a:r>
              <a:rPr lang="en-US" b="1" i="1" dirty="0" smtClean="0">
                <a:solidFill>
                  <a:schemeClr val="accent1">
                    <a:lumMod val="25000"/>
                  </a:schemeClr>
                </a:solidFill>
              </a:rPr>
              <a:t>&lt;form&gt; </a:t>
            </a:r>
            <a:r>
              <a:rPr lang="en-US" dirty="0" smtClean="0"/>
              <a:t>tags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Body Mass Index Computation</a:t>
            </a:r>
          </a:p>
        </p:txBody>
      </p:sp>
      <p:sp>
        <p:nvSpPr>
          <p:cNvPr id="48130" name="Content Placeholder 2"/>
          <p:cNvSpPr>
            <a:spLocks noGrp="1"/>
          </p:cNvSpPr>
          <p:nvPr>
            <p:ph idx="1"/>
          </p:nvPr>
        </p:nvSpPr>
        <p:spPr/>
        <p:txBody>
          <a:bodyPr/>
          <a:lstStyle/>
          <a:p>
            <a:pPr eaLnBrk="1" hangingPunct="1"/>
            <a:r>
              <a:rPr lang="en-US" smtClean="0"/>
              <a:t>The following are additional features of radio buttons:</a:t>
            </a:r>
          </a:p>
          <a:p>
            <a:pPr lvl="1" eaLnBrk="1" hangingPunct="1">
              <a:buFontTx/>
              <a:buBlip>
                <a:blip r:embed="rId2"/>
              </a:buBlip>
            </a:pPr>
            <a:r>
              <a:rPr lang="en-US" smtClean="0"/>
              <a:t>All related radio buttons share the same name</a:t>
            </a:r>
          </a:p>
          <a:p>
            <a:pPr lvl="2" eaLnBrk="1" hangingPunct="1">
              <a:buFontTx/>
              <a:buBlip>
                <a:blip r:embed="rId2"/>
              </a:buBlip>
            </a:pPr>
            <a:r>
              <a:rPr lang="en-US" smtClean="0"/>
              <a:t>if when clicking one the other should click off, then they must have the same name.</a:t>
            </a:r>
          </a:p>
          <a:p>
            <a:pPr lvl="1" eaLnBrk="1" hangingPunct="1">
              <a:buFontTx/>
              <a:buBlip>
                <a:blip r:embed="rId2"/>
              </a:buBlip>
            </a:pPr>
            <a:r>
              <a:rPr lang="en-US" smtClean="0"/>
              <a:t>Radio buttons can be preset by writing checked='checked'.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Body Mass Index Computation</a:t>
            </a:r>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onclick</a:t>
            </a:r>
            <a:r>
              <a:rPr lang="en-US" dirty="0" smtClean="0"/>
              <a:t> event handlers must also be written for the radio buttons</a:t>
            </a:r>
          </a:p>
          <a:p>
            <a:pPr eaLnBrk="1" hangingPunct="1">
              <a:defRPr/>
            </a:pPr>
            <a:r>
              <a:rPr lang="en-US" dirty="0" smtClean="0"/>
              <a:t>What should happen when the user clicks the radio button?</a:t>
            </a:r>
          </a:p>
          <a:p>
            <a:pPr lvl="1" eaLnBrk="1" hangingPunct="1">
              <a:defRPr/>
            </a:pPr>
            <a:r>
              <a:rPr lang="en-US" dirty="0" smtClean="0"/>
              <a:t>Remember the type of units chosen…English or metric?</a:t>
            </a:r>
          </a:p>
          <a:p>
            <a:pPr lvl="1" eaLnBrk="1" hangingPunct="1">
              <a:defRPr/>
            </a:pPr>
            <a:r>
              <a:rPr lang="en-US" dirty="0" smtClean="0"/>
              <a:t>When the </a:t>
            </a:r>
            <a:r>
              <a:rPr lang="en-US" sz="2400" b="1" dirty="0" smtClean="0"/>
              <a:t>Metric</a:t>
            </a:r>
            <a:r>
              <a:rPr lang="en-US" sz="2400" dirty="0" smtClean="0"/>
              <a:t> </a:t>
            </a:r>
            <a:r>
              <a:rPr lang="en-US" dirty="0" smtClean="0"/>
              <a:t>button is clicked, we want</a:t>
            </a:r>
            <a:br>
              <a:rPr lang="en-US" dirty="0" smtClean="0"/>
            </a:br>
            <a:r>
              <a:rPr lang="en-US" b="1" i="1" dirty="0" smtClean="0">
                <a:solidFill>
                  <a:schemeClr val="accent1">
                    <a:lumMod val="25000"/>
                  </a:schemeClr>
                </a:solidFill>
              </a:rPr>
              <a:t>scale = "M";</a:t>
            </a:r>
            <a:br>
              <a:rPr lang="en-US" b="1" i="1" dirty="0" smtClean="0">
                <a:solidFill>
                  <a:schemeClr val="accent1">
                    <a:lumMod val="25000"/>
                  </a:schemeClr>
                </a:solidFill>
              </a:rPr>
            </a:br>
            <a:r>
              <a:rPr lang="en-US" dirty="0" smtClean="0"/>
              <a:t>as the response to the click-event</a:t>
            </a:r>
            <a:endParaRPr lang="en-US" b="1" i="1" dirty="0">
              <a:solidFill>
                <a:schemeClr val="accent1">
                  <a:lumMod val="25000"/>
                </a:schemeClr>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Scoping: When to Use Names</a:t>
            </a:r>
          </a:p>
        </p:txBody>
      </p:sp>
      <p:sp>
        <p:nvSpPr>
          <p:cNvPr id="3" name="Content Placeholder 2"/>
          <p:cNvSpPr>
            <a:spLocks noGrp="1"/>
          </p:cNvSpPr>
          <p:nvPr>
            <p:ph idx="1"/>
          </p:nvPr>
        </p:nvSpPr>
        <p:spPr/>
        <p:txBody>
          <a:bodyPr/>
          <a:lstStyle/>
          <a:p>
            <a:pPr eaLnBrk="1" hangingPunct="1">
              <a:defRPr/>
            </a:pPr>
            <a:r>
              <a:rPr lang="en-US" b="1" i="1" dirty="0" smtClean="0">
                <a:solidFill>
                  <a:schemeClr val="accent1">
                    <a:lumMod val="25000"/>
                  </a:schemeClr>
                </a:solidFill>
              </a:rPr>
              <a:t>Name scoping</a:t>
            </a:r>
            <a:endParaRPr lang="en-US" dirty="0" smtClean="0"/>
          </a:p>
          <a:p>
            <a:pPr lvl="1" eaLnBrk="1" hangingPunct="1">
              <a:defRPr/>
            </a:pPr>
            <a:r>
              <a:rPr lang="en-US" sz="2400" dirty="0" smtClean="0"/>
              <a:t>The scope of a name defines how “far” from its declaration it can be used</a:t>
            </a:r>
          </a:p>
          <a:p>
            <a:pPr lvl="1" eaLnBrk="1" hangingPunct="1">
              <a:defRPr/>
            </a:pPr>
            <a:r>
              <a:rPr lang="en-US" sz="2400" dirty="0" smtClean="0"/>
              <a:t>Every programming language has its own scoping constraints</a:t>
            </a:r>
          </a:p>
          <a:p>
            <a:pPr lvl="1" eaLnBrk="1" hangingPunct="1">
              <a:defRPr/>
            </a:pPr>
            <a:r>
              <a:rPr lang="en-US" sz="2400" dirty="0" smtClean="0"/>
              <a:t>The general rules for scoping are fairly simple:</a:t>
            </a:r>
          </a:p>
          <a:p>
            <a:pPr lvl="2" eaLnBrk="1" hangingPunct="1">
              <a:defRPr/>
            </a:pPr>
            <a:r>
              <a:rPr lang="en-US" dirty="0" smtClean="0"/>
              <a:t>Variable names declared in a function can be used only within that function (local variables)</a:t>
            </a:r>
          </a:p>
          <a:p>
            <a:pPr lvl="2" eaLnBrk="1" hangingPunct="1">
              <a:defRPr/>
            </a:pPr>
            <a:r>
              <a:rPr lang="en-US" dirty="0" smtClean="0"/>
              <a:t>Variable names declared outside any function can be used throughout the program (global)</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srcRect/>
          <a:stretch>
            <a:fillRect/>
          </a:stretch>
        </p:blipFill>
        <p:spPr bwMode="auto">
          <a:xfrm>
            <a:off x="290513" y="247650"/>
            <a:ext cx="8562975" cy="6362700"/>
          </a:xfrm>
          <a:prstGeom prst="rect">
            <a:avLst/>
          </a:prstGeom>
          <a:noFill/>
          <a:ln w="9525">
            <a:solidFill>
              <a:schemeClr val="accent2">
                <a:lumMod val="75000"/>
              </a:schemeClr>
            </a:solid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Scoping: When to Use Names</a:t>
            </a:r>
          </a:p>
        </p:txBody>
      </p:sp>
      <p:sp>
        <p:nvSpPr>
          <p:cNvPr id="3" name="Content Placeholder 2"/>
          <p:cNvSpPr>
            <a:spLocks noGrp="1"/>
          </p:cNvSpPr>
          <p:nvPr>
            <p:ph idx="1"/>
          </p:nvPr>
        </p:nvSpPr>
        <p:spPr/>
        <p:txBody>
          <a:bodyPr/>
          <a:lstStyle/>
          <a:p>
            <a:pPr eaLnBrk="1" hangingPunct="1">
              <a:defRPr/>
            </a:pPr>
            <a:r>
              <a:rPr lang="en-US" sz="2800" dirty="0" smtClean="0"/>
              <a:t>Two global variables, </a:t>
            </a:r>
            <a:r>
              <a:rPr lang="en-US" sz="2800" b="1" i="1" dirty="0" smtClean="0">
                <a:solidFill>
                  <a:schemeClr val="accent1">
                    <a:lumMod val="25000"/>
                  </a:schemeClr>
                </a:solidFill>
              </a:rPr>
              <a:t>scale</a:t>
            </a:r>
            <a:r>
              <a:rPr lang="en-US" sz="2800" dirty="0" smtClean="0"/>
              <a:t> and </a:t>
            </a:r>
            <a:r>
              <a:rPr lang="en-US" sz="2800" b="1" i="1" dirty="0" smtClean="0">
                <a:solidFill>
                  <a:schemeClr val="accent1">
                    <a:lumMod val="25000"/>
                  </a:schemeClr>
                </a:solidFill>
              </a:rPr>
              <a:t>reportErr</a:t>
            </a:r>
            <a:r>
              <a:rPr lang="en-US" sz="2800" dirty="0" smtClean="0"/>
              <a:t>, are declared at the start of the JavaScript, outside any function</a:t>
            </a:r>
          </a:p>
          <a:p>
            <a:pPr eaLnBrk="1" hangingPunct="1">
              <a:defRPr/>
            </a:pPr>
            <a:r>
              <a:rPr lang="en-US" sz="2800" b="1" i="1" dirty="0" smtClean="0">
                <a:solidFill>
                  <a:schemeClr val="accent1">
                    <a:lumMod val="25000"/>
                  </a:schemeClr>
                </a:solidFill>
              </a:rPr>
              <a:t>scale</a:t>
            </a:r>
            <a:r>
              <a:rPr lang="en-US" sz="2800" dirty="0" smtClean="0"/>
              <a:t> and </a:t>
            </a:r>
            <a:r>
              <a:rPr lang="en-US" sz="2800" b="1" i="1" dirty="0" smtClean="0">
                <a:solidFill>
                  <a:schemeClr val="accent1">
                    <a:lumMod val="25000"/>
                  </a:schemeClr>
                </a:solidFill>
              </a:rPr>
              <a:t>reportErr</a:t>
            </a:r>
            <a:r>
              <a:rPr lang="en-US" sz="2800" dirty="0" smtClean="0"/>
              <a:t> are referenced inside </a:t>
            </a:r>
            <a:br>
              <a:rPr lang="en-US" sz="2800" dirty="0" smtClean="0"/>
            </a:br>
            <a:r>
              <a:rPr lang="en-US" sz="2800" b="1" i="1" dirty="0" smtClean="0">
                <a:solidFill>
                  <a:schemeClr val="accent1">
                    <a:lumMod val="25000"/>
                  </a:schemeClr>
                </a:solidFill>
              </a:rPr>
              <a:t>BMI( )</a:t>
            </a:r>
            <a:r>
              <a:rPr lang="en-US" sz="2800" dirty="0" smtClean="0"/>
              <a:t>, illustrating that globals can be referenced from inside functions</a:t>
            </a:r>
          </a:p>
          <a:p>
            <a:pPr eaLnBrk="1" hangingPunct="1">
              <a:defRPr/>
            </a:pPr>
            <a:r>
              <a:rPr lang="en-US" sz="2800" dirty="0" smtClean="0"/>
              <a:t>The only way to figure out the scoping information shown is to notice where the variables are declared and where they are used</a:t>
            </a:r>
            <a:endParaRPr lang="en-US" sz="2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p:txBody>
          <a:bodyPr/>
          <a:lstStyle/>
          <a:p>
            <a:pPr eaLnBrk="1" hangingPunct="1"/>
            <a:r>
              <a:rPr lang="en-US" smtClean="0"/>
              <a:t>Pick a Name</a:t>
            </a:r>
          </a:p>
        </p:txBody>
      </p:sp>
      <p:sp>
        <p:nvSpPr>
          <p:cNvPr id="4099" name="Rectangle 3"/>
          <p:cNvSpPr>
            <a:spLocks noGrp="1" noChangeArrowheads="1"/>
          </p:cNvSpPr>
          <p:nvPr>
            <p:ph sz="half" idx="1"/>
          </p:nvPr>
        </p:nvSpPr>
        <p:spPr/>
        <p:txBody>
          <a:bodyPr/>
          <a:lstStyle/>
          <a:p>
            <a:pPr eaLnBrk="1" hangingPunct="1">
              <a:defRPr/>
            </a:pPr>
            <a:r>
              <a:rPr lang="en-US" b="1" i="1" dirty="0" smtClean="0">
                <a:solidFill>
                  <a:schemeClr val="accent1">
                    <a:lumMod val="25000"/>
                  </a:schemeClr>
                </a:solidFill>
              </a:rPr>
              <a:t>name</a:t>
            </a:r>
            <a:r>
              <a:rPr lang="en-US" dirty="0" smtClean="0"/>
              <a:t> is the identifier</a:t>
            </a:r>
            <a:br>
              <a:rPr lang="en-US" dirty="0" smtClean="0"/>
            </a:br>
            <a:r>
              <a:rPr lang="en-US" dirty="0" smtClean="0"/>
              <a:t>for the function</a:t>
            </a:r>
          </a:p>
          <a:p>
            <a:pPr eaLnBrk="1" hangingPunct="1">
              <a:defRPr/>
            </a:pPr>
            <a:r>
              <a:rPr lang="en-US" dirty="0" smtClean="0"/>
              <a:t>It is common to use it </a:t>
            </a:r>
            <a:br>
              <a:rPr lang="en-US" dirty="0" smtClean="0"/>
            </a:br>
            <a:r>
              <a:rPr lang="en-US" dirty="0" smtClean="0"/>
              <a:t>to describe what the </a:t>
            </a:r>
            <a:br>
              <a:rPr lang="en-US" dirty="0" smtClean="0"/>
            </a:br>
            <a:r>
              <a:rPr lang="en-US" dirty="0" smtClean="0"/>
              <a:t>function does</a:t>
            </a:r>
          </a:p>
          <a:p>
            <a:pPr eaLnBrk="1" hangingPunct="1">
              <a:defRPr/>
            </a:pPr>
            <a:r>
              <a:rPr lang="en-US" dirty="0" smtClean="0"/>
              <a:t>Try to pick a name </a:t>
            </a:r>
            <a:br>
              <a:rPr lang="en-US" dirty="0" smtClean="0"/>
            </a:br>
            <a:r>
              <a:rPr lang="en-US" dirty="0" smtClean="0"/>
              <a:t>that is meaningful</a:t>
            </a:r>
          </a:p>
        </p:txBody>
      </p:sp>
      <p:sp>
        <p:nvSpPr>
          <p:cNvPr id="4" name="Content Placeholder 3"/>
          <p:cNvSpPr>
            <a:spLocks noGrp="1"/>
          </p:cNvSpPr>
          <p:nvPr>
            <p:ph sz="half" idx="2"/>
          </p:nvPr>
        </p:nvSpPr>
        <p:spPr>
          <a:xfrm>
            <a:off x="4648200" y="1600200"/>
            <a:ext cx="4038600" cy="2438400"/>
          </a:xfrm>
          <a:solidFill>
            <a:schemeClr val="accent1"/>
          </a:solidFill>
          <a:ln>
            <a:solidFill>
              <a:schemeClr val="accent2">
                <a:lumMod val="75000"/>
              </a:schemeClr>
            </a:solidFill>
          </a:ln>
        </p:spPr>
        <p:txBody>
          <a:bodyPr/>
          <a:lstStyle/>
          <a:p>
            <a:pPr eaLnBrk="1" hangingPunct="1">
              <a:buFontTx/>
              <a:buNone/>
              <a:defRPr/>
            </a:pPr>
            <a:r>
              <a:rPr lang="en-US" dirty="0" smtClean="0"/>
              <a:t>function &lt;name&gt;</a:t>
            </a:r>
            <a:br>
              <a:rPr lang="en-US" dirty="0" smtClean="0"/>
            </a:br>
            <a:r>
              <a:rPr lang="en-US" dirty="0" smtClean="0"/>
              <a:t> ( &lt;parameter list&gt; )</a:t>
            </a:r>
            <a:br>
              <a:rPr lang="en-US" dirty="0" smtClean="0"/>
            </a:br>
            <a:r>
              <a:rPr lang="en-US" dirty="0" smtClean="0"/>
              <a:t>{</a:t>
            </a:r>
            <a:br>
              <a:rPr lang="en-US" dirty="0" smtClean="0"/>
            </a:br>
            <a:r>
              <a:rPr lang="en-US" dirty="0" smtClean="0"/>
              <a:t>	&lt; statement list&gt;</a:t>
            </a:r>
            <a:br>
              <a:rPr lang="en-US" dirty="0" smtClean="0"/>
            </a:br>
            <a:r>
              <a:rPr lang="en-US" dirty="0" smtClean="0"/>
              <a:t>}</a:t>
            </a:r>
          </a:p>
          <a:p>
            <a:pPr eaLnBrk="1" hangingPunct="1">
              <a:buFontTx/>
              <a:buNone/>
              <a:defRPr/>
            </a:pP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Scoping: When to Use Names</a:t>
            </a:r>
          </a:p>
        </p:txBody>
      </p:sp>
      <p:sp>
        <p:nvSpPr>
          <p:cNvPr id="3" name="Content Placeholder 2"/>
          <p:cNvSpPr>
            <a:spLocks noGrp="1"/>
          </p:cNvSpPr>
          <p:nvPr>
            <p:ph idx="1"/>
          </p:nvPr>
        </p:nvSpPr>
        <p:spPr/>
        <p:txBody>
          <a:bodyPr/>
          <a:lstStyle/>
          <a:p>
            <a:pPr eaLnBrk="1" hangingPunct="1">
              <a:defRPr/>
            </a:pPr>
            <a:r>
              <a:rPr lang="en-US" dirty="0" smtClean="0"/>
              <a:t>Local and global variables behave differently.</a:t>
            </a:r>
          </a:p>
          <a:p>
            <a:pPr eaLnBrk="1" hangingPunct="1">
              <a:defRPr/>
            </a:pPr>
            <a:r>
              <a:rPr lang="en-US" b="1" i="1" dirty="0" smtClean="0">
                <a:solidFill>
                  <a:schemeClr val="accent1">
                    <a:lumMod val="25000"/>
                  </a:schemeClr>
                </a:solidFill>
              </a:rPr>
              <a:t>Locals</a:t>
            </a:r>
            <a:r>
              <a:rPr lang="en-US" dirty="0" smtClean="0"/>
              <a:t> come into existence when a function begins, and when it ends, they vanish.</a:t>
            </a:r>
          </a:p>
          <a:p>
            <a:pPr eaLnBrk="1" hangingPunct="1">
              <a:defRPr/>
            </a:pPr>
            <a:r>
              <a:rPr lang="en-US" b="1" i="1" dirty="0" smtClean="0">
                <a:solidFill>
                  <a:schemeClr val="accent1">
                    <a:lumMod val="25000"/>
                  </a:schemeClr>
                </a:solidFill>
              </a:rPr>
              <a:t>Global</a:t>
            </a:r>
            <a:r>
              <a:rPr lang="en-US" dirty="0" smtClean="0"/>
              <a:t> variables are around all the time. </a:t>
            </a:r>
          </a:p>
          <a:p>
            <a:pPr eaLnBrk="1" hangingPunct="1">
              <a:defRPr/>
            </a:pPr>
            <a:r>
              <a:rPr lang="en-US" dirty="0" smtClean="0"/>
              <a:t>If information must be saved from one function call to the next, it must be a global variable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eaLnBrk="1" hangingPunct="1"/>
            <a:r>
              <a:rPr lang="en-US" smtClean="0"/>
              <a:t>Global/Local Scope Interaction</a:t>
            </a:r>
          </a:p>
        </p:txBody>
      </p:sp>
      <p:sp>
        <p:nvSpPr>
          <p:cNvPr id="54274" name="Content Placeholder 3"/>
          <p:cNvSpPr>
            <a:spLocks noGrp="1"/>
          </p:cNvSpPr>
          <p:nvPr>
            <p:ph sz="half" idx="1"/>
          </p:nvPr>
        </p:nvSpPr>
        <p:spPr/>
        <p:txBody>
          <a:bodyPr/>
          <a:lstStyle/>
          <a:p>
            <a:pPr eaLnBrk="1" hangingPunct="1"/>
            <a:r>
              <a:rPr lang="en-US" smtClean="0"/>
              <a:t>What if a global variable and a local variable have the same name?</a:t>
            </a:r>
          </a:p>
          <a:p>
            <a:pPr eaLnBrk="1" hangingPunct="1"/>
            <a:r>
              <a:rPr lang="en-US" smtClean="0"/>
              <a:t>In the example, y is globally declared and can be referenced anywhere.</a:t>
            </a:r>
          </a:p>
          <a:p>
            <a:pPr eaLnBrk="1" hangingPunct="1"/>
            <a:r>
              <a:rPr lang="en-US" smtClean="0"/>
              <a:t>The same name is declared as a local in the tricky( ) function.</a:t>
            </a:r>
          </a:p>
        </p:txBody>
      </p:sp>
      <p:sp>
        <p:nvSpPr>
          <p:cNvPr id="5" name="Content Placeholder 4"/>
          <p:cNvSpPr>
            <a:spLocks noGrp="1"/>
          </p:cNvSpPr>
          <p:nvPr>
            <p:ph sz="half" idx="2"/>
          </p:nvPr>
        </p:nvSpPr>
        <p:spPr>
          <a:solidFill>
            <a:schemeClr val="accent1"/>
          </a:solidFill>
          <a:ln>
            <a:solidFill>
              <a:schemeClr val="accent2">
                <a:lumMod val="75000"/>
              </a:schemeClr>
            </a:solidFill>
          </a:ln>
        </p:spPr>
        <p:txBody>
          <a:bodyPr/>
          <a:lstStyle/>
          <a:p>
            <a:pPr eaLnBrk="1" hangingPunct="1">
              <a:buFontTx/>
              <a:buNone/>
              <a:defRPr/>
            </a:pPr>
            <a:r>
              <a:rPr lang="en-US" dirty="0" smtClean="0"/>
              <a:t>var y=0;</a:t>
            </a:r>
          </a:p>
          <a:p>
            <a:pPr eaLnBrk="1" hangingPunct="1">
              <a:buFontTx/>
              <a:buNone/>
              <a:defRPr/>
            </a:pPr>
            <a:r>
              <a:rPr lang="en-US" dirty="0" smtClean="0"/>
              <a:t>. . .</a:t>
            </a:r>
          </a:p>
          <a:p>
            <a:pPr eaLnBrk="1" hangingPunct="1">
              <a:buFontTx/>
              <a:buNone/>
              <a:defRPr/>
            </a:pPr>
            <a:r>
              <a:rPr lang="en-US" dirty="0" smtClean="0"/>
              <a:t>function tricky (x) {</a:t>
            </a:r>
          </a:p>
          <a:p>
            <a:pPr eaLnBrk="1" hangingPunct="1">
              <a:buFontTx/>
              <a:buNone/>
              <a:defRPr/>
            </a:pPr>
            <a:r>
              <a:rPr lang="en-US" dirty="0" smtClean="0"/>
              <a:t>	var y;</a:t>
            </a:r>
          </a:p>
          <a:p>
            <a:pPr eaLnBrk="1" hangingPunct="1">
              <a:buFontTx/>
              <a:buNone/>
              <a:defRPr/>
            </a:pPr>
            <a:r>
              <a:rPr lang="en-US" dirty="0" smtClean="0"/>
              <a:t>	y = x;</a:t>
            </a:r>
          </a:p>
          <a:p>
            <a:pPr eaLnBrk="1" hangingPunct="1">
              <a:buFontTx/>
              <a:buNone/>
              <a:defRPr/>
            </a:pPr>
            <a:r>
              <a:rPr lang="en-US" dirty="0" smtClean="0"/>
              <a:t>	. . .</a:t>
            </a:r>
          </a:p>
          <a:p>
            <a:pPr eaLnBrk="1" hangingPunct="1">
              <a:buFontTx/>
              <a:buNone/>
              <a:defRPr/>
            </a:pPr>
            <a:r>
              <a:rPr lang="en-US" dirty="0" smtClean="0"/>
              <a: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eaLnBrk="1" hangingPunct="1"/>
            <a:r>
              <a:rPr lang="en-US" smtClean="0"/>
              <a:t>Global/Local Scope Interaction</a:t>
            </a:r>
          </a:p>
        </p:txBody>
      </p:sp>
      <p:sp>
        <p:nvSpPr>
          <p:cNvPr id="55298" name="Content Placeholder 3"/>
          <p:cNvSpPr>
            <a:spLocks noGrp="1"/>
          </p:cNvSpPr>
          <p:nvPr>
            <p:ph sz="half" idx="1"/>
          </p:nvPr>
        </p:nvSpPr>
        <p:spPr/>
        <p:txBody>
          <a:bodyPr/>
          <a:lstStyle/>
          <a:p>
            <a:pPr eaLnBrk="1" hangingPunct="1"/>
            <a:r>
              <a:rPr lang="en-US" smtClean="0"/>
              <a:t>They are two different variables</a:t>
            </a:r>
          </a:p>
          <a:p>
            <a:pPr eaLnBrk="1" hangingPunct="1"/>
            <a:r>
              <a:rPr lang="en-US" smtClean="0"/>
              <a:t>Which y is being assigned the parameter x? </a:t>
            </a:r>
          </a:p>
          <a:p>
            <a:pPr eaLnBrk="1" hangingPunct="1"/>
            <a:r>
              <a:rPr lang="en-US" smtClean="0"/>
              <a:t>It’s the local y because it is declared in the function’s scope, making it the “closest” declaration</a:t>
            </a:r>
          </a:p>
        </p:txBody>
      </p:sp>
      <p:sp>
        <p:nvSpPr>
          <p:cNvPr id="5" name="Content Placeholder 4"/>
          <p:cNvSpPr>
            <a:spLocks noGrp="1"/>
          </p:cNvSpPr>
          <p:nvPr>
            <p:ph sz="half" idx="2"/>
          </p:nvPr>
        </p:nvSpPr>
        <p:spPr>
          <a:solidFill>
            <a:schemeClr val="accent1"/>
          </a:solidFill>
          <a:ln>
            <a:solidFill>
              <a:schemeClr val="accent2">
                <a:lumMod val="75000"/>
              </a:schemeClr>
            </a:solidFill>
          </a:ln>
        </p:spPr>
        <p:txBody>
          <a:bodyPr/>
          <a:lstStyle/>
          <a:p>
            <a:pPr eaLnBrk="1" hangingPunct="1">
              <a:buFontTx/>
              <a:buNone/>
              <a:defRPr/>
            </a:pPr>
            <a:r>
              <a:rPr lang="en-US" dirty="0" smtClean="0"/>
              <a:t>var y=0;</a:t>
            </a:r>
          </a:p>
          <a:p>
            <a:pPr eaLnBrk="1" hangingPunct="1">
              <a:buFontTx/>
              <a:buNone/>
              <a:defRPr/>
            </a:pPr>
            <a:r>
              <a:rPr lang="en-US" dirty="0" smtClean="0"/>
              <a:t>. . .</a:t>
            </a:r>
          </a:p>
          <a:p>
            <a:pPr eaLnBrk="1" hangingPunct="1">
              <a:buFontTx/>
              <a:buNone/>
              <a:defRPr/>
            </a:pPr>
            <a:r>
              <a:rPr lang="en-US" dirty="0" smtClean="0"/>
              <a:t>function tricky (x) {</a:t>
            </a:r>
          </a:p>
          <a:p>
            <a:pPr eaLnBrk="1" hangingPunct="1">
              <a:buFontTx/>
              <a:buNone/>
              <a:defRPr/>
            </a:pPr>
            <a:r>
              <a:rPr lang="en-US" dirty="0" smtClean="0"/>
              <a:t>	var y;</a:t>
            </a:r>
          </a:p>
          <a:p>
            <a:pPr eaLnBrk="1" hangingPunct="1">
              <a:buFontTx/>
              <a:buNone/>
              <a:defRPr/>
            </a:pPr>
            <a:r>
              <a:rPr lang="en-US" dirty="0" smtClean="0"/>
              <a:t>	y = x;</a:t>
            </a:r>
          </a:p>
          <a:p>
            <a:pPr eaLnBrk="1" hangingPunct="1">
              <a:buFontTx/>
              <a:buNone/>
              <a:defRPr/>
            </a:pPr>
            <a:r>
              <a:rPr lang="en-US" dirty="0" smtClean="0"/>
              <a:t>	. . .</a:t>
            </a:r>
          </a:p>
          <a:p>
            <a:pPr eaLnBrk="1" hangingPunct="1">
              <a:buFontTx/>
              <a:buNone/>
              <a:defRPr/>
            </a:pPr>
            <a:r>
              <a:rPr lang="en-US" dirty="0" smtClean="0"/>
              <a:t>}</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eaLnBrk="1" hangingPunct="1"/>
            <a:r>
              <a:rPr lang="en-US" smtClean="0"/>
              <a:t>Math.random( )</a:t>
            </a:r>
          </a:p>
        </p:txBody>
      </p:sp>
      <p:sp>
        <p:nvSpPr>
          <p:cNvPr id="56322" name="Content Placeholder 2"/>
          <p:cNvSpPr>
            <a:spLocks noGrp="1"/>
          </p:cNvSpPr>
          <p:nvPr>
            <p:ph idx="1"/>
          </p:nvPr>
        </p:nvSpPr>
        <p:spPr/>
        <p:txBody>
          <a:bodyPr/>
          <a:lstStyle/>
          <a:p>
            <a:pPr eaLnBrk="1" hangingPunct="1"/>
            <a:r>
              <a:rPr lang="en-US" smtClean="0"/>
              <a:t>Math.random( ) produces a result in the interval [0,1)</a:t>
            </a:r>
          </a:p>
          <a:p>
            <a:pPr eaLnBrk="1" hangingPunct="1"/>
            <a:r>
              <a:rPr lang="en-US" smtClean="0"/>
              <a:t>Any number (except 1) is possible within those limits (and the limits of the computer)</a:t>
            </a:r>
          </a:p>
          <a:p>
            <a:pPr eaLnBrk="1" hangingPunct="1"/>
            <a:r>
              <a:rPr lang="en-US" smtClean="0"/>
              <a:t>Multiply Math.random( ) by 2 and the interval over which the random numbers spread to [0,2)</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eaLnBrk="1" hangingPunct="1"/>
            <a:r>
              <a:rPr lang="en-US" smtClean="0"/>
              <a:t>Math.random( )</a:t>
            </a:r>
          </a:p>
        </p:txBody>
      </p:sp>
      <p:sp>
        <p:nvSpPr>
          <p:cNvPr id="57346" name="Content Placeholder 2"/>
          <p:cNvSpPr>
            <a:spLocks noGrp="1"/>
          </p:cNvSpPr>
          <p:nvPr>
            <p:ph idx="1"/>
          </p:nvPr>
        </p:nvSpPr>
        <p:spPr/>
        <p:txBody>
          <a:bodyPr/>
          <a:lstStyle/>
          <a:p>
            <a:pPr eaLnBrk="1" hangingPunct="1"/>
            <a:r>
              <a:rPr lang="en-US" smtClean="0"/>
              <a:t>Generally, multiplying by n expands to the interval [0,n)</a:t>
            </a:r>
          </a:p>
          <a:p>
            <a:pPr eaLnBrk="1" hangingPunct="1"/>
            <a:r>
              <a:rPr lang="en-US" smtClean="0"/>
              <a:t>The numbers are whole numbers with a decimal fraction</a:t>
            </a:r>
          </a:p>
          <a:p>
            <a:pPr eaLnBrk="1" hangingPunct="1"/>
            <a:r>
              <a:rPr lang="en-US" smtClean="0"/>
              <a:t>The end point is not possible</a:t>
            </a:r>
          </a:p>
          <a:p>
            <a:pPr eaLnBrk="1" hangingPunct="1"/>
            <a:r>
              <a:rPr lang="en-US" smtClean="0"/>
              <a:t>If we throw away the decimal fraction, we get whole numbers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eaLnBrk="1" hangingPunct="1"/>
            <a:r>
              <a:rPr lang="en-US" smtClean="0"/>
              <a:t>Two Reasons to Write Functions</a:t>
            </a:r>
          </a:p>
        </p:txBody>
      </p:sp>
      <p:sp>
        <p:nvSpPr>
          <p:cNvPr id="58370" name="Content Placeholder 2"/>
          <p:cNvSpPr>
            <a:spLocks noGrp="1"/>
          </p:cNvSpPr>
          <p:nvPr>
            <p:ph idx="1"/>
          </p:nvPr>
        </p:nvSpPr>
        <p:spPr/>
        <p:txBody>
          <a:bodyPr/>
          <a:lstStyle/>
          <a:p>
            <a:pPr eaLnBrk="1" hangingPunct="1"/>
            <a:r>
              <a:rPr lang="en-US" smtClean="0"/>
              <a:t>Most functions are general</a:t>
            </a:r>
          </a:p>
          <a:p>
            <a:pPr lvl="1" eaLnBrk="1" hangingPunct="1"/>
            <a:r>
              <a:rPr lang="en-US" smtClean="0"/>
              <a:t>They are written for a specific application</a:t>
            </a:r>
          </a:p>
          <a:p>
            <a:pPr lvl="1" eaLnBrk="1" hangingPunct="1"/>
            <a:r>
              <a:rPr lang="en-US" smtClean="0"/>
              <a:t>We hope that we will have a chance to use them again</a:t>
            </a:r>
          </a:p>
          <a:p>
            <a:pPr lvl="1" eaLnBrk="1" hangingPunct="1"/>
            <a:r>
              <a:rPr lang="en-US" smtClean="0"/>
              <a:t>They are building blocks for future programs </a:t>
            </a:r>
          </a:p>
          <a:p>
            <a:pPr eaLnBrk="1" hangingPunct="1"/>
            <a:r>
              <a:rPr lang="en-US" smtClean="0"/>
              <a:t>Some function are not building blocks</a:t>
            </a:r>
          </a:p>
          <a:p>
            <a:pPr lvl="1" eaLnBrk="1" hangingPunct="1"/>
            <a:r>
              <a:rPr lang="en-US" smtClean="0"/>
              <a:t>They must run within a document with a form, and that form must have within it input controls with specific names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Two Reasons to Write Functions</a:t>
            </a:r>
          </a:p>
        </p:txBody>
      </p:sp>
      <p:sp>
        <p:nvSpPr>
          <p:cNvPr id="59394" name="Content Placeholder 2"/>
          <p:cNvSpPr>
            <a:spLocks noGrp="1"/>
          </p:cNvSpPr>
          <p:nvPr>
            <p:ph idx="1"/>
          </p:nvPr>
        </p:nvSpPr>
        <p:spPr/>
        <p:txBody>
          <a:bodyPr/>
          <a:lstStyle/>
          <a:p>
            <a:pPr eaLnBrk="1" hangingPunct="1"/>
            <a:r>
              <a:rPr lang="en-US" smtClean="0"/>
              <a:t>Managing complexity is the other reason to write functions.</a:t>
            </a:r>
          </a:p>
          <a:p>
            <a:pPr eaLnBrk="1" hangingPunct="1"/>
            <a:r>
              <a:rPr lang="en-US" smtClean="0"/>
              <a:t>The two reasons for packaging algorithms into functions: </a:t>
            </a:r>
          </a:p>
          <a:p>
            <a:pPr lvl="1" eaLnBrk="1" hangingPunct="1"/>
            <a:r>
              <a:rPr lang="en-US" smtClean="0"/>
              <a:t>Reuse: the building blocks of future programming</a:t>
            </a:r>
          </a:p>
          <a:p>
            <a:pPr lvl="1" eaLnBrk="1" hangingPunct="1"/>
            <a:r>
              <a:rPr lang="en-US" smtClean="0"/>
              <a:t>Complexity management: keeps our sanity while solving problems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Add a JavaScript Date</a:t>
            </a:r>
          </a:p>
        </p:txBody>
      </p:sp>
      <p:sp>
        <p:nvSpPr>
          <p:cNvPr id="3" name="Content Placeholder 2"/>
          <p:cNvSpPr>
            <a:spLocks noGrp="1"/>
          </p:cNvSpPr>
          <p:nvPr>
            <p:ph sz="half" idx="1"/>
          </p:nvPr>
        </p:nvSpPr>
        <p:spPr>
          <a:xfrm>
            <a:off x="457200" y="1600200"/>
            <a:ext cx="4191000" cy="4525963"/>
          </a:xfrm>
        </p:spPr>
        <p:txBody>
          <a:bodyPr/>
          <a:lstStyle/>
          <a:p>
            <a:pPr eaLnBrk="1" hangingPunct="1">
              <a:defRPr/>
            </a:pPr>
            <a:r>
              <a:rPr lang="en-US" dirty="0" smtClean="0"/>
              <a:t>JavaScript has a built-in </a:t>
            </a:r>
            <a:r>
              <a:rPr lang="en-US" b="1" i="1" dirty="0" smtClean="0">
                <a:solidFill>
                  <a:schemeClr val="accent1">
                    <a:lumMod val="25000"/>
                  </a:schemeClr>
                </a:solidFill>
              </a:rPr>
              <a:t>Date( ) </a:t>
            </a:r>
            <a:r>
              <a:rPr lang="en-US" dirty="0" smtClean="0"/>
              <a:t>function</a:t>
            </a:r>
          </a:p>
          <a:p>
            <a:pPr eaLnBrk="1" hangingPunct="1">
              <a:defRPr/>
            </a:pPr>
            <a:r>
              <a:rPr lang="en-US" dirty="0" smtClean="0"/>
              <a:t>To add the single line to insert it, place in </a:t>
            </a:r>
            <a:r>
              <a:rPr lang="en-US" b="1" i="1" dirty="0" smtClean="0">
                <a:solidFill>
                  <a:schemeClr val="accent1">
                    <a:lumMod val="25000"/>
                  </a:schemeClr>
                </a:solidFill>
              </a:rPr>
              <a:t>document.write( ) </a:t>
            </a:r>
            <a:r>
              <a:rPr lang="en-US" dirty="0" smtClean="0"/>
              <a:t>operation between </a:t>
            </a:r>
            <a:r>
              <a:rPr lang="en-US" b="1" i="1" dirty="0" smtClean="0">
                <a:solidFill>
                  <a:schemeClr val="accent1">
                    <a:lumMod val="25000"/>
                  </a:schemeClr>
                </a:solidFill>
              </a:rPr>
              <a:t>&lt;script&gt; </a:t>
            </a:r>
            <a:r>
              <a:rPr lang="en-US" dirty="0" smtClean="0"/>
              <a:t>and </a:t>
            </a:r>
            <a:r>
              <a:rPr lang="en-US" b="1" i="1" dirty="0" smtClean="0">
                <a:solidFill>
                  <a:schemeClr val="accent1">
                    <a:lumMod val="25000"/>
                  </a:schemeClr>
                </a:solidFill>
              </a:rPr>
              <a:t>&lt;/script&gt;</a:t>
            </a:r>
          </a:p>
        </p:txBody>
      </p:sp>
      <p:sp>
        <p:nvSpPr>
          <p:cNvPr id="4" name="Content Placeholder 3"/>
          <p:cNvSpPr>
            <a:spLocks noGrp="1"/>
          </p:cNvSpPr>
          <p:nvPr>
            <p:ph sz="half" idx="2"/>
          </p:nvPr>
        </p:nvSpPr>
        <p:spPr>
          <a:xfrm>
            <a:off x="4648200" y="1600200"/>
            <a:ext cx="4038600" cy="3733800"/>
          </a:xfrm>
          <a:solidFill>
            <a:schemeClr val="accent1"/>
          </a:solidFill>
          <a:ln>
            <a:solidFill>
              <a:schemeClr val="accent2">
                <a:lumMod val="75000"/>
              </a:schemeClr>
            </a:solidFill>
          </a:ln>
        </p:spPr>
        <p:txBody>
          <a:bodyPr/>
          <a:lstStyle/>
          <a:p>
            <a:pPr eaLnBrk="1" hangingPunct="1">
              <a:buFontTx/>
              <a:buNone/>
              <a:defRPr/>
            </a:pPr>
            <a:r>
              <a:rPr lang="en-US" dirty="0" smtClean="0"/>
              <a:t>&lt;script type = 'text/javascript'&gt;</a:t>
            </a:r>
            <a:br>
              <a:rPr lang="en-US" dirty="0" smtClean="0"/>
            </a:br>
            <a:r>
              <a:rPr lang="en-US" dirty="0" smtClean="0"/>
              <a:t/>
            </a:r>
            <a:br>
              <a:rPr lang="en-US" dirty="0" smtClean="0"/>
            </a:br>
            <a:r>
              <a:rPr lang="en-US" dirty="0" smtClean="0"/>
              <a:t>document.write('&lt;p&gt;' + (Date( ).toString( )) + '&lt;/p&gt;');</a:t>
            </a:r>
          </a:p>
          <a:p>
            <a:pPr eaLnBrk="1" hangingPunct="1">
              <a:buFontTx/>
              <a:buNone/>
              <a:defRPr/>
            </a:pPr>
            <a:endParaRPr lang="en-US" dirty="0" smtClean="0"/>
          </a:p>
          <a:p>
            <a:pPr eaLnBrk="1" hangingPunct="1">
              <a:buFontTx/>
              <a:buNone/>
              <a:defRPr/>
            </a:pPr>
            <a:r>
              <a:rPr lang="en-US" dirty="0" smtClean="0"/>
              <a:t>&lt;/script&gt;</a:t>
            </a:r>
          </a:p>
          <a:p>
            <a:pPr eaLnBrk="1" hangingPunct="1">
              <a:buFontTx/>
              <a:buNone/>
              <a:defRPr/>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Add a JavaScript Date</a:t>
            </a:r>
          </a:p>
        </p:txBody>
      </p:sp>
      <p:sp>
        <p:nvSpPr>
          <p:cNvPr id="3" name="Content Placeholder 2"/>
          <p:cNvSpPr>
            <a:spLocks noGrp="1"/>
          </p:cNvSpPr>
          <p:nvPr>
            <p:ph sz="half" idx="1"/>
          </p:nvPr>
        </p:nvSpPr>
        <p:spPr>
          <a:xfrm>
            <a:off x="457200" y="1600200"/>
            <a:ext cx="4191000" cy="4525963"/>
          </a:xfrm>
        </p:spPr>
        <p:txBody>
          <a:bodyPr/>
          <a:lstStyle/>
          <a:p>
            <a:pPr eaLnBrk="1" hangingPunct="1">
              <a:defRPr/>
            </a:pPr>
            <a:r>
              <a:rPr lang="en-US" dirty="0" smtClean="0"/>
              <a:t>The date object contains the current date and time in numeric form</a:t>
            </a:r>
          </a:p>
          <a:p>
            <a:pPr eaLnBrk="1" hangingPunct="1">
              <a:defRPr/>
            </a:pPr>
            <a:r>
              <a:rPr lang="en-US" dirty="0" smtClean="0"/>
              <a:t>The numeric form can be converted to a printable form using </a:t>
            </a:r>
            <a:r>
              <a:rPr lang="en-US" b="1" i="1" dirty="0" smtClean="0">
                <a:solidFill>
                  <a:schemeClr val="accent1">
                    <a:lumMod val="25000"/>
                  </a:schemeClr>
                </a:solidFill>
              </a:rPr>
              <a:t>toString( )</a:t>
            </a:r>
            <a:endParaRPr lang="en-US" b="1" i="1" dirty="0">
              <a:solidFill>
                <a:schemeClr val="accent1">
                  <a:lumMod val="25000"/>
                </a:schemeClr>
              </a:solidFill>
            </a:endParaRPr>
          </a:p>
        </p:txBody>
      </p:sp>
      <p:sp>
        <p:nvSpPr>
          <p:cNvPr id="4" name="Content Placeholder 3"/>
          <p:cNvSpPr>
            <a:spLocks noGrp="1"/>
          </p:cNvSpPr>
          <p:nvPr>
            <p:ph sz="half" idx="2"/>
          </p:nvPr>
        </p:nvSpPr>
        <p:spPr>
          <a:xfrm>
            <a:off x="4648200" y="1600200"/>
            <a:ext cx="4038600" cy="3733800"/>
          </a:xfrm>
          <a:solidFill>
            <a:schemeClr val="accent1"/>
          </a:solidFill>
          <a:ln>
            <a:solidFill>
              <a:schemeClr val="accent2">
                <a:lumMod val="75000"/>
              </a:schemeClr>
            </a:solidFill>
          </a:ln>
        </p:spPr>
        <p:txBody>
          <a:bodyPr/>
          <a:lstStyle/>
          <a:p>
            <a:pPr eaLnBrk="1" hangingPunct="1">
              <a:buFontTx/>
              <a:buNone/>
              <a:defRPr/>
            </a:pPr>
            <a:r>
              <a:rPr lang="en-US" dirty="0" smtClean="0"/>
              <a:t>&lt;script type = 'text/javascript'&gt;</a:t>
            </a:r>
            <a:br>
              <a:rPr lang="en-US" dirty="0" smtClean="0"/>
            </a:br>
            <a:r>
              <a:rPr lang="en-US" dirty="0" smtClean="0"/>
              <a:t/>
            </a:r>
            <a:br>
              <a:rPr lang="en-US" dirty="0" smtClean="0"/>
            </a:br>
            <a:r>
              <a:rPr lang="en-US" dirty="0" smtClean="0"/>
              <a:t>document.write('&lt;p&gt;' + (Date( ).toString( )) + '&lt;/p&gt;');</a:t>
            </a:r>
          </a:p>
          <a:p>
            <a:pPr eaLnBrk="1" hangingPunct="1">
              <a:buFontTx/>
              <a:buNone/>
              <a:defRPr/>
            </a:pPr>
            <a:endParaRPr lang="en-US" dirty="0" smtClean="0"/>
          </a:p>
          <a:p>
            <a:pPr eaLnBrk="1" hangingPunct="1">
              <a:buFontTx/>
              <a:buNone/>
              <a:defRPr/>
            </a:pPr>
            <a:r>
              <a:rPr lang="en-US" dirty="0" smtClean="0"/>
              <a:t>&lt;/script&gt;</a:t>
            </a:r>
          </a:p>
          <a:p>
            <a:pPr eaLnBrk="1" hangingPunct="1">
              <a:buFontTx/>
              <a:buNone/>
              <a:defRPr/>
            </a:pP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Summary</a:t>
            </a:r>
          </a:p>
        </p:txBody>
      </p:sp>
      <p:sp>
        <p:nvSpPr>
          <p:cNvPr id="62466" name="Content Placeholder 2"/>
          <p:cNvSpPr>
            <a:spLocks noGrp="1"/>
          </p:cNvSpPr>
          <p:nvPr>
            <p:ph idx="1"/>
          </p:nvPr>
        </p:nvSpPr>
        <p:spPr/>
        <p:txBody>
          <a:bodyPr/>
          <a:lstStyle/>
          <a:p>
            <a:pPr eaLnBrk="1" hangingPunct="1"/>
            <a:r>
              <a:rPr lang="en-US" smtClean="0"/>
              <a:t>The following were the main topics of Chapter 19:</a:t>
            </a:r>
          </a:p>
          <a:p>
            <a:pPr lvl="1" eaLnBrk="1" hangingPunct="1"/>
            <a:r>
              <a:rPr lang="en-US" smtClean="0"/>
              <a:t>The three parts of a function—name, parameter list, and definition—are specified in a function declaration using a standard form.</a:t>
            </a:r>
          </a:p>
          <a:p>
            <a:pPr lvl="1" eaLnBrk="1" hangingPunct="1"/>
            <a:r>
              <a:rPr lang="en-US" smtClean="0"/>
              <a:t>The function declaration specifies to the computer how the function works, so we give it only once. To use the function requires that we give the function name and its input values, known as arguments.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p:txBody>
          <a:bodyPr/>
          <a:lstStyle/>
          <a:p>
            <a:pPr eaLnBrk="1" hangingPunct="1"/>
            <a:r>
              <a:rPr lang="en-US" smtClean="0"/>
              <a:t>Pick a Name</a:t>
            </a:r>
          </a:p>
        </p:txBody>
      </p:sp>
      <p:sp>
        <p:nvSpPr>
          <p:cNvPr id="17410" name="Rectangle 3"/>
          <p:cNvSpPr>
            <a:spLocks noGrp="1" noChangeArrowheads="1"/>
          </p:cNvSpPr>
          <p:nvPr>
            <p:ph sz="half" idx="1"/>
          </p:nvPr>
        </p:nvSpPr>
        <p:spPr>
          <a:xfrm>
            <a:off x="457200" y="1600200"/>
            <a:ext cx="6781800" cy="4525963"/>
          </a:xfrm>
        </p:spPr>
        <p:txBody>
          <a:bodyPr/>
          <a:lstStyle/>
          <a:p>
            <a:pPr eaLnBrk="1" hangingPunct="1"/>
            <a:r>
              <a:rPr lang="en-US" smtClean="0"/>
              <a:t>In JavaScript function </a:t>
            </a:r>
            <a:br>
              <a:rPr lang="en-US" smtClean="0"/>
            </a:br>
            <a:r>
              <a:rPr lang="en-US" smtClean="0"/>
              <a:t>names follow the </a:t>
            </a:r>
            <a:br>
              <a:rPr lang="en-US" smtClean="0"/>
            </a:br>
            <a:r>
              <a:rPr lang="en-US" smtClean="0"/>
              <a:t>rules for identifiers:</a:t>
            </a:r>
          </a:p>
          <a:p>
            <a:pPr lvl="1" eaLnBrk="1" hangingPunct="1"/>
            <a:r>
              <a:rPr lang="en-US" smtClean="0"/>
              <a:t>They begin with a </a:t>
            </a:r>
            <a:br>
              <a:rPr lang="en-US" smtClean="0"/>
            </a:br>
            <a:r>
              <a:rPr lang="en-US" smtClean="0"/>
              <a:t>letter, use any mix of </a:t>
            </a:r>
            <a:br>
              <a:rPr lang="en-US" smtClean="0"/>
            </a:br>
            <a:r>
              <a:rPr lang="en-US" smtClean="0"/>
              <a:t>letters,  numbers, and </a:t>
            </a:r>
            <a:br>
              <a:rPr lang="en-US" smtClean="0"/>
            </a:br>
            <a:r>
              <a:rPr lang="en-US" smtClean="0"/>
              <a:t>underscores (_), avoid </a:t>
            </a:r>
            <a:br>
              <a:rPr lang="en-US" smtClean="0"/>
            </a:br>
            <a:r>
              <a:rPr lang="en-US" smtClean="0"/>
              <a:t>reserved words</a:t>
            </a:r>
          </a:p>
          <a:p>
            <a:pPr eaLnBrk="1" hangingPunct="1"/>
            <a:r>
              <a:rPr lang="en-US" smtClean="0"/>
              <a:t>Programming languages have a standard form for writing function declarations</a:t>
            </a:r>
          </a:p>
        </p:txBody>
      </p:sp>
      <p:sp>
        <p:nvSpPr>
          <p:cNvPr id="4" name="Content Placeholder 3"/>
          <p:cNvSpPr>
            <a:spLocks noGrp="1"/>
          </p:cNvSpPr>
          <p:nvPr>
            <p:ph sz="half" idx="2"/>
          </p:nvPr>
        </p:nvSpPr>
        <p:spPr>
          <a:xfrm>
            <a:off x="4648200" y="1600200"/>
            <a:ext cx="4038600" cy="1981200"/>
          </a:xfrm>
          <a:solidFill>
            <a:schemeClr val="accent1"/>
          </a:solidFill>
          <a:ln>
            <a:solidFill>
              <a:schemeClr val="accent2">
                <a:lumMod val="75000"/>
              </a:schemeClr>
            </a:solidFill>
          </a:ln>
        </p:spPr>
        <p:txBody>
          <a:bodyPr/>
          <a:lstStyle/>
          <a:p>
            <a:pPr eaLnBrk="1" hangingPunct="1">
              <a:buFontTx/>
              <a:buNone/>
              <a:defRPr/>
            </a:pPr>
            <a:r>
              <a:rPr lang="en-US" dirty="0" smtClean="0"/>
              <a:t>function &lt;name&gt;</a:t>
            </a:r>
            <a:br>
              <a:rPr lang="en-US" dirty="0" smtClean="0"/>
            </a:br>
            <a:r>
              <a:rPr lang="en-US" dirty="0" smtClean="0"/>
              <a:t> ( &lt;parameter list&gt; ) {</a:t>
            </a:r>
            <a:br>
              <a:rPr lang="en-US" dirty="0" smtClean="0"/>
            </a:br>
            <a:r>
              <a:rPr lang="en-US" dirty="0" smtClean="0"/>
              <a:t>	&lt; statement list&gt;</a:t>
            </a:r>
            <a:br>
              <a:rPr lang="en-US" dirty="0" smtClean="0"/>
            </a:br>
            <a:r>
              <a:rPr lang="en-US" dirty="0" smtClean="0"/>
              <a:t>}</a:t>
            </a:r>
          </a:p>
          <a:p>
            <a:pPr eaLnBrk="1" hangingPunct="1">
              <a:buFontTx/>
              <a:buNone/>
              <a:defRPr/>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Summary</a:t>
            </a:r>
          </a:p>
        </p:txBody>
      </p:sp>
      <p:sp>
        <p:nvSpPr>
          <p:cNvPr id="63490" name="Content Placeholder 2"/>
          <p:cNvSpPr>
            <a:spLocks noGrp="1"/>
          </p:cNvSpPr>
          <p:nvPr>
            <p:ph idx="1"/>
          </p:nvPr>
        </p:nvSpPr>
        <p:spPr/>
        <p:txBody>
          <a:bodyPr/>
          <a:lstStyle/>
          <a:p>
            <a:pPr eaLnBrk="1" hangingPunct="1"/>
            <a:r>
              <a:rPr lang="en-US" smtClean="0"/>
              <a:t>The following were the main topics of Chapter 19:</a:t>
            </a:r>
          </a:p>
          <a:p>
            <a:pPr lvl="1" eaLnBrk="1" hangingPunct="1"/>
            <a:r>
              <a:rPr lang="en-US" smtClean="0"/>
              <a:t>Writing functions packages algorithms, but to get their benefit in JavaScript and HTML requires that we develop Web pages with which we give the inputs to the functions and get their answers displayed.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Summary</a:t>
            </a:r>
          </a:p>
        </p:txBody>
      </p:sp>
      <p:sp>
        <p:nvSpPr>
          <p:cNvPr id="64514" name="Content Placeholder 2"/>
          <p:cNvSpPr>
            <a:spLocks noGrp="1"/>
          </p:cNvSpPr>
          <p:nvPr>
            <p:ph idx="1"/>
          </p:nvPr>
        </p:nvSpPr>
        <p:spPr/>
        <p:txBody>
          <a:bodyPr/>
          <a:lstStyle/>
          <a:p>
            <a:pPr eaLnBrk="1" hangingPunct="1"/>
            <a:r>
              <a:rPr lang="en-US" smtClean="0"/>
              <a:t>The following were the main topics of Chapter 19:</a:t>
            </a:r>
          </a:p>
          <a:p>
            <a:pPr lvl="1" eaLnBrk="1" hangingPunct="1"/>
            <a:r>
              <a:rPr lang="en-US" smtClean="0"/>
              <a:t>We showed three different ways to display the results of a function</a:t>
            </a:r>
          </a:p>
          <a:p>
            <a:pPr lvl="2" eaLnBrk="1" hangingPunct="1"/>
            <a:r>
              <a:rPr lang="en-US" smtClean="0"/>
              <a:t>in HTML: using alert( )</a:t>
            </a:r>
          </a:p>
          <a:p>
            <a:pPr lvl="2" eaLnBrk="1" hangingPunct="1"/>
            <a:r>
              <a:rPr lang="en-US" smtClean="0"/>
              <a:t>interacting with a page that has text boxes</a:t>
            </a:r>
          </a:p>
          <a:p>
            <a:pPr lvl="2" eaLnBrk="1" hangingPunct="1"/>
            <a:r>
              <a:rPr lang="en-US" smtClean="0"/>
              <a:t>using document.write( ) to include the results of a function while the page is being constructed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smtClean="0"/>
              <a:t>Pick a Name</a:t>
            </a:r>
          </a:p>
        </p:txBody>
      </p:sp>
      <p:sp>
        <p:nvSpPr>
          <p:cNvPr id="4099" name="Rectangle 3"/>
          <p:cNvSpPr>
            <a:spLocks noGrp="1" noChangeArrowheads="1"/>
          </p:cNvSpPr>
          <p:nvPr>
            <p:ph sz="half" idx="1"/>
          </p:nvPr>
        </p:nvSpPr>
        <p:spPr>
          <a:xfrm>
            <a:off x="457200" y="1600200"/>
            <a:ext cx="6781800" cy="4525963"/>
          </a:xfrm>
        </p:spPr>
        <p:txBody>
          <a:bodyPr/>
          <a:lstStyle/>
          <a:p>
            <a:pPr eaLnBrk="1" hangingPunct="1">
              <a:defRPr/>
            </a:pPr>
            <a:r>
              <a:rPr lang="en-US" dirty="0" smtClean="0"/>
              <a:t>Look at the </a:t>
            </a:r>
            <a:br>
              <a:rPr lang="en-US" dirty="0" smtClean="0"/>
            </a:br>
            <a:r>
              <a:rPr lang="en-US" dirty="0" smtClean="0"/>
              <a:t>punctuation:</a:t>
            </a:r>
          </a:p>
          <a:p>
            <a:pPr lvl="1" eaLnBrk="1" hangingPunct="1">
              <a:defRPr/>
            </a:pPr>
            <a:r>
              <a:rPr lang="en-US" dirty="0" smtClean="0"/>
              <a:t>Parentheses </a:t>
            </a:r>
            <a:r>
              <a:rPr lang="en-US" i="1" dirty="0" smtClean="0">
                <a:solidFill>
                  <a:schemeClr val="accent1">
                    <a:lumMod val="25000"/>
                  </a:schemeClr>
                </a:solidFill>
              </a:rPr>
              <a:t>always</a:t>
            </a:r>
            <a:r>
              <a:rPr lang="en-US" dirty="0" smtClean="0"/>
              <a:t> </a:t>
            </a:r>
            <a:br>
              <a:rPr lang="en-US" dirty="0" smtClean="0"/>
            </a:br>
            <a:r>
              <a:rPr lang="en-US" dirty="0" smtClean="0"/>
              <a:t>follow a function name</a:t>
            </a:r>
          </a:p>
          <a:p>
            <a:pPr lvl="1" eaLnBrk="1" hangingPunct="1">
              <a:defRPr/>
            </a:pPr>
            <a:r>
              <a:rPr lang="en-US" dirty="0" smtClean="0"/>
              <a:t>Curly braces should</a:t>
            </a:r>
            <a:br>
              <a:rPr lang="en-US" dirty="0" smtClean="0"/>
            </a:br>
            <a:r>
              <a:rPr lang="en-US" dirty="0" smtClean="0"/>
              <a:t>be positioned should </a:t>
            </a:r>
            <a:br>
              <a:rPr lang="en-US" dirty="0" smtClean="0"/>
            </a:br>
            <a:r>
              <a:rPr lang="en-US" dirty="0" smtClean="0"/>
              <a:t>be placed where they are obvious</a:t>
            </a:r>
          </a:p>
          <a:p>
            <a:pPr eaLnBrk="1" hangingPunct="1">
              <a:defRPr/>
            </a:pPr>
            <a:r>
              <a:rPr lang="en-US" dirty="0" smtClean="0"/>
              <a:t>Programmers place them as shown so that everyone knows where to find them</a:t>
            </a:r>
          </a:p>
        </p:txBody>
      </p:sp>
      <p:sp>
        <p:nvSpPr>
          <p:cNvPr id="4" name="Content Placeholder 3"/>
          <p:cNvSpPr>
            <a:spLocks noGrp="1"/>
          </p:cNvSpPr>
          <p:nvPr>
            <p:ph sz="half" idx="2"/>
          </p:nvPr>
        </p:nvSpPr>
        <p:spPr>
          <a:xfrm>
            <a:off x="4648200" y="1600200"/>
            <a:ext cx="4038600" cy="1981200"/>
          </a:xfrm>
          <a:solidFill>
            <a:schemeClr val="accent1"/>
          </a:solidFill>
          <a:ln>
            <a:solidFill>
              <a:schemeClr val="accent2">
                <a:lumMod val="75000"/>
              </a:schemeClr>
            </a:solidFill>
          </a:ln>
        </p:spPr>
        <p:txBody>
          <a:bodyPr/>
          <a:lstStyle/>
          <a:p>
            <a:pPr eaLnBrk="1" hangingPunct="1">
              <a:buFontTx/>
              <a:buNone/>
              <a:defRPr/>
            </a:pPr>
            <a:r>
              <a:rPr lang="en-US" dirty="0" smtClean="0"/>
              <a:t>function &lt;name&gt;</a:t>
            </a:r>
            <a:br>
              <a:rPr lang="en-US" dirty="0" smtClean="0"/>
            </a:br>
            <a:r>
              <a:rPr lang="en-US" dirty="0" smtClean="0"/>
              <a:t> ( &lt;parameter list&gt; ) {</a:t>
            </a:r>
            <a:br>
              <a:rPr lang="en-US" dirty="0" smtClean="0"/>
            </a:br>
            <a:r>
              <a:rPr lang="en-US" dirty="0" smtClean="0"/>
              <a:t>	&lt; statement list&gt;</a:t>
            </a:r>
            <a:br>
              <a:rPr lang="en-US" dirty="0" smtClean="0"/>
            </a:br>
            <a:r>
              <a:rPr lang="en-US" dirty="0" smtClean="0"/>
              <a:t>}</a:t>
            </a:r>
          </a:p>
          <a:p>
            <a:pPr eaLnBrk="1" hangingPunct="1">
              <a:buFontTx/>
              <a:buNone/>
              <a:defRPr/>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smtClean="0"/>
              <a:t>Parameters</a:t>
            </a:r>
          </a:p>
        </p:txBody>
      </p:sp>
      <p:sp>
        <p:nvSpPr>
          <p:cNvPr id="19458" name="Content Placeholder 2"/>
          <p:cNvSpPr>
            <a:spLocks noGrp="1"/>
          </p:cNvSpPr>
          <p:nvPr>
            <p:ph idx="1"/>
          </p:nvPr>
        </p:nvSpPr>
        <p:spPr/>
        <p:txBody>
          <a:bodyPr/>
          <a:lstStyle/>
          <a:p>
            <a:pPr eaLnBrk="1" hangingPunct="1"/>
            <a:r>
              <a:rPr lang="en-US" smtClean="0"/>
              <a:t>The parameters are the values that the function will compute on</a:t>
            </a:r>
          </a:p>
          <a:p>
            <a:pPr eaLnBrk="1" hangingPunct="1"/>
            <a:r>
              <a:rPr lang="en-US" smtClean="0"/>
              <a:t>They are the input to the function</a:t>
            </a:r>
          </a:p>
          <a:p>
            <a:pPr eaLnBrk="1" hangingPunct="1"/>
            <a:r>
              <a:rPr lang="en-US" smtClean="0"/>
              <a:t>In order for the statements of the algorithm to refer to the input values, the inputs are given names</a:t>
            </a:r>
          </a:p>
          <a:p>
            <a:pPr eaLnBrk="1" hangingPunct="1"/>
            <a:r>
              <a:rPr lang="en-US" smtClean="0"/>
              <a:t>The &lt;parameter list&gt; is simply a list of names for the inputs separated by commas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smtClean="0"/>
              <a:t>Parameters</a:t>
            </a:r>
          </a:p>
        </p:txBody>
      </p:sp>
      <p:sp>
        <p:nvSpPr>
          <p:cNvPr id="20482" name="Content Placeholder 2"/>
          <p:cNvSpPr>
            <a:spLocks noGrp="1"/>
          </p:cNvSpPr>
          <p:nvPr>
            <p:ph idx="1"/>
          </p:nvPr>
        </p:nvSpPr>
        <p:spPr/>
        <p:txBody>
          <a:bodyPr/>
          <a:lstStyle/>
          <a:p>
            <a:pPr eaLnBrk="1" hangingPunct="1"/>
            <a:r>
              <a:rPr lang="en-US" smtClean="0"/>
              <a:t>Parameter names follow the usual rules for identifiers in all programming languages</a:t>
            </a:r>
          </a:p>
          <a:p>
            <a:pPr eaLnBrk="1" hangingPunct="1"/>
            <a:r>
              <a:rPr lang="en-US" smtClean="0"/>
              <a:t>When writing our algorithm statements, the parameters are like normal variables</a:t>
            </a:r>
          </a:p>
          <a:p>
            <a:pPr eaLnBrk="1" hangingPunct="1"/>
            <a:r>
              <a:rPr lang="en-US" smtClean="0"/>
              <a:t>Unlike normal variables, parameters begin with a defined value and they don’t have to be declared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smtClean="0"/>
              <a:t>Function Definition</a:t>
            </a:r>
          </a:p>
        </p:txBody>
      </p:sp>
      <p:sp>
        <p:nvSpPr>
          <p:cNvPr id="3" name="Content Placeholder 2"/>
          <p:cNvSpPr>
            <a:spLocks noGrp="1"/>
          </p:cNvSpPr>
          <p:nvPr>
            <p:ph idx="1"/>
          </p:nvPr>
        </p:nvSpPr>
        <p:spPr/>
        <p:txBody>
          <a:bodyPr/>
          <a:lstStyle/>
          <a:p>
            <a:pPr eaLnBrk="1" hangingPunct="1">
              <a:defRPr/>
            </a:pPr>
            <a:r>
              <a:rPr lang="en-US" dirty="0" smtClean="0"/>
              <a:t>The function definition is the algorithm written in a programming language.</a:t>
            </a:r>
          </a:p>
          <a:p>
            <a:pPr eaLnBrk="1" hangingPunct="1">
              <a:defRPr/>
            </a:pPr>
            <a:r>
              <a:rPr lang="en-US" dirty="0" smtClean="0"/>
              <a:t>A function definition follows the language’s general rules for program statements</a:t>
            </a:r>
          </a:p>
          <a:p>
            <a:pPr eaLnBrk="1" hangingPunct="1">
              <a:defRPr/>
            </a:pPr>
            <a:r>
              <a:rPr lang="en-US" dirty="0" smtClean="0"/>
              <a:t>In the function definition there must be a way to say what the result is</a:t>
            </a:r>
          </a:p>
          <a:p>
            <a:pPr eaLnBrk="1" hangingPunct="1">
              <a:defRPr/>
            </a:pPr>
            <a:r>
              <a:rPr lang="en-US" dirty="0" smtClean="0"/>
              <a:t>JavaScript uses the statement </a:t>
            </a:r>
            <a:br>
              <a:rPr lang="en-US" dirty="0" smtClean="0"/>
            </a:br>
            <a:r>
              <a:rPr lang="en-US" b="1" dirty="0" smtClean="0">
                <a:solidFill>
                  <a:schemeClr val="accent1">
                    <a:lumMod val="25000"/>
                  </a:schemeClr>
                </a:solidFill>
              </a:rPr>
              <a:t>return &lt;expression&gt;</a:t>
            </a:r>
            <a:endParaRPr lang="en-US" dirty="0" smtClean="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310</TotalTime>
  <Words>1916</Words>
  <Application>Microsoft Office PowerPoint</Application>
  <PresentationFormat>On-screen Show (4:3)</PresentationFormat>
  <Paragraphs>229</Paragraphs>
  <Slides>51</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51</vt:i4>
      </vt:variant>
    </vt:vector>
  </HeadingPairs>
  <TitlesOfParts>
    <vt:vector size="57" baseType="lpstr">
      <vt:lpstr>Arial</vt:lpstr>
      <vt:lpstr>Calibri</vt:lpstr>
      <vt:lpstr>Century Gothic</vt:lpstr>
      <vt:lpstr>ヒラギノ角ゴ Pro W3</vt:lpstr>
      <vt:lpstr>Default Design</vt:lpstr>
      <vt:lpstr>Default Design</vt:lpstr>
      <vt:lpstr>Slide 1</vt:lpstr>
      <vt:lpstr>Learning Objectives</vt:lpstr>
      <vt:lpstr>Anatomy of a Function</vt:lpstr>
      <vt:lpstr>Pick a Name</vt:lpstr>
      <vt:lpstr>Pick a Name</vt:lpstr>
      <vt:lpstr>Pick a Name</vt:lpstr>
      <vt:lpstr>Parameters</vt:lpstr>
      <vt:lpstr>Parameters</vt:lpstr>
      <vt:lpstr>Function Definition</vt:lpstr>
      <vt:lpstr>Function Definition</vt:lpstr>
      <vt:lpstr>Function Definition</vt:lpstr>
      <vt:lpstr>Slide 12</vt:lpstr>
      <vt:lpstr>Declaration Versus Call</vt:lpstr>
      <vt:lpstr>Declaration Versus Call</vt:lpstr>
      <vt:lpstr>Forms and Functions</vt:lpstr>
      <vt:lpstr>Forms and Functions</vt:lpstr>
      <vt:lpstr>Forms and Functions</vt:lpstr>
      <vt:lpstr>Forms and Functions</vt:lpstr>
      <vt:lpstr>Forms and Functions</vt:lpstr>
      <vt:lpstr>Slide 20</vt:lpstr>
      <vt:lpstr>Calling to Customize a Page</vt:lpstr>
      <vt:lpstr>How a Browser Builds a Page…</vt:lpstr>
      <vt:lpstr>Slide 23</vt:lpstr>
      <vt:lpstr>Build the Page on the Fly</vt:lpstr>
      <vt:lpstr>Slide 25</vt:lpstr>
      <vt:lpstr>Build the Page on the Fly</vt:lpstr>
      <vt:lpstr>Build the Page on the Fly</vt:lpstr>
      <vt:lpstr>Writing Functions, Using Functions</vt:lpstr>
      <vt:lpstr>Writing Functions, Using Functions</vt:lpstr>
      <vt:lpstr>Pseudo-random numbers</vt:lpstr>
      <vt:lpstr>Pseudo-random numbers</vt:lpstr>
      <vt:lpstr>Pseudo-random numbers</vt:lpstr>
      <vt:lpstr>Slide 33</vt:lpstr>
      <vt:lpstr>Body Mass Index Computation</vt:lpstr>
      <vt:lpstr>Body Mass Index Computation</vt:lpstr>
      <vt:lpstr>Body Mass Index Computation</vt:lpstr>
      <vt:lpstr>Scoping: When to Use Names</vt:lpstr>
      <vt:lpstr>Slide 38</vt:lpstr>
      <vt:lpstr>Scoping: When to Use Names</vt:lpstr>
      <vt:lpstr>Scoping: When to Use Names</vt:lpstr>
      <vt:lpstr>Global/Local Scope Interaction</vt:lpstr>
      <vt:lpstr>Global/Local Scope Interaction</vt:lpstr>
      <vt:lpstr>Math.random( )</vt:lpstr>
      <vt:lpstr>Math.random( )</vt:lpstr>
      <vt:lpstr>Two Reasons to Write Functions</vt:lpstr>
      <vt:lpstr>Two Reasons to Write Functions</vt:lpstr>
      <vt:lpstr>Add a JavaScript Date</vt:lpstr>
      <vt:lpstr>Add a JavaScript Date</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87</cp:revision>
  <dcterms:created xsi:type="dcterms:W3CDTF">2012-03-21T18:49:41Z</dcterms:created>
  <dcterms:modified xsi:type="dcterms:W3CDTF">2012-05-17T19:13:08Z</dcterms:modified>
</cp:coreProperties>
</file>