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72" r:id="rId6"/>
    <p:sldId id="273" r:id="rId7"/>
    <p:sldId id="274" r:id="rId8"/>
    <p:sldId id="275" r:id="rId9"/>
    <p:sldId id="276" r:id="rId10"/>
    <p:sldId id="277" r:id="rId11"/>
    <p:sldId id="278" r:id="rId12"/>
    <p:sldId id="260" r:id="rId13"/>
    <p:sldId id="261" r:id="rId14"/>
    <p:sldId id="262" r:id="rId15"/>
    <p:sldId id="263" r:id="rId16"/>
    <p:sldId id="279" r:id="rId17"/>
    <p:sldId id="280" r:id="rId18"/>
    <p:sldId id="281" r:id="rId19"/>
    <p:sldId id="282" r:id="rId20"/>
    <p:sldId id="283" r:id="rId21"/>
    <p:sldId id="284" r:id="rId22"/>
    <p:sldId id="315" r:id="rId23"/>
    <p:sldId id="285" r:id="rId24"/>
    <p:sldId id="286" r:id="rId25"/>
    <p:sldId id="287" r:id="rId26"/>
    <p:sldId id="288" r:id="rId27"/>
    <p:sldId id="289" r:id="rId28"/>
    <p:sldId id="316" r:id="rId29"/>
    <p:sldId id="317" r:id="rId30"/>
    <p:sldId id="290" r:id="rId31"/>
    <p:sldId id="291" r:id="rId32"/>
    <p:sldId id="292" r:id="rId33"/>
    <p:sldId id="293" r:id="rId34"/>
    <p:sldId id="294" r:id="rId35"/>
    <p:sldId id="295" r:id="rId36"/>
    <p:sldId id="318" r:id="rId37"/>
    <p:sldId id="319" r:id="rId38"/>
    <p:sldId id="320" r:id="rId39"/>
    <p:sldId id="296" r:id="rId40"/>
    <p:sldId id="297" r:id="rId41"/>
    <p:sldId id="298" r:id="rId42"/>
    <p:sldId id="321" r:id="rId43"/>
    <p:sldId id="322" r:id="rId44"/>
    <p:sldId id="323" r:id="rId45"/>
    <p:sldId id="324" r:id="rId46"/>
    <p:sldId id="299" r:id="rId47"/>
    <p:sldId id="325" r:id="rId48"/>
    <p:sldId id="300" r:id="rId49"/>
    <p:sldId id="265" r:id="rId50"/>
    <p:sldId id="268" r:id="rId51"/>
    <p:sldId id="269" r:id="rId52"/>
    <p:sldId id="267" r:id="rId53"/>
    <p:sldId id="270" r:id="rId54"/>
    <p:sldId id="271" r:id="rId55"/>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3F3"/>
    <a:srgbClr val="CCEC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606"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rgbClr val="CCECFF"/>
        </a:solidFill>
        <a:effectLst/>
      </p:bgPr>
    </p:bg>
    <p:spTree>
      <p:nvGrpSpPr>
        <p:cNvPr id="1" name=""/>
        <p:cNvGrpSpPr/>
        <p:nvPr/>
      </p:nvGrpSpPr>
      <p:grpSpPr>
        <a:xfrm>
          <a:off x="0" y="0"/>
          <a:ext cx="0" cy="0"/>
          <a:chOff x="0" y="0"/>
          <a:chExt cx="0" cy="0"/>
        </a:xfrm>
      </p:grpSpPr>
      <p:pic>
        <p:nvPicPr>
          <p:cNvPr id="2" name="Picture 5"/>
          <p:cNvPicPr>
            <a:picLocks noChangeAspect="1" noChangeArrowheads="1"/>
          </p:cNvPicPr>
          <p:nvPr userDrawn="1"/>
        </p:nvPicPr>
        <p:blipFill>
          <a:blip r:embed="rId2"/>
          <a:srcRect/>
          <a:stretch>
            <a:fillRect/>
          </a:stretch>
        </p:blipFill>
        <p:spPr bwMode="auto">
          <a:xfrm>
            <a:off x="0" y="1828800"/>
            <a:ext cx="9144000" cy="1733550"/>
          </a:xfrm>
          <a:prstGeom prst="rect">
            <a:avLst/>
          </a:prstGeom>
          <a:noFill/>
          <a:ln w="9525">
            <a:noFill/>
            <a:miter lim="800000"/>
            <a:headEnd/>
            <a:tailEnd/>
          </a:ln>
        </p:spPr>
      </p:pic>
      <p:sp>
        <p:nvSpPr>
          <p:cNvPr id="3" name="Text Box 7"/>
          <p:cNvSpPr txBox="1">
            <a:spLocks noChangeArrowheads="1"/>
          </p:cNvSpPr>
          <p:nvPr userDrawn="1"/>
        </p:nvSpPr>
        <p:spPr bwMode="auto">
          <a:xfrm>
            <a:off x="228600" y="457200"/>
            <a:ext cx="8686800" cy="701675"/>
          </a:xfrm>
          <a:prstGeom prst="rect">
            <a:avLst/>
          </a:prstGeom>
          <a:noFill/>
          <a:ln w="9525">
            <a:noFill/>
            <a:miter lim="800000"/>
            <a:headEnd/>
            <a:tailEnd/>
          </a:ln>
          <a:effectLst/>
        </p:spPr>
        <p:txBody>
          <a:bodyPr>
            <a:spAutoFit/>
          </a:bodyPr>
          <a:lstStyle/>
          <a:p>
            <a:pPr algn="ctr" eaLnBrk="0" hangingPunct="0">
              <a:spcBef>
                <a:spcPct val="50000"/>
              </a:spcBef>
              <a:defRPr/>
            </a:pPr>
            <a:r>
              <a:rPr lang="en-US" sz="4000" b="1" dirty="0">
                <a:solidFill>
                  <a:schemeClr val="accent2"/>
                </a:solidFill>
                <a:latin typeface="Century Gothic" pitchFamily="34" charset="0"/>
                <a:ea typeface="ヒラギノ角ゴ Pro W3" pitchFamily="1" charset="-128"/>
              </a:rPr>
              <a:t>Chapter </a:t>
            </a:r>
            <a:r>
              <a:rPr lang="en-US" sz="4000" b="1" dirty="0">
                <a:solidFill>
                  <a:schemeClr val="accent2"/>
                </a:solidFill>
                <a:latin typeface="Century Gothic" pitchFamily="34" charset="0"/>
                <a:ea typeface="ヒラギノ角ゴ Pro W3" pitchFamily="1" charset="-128"/>
              </a:rPr>
              <a:t>20</a:t>
            </a:r>
            <a:endParaRPr lang="en-US" sz="4000" b="1" dirty="0">
              <a:solidFill>
                <a:schemeClr val="accent2"/>
              </a:solidFill>
              <a:latin typeface="Century Gothic" pitchFamily="34" charset="0"/>
              <a:ea typeface="ヒラギノ角ゴ Pro W3" pitchFamily="1" charset="-128"/>
            </a:endParaRPr>
          </a:p>
        </p:txBody>
      </p:sp>
      <p:sp>
        <p:nvSpPr>
          <p:cNvPr id="4" name="Text Box 8"/>
          <p:cNvSpPr txBox="1">
            <a:spLocks noChangeArrowheads="1"/>
          </p:cNvSpPr>
          <p:nvPr userDrawn="1"/>
        </p:nvSpPr>
        <p:spPr bwMode="auto">
          <a:xfrm>
            <a:off x="0" y="1143000"/>
            <a:ext cx="9144000" cy="549275"/>
          </a:xfrm>
          <a:prstGeom prst="rect">
            <a:avLst/>
          </a:prstGeom>
          <a:noFill/>
          <a:ln w="9525">
            <a:noFill/>
            <a:miter lim="800000"/>
            <a:headEnd/>
            <a:tailEnd/>
          </a:ln>
          <a:effectLst/>
        </p:spPr>
        <p:txBody>
          <a:bodyPr>
            <a:spAutoFit/>
          </a:bodyPr>
          <a:lstStyle/>
          <a:p>
            <a:pPr algn="ctr" eaLnBrk="0" hangingPunct="0">
              <a:spcBef>
                <a:spcPct val="50000"/>
              </a:spcBef>
              <a:defRPr/>
            </a:pPr>
            <a:r>
              <a:rPr lang="en-US" sz="3000" b="1" i="1" dirty="0">
                <a:solidFill>
                  <a:srgbClr val="5895EE"/>
                </a:solidFill>
                <a:latin typeface="Century Gothic" pitchFamily="34" charset="0"/>
                <a:ea typeface="ヒラギノ角ゴ Pro W3" pitchFamily="1" charset="-128"/>
              </a:rPr>
              <a:t>Iteration Principles</a:t>
            </a:r>
            <a:endParaRPr lang="en-US" sz="3000" b="1" i="1" dirty="0">
              <a:solidFill>
                <a:srgbClr val="5895EE"/>
              </a:solidFill>
              <a:latin typeface="Century Gothic" pitchFamily="34" charset="0"/>
              <a:ea typeface="ヒラギノ角ゴ Pro W3" pitchFamily="1" charset="-128"/>
            </a:endParaRPr>
          </a:p>
        </p:txBody>
      </p:sp>
      <p:pic>
        <p:nvPicPr>
          <p:cNvPr id="5" name="Picture 10" descr="DG_Bar_Blue_USLetter_RGB"/>
          <p:cNvPicPr>
            <a:picLocks noChangeAspect="1" noChangeArrowheads="1"/>
          </p:cNvPicPr>
          <p:nvPr userDrawn="1"/>
        </p:nvPicPr>
        <p:blipFill>
          <a:blip r:embed="rId3"/>
          <a:srcRect/>
          <a:stretch>
            <a:fillRect/>
          </a:stretch>
        </p:blipFill>
        <p:spPr bwMode="auto">
          <a:xfrm>
            <a:off x="0" y="6248400"/>
            <a:ext cx="9144000" cy="609600"/>
          </a:xfrm>
          <a:prstGeom prst="rect">
            <a:avLst/>
          </a:prstGeom>
          <a:noFill/>
          <a:ln w="9525">
            <a:noFill/>
            <a:miter lim="800000"/>
            <a:headEnd/>
            <a:tailEnd/>
          </a:ln>
        </p:spPr>
      </p:pic>
      <p:pic>
        <p:nvPicPr>
          <p:cNvPr id="6" name="Picture 11"/>
          <p:cNvPicPr>
            <a:picLocks noChangeAspect="1" noChangeArrowheads="1"/>
          </p:cNvPicPr>
          <p:nvPr userDrawn="1"/>
        </p:nvPicPr>
        <p:blipFill>
          <a:blip r:embed="rId4"/>
          <a:srcRect/>
          <a:stretch>
            <a:fillRect/>
          </a:stretch>
        </p:blipFill>
        <p:spPr bwMode="auto">
          <a:xfrm>
            <a:off x="0" y="3541713"/>
            <a:ext cx="4572000" cy="2687637"/>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F3"/>
        </a:solidFill>
        <a:effectLst/>
      </p:bgPr>
    </p:bg>
    <p:spTree>
      <p:nvGrpSpPr>
        <p:cNvPr id="1" name=""/>
        <p:cNvGrpSpPr/>
        <p:nvPr/>
      </p:nvGrpSpPr>
      <p:grpSpPr>
        <a:xfrm>
          <a:off x="0" y="0"/>
          <a:ext cx="0" cy="0"/>
          <a:chOff x="0" y="0"/>
          <a:chExt cx="0" cy="0"/>
        </a:xfrm>
      </p:grpSpPr>
      <p:sp>
        <p:nvSpPr>
          <p:cNvPr id="9" name="Rectangle 3"/>
          <p:cNvSpPr>
            <a:spLocks noChangeArrowheads="1"/>
          </p:cNvSpPr>
          <p:nvPr userDrawn="1"/>
        </p:nvSpPr>
        <p:spPr bwMode="auto">
          <a:xfrm>
            <a:off x="0" y="6553200"/>
            <a:ext cx="6548438" cy="304800"/>
          </a:xfrm>
          <a:prstGeom prst="rect">
            <a:avLst/>
          </a:prstGeom>
          <a:noFill/>
          <a:ln w="9525">
            <a:noFill/>
            <a:miter lim="800000"/>
            <a:headEnd/>
            <a:tailEnd/>
          </a:ln>
        </p:spPr>
        <p:txBody>
          <a:bodyPr anchor="b"/>
          <a:lstStyle/>
          <a:p>
            <a:pPr eaLnBrk="0" hangingPunct="0">
              <a:spcBef>
                <a:spcPct val="50000"/>
              </a:spcBef>
              <a:defRPr/>
            </a:pPr>
            <a:r>
              <a:rPr lang="en-US" sz="1000" dirty="0">
                <a:latin typeface="Century Gothic" pitchFamily="34" charset="0"/>
                <a:ea typeface="ヒラギノ角ゴ Pro W3" pitchFamily="1" charset="-128"/>
              </a:rPr>
              <a:t>Copyright © 2013 Pearson Education, Inc. Publishing as Pearson Addison-Wesley</a:t>
            </a:r>
          </a:p>
        </p:txBody>
      </p:sp>
      <p:sp>
        <p:nvSpPr>
          <p:cNvPr id="1027" name="Rectangle 11"/>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1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endParaRPr lang="en-US" smtClean="0"/>
          </a:p>
        </p:txBody>
      </p:sp>
      <p:pic>
        <p:nvPicPr>
          <p:cNvPr id="1029" name="Picture 13"/>
          <p:cNvPicPr>
            <a:picLocks noChangeAspect="1" noChangeArrowheads="1"/>
          </p:cNvPicPr>
          <p:nvPr userDrawn="1"/>
        </p:nvPicPr>
        <p:blipFill>
          <a:blip r:embed="rId13"/>
          <a:srcRect/>
          <a:stretch>
            <a:fillRect/>
          </a:stretch>
        </p:blipFill>
        <p:spPr bwMode="auto">
          <a:xfrm>
            <a:off x="7705725" y="5391150"/>
            <a:ext cx="1438275" cy="146685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i="1" smtClean="0"/>
              <a:t>for</a:t>
            </a:r>
            <a:r>
              <a:rPr lang="en-US" smtClean="0"/>
              <a:t> Loop Syntax</a:t>
            </a:r>
          </a:p>
        </p:txBody>
      </p:sp>
      <p:sp>
        <p:nvSpPr>
          <p:cNvPr id="3" name="Content Placeholder 2"/>
          <p:cNvSpPr>
            <a:spLocks noGrp="1"/>
          </p:cNvSpPr>
          <p:nvPr>
            <p:ph idx="1"/>
          </p:nvPr>
        </p:nvSpPr>
        <p:spPr/>
        <p:txBody>
          <a:bodyPr/>
          <a:lstStyle/>
          <a:p>
            <a:pPr eaLnBrk="1" hangingPunct="1">
              <a:buFontTx/>
              <a:buNone/>
              <a:defRPr/>
            </a:pPr>
            <a:r>
              <a:rPr lang="en-US" dirty="0" smtClean="0"/>
              <a:t>for </a:t>
            </a:r>
            <a:r>
              <a:rPr lang="en-US" sz="2400" dirty="0" smtClean="0"/>
              <a:t>( &lt;</a:t>
            </a:r>
            <a:r>
              <a:rPr lang="en-US" sz="2400" i="1" dirty="0" smtClean="0"/>
              <a:t>initialization&gt;; </a:t>
            </a:r>
            <a:r>
              <a:rPr lang="en-US" sz="2400" b="1" i="1" dirty="0" smtClean="0">
                <a:solidFill>
                  <a:schemeClr val="accent2">
                    <a:lumMod val="75000"/>
                  </a:schemeClr>
                </a:solidFill>
              </a:rPr>
              <a:t>&lt;continuation&gt;</a:t>
            </a:r>
            <a:r>
              <a:rPr lang="en-US" sz="2400" i="1" dirty="0" smtClean="0"/>
              <a:t>; </a:t>
            </a:r>
            <a:r>
              <a:rPr lang="en-US" sz="2400" b="1" i="1" dirty="0" smtClean="0">
                <a:solidFill>
                  <a:schemeClr val="accent1">
                    <a:lumMod val="25000"/>
                  </a:schemeClr>
                </a:solidFill>
              </a:rPr>
              <a:t>&lt;next iteration</a:t>
            </a:r>
            <a:r>
              <a:rPr lang="en-US" sz="1800" b="1" i="1" dirty="0" smtClean="0">
                <a:solidFill>
                  <a:schemeClr val="accent1">
                    <a:lumMod val="25000"/>
                  </a:schemeClr>
                </a:solidFill>
              </a:rPr>
              <a:t>&gt;</a:t>
            </a:r>
            <a:r>
              <a:rPr lang="en-US" sz="1800" i="1" dirty="0" smtClean="0"/>
              <a:t> </a:t>
            </a:r>
            <a:r>
              <a:rPr lang="en-US" sz="2400" i="1" dirty="0" smtClean="0"/>
              <a:t>)</a:t>
            </a:r>
            <a:r>
              <a:rPr lang="en-US" i="1" dirty="0" smtClean="0"/>
              <a:t> {</a:t>
            </a:r>
          </a:p>
          <a:p>
            <a:pPr eaLnBrk="1" hangingPunct="1">
              <a:buFontTx/>
              <a:buNone/>
              <a:defRPr/>
            </a:pPr>
            <a:r>
              <a:rPr lang="en-US" sz="2400" dirty="0" smtClean="0"/>
              <a:t>&lt; </a:t>
            </a:r>
            <a:r>
              <a:rPr lang="en-US" sz="2400" i="1" dirty="0" smtClean="0"/>
              <a:t>statement list&gt;</a:t>
            </a:r>
            <a:endParaRPr lang="en-US" i="1" dirty="0" smtClean="0"/>
          </a:p>
          <a:p>
            <a:pPr eaLnBrk="1" hangingPunct="1">
              <a:buFontTx/>
              <a:buNone/>
              <a:defRPr/>
            </a:pPr>
            <a:r>
              <a:rPr lang="en-US" dirty="0" smtClean="0"/>
              <a:t>}</a:t>
            </a:r>
          </a:p>
          <a:p>
            <a:pPr eaLnBrk="1" hangingPunct="1">
              <a:buFontTx/>
              <a:buNone/>
              <a:defRPr/>
            </a:pPr>
            <a:endParaRPr lang="en-US" dirty="0" smtClean="0"/>
          </a:p>
          <a:p>
            <a:pPr eaLnBrk="1" hangingPunct="1">
              <a:defRPr/>
            </a:pPr>
            <a:r>
              <a:rPr lang="en-US" sz="2800" dirty="0" smtClean="0"/>
              <a:t>If </a:t>
            </a:r>
            <a:r>
              <a:rPr lang="en-US" sz="2800" b="1" dirty="0" smtClean="0">
                <a:solidFill>
                  <a:schemeClr val="accent2">
                    <a:lumMod val="75000"/>
                  </a:schemeClr>
                </a:solidFill>
              </a:rPr>
              <a:t>&lt;</a:t>
            </a:r>
            <a:r>
              <a:rPr lang="en-US" sz="2800" b="1" i="1" dirty="0" smtClean="0">
                <a:solidFill>
                  <a:schemeClr val="accent2">
                    <a:lumMod val="75000"/>
                  </a:schemeClr>
                </a:solidFill>
              </a:rPr>
              <a:t>continuation&gt; </a:t>
            </a:r>
            <a:r>
              <a:rPr lang="en-US" sz="2800" dirty="0" smtClean="0"/>
              <a:t>has a true outcome, the </a:t>
            </a:r>
            <a:r>
              <a:rPr lang="en-US" sz="2800" i="1" dirty="0" smtClean="0"/>
              <a:t>&lt; statement list&gt; </a:t>
            </a:r>
            <a:r>
              <a:rPr lang="en-US" sz="2800" dirty="0" smtClean="0"/>
              <a:t>is performed</a:t>
            </a:r>
          </a:p>
          <a:p>
            <a:pPr eaLnBrk="1" hangingPunct="1">
              <a:defRPr/>
            </a:pPr>
            <a:r>
              <a:rPr lang="en-US" sz="2800" dirty="0" smtClean="0"/>
              <a:t>When the statements are completed, the </a:t>
            </a:r>
            <a:r>
              <a:rPr lang="en-US" sz="2800" b="1" dirty="0" smtClean="0">
                <a:solidFill>
                  <a:schemeClr val="accent1">
                    <a:lumMod val="25000"/>
                  </a:schemeClr>
                </a:solidFill>
              </a:rPr>
              <a:t>&lt;</a:t>
            </a:r>
            <a:r>
              <a:rPr lang="en-US" sz="2800" b="1" i="1" dirty="0" smtClean="0">
                <a:solidFill>
                  <a:schemeClr val="accent1">
                    <a:lumMod val="25000"/>
                  </a:schemeClr>
                </a:solidFill>
              </a:rPr>
              <a:t>next iteration&gt; </a:t>
            </a:r>
            <a:r>
              <a:rPr lang="en-US" sz="2800" dirty="0" smtClean="0"/>
              <a:t>operation is performed</a:t>
            </a:r>
          </a:p>
          <a:p>
            <a:pPr eaLnBrk="1" hangingPunct="1">
              <a:defRPr/>
            </a:pPr>
            <a:r>
              <a:rPr lang="en-US" sz="2800" dirty="0" smtClean="0"/>
              <a:t>&lt;</a:t>
            </a:r>
            <a:r>
              <a:rPr lang="en-US" sz="2800" i="1" dirty="0" smtClean="0"/>
              <a:t>next iteration&gt; </a:t>
            </a:r>
            <a:r>
              <a:rPr lang="en-US" sz="2800" dirty="0" smtClean="0"/>
              <a:t>changes iteration variable</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i="1" smtClean="0"/>
              <a:t>for</a:t>
            </a:r>
            <a:r>
              <a:rPr lang="en-US" smtClean="0"/>
              <a:t> Loop Syntax</a:t>
            </a:r>
          </a:p>
        </p:txBody>
      </p:sp>
      <p:sp>
        <p:nvSpPr>
          <p:cNvPr id="3" name="Content Placeholder 2"/>
          <p:cNvSpPr>
            <a:spLocks noGrp="1"/>
          </p:cNvSpPr>
          <p:nvPr>
            <p:ph idx="1"/>
          </p:nvPr>
        </p:nvSpPr>
        <p:spPr/>
        <p:txBody>
          <a:bodyPr/>
          <a:lstStyle/>
          <a:p>
            <a:pPr eaLnBrk="1" hangingPunct="1">
              <a:buFontTx/>
              <a:buNone/>
              <a:defRPr/>
            </a:pPr>
            <a:r>
              <a:rPr lang="en-US" dirty="0" smtClean="0"/>
              <a:t>for </a:t>
            </a:r>
            <a:r>
              <a:rPr lang="en-US" sz="2400" dirty="0" smtClean="0"/>
              <a:t>( &lt;</a:t>
            </a:r>
            <a:r>
              <a:rPr lang="en-US" sz="2400" i="1" dirty="0" smtClean="0"/>
              <a:t>initialization&gt;; </a:t>
            </a:r>
            <a:r>
              <a:rPr lang="en-US" sz="2400" b="1" i="1" dirty="0" smtClean="0">
                <a:solidFill>
                  <a:schemeClr val="accent2">
                    <a:lumMod val="75000"/>
                  </a:schemeClr>
                </a:solidFill>
              </a:rPr>
              <a:t>&lt;continuation&gt;</a:t>
            </a:r>
            <a:r>
              <a:rPr lang="en-US" sz="2400" i="1" dirty="0" smtClean="0"/>
              <a:t>; </a:t>
            </a:r>
            <a:r>
              <a:rPr lang="en-US" sz="2400" b="1" i="1" dirty="0" smtClean="0">
                <a:solidFill>
                  <a:schemeClr val="accent1">
                    <a:lumMod val="25000"/>
                  </a:schemeClr>
                </a:solidFill>
              </a:rPr>
              <a:t>&lt;next iteration</a:t>
            </a:r>
            <a:r>
              <a:rPr lang="en-US" sz="1800" b="1" i="1" dirty="0" smtClean="0">
                <a:solidFill>
                  <a:schemeClr val="accent1">
                    <a:lumMod val="25000"/>
                  </a:schemeClr>
                </a:solidFill>
              </a:rPr>
              <a:t>&gt;</a:t>
            </a:r>
            <a:r>
              <a:rPr lang="en-US" sz="1800" i="1" dirty="0" smtClean="0"/>
              <a:t> </a:t>
            </a:r>
            <a:r>
              <a:rPr lang="en-US" sz="2400" i="1" dirty="0" smtClean="0"/>
              <a:t>)</a:t>
            </a:r>
            <a:r>
              <a:rPr lang="en-US" i="1" dirty="0" smtClean="0"/>
              <a:t> {</a:t>
            </a:r>
          </a:p>
          <a:p>
            <a:pPr eaLnBrk="1" hangingPunct="1">
              <a:buFontTx/>
              <a:buNone/>
              <a:defRPr/>
            </a:pPr>
            <a:r>
              <a:rPr lang="en-US" sz="2400" dirty="0" smtClean="0"/>
              <a:t>&lt; </a:t>
            </a:r>
            <a:r>
              <a:rPr lang="en-US" sz="2400" i="1" dirty="0" smtClean="0"/>
              <a:t>statement list&gt;</a:t>
            </a:r>
            <a:endParaRPr lang="en-US" i="1" dirty="0" smtClean="0"/>
          </a:p>
          <a:p>
            <a:pPr eaLnBrk="1" hangingPunct="1">
              <a:buFontTx/>
              <a:buNone/>
              <a:defRPr/>
            </a:pPr>
            <a:r>
              <a:rPr lang="en-US" dirty="0" smtClean="0"/>
              <a:t>}</a:t>
            </a:r>
          </a:p>
          <a:p>
            <a:pPr eaLnBrk="1" hangingPunct="1">
              <a:buFontTx/>
              <a:buNone/>
              <a:defRPr/>
            </a:pPr>
            <a:endParaRPr lang="en-US" dirty="0" smtClean="0"/>
          </a:p>
          <a:p>
            <a:pPr eaLnBrk="1" hangingPunct="1">
              <a:defRPr/>
            </a:pPr>
            <a:r>
              <a:rPr lang="en-US" sz="2800" dirty="0" smtClean="0"/>
              <a:t>Next iteration starts with the </a:t>
            </a:r>
            <a:r>
              <a:rPr lang="en-US" sz="2800" b="1" i="1" dirty="0" smtClean="0">
                <a:solidFill>
                  <a:schemeClr val="accent2">
                    <a:lumMod val="75000"/>
                  </a:schemeClr>
                </a:solidFill>
              </a:rPr>
              <a:t>&lt;continuation&gt; </a:t>
            </a:r>
            <a:r>
              <a:rPr lang="en-US" sz="2800" dirty="0" smtClean="0"/>
              <a:t>test, performing the same sequence of operations</a:t>
            </a:r>
          </a:p>
          <a:p>
            <a:pPr eaLnBrk="1" hangingPunct="1">
              <a:defRPr/>
            </a:pPr>
            <a:r>
              <a:rPr lang="en-US" sz="2800" dirty="0" smtClean="0"/>
              <a:t>Iterations proceed until the &lt;</a:t>
            </a:r>
            <a:r>
              <a:rPr lang="en-US" sz="2800" i="1" dirty="0" smtClean="0"/>
              <a:t>continuation&gt; </a:t>
            </a:r>
            <a:r>
              <a:rPr lang="en-US" sz="2800" dirty="0" smtClean="0"/>
              <a:t>test has a false outcome, terminating the loop</a:t>
            </a:r>
            <a:endParaRPr lang="en-US" sz="2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i="1" smtClean="0"/>
              <a:t>for</a:t>
            </a:r>
            <a:r>
              <a:rPr lang="en-US" smtClean="0"/>
              <a:t> Loop</a:t>
            </a:r>
          </a:p>
        </p:txBody>
      </p:sp>
      <p:pic>
        <p:nvPicPr>
          <p:cNvPr id="1026" name="Picture 2"/>
          <p:cNvPicPr>
            <a:picLocks noGrp="1" noChangeAspect="1" noChangeArrowheads="1"/>
          </p:cNvPicPr>
          <p:nvPr>
            <p:ph idx="1"/>
          </p:nvPr>
        </p:nvPicPr>
        <p:blipFill>
          <a:blip r:embed="rId2"/>
          <a:srcRect/>
          <a:stretch>
            <a:fillRect/>
          </a:stretch>
        </p:blipFill>
        <p:spPr>
          <a:xfrm>
            <a:off x="628650" y="2819400"/>
            <a:ext cx="7772400" cy="2057400"/>
          </a:xfrm>
          <a:ln>
            <a:solidFill>
              <a:schemeClr val="accent2">
                <a:lumMod val="75000"/>
              </a:schemeClr>
            </a:solidFill>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pPr eaLnBrk="1" hangingPunct="1"/>
            <a:r>
              <a:rPr lang="en-US" i="1" smtClean="0"/>
              <a:t>for</a:t>
            </a:r>
            <a:r>
              <a:rPr lang="en-US" smtClean="0"/>
              <a:t> Sequence</a:t>
            </a:r>
          </a:p>
        </p:txBody>
      </p:sp>
      <p:pic>
        <p:nvPicPr>
          <p:cNvPr id="2050" name="Picture 2"/>
          <p:cNvPicPr>
            <a:picLocks noGrp="1" noChangeAspect="1" noChangeArrowheads="1"/>
          </p:cNvPicPr>
          <p:nvPr>
            <p:ph idx="1"/>
          </p:nvPr>
        </p:nvPicPr>
        <p:blipFill>
          <a:blip r:embed="rId2"/>
          <a:srcRect/>
          <a:stretch>
            <a:fillRect/>
          </a:stretch>
        </p:blipFill>
        <p:spPr>
          <a:xfrm>
            <a:off x="1336675" y="2095500"/>
            <a:ext cx="6470650" cy="3535363"/>
          </a:xfrm>
          <a:ln>
            <a:solidFill>
              <a:schemeClr val="accent2">
                <a:lumMod val="75000"/>
              </a:schemeClr>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i="1" smtClean="0"/>
              <a:t>for</a:t>
            </a:r>
            <a:r>
              <a:rPr lang="en-US" smtClean="0"/>
              <a:t> Example</a:t>
            </a:r>
          </a:p>
        </p:txBody>
      </p:sp>
      <p:pic>
        <p:nvPicPr>
          <p:cNvPr id="26626" name="Picture 2"/>
          <p:cNvPicPr>
            <a:picLocks noGrp="1" noChangeAspect="1" noChangeArrowheads="1"/>
          </p:cNvPicPr>
          <p:nvPr>
            <p:ph idx="1"/>
          </p:nvPr>
        </p:nvPicPr>
        <p:blipFill>
          <a:blip r:embed="rId2"/>
          <a:srcRect/>
          <a:stretch>
            <a:fillRect/>
          </a:stretch>
        </p:blipFill>
        <p:spPr>
          <a:xfrm>
            <a:off x="2057400" y="1600200"/>
            <a:ext cx="4968875" cy="1485900"/>
          </a:xfrm>
        </p:spPr>
      </p:pic>
      <p:pic>
        <p:nvPicPr>
          <p:cNvPr id="26627" name="Picture 3"/>
          <p:cNvPicPr>
            <a:picLocks noChangeAspect="1" noChangeArrowheads="1"/>
          </p:cNvPicPr>
          <p:nvPr/>
        </p:nvPicPr>
        <p:blipFill>
          <a:blip r:embed="rId3"/>
          <a:srcRect l="7813" t="6757" r="7813" b="15765"/>
          <a:stretch>
            <a:fillRect/>
          </a:stretch>
        </p:blipFill>
        <p:spPr bwMode="auto">
          <a:xfrm>
            <a:off x="2514600" y="3200400"/>
            <a:ext cx="4114800" cy="3276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smtClean="0"/>
              <a:t>Iteration Variables</a:t>
            </a:r>
          </a:p>
        </p:txBody>
      </p:sp>
      <p:sp>
        <p:nvSpPr>
          <p:cNvPr id="27650" name="Content Placeholder 2"/>
          <p:cNvSpPr>
            <a:spLocks noGrp="1"/>
          </p:cNvSpPr>
          <p:nvPr>
            <p:ph idx="1"/>
          </p:nvPr>
        </p:nvSpPr>
        <p:spPr/>
        <p:txBody>
          <a:bodyPr/>
          <a:lstStyle/>
          <a:p>
            <a:pPr eaLnBrk="1" hangingPunct="1"/>
            <a:r>
              <a:rPr lang="en-US" smtClean="0"/>
              <a:t>Iteration variables are normal variables, but just used in iteration</a:t>
            </a:r>
          </a:p>
          <a:p>
            <a:pPr eaLnBrk="1" hangingPunct="1"/>
            <a:r>
              <a:rPr lang="en-US" smtClean="0"/>
              <a:t>They must be declared using the same rules for identifiers</a:t>
            </a:r>
          </a:p>
          <a:p>
            <a:pPr eaLnBrk="1" hangingPunct="1"/>
            <a:r>
              <a:rPr lang="en-US" smtClean="0"/>
              <a:t>Programmers tend to choose short or even single-letter identifiers for iteration </a:t>
            </a:r>
          </a:p>
          <a:p>
            <a:pPr lvl="1" eaLnBrk="1" hangingPunct="1"/>
            <a:r>
              <a:rPr lang="en-US" smtClean="0"/>
              <a:t>i, j, and k are the most common</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smtClean="0"/>
              <a:t>Starting Point</a:t>
            </a:r>
          </a:p>
        </p:txBody>
      </p:sp>
      <p:sp>
        <p:nvSpPr>
          <p:cNvPr id="28674" name="Content Placeholder 2"/>
          <p:cNvSpPr>
            <a:spLocks noGrp="1"/>
          </p:cNvSpPr>
          <p:nvPr>
            <p:ph idx="1"/>
          </p:nvPr>
        </p:nvSpPr>
        <p:spPr/>
        <p:txBody>
          <a:bodyPr/>
          <a:lstStyle/>
          <a:p>
            <a:pPr eaLnBrk="1" hangingPunct="1"/>
            <a:r>
              <a:rPr lang="en-US" smtClean="0"/>
              <a:t>Iterations can begin anywhere</a:t>
            </a:r>
          </a:p>
          <a:p>
            <a:pPr lvl="1" eaLnBrk="1" hangingPunct="1"/>
            <a:r>
              <a:rPr lang="en-US" smtClean="0"/>
              <a:t>Including with negative numbers:</a:t>
            </a:r>
            <a:br>
              <a:rPr lang="en-US" smtClean="0"/>
            </a:br>
            <a:r>
              <a:rPr lang="en-US" i="1" smtClean="0"/>
              <a:t>for</a:t>
            </a:r>
            <a:r>
              <a:rPr lang="en-US" smtClean="0"/>
              <a:t> ( j = −10; j &lt;= 10; j = j + 1) { . . . }</a:t>
            </a:r>
          </a:p>
          <a:p>
            <a:pPr eaLnBrk="1" hangingPunct="1"/>
            <a:endParaRPr lang="en-US" smtClean="0"/>
          </a:p>
          <a:p>
            <a:pPr lvl="1" eaLnBrk="1" hangingPunct="1"/>
            <a:r>
              <a:rPr lang="en-US" smtClean="0"/>
              <a:t>Including fractional numbers:</a:t>
            </a:r>
            <a:br>
              <a:rPr lang="en-US" smtClean="0"/>
            </a:br>
            <a:r>
              <a:rPr lang="en-US" i="1" smtClean="0"/>
              <a:t>for</a:t>
            </a:r>
            <a:r>
              <a:rPr lang="en-US" smtClean="0"/>
              <a:t> ( j = 2.5; j &lt;= 6; j = j + 1) { . . . }</a:t>
            </a:r>
          </a:p>
          <a:p>
            <a:pPr eaLnBrk="1" hangingPunct="1"/>
            <a:endParaRPr lang="en-US" smtClean="0"/>
          </a:p>
          <a:p>
            <a:pPr lvl="2" eaLnBrk="1" hangingPunct="1"/>
            <a:r>
              <a:rPr lang="en-US" smtClean="0"/>
              <a:t>j assumes the values 2.5, 3.5, 4.5, </a:t>
            </a:r>
            <a:br>
              <a:rPr lang="en-US" smtClean="0"/>
            </a:br>
            <a:r>
              <a:rPr lang="en-US" smtClean="0"/>
              <a:t>and 5.5</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smtClean="0"/>
              <a:t>Continuation/Termination Test</a:t>
            </a:r>
          </a:p>
        </p:txBody>
      </p:sp>
      <p:sp>
        <p:nvSpPr>
          <p:cNvPr id="29698" name="Content Placeholder 2"/>
          <p:cNvSpPr>
            <a:spLocks noGrp="1"/>
          </p:cNvSpPr>
          <p:nvPr>
            <p:ph idx="1"/>
          </p:nvPr>
        </p:nvSpPr>
        <p:spPr/>
        <p:txBody>
          <a:bodyPr/>
          <a:lstStyle/>
          <a:p>
            <a:pPr eaLnBrk="1" hangingPunct="1"/>
            <a:r>
              <a:rPr lang="en-US" smtClean="0"/>
              <a:t>If you can begin an iteration anywhere, you can end it anywhere</a:t>
            </a:r>
          </a:p>
          <a:p>
            <a:pPr eaLnBrk="1" hangingPunct="1"/>
            <a:r>
              <a:rPr lang="en-US" smtClean="0"/>
              <a:t>The &lt;</a:t>
            </a:r>
            <a:r>
              <a:rPr lang="en-US" i="1" smtClean="0"/>
              <a:t>continuation&gt; </a:t>
            </a:r>
            <a:r>
              <a:rPr lang="en-US" smtClean="0"/>
              <a:t>test follows the rules for predicates—the tests in if statements. </a:t>
            </a:r>
          </a:p>
          <a:p>
            <a:pPr eaLnBrk="1" hangingPunct="1"/>
            <a:r>
              <a:rPr lang="en-US" smtClean="0"/>
              <a:t>The test is any expression resulting in a Boolean value</a:t>
            </a:r>
          </a:p>
          <a:p>
            <a:pPr eaLnBrk="1" hangingPunct="1"/>
            <a:r>
              <a:rPr lang="en-US" smtClean="0"/>
              <a:t>It must involve the iteration variable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smtClean="0"/>
              <a:t>Step-by-Step</a:t>
            </a:r>
          </a:p>
        </p:txBody>
      </p:sp>
      <p:sp>
        <p:nvSpPr>
          <p:cNvPr id="30722" name="Content Placeholder 2"/>
          <p:cNvSpPr>
            <a:spLocks noGrp="1"/>
          </p:cNvSpPr>
          <p:nvPr>
            <p:ph idx="1"/>
          </p:nvPr>
        </p:nvSpPr>
        <p:spPr/>
        <p:txBody>
          <a:bodyPr/>
          <a:lstStyle/>
          <a:p>
            <a:pPr eaLnBrk="1" hangingPunct="1"/>
            <a:r>
              <a:rPr lang="en-US" smtClean="0"/>
              <a:t>&lt;</a:t>
            </a:r>
            <a:r>
              <a:rPr lang="en-US" i="1" smtClean="0"/>
              <a:t>next iteration&gt; </a:t>
            </a:r>
            <a:r>
              <a:rPr lang="en-US" smtClean="0"/>
              <a:t>also allows considerable freedom</a:t>
            </a:r>
          </a:p>
          <a:p>
            <a:pPr eaLnBrk="1" hangingPunct="1"/>
            <a:r>
              <a:rPr lang="en-US" smtClean="0"/>
              <a:t>It allows you to specify how big or small the change in the iteration variable</a:t>
            </a:r>
          </a:p>
          <a:p>
            <a:pPr eaLnBrk="1" hangingPunct="1"/>
            <a:r>
              <a:rPr lang="en-US" smtClean="0"/>
              <a:t>The amount of change is known as the </a:t>
            </a:r>
            <a:r>
              <a:rPr lang="en-US" b="1" smtClean="0"/>
              <a:t>step or step size</a:t>
            </a:r>
            <a:r>
              <a:rPr lang="en-US" smtClean="0"/>
              <a:t>:</a:t>
            </a:r>
            <a:br>
              <a:rPr lang="en-US" smtClean="0"/>
            </a:br>
            <a:r>
              <a:rPr lang="en-US" smtClean="0"/>
              <a:t>	j=j+1</a:t>
            </a:r>
            <a:br>
              <a:rPr lang="en-US" smtClean="0"/>
            </a:br>
            <a:r>
              <a:rPr lang="en-US" smtClean="0"/>
              <a:t>	j=j+10</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smtClean="0"/>
              <a:t>Iteration Variable does Math!</a:t>
            </a:r>
          </a:p>
        </p:txBody>
      </p:sp>
      <p:sp>
        <p:nvSpPr>
          <p:cNvPr id="31746" name="Content Placeholder 2"/>
          <p:cNvSpPr>
            <a:spLocks noGrp="1"/>
          </p:cNvSpPr>
          <p:nvPr>
            <p:ph idx="1"/>
          </p:nvPr>
        </p:nvSpPr>
        <p:spPr/>
        <p:txBody>
          <a:bodyPr/>
          <a:lstStyle/>
          <a:p>
            <a:pPr eaLnBrk="1" hangingPunct="1"/>
            <a:r>
              <a:rPr lang="en-US" smtClean="0"/>
              <a:t>iteration variable is often used in computations in the &lt;</a:t>
            </a:r>
            <a:r>
              <a:rPr lang="en-US" i="1" smtClean="0"/>
              <a:t>statement list&gt;</a:t>
            </a:r>
          </a:p>
          <a:p>
            <a:pPr eaLnBrk="1" hangingPunct="1"/>
            <a:r>
              <a:rPr lang="en-US" smtClean="0"/>
              <a:t>Important that you focus on the values of the iteration variable during the loops</a:t>
            </a:r>
          </a:p>
          <a:p>
            <a:pPr eaLnBrk="1" hangingPunct="1"/>
            <a:r>
              <a:rPr lang="en-US" smtClean="0"/>
              <a:t>For example:</a:t>
            </a:r>
            <a:br>
              <a:rPr lang="en-US" smtClean="0"/>
            </a:br>
            <a:r>
              <a:rPr lang="en-US" smtClean="0"/>
              <a:t>	</a:t>
            </a:r>
            <a:r>
              <a:rPr lang="en-US" i="1" smtClean="0"/>
              <a:t>fact = 1;</a:t>
            </a:r>
            <a:br>
              <a:rPr lang="en-US" i="1" smtClean="0"/>
            </a:br>
            <a:r>
              <a:rPr lang="en-US" i="1" smtClean="0"/>
              <a:t>	for ( j = 1; j &lt;= 5; j = j + 1) {</a:t>
            </a:r>
            <a:br>
              <a:rPr lang="en-US" i="1" smtClean="0"/>
            </a:br>
            <a:r>
              <a:rPr lang="en-US" i="1" smtClean="0"/>
              <a:t>		fact = fact * j;</a:t>
            </a:r>
            <a:br>
              <a:rPr lang="en-US" i="1" smtClean="0"/>
            </a:br>
            <a:r>
              <a:rPr lang="en-US" i="1" smtClean="0"/>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title"/>
          </p:nvPr>
        </p:nvSpPr>
        <p:spPr/>
        <p:txBody>
          <a:bodyPr/>
          <a:lstStyle/>
          <a:p>
            <a:pPr eaLnBrk="1" hangingPunct="1"/>
            <a:r>
              <a:rPr lang="en-US" smtClean="0"/>
              <a:t>Learning Objectives</a:t>
            </a:r>
          </a:p>
        </p:txBody>
      </p:sp>
      <p:sp>
        <p:nvSpPr>
          <p:cNvPr id="14338" name="Rectangle 3"/>
          <p:cNvSpPr>
            <a:spLocks noGrp="1" noChangeArrowheads="1"/>
          </p:cNvSpPr>
          <p:nvPr>
            <p:ph type="body" idx="1"/>
          </p:nvPr>
        </p:nvSpPr>
        <p:spPr/>
        <p:txBody>
          <a:bodyPr/>
          <a:lstStyle/>
          <a:p>
            <a:pPr eaLnBrk="1" hangingPunct="1"/>
            <a:r>
              <a:rPr lang="en-US" sz="2400" smtClean="0"/>
              <a:t>Trace the execution of a given for loop</a:t>
            </a:r>
          </a:p>
          <a:p>
            <a:pPr eaLnBrk="1" hangingPunct="1"/>
            <a:r>
              <a:rPr lang="en-US" sz="2400" smtClean="0"/>
              <a:t>Write a World-Famous Iteration for loop</a:t>
            </a:r>
          </a:p>
          <a:p>
            <a:pPr eaLnBrk="1" hangingPunct="1"/>
            <a:r>
              <a:rPr lang="en-US" sz="2400" smtClean="0"/>
              <a:t>Discuss the structure of nested loops</a:t>
            </a:r>
          </a:p>
          <a:p>
            <a:pPr eaLnBrk="1" hangingPunct="1"/>
            <a:r>
              <a:rPr lang="en-US" sz="2400" smtClean="0"/>
              <a:t>Explain the use of indexes</a:t>
            </a:r>
          </a:p>
          <a:p>
            <a:pPr eaLnBrk="1" hangingPunct="1"/>
            <a:r>
              <a:rPr lang="en-US" sz="2400" smtClean="0"/>
              <a:t>List the rules for arrays; describe the syntax of an array reference</a:t>
            </a:r>
          </a:p>
          <a:p>
            <a:pPr eaLnBrk="1" hangingPunct="1"/>
            <a:r>
              <a:rPr lang="en-US" sz="2400" smtClean="0"/>
              <a:t>Explain the main programming tasks for online animations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smtClean="0"/>
              <a:t>WFI!</a:t>
            </a:r>
          </a:p>
        </p:txBody>
      </p:sp>
      <p:sp>
        <p:nvSpPr>
          <p:cNvPr id="3" name="Content Placeholder 2"/>
          <p:cNvSpPr>
            <a:spLocks noGrp="1"/>
          </p:cNvSpPr>
          <p:nvPr>
            <p:ph idx="1"/>
          </p:nvPr>
        </p:nvSpPr>
        <p:spPr/>
        <p:txBody>
          <a:bodyPr/>
          <a:lstStyle/>
          <a:p>
            <a:pPr eaLnBrk="1" hangingPunct="1">
              <a:defRPr/>
            </a:pPr>
            <a:r>
              <a:rPr lang="en-US" b="1" dirty="0" smtClean="0"/>
              <a:t>World-Famous Iteration (WFI)</a:t>
            </a:r>
            <a:endParaRPr lang="en-US" dirty="0" smtClean="0"/>
          </a:p>
          <a:p>
            <a:pPr eaLnBrk="1" hangingPunct="1">
              <a:defRPr/>
            </a:pPr>
            <a:r>
              <a:rPr lang="en-US" dirty="0" smtClean="0"/>
              <a:t>JavaScript uses the same </a:t>
            </a:r>
            <a:r>
              <a:rPr lang="en-US" i="1" dirty="0" smtClean="0"/>
              <a:t>for</a:t>
            </a:r>
            <a:r>
              <a:rPr lang="en-US" dirty="0" smtClean="0"/>
              <a:t> loop statement structure as other popular programming languages like Java, C++, and C</a:t>
            </a:r>
          </a:p>
          <a:p>
            <a:pPr eaLnBrk="1" hangingPunct="1">
              <a:defRPr/>
            </a:pPr>
            <a:r>
              <a:rPr lang="en-US" dirty="0" smtClean="0"/>
              <a:t>Using the form just described </a:t>
            </a:r>
            <a:br>
              <a:rPr lang="en-US" dirty="0" smtClean="0"/>
            </a:br>
            <a:r>
              <a:rPr lang="en-US" dirty="0" smtClean="0"/>
              <a:t>	</a:t>
            </a:r>
            <a:r>
              <a:rPr lang="en-US" b="1" dirty="0" smtClean="0">
                <a:solidFill>
                  <a:schemeClr val="accent1">
                    <a:lumMod val="25000"/>
                  </a:schemeClr>
                </a:solidFill>
              </a:rPr>
              <a:t>for ( j=0; j&lt;n; j++) {</a:t>
            </a:r>
            <a:br>
              <a:rPr lang="en-US" b="1" dirty="0" smtClean="0">
                <a:solidFill>
                  <a:schemeClr val="accent1">
                    <a:lumMod val="25000"/>
                  </a:schemeClr>
                </a:solidFill>
              </a:rPr>
            </a:br>
            <a:r>
              <a:rPr lang="en-US" b="1" dirty="0" smtClean="0">
                <a:solidFill>
                  <a:schemeClr val="accent1">
                    <a:lumMod val="25000"/>
                  </a:schemeClr>
                </a:solidFill>
              </a:rPr>
              <a:t>		 . . . </a:t>
            </a:r>
            <a:br>
              <a:rPr lang="en-US" b="1" dirty="0" smtClean="0">
                <a:solidFill>
                  <a:schemeClr val="accent1">
                    <a:lumMod val="25000"/>
                  </a:schemeClr>
                </a:solidFill>
              </a:rPr>
            </a:br>
            <a:r>
              <a:rPr lang="en-US" b="1" dirty="0" smtClean="0">
                <a:solidFill>
                  <a:schemeClr val="accent1">
                    <a:lumMod val="25000"/>
                  </a:schemeClr>
                </a:solidFill>
              </a:rPr>
              <a:t>	}</a:t>
            </a:r>
            <a:endParaRPr lang="en-US" b="1" dirty="0">
              <a:solidFill>
                <a:schemeClr val="accent1">
                  <a:lumMod val="25000"/>
                </a:schemeClr>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smtClean="0"/>
              <a:t>Infinite Loops ad infinitum</a:t>
            </a:r>
          </a:p>
        </p:txBody>
      </p:sp>
      <p:sp>
        <p:nvSpPr>
          <p:cNvPr id="33794" name="Content Placeholder 2"/>
          <p:cNvSpPr>
            <a:spLocks noGrp="1"/>
          </p:cNvSpPr>
          <p:nvPr>
            <p:ph idx="1"/>
          </p:nvPr>
        </p:nvSpPr>
        <p:spPr/>
        <p:txBody>
          <a:bodyPr/>
          <a:lstStyle/>
          <a:p>
            <a:pPr eaLnBrk="1" hangingPunct="1"/>
            <a:r>
              <a:rPr lang="en-US" i="1" smtClean="0"/>
              <a:t>for</a:t>
            </a:r>
            <a:r>
              <a:rPr lang="en-US" smtClean="0"/>
              <a:t> loops are relatively error free</a:t>
            </a:r>
          </a:p>
          <a:p>
            <a:pPr eaLnBrk="1" hangingPunct="1"/>
            <a:r>
              <a:rPr lang="en-US" smtClean="0"/>
              <a:t>Still possible to create infinite loops</a:t>
            </a:r>
          </a:p>
          <a:p>
            <a:pPr eaLnBrk="1" hangingPunct="1"/>
            <a:r>
              <a:rPr lang="en-US" smtClean="0"/>
              <a:t>Think what could go wrong…</a:t>
            </a:r>
          </a:p>
          <a:p>
            <a:pPr lvl="1" eaLnBrk="1" hangingPunct="1"/>
            <a:r>
              <a:rPr lang="en-US" smtClean="0"/>
              <a:t>Every loop in a program must have a continuation test or it never terminates!</a:t>
            </a:r>
          </a:p>
          <a:p>
            <a:pPr eaLnBrk="1" hangingPunct="1"/>
            <a:r>
              <a:rPr lang="en-US" smtClean="0"/>
              <a:t>The fifth property of algorithms is that they must be finite or stop and report that no answer is possible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smtClean="0"/>
              <a:t>Infinite Loops ad infinitum</a:t>
            </a:r>
          </a:p>
        </p:txBody>
      </p:sp>
      <p:sp>
        <p:nvSpPr>
          <p:cNvPr id="3" name="Content Placeholder 2"/>
          <p:cNvSpPr>
            <a:spLocks noGrp="1"/>
          </p:cNvSpPr>
          <p:nvPr>
            <p:ph idx="1"/>
          </p:nvPr>
        </p:nvSpPr>
        <p:spPr/>
        <p:txBody>
          <a:bodyPr/>
          <a:lstStyle/>
          <a:p>
            <a:pPr eaLnBrk="1" hangingPunct="1">
              <a:buFontTx/>
              <a:buNone/>
              <a:defRPr/>
            </a:pPr>
            <a:r>
              <a:rPr lang="en-US" dirty="0" smtClean="0"/>
              <a:t>for ( j = 1 ; j &lt;= 3; i = i + 1) {</a:t>
            </a:r>
          </a:p>
          <a:p>
            <a:pPr eaLnBrk="1" hangingPunct="1">
              <a:buFontTx/>
              <a:buNone/>
              <a:defRPr/>
            </a:pPr>
            <a:r>
              <a:rPr lang="en-US" dirty="0" smtClean="0"/>
              <a:t>	 . . .</a:t>
            </a:r>
          </a:p>
          <a:p>
            <a:pPr eaLnBrk="1" hangingPunct="1">
              <a:buFontTx/>
              <a:buNone/>
              <a:defRPr/>
            </a:pPr>
            <a:r>
              <a:rPr lang="en-US" dirty="0" smtClean="0"/>
              <a:t> }</a:t>
            </a:r>
            <a:endParaRPr lang="en-US" i="1" dirty="0" smtClean="0"/>
          </a:p>
          <a:p>
            <a:pPr eaLnBrk="1" hangingPunct="1">
              <a:defRPr/>
            </a:pPr>
            <a:endParaRPr lang="en-US" sz="2400" i="1" dirty="0" smtClean="0"/>
          </a:p>
          <a:p>
            <a:pPr eaLnBrk="1" hangingPunct="1">
              <a:defRPr/>
            </a:pPr>
            <a:r>
              <a:rPr lang="en-US" i="1" dirty="0" smtClean="0"/>
              <a:t>If the test is based on values that don’t change in the loop, </a:t>
            </a:r>
            <a:r>
              <a:rPr lang="en-US" dirty="0" smtClean="0"/>
              <a:t>the outcome of the test will never change</a:t>
            </a:r>
          </a:p>
          <a:p>
            <a:pPr eaLnBrk="1" hangingPunct="1">
              <a:defRPr/>
            </a:pPr>
            <a:r>
              <a:rPr lang="en-US" dirty="0" smtClean="0"/>
              <a:t>The loop, then, will never end </a:t>
            </a:r>
            <a:br>
              <a:rPr lang="en-US" dirty="0" smtClean="0"/>
            </a:br>
            <a:r>
              <a:rPr lang="en-US" sz="2800" dirty="0" smtClean="0">
                <a:solidFill>
                  <a:schemeClr val="accent1">
                    <a:lumMod val="25000"/>
                  </a:schemeClr>
                </a:solidFill>
              </a:rPr>
              <a:t>(note i and j above)</a:t>
            </a:r>
            <a:endParaRPr lang="en-US" dirty="0">
              <a:solidFill>
                <a:schemeClr val="accent1">
                  <a:lumMod val="25000"/>
                </a:schemeClr>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smtClean="0"/>
              <a:t>for Loop Practice: Heads/Tails</a:t>
            </a:r>
          </a:p>
        </p:txBody>
      </p:sp>
      <p:sp>
        <p:nvSpPr>
          <p:cNvPr id="35842" name="Content Placeholder 2"/>
          <p:cNvSpPr>
            <a:spLocks noGrp="1"/>
          </p:cNvSpPr>
          <p:nvPr>
            <p:ph idx="1"/>
          </p:nvPr>
        </p:nvSpPr>
        <p:spPr/>
        <p:txBody>
          <a:bodyPr/>
          <a:lstStyle/>
          <a:p>
            <a:pPr eaLnBrk="1" hangingPunct="1"/>
            <a:r>
              <a:rPr lang="en-US" smtClean="0"/>
              <a:t>Let’s use randNum(2) from Chapter 19</a:t>
            </a:r>
          </a:p>
          <a:p>
            <a:pPr lvl="1" eaLnBrk="1" hangingPunct="1"/>
            <a:r>
              <a:rPr lang="en-US" smtClean="0"/>
              <a:t>It will return 0 (tails) or 1 (heads)</a:t>
            </a:r>
          </a:p>
          <a:p>
            <a:pPr eaLnBrk="1" hangingPunct="1"/>
            <a:r>
              <a:rPr lang="en-US" smtClean="0"/>
              <a:t>And flip the “coin” 100 times</a:t>
            </a:r>
          </a:p>
          <a:p>
            <a:pPr eaLnBrk="1" hangingPunct="1"/>
            <a:r>
              <a:rPr lang="en-US" smtClean="0"/>
              <a:t>Use WFI</a:t>
            </a:r>
          </a:p>
          <a:p>
            <a:pPr eaLnBrk="1" hangingPunct="1">
              <a:buFontTx/>
              <a:buNone/>
            </a:pPr>
            <a:endParaRPr lang="en-US" sz="280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srcRect/>
          <a:stretch>
            <a:fillRect/>
          </a:stretch>
        </p:blipFill>
        <p:spPr>
          <a:xfrm>
            <a:off x="860425" y="1752600"/>
            <a:ext cx="7369175" cy="4191000"/>
          </a:xfrm>
          <a:ln>
            <a:solidFill>
              <a:schemeClr val="accent2">
                <a:lumMod val="75000"/>
              </a:schemeClr>
            </a:solidFill>
          </a:ln>
        </p:spPr>
      </p:pic>
      <p:sp>
        <p:nvSpPr>
          <p:cNvPr id="5" name="Rectangle 4"/>
          <p:cNvSpPr/>
          <p:nvPr/>
        </p:nvSpPr>
        <p:spPr>
          <a:xfrm>
            <a:off x="838200" y="1752600"/>
            <a:ext cx="7391400" cy="381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5"/>
          <p:cNvSpPr/>
          <p:nvPr/>
        </p:nvSpPr>
        <p:spPr>
          <a:xfrm>
            <a:off x="838200" y="5562600"/>
            <a:ext cx="7391400" cy="381000"/>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7" name="Rectangle 6"/>
          <p:cNvSpPr/>
          <p:nvPr/>
        </p:nvSpPr>
        <p:spPr>
          <a:xfrm>
            <a:off x="838200" y="2667000"/>
            <a:ext cx="7391400" cy="304800"/>
          </a:xfrm>
          <a:prstGeom prst="rect">
            <a:avLst/>
          </a:prstGeom>
          <a:solidFill>
            <a:srgbClr val="FFFF00">
              <a:alpha val="3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Title 1"/>
          <p:cNvSpPr>
            <a:spLocks noGrp="1"/>
          </p:cNvSpPr>
          <p:nvPr>
            <p:ph type="title"/>
          </p:nvPr>
        </p:nvSpPr>
        <p:spPr/>
        <p:txBody>
          <a:bodyPr/>
          <a:lstStyle/>
          <a:p>
            <a:pPr eaLnBrk="1" hangingPunct="1"/>
            <a:r>
              <a:rPr lang="en-US" smtClean="0"/>
              <a:t>Nested Loops…Loop in a Loop</a:t>
            </a:r>
          </a:p>
        </p:txBody>
      </p:sp>
      <p:sp>
        <p:nvSpPr>
          <p:cNvPr id="37890" name="Content Placeholder 2"/>
          <p:cNvSpPr>
            <a:spLocks noGrp="1"/>
          </p:cNvSpPr>
          <p:nvPr>
            <p:ph idx="1"/>
          </p:nvPr>
        </p:nvSpPr>
        <p:spPr/>
        <p:txBody>
          <a:bodyPr/>
          <a:lstStyle/>
          <a:p>
            <a:pPr eaLnBrk="1" hangingPunct="1"/>
            <a:r>
              <a:rPr lang="en-US" smtClean="0"/>
              <a:t>All programming languages allow loops to nest</a:t>
            </a:r>
          </a:p>
          <a:p>
            <a:pPr eaLnBrk="1" hangingPunct="1"/>
            <a:r>
              <a:rPr lang="en-US" b="1" smtClean="0">
                <a:solidFill>
                  <a:srgbClr val="FFC000"/>
                </a:solidFill>
              </a:rPr>
              <a:t>Inner</a:t>
            </a:r>
            <a:r>
              <a:rPr lang="en-US" smtClean="0"/>
              <a:t> and </a:t>
            </a:r>
            <a:r>
              <a:rPr lang="en-US" b="1" smtClean="0">
                <a:solidFill>
                  <a:srgbClr val="00B0F0"/>
                </a:solidFill>
              </a:rPr>
              <a:t>outer</a:t>
            </a:r>
            <a:r>
              <a:rPr lang="en-US" smtClean="0"/>
              <a:t> loops must use </a:t>
            </a:r>
            <a:r>
              <a:rPr lang="en-US" i="1" smtClean="0"/>
              <a:t>different iteration variables </a:t>
            </a:r>
            <a:r>
              <a:rPr lang="en-US" smtClean="0"/>
              <a:t>or else they will interfere with each other</a:t>
            </a:r>
          </a:p>
        </p:txBody>
      </p:sp>
      <p:pic>
        <p:nvPicPr>
          <p:cNvPr id="5122" name="Picture 2"/>
          <p:cNvPicPr>
            <a:picLocks noChangeAspect="1" noChangeArrowheads="1"/>
          </p:cNvPicPr>
          <p:nvPr/>
        </p:nvPicPr>
        <p:blipFill>
          <a:blip r:embed="rId2"/>
          <a:srcRect/>
          <a:stretch>
            <a:fillRect/>
          </a:stretch>
        </p:blipFill>
        <p:spPr bwMode="auto">
          <a:xfrm>
            <a:off x="1447800" y="4191000"/>
            <a:ext cx="7258050" cy="1638300"/>
          </a:xfrm>
          <a:prstGeom prst="rect">
            <a:avLst/>
          </a:prstGeom>
          <a:noFill/>
          <a:ln w="9525">
            <a:solidFill>
              <a:schemeClr val="accent2">
                <a:lumMod val="75000"/>
              </a:schemeClr>
            </a:solidFill>
            <a:miter lim="800000"/>
            <a:headEnd/>
            <a:tailEnd/>
          </a:ln>
        </p:spPr>
      </p:pic>
      <p:sp>
        <p:nvSpPr>
          <p:cNvPr id="5" name="Rectangle 4"/>
          <p:cNvSpPr/>
          <p:nvPr/>
        </p:nvSpPr>
        <p:spPr>
          <a:xfrm>
            <a:off x="1447800" y="4191000"/>
            <a:ext cx="7239000" cy="76200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6" name="Rectangle 5"/>
          <p:cNvSpPr/>
          <p:nvPr/>
        </p:nvSpPr>
        <p:spPr>
          <a:xfrm>
            <a:off x="1447800" y="5410200"/>
            <a:ext cx="7239000" cy="457200"/>
          </a:xfrm>
          <a:prstGeom prst="rect">
            <a:avLst/>
          </a:prstGeom>
          <a:solidFill>
            <a:srgbClr val="FFFF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p:txBody>
          <a:bodyPr/>
          <a:lstStyle/>
          <a:p>
            <a:pPr eaLnBrk="1" hangingPunct="1"/>
            <a:r>
              <a:rPr lang="en-US" smtClean="0"/>
              <a:t>Indexing</a:t>
            </a:r>
          </a:p>
        </p:txBody>
      </p:sp>
      <p:sp>
        <p:nvSpPr>
          <p:cNvPr id="38914" name="Content Placeholder 2"/>
          <p:cNvSpPr>
            <a:spLocks noGrp="1"/>
          </p:cNvSpPr>
          <p:nvPr>
            <p:ph idx="1"/>
          </p:nvPr>
        </p:nvSpPr>
        <p:spPr/>
        <p:txBody>
          <a:bodyPr/>
          <a:lstStyle/>
          <a:p>
            <a:pPr eaLnBrk="1" hangingPunct="1"/>
            <a:r>
              <a:rPr lang="en-US" smtClean="0"/>
              <a:t>Indexing is the process of creating a sequence of names by associating a base name with a number</a:t>
            </a:r>
          </a:p>
          <a:p>
            <a:pPr eaLnBrk="1" hangingPunct="1"/>
            <a:r>
              <a:rPr lang="en-US" smtClean="0"/>
              <a:t>Each indexed item is called an element of the base-named sequence</a:t>
            </a:r>
          </a:p>
          <a:p>
            <a:pPr eaLnBrk="1" hangingPunct="1"/>
            <a:r>
              <a:rPr lang="en-US" smtClean="0"/>
              <a:t>An index is enclosed in [square brackets] in JavaScript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pPr eaLnBrk="1" hangingPunct="1"/>
            <a:r>
              <a:rPr lang="en-US" smtClean="0"/>
              <a:t>Arrays [1]</a:t>
            </a:r>
          </a:p>
        </p:txBody>
      </p:sp>
      <p:sp>
        <p:nvSpPr>
          <p:cNvPr id="39938" name="Content Placeholder 2"/>
          <p:cNvSpPr>
            <a:spLocks noGrp="1"/>
          </p:cNvSpPr>
          <p:nvPr>
            <p:ph idx="1"/>
          </p:nvPr>
        </p:nvSpPr>
        <p:spPr/>
        <p:txBody>
          <a:bodyPr/>
          <a:lstStyle/>
          <a:p>
            <a:pPr eaLnBrk="1" hangingPunct="1"/>
            <a:r>
              <a:rPr lang="en-US" smtClean="0"/>
              <a:t>In programming, an indexed base name is called an array</a:t>
            </a:r>
          </a:p>
          <a:p>
            <a:pPr eaLnBrk="1" hangingPunct="1"/>
            <a:r>
              <a:rPr lang="en-US" smtClean="0"/>
              <a:t>Arrays must be declared</a:t>
            </a:r>
          </a:p>
          <a:p>
            <a:pPr eaLnBrk="1" hangingPunct="1"/>
            <a:r>
              <a:rPr lang="en-US" smtClean="0"/>
              <a:t>In JavaScript, arrays are declared:</a:t>
            </a:r>
            <a:br>
              <a:rPr lang="en-US" smtClean="0"/>
            </a:br>
            <a:r>
              <a:rPr lang="en-US" smtClean="0"/>
              <a:t>var &lt;</a:t>
            </a:r>
            <a:r>
              <a:rPr lang="en-US" i="1" smtClean="0"/>
              <a:t>variable&gt; = new Array(&lt;number of elements&gt;)</a:t>
            </a:r>
          </a:p>
          <a:p>
            <a:pPr eaLnBrk="1" hangingPunct="1"/>
            <a:r>
              <a:rPr lang="en-US" smtClean="0"/>
              <a:t>Notice that Array starts with an </a:t>
            </a:r>
            <a:br>
              <a:rPr lang="en-US" smtClean="0"/>
            </a:br>
            <a:r>
              <a:rPr lang="en-US" smtClean="0"/>
              <a:t>uppercase “A”</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p:txBody>
          <a:bodyPr/>
          <a:lstStyle/>
          <a:p>
            <a:pPr eaLnBrk="1" hangingPunct="1"/>
            <a:r>
              <a:rPr lang="en-US" smtClean="0"/>
              <a:t>Arrays [2]</a:t>
            </a:r>
          </a:p>
        </p:txBody>
      </p:sp>
      <p:sp>
        <p:nvSpPr>
          <p:cNvPr id="40962" name="Content Placeholder 2"/>
          <p:cNvSpPr>
            <a:spLocks noGrp="1"/>
          </p:cNvSpPr>
          <p:nvPr>
            <p:ph idx="1"/>
          </p:nvPr>
        </p:nvSpPr>
        <p:spPr/>
        <p:txBody>
          <a:bodyPr/>
          <a:lstStyle/>
          <a:p>
            <a:pPr eaLnBrk="1" hangingPunct="1"/>
            <a:r>
              <a:rPr lang="en-US" smtClean="0"/>
              <a:t>Variables either are or are not arrays</a:t>
            </a:r>
            <a:br>
              <a:rPr lang="en-US" smtClean="0"/>
            </a:br>
            <a:r>
              <a:rPr lang="en-US" smtClean="0"/>
              <a:t>var week = new Array(7);</a:t>
            </a:r>
          </a:p>
          <a:p>
            <a:pPr lvl="1" eaLnBrk="1" hangingPunct="1"/>
            <a:r>
              <a:rPr lang="en-US" smtClean="0"/>
              <a:t>week is the identifier being declared,</a:t>
            </a:r>
          </a:p>
          <a:p>
            <a:pPr lvl="1" eaLnBrk="1" hangingPunct="1"/>
            <a:r>
              <a:rPr lang="en-US" smtClean="0"/>
              <a:t>new Array(7) specifies that the identifier will be an array variable.</a:t>
            </a:r>
          </a:p>
          <a:p>
            <a:pPr lvl="1" eaLnBrk="1" hangingPunct="1"/>
            <a:r>
              <a:rPr lang="en-US" smtClean="0"/>
              <a:t>number in parentheses gives the number of array elements</a:t>
            </a:r>
          </a:p>
          <a:p>
            <a:pPr eaLnBrk="1" hangingPunct="1"/>
            <a:r>
              <a:rPr lang="en-US" smtClean="0"/>
              <a:t>To refer to an array’s length, we use &lt;</a:t>
            </a:r>
            <a:r>
              <a:rPr lang="en-US" i="1" smtClean="0"/>
              <a:t>variable&gt;.length</a:t>
            </a:r>
            <a:endParaRPr lang="en-US"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a:spLocks noGrp="1"/>
          </p:cNvSpPr>
          <p:nvPr>
            <p:ph type="title"/>
          </p:nvPr>
        </p:nvSpPr>
        <p:spPr/>
        <p:txBody>
          <a:bodyPr/>
          <a:lstStyle/>
          <a:p>
            <a:pPr eaLnBrk="1" hangingPunct="1"/>
            <a:r>
              <a:rPr lang="en-US" smtClean="0"/>
              <a:t>Arrays [3]</a:t>
            </a:r>
          </a:p>
        </p:txBody>
      </p:sp>
      <p:sp>
        <p:nvSpPr>
          <p:cNvPr id="41986" name="Content Placeholder 2"/>
          <p:cNvSpPr>
            <a:spLocks noGrp="1"/>
          </p:cNvSpPr>
          <p:nvPr>
            <p:ph idx="1"/>
          </p:nvPr>
        </p:nvSpPr>
        <p:spPr/>
        <p:txBody>
          <a:bodyPr/>
          <a:lstStyle/>
          <a:p>
            <a:pPr eaLnBrk="1" hangingPunct="1"/>
            <a:r>
              <a:rPr lang="en-US" smtClean="0"/>
              <a:t>Rules for arrays in JavaScript:</a:t>
            </a:r>
          </a:p>
          <a:p>
            <a:pPr lvl="1" eaLnBrk="1" hangingPunct="1"/>
            <a:r>
              <a:rPr lang="en-US" smtClean="0"/>
              <a:t>Arrays are normal variables initialized by new Array(&lt;</a:t>
            </a:r>
            <a:r>
              <a:rPr lang="en-US" i="1" smtClean="0"/>
              <a:t>number of elements&gt;)</a:t>
            </a:r>
          </a:p>
          <a:p>
            <a:pPr lvl="1" eaLnBrk="1" hangingPunct="1"/>
            <a:r>
              <a:rPr lang="en-US" smtClean="0"/>
              <a:t>&lt;</a:t>
            </a:r>
            <a:r>
              <a:rPr lang="en-US" i="1" smtClean="0"/>
              <a:t>number of elements&gt; </a:t>
            </a:r>
            <a:r>
              <a:rPr lang="en-US" smtClean="0"/>
              <a:t>in the declaration is just that—the number of array elements</a:t>
            </a:r>
          </a:p>
          <a:p>
            <a:pPr lvl="1" eaLnBrk="1" hangingPunct="1"/>
            <a:r>
              <a:rPr lang="en-US" smtClean="0"/>
              <a:t>Array indexing begins at 0</a:t>
            </a:r>
          </a:p>
          <a:p>
            <a:pPr lvl="1" eaLnBrk="1" hangingPunct="1"/>
            <a:r>
              <a:rPr lang="en-US" smtClean="0"/>
              <a:t>Number of elements in an array is its </a:t>
            </a:r>
            <a:r>
              <a:rPr lang="en-US" i="1" smtClean="0"/>
              <a:t>length</a:t>
            </a:r>
          </a:p>
          <a:p>
            <a:pPr lvl="1" eaLnBrk="1" hangingPunct="1"/>
            <a:r>
              <a:rPr lang="en-US" smtClean="0"/>
              <a:t>Greatest index of an array is &lt;</a:t>
            </a:r>
            <a:r>
              <a:rPr lang="en-US" i="1" smtClean="0"/>
              <a:t>number of elements&gt; − 1 (</a:t>
            </a:r>
            <a:r>
              <a:rPr lang="en-US" smtClean="0"/>
              <a:t>because the origin is 0)</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smtClean="0"/>
              <a:t>Terminology</a:t>
            </a:r>
          </a:p>
        </p:txBody>
      </p:sp>
      <p:sp>
        <p:nvSpPr>
          <p:cNvPr id="15362" name="Rectangle 3"/>
          <p:cNvSpPr>
            <a:spLocks noGrp="1" noChangeArrowheads="1"/>
          </p:cNvSpPr>
          <p:nvPr>
            <p:ph type="body" idx="1"/>
          </p:nvPr>
        </p:nvSpPr>
        <p:spPr/>
        <p:txBody>
          <a:bodyPr/>
          <a:lstStyle/>
          <a:p>
            <a:pPr eaLnBrk="1" hangingPunct="1"/>
            <a:r>
              <a:rPr lang="en-US" smtClean="0"/>
              <a:t>Repeat</a:t>
            </a:r>
          </a:p>
          <a:p>
            <a:pPr lvl="1" eaLnBrk="1" hangingPunct="1"/>
            <a:r>
              <a:rPr lang="en-US" smtClean="0"/>
              <a:t>5 repeats, means you may have done it once followed by 5 more times (the repeats!)</a:t>
            </a:r>
          </a:p>
          <a:p>
            <a:pPr eaLnBrk="1" hangingPunct="1"/>
            <a:r>
              <a:rPr lang="en-US" smtClean="0"/>
              <a:t>Iterate</a:t>
            </a:r>
          </a:p>
          <a:p>
            <a:pPr lvl="1" eaLnBrk="1" hangingPunct="1"/>
            <a:r>
              <a:rPr lang="en-US" smtClean="0"/>
              <a:t>5 iterations means that you do it 5 times</a:t>
            </a:r>
          </a:p>
          <a:p>
            <a:pPr eaLnBrk="1" hangingPunct="1"/>
            <a:r>
              <a:rPr lang="en-US" smtClean="0"/>
              <a:t>Iteration means looping through a series of statements to repeat them</a:t>
            </a:r>
          </a:p>
          <a:p>
            <a:pPr eaLnBrk="1" hangingPunct="1"/>
            <a:r>
              <a:rPr lang="en-US" smtClean="0"/>
              <a:t>In JavaScript, the main iteration </a:t>
            </a:r>
            <a:br>
              <a:rPr lang="en-US" smtClean="0"/>
            </a:br>
            <a:r>
              <a:rPr lang="en-US" smtClean="0"/>
              <a:t>statement is the </a:t>
            </a:r>
            <a:r>
              <a:rPr lang="en-US" i="1" smtClean="0"/>
              <a:t>for</a:t>
            </a:r>
            <a:r>
              <a:rPr lang="en-US" smtClean="0"/>
              <a:t> loop</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p:txBody>
          <a:bodyPr/>
          <a:lstStyle/>
          <a:p>
            <a:pPr eaLnBrk="1" hangingPunct="1"/>
            <a:r>
              <a:rPr lang="en-US" smtClean="0"/>
              <a:t>Arrays [4]</a:t>
            </a:r>
          </a:p>
        </p:txBody>
      </p:sp>
      <p:sp>
        <p:nvSpPr>
          <p:cNvPr id="43010" name="Content Placeholder 2"/>
          <p:cNvSpPr>
            <a:spLocks noGrp="1"/>
          </p:cNvSpPr>
          <p:nvPr>
            <p:ph idx="1"/>
          </p:nvPr>
        </p:nvSpPr>
        <p:spPr/>
        <p:txBody>
          <a:bodyPr/>
          <a:lstStyle/>
          <a:p>
            <a:pPr eaLnBrk="1" hangingPunct="1"/>
            <a:r>
              <a:rPr lang="en-US" smtClean="0"/>
              <a:t>Array reference consists of array </a:t>
            </a:r>
            <a:br>
              <a:rPr lang="en-US" smtClean="0"/>
            </a:br>
            <a:r>
              <a:rPr lang="en-US" smtClean="0"/>
              <a:t>name with an index [enclosed in brackets] </a:t>
            </a:r>
          </a:p>
          <a:p>
            <a:pPr eaLnBrk="1" hangingPunct="1"/>
            <a:r>
              <a:rPr lang="en-US" smtClean="0"/>
              <a:t>Value to which the index evaluates must be less than the array’s length</a:t>
            </a:r>
          </a:p>
          <a:p>
            <a:pPr eaLnBrk="1" hangingPunct="1"/>
            <a:r>
              <a:rPr lang="en-US" smtClean="0"/>
              <a:t>Example:</a:t>
            </a:r>
          </a:p>
          <a:p>
            <a:pPr lvl="1" eaLnBrk="1" hangingPunct="1"/>
            <a:r>
              <a:rPr lang="en-US" smtClean="0"/>
              <a:t>var dwarf = new Array(7); </a:t>
            </a:r>
          </a:p>
          <a:p>
            <a:pPr lvl="1" eaLnBrk="1" hangingPunct="1"/>
            <a:r>
              <a:rPr lang="en-US" smtClean="0"/>
              <a:t>dwarf[0] = "Happy"; </a:t>
            </a:r>
          </a:p>
          <a:p>
            <a:pPr lvl="1" eaLnBrk="1" hangingPunct="1"/>
            <a:r>
              <a:rPr lang="en-US" smtClean="0"/>
              <a:t>dwarf[1] = "Sleepy"; </a:t>
            </a:r>
          </a:p>
        </p:txBody>
      </p:sp>
      <p:sp>
        <p:nvSpPr>
          <p:cNvPr id="4" name="Oval Callout 3"/>
          <p:cNvSpPr/>
          <p:nvPr/>
        </p:nvSpPr>
        <p:spPr>
          <a:xfrm>
            <a:off x="5029200" y="381000"/>
            <a:ext cx="914400" cy="990600"/>
          </a:xfrm>
          <a:prstGeom prst="wedgeEllipseCallout">
            <a:avLst>
              <a:gd name="adj1" fmla="val 172271"/>
              <a:gd name="adj2" fmla="val 33284"/>
            </a:avLst>
          </a:prstGeom>
          <a:no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sp>
        <p:nvSpPr>
          <p:cNvPr id="5" name="TextBox 4"/>
          <p:cNvSpPr txBox="1">
            <a:spLocks noChangeArrowheads="1"/>
          </p:cNvSpPr>
          <p:nvPr/>
        </p:nvSpPr>
        <p:spPr bwMode="auto">
          <a:xfrm>
            <a:off x="7086600" y="838200"/>
            <a:ext cx="2057400" cy="923925"/>
          </a:xfrm>
          <a:prstGeom prst="rect">
            <a:avLst/>
          </a:prstGeom>
          <a:noFill/>
          <a:ln w="9525">
            <a:noFill/>
            <a:miter lim="800000"/>
            <a:headEnd/>
            <a:tailEnd/>
          </a:ln>
        </p:spPr>
        <p:txBody>
          <a:bodyPr>
            <a:spAutoFit/>
          </a:bodyPr>
          <a:lstStyle/>
          <a:p>
            <a:r>
              <a:rPr lang="en-US"/>
              <a:t>The number in the bracket is called the subscript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p:cNvSpPr>
            <a:spLocks noGrp="1"/>
          </p:cNvSpPr>
          <p:nvPr>
            <p:ph type="title"/>
          </p:nvPr>
        </p:nvSpPr>
        <p:spPr/>
        <p:txBody>
          <a:bodyPr/>
          <a:lstStyle/>
          <a:p>
            <a:pPr eaLnBrk="1" hangingPunct="1"/>
            <a:r>
              <a:rPr lang="en-US" smtClean="0"/>
              <a:t>WFI and Arrays</a:t>
            </a:r>
          </a:p>
        </p:txBody>
      </p:sp>
      <p:sp>
        <p:nvSpPr>
          <p:cNvPr id="44034" name="Content Placeholder 2"/>
          <p:cNvSpPr>
            <a:spLocks noGrp="1"/>
          </p:cNvSpPr>
          <p:nvPr>
            <p:ph idx="1"/>
          </p:nvPr>
        </p:nvSpPr>
        <p:spPr/>
        <p:txBody>
          <a:bodyPr/>
          <a:lstStyle/>
          <a:p>
            <a:pPr eaLnBrk="1" hangingPunct="1"/>
            <a:r>
              <a:rPr lang="en-US" smtClean="0"/>
              <a:t>0-origin of the WFI is perfect for 0-origin indexing</a:t>
            </a:r>
          </a:p>
          <a:p>
            <a:pPr eaLnBrk="1" hangingPunct="1"/>
            <a:r>
              <a:rPr lang="en-US" smtClean="0"/>
              <a:t>Easily allows for iterating through all the values of an array</a:t>
            </a:r>
          </a:p>
        </p:txBody>
      </p:sp>
      <p:pic>
        <p:nvPicPr>
          <p:cNvPr id="1026" name="Picture 2"/>
          <p:cNvPicPr>
            <a:picLocks noChangeAspect="1" noChangeArrowheads="1"/>
          </p:cNvPicPr>
          <p:nvPr/>
        </p:nvPicPr>
        <p:blipFill>
          <a:blip r:embed="rId2"/>
          <a:srcRect/>
          <a:stretch>
            <a:fillRect/>
          </a:stretch>
        </p:blipFill>
        <p:spPr bwMode="auto">
          <a:xfrm>
            <a:off x="1447800" y="3733800"/>
            <a:ext cx="6124575" cy="857250"/>
          </a:xfrm>
          <a:prstGeom prst="rect">
            <a:avLst/>
          </a:prstGeom>
          <a:noFill/>
          <a:ln w="9525">
            <a:solidFill>
              <a:schemeClr val="accent2">
                <a:lumMod val="75000"/>
              </a:schemeClr>
            </a:solidFill>
            <a:miter lim="800000"/>
            <a:headEnd/>
            <a:tailEnd/>
          </a:ln>
        </p:spPr>
      </p:pic>
      <p:pic>
        <p:nvPicPr>
          <p:cNvPr id="1027" name="Picture 3"/>
          <p:cNvPicPr>
            <a:picLocks noChangeAspect="1" noChangeArrowheads="1"/>
          </p:cNvPicPr>
          <p:nvPr/>
        </p:nvPicPr>
        <p:blipFill>
          <a:blip r:embed="rId3"/>
          <a:srcRect/>
          <a:stretch>
            <a:fillRect/>
          </a:stretch>
        </p:blipFill>
        <p:spPr bwMode="auto">
          <a:xfrm>
            <a:off x="2362200" y="4419600"/>
            <a:ext cx="4391025" cy="21336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p:txBody>
          <a:bodyPr/>
          <a:lstStyle/>
          <a:p>
            <a:pPr eaLnBrk="1" hangingPunct="1"/>
            <a:r>
              <a:rPr lang="en-US" smtClean="0"/>
              <a:t>Animation</a:t>
            </a:r>
          </a:p>
        </p:txBody>
      </p:sp>
      <p:sp>
        <p:nvSpPr>
          <p:cNvPr id="45058" name="Content Placeholder 2"/>
          <p:cNvSpPr>
            <a:spLocks noGrp="1"/>
          </p:cNvSpPr>
          <p:nvPr>
            <p:ph idx="1"/>
          </p:nvPr>
        </p:nvSpPr>
        <p:spPr/>
        <p:txBody>
          <a:bodyPr/>
          <a:lstStyle/>
          <a:p>
            <a:pPr eaLnBrk="1" hangingPunct="1"/>
            <a:r>
              <a:rPr lang="en-US" smtClean="0"/>
              <a:t>Movies, cartoons, etc. animate by the rapid display of many still pictures known as </a:t>
            </a:r>
            <a:r>
              <a:rPr lang="en-US" b="1" smtClean="0"/>
              <a:t>frames</a:t>
            </a:r>
          </a:p>
          <a:p>
            <a:pPr eaLnBrk="1" hangingPunct="1"/>
            <a:r>
              <a:rPr lang="en-US" smtClean="0"/>
              <a:t>Human visual perception is relatively slow so it’s fooled into observing smooth motion when the </a:t>
            </a:r>
            <a:r>
              <a:rPr lang="en-US" b="1" smtClean="0"/>
              <a:t>display rate is about 30 fps</a:t>
            </a:r>
            <a:r>
              <a:rPr lang="en-US" smtClean="0"/>
              <a:t> or 30 Hz</a:t>
            </a:r>
          </a:p>
          <a:p>
            <a:pPr eaLnBrk="1" hangingPunct="1"/>
            <a:r>
              <a:rPr lang="en-US" smtClean="0"/>
              <a:t>Iteration, arrays, and indexing can be</a:t>
            </a:r>
            <a:br>
              <a:rPr lang="en-US" smtClean="0"/>
            </a:br>
            <a:r>
              <a:rPr lang="en-US" smtClean="0"/>
              <a:t>used for animation</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a:xfrm>
            <a:off x="1447800" y="334963"/>
            <a:ext cx="6019800" cy="5791200"/>
          </a:xfrm>
          <a:ln>
            <a:solidFill>
              <a:schemeClr val="accent2">
                <a:lumMod val="75000"/>
              </a:schemeClr>
            </a:solidFill>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p:txBody>
          <a:bodyPr/>
          <a:lstStyle/>
          <a:p>
            <a:pPr eaLnBrk="1" hangingPunct="1"/>
            <a:r>
              <a:rPr lang="en-US" smtClean="0"/>
              <a:t>JavaScript Animation</a:t>
            </a:r>
          </a:p>
        </p:txBody>
      </p:sp>
      <p:sp>
        <p:nvSpPr>
          <p:cNvPr id="47106" name="Content Placeholder 2"/>
          <p:cNvSpPr>
            <a:spLocks noGrp="1"/>
          </p:cNvSpPr>
          <p:nvPr>
            <p:ph idx="1"/>
          </p:nvPr>
        </p:nvSpPr>
        <p:spPr/>
        <p:txBody>
          <a:bodyPr/>
          <a:lstStyle/>
          <a:p>
            <a:pPr eaLnBrk="1" hangingPunct="1"/>
            <a:r>
              <a:rPr lang="en-US" smtClean="0"/>
              <a:t>Animation in JavaScript requires three things:</a:t>
            </a:r>
          </a:p>
          <a:p>
            <a:pPr marL="914400" lvl="1" indent="-514350" eaLnBrk="1" hangingPunct="1">
              <a:buFontTx/>
              <a:buAutoNum type="arabicPeriod"/>
            </a:pPr>
            <a:r>
              <a:rPr lang="en-US" smtClean="0"/>
              <a:t>Using a timer to initiate animation events</a:t>
            </a:r>
          </a:p>
          <a:p>
            <a:pPr marL="914400" lvl="1" indent="-514350" eaLnBrk="1" hangingPunct="1">
              <a:buFontTx/>
              <a:buAutoNum type="arabicPeriod"/>
            </a:pPr>
            <a:r>
              <a:rPr lang="en-US" smtClean="0"/>
              <a:t>Prefetching the frames of the animation</a:t>
            </a:r>
          </a:p>
          <a:p>
            <a:pPr marL="914400" lvl="1" indent="-514350" eaLnBrk="1" hangingPunct="1">
              <a:buFontTx/>
              <a:buAutoNum type="arabicPeriod"/>
            </a:pPr>
            <a:r>
              <a:rPr lang="en-US" smtClean="0"/>
              <a:t>Redrawing a Web page image</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pPr eaLnBrk="1" hangingPunct="1"/>
            <a:r>
              <a:rPr lang="en-US" smtClean="0"/>
              <a:t>1. Using a Timer</a:t>
            </a:r>
          </a:p>
        </p:txBody>
      </p:sp>
      <p:sp>
        <p:nvSpPr>
          <p:cNvPr id="48130" name="Content Placeholder 2"/>
          <p:cNvSpPr>
            <a:spLocks noGrp="1"/>
          </p:cNvSpPr>
          <p:nvPr>
            <p:ph idx="1"/>
          </p:nvPr>
        </p:nvSpPr>
        <p:spPr/>
        <p:txBody>
          <a:bodyPr/>
          <a:lstStyle/>
          <a:p>
            <a:pPr eaLnBrk="1" hangingPunct="1"/>
            <a:r>
              <a:rPr lang="en-US" smtClean="0"/>
              <a:t>JavaScript animation will be shown in a Web browser. </a:t>
            </a:r>
          </a:p>
          <a:p>
            <a:pPr eaLnBrk="1" hangingPunct="1"/>
            <a:r>
              <a:rPr lang="en-US" smtClean="0"/>
              <a:t>Web browsers are </a:t>
            </a:r>
            <a:r>
              <a:rPr lang="en-US" i="1" smtClean="0"/>
              <a:t>event driven:</a:t>
            </a:r>
          </a:p>
          <a:p>
            <a:pPr lvl="1" eaLnBrk="1" hangingPunct="1"/>
            <a:r>
              <a:rPr lang="en-US" smtClean="0"/>
              <a:t>They sit idle until an event occurs, then they act, and then idly wait for next event…repeat</a:t>
            </a:r>
          </a:p>
          <a:p>
            <a:pPr eaLnBrk="1" hangingPunct="1"/>
            <a:r>
              <a:rPr lang="en-US" smtClean="0"/>
              <a:t>Doesn’t animation require constant action? (action every 30 milliseconds)</a:t>
            </a:r>
          </a:p>
          <a:p>
            <a:pPr eaLnBrk="1" hangingPunct="1"/>
            <a:r>
              <a:rPr lang="en-US" smtClean="0"/>
              <a:t>Then, turn the activity of drawing the next frame into an event!</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p:txBody>
          <a:bodyPr/>
          <a:lstStyle/>
          <a:p>
            <a:pPr eaLnBrk="1" hangingPunct="1"/>
            <a:r>
              <a:rPr lang="en-US" smtClean="0"/>
              <a:t>1. Using a Timer</a:t>
            </a:r>
          </a:p>
        </p:txBody>
      </p:sp>
      <p:sp>
        <p:nvSpPr>
          <p:cNvPr id="49154" name="Content Placeholder 2"/>
          <p:cNvSpPr>
            <a:spLocks noGrp="1"/>
          </p:cNvSpPr>
          <p:nvPr>
            <p:ph idx="1"/>
          </p:nvPr>
        </p:nvSpPr>
        <p:spPr/>
        <p:txBody>
          <a:bodyPr/>
          <a:lstStyle/>
          <a:p>
            <a:pPr eaLnBrk="1" hangingPunct="1"/>
            <a:r>
              <a:rPr lang="en-US" smtClean="0"/>
              <a:t>Programmers’ timers typically “tick” once per millisecond</a:t>
            </a:r>
          </a:p>
          <a:p>
            <a:pPr eaLnBrk="1" hangingPunct="1"/>
            <a:r>
              <a:rPr lang="en-US" smtClean="0"/>
              <a:t>Timers, in JavaScript, are intuitive</a:t>
            </a:r>
          </a:p>
          <a:p>
            <a:pPr eaLnBrk="1" hangingPunct="1"/>
            <a:r>
              <a:rPr lang="en-US" smtClean="0"/>
              <a:t>The command to set a timer is</a:t>
            </a:r>
            <a:br>
              <a:rPr lang="en-US" smtClean="0"/>
            </a:br>
            <a:r>
              <a:rPr lang="en-US" smtClean="0"/>
              <a:t/>
            </a:r>
            <a:br>
              <a:rPr lang="en-US" smtClean="0"/>
            </a:br>
            <a:r>
              <a:rPr lang="en-US" smtClean="0"/>
              <a:t>setTimeout</a:t>
            </a:r>
            <a:r>
              <a:rPr lang="en-US" sz="2800" smtClean="0"/>
              <a:t>("&lt;</a:t>
            </a:r>
            <a:r>
              <a:rPr lang="en-US" sz="2800" i="1" smtClean="0"/>
              <a:t>event handler &gt;", &lt;duration&gt;)</a:t>
            </a:r>
            <a:endParaRPr lang="en-US" i="1"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title"/>
          </p:nvPr>
        </p:nvSpPr>
        <p:spPr/>
        <p:txBody>
          <a:bodyPr/>
          <a:lstStyle/>
          <a:p>
            <a:pPr eaLnBrk="1" hangingPunct="1"/>
            <a:r>
              <a:rPr lang="en-US" smtClean="0"/>
              <a:t>1. Using a Timer</a:t>
            </a:r>
          </a:p>
        </p:txBody>
      </p:sp>
      <p:sp>
        <p:nvSpPr>
          <p:cNvPr id="50178" name="Content Placeholder 2"/>
          <p:cNvSpPr>
            <a:spLocks noGrp="1"/>
          </p:cNvSpPr>
          <p:nvPr>
            <p:ph idx="1"/>
          </p:nvPr>
        </p:nvSpPr>
        <p:spPr/>
        <p:txBody>
          <a:bodyPr/>
          <a:lstStyle/>
          <a:p>
            <a:pPr eaLnBrk="1" hangingPunct="1"/>
            <a:r>
              <a:rPr lang="en-US" smtClean="0"/>
              <a:t>&lt;</a:t>
            </a:r>
            <a:r>
              <a:rPr lang="en-US" i="1" smtClean="0"/>
              <a:t>event handler &gt; </a:t>
            </a:r>
            <a:r>
              <a:rPr lang="en-US" smtClean="0"/>
              <a:t>is a “string” giving the JavaScript computation that runs when the timer goes off</a:t>
            </a:r>
          </a:p>
          <a:p>
            <a:pPr eaLnBrk="1" hangingPunct="1"/>
            <a:r>
              <a:rPr lang="en-US" smtClean="0"/>
              <a:t>&lt;</a:t>
            </a:r>
            <a:r>
              <a:rPr lang="en-US" i="1" smtClean="0"/>
              <a:t>duration&gt; </a:t>
            </a:r>
            <a:r>
              <a:rPr lang="en-US" smtClean="0"/>
              <a:t>is positive number in milliseconds saying when the timer should go off</a:t>
            </a:r>
          </a:p>
          <a:p>
            <a:pPr eaLnBrk="1" hangingPunct="1"/>
            <a:r>
              <a:rPr lang="en-US" smtClean="0"/>
              <a:t>the last step for the function must be to set the timer so that it “wakes up” again or the animation will stop</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Title 1"/>
          <p:cNvSpPr>
            <a:spLocks noGrp="1"/>
          </p:cNvSpPr>
          <p:nvPr>
            <p:ph type="title"/>
          </p:nvPr>
        </p:nvSpPr>
        <p:spPr/>
        <p:txBody>
          <a:bodyPr/>
          <a:lstStyle/>
          <a:p>
            <a:pPr eaLnBrk="1" hangingPunct="1"/>
            <a:r>
              <a:rPr lang="en-US" smtClean="0"/>
              <a:t>1. Using a Timer</a:t>
            </a:r>
          </a:p>
        </p:txBody>
      </p:sp>
      <p:sp>
        <p:nvSpPr>
          <p:cNvPr id="51202" name="Content Placeholder 2"/>
          <p:cNvSpPr>
            <a:spLocks noGrp="1"/>
          </p:cNvSpPr>
          <p:nvPr>
            <p:ph idx="1"/>
          </p:nvPr>
        </p:nvSpPr>
        <p:spPr/>
        <p:txBody>
          <a:bodyPr/>
          <a:lstStyle/>
          <a:p>
            <a:pPr eaLnBrk="1" hangingPunct="1"/>
            <a:r>
              <a:rPr lang="en-US" smtClean="0"/>
              <a:t>Example:</a:t>
            </a:r>
          </a:p>
          <a:p>
            <a:pPr lvl="1" eaLnBrk="1" hangingPunct="1"/>
            <a:r>
              <a:rPr lang="en-US" smtClean="0"/>
              <a:t>To display a frame in 30 ms using the function animate( ): </a:t>
            </a:r>
            <a:br>
              <a:rPr lang="en-US" smtClean="0"/>
            </a:br>
            <a:r>
              <a:rPr lang="en-US" smtClean="0"/>
              <a:t/>
            </a:r>
            <a:br>
              <a:rPr lang="en-US" smtClean="0"/>
            </a:br>
            <a:r>
              <a:rPr lang="en-US" smtClean="0"/>
              <a:t>setTimeout("animate( )", 30)</a:t>
            </a:r>
          </a:p>
          <a:p>
            <a:pPr lvl="1" eaLnBrk="1" hangingPunct="1"/>
            <a:endParaRPr lang="en-US" smtClean="0"/>
          </a:p>
          <a:p>
            <a:pPr eaLnBrk="1" hangingPunct="1"/>
            <a:r>
              <a:rPr lang="en-US" smtClean="0"/>
              <a:t>30 ms later the computer runs the animate( ) function and displays the frame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Title 1"/>
          <p:cNvSpPr>
            <a:spLocks noGrp="1"/>
          </p:cNvSpPr>
          <p:nvPr>
            <p:ph type="title"/>
          </p:nvPr>
        </p:nvSpPr>
        <p:spPr/>
        <p:txBody>
          <a:bodyPr/>
          <a:lstStyle/>
          <a:p>
            <a:pPr eaLnBrk="1" hangingPunct="1"/>
            <a:r>
              <a:rPr lang="en-US" smtClean="0"/>
              <a:t>1. Using a Timer</a:t>
            </a:r>
          </a:p>
        </p:txBody>
      </p:sp>
      <p:sp>
        <p:nvSpPr>
          <p:cNvPr id="52226" name="Content Placeholder 2"/>
          <p:cNvSpPr>
            <a:spLocks noGrp="1"/>
          </p:cNvSpPr>
          <p:nvPr>
            <p:ph idx="1"/>
          </p:nvPr>
        </p:nvSpPr>
        <p:spPr/>
        <p:txBody>
          <a:bodyPr/>
          <a:lstStyle/>
          <a:p>
            <a:pPr eaLnBrk="1" hangingPunct="1"/>
            <a:r>
              <a:rPr lang="en-US" smtClean="0"/>
              <a:t>Using a Handle to Refer to a Timer</a:t>
            </a:r>
          </a:p>
          <a:p>
            <a:pPr lvl="1" eaLnBrk="1" hangingPunct="1"/>
            <a:r>
              <a:rPr lang="en-US" smtClean="0"/>
              <a:t>Computer timers can keep track of many different times at once</a:t>
            </a:r>
          </a:p>
          <a:p>
            <a:pPr lvl="1" eaLnBrk="1" hangingPunct="1"/>
            <a:r>
              <a:rPr lang="en-US" smtClean="0"/>
              <a:t>Computers use special code called </a:t>
            </a:r>
            <a:r>
              <a:rPr lang="en-US" b="1" smtClean="0"/>
              <a:t>handle</a:t>
            </a:r>
            <a:r>
              <a:rPr lang="en-US" smtClean="0"/>
              <a:t> to identify which timer is being used</a:t>
            </a:r>
          </a:p>
          <a:p>
            <a:pPr lvl="2" eaLnBrk="1" hangingPunct="1"/>
            <a:r>
              <a:rPr lang="en-US" smtClean="0"/>
              <a:t>timerID is the variable name to handle our timer</a:t>
            </a:r>
          </a:p>
          <a:p>
            <a:pPr lvl="2" eaLnBrk="1" hangingPunct="1">
              <a:buFontTx/>
              <a:buNone/>
            </a:pPr>
            <a:r>
              <a:rPr lang="en-US" smtClean="0"/>
              <a:t>	timerID = setTimeout( "animate()", 30 );</a:t>
            </a:r>
          </a:p>
          <a:p>
            <a:pPr lvl="2" eaLnBrk="1" hangingPunct="1">
              <a:buFontTx/>
              <a:buNone/>
            </a:pPr>
            <a:endParaRPr lang="en-US" smtClean="0"/>
          </a:p>
          <a:p>
            <a:pPr lvl="2" eaLnBrk="1" hangingPunct="1"/>
            <a:r>
              <a:rPr lang="en-US" smtClean="0"/>
              <a:t>To cancel our timer:</a:t>
            </a:r>
            <a:br>
              <a:rPr lang="en-US" smtClean="0"/>
            </a:br>
            <a:r>
              <a:rPr lang="en-US" smtClean="0"/>
              <a:t>clearTimeout( timerID );</a:t>
            </a:r>
          </a:p>
          <a:p>
            <a:pPr eaLnBrk="1" hangingPunct="1"/>
            <a:endParaRPr lang="en-US"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i="1" smtClean="0"/>
              <a:t>for</a:t>
            </a:r>
            <a:r>
              <a:rPr lang="en-US" smtClean="0"/>
              <a:t> Loop Syntax</a:t>
            </a:r>
          </a:p>
        </p:txBody>
      </p:sp>
      <p:sp>
        <p:nvSpPr>
          <p:cNvPr id="16386" name="Content Placeholder 2"/>
          <p:cNvSpPr>
            <a:spLocks noGrp="1"/>
          </p:cNvSpPr>
          <p:nvPr>
            <p:ph idx="1"/>
          </p:nvPr>
        </p:nvSpPr>
        <p:spPr/>
        <p:txBody>
          <a:bodyPr/>
          <a:lstStyle/>
          <a:p>
            <a:pPr eaLnBrk="1" hangingPunct="1">
              <a:buFontTx/>
              <a:buNone/>
            </a:pPr>
            <a:r>
              <a:rPr lang="en-US" smtClean="0"/>
              <a:t>for </a:t>
            </a:r>
            <a:r>
              <a:rPr lang="en-US" sz="2400" smtClean="0"/>
              <a:t>( &lt;</a:t>
            </a:r>
            <a:r>
              <a:rPr lang="en-US" sz="2400" i="1" smtClean="0"/>
              <a:t>initialization&gt;; &lt;continuation&gt;; &lt;next iteration</a:t>
            </a:r>
            <a:r>
              <a:rPr lang="en-US" sz="1800" i="1" smtClean="0"/>
              <a:t>&gt; </a:t>
            </a:r>
            <a:r>
              <a:rPr lang="en-US" sz="2400" i="1" smtClean="0"/>
              <a:t>)</a:t>
            </a:r>
            <a:r>
              <a:rPr lang="en-US" i="1" smtClean="0"/>
              <a:t> {</a:t>
            </a:r>
          </a:p>
          <a:p>
            <a:pPr eaLnBrk="1" hangingPunct="1">
              <a:buFontTx/>
              <a:buNone/>
            </a:pPr>
            <a:r>
              <a:rPr lang="en-US" sz="2400" smtClean="0"/>
              <a:t>&lt; </a:t>
            </a:r>
            <a:r>
              <a:rPr lang="en-US" sz="2400" i="1" smtClean="0"/>
              <a:t>statement list&gt;</a:t>
            </a:r>
            <a:endParaRPr lang="en-US" i="1" smtClean="0"/>
          </a:p>
          <a:p>
            <a:pPr eaLnBrk="1" hangingPunct="1">
              <a:buFontTx/>
              <a:buNone/>
            </a:pPr>
            <a:r>
              <a:rPr lang="en-US" smtClean="0"/>
              <a:t>}</a:t>
            </a:r>
          </a:p>
          <a:p>
            <a:pPr eaLnBrk="1" hangingPunct="1">
              <a:buFontTx/>
              <a:buNone/>
            </a:pPr>
            <a:endParaRPr lang="en-US" smtClean="0"/>
          </a:p>
          <a:p>
            <a:pPr eaLnBrk="1" hangingPunct="1"/>
            <a:r>
              <a:rPr lang="en-US" sz="2800" smtClean="0"/>
              <a:t>Text that is not in &lt;meta-brackets&gt; must be given literally</a:t>
            </a:r>
          </a:p>
          <a:p>
            <a:pPr eaLnBrk="1" hangingPunct="1"/>
            <a:r>
              <a:rPr lang="en-US" sz="2800" smtClean="0"/>
              <a:t>The </a:t>
            </a:r>
            <a:r>
              <a:rPr lang="en-US" sz="2800" b="1" i="1" smtClean="0"/>
              <a:t>statement</a:t>
            </a:r>
            <a:r>
              <a:rPr lang="en-US" sz="2800" smtClean="0"/>
              <a:t> sequence to be repeated is in the &lt;</a:t>
            </a:r>
            <a:r>
              <a:rPr lang="en-US" sz="2800" i="1" smtClean="0"/>
              <a:t>statement list&gt;</a:t>
            </a:r>
            <a:endParaRPr lang="en-US" sz="2800" smtClean="0"/>
          </a:p>
          <a:p>
            <a:pPr eaLnBrk="1" hangingPunct="1">
              <a:buFontTx/>
              <a:buNone/>
            </a:pPr>
            <a:endParaRPr lang="en-US" smtClean="0"/>
          </a:p>
          <a:p>
            <a:pPr eaLnBrk="1" hangingPunct="1"/>
            <a:endParaRPr lang="en-US"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Title 1"/>
          <p:cNvSpPr>
            <a:spLocks noGrp="1"/>
          </p:cNvSpPr>
          <p:nvPr>
            <p:ph type="title"/>
          </p:nvPr>
        </p:nvSpPr>
        <p:spPr/>
        <p:txBody>
          <a:bodyPr/>
          <a:lstStyle/>
          <a:p>
            <a:pPr eaLnBrk="1" hangingPunct="1"/>
            <a:r>
              <a:rPr lang="en-US" smtClean="0"/>
              <a:t>1. Using a Timer</a:t>
            </a:r>
          </a:p>
        </p:txBody>
      </p:sp>
      <p:sp>
        <p:nvSpPr>
          <p:cNvPr id="53250" name="Content Placeholder 2"/>
          <p:cNvSpPr>
            <a:spLocks noGrp="1"/>
          </p:cNvSpPr>
          <p:nvPr>
            <p:ph idx="1"/>
          </p:nvPr>
        </p:nvSpPr>
        <p:spPr/>
        <p:txBody>
          <a:bodyPr/>
          <a:lstStyle/>
          <a:p>
            <a:pPr eaLnBrk="1" hangingPunct="1"/>
            <a:r>
              <a:rPr lang="en-US" smtClean="0"/>
              <a:t>Using Buttons to Start/Stop the Animation</a:t>
            </a:r>
          </a:p>
          <a:p>
            <a:pPr lvl="1" eaLnBrk="1" hangingPunct="1"/>
            <a:r>
              <a:rPr lang="en-US" smtClean="0"/>
              <a:t>Buttons can be used to start (setTimeout()) and stop (clearTimeout()) animation</a:t>
            </a:r>
          </a:p>
          <a:p>
            <a:pPr lvl="1" eaLnBrk="1" hangingPunct="1"/>
            <a:endParaRPr lang="en-US" sz="2400" smtClean="0"/>
          </a:p>
          <a:p>
            <a:pPr lvl="1" eaLnBrk="1" hangingPunct="1"/>
            <a:endParaRPr lang="en-US" sz="2400" smtClean="0"/>
          </a:p>
          <a:p>
            <a:pPr lvl="1" eaLnBrk="1" hangingPunct="1"/>
            <a:endParaRPr lang="en-US" sz="2400" smtClean="0"/>
          </a:p>
          <a:p>
            <a:pPr eaLnBrk="1" hangingPunct="1"/>
            <a:r>
              <a:rPr lang="en-US" b="1" smtClean="0"/>
              <a:t>Start</a:t>
            </a:r>
            <a:r>
              <a:rPr lang="en-US" smtClean="0"/>
              <a:t> button sets the timer for the first time</a:t>
            </a:r>
          </a:p>
          <a:p>
            <a:pPr eaLnBrk="1" hangingPunct="1"/>
            <a:r>
              <a:rPr lang="en-US" smtClean="0"/>
              <a:t>Animation keeps going on its own</a:t>
            </a:r>
          </a:p>
          <a:p>
            <a:pPr eaLnBrk="1" hangingPunct="1"/>
            <a:r>
              <a:rPr lang="en-US" b="1" smtClean="0"/>
              <a:t>Stop</a:t>
            </a:r>
            <a:r>
              <a:rPr lang="en-US" smtClean="0"/>
              <a:t> button clears the timer/stops the animation</a:t>
            </a:r>
          </a:p>
          <a:p>
            <a:pPr eaLnBrk="1" hangingPunct="1"/>
            <a:endParaRPr lang="en-US" smtClean="0"/>
          </a:p>
        </p:txBody>
      </p:sp>
      <p:pic>
        <p:nvPicPr>
          <p:cNvPr id="3074" name="Picture 2"/>
          <p:cNvPicPr>
            <a:picLocks noChangeAspect="1" noChangeArrowheads="1"/>
          </p:cNvPicPr>
          <p:nvPr/>
        </p:nvPicPr>
        <p:blipFill>
          <a:blip r:embed="rId2"/>
          <a:srcRect/>
          <a:stretch>
            <a:fillRect/>
          </a:stretch>
        </p:blipFill>
        <p:spPr bwMode="auto">
          <a:xfrm>
            <a:off x="1524000" y="3124200"/>
            <a:ext cx="5105400" cy="1284288"/>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Title 1"/>
          <p:cNvSpPr>
            <a:spLocks noGrp="1"/>
          </p:cNvSpPr>
          <p:nvPr>
            <p:ph type="title"/>
          </p:nvPr>
        </p:nvSpPr>
        <p:spPr/>
        <p:txBody>
          <a:bodyPr/>
          <a:lstStyle/>
          <a:p>
            <a:pPr marL="342900" indent="-342900" eaLnBrk="1" hangingPunct="1"/>
            <a:r>
              <a:rPr lang="en-US" smtClean="0"/>
              <a:t>2. Prefetching</a:t>
            </a:r>
          </a:p>
        </p:txBody>
      </p:sp>
      <p:sp>
        <p:nvSpPr>
          <p:cNvPr id="54274" name="Content Placeholder 2"/>
          <p:cNvSpPr>
            <a:spLocks noGrp="1"/>
          </p:cNvSpPr>
          <p:nvPr>
            <p:ph idx="1"/>
          </p:nvPr>
        </p:nvSpPr>
        <p:spPr/>
        <p:txBody>
          <a:bodyPr/>
          <a:lstStyle/>
          <a:p>
            <a:pPr eaLnBrk="1" hangingPunct="1"/>
            <a:r>
              <a:rPr lang="en-US" smtClean="0"/>
              <a:t>Graphics files are usually stored in separate directory</a:t>
            </a:r>
          </a:p>
          <a:p>
            <a:pPr eaLnBrk="1" hangingPunct="1"/>
            <a:r>
              <a:rPr lang="en-US" smtClean="0"/>
              <a:t>Display first image at first (doesn’t need to be animated yet)</a:t>
            </a:r>
          </a:p>
          <a:p>
            <a:pPr eaLnBrk="1" hangingPunct="1"/>
            <a:endParaRPr lang="en-US" smtClean="0"/>
          </a:p>
        </p:txBody>
      </p:sp>
      <p:pic>
        <p:nvPicPr>
          <p:cNvPr id="4098" name="Picture 2"/>
          <p:cNvPicPr>
            <a:picLocks noChangeAspect="1" noChangeArrowheads="1"/>
          </p:cNvPicPr>
          <p:nvPr/>
        </p:nvPicPr>
        <p:blipFill>
          <a:blip r:embed="rId2"/>
          <a:srcRect/>
          <a:stretch>
            <a:fillRect/>
          </a:stretch>
        </p:blipFill>
        <p:spPr bwMode="auto">
          <a:xfrm>
            <a:off x="1219200" y="3962400"/>
            <a:ext cx="6686550" cy="2447925"/>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p:txBody>
          <a:bodyPr/>
          <a:lstStyle/>
          <a:p>
            <a:pPr marL="342900" indent="-342900" eaLnBrk="1" hangingPunct="1"/>
            <a:r>
              <a:rPr lang="en-US" smtClean="0"/>
              <a:t>2. Prefetching</a:t>
            </a:r>
          </a:p>
        </p:txBody>
      </p:sp>
      <p:sp>
        <p:nvSpPr>
          <p:cNvPr id="55298" name="Content Placeholder 2"/>
          <p:cNvSpPr>
            <a:spLocks noGrp="1"/>
          </p:cNvSpPr>
          <p:nvPr>
            <p:ph idx="1"/>
          </p:nvPr>
        </p:nvSpPr>
        <p:spPr/>
        <p:txBody>
          <a:bodyPr/>
          <a:lstStyle/>
          <a:p>
            <a:pPr eaLnBrk="1" hangingPunct="1"/>
            <a:r>
              <a:rPr lang="en-US" smtClean="0"/>
              <a:t>To animate (overwrite image with next sequenced image):</a:t>
            </a:r>
          </a:p>
          <a:p>
            <a:pPr lvl="1" eaLnBrk="1" hangingPunct="1"/>
            <a:r>
              <a:rPr lang="en-US" smtClean="0"/>
              <a:t>Loading an image one-at-a-time is too slow </a:t>
            </a:r>
          </a:p>
          <a:p>
            <a:pPr lvl="1" eaLnBrk="1" hangingPunct="1"/>
            <a:r>
              <a:rPr lang="en-US" smtClean="0"/>
              <a:t>Get all images first, store them locally, then display them</a:t>
            </a:r>
          </a:p>
          <a:p>
            <a:pPr eaLnBrk="1" hangingPunct="1"/>
            <a:r>
              <a:rPr lang="en-US" smtClean="0"/>
              <a:t>Images are already numbered (to keep track of where they are in the sequence)</a:t>
            </a:r>
          </a:p>
          <a:p>
            <a:pPr lvl="1" eaLnBrk="1" hangingPunct="1"/>
            <a:r>
              <a:rPr lang="en-US" smtClean="0"/>
              <a:t>Indexed already?</a:t>
            </a:r>
            <a:br>
              <a:rPr lang="en-US" smtClean="0"/>
            </a:br>
            <a:r>
              <a:rPr lang="en-US" smtClean="0"/>
              <a:t>use an array!</a:t>
            </a:r>
          </a:p>
        </p:txBody>
      </p:sp>
      <p:pic>
        <p:nvPicPr>
          <p:cNvPr id="5124" name="Picture 4"/>
          <p:cNvPicPr>
            <a:picLocks noChangeAspect="1" noChangeArrowheads="1"/>
          </p:cNvPicPr>
          <p:nvPr/>
        </p:nvPicPr>
        <p:blipFill>
          <a:blip r:embed="rId2"/>
          <a:srcRect/>
          <a:stretch>
            <a:fillRect/>
          </a:stretch>
        </p:blipFill>
        <p:spPr bwMode="auto">
          <a:xfrm>
            <a:off x="4343400" y="5638800"/>
            <a:ext cx="2819400" cy="4953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p:cNvSpPr>
            <a:spLocks noGrp="1"/>
          </p:cNvSpPr>
          <p:nvPr>
            <p:ph type="title"/>
          </p:nvPr>
        </p:nvSpPr>
        <p:spPr/>
        <p:txBody>
          <a:bodyPr/>
          <a:lstStyle/>
          <a:p>
            <a:pPr marL="342900" indent="-342900" eaLnBrk="1" hangingPunct="1"/>
            <a:r>
              <a:rPr lang="en-US" smtClean="0"/>
              <a:t>2. Prefetching</a:t>
            </a:r>
          </a:p>
        </p:txBody>
      </p:sp>
      <p:sp>
        <p:nvSpPr>
          <p:cNvPr id="56322" name="Content Placeholder 2"/>
          <p:cNvSpPr>
            <a:spLocks noGrp="1"/>
          </p:cNvSpPr>
          <p:nvPr>
            <p:ph idx="1"/>
          </p:nvPr>
        </p:nvSpPr>
        <p:spPr/>
        <p:txBody>
          <a:bodyPr/>
          <a:lstStyle/>
          <a:p>
            <a:pPr eaLnBrk="1" hangingPunct="1"/>
            <a:r>
              <a:rPr lang="en-US" b="1" smtClean="0"/>
              <a:t>Initializing to an Image Object</a:t>
            </a:r>
            <a:r>
              <a:rPr lang="en-US" smtClean="0"/>
              <a:t>:</a:t>
            </a:r>
          </a:p>
          <a:p>
            <a:pPr lvl="1" eaLnBrk="1" hangingPunct="1"/>
            <a:r>
              <a:rPr lang="en-US" smtClean="0"/>
              <a:t>Elements of the array must be initialized to an image object</a:t>
            </a:r>
          </a:p>
          <a:p>
            <a:pPr lvl="1" eaLnBrk="1" hangingPunct="1"/>
            <a:r>
              <a:rPr lang="en-US" smtClean="0"/>
              <a:t>Image object is a blank instance of an image</a:t>
            </a:r>
          </a:p>
          <a:p>
            <a:pPr lvl="1" eaLnBrk="1" hangingPunct="1"/>
            <a:r>
              <a:rPr lang="en-US" smtClean="0"/>
              <a:t>Initialize the 12 array elements to image objects requires an iteration and the new </a:t>
            </a:r>
            <a:r>
              <a:rPr lang="en-US" sz="2400" smtClean="0"/>
              <a:t>Image() </a:t>
            </a:r>
            <a:r>
              <a:rPr lang="en-US" smtClean="0"/>
              <a:t>operation: </a:t>
            </a:r>
          </a:p>
        </p:txBody>
      </p:sp>
      <p:pic>
        <p:nvPicPr>
          <p:cNvPr id="6146" name="Picture 2"/>
          <p:cNvPicPr>
            <a:picLocks noChangeAspect="1" noChangeArrowheads="1"/>
          </p:cNvPicPr>
          <p:nvPr/>
        </p:nvPicPr>
        <p:blipFill>
          <a:blip r:embed="rId2"/>
          <a:srcRect/>
          <a:stretch>
            <a:fillRect/>
          </a:stretch>
        </p:blipFill>
        <p:spPr bwMode="auto">
          <a:xfrm>
            <a:off x="3048000" y="5181600"/>
            <a:ext cx="3267075" cy="8763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Title 1"/>
          <p:cNvSpPr>
            <a:spLocks noGrp="1"/>
          </p:cNvSpPr>
          <p:nvPr>
            <p:ph type="title"/>
          </p:nvPr>
        </p:nvSpPr>
        <p:spPr/>
        <p:txBody>
          <a:bodyPr/>
          <a:lstStyle/>
          <a:p>
            <a:pPr marL="342900" indent="-342900" eaLnBrk="1" hangingPunct="1"/>
            <a:r>
              <a:rPr lang="en-US" smtClean="0"/>
              <a:t>2. Prefetching</a:t>
            </a:r>
          </a:p>
        </p:txBody>
      </p:sp>
      <p:sp>
        <p:nvSpPr>
          <p:cNvPr id="57346" name="Content Placeholder 2"/>
          <p:cNvSpPr>
            <a:spLocks noGrp="1"/>
          </p:cNvSpPr>
          <p:nvPr>
            <p:ph idx="1"/>
          </p:nvPr>
        </p:nvSpPr>
        <p:spPr/>
        <p:txBody>
          <a:bodyPr/>
          <a:lstStyle/>
          <a:p>
            <a:pPr eaLnBrk="1" hangingPunct="1"/>
            <a:r>
              <a:rPr lang="en-US" b="1" smtClean="0"/>
              <a:t>Using the </a:t>
            </a:r>
            <a:r>
              <a:rPr lang="en-US" b="1" i="1" smtClean="0"/>
              <a:t>src</a:t>
            </a:r>
            <a:r>
              <a:rPr lang="en-US" b="1" smtClean="0"/>
              <a:t> Component</a:t>
            </a:r>
          </a:p>
          <a:p>
            <a:pPr lvl="1" eaLnBrk="1" hangingPunct="1"/>
            <a:r>
              <a:rPr lang="en-US" smtClean="0"/>
              <a:t>Field called src where the image’s source is stored</a:t>
            </a:r>
          </a:p>
          <a:p>
            <a:pPr lvl="1" eaLnBrk="1" hangingPunct="1"/>
            <a:r>
              <a:rPr lang="en-US" smtClean="0"/>
              <a:t>&lt;img src=". . . "/&gt; tag in HTML</a:t>
            </a:r>
          </a:p>
          <a:p>
            <a:pPr lvl="1" eaLnBrk="1" hangingPunct="1"/>
            <a:r>
              <a:rPr lang="en-US" smtClean="0"/>
              <a:t>Browser saves the name, gets the file, stores it in memory:</a:t>
            </a:r>
          </a:p>
          <a:p>
            <a:pPr lvl="1" eaLnBrk="1" hangingPunct="1"/>
            <a:endParaRPr lang="en-US" smtClean="0"/>
          </a:p>
          <a:p>
            <a:pPr lvl="1" eaLnBrk="1" hangingPunct="1"/>
            <a:r>
              <a:rPr lang="en-US" smtClean="0"/>
              <a:t>NOTE how the file name is build using  iteration and concatenation:</a:t>
            </a:r>
            <a:br>
              <a:rPr lang="en-US" smtClean="0"/>
            </a:br>
            <a:r>
              <a:rPr lang="en-US" smtClean="0"/>
              <a:t>gifpix/Busy</a:t>
            </a:r>
            <a:r>
              <a:rPr lang="en-US" i="1" smtClean="0"/>
              <a:t>i</a:t>
            </a:r>
            <a:r>
              <a:rPr lang="en-US" smtClean="0"/>
              <a:t>.gif</a:t>
            </a:r>
          </a:p>
        </p:txBody>
      </p:sp>
      <p:pic>
        <p:nvPicPr>
          <p:cNvPr id="7170" name="Picture 2"/>
          <p:cNvPicPr>
            <a:picLocks noChangeAspect="1" noChangeArrowheads="1"/>
          </p:cNvPicPr>
          <p:nvPr/>
        </p:nvPicPr>
        <p:blipFill>
          <a:blip r:embed="rId2"/>
          <a:srcRect/>
          <a:stretch>
            <a:fillRect/>
          </a:stretch>
        </p:blipFill>
        <p:spPr bwMode="auto">
          <a:xfrm>
            <a:off x="3048000" y="4648200"/>
            <a:ext cx="3209925" cy="352425"/>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p:cNvSpPr>
            <a:spLocks noGrp="1"/>
          </p:cNvSpPr>
          <p:nvPr>
            <p:ph type="title"/>
          </p:nvPr>
        </p:nvSpPr>
        <p:spPr/>
        <p:txBody>
          <a:bodyPr/>
          <a:lstStyle/>
          <a:p>
            <a:pPr marL="342900" indent="-342900" eaLnBrk="1" hangingPunct="1"/>
            <a:r>
              <a:rPr lang="en-US" smtClean="0"/>
              <a:t>2. Prefetching</a:t>
            </a:r>
          </a:p>
        </p:txBody>
      </p:sp>
      <p:sp>
        <p:nvSpPr>
          <p:cNvPr id="58370" name="Content Placeholder 2"/>
          <p:cNvSpPr>
            <a:spLocks noGrp="1"/>
          </p:cNvSpPr>
          <p:nvPr>
            <p:ph idx="1"/>
          </p:nvPr>
        </p:nvSpPr>
        <p:spPr/>
        <p:txBody>
          <a:bodyPr/>
          <a:lstStyle/>
          <a:p>
            <a:pPr eaLnBrk="1" hangingPunct="1"/>
            <a:r>
              <a:rPr lang="en-US" smtClean="0"/>
              <a:t>Important difference between the prefetching  and using &lt;img src=". . . "/&gt;</a:t>
            </a:r>
          </a:p>
          <a:p>
            <a:pPr lvl="1" eaLnBrk="1" hangingPunct="1"/>
            <a:r>
              <a:rPr lang="en-US" smtClean="0"/>
              <a:t>Prefetching: </a:t>
            </a:r>
            <a:br>
              <a:rPr lang="en-US" smtClean="0"/>
            </a:br>
            <a:r>
              <a:rPr lang="en-US" smtClean="0"/>
              <a:t>is </a:t>
            </a:r>
            <a:r>
              <a:rPr lang="en-US" b="1" i="1" smtClean="0"/>
              <a:t>not</a:t>
            </a:r>
            <a:r>
              <a:rPr lang="en-US" smtClean="0"/>
              <a:t> visible on the screen</a:t>
            </a:r>
          </a:p>
          <a:p>
            <a:pPr lvl="1" eaLnBrk="1" hangingPunct="1"/>
            <a:r>
              <a:rPr lang="en-US" smtClean="0"/>
              <a:t>&lt;img src&gt;:</a:t>
            </a:r>
            <a:br>
              <a:rPr lang="en-US" smtClean="0"/>
            </a:br>
            <a:r>
              <a:rPr lang="en-US" b="1" i="1" smtClean="0"/>
              <a:t>is</a:t>
            </a:r>
            <a:r>
              <a:rPr lang="en-US" smtClean="0"/>
              <a:t> visible on the screen</a:t>
            </a:r>
          </a:p>
          <a:p>
            <a:pPr eaLnBrk="1" hangingPunct="1"/>
            <a:r>
              <a:rPr lang="en-US" smtClean="0"/>
              <a:t>Advantage to use both: there is an initial image to be seen, </a:t>
            </a:r>
            <a:r>
              <a:rPr lang="en-US" b="1" i="1" smtClean="0"/>
              <a:t>then</a:t>
            </a:r>
            <a:r>
              <a:rPr lang="en-US" smtClean="0"/>
              <a:t> the animation occurs</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pPr eaLnBrk="1" hangingPunct="1"/>
            <a:r>
              <a:rPr lang="en-US" smtClean="0"/>
              <a:t>3. Redrawing an Image</a:t>
            </a:r>
          </a:p>
        </p:txBody>
      </p:sp>
      <p:sp>
        <p:nvSpPr>
          <p:cNvPr id="59394" name="Content Placeholder 2"/>
          <p:cNvSpPr>
            <a:spLocks noGrp="1"/>
          </p:cNvSpPr>
          <p:nvPr>
            <p:ph idx="1"/>
          </p:nvPr>
        </p:nvSpPr>
        <p:spPr/>
        <p:txBody>
          <a:bodyPr/>
          <a:lstStyle/>
          <a:p>
            <a:pPr eaLnBrk="1" hangingPunct="1"/>
            <a:r>
              <a:rPr lang="en-US" smtClean="0"/>
              <a:t>To animate we need to overwrite it with the images that were prefetched</a:t>
            </a:r>
          </a:p>
          <a:p>
            <a:pPr eaLnBrk="1" hangingPunct="1"/>
            <a:r>
              <a:rPr lang="en-US" smtClean="0"/>
              <a:t>Browsers keep an array of the images used on the page in the DOM</a:t>
            </a:r>
          </a:p>
          <a:p>
            <a:pPr eaLnBrk="1" hangingPunct="1"/>
            <a:r>
              <a:rPr lang="en-US" smtClean="0"/>
              <a:t>When &lt;img src=". . . "/&gt; is encountered, browser fills </a:t>
            </a:r>
            <a:r>
              <a:rPr lang="en-US" i="1" smtClean="0"/>
              <a:t>its</a:t>
            </a:r>
            <a:r>
              <a:rPr lang="en-US" smtClean="0"/>
              <a:t> images </a:t>
            </a:r>
          </a:p>
          <a:p>
            <a:pPr eaLnBrk="1" hangingPunct="1"/>
            <a:r>
              <a:rPr lang="en-US" smtClean="0"/>
              <a:t>To change initial frame, write:</a:t>
            </a:r>
          </a:p>
        </p:txBody>
      </p:sp>
      <p:pic>
        <p:nvPicPr>
          <p:cNvPr id="8194" name="Picture 2"/>
          <p:cNvPicPr>
            <a:picLocks noChangeAspect="1" noChangeArrowheads="1"/>
          </p:cNvPicPr>
          <p:nvPr/>
        </p:nvPicPr>
        <p:blipFill>
          <a:blip r:embed="rId2"/>
          <a:srcRect/>
          <a:stretch>
            <a:fillRect/>
          </a:stretch>
        </p:blipFill>
        <p:spPr bwMode="auto">
          <a:xfrm>
            <a:off x="2438400" y="5638800"/>
            <a:ext cx="5041900" cy="45720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pPr eaLnBrk="1" hangingPunct="1"/>
            <a:r>
              <a:rPr lang="en-US" smtClean="0"/>
              <a:t>3. Redrawing an Image</a:t>
            </a:r>
          </a:p>
        </p:txBody>
      </p:sp>
      <p:sp>
        <p:nvSpPr>
          <p:cNvPr id="60418" name="Content Placeholder 2"/>
          <p:cNvSpPr>
            <a:spLocks noGrp="1"/>
          </p:cNvSpPr>
          <p:nvPr>
            <p:ph idx="1"/>
          </p:nvPr>
        </p:nvSpPr>
        <p:spPr/>
        <p:txBody>
          <a:bodyPr/>
          <a:lstStyle/>
          <a:p>
            <a:pPr eaLnBrk="1" hangingPunct="1"/>
            <a:r>
              <a:rPr lang="en-US" b="1" smtClean="0"/>
              <a:t>Defining the animate( ) event Handler</a:t>
            </a:r>
          </a:p>
          <a:p>
            <a:pPr lvl="1" eaLnBrk="1" hangingPunct="1"/>
            <a:r>
              <a:rPr lang="en-US" smtClean="0"/>
              <a:t>To animate the Busy icon must sweep through all of the </a:t>
            </a:r>
            <a:r>
              <a:rPr lang="en-US" sz="2400" smtClean="0"/>
              <a:t>i </a:t>
            </a:r>
            <a:r>
              <a:rPr lang="en-US" smtClean="0"/>
              <a:t>values, cyclically, one every 30 ms</a:t>
            </a:r>
          </a:p>
          <a:p>
            <a:pPr lvl="1" eaLnBrk="1" hangingPunct="1"/>
            <a:r>
              <a:rPr lang="en-US" smtClean="0"/>
              <a:t>animate( ) event handler overwrites the image, sets up for the next frame, and sets the timer to call itself again:</a:t>
            </a:r>
          </a:p>
        </p:txBody>
      </p:sp>
      <p:pic>
        <p:nvPicPr>
          <p:cNvPr id="9218" name="Picture 2"/>
          <p:cNvPicPr>
            <a:picLocks noChangeAspect="1" noChangeArrowheads="1"/>
          </p:cNvPicPr>
          <p:nvPr/>
        </p:nvPicPr>
        <p:blipFill>
          <a:blip r:embed="rId2"/>
          <a:srcRect/>
          <a:stretch>
            <a:fillRect/>
          </a:stretch>
        </p:blipFill>
        <p:spPr bwMode="auto">
          <a:xfrm>
            <a:off x="2286000" y="5029200"/>
            <a:ext cx="4743450" cy="1390650"/>
          </a:xfrm>
          <a:prstGeom prst="rect">
            <a:avLst/>
          </a:prstGeom>
          <a:noFill/>
          <a:ln w="9525">
            <a:solidFill>
              <a:schemeClr val="accent2">
                <a:lumMod val="75000"/>
              </a:schemeClr>
            </a:solid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pPr eaLnBrk="1" hangingPunct="1"/>
            <a:r>
              <a:rPr lang="en-US" smtClean="0"/>
              <a:t>Complete Busy Animation</a:t>
            </a:r>
          </a:p>
        </p:txBody>
      </p:sp>
      <p:pic>
        <p:nvPicPr>
          <p:cNvPr id="10242" name="Picture 2"/>
          <p:cNvPicPr>
            <a:picLocks noGrp="1" noChangeAspect="1" noChangeArrowheads="1"/>
          </p:cNvPicPr>
          <p:nvPr>
            <p:ph idx="1"/>
          </p:nvPr>
        </p:nvPicPr>
        <p:blipFill>
          <a:blip r:embed="rId2"/>
          <a:srcRect/>
          <a:stretch>
            <a:fillRect/>
          </a:stretch>
        </p:blipFill>
        <p:spPr>
          <a:xfrm>
            <a:off x="1371600" y="1506538"/>
            <a:ext cx="6337300" cy="4665662"/>
          </a:xfrm>
          <a:ln>
            <a:solidFill>
              <a:schemeClr val="accent2">
                <a:lumMod val="75000"/>
              </a:schemeClr>
            </a:solid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pPr eaLnBrk="1" hangingPunct="1"/>
            <a:r>
              <a:rPr lang="en-US" smtClean="0"/>
              <a:t>Summary</a:t>
            </a:r>
          </a:p>
        </p:txBody>
      </p:sp>
      <p:sp>
        <p:nvSpPr>
          <p:cNvPr id="62466" name="Content Placeholder 2"/>
          <p:cNvSpPr>
            <a:spLocks noGrp="1"/>
          </p:cNvSpPr>
          <p:nvPr>
            <p:ph idx="1"/>
          </p:nvPr>
        </p:nvSpPr>
        <p:spPr/>
        <p:txBody>
          <a:bodyPr/>
          <a:lstStyle/>
          <a:p>
            <a:pPr eaLnBrk="1" hangingPunct="1"/>
            <a:r>
              <a:rPr lang="en-US" smtClean="0"/>
              <a:t>The basics of for loop iteration. The control part of a </a:t>
            </a:r>
            <a:r>
              <a:rPr lang="en-US" i="1" smtClean="0"/>
              <a:t>for</a:t>
            </a:r>
            <a:r>
              <a:rPr lang="en-US" smtClean="0"/>
              <a:t> statement is written in parentheses and the &lt; </a:t>
            </a:r>
            <a:r>
              <a:rPr lang="en-US" i="1" smtClean="0"/>
              <a:t>statement list</a:t>
            </a:r>
            <a:r>
              <a:rPr lang="en-US" smtClean="0"/>
              <a:t>&gt; is enclosed in curly braces. With each iteration, the entire statement list is performed. The number of iterations is determined by assignments to, and tests of, the iteration variable as specified in the control part.</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i="1" smtClean="0"/>
              <a:t>for</a:t>
            </a:r>
            <a:r>
              <a:rPr lang="en-US" smtClean="0"/>
              <a:t> Loop Syntax</a:t>
            </a:r>
          </a:p>
        </p:txBody>
      </p:sp>
      <p:sp>
        <p:nvSpPr>
          <p:cNvPr id="17410" name="Content Placeholder 2"/>
          <p:cNvSpPr>
            <a:spLocks noGrp="1"/>
          </p:cNvSpPr>
          <p:nvPr>
            <p:ph idx="1"/>
          </p:nvPr>
        </p:nvSpPr>
        <p:spPr/>
        <p:txBody>
          <a:bodyPr/>
          <a:lstStyle/>
          <a:p>
            <a:pPr eaLnBrk="1" hangingPunct="1">
              <a:buFontTx/>
              <a:buNone/>
            </a:pPr>
            <a:r>
              <a:rPr lang="en-US" smtClean="0"/>
              <a:t>for </a:t>
            </a:r>
            <a:r>
              <a:rPr lang="en-US" sz="2400" smtClean="0"/>
              <a:t>( &lt;</a:t>
            </a:r>
            <a:r>
              <a:rPr lang="en-US" sz="2400" i="1" smtClean="0"/>
              <a:t>initialization&gt;; &lt;continuation&gt;; &lt;next iteration</a:t>
            </a:r>
            <a:r>
              <a:rPr lang="en-US" sz="1800" i="1" smtClean="0"/>
              <a:t>&gt; </a:t>
            </a:r>
            <a:r>
              <a:rPr lang="en-US" sz="2400" i="1" smtClean="0"/>
              <a:t>)</a:t>
            </a:r>
            <a:r>
              <a:rPr lang="en-US" i="1" smtClean="0"/>
              <a:t> {</a:t>
            </a:r>
          </a:p>
          <a:p>
            <a:pPr eaLnBrk="1" hangingPunct="1">
              <a:buFontTx/>
              <a:buNone/>
            </a:pPr>
            <a:r>
              <a:rPr lang="en-US" sz="2400" smtClean="0"/>
              <a:t>&lt; </a:t>
            </a:r>
            <a:r>
              <a:rPr lang="en-US" sz="2400" i="1" smtClean="0"/>
              <a:t>statement list&gt;</a:t>
            </a:r>
            <a:endParaRPr lang="en-US" i="1" smtClean="0"/>
          </a:p>
          <a:p>
            <a:pPr eaLnBrk="1" hangingPunct="1">
              <a:buFontTx/>
              <a:buNone/>
            </a:pPr>
            <a:r>
              <a:rPr lang="en-US" smtClean="0"/>
              <a:t>}</a:t>
            </a:r>
          </a:p>
          <a:p>
            <a:pPr eaLnBrk="1" hangingPunct="1">
              <a:buFontTx/>
              <a:buNone/>
            </a:pPr>
            <a:endParaRPr lang="en-US" smtClean="0"/>
          </a:p>
          <a:p>
            <a:pPr eaLnBrk="1" hangingPunct="1"/>
            <a:r>
              <a:rPr lang="en-US" sz="2800" smtClean="0"/>
              <a:t>Whole statement sequence is performed for each iteration</a:t>
            </a:r>
          </a:p>
          <a:p>
            <a:pPr eaLnBrk="1" hangingPunct="1"/>
            <a:r>
              <a:rPr lang="en-US" sz="2800" smtClean="0"/>
              <a:t>Computer completes the whole statement sequence of the &lt;</a:t>
            </a:r>
            <a:r>
              <a:rPr lang="en-US" sz="2800" i="1" smtClean="0"/>
              <a:t>statement list</a:t>
            </a:r>
            <a:r>
              <a:rPr lang="en-US" sz="2800" smtClean="0"/>
              <a:t>&gt; before beginning the next iteration</a:t>
            </a:r>
          </a:p>
          <a:p>
            <a:pPr eaLnBrk="1" hangingPunct="1"/>
            <a:endParaRPr lang="en-US" smtClean="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pPr eaLnBrk="1" hangingPunct="1"/>
            <a:r>
              <a:rPr lang="en-US" smtClean="0"/>
              <a:t>Summary</a:t>
            </a:r>
          </a:p>
        </p:txBody>
      </p:sp>
      <p:sp>
        <p:nvSpPr>
          <p:cNvPr id="63490" name="Content Placeholder 2"/>
          <p:cNvSpPr>
            <a:spLocks noGrp="1"/>
          </p:cNvSpPr>
          <p:nvPr>
            <p:ph idx="1"/>
          </p:nvPr>
        </p:nvSpPr>
        <p:spPr/>
        <p:txBody>
          <a:bodyPr/>
          <a:lstStyle/>
          <a:p>
            <a:pPr eaLnBrk="1" hangingPunct="1"/>
            <a:r>
              <a:rPr lang="en-US" smtClean="0"/>
              <a:t>In the JavaScript for statement, the &lt;</a:t>
            </a:r>
            <a:r>
              <a:rPr lang="en-US" i="1" smtClean="0"/>
              <a:t>initialization</a:t>
            </a:r>
            <a:r>
              <a:rPr lang="en-US" smtClean="0"/>
              <a:t>&gt; component is executed first. Then, prior to each iteration, including the first, the &lt;</a:t>
            </a:r>
            <a:r>
              <a:rPr lang="en-US" i="1" smtClean="0"/>
              <a:t>continuation</a:t>
            </a:r>
            <a:r>
              <a:rPr lang="en-US" smtClean="0"/>
              <a:t>&gt; predicate is tested. If it is true, the &lt; </a:t>
            </a:r>
            <a:r>
              <a:rPr lang="en-US" i="1" smtClean="0"/>
              <a:t>statement list</a:t>
            </a:r>
            <a:r>
              <a:rPr lang="en-US" smtClean="0"/>
              <a:t>&gt; is performed; otherwise, it is skipped, and the for statement terminates. After each iteration, the &lt;</a:t>
            </a:r>
            <a:r>
              <a:rPr lang="en-US" i="1" smtClean="0"/>
              <a:t>next iteration</a:t>
            </a:r>
            <a:r>
              <a:rPr lang="en-US" smtClean="0"/>
              <a:t>&gt; operation is performed.</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pPr eaLnBrk="1" hangingPunct="1"/>
            <a:r>
              <a:rPr lang="en-US" smtClean="0"/>
              <a:t>Summary</a:t>
            </a:r>
          </a:p>
        </p:txBody>
      </p:sp>
      <p:sp>
        <p:nvSpPr>
          <p:cNvPr id="64514" name="Content Placeholder 2"/>
          <p:cNvSpPr>
            <a:spLocks noGrp="1"/>
          </p:cNvSpPr>
          <p:nvPr>
            <p:ph idx="1"/>
          </p:nvPr>
        </p:nvSpPr>
        <p:spPr/>
        <p:txBody>
          <a:bodyPr/>
          <a:lstStyle/>
          <a:p>
            <a:pPr eaLnBrk="1" hangingPunct="1"/>
            <a:r>
              <a:rPr lang="en-US" smtClean="0"/>
              <a:t>The principles of iteration ensure that every iteration contains a test and that the test is dependent on variables that change in the loop.</a:t>
            </a:r>
          </a:p>
          <a:p>
            <a:pPr eaLnBrk="1" hangingPunct="1"/>
            <a:r>
              <a:rPr lang="en-US" smtClean="0"/>
              <a:t>The </a:t>
            </a:r>
            <a:r>
              <a:rPr lang="en-US" i="1" smtClean="0"/>
              <a:t>for</a:t>
            </a:r>
            <a:r>
              <a:rPr lang="en-US" smtClean="0"/>
              <a:t> statement is very flexible. The &lt;</a:t>
            </a:r>
            <a:r>
              <a:rPr lang="en-US" i="1" smtClean="0"/>
              <a:t>initialization</a:t>
            </a:r>
            <a:r>
              <a:rPr lang="en-US" smtClean="0"/>
              <a:t>&gt; can begin with any number, the &lt;</a:t>
            </a:r>
            <a:r>
              <a:rPr lang="en-US" i="1" smtClean="0"/>
              <a:t>continuation</a:t>
            </a:r>
            <a:r>
              <a:rPr lang="en-US" smtClean="0"/>
              <a:t>&gt; test can stop the loop at any number, and the &lt;</a:t>
            </a:r>
            <a:r>
              <a:rPr lang="en-US" i="1" smtClean="0"/>
              <a:t>next iteration</a:t>
            </a:r>
            <a:r>
              <a:rPr lang="en-US" smtClean="0"/>
              <a:t>&gt; operation can increment by various amounts upward or downward.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pPr eaLnBrk="1" hangingPunct="1"/>
            <a:r>
              <a:rPr lang="en-US" smtClean="0"/>
              <a:t>Summary</a:t>
            </a:r>
          </a:p>
        </p:txBody>
      </p:sp>
      <p:sp>
        <p:nvSpPr>
          <p:cNvPr id="65538" name="Content Placeholder 2"/>
          <p:cNvSpPr>
            <a:spLocks noGrp="1"/>
          </p:cNvSpPr>
          <p:nvPr>
            <p:ph idx="1"/>
          </p:nvPr>
        </p:nvSpPr>
        <p:spPr/>
        <p:txBody>
          <a:bodyPr/>
          <a:lstStyle/>
          <a:p>
            <a:pPr eaLnBrk="1" hangingPunct="1"/>
            <a:r>
              <a:rPr lang="en-US" smtClean="0"/>
              <a:t>In indexing, we create a series of names by associating a number with a base name. If we need more names, we count more numbers. Indexed variables are known as arrays in programming. Like ordinary variables, arrays must be declared, but they use the new Array(&lt;</a:t>
            </a:r>
            <a:r>
              <a:rPr lang="en-US" i="1" smtClean="0"/>
              <a:t>length</a:t>
            </a:r>
            <a:r>
              <a:rPr lang="en-US" smtClean="0"/>
              <a:t>&gt;) syntax, in which &lt;</a:t>
            </a:r>
            <a:r>
              <a:rPr lang="en-US" i="1" smtClean="0"/>
              <a:t>length</a:t>
            </a:r>
            <a:r>
              <a:rPr lang="en-US" smtClean="0"/>
              <a:t>&gt; is the number of elements of the array.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pPr eaLnBrk="1" hangingPunct="1"/>
            <a:r>
              <a:rPr lang="en-US" smtClean="0"/>
              <a:t>Summary</a:t>
            </a:r>
          </a:p>
        </p:txBody>
      </p:sp>
      <p:sp>
        <p:nvSpPr>
          <p:cNvPr id="66562" name="Content Placeholder 2"/>
          <p:cNvSpPr>
            <a:spLocks noGrp="1"/>
          </p:cNvSpPr>
          <p:nvPr>
            <p:ph idx="1"/>
          </p:nvPr>
        </p:nvSpPr>
        <p:spPr/>
        <p:txBody>
          <a:bodyPr/>
          <a:lstStyle/>
          <a:p>
            <a:pPr eaLnBrk="1" hangingPunct="1"/>
            <a:r>
              <a:rPr lang="en-US" smtClean="0"/>
              <a:t>Array elements—referenced by giving the name and a non-negative index in brackets—can be used like ordinary variables. Arrays and iterations can be effectively used together.</a:t>
            </a:r>
          </a:p>
          <a:p>
            <a:pPr eaLnBrk="1" hangingPunct="1"/>
            <a:r>
              <a:rPr lang="en-US" smtClean="0"/>
              <a:t>Basic concepts of online animation. All animations achieve the appearance of motion by rapidly displaying a series of still frames.</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pPr eaLnBrk="1" hangingPunct="1"/>
            <a:r>
              <a:rPr lang="en-US" smtClean="0"/>
              <a:t>Summary</a:t>
            </a:r>
          </a:p>
        </p:txBody>
      </p:sp>
      <p:sp>
        <p:nvSpPr>
          <p:cNvPr id="67586" name="Content Placeholder 2"/>
          <p:cNvSpPr>
            <a:spLocks noGrp="1"/>
          </p:cNvSpPr>
          <p:nvPr>
            <p:ph idx="1"/>
          </p:nvPr>
        </p:nvSpPr>
        <p:spPr/>
        <p:txBody>
          <a:bodyPr/>
          <a:lstStyle/>
          <a:p>
            <a:pPr eaLnBrk="1" hangingPunct="1"/>
            <a:r>
              <a:rPr lang="en-US" smtClean="0"/>
              <a:t>When animating information displayed by a Web browser, we should prefetch the images so that they are readily accessible for rapid display. The key idea is to use a timer to create events, and then use the timer event handler to redraw an image that has been placed on the Web page by the &lt;img src=". . . "/&gt; tag. These are referenced as the elements of the document’s images array.</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i="1" smtClean="0"/>
              <a:t>for</a:t>
            </a:r>
            <a:r>
              <a:rPr lang="en-US" smtClean="0"/>
              <a:t> Loop Syntax</a:t>
            </a:r>
          </a:p>
        </p:txBody>
      </p:sp>
      <p:sp>
        <p:nvSpPr>
          <p:cNvPr id="18434" name="Content Placeholder 2"/>
          <p:cNvSpPr>
            <a:spLocks noGrp="1"/>
          </p:cNvSpPr>
          <p:nvPr>
            <p:ph idx="1"/>
          </p:nvPr>
        </p:nvSpPr>
        <p:spPr/>
        <p:txBody>
          <a:bodyPr/>
          <a:lstStyle/>
          <a:p>
            <a:pPr eaLnBrk="1" hangingPunct="1">
              <a:buFontTx/>
              <a:buNone/>
            </a:pPr>
            <a:r>
              <a:rPr lang="en-US" smtClean="0"/>
              <a:t>for </a:t>
            </a:r>
            <a:r>
              <a:rPr lang="en-US" sz="2400" smtClean="0"/>
              <a:t>( &lt;</a:t>
            </a:r>
            <a:r>
              <a:rPr lang="en-US" sz="2400" i="1" smtClean="0"/>
              <a:t>initialization&gt;; &lt;continuation&gt;; &lt;next iteration</a:t>
            </a:r>
            <a:r>
              <a:rPr lang="en-US" sz="1800" i="1" smtClean="0"/>
              <a:t>&gt; </a:t>
            </a:r>
            <a:r>
              <a:rPr lang="en-US" sz="2400" i="1" smtClean="0"/>
              <a:t>)</a:t>
            </a:r>
            <a:r>
              <a:rPr lang="en-US" i="1" smtClean="0"/>
              <a:t> {</a:t>
            </a:r>
          </a:p>
          <a:p>
            <a:pPr eaLnBrk="1" hangingPunct="1">
              <a:buFontTx/>
              <a:buNone/>
            </a:pPr>
            <a:r>
              <a:rPr lang="en-US" sz="2400" smtClean="0"/>
              <a:t>&lt; </a:t>
            </a:r>
            <a:r>
              <a:rPr lang="en-US" sz="2400" i="1" smtClean="0"/>
              <a:t>statement list&gt;</a:t>
            </a:r>
            <a:endParaRPr lang="en-US" i="1" smtClean="0"/>
          </a:p>
          <a:p>
            <a:pPr eaLnBrk="1" hangingPunct="1">
              <a:buFontTx/>
              <a:buNone/>
            </a:pPr>
            <a:r>
              <a:rPr lang="en-US" smtClean="0"/>
              <a:t>}</a:t>
            </a:r>
          </a:p>
          <a:p>
            <a:pPr eaLnBrk="1" hangingPunct="1">
              <a:buFontTx/>
              <a:buNone/>
            </a:pPr>
            <a:endParaRPr lang="en-US" smtClean="0"/>
          </a:p>
          <a:p>
            <a:pPr eaLnBrk="1" hangingPunct="1"/>
            <a:r>
              <a:rPr lang="en-US" sz="2800" smtClean="0"/>
              <a:t>Three operations in the parentheses of the for loop </a:t>
            </a:r>
            <a:r>
              <a:rPr lang="en-US" sz="2800" i="1" smtClean="0"/>
              <a:t>control the number of times </a:t>
            </a:r>
            <a:r>
              <a:rPr lang="en-US" sz="2800" smtClean="0"/>
              <a:t>the loop iterates</a:t>
            </a:r>
          </a:p>
          <a:p>
            <a:pPr eaLnBrk="1" hangingPunct="1"/>
            <a:r>
              <a:rPr lang="en-US" sz="2800" smtClean="0"/>
              <a:t>Called the </a:t>
            </a:r>
            <a:r>
              <a:rPr lang="en-US" sz="2800" i="1" smtClean="0"/>
              <a:t>control specification</a:t>
            </a:r>
            <a:endParaRPr lang="en-US"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i="1" smtClean="0"/>
              <a:t>for</a:t>
            </a:r>
            <a:r>
              <a:rPr lang="en-US" smtClean="0"/>
              <a:t> Loop Syntax</a:t>
            </a:r>
          </a:p>
        </p:txBody>
      </p:sp>
      <p:sp>
        <p:nvSpPr>
          <p:cNvPr id="19458" name="Content Placeholder 2"/>
          <p:cNvSpPr>
            <a:spLocks noGrp="1"/>
          </p:cNvSpPr>
          <p:nvPr>
            <p:ph idx="1"/>
          </p:nvPr>
        </p:nvSpPr>
        <p:spPr/>
        <p:txBody>
          <a:bodyPr/>
          <a:lstStyle/>
          <a:p>
            <a:pPr eaLnBrk="1" hangingPunct="1">
              <a:buFontTx/>
              <a:buNone/>
            </a:pPr>
            <a:r>
              <a:rPr lang="en-US" smtClean="0"/>
              <a:t>for </a:t>
            </a:r>
            <a:r>
              <a:rPr lang="en-US" sz="2400" smtClean="0"/>
              <a:t>(</a:t>
            </a:r>
            <a:r>
              <a:rPr lang="en-US" sz="2400" i="1" smtClean="0"/>
              <a:t>j = 1; j &lt; = 3; j = j + 1</a:t>
            </a:r>
            <a:r>
              <a:rPr lang="en-US" sz="1800" i="1" smtClean="0"/>
              <a:t> </a:t>
            </a:r>
            <a:r>
              <a:rPr lang="en-US" sz="2400" i="1" smtClean="0"/>
              <a:t>)</a:t>
            </a:r>
            <a:r>
              <a:rPr lang="en-US" i="1" smtClean="0"/>
              <a:t> {</a:t>
            </a:r>
          </a:p>
          <a:p>
            <a:pPr eaLnBrk="1" hangingPunct="1">
              <a:buFontTx/>
              <a:buNone/>
            </a:pPr>
            <a:r>
              <a:rPr lang="en-US" sz="2400" smtClean="0"/>
              <a:t>&lt; </a:t>
            </a:r>
            <a:r>
              <a:rPr lang="en-US" sz="2400" i="1" smtClean="0"/>
              <a:t>statement list&gt;</a:t>
            </a:r>
            <a:endParaRPr lang="en-US" i="1" smtClean="0"/>
          </a:p>
          <a:p>
            <a:pPr eaLnBrk="1" hangingPunct="1">
              <a:buFontTx/>
              <a:buNone/>
            </a:pPr>
            <a:r>
              <a:rPr lang="en-US" smtClean="0"/>
              <a:t>}</a:t>
            </a:r>
          </a:p>
          <a:p>
            <a:pPr eaLnBrk="1" hangingPunct="1">
              <a:buFontTx/>
              <a:buNone/>
            </a:pPr>
            <a:endParaRPr lang="en-US" smtClean="0"/>
          </a:p>
          <a:p>
            <a:pPr eaLnBrk="1" hangingPunct="1"/>
            <a:r>
              <a:rPr lang="en-US" sz="2800" smtClean="0"/>
              <a:t>Use an iteration variable</a:t>
            </a:r>
          </a:p>
          <a:p>
            <a:pPr eaLnBrk="1" hangingPunct="1"/>
            <a:r>
              <a:rPr lang="en-US" sz="2800" smtClean="0"/>
              <a:t>Iteration variables are normal variables and must be declared</a:t>
            </a:r>
          </a:p>
          <a:p>
            <a:pPr eaLnBrk="1" hangingPunct="1"/>
            <a:r>
              <a:rPr lang="en-US" sz="2800" smtClean="0"/>
              <a:t>This example uses j as the iteration variable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i="1" smtClean="0"/>
              <a:t>for</a:t>
            </a:r>
            <a:r>
              <a:rPr lang="en-US" smtClean="0"/>
              <a:t> Loop Syntax</a:t>
            </a:r>
          </a:p>
        </p:txBody>
      </p:sp>
      <p:sp>
        <p:nvSpPr>
          <p:cNvPr id="3" name="Content Placeholder 2"/>
          <p:cNvSpPr>
            <a:spLocks noGrp="1"/>
          </p:cNvSpPr>
          <p:nvPr>
            <p:ph idx="1"/>
          </p:nvPr>
        </p:nvSpPr>
        <p:spPr/>
        <p:txBody>
          <a:bodyPr/>
          <a:lstStyle/>
          <a:p>
            <a:pPr eaLnBrk="1" hangingPunct="1">
              <a:buFontTx/>
              <a:buNone/>
              <a:defRPr/>
            </a:pPr>
            <a:r>
              <a:rPr lang="en-US" dirty="0" smtClean="0"/>
              <a:t>for </a:t>
            </a:r>
            <a:r>
              <a:rPr lang="en-US" sz="2400" dirty="0" smtClean="0"/>
              <a:t>( </a:t>
            </a:r>
            <a:r>
              <a:rPr lang="en-US" sz="2400" b="1" dirty="0" smtClean="0">
                <a:solidFill>
                  <a:schemeClr val="accent2">
                    <a:lumMod val="75000"/>
                  </a:schemeClr>
                </a:solidFill>
              </a:rPr>
              <a:t>&lt;</a:t>
            </a:r>
            <a:r>
              <a:rPr lang="en-US" sz="2400" b="1" i="1" dirty="0" smtClean="0">
                <a:solidFill>
                  <a:schemeClr val="accent2">
                    <a:lumMod val="75000"/>
                  </a:schemeClr>
                </a:solidFill>
              </a:rPr>
              <a:t>initialization&gt;</a:t>
            </a:r>
            <a:r>
              <a:rPr lang="en-US" sz="2400" i="1" dirty="0" smtClean="0"/>
              <a:t>; &lt;continuation&gt;; &lt;next iteration</a:t>
            </a:r>
            <a:r>
              <a:rPr lang="en-US" sz="1800" i="1" dirty="0" smtClean="0"/>
              <a:t>&gt; </a:t>
            </a:r>
            <a:r>
              <a:rPr lang="en-US" sz="2400" i="1" dirty="0" smtClean="0"/>
              <a:t>)</a:t>
            </a:r>
            <a:r>
              <a:rPr lang="en-US" i="1" dirty="0" smtClean="0"/>
              <a:t> {</a:t>
            </a:r>
          </a:p>
          <a:p>
            <a:pPr eaLnBrk="1" hangingPunct="1">
              <a:buFontTx/>
              <a:buNone/>
              <a:defRPr/>
            </a:pPr>
            <a:r>
              <a:rPr lang="en-US" sz="2400" dirty="0" smtClean="0"/>
              <a:t>&lt; </a:t>
            </a:r>
            <a:r>
              <a:rPr lang="en-US" sz="2400" i="1" dirty="0" smtClean="0"/>
              <a:t>statement list&gt;</a:t>
            </a:r>
            <a:endParaRPr lang="en-US" i="1" dirty="0" smtClean="0"/>
          </a:p>
          <a:p>
            <a:pPr eaLnBrk="1" hangingPunct="1">
              <a:buFontTx/>
              <a:buNone/>
              <a:defRPr/>
            </a:pPr>
            <a:r>
              <a:rPr lang="en-US" dirty="0" smtClean="0"/>
              <a:t>}</a:t>
            </a:r>
          </a:p>
          <a:p>
            <a:pPr eaLnBrk="1" hangingPunct="1">
              <a:buFontTx/>
              <a:buNone/>
              <a:defRPr/>
            </a:pPr>
            <a:endParaRPr lang="en-US" dirty="0" smtClean="0"/>
          </a:p>
          <a:p>
            <a:pPr eaLnBrk="1" hangingPunct="1">
              <a:defRPr/>
            </a:pPr>
            <a:r>
              <a:rPr lang="en-US" sz="2800" b="1" dirty="0" smtClean="0">
                <a:solidFill>
                  <a:schemeClr val="accent2">
                    <a:lumMod val="75000"/>
                  </a:schemeClr>
                </a:solidFill>
              </a:rPr>
              <a:t>&lt;</a:t>
            </a:r>
            <a:r>
              <a:rPr lang="en-US" sz="2800" b="1" i="1" dirty="0" smtClean="0">
                <a:solidFill>
                  <a:schemeClr val="accent2">
                    <a:lumMod val="75000"/>
                  </a:schemeClr>
                </a:solidFill>
              </a:rPr>
              <a:t>initialization&gt; </a:t>
            </a:r>
            <a:r>
              <a:rPr lang="en-US" sz="2800" dirty="0" smtClean="0"/>
              <a:t>sets the iteration variable’s value for the first (if any) iteration of the loop</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i="1" smtClean="0"/>
              <a:t>for</a:t>
            </a:r>
            <a:r>
              <a:rPr lang="en-US" smtClean="0"/>
              <a:t> Loop Syntax</a:t>
            </a:r>
          </a:p>
        </p:txBody>
      </p:sp>
      <p:sp>
        <p:nvSpPr>
          <p:cNvPr id="3" name="Content Placeholder 2"/>
          <p:cNvSpPr>
            <a:spLocks noGrp="1"/>
          </p:cNvSpPr>
          <p:nvPr>
            <p:ph idx="1"/>
          </p:nvPr>
        </p:nvSpPr>
        <p:spPr/>
        <p:txBody>
          <a:bodyPr/>
          <a:lstStyle/>
          <a:p>
            <a:pPr eaLnBrk="1" hangingPunct="1">
              <a:buFontTx/>
              <a:buNone/>
              <a:defRPr/>
            </a:pPr>
            <a:r>
              <a:rPr lang="en-US" dirty="0" smtClean="0"/>
              <a:t>for </a:t>
            </a:r>
            <a:r>
              <a:rPr lang="en-US" sz="2400" dirty="0" smtClean="0"/>
              <a:t>( &lt;</a:t>
            </a:r>
            <a:r>
              <a:rPr lang="en-US" sz="2400" i="1" dirty="0" smtClean="0"/>
              <a:t>initialization&gt;; </a:t>
            </a:r>
            <a:r>
              <a:rPr lang="en-US" sz="2400" b="1" i="1" dirty="0" smtClean="0">
                <a:solidFill>
                  <a:schemeClr val="accent2">
                    <a:lumMod val="75000"/>
                  </a:schemeClr>
                </a:solidFill>
              </a:rPr>
              <a:t>&lt;continuation&gt;</a:t>
            </a:r>
            <a:r>
              <a:rPr lang="en-US" sz="2400" i="1" dirty="0" smtClean="0"/>
              <a:t>; &lt;next iteration</a:t>
            </a:r>
            <a:r>
              <a:rPr lang="en-US" sz="1800" i="1" dirty="0" smtClean="0"/>
              <a:t>&gt; </a:t>
            </a:r>
            <a:r>
              <a:rPr lang="en-US" sz="2400" i="1" dirty="0" smtClean="0"/>
              <a:t>)</a:t>
            </a:r>
            <a:r>
              <a:rPr lang="en-US" i="1" dirty="0" smtClean="0"/>
              <a:t> {</a:t>
            </a:r>
          </a:p>
          <a:p>
            <a:pPr eaLnBrk="1" hangingPunct="1">
              <a:buFontTx/>
              <a:buNone/>
              <a:defRPr/>
            </a:pPr>
            <a:r>
              <a:rPr lang="en-US" sz="2400" dirty="0" smtClean="0"/>
              <a:t>&lt; </a:t>
            </a:r>
            <a:r>
              <a:rPr lang="en-US" sz="2400" i="1" dirty="0" smtClean="0"/>
              <a:t>statement list&gt;</a:t>
            </a:r>
            <a:endParaRPr lang="en-US" i="1" dirty="0" smtClean="0"/>
          </a:p>
          <a:p>
            <a:pPr eaLnBrk="1" hangingPunct="1">
              <a:buFontTx/>
              <a:buNone/>
              <a:defRPr/>
            </a:pPr>
            <a:r>
              <a:rPr lang="en-US" dirty="0" smtClean="0"/>
              <a:t>}</a:t>
            </a:r>
          </a:p>
          <a:p>
            <a:pPr eaLnBrk="1" hangingPunct="1">
              <a:buFontTx/>
              <a:buNone/>
              <a:defRPr/>
            </a:pPr>
            <a:endParaRPr lang="en-US" dirty="0" smtClean="0"/>
          </a:p>
          <a:p>
            <a:pPr eaLnBrk="1" hangingPunct="1">
              <a:defRPr/>
            </a:pPr>
            <a:r>
              <a:rPr lang="en-US" sz="2800" b="1" dirty="0" smtClean="0">
                <a:solidFill>
                  <a:schemeClr val="accent2">
                    <a:lumMod val="75000"/>
                  </a:schemeClr>
                </a:solidFill>
              </a:rPr>
              <a:t>&lt;</a:t>
            </a:r>
            <a:r>
              <a:rPr lang="en-US" sz="2800" b="1" i="1" dirty="0" smtClean="0">
                <a:solidFill>
                  <a:schemeClr val="accent2">
                    <a:lumMod val="75000"/>
                  </a:schemeClr>
                </a:solidFill>
              </a:rPr>
              <a:t>continuation&gt; </a:t>
            </a:r>
            <a:r>
              <a:rPr lang="en-US" sz="2800" dirty="0" smtClean="0"/>
              <a:t>has the same form as the predicate in a conditional statement</a:t>
            </a:r>
          </a:p>
          <a:p>
            <a:pPr eaLnBrk="1" hangingPunct="1">
              <a:defRPr/>
            </a:pPr>
            <a:r>
              <a:rPr lang="en-US" sz="2800" dirty="0" smtClean="0"/>
              <a:t>If the </a:t>
            </a:r>
            <a:r>
              <a:rPr lang="en-US" sz="2800" b="1" dirty="0" smtClean="0">
                <a:solidFill>
                  <a:schemeClr val="accent2">
                    <a:lumMod val="75000"/>
                  </a:schemeClr>
                </a:solidFill>
              </a:rPr>
              <a:t>&lt;continuation&gt; </a:t>
            </a:r>
            <a:r>
              <a:rPr lang="en-US" sz="2800" dirty="0" smtClean="0"/>
              <a:t>test is false outcome, the loop terminates and &lt;</a:t>
            </a:r>
            <a:r>
              <a:rPr lang="en-US" sz="2800" i="1" dirty="0" smtClean="0"/>
              <a:t>statement list</a:t>
            </a:r>
            <a:r>
              <a:rPr lang="en-US" sz="2800" dirty="0" smtClean="0"/>
              <a:t>&gt; </a:t>
            </a:r>
            <a:br>
              <a:rPr lang="en-US" sz="2800" dirty="0" smtClean="0"/>
            </a:br>
            <a:r>
              <a:rPr lang="en-US" sz="2800" dirty="0" smtClean="0"/>
              <a:t>is skipped</a:t>
            </a:r>
            <a:endParaRPr lang="en-US" sz="2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468</TotalTime>
  <Words>1982</Words>
  <Application>Microsoft Office PowerPoint</Application>
  <PresentationFormat>On-screen Show (4:3)</PresentationFormat>
  <Paragraphs>252</Paragraphs>
  <Slides>54</Slides>
  <Notes>0</Notes>
  <HiddenSlides>0</HiddenSlides>
  <MMClips>0</MMClips>
  <ScaleCrop>false</ScaleCrop>
  <HeadingPairs>
    <vt:vector size="6" baseType="variant">
      <vt:variant>
        <vt:lpstr>Fonts Used</vt:lpstr>
      </vt:variant>
      <vt:variant>
        <vt:i4>4</vt:i4>
      </vt:variant>
      <vt:variant>
        <vt:lpstr>Design Template</vt:lpstr>
      </vt:variant>
      <vt:variant>
        <vt:i4>2</vt:i4>
      </vt:variant>
      <vt:variant>
        <vt:lpstr>Slide Titles</vt:lpstr>
      </vt:variant>
      <vt:variant>
        <vt:i4>54</vt:i4>
      </vt:variant>
    </vt:vector>
  </HeadingPairs>
  <TitlesOfParts>
    <vt:vector size="60" baseType="lpstr">
      <vt:lpstr>Arial</vt:lpstr>
      <vt:lpstr>Calibri</vt:lpstr>
      <vt:lpstr>Century Gothic</vt:lpstr>
      <vt:lpstr>ヒラギノ角ゴ Pro W3</vt:lpstr>
      <vt:lpstr>Default Design</vt:lpstr>
      <vt:lpstr>Default Design</vt:lpstr>
      <vt:lpstr>Slide 1</vt:lpstr>
      <vt:lpstr>Learning Objectives</vt:lpstr>
      <vt:lpstr>Terminology</vt:lpstr>
      <vt:lpstr>for Loop Syntax</vt:lpstr>
      <vt:lpstr>for Loop Syntax</vt:lpstr>
      <vt:lpstr>for Loop Syntax</vt:lpstr>
      <vt:lpstr>for Loop Syntax</vt:lpstr>
      <vt:lpstr>for Loop Syntax</vt:lpstr>
      <vt:lpstr>for Loop Syntax</vt:lpstr>
      <vt:lpstr>for Loop Syntax</vt:lpstr>
      <vt:lpstr>for Loop Syntax</vt:lpstr>
      <vt:lpstr>for Loop</vt:lpstr>
      <vt:lpstr>for Sequence</vt:lpstr>
      <vt:lpstr>for Example</vt:lpstr>
      <vt:lpstr>Iteration Variables</vt:lpstr>
      <vt:lpstr>Starting Point</vt:lpstr>
      <vt:lpstr>Continuation/Termination Test</vt:lpstr>
      <vt:lpstr>Step-by-Step</vt:lpstr>
      <vt:lpstr>Iteration Variable does Math!</vt:lpstr>
      <vt:lpstr>WFI!</vt:lpstr>
      <vt:lpstr>Infinite Loops ad infinitum</vt:lpstr>
      <vt:lpstr>Infinite Loops ad infinitum</vt:lpstr>
      <vt:lpstr>for Loop Practice: Heads/Tails</vt:lpstr>
      <vt:lpstr>Slide 24</vt:lpstr>
      <vt:lpstr>Nested Loops…Loop in a Loop</vt:lpstr>
      <vt:lpstr>Indexing</vt:lpstr>
      <vt:lpstr>Arrays [1]</vt:lpstr>
      <vt:lpstr>Arrays [2]</vt:lpstr>
      <vt:lpstr>Arrays [3]</vt:lpstr>
      <vt:lpstr>Arrays [4]</vt:lpstr>
      <vt:lpstr>WFI and Arrays</vt:lpstr>
      <vt:lpstr>Animation</vt:lpstr>
      <vt:lpstr>Slide 33</vt:lpstr>
      <vt:lpstr>JavaScript Animation</vt:lpstr>
      <vt:lpstr>1. Using a Timer</vt:lpstr>
      <vt:lpstr>1. Using a Timer</vt:lpstr>
      <vt:lpstr>1. Using a Timer</vt:lpstr>
      <vt:lpstr>1. Using a Timer</vt:lpstr>
      <vt:lpstr>1. Using a Timer</vt:lpstr>
      <vt:lpstr>1. Using a Timer</vt:lpstr>
      <vt:lpstr>2. Prefetching</vt:lpstr>
      <vt:lpstr>2. Prefetching</vt:lpstr>
      <vt:lpstr>2. Prefetching</vt:lpstr>
      <vt:lpstr>2. Prefetching</vt:lpstr>
      <vt:lpstr>2. Prefetching</vt:lpstr>
      <vt:lpstr>3. Redrawing an Image</vt:lpstr>
      <vt:lpstr>3. Redrawing an Image</vt:lpstr>
      <vt:lpstr>Complete Busy Animation</vt:lpstr>
      <vt:lpstr>Summary</vt:lpstr>
      <vt:lpstr>Summary</vt:lpstr>
      <vt:lpstr>Summary</vt:lpstr>
      <vt:lpstr>Summary</vt:lpstr>
      <vt:lpstr>Summary</vt:lpstr>
      <vt:lpstr>Summary</vt:lpstr>
    </vt:vector>
  </TitlesOfParts>
  <Company>PEARSON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usnidem</dc:creator>
  <cp:lastModifiedBy>usnidem</cp:lastModifiedBy>
  <cp:revision>93</cp:revision>
  <dcterms:created xsi:type="dcterms:W3CDTF">2012-03-21T18:49:41Z</dcterms:created>
  <dcterms:modified xsi:type="dcterms:W3CDTF">2012-04-23T17:11:51Z</dcterms:modified>
</cp:coreProperties>
</file>