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6" r:id="rId5"/>
    <p:sldId id="259" r:id="rId6"/>
    <p:sldId id="260" r:id="rId7"/>
    <p:sldId id="291" r:id="rId8"/>
    <p:sldId id="267" r:id="rId9"/>
    <p:sldId id="292" r:id="rId10"/>
    <p:sldId id="293" r:id="rId11"/>
    <p:sldId id="297" r:id="rId12"/>
    <p:sldId id="299" r:id="rId13"/>
    <p:sldId id="298" r:id="rId14"/>
    <p:sldId id="268" r:id="rId15"/>
    <p:sldId id="300" r:id="rId16"/>
    <p:sldId id="294" r:id="rId17"/>
    <p:sldId id="295" r:id="rId18"/>
    <p:sldId id="296" r:id="rId19"/>
    <p:sldId id="269" r:id="rId20"/>
    <p:sldId id="261" r:id="rId21"/>
    <p:sldId id="301" r:id="rId22"/>
    <p:sldId id="305" r:id="rId23"/>
    <p:sldId id="306" r:id="rId24"/>
    <p:sldId id="302" r:id="rId25"/>
    <p:sldId id="307" r:id="rId26"/>
    <p:sldId id="270" r:id="rId27"/>
    <p:sldId id="308" r:id="rId28"/>
    <p:sldId id="312" r:id="rId29"/>
    <p:sldId id="303" r:id="rId30"/>
    <p:sldId id="313" r:id="rId31"/>
    <p:sldId id="309" r:id="rId32"/>
    <p:sldId id="314" r:id="rId33"/>
    <p:sldId id="310" r:id="rId34"/>
    <p:sldId id="315" r:id="rId35"/>
    <p:sldId id="316" r:id="rId36"/>
    <p:sldId id="311" r:id="rId37"/>
    <p:sldId id="317" r:id="rId38"/>
    <p:sldId id="318" r:id="rId39"/>
    <p:sldId id="319" r:id="rId40"/>
    <p:sldId id="277" r:id="rId41"/>
    <p:sldId id="304" r:id="rId42"/>
    <p:sldId id="278" r:id="rId43"/>
    <p:sldId id="320" r:id="rId44"/>
    <p:sldId id="324" r:id="rId45"/>
    <p:sldId id="325" r:id="rId46"/>
    <p:sldId id="321" r:id="rId47"/>
    <p:sldId id="322" r:id="rId48"/>
    <p:sldId id="323" r:id="rId49"/>
    <p:sldId id="276" r:id="rId50"/>
    <p:sldId id="326" r:id="rId51"/>
    <p:sldId id="327" r:id="rId52"/>
    <p:sldId id="280" r:id="rId53"/>
    <p:sldId id="282" r:id="rId54"/>
    <p:sldId id="281" r:id="rId55"/>
    <p:sldId id="328" r:id="rId56"/>
    <p:sldId id="329" r:id="rId57"/>
    <p:sldId id="330" r:id="rId58"/>
    <p:sldId id="331" r:id="rId59"/>
    <p:sldId id="336" r:id="rId60"/>
    <p:sldId id="285" r:id="rId61"/>
    <p:sldId id="339" r:id="rId62"/>
    <p:sldId id="337" r:id="rId63"/>
    <p:sldId id="340" r:id="rId64"/>
    <p:sldId id="341" r:id="rId65"/>
    <p:sldId id="262" r:id="rId66"/>
    <p:sldId id="263" r:id="rId67"/>
    <p:sldId id="264" r:id="rId68"/>
    <p:sldId id="265" r:id="rId6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F3F3"/>
    <a:srgbClr val="CCEC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60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CCECFF"/>
        </a:solidFill>
        <a:effectLst/>
      </p:bgPr>
    </p:bg>
    <p:spTree>
      <p:nvGrpSpPr>
        <p:cNvPr id="1" name=""/>
        <p:cNvGrpSpPr/>
        <p:nvPr/>
      </p:nvGrpSpPr>
      <p:grpSpPr>
        <a:xfrm>
          <a:off x="0" y="0"/>
          <a:ext cx="0" cy="0"/>
          <a:chOff x="0" y="0"/>
          <a:chExt cx="0" cy="0"/>
        </a:xfrm>
      </p:grpSpPr>
      <p:pic>
        <p:nvPicPr>
          <p:cNvPr id="2" name="Picture 5"/>
          <p:cNvPicPr>
            <a:picLocks noChangeAspect="1" noChangeArrowheads="1"/>
          </p:cNvPicPr>
          <p:nvPr userDrawn="1"/>
        </p:nvPicPr>
        <p:blipFill>
          <a:blip r:embed="rId2"/>
          <a:srcRect/>
          <a:stretch>
            <a:fillRect/>
          </a:stretch>
        </p:blipFill>
        <p:spPr bwMode="auto">
          <a:xfrm>
            <a:off x="0" y="1828800"/>
            <a:ext cx="9144000" cy="1733550"/>
          </a:xfrm>
          <a:prstGeom prst="rect">
            <a:avLst/>
          </a:prstGeom>
          <a:noFill/>
          <a:ln w="9525">
            <a:noFill/>
            <a:miter lim="800000"/>
            <a:headEnd/>
            <a:tailEnd/>
          </a:ln>
        </p:spPr>
      </p:pic>
      <p:sp>
        <p:nvSpPr>
          <p:cNvPr id="3" name="Text Box 7"/>
          <p:cNvSpPr txBox="1">
            <a:spLocks noChangeArrowheads="1"/>
          </p:cNvSpPr>
          <p:nvPr userDrawn="1"/>
        </p:nvSpPr>
        <p:spPr bwMode="auto">
          <a:xfrm>
            <a:off x="228600" y="457200"/>
            <a:ext cx="8686800" cy="701675"/>
          </a:xfrm>
          <a:prstGeom prst="rect">
            <a:avLst/>
          </a:prstGeom>
          <a:noFill/>
          <a:ln w="9525">
            <a:noFill/>
            <a:miter lim="800000"/>
            <a:headEnd/>
            <a:tailEnd/>
          </a:ln>
          <a:effectLst/>
        </p:spPr>
        <p:txBody>
          <a:bodyPr>
            <a:spAutoFit/>
          </a:bodyPr>
          <a:lstStyle/>
          <a:p>
            <a:pPr algn="ctr" eaLnBrk="0" hangingPunct="0">
              <a:spcBef>
                <a:spcPct val="50000"/>
              </a:spcBef>
              <a:defRPr/>
            </a:pPr>
            <a:r>
              <a:rPr lang="en-US" sz="4000" b="1" dirty="0">
                <a:solidFill>
                  <a:schemeClr val="accent2"/>
                </a:solidFill>
                <a:latin typeface="Century Gothic" pitchFamily="34" charset="0"/>
                <a:ea typeface="ヒラギノ角ゴ Pro W3" pitchFamily="1" charset="-128"/>
              </a:rPr>
              <a:t>Chapter </a:t>
            </a:r>
            <a:r>
              <a:rPr lang="en-US" sz="4000" b="1" dirty="0">
                <a:solidFill>
                  <a:schemeClr val="accent2"/>
                </a:solidFill>
                <a:latin typeface="Century Gothic" pitchFamily="34" charset="0"/>
                <a:ea typeface="ヒラギノ角ゴ Pro W3" pitchFamily="1" charset="-128"/>
              </a:rPr>
              <a:t>21</a:t>
            </a:r>
            <a:endParaRPr lang="en-US" sz="4000" b="1" dirty="0">
              <a:solidFill>
                <a:schemeClr val="accent2"/>
              </a:solidFill>
              <a:latin typeface="Century Gothic" pitchFamily="34" charset="0"/>
              <a:ea typeface="ヒラギノ角ゴ Pro W3" pitchFamily="1" charset="-128"/>
            </a:endParaRPr>
          </a:p>
        </p:txBody>
      </p:sp>
      <p:sp>
        <p:nvSpPr>
          <p:cNvPr id="4" name="Text Box 8"/>
          <p:cNvSpPr txBox="1">
            <a:spLocks noChangeArrowheads="1"/>
          </p:cNvSpPr>
          <p:nvPr userDrawn="1"/>
        </p:nvSpPr>
        <p:spPr bwMode="auto">
          <a:xfrm>
            <a:off x="0" y="1143000"/>
            <a:ext cx="9144000" cy="554038"/>
          </a:xfrm>
          <a:prstGeom prst="rect">
            <a:avLst/>
          </a:prstGeom>
          <a:noFill/>
          <a:ln w="9525">
            <a:noFill/>
            <a:miter lim="800000"/>
            <a:headEnd/>
            <a:tailEnd/>
          </a:ln>
          <a:effectLst/>
        </p:spPr>
        <p:txBody>
          <a:bodyPr>
            <a:spAutoFit/>
          </a:bodyPr>
          <a:lstStyle/>
          <a:p>
            <a:pPr algn="ctr" eaLnBrk="0" hangingPunct="0">
              <a:spcBef>
                <a:spcPct val="50000"/>
              </a:spcBef>
              <a:defRPr/>
            </a:pPr>
            <a:r>
              <a:rPr lang="en-US" sz="3000" b="1" i="1" dirty="0">
                <a:solidFill>
                  <a:srgbClr val="5895EE"/>
                </a:solidFill>
                <a:latin typeface="Century Gothic" pitchFamily="34" charset="0"/>
                <a:ea typeface="ヒラギノ角ゴ Pro W3" pitchFamily="1" charset="-128"/>
              </a:rPr>
              <a:t>A Case Study in Algorithmic Problem Solving</a:t>
            </a:r>
            <a:endParaRPr lang="en-US" sz="3000" b="1" i="1" dirty="0">
              <a:solidFill>
                <a:srgbClr val="5895EE"/>
              </a:solidFill>
              <a:latin typeface="Century Gothic" pitchFamily="34" charset="0"/>
              <a:ea typeface="ヒラギノ角ゴ Pro W3" pitchFamily="1" charset="-128"/>
            </a:endParaRPr>
          </a:p>
        </p:txBody>
      </p:sp>
      <p:pic>
        <p:nvPicPr>
          <p:cNvPr id="5" name="Picture 10" descr="DG_Bar_Blue_USLetter_RGB"/>
          <p:cNvPicPr>
            <a:picLocks noChangeAspect="1" noChangeArrowheads="1"/>
          </p:cNvPicPr>
          <p:nvPr userDrawn="1"/>
        </p:nvPicPr>
        <p:blipFill>
          <a:blip r:embed="rId3"/>
          <a:srcRect/>
          <a:stretch>
            <a:fillRect/>
          </a:stretch>
        </p:blipFill>
        <p:spPr bwMode="auto">
          <a:xfrm>
            <a:off x="0" y="6248400"/>
            <a:ext cx="9144000" cy="609600"/>
          </a:xfrm>
          <a:prstGeom prst="rect">
            <a:avLst/>
          </a:prstGeom>
          <a:noFill/>
          <a:ln w="9525">
            <a:noFill/>
            <a:miter lim="800000"/>
            <a:headEnd/>
            <a:tailEnd/>
          </a:ln>
        </p:spPr>
      </p:pic>
      <p:pic>
        <p:nvPicPr>
          <p:cNvPr id="6" name="Picture 11"/>
          <p:cNvPicPr>
            <a:picLocks noChangeAspect="1" noChangeArrowheads="1"/>
          </p:cNvPicPr>
          <p:nvPr userDrawn="1"/>
        </p:nvPicPr>
        <p:blipFill>
          <a:blip r:embed="rId4"/>
          <a:srcRect/>
          <a:stretch>
            <a:fillRect/>
          </a:stretch>
        </p:blipFill>
        <p:spPr bwMode="auto">
          <a:xfrm>
            <a:off x="0" y="3541713"/>
            <a:ext cx="4572000" cy="2687637"/>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9" name="Rectangle 3"/>
          <p:cNvSpPr>
            <a:spLocks noChangeArrowheads="1"/>
          </p:cNvSpPr>
          <p:nvPr userDrawn="1"/>
        </p:nvSpPr>
        <p:spPr bwMode="auto">
          <a:xfrm>
            <a:off x="0" y="6553200"/>
            <a:ext cx="6548438" cy="304800"/>
          </a:xfrm>
          <a:prstGeom prst="rect">
            <a:avLst/>
          </a:prstGeom>
          <a:noFill/>
          <a:ln w="9525">
            <a:noFill/>
            <a:miter lim="800000"/>
            <a:headEnd/>
            <a:tailEnd/>
          </a:ln>
        </p:spPr>
        <p:txBody>
          <a:bodyPr anchor="b"/>
          <a:lstStyle/>
          <a:p>
            <a:pPr eaLnBrk="0" hangingPunct="0">
              <a:spcBef>
                <a:spcPct val="50000"/>
              </a:spcBef>
              <a:defRPr/>
            </a:pPr>
            <a:r>
              <a:rPr lang="en-US" sz="1000" dirty="0">
                <a:latin typeface="Century Gothic" pitchFamily="34" charset="0"/>
                <a:ea typeface="ヒラギノ角ゴ Pro W3" pitchFamily="1" charset="-128"/>
              </a:rPr>
              <a:t>Copyright © 2013 Pearson Education, Inc. Publishing as Pearson Addison-Wesley</a:t>
            </a:r>
          </a:p>
        </p:txBody>
      </p:sp>
      <p:sp>
        <p:nvSpPr>
          <p:cNvPr id="1027" name="Rectangle 11"/>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1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lang="en-US" smtClean="0"/>
          </a:p>
        </p:txBody>
      </p:sp>
      <p:pic>
        <p:nvPicPr>
          <p:cNvPr id="1029" name="Picture 13"/>
          <p:cNvPicPr>
            <a:picLocks noChangeAspect="1" noChangeArrowheads="1"/>
          </p:cNvPicPr>
          <p:nvPr userDrawn="1"/>
        </p:nvPicPr>
        <p:blipFill>
          <a:blip r:embed="rId13"/>
          <a:srcRect/>
          <a:stretch>
            <a:fillRect/>
          </a:stretch>
        </p:blipFill>
        <p:spPr bwMode="auto">
          <a:xfrm>
            <a:off x="7705725" y="5391150"/>
            <a:ext cx="1438275" cy="14668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0" r:id="rId1"/>
    <p:sldLayoutId id="2147483659" r:id="rId2"/>
    <p:sldLayoutId id="2147483658" r:id="rId3"/>
    <p:sldLayoutId id="2147483657" r:id="rId4"/>
    <p:sldLayoutId id="2147483656" r:id="rId5"/>
    <p:sldLayoutId id="2147483655" r:id="rId6"/>
    <p:sldLayoutId id="2147483654" r:id="rId7"/>
    <p:sldLayoutId id="2147483653" r:id="rId8"/>
    <p:sldLayoutId id="2147483652" r:id="rId9"/>
    <p:sldLayoutId id="2147483651" r:id="rId10"/>
    <p:sldLayoutId id="2147483650"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pPr eaLnBrk="1" hangingPunct="1"/>
            <a:r>
              <a:rPr lang="en-US" sz="4000" smtClean="0"/>
              <a:t>Step 2.a: Build a Basic Web Page</a:t>
            </a:r>
          </a:p>
        </p:txBody>
      </p:sp>
      <p:sp>
        <p:nvSpPr>
          <p:cNvPr id="22530" name="Content Placeholder 2"/>
          <p:cNvSpPr>
            <a:spLocks noGrp="1"/>
          </p:cNvSpPr>
          <p:nvPr>
            <p:ph idx="1"/>
          </p:nvPr>
        </p:nvSpPr>
        <p:spPr/>
        <p:txBody>
          <a:bodyPr/>
          <a:lstStyle/>
          <a:p>
            <a:pPr eaLnBrk="1" hangingPunct="1"/>
            <a:r>
              <a:rPr lang="en-US" smtClean="0"/>
              <a:t>The “Build GUI task”</a:t>
            </a:r>
          </a:p>
          <a:p>
            <a:pPr lvl="1" eaLnBrk="1" hangingPunct="1"/>
            <a:r>
              <a:rPr lang="en-US" smtClean="0"/>
              <a:t> Provides a place to test and save the solutions to the other tasks</a:t>
            </a:r>
          </a:p>
          <a:p>
            <a:pPr lvl="1" eaLnBrk="1" hangingPunct="1"/>
            <a:r>
              <a:rPr lang="en-US" smtClean="0"/>
              <a:t>The page is an organizing structure, where we can add JavaScript code to it</a:t>
            </a:r>
          </a:p>
          <a:p>
            <a:pPr lvl="1" eaLnBrk="1" hangingPunct="1"/>
            <a:r>
              <a:rPr lang="en-US" smtClean="0"/>
              <a:t>Build only the basic primitive page</a:t>
            </a:r>
          </a:p>
          <a:p>
            <a:pPr lvl="1" eaLnBrk="1" hangingPunct="1"/>
            <a:r>
              <a:rPr lang="en-US" smtClean="0"/>
              <a:t>The GUI construction is split into two:</a:t>
            </a:r>
          </a:p>
          <a:p>
            <a:pPr lvl="2" eaLnBrk="1" hangingPunct="1"/>
            <a:r>
              <a:rPr lang="en-US" smtClean="0"/>
              <a:t>Working prototype first</a:t>
            </a:r>
          </a:p>
          <a:p>
            <a:pPr lvl="2" eaLnBrk="1" hangingPunct="1"/>
            <a:r>
              <a:rPr lang="en-US" smtClean="0"/>
              <a:t>Embellishment second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pPr eaLnBrk="1" hangingPunct="1"/>
            <a:r>
              <a:rPr lang="en-US" sz="4000" smtClean="0"/>
              <a:t>Step 2.b: Solve Independent Tasks</a:t>
            </a:r>
          </a:p>
        </p:txBody>
      </p:sp>
      <p:sp>
        <p:nvSpPr>
          <p:cNvPr id="23554" name="Content Placeholder 2"/>
          <p:cNvSpPr>
            <a:spLocks noGrp="1"/>
          </p:cNvSpPr>
          <p:nvPr>
            <p:ph idx="1"/>
          </p:nvPr>
        </p:nvSpPr>
        <p:spPr/>
        <p:txBody>
          <a:bodyPr/>
          <a:lstStyle/>
          <a:p>
            <a:pPr eaLnBrk="1" hangingPunct="1"/>
            <a:r>
              <a:rPr lang="en-US" smtClean="0"/>
              <a:t>Consider the task dependencies:</a:t>
            </a:r>
          </a:p>
          <a:p>
            <a:pPr lvl="1" eaLnBrk="1" hangingPunct="1"/>
            <a:r>
              <a:rPr lang="en-US" smtClean="0"/>
              <a:t>Some tasks rely on or depend on the solution of other tasks</a:t>
            </a:r>
          </a:p>
          <a:p>
            <a:pPr lvl="1" eaLnBrk="1" hangingPunct="1"/>
            <a:r>
              <a:rPr lang="en-US" smtClean="0"/>
              <a:t>Tasks that do not rely on the solution of any other tasks are independent, and should be done first.</a:t>
            </a:r>
          </a:p>
          <a:p>
            <a:pPr lvl="1" eaLnBrk="1" hangingPunct="1"/>
            <a:r>
              <a:rPr lang="en-US" smtClean="0"/>
              <a:t>Tasks that depend on the independent tasks are done next</a:t>
            </a:r>
          </a:p>
          <a:p>
            <a:pPr lvl="1" eaLnBrk="1" hangingPunct="1"/>
            <a:r>
              <a:rPr lang="en-US" smtClean="0"/>
              <a:t>Tasks that depend on them follow</a:t>
            </a:r>
          </a:p>
          <a:p>
            <a:pPr lvl="1" eaLnBrk="1" hangingPunct="1"/>
            <a:r>
              <a:rPr lang="en-US" smtClean="0"/>
              <a:t>and so 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pPr eaLnBrk="1" hangingPunct="1"/>
            <a:r>
              <a:rPr lang="en-US" sz="4000" smtClean="0"/>
              <a:t>Step 2.b: Solve Independent Tasks</a:t>
            </a:r>
          </a:p>
        </p:txBody>
      </p:sp>
      <p:sp>
        <p:nvSpPr>
          <p:cNvPr id="24578" name="Content Placeholder 2"/>
          <p:cNvSpPr>
            <a:spLocks noGrp="1"/>
          </p:cNvSpPr>
          <p:nvPr>
            <p:ph idx="1"/>
          </p:nvPr>
        </p:nvSpPr>
        <p:spPr/>
        <p:txBody>
          <a:bodyPr/>
          <a:lstStyle/>
          <a:p>
            <a:pPr eaLnBrk="1" hangingPunct="1"/>
            <a:r>
              <a:rPr lang="en-US" smtClean="0"/>
              <a:t>Consider the task dependencies:</a:t>
            </a:r>
          </a:p>
          <a:p>
            <a:pPr lvl="1" eaLnBrk="1" hangingPunct="1"/>
            <a:r>
              <a:rPr lang="en-US" smtClean="0"/>
              <a:t>Plan to schedule the tasks based on the rule: </a:t>
            </a:r>
          </a:p>
          <a:p>
            <a:pPr lvl="2" eaLnBrk="1" hangingPunct="1"/>
            <a:r>
              <a:rPr lang="en-US" smtClean="0"/>
              <a:t>Perform any task when all of the tasks it depends on are solved! </a:t>
            </a:r>
          </a:p>
          <a:p>
            <a:pPr eaLnBrk="1" hangingPunct="1"/>
            <a:r>
              <a:rPr lang="en-US" smtClean="0"/>
              <a:t>If all of the tasks are mutually dependent:</a:t>
            </a:r>
          </a:p>
          <a:p>
            <a:pPr lvl="1" eaLnBrk="1" hangingPunct="1"/>
            <a:r>
              <a:rPr lang="en-US" smtClean="0"/>
              <a:t>Begin the dependent tasks</a:t>
            </a:r>
          </a:p>
          <a:p>
            <a:pPr lvl="1" eaLnBrk="1" hangingPunct="1"/>
            <a:r>
              <a:rPr lang="en-US" smtClean="0"/>
              <a:t>Do them as far as possible until they need the results of another task</a:t>
            </a:r>
          </a:p>
          <a:p>
            <a:pPr lvl="1" eaLnBrk="1" hangingPunct="1"/>
            <a:r>
              <a:rPr lang="en-US" smtClean="0"/>
              <a:t>Work on the other task</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pPr eaLnBrk="1" hangingPunct="1"/>
            <a:r>
              <a:rPr lang="en-US" sz="4000" smtClean="0"/>
              <a:t>Step 2.c: PERT Chart</a:t>
            </a:r>
          </a:p>
        </p:txBody>
      </p:sp>
      <p:sp>
        <p:nvSpPr>
          <p:cNvPr id="3" name="Content Placeholder 2"/>
          <p:cNvSpPr>
            <a:spLocks noGrp="1"/>
          </p:cNvSpPr>
          <p:nvPr>
            <p:ph idx="1"/>
          </p:nvPr>
        </p:nvSpPr>
        <p:spPr/>
        <p:txBody>
          <a:bodyPr/>
          <a:lstStyle/>
          <a:p>
            <a:pPr eaLnBrk="1" hangingPunct="1">
              <a:defRPr/>
            </a:pPr>
            <a:r>
              <a:rPr lang="en-US" dirty="0" smtClean="0"/>
              <a:t>Keeping track of many dependencies can be confusing</a:t>
            </a:r>
          </a:p>
          <a:p>
            <a:pPr eaLnBrk="1" hangingPunct="1">
              <a:defRPr/>
            </a:pPr>
            <a:r>
              <a:rPr lang="en-US" dirty="0" smtClean="0"/>
              <a:t>Engineers and managers draw a task dependency graph, or </a:t>
            </a:r>
            <a:r>
              <a:rPr lang="en-US" b="1" i="1" dirty="0" smtClean="0">
                <a:solidFill>
                  <a:schemeClr val="accent1">
                    <a:lumMod val="25000"/>
                  </a:schemeClr>
                </a:solidFill>
              </a:rPr>
              <a:t>PERT chart</a:t>
            </a:r>
            <a:endParaRPr lang="en-US" b="1" dirty="0" smtClean="0"/>
          </a:p>
          <a:p>
            <a:pPr eaLnBrk="1" hangingPunct="1">
              <a:defRPr/>
            </a:pPr>
            <a:r>
              <a:rPr lang="en-US" dirty="0" smtClean="0"/>
              <a:t>There are several ways to draw them:</a:t>
            </a:r>
          </a:p>
          <a:p>
            <a:pPr lvl="1" eaLnBrk="1" hangingPunct="1">
              <a:defRPr/>
            </a:pPr>
            <a:r>
              <a:rPr lang="en-US" dirty="0" smtClean="0"/>
              <a:t>circles and use arrows to show dependencies</a:t>
            </a:r>
          </a:p>
          <a:p>
            <a:pPr lvl="1" eaLnBrk="1" hangingPunct="1">
              <a:defRPr/>
            </a:pPr>
            <a:r>
              <a:rPr lang="en-US" dirty="0" smtClean="0"/>
              <a:t>Task at the head of the arrow depends on the task at the tail of the arrow</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214313" y="1390650"/>
            <a:ext cx="8715375" cy="4076700"/>
          </a:xfrm>
          <a:prstGeom prst="rect">
            <a:avLst/>
          </a:prstGeom>
          <a:noFill/>
          <a:ln w="9525">
            <a:solidFill>
              <a:schemeClr val="accent2">
                <a:lumMod val="75000"/>
              </a:schemeClr>
            </a:solid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pPr eaLnBrk="1" hangingPunct="1"/>
            <a:r>
              <a:rPr lang="en-US" sz="4000" smtClean="0"/>
              <a:t>Step 2.c: PERT Chart</a:t>
            </a:r>
          </a:p>
        </p:txBody>
      </p:sp>
      <p:sp>
        <p:nvSpPr>
          <p:cNvPr id="3" name="Content Placeholder 2"/>
          <p:cNvSpPr>
            <a:spLocks noGrp="1"/>
          </p:cNvSpPr>
          <p:nvPr>
            <p:ph idx="1"/>
          </p:nvPr>
        </p:nvSpPr>
        <p:spPr/>
        <p:txBody>
          <a:bodyPr/>
          <a:lstStyle/>
          <a:p>
            <a:pPr eaLnBrk="1" hangingPunct="1">
              <a:defRPr/>
            </a:pPr>
            <a:r>
              <a:rPr lang="en-US" sz="2800" dirty="0" smtClean="0"/>
              <a:t>Strategy here:</a:t>
            </a:r>
          </a:p>
          <a:p>
            <a:pPr lvl="1" eaLnBrk="1" hangingPunct="1">
              <a:defRPr/>
            </a:pPr>
            <a:r>
              <a:rPr lang="en-US" sz="2400" dirty="0" smtClean="0"/>
              <a:t>Build GUI for a basic Web page</a:t>
            </a:r>
          </a:p>
          <a:p>
            <a:pPr lvl="1" eaLnBrk="1" hangingPunct="1">
              <a:defRPr/>
            </a:pPr>
            <a:r>
              <a:rPr lang="en-US" sz="2400" dirty="0" smtClean="0"/>
              <a:t>Animate Grid (</a:t>
            </a:r>
            <a:r>
              <a:rPr lang="en-US" sz="2000" b="1" dirty="0" smtClean="0">
                <a:solidFill>
                  <a:schemeClr val="accent1">
                    <a:lumMod val="25000"/>
                  </a:schemeClr>
                </a:solidFill>
              </a:rPr>
              <a:t>dependent on Build GUI task</a:t>
            </a:r>
            <a:r>
              <a:rPr lang="en-US" sz="2400" dirty="0" smtClean="0"/>
              <a:t>)</a:t>
            </a:r>
          </a:p>
          <a:p>
            <a:pPr lvl="1" eaLnBrk="1" hangingPunct="1">
              <a:defRPr/>
            </a:pPr>
            <a:r>
              <a:rPr lang="en-US" sz="2400" dirty="0" smtClean="0"/>
              <a:t>Sense Keys (</a:t>
            </a:r>
            <a:r>
              <a:rPr lang="en-US" sz="2000" b="1" dirty="0" smtClean="0">
                <a:solidFill>
                  <a:schemeClr val="accent1">
                    <a:lumMod val="25000"/>
                  </a:schemeClr>
                </a:solidFill>
              </a:rPr>
              <a:t>dependent on Build GUI task</a:t>
            </a:r>
            <a:r>
              <a:rPr lang="en-US" sz="2400" dirty="0" smtClean="0"/>
              <a:t>)</a:t>
            </a:r>
          </a:p>
          <a:p>
            <a:pPr lvl="1" eaLnBrk="1" hangingPunct="1">
              <a:defRPr/>
            </a:pPr>
            <a:r>
              <a:rPr lang="en-US" sz="2400" dirty="0" smtClean="0"/>
              <a:t>Detect Staircase (</a:t>
            </a:r>
            <a:r>
              <a:rPr lang="en-US" sz="2000" b="1" dirty="0" smtClean="0">
                <a:solidFill>
                  <a:schemeClr val="accent1">
                    <a:lumMod val="25000"/>
                  </a:schemeClr>
                </a:solidFill>
              </a:rPr>
              <a:t>dependent on Animate Grid and Sense Keys</a:t>
            </a:r>
            <a:r>
              <a:rPr lang="en-US" sz="2400" dirty="0" smtClean="0"/>
              <a:t>)</a:t>
            </a:r>
          </a:p>
          <a:p>
            <a:pPr lvl="1" eaLnBrk="1" hangingPunct="1">
              <a:defRPr/>
            </a:pPr>
            <a:r>
              <a:rPr lang="en-US" sz="2400" dirty="0" smtClean="0"/>
              <a:t>Build Controls (</a:t>
            </a:r>
            <a:r>
              <a:rPr lang="en-US" sz="2000" b="1" dirty="0" smtClean="0">
                <a:solidFill>
                  <a:schemeClr val="accent1">
                    <a:lumMod val="25000"/>
                  </a:schemeClr>
                </a:solidFill>
              </a:rPr>
              <a:t>dependent on Animate Grid</a:t>
            </a:r>
            <a:r>
              <a:rPr lang="en-US" sz="2400" dirty="0" smtClean="0"/>
              <a:t>)</a:t>
            </a:r>
          </a:p>
          <a:p>
            <a:pPr lvl="1" eaLnBrk="1" hangingPunct="1">
              <a:defRPr/>
            </a:pPr>
            <a:r>
              <a:rPr lang="en-US" sz="2400" dirty="0" smtClean="0"/>
              <a:t>Assemble Overall Design </a:t>
            </a:r>
            <a:br>
              <a:rPr lang="en-US" sz="2400" dirty="0" smtClean="0"/>
            </a:br>
            <a:r>
              <a:rPr lang="en-US" sz="2400" dirty="0" smtClean="0"/>
              <a:t>(</a:t>
            </a:r>
            <a:r>
              <a:rPr lang="en-US" sz="2000" b="1" dirty="0" smtClean="0">
                <a:solidFill>
                  <a:schemeClr val="accent1">
                    <a:lumMod val="25000"/>
                  </a:schemeClr>
                </a:solidFill>
              </a:rPr>
              <a:t>working with parts not completed</a:t>
            </a:r>
            <a:r>
              <a:rPr lang="en-US" sz="2400" dirty="0" smtClean="0"/>
              <a:t>)</a:t>
            </a:r>
          </a:p>
          <a:p>
            <a:pPr lvl="1" eaLnBrk="1" hangingPunct="1">
              <a:defRPr/>
            </a:pPr>
            <a:r>
              <a:rPr lang="en-US" sz="2400" dirty="0" smtClean="0"/>
              <a:t>Primp Design (</a:t>
            </a:r>
            <a:r>
              <a:rPr lang="en-US" sz="2000" b="1" dirty="0" smtClean="0">
                <a:solidFill>
                  <a:schemeClr val="accent1">
                    <a:lumMod val="25000"/>
                  </a:schemeClr>
                </a:solidFill>
              </a:rPr>
              <a:t>embellishment</a:t>
            </a:r>
            <a:r>
              <a:rPr lang="en-US" sz="2400" dirty="0" smtClean="0"/>
              <a:t>)</a:t>
            </a:r>
            <a:endParaRPr 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pPr eaLnBrk="1" hangingPunct="1"/>
            <a:r>
              <a:rPr lang="en-US" smtClean="0"/>
              <a:t>Build Basic Web Page GUI</a:t>
            </a:r>
          </a:p>
        </p:txBody>
      </p:sp>
      <p:sp>
        <p:nvSpPr>
          <p:cNvPr id="28674" name="Content Placeholder 2"/>
          <p:cNvSpPr>
            <a:spLocks noGrp="1"/>
          </p:cNvSpPr>
          <p:nvPr>
            <p:ph idx="1"/>
          </p:nvPr>
        </p:nvSpPr>
        <p:spPr/>
        <p:txBody>
          <a:bodyPr/>
          <a:lstStyle/>
          <a:p>
            <a:pPr eaLnBrk="1" hangingPunct="1"/>
            <a:r>
              <a:rPr lang="en-US" smtClean="0"/>
              <a:t>The full GUI for Smooth Motion, a table:</a:t>
            </a:r>
          </a:p>
          <a:p>
            <a:pPr lvl="1" eaLnBrk="1" hangingPunct="1"/>
            <a:r>
              <a:rPr lang="en-US" smtClean="0"/>
              <a:t>heading, grid, keys, controls, and instructions. </a:t>
            </a:r>
          </a:p>
          <a:p>
            <a:pPr lvl="1" eaLnBrk="1" hangingPunct="1"/>
            <a:r>
              <a:rPr lang="en-US" smtClean="0"/>
              <a:t>The basic structure the </a:t>
            </a:r>
            <a:r>
              <a:rPr lang="en-US" i="1" smtClean="0"/>
              <a:t>structural page include:</a:t>
            </a:r>
          </a:p>
          <a:p>
            <a:pPr lvl="2" eaLnBrk="1" hangingPunct="1"/>
            <a:r>
              <a:rPr lang="en-US" smtClean="0"/>
              <a:t>Table, heading, and instructions</a:t>
            </a:r>
          </a:p>
          <a:p>
            <a:pPr lvl="2" eaLnBrk="1" hangingPunct="1"/>
            <a:r>
              <a:rPr lang="en-US" smtClean="0"/>
              <a:t>Background color</a:t>
            </a:r>
          </a:p>
          <a:p>
            <a:pPr lvl="2" eaLnBrk="1" hangingPunct="1"/>
            <a:r>
              <a:rPr lang="en-US" smtClean="0"/>
              <a:t>Font style and color</a:t>
            </a:r>
          </a:p>
          <a:p>
            <a:pPr lvl="2" eaLnBrk="1" hangingPunct="1"/>
            <a:r>
              <a:rPr lang="en-US" smtClean="0"/>
              <a:t>Center application on the page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pPr eaLnBrk="1" hangingPunct="1"/>
            <a:r>
              <a:rPr lang="en-US" smtClean="0"/>
              <a:t>The Structural Page</a:t>
            </a:r>
          </a:p>
        </p:txBody>
      </p:sp>
      <p:sp>
        <p:nvSpPr>
          <p:cNvPr id="29698" name="Content Placeholder 2"/>
          <p:cNvSpPr>
            <a:spLocks noGrp="1"/>
          </p:cNvSpPr>
          <p:nvPr>
            <p:ph idx="1"/>
          </p:nvPr>
        </p:nvSpPr>
        <p:spPr/>
        <p:txBody>
          <a:bodyPr/>
          <a:lstStyle/>
          <a:p>
            <a:pPr eaLnBrk="1" hangingPunct="1"/>
            <a:r>
              <a:rPr lang="en-US" smtClean="0"/>
              <a:t>Easiest to build tables “inside out” using </a:t>
            </a:r>
            <a:r>
              <a:rPr lang="en-US" i="1" smtClean="0"/>
              <a:t>Copy/Paste</a:t>
            </a:r>
          </a:p>
          <a:p>
            <a:pPr lvl="1" eaLnBrk="1" hangingPunct="1"/>
            <a:r>
              <a:rPr lang="en-US" smtClean="0"/>
              <a:t>Construct generic table cell, &lt;td&gt; tags</a:t>
            </a:r>
          </a:p>
          <a:p>
            <a:pPr lvl="1" eaLnBrk="1" hangingPunct="1"/>
            <a:r>
              <a:rPr lang="en-US" smtClean="0"/>
              <a:t>Replicate it to make a row, enclose in &lt;tr&gt; tags</a:t>
            </a:r>
          </a:p>
          <a:p>
            <a:pPr lvl="1" eaLnBrk="1" hangingPunct="1"/>
            <a:r>
              <a:rPr lang="en-US" smtClean="0"/>
              <a:t>Replicate the row to make the table, enclose in &lt;table&gt; tags</a:t>
            </a:r>
          </a:p>
          <a:p>
            <a:pPr lvl="1" eaLnBrk="1" hangingPunct="1"/>
            <a:r>
              <a:rPr lang="en-US" smtClean="0"/>
              <a:t>Fill it in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pPr eaLnBrk="1" hangingPunct="1"/>
            <a:r>
              <a:rPr lang="en-US" smtClean="0"/>
              <a:t>The Structural Page Heading</a:t>
            </a:r>
          </a:p>
        </p:txBody>
      </p:sp>
      <p:sp>
        <p:nvSpPr>
          <p:cNvPr id="30722" name="Content Placeholder 2"/>
          <p:cNvSpPr>
            <a:spLocks noGrp="1"/>
          </p:cNvSpPr>
          <p:nvPr>
            <p:ph idx="1"/>
          </p:nvPr>
        </p:nvSpPr>
        <p:spPr/>
        <p:txBody>
          <a:bodyPr/>
          <a:lstStyle/>
          <a:p>
            <a:pPr eaLnBrk="1" hangingPunct="1"/>
            <a:r>
              <a:rPr lang="en-US" smtClean="0"/>
              <a:t>For the heading text, use an &lt;h1&gt; tag</a:t>
            </a:r>
          </a:p>
          <a:p>
            <a:pPr eaLnBrk="1" hangingPunct="1"/>
            <a:r>
              <a:rPr lang="en-US" smtClean="0"/>
              <a:t>For the instructions, use a &lt;p&gt; tag</a:t>
            </a:r>
          </a:p>
          <a:p>
            <a:pPr eaLnBrk="1" hangingPunct="1"/>
            <a:r>
              <a:rPr lang="en-US" smtClean="0"/>
              <a:t>Because the instructions text has a different text color than the other text on the page, set the font color</a:t>
            </a:r>
          </a:p>
          <a:p>
            <a:pPr eaLnBrk="1" hangingPunct="1"/>
            <a:r>
              <a:rPr lang="en-US" smtClean="0"/>
              <a:t>Note the middle three rows are empty because they are white space</a:t>
            </a:r>
          </a:p>
          <a:p>
            <a:pPr lvl="1" eaLnBrk="1" hangingPunct="1"/>
            <a:r>
              <a:rPr lang="en-US" smtClean="0"/>
              <a:t>They are still defined in HTML</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577975" y="755650"/>
            <a:ext cx="5988050" cy="5346700"/>
          </a:xfrm>
          <a:prstGeom prst="rect">
            <a:avLst/>
          </a:prstGeom>
          <a:noFill/>
          <a:ln w="9525">
            <a:solidFill>
              <a:schemeClr val="accent2">
                <a:lumMod val="75000"/>
              </a:schemeClr>
            </a:solid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title"/>
          </p:nvPr>
        </p:nvSpPr>
        <p:spPr/>
        <p:txBody>
          <a:bodyPr/>
          <a:lstStyle/>
          <a:p>
            <a:pPr eaLnBrk="1" hangingPunct="1"/>
            <a:r>
              <a:rPr lang="en-US" smtClean="0"/>
              <a:t>Learning Objectives</a:t>
            </a:r>
          </a:p>
        </p:txBody>
      </p:sp>
      <p:sp>
        <p:nvSpPr>
          <p:cNvPr id="14338" name="Rectangle 3"/>
          <p:cNvSpPr>
            <a:spLocks noGrp="1" noChangeArrowheads="1"/>
          </p:cNvSpPr>
          <p:nvPr>
            <p:ph type="body" idx="1"/>
          </p:nvPr>
        </p:nvSpPr>
        <p:spPr/>
        <p:txBody>
          <a:bodyPr/>
          <a:lstStyle/>
          <a:p>
            <a:pPr eaLnBrk="1" hangingPunct="1"/>
            <a:r>
              <a:rPr lang="en-US" sz="2400" smtClean="0"/>
              <a:t>State and apply the Decomposition Principle</a:t>
            </a:r>
          </a:p>
          <a:p>
            <a:pPr eaLnBrk="1" hangingPunct="1"/>
            <a:r>
              <a:rPr lang="en-US" sz="2400" smtClean="0"/>
              <a:t>Explain the problem-solving strategy used in creating the Smooth Motion application</a:t>
            </a:r>
          </a:p>
          <a:p>
            <a:pPr eaLnBrk="1" hangingPunct="1"/>
            <a:r>
              <a:rPr lang="en-US" sz="2400" smtClean="0"/>
              <a:t>Explain the use of the JavaScript operations for iteration, indexing, arrays, functions, animation controls, and event handlers in Smooth Motion</a:t>
            </a:r>
          </a:p>
          <a:p>
            <a:pPr eaLnBrk="1" hangingPunct="1"/>
            <a:r>
              <a:rPr lang="en-US" sz="2400" smtClean="0"/>
              <a:t>Explain how mouse events are handled in Smooth Motion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pPr eaLnBrk="1" hangingPunct="1"/>
            <a:r>
              <a:rPr lang="en-US" smtClean="0"/>
              <a:t>Animate the Grid</a:t>
            </a:r>
          </a:p>
        </p:txBody>
      </p:sp>
      <p:sp>
        <p:nvSpPr>
          <p:cNvPr id="3" name="Content Placeholder 2"/>
          <p:cNvSpPr>
            <a:spLocks noGrp="1"/>
          </p:cNvSpPr>
          <p:nvPr>
            <p:ph idx="1"/>
          </p:nvPr>
        </p:nvSpPr>
        <p:spPr/>
        <p:txBody>
          <a:bodyPr/>
          <a:lstStyle/>
          <a:p>
            <a:pPr eaLnBrk="1" hangingPunct="1">
              <a:defRPr/>
            </a:pPr>
            <a:r>
              <a:rPr lang="en-US" dirty="0" smtClean="0"/>
              <a:t>The </a:t>
            </a:r>
            <a:r>
              <a:rPr lang="en-US" i="1" dirty="0" smtClean="0">
                <a:solidFill>
                  <a:schemeClr val="accent1">
                    <a:lumMod val="25000"/>
                  </a:schemeClr>
                </a:solidFill>
              </a:rPr>
              <a:t>Animate Grid task </a:t>
            </a:r>
            <a:r>
              <a:rPr lang="en-US" dirty="0" smtClean="0"/>
              <a:t>animates the </a:t>
            </a:r>
            <a:br>
              <a:rPr lang="en-US" dirty="0" smtClean="0"/>
            </a:br>
            <a:r>
              <a:rPr lang="en-US" dirty="0" smtClean="0"/>
              <a:t>7 × 20 = 140 grid of blocks moving from right to left</a:t>
            </a:r>
          </a:p>
          <a:p>
            <a:pPr eaLnBrk="1" hangingPunct="1">
              <a:defRPr/>
            </a:pPr>
            <a:r>
              <a:rPr lang="en-US" dirty="0" smtClean="0"/>
              <a:t>This task is complicated to solve directly</a:t>
            </a:r>
          </a:p>
          <a:p>
            <a:pPr lvl="1" eaLnBrk="1" hangingPunct="1">
              <a:defRPr/>
            </a:pPr>
            <a:r>
              <a:rPr lang="en-US" dirty="0" smtClean="0"/>
              <a:t>Apply the Decomposition Principle </a:t>
            </a:r>
          </a:p>
          <a:p>
            <a:pPr lvl="1" eaLnBrk="1" hangingPunct="1">
              <a:defRPr/>
            </a:pPr>
            <a:r>
              <a:rPr lang="en-US" b="1" i="1" dirty="0" smtClean="0">
                <a:solidFill>
                  <a:schemeClr val="accent1">
                    <a:lumMod val="25000"/>
                  </a:schemeClr>
                </a:solidFill>
              </a:rPr>
              <a:t>again</a:t>
            </a:r>
          </a:p>
          <a:p>
            <a:pPr lvl="1" eaLnBrk="1" hangingPunct="1">
              <a:defRPr/>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lstStyle/>
          <a:p>
            <a:pPr eaLnBrk="1" hangingPunct="1"/>
            <a:r>
              <a:rPr lang="en-US" smtClean="0"/>
              <a:t>First Analysis</a:t>
            </a:r>
          </a:p>
        </p:txBody>
      </p:sp>
      <p:sp>
        <p:nvSpPr>
          <p:cNvPr id="3" name="Content Placeholder 2"/>
          <p:cNvSpPr>
            <a:spLocks noGrp="1"/>
          </p:cNvSpPr>
          <p:nvPr>
            <p:ph idx="1"/>
          </p:nvPr>
        </p:nvSpPr>
        <p:spPr/>
        <p:txBody>
          <a:bodyPr/>
          <a:lstStyle/>
          <a:p>
            <a:pPr eaLnBrk="1" hangingPunct="1"/>
            <a:r>
              <a:rPr lang="en-US" smtClean="0"/>
              <a:t>The </a:t>
            </a:r>
            <a:r>
              <a:rPr lang="en-US" i="1" smtClean="0">
                <a:solidFill>
                  <a:srgbClr val="1E4649"/>
                </a:solidFill>
              </a:rPr>
              <a:t>Busy Animation </a:t>
            </a:r>
            <a:r>
              <a:rPr lang="en-US" smtClean="0"/>
              <a:t>from Chapter 20 illustrated the basic steps of animation:</a:t>
            </a:r>
          </a:p>
          <a:p>
            <a:pPr marL="914400" lvl="1" indent="-514350" eaLnBrk="1" hangingPunct="1">
              <a:buFontTx/>
              <a:buAutoNum type="arabicPeriod"/>
            </a:pPr>
            <a:r>
              <a:rPr lang="en-US" smtClean="0"/>
              <a:t>Define and place the initial image</a:t>
            </a:r>
          </a:p>
          <a:p>
            <a:pPr marL="914400" lvl="1" indent="-514350" eaLnBrk="1" hangingPunct="1">
              <a:buFontTx/>
              <a:buAutoNum type="arabicPeriod"/>
            </a:pPr>
            <a:r>
              <a:rPr lang="en-US" smtClean="0"/>
              <a:t>Prefetch the frames for updating the image</a:t>
            </a:r>
          </a:p>
          <a:p>
            <a:pPr marL="914400" lvl="1" indent="-514350" eaLnBrk="1" hangingPunct="1">
              <a:buFontTx/>
              <a:buAutoNum type="arabicPeriod"/>
            </a:pPr>
            <a:r>
              <a:rPr lang="en-US" smtClean="0"/>
              <a:t>Set a timer and build a timer event handler, to update the image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pPr eaLnBrk="1" hangingPunct="1"/>
            <a:r>
              <a:rPr lang="en-US" smtClean="0"/>
              <a:t>First Analysis</a:t>
            </a:r>
          </a:p>
        </p:txBody>
      </p:sp>
      <p:sp>
        <p:nvSpPr>
          <p:cNvPr id="34818" name="Content Placeholder 2"/>
          <p:cNvSpPr>
            <a:spLocks noGrp="1"/>
          </p:cNvSpPr>
          <p:nvPr>
            <p:ph idx="1"/>
          </p:nvPr>
        </p:nvSpPr>
        <p:spPr/>
        <p:txBody>
          <a:bodyPr/>
          <a:lstStyle/>
          <a:p>
            <a:pPr eaLnBrk="1" hangingPunct="1"/>
            <a:r>
              <a:rPr lang="en-US" smtClean="0"/>
              <a:t>Observations regarding Frames for the Columns of Blocks:</a:t>
            </a:r>
          </a:p>
          <a:p>
            <a:pPr lvl="1" eaLnBrk="1" hangingPunct="1"/>
            <a:r>
              <a:rPr lang="en-US" smtClean="0"/>
              <a:t>Reviewing how the application is supposed to work, we first notice that it only discusses “stacks” of blocks</a:t>
            </a:r>
          </a:p>
          <a:p>
            <a:pPr lvl="1" eaLnBrk="1" hangingPunct="1"/>
            <a:r>
              <a:rPr lang="en-US" smtClean="0"/>
              <a:t>This implies that there is no “motion” of images vertically, only horizontally</a:t>
            </a:r>
          </a:p>
          <a:p>
            <a:pPr lvl="1" eaLnBrk="1" hangingPunct="1"/>
            <a:r>
              <a:rPr lang="en-US" smtClean="0"/>
              <a:t>The horizontal motion is limited to moving from right to left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p:txBody>
          <a:bodyPr/>
          <a:lstStyle/>
          <a:p>
            <a:pPr eaLnBrk="1" hangingPunct="1"/>
            <a:r>
              <a:rPr lang="en-US" smtClean="0"/>
              <a:t>First Analysis</a:t>
            </a:r>
          </a:p>
        </p:txBody>
      </p:sp>
      <p:sp>
        <p:nvSpPr>
          <p:cNvPr id="35842" name="Content Placeholder 2"/>
          <p:cNvSpPr>
            <a:spLocks noGrp="1"/>
          </p:cNvSpPr>
          <p:nvPr>
            <p:ph idx="1"/>
          </p:nvPr>
        </p:nvSpPr>
        <p:spPr/>
        <p:txBody>
          <a:bodyPr/>
          <a:lstStyle/>
          <a:p>
            <a:pPr eaLnBrk="1" hangingPunct="1"/>
            <a:r>
              <a:rPr lang="en-US" smtClean="0"/>
              <a:t>Observations regarding Frames for the Columns of Blocks:</a:t>
            </a:r>
          </a:p>
          <a:p>
            <a:pPr lvl="1" eaLnBrk="1" hangingPunct="1"/>
            <a:r>
              <a:rPr lang="en-US" smtClean="0"/>
              <a:t>We don’t have to animate individual squares </a:t>
            </a:r>
          </a:p>
          <a:p>
            <a:pPr lvl="1" eaLnBrk="1" hangingPunct="1"/>
            <a:r>
              <a:rPr lang="en-US" smtClean="0"/>
              <a:t>The images can be whole columns</a:t>
            </a:r>
          </a:p>
          <a:p>
            <a:pPr lvl="1" eaLnBrk="1" hangingPunct="1"/>
            <a:r>
              <a:rPr lang="en-US" smtClean="0"/>
              <a:t>That simplification reduces the total number of images in the grid to 20 (or the number of columns)</a:t>
            </a:r>
          </a:p>
          <a:p>
            <a:pPr eaLnBrk="1" hangingPunct="1"/>
            <a:r>
              <a:rPr lang="en-US" smtClean="0"/>
              <a:t>A new subtask is to define and organize the column frames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pPr eaLnBrk="1" hangingPunct="1"/>
            <a:r>
              <a:rPr lang="en-US" smtClean="0"/>
              <a:t>Indexing Columns Left to Right</a:t>
            </a:r>
          </a:p>
        </p:txBody>
      </p:sp>
      <p:sp>
        <p:nvSpPr>
          <p:cNvPr id="36866" name="Content Placeholder 2"/>
          <p:cNvSpPr>
            <a:spLocks noGrp="1"/>
          </p:cNvSpPr>
          <p:nvPr>
            <p:ph idx="1"/>
          </p:nvPr>
        </p:nvSpPr>
        <p:spPr/>
        <p:txBody>
          <a:bodyPr/>
          <a:lstStyle/>
          <a:p>
            <a:pPr eaLnBrk="1" hangingPunct="1"/>
            <a:r>
              <a:rPr lang="en-US" smtClean="0"/>
              <a:t>Consider now  the “motion of an image”</a:t>
            </a:r>
          </a:p>
          <a:p>
            <a:pPr eaLnBrk="1" hangingPunct="1"/>
            <a:r>
              <a:rPr lang="en-US" smtClean="0"/>
              <a:t>On each time step, any column is replaced by the column to its right</a:t>
            </a:r>
          </a:p>
          <a:p>
            <a:pPr eaLnBrk="1" hangingPunct="1"/>
            <a:r>
              <a:rPr lang="en-US" smtClean="0"/>
              <a:t>If the 20 columns are indexed left to right:</a:t>
            </a:r>
          </a:p>
          <a:p>
            <a:pPr lvl="1" eaLnBrk="1" hangingPunct="1"/>
            <a:r>
              <a:rPr lang="en-US" smtClean="0"/>
              <a:t>The image in column </a:t>
            </a:r>
            <a:r>
              <a:rPr lang="en-US" i="1" smtClean="0"/>
              <a:t>i of the grid </a:t>
            </a:r>
            <a:r>
              <a:rPr lang="en-US" smtClean="0"/>
              <a:t>is replaced on the next time step by the image in column </a:t>
            </a:r>
            <a:r>
              <a:rPr lang="en-US" i="1" smtClean="0"/>
              <a:t>i+1</a:t>
            </a:r>
          </a:p>
          <a:p>
            <a:pPr eaLnBrk="1" hangingPunct="1"/>
            <a:r>
              <a:rPr lang="en-US" smtClean="0"/>
              <a:t>The columns will be indexed from 0, </a:t>
            </a:r>
            <a:br>
              <a:rPr lang="en-US" smtClean="0"/>
            </a:br>
            <a:r>
              <a:rPr lang="en-US" smtClean="0"/>
              <a:t>left to right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lstStyle/>
          <a:p>
            <a:pPr eaLnBrk="1" hangingPunct="1"/>
            <a:r>
              <a:rPr lang="en-US" smtClean="0"/>
              <a:t>Indexing Columns Left to Right</a:t>
            </a:r>
          </a:p>
        </p:txBody>
      </p:sp>
      <p:sp>
        <p:nvSpPr>
          <p:cNvPr id="37890" name="Content Placeholder 2"/>
          <p:cNvSpPr>
            <a:spLocks noGrp="1"/>
          </p:cNvSpPr>
          <p:nvPr>
            <p:ph idx="1"/>
          </p:nvPr>
        </p:nvSpPr>
        <p:spPr/>
        <p:txBody>
          <a:bodyPr/>
          <a:lstStyle/>
          <a:p>
            <a:pPr eaLnBrk="1" hangingPunct="1"/>
            <a:r>
              <a:rPr lang="en-US" smtClean="0"/>
              <a:t>When browsers place images on a page, they are recorded in the array document.images in the order encountered</a:t>
            </a:r>
          </a:p>
          <a:p>
            <a:pPr eaLnBrk="1" hangingPunct="1"/>
            <a:r>
              <a:rPr lang="en-US" smtClean="0"/>
              <a:t>The leftmost column of the grid is document.images[0]</a:t>
            </a:r>
          </a:p>
          <a:p>
            <a:pPr eaLnBrk="1" hangingPunct="1"/>
            <a:r>
              <a:rPr lang="en-US" smtClean="0"/>
              <a:t>The action replaces the contents of document.images[i] with the contents </a:t>
            </a:r>
            <a:br>
              <a:rPr lang="en-US" smtClean="0"/>
            </a:br>
            <a:r>
              <a:rPr lang="en-US" smtClean="0"/>
              <a:t>of document.images[i+1]</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914400" y="1590675"/>
            <a:ext cx="7315200" cy="3676650"/>
          </a:xfrm>
          <a:prstGeom prst="rect">
            <a:avLst/>
          </a:prstGeom>
          <a:noFill/>
          <a:ln w="9525">
            <a:solidFill>
              <a:schemeClr val="accent2">
                <a:lumMod val="75000"/>
              </a:schemeClr>
            </a:solid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p:txBody>
          <a:bodyPr/>
          <a:lstStyle/>
          <a:p>
            <a:pPr eaLnBrk="1" hangingPunct="1"/>
            <a:r>
              <a:rPr lang="en-US" smtClean="0"/>
              <a:t>Indexing Columns Left to Right</a:t>
            </a:r>
          </a:p>
        </p:txBody>
      </p:sp>
      <p:sp>
        <p:nvSpPr>
          <p:cNvPr id="39938" name="Content Placeholder 2"/>
          <p:cNvSpPr>
            <a:spLocks noGrp="1"/>
          </p:cNvSpPr>
          <p:nvPr>
            <p:ph idx="1"/>
          </p:nvPr>
        </p:nvSpPr>
        <p:spPr/>
        <p:txBody>
          <a:bodyPr/>
          <a:lstStyle/>
          <a:p>
            <a:pPr eaLnBrk="1" hangingPunct="1"/>
            <a:r>
              <a:rPr lang="en-US" sz="2800" smtClean="0"/>
              <a:t>Shifting each column to the left is easy</a:t>
            </a:r>
          </a:p>
          <a:p>
            <a:pPr eaLnBrk="1" hangingPunct="1"/>
            <a:r>
              <a:rPr lang="en-US" sz="2800" smtClean="0"/>
              <a:t>Only the last column is handled differently</a:t>
            </a:r>
          </a:p>
          <a:p>
            <a:pPr eaLnBrk="1" hangingPunct="1"/>
            <a:r>
              <a:rPr lang="en-US" sz="2800" smtClean="0"/>
              <a:t>Handling the last column 19 is also easy because we only need to assign a new image</a:t>
            </a:r>
          </a:p>
          <a:p>
            <a:pPr eaLnBrk="1" hangingPunct="1"/>
            <a:r>
              <a:rPr lang="en-US" sz="2800" smtClean="0"/>
              <a:t>Which frame is assigned:</a:t>
            </a:r>
          </a:p>
          <a:p>
            <a:pPr lvl="1" eaLnBrk="1" hangingPunct="1"/>
            <a:r>
              <a:rPr lang="en-US" sz="2400" smtClean="0"/>
              <a:t>If in the random start-up phase, it should be a random frame</a:t>
            </a:r>
          </a:p>
          <a:p>
            <a:pPr lvl="1" eaLnBrk="1" hangingPunct="1"/>
            <a:r>
              <a:rPr lang="en-US" sz="2400" smtClean="0"/>
              <a:t>If we are in the user-controlled phase, it should be whichever frame the user has specified by the mouse position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p:txBody>
          <a:bodyPr/>
          <a:lstStyle/>
          <a:p>
            <a:pPr eaLnBrk="1" hangingPunct="1"/>
            <a:r>
              <a:rPr lang="en-US" smtClean="0"/>
              <a:t>Second Analysis</a:t>
            </a:r>
          </a:p>
        </p:txBody>
      </p:sp>
      <p:sp>
        <p:nvSpPr>
          <p:cNvPr id="3" name="Content Placeholder 2"/>
          <p:cNvSpPr>
            <a:spLocks noGrp="1"/>
          </p:cNvSpPr>
          <p:nvPr>
            <p:ph idx="1"/>
          </p:nvPr>
        </p:nvSpPr>
        <p:spPr/>
        <p:txBody>
          <a:bodyPr/>
          <a:lstStyle/>
          <a:p>
            <a:pPr eaLnBrk="1" hangingPunct="1">
              <a:defRPr/>
            </a:pPr>
            <a:r>
              <a:rPr lang="en-US" sz="2800" dirty="0" smtClean="0"/>
              <a:t>Do we need to add subtasks for defining the image-shifting process?</a:t>
            </a:r>
          </a:p>
          <a:p>
            <a:pPr lvl="1" eaLnBrk="1" hangingPunct="1">
              <a:defRPr/>
            </a:pPr>
            <a:r>
              <a:rPr lang="en-US" sz="2400" dirty="0" smtClean="0"/>
              <a:t>It’s not necessary</a:t>
            </a:r>
          </a:p>
          <a:p>
            <a:pPr lvl="1" eaLnBrk="1" hangingPunct="1">
              <a:defRPr/>
            </a:pPr>
            <a:r>
              <a:rPr lang="en-US" sz="2400" dirty="0" smtClean="0"/>
              <a:t>Both activities are part of the timer event handler</a:t>
            </a:r>
          </a:p>
          <a:p>
            <a:pPr eaLnBrk="1" hangingPunct="1">
              <a:defRPr/>
            </a:pPr>
            <a:r>
              <a:rPr lang="en-US" sz="2800" dirty="0" smtClean="0"/>
              <a:t>The Animate Grid task subtask list has increased by one item:</a:t>
            </a:r>
          </a:p>
          <a:p>
            <a:pPr marL="914400" lvl="1" indent="-514350" eaLnBrk="1" hangingPunct="1">
              <a:buFont typeface="+mj-lt"/>
              <a:buAutoNum type="arabicPeriod"/>
              <a:defRPr/>
            </a:pPr>
            <a:r>
              <a:rPr lang="en-US" sz="2400" b="1" i="1" dirty="0" smtClean="0">
                <a:solidFill>
                  <a:schemeClr val="accent1">
                    <a:lumMod val="25000"/>
                  </a:schemeClr>
                </a:solidFill>
              </a:rPr>
              <a:t>Define/organize the 8 columnar frames</a:t>
            </a:r>
          </a:p>
          <a:p>
            <a:pPr marL="914400" lvl="1" indent="-514350" eaLnBrk="1" hangingPunct="1">
              <a:buFont typeface="+mj-lt"/>
              <a:buAutoNum type="arabicPeriod"/>
              <a:defRPr/>
            </a:pPr>
            <a:r>
              <a:rPr lang="en-US" sz="2400" b="1" dirty="0" smtClean="0"/>
              <a:t>Define and place the initial images</a:t>
            </a:r>
          </a:p>
          <a:p>
            <a:pPr marL="914400" lvl="1" indent="-514350" eaLnBrk="1" hangingPunct="1">
              <a:buFont typeface="+mj-lt"/>
              <a:buAutoNum type="arabicPeriod"/>
              <a:defRPr/>
            </a:pPr>
            <a:r>
              <a:rPr lang="en-US" sz="2400" b="1" dirty="0" smtClean="0"/>
              <a:t>Prefetch the 8 frames for updating image</a:t>
            </a:r>
          </a:p>
          <a:p>
            <a:pPr marL="914400" lvl="1" indent="-514350" eaLnBrk="1" hangingPunct="1">
              <a:buFont typeface="+mj-lt"/>
              <a:buAutoNum type="arabicPeriod"/>
              <a:defRPr/>
            </a:pPr>
            <a:r>
              <a:rPr lang="en-US" sz="2400" b="1" dirty="0" smtClean="0"/>
              <a:t>Set a timer with an event handler</a:t>
            </a:r>
            <a:endParaRPr lang="en-US"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lstStyle/>
          <a:p>
            <a:pPr eaLnBrk="1" hangingPunct="1"/>
            <a:r>
              <a:rPr lang="en-US" smtClean="0"/>
              <a:t>Subtask</a:t>
            </a:r>
            <a:r>
              <a:rPr lang="en-US" sz="3600" smtClean="0"/>
              <a:t>:</a:t>
            </a:r>
            <a:br>
              <a:rPr lang="en-US" sz="3600" smtClean="0"/>
            </a:br>
            <a:r>
              <a:rPr lang="en-US" sz="3600" smtClean="0"/>
              <a:t>Define/Organize the Frames</a:t>
            </a:r>
          </a:p>
        </p:txBody>
      </p:sp>
      <p:sp>
        <p:nvSpPr>
          <p:cNvPr id="41986" name="Content Placeholder 2"/>
          <p:cNvSpPr>
            <a:spLocks noGrp="1"/>
          </p:cNvSpPr>
          <p:nvPr>
            <p:ph idx="1"/>
          </p:nvPr>
        </p:nvSpPr>
        <p:spPr>
          <a:xfrm>
            <a:off x="457200" y="1600200"/>
            <a:ext cx="8229600" cy="2667000"/>
          </a:xfrm>
        </p:spPr>
        <p:txBody>
          <a:bodyPr/>
          <a:lstStyle/>
          <a:p>
            <a:pPr eaLnBrk="1" hangingPunct="1"/>
            <a:r>
              <a:rPr lang="en-US" smtClean="0"/>
              <a:t>Notice that the files have names indexed in accordance with the block height</a:t>
            </a:r>
          </a:p>
          <a:p>
            <a:pPr eaLnBrk="1" hangingPunct="1"/>
            <a:r>
              <a:rPr lang="en-US" smtClean="0"/>
              <a:t>The images have the necessary colors and lines that will be placed side-by-side to construct the grid</a:t>
            </a:r>
          </a:p>
        </p:txBody>
      </p:sp>
      <p:pic>
        <p:nvPicPr>
          <p:cNvPr id="4" name="Picture 2"/>
          <p:cNvPicPr>
            <a:picLocks noChangeAspect="1" noChangeArrowheads="1"/>
          </p:cNvPicPr>
          <p:nvPr/>
        </p:nvPicPr>
        <p:blipFill>
          <a:blip r:embed="rId2"/>
          <a:srcRect/>
          <a:stretch>
            <a:fillRect/>
          </a:stretch>
        </p:blipFill>
        <p:spPr bwMode="auto">
          <a:xfrm>
            <a:off x="914400" y="4267200"/>
            <a:ext cx="7448550" cy="2132013"/>
          </a:xfrm>
          <a:prstGeom prst="rect">
            <a:avLst/>
          </a:prstGeom>
          <a:noFill/>
          <a:ln w="9525">
            <a:solidFill>
              <a:schemeClr val="accent2">
                <a:lumMod val="75000"/>
              </a:schemeClr>
            </a:solid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p:txBody>
          <a:bodyPr/>
          <a:lstStyle/>
          <a:p>
            <a:pPr eaLnBrk="1" hangingPunct="1"/>
            <a:r>
              <a:rPr lang="en-US" smtClean="0"/>
              <a:t>The Smooth Motion Application</a:t>
            </a:r>
          </a:p>
        </p:txBody>
      </p:sp>
      <p:sp>
        <p:nvSpPr>
          <p:cNvPr id="15362" name="Content Placeholder 2"/>
          <p:cNvSpPr>
            <a:spLocks noGrp="1"/>
          </p:cNvSpPr>
          <p:nvPr>
            <p:ph idx="1"/>
          </p:nvPr>
        </p:nvSpPr>
        <p:spPr/>
        <p:txBody>
          <a:bodyPr/>
          <a:lstStyle/>
          <a:p>
            <a:pPr eaLnBrk="1" hangingPunct="1"/>
            <a:r>
              <a:rPr lang="en-US" smtClean="0"/>
              <a:t>Step 0 in solving any problem is to </a:t>
            </a:r>
            <a:r>
              <a:rPr lang="en-US" i="1" smtClean="0"/>
              <a:t>understand</a:t>
            </a:r>
            <a:r>
              <a:rPr lang="en-US" smtClean="0"/>
              <a:t> what must be accomplished.</a:t>
            </a:r>
          </a:p>
        </p:txBody>
      </p:sp>
      <p:pic>
        <p:nvPicPr>
          <p:cNvPr id="15363" name="Picture 2"/>
          <p:cNvPicPr>
            <a:picLocks noChangeAspect="1" noChangeArrowheads="1"/>
          </p:cNvPicPr>
          <p:nvPr/>
        </p:nvPicPr>
        <p:blipFill>
          <a:blip r:embed="rId2"/>
          <a:srcRect/>
          <a:stretch>
            <a:fillRect/>
          </a:stretch>
        </p:blipFill>
        <p:spPr bwMode="auto">
          <a:xfrm>
            <a:off x="838200" y="2667000"/>
            <a:ext cx="3048000" cy="3581400"/>
          </a:xfrm>
          <a:prstGeom prst="rect">
            <a:avLst/>
          </a:prstGeom>
          <a:noFill/>
          <a:ln w="9525">
            <a:noFill/>
            <a:miter lim="800000"/>
            <a:headEnd/>
            <a:tailEnd/>
          </a:ln>
        </p:spPr>
      </p:pic>
      <p:sp>
        <p:nvSpPr>
          <p:cNvPr id="5" name="TextBox 4"/>
          <p:cNvSpPr txBox="1"/>
          <p:nvPr/>
        </p:nvSpPr>
        <p:spPr>
          <a:xfrm>
            <a:off x="4419600" y="2743200"/>
            <a:ext cx="3733800" cy="3733800"/>
          </a:xfrm>
          <a:prstGeom prst="rect">
            <a:avLst/>
          </a:prstGeom>
          <a:noFill/>
          <a:ln w="9525">
            <a:noFill/>
            <a:miter lim="800000"/>
            <a:headEnd/>
            <a:tailEnd/>
          </a:ln>
          <a:effectLst/>
        </p:spPr>
        <p:txBody>
          <a:bodyPr/>
          <a:lstStyle/>
          <a:p>
            <a:pPr>
              <a:spcBef>
                <a:spcPct val="20000"/>
              </a:spcBef>
              <a:defRPr/>
            </a:pPr>
            <a:r>
              <a:rPr lang="en-US" sz="3200" dirty="0">
                <a:latin typeface="+mn-lt"/>
                <a:cs typeface="+mn-cs"/>
              </a:rPr>
              <a:t>What needs to be accomplished with “Smooth Motion”? </a:t>
            </a:r>
          </a:p>
          <a:p>
            <a:pPr lvl="1">
              <a:buFont typeface="Arial" pitchFamily="34" charset="0"/>
              <a:buChar char="•"/>
              <a:defRPr/>
            </a:pPr>
            <a:r>
              <a:rPr lang="en-US" sz="2800" dirty="0"/>
              <a:t>Heading</a:t>
            </a:r>
          </a:p>
          <a:p>
            <a:pPr lvl="1">
              <a:buFont typeface="Arial" pitchFamily="34" charset="0"/>
              <a:buChar char="•"/>
              <a:defRPr/>
            </a:pPr>
            <a:r>
              <a:rPr lang="en-US" sz="2800" dirty="0"/>
              <a:t>Grid</a:t>
            </a:r>
          </a:p>
          <a:p>
            <a:pPr lvl="1">
              <a:buFont typeface="Arial" pitchFamily="34" charset="0"/>
              <a:buChar char="•"/>
              <a:defRPr/>
            </a:pPr>
            <a:r>
              <a:rPr lang="en-US" sz="2800" dirty="0"/>
              <a:t>Keys</a:t>
            </a:r>
          </a:p>
          <a:p>
            <a:pPr lvl="1">
              <a:buFont typeface="Arial" pitchFamily="34" charset="0"/>
              <a:buChar char="•"/>
              <a:defRPr/>
            </a:pPr>
            <a:r>
              <a:rPr lang="en-US" sz="2800" dirty="0"/>
              <a:t>Controls</a:t>
            </a:r>
          </a:p>
          <a:p>
            <a:pPr lvl="1">
              <a:buFont typeface="Arial" pitchFamily="34" charset="0"/>
              <a:buChar char="•"/>
              <a:defRPr/>
            </a:pPr>
            <a:r>
              <a:rPr lang="en-US" sz="2800" dirty="0"/>
              <a:t>Instructions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p:txBody>
          <a:bodyPr/>
          <a:lstStyle/>
          <a:p>
            <a:pPr eaLnBrk="1" hangingPunct="1"/>
            <a:r>
              <a:rPr lang="en-US" smtClean="0"/>
              <a:t>Subtask</a:t>
            </a:r>
            <a:r>
              <a:rPr lang="en-US" sz="3600" smtClean="0"/>
              <a:t>:</a:t>
            </a:r>
            <a:br>
              <a:rPr lang="en-US" sz="3600" smtClean="0"/>
            </a:br>
            <a:r>
              <a:rPr lang="en-US" sz="3600" smtClean="0"/>
              <a:t>Define/Organize the Frames</a:t>
            </a:r>
          </a:p>
        </p:txBody>
      </p:sp>
      <p:sp>
        <p:nvSpPr>
          <p:cNvPr id="43010" name="Content Placeholder 2"/>
          <p:cNvSpPr>
            <a:spLocks noGrp="1"/>
          </p:cNvSpPr>
          <p:nvPr>
            <p:ph idx="1"/>
          </p:nvPr>
        </p:nvSpPr>
        <p:spPr/>
        <p:txBody>
          <a:bodyPr/>
          <a:lstStyle/>
          <a:p>
            <a:pPr eaLnBrk="1" hangingPunct="1"/>
            <a:r>
              <a:rPr lang="en-US" smtClean="0"/>
              <a:t>There are two guidelines to follow when creating frame images for JavaScript animations:</a:t>
            </a:r>
          </a:p>
          <a:p>
            <a:pPr marL="971550" lvl="1" indent="-514350" eaLnBrk="1" hangingPunct="1">
              <a:buFontTx/>
              <a:buAutoNum type="arabicPeriod"/>
            </a:pPr>
            <a:r>
              <a:rPr lang="en-US" smtClean="0"/>
              <a:t>Ensure that all images overwriting one another have the same dimensions in pixels</a:t>
            </a:r>
          </a:p>
          <a:p>
            <a:pPr marL="971550" lvl="1" indent="-514350" eaLnBrk="1" hangingPunct="1">
              <a:buFontTx/>
              <a:buAutoNum type="arabicPeriod"/>
            </a:pPr>
            <a:r>
              <a:rPr lang="en-US" smtClean="0"/>
              <a:t>Ensure that all files are saved using either the .gif or .jpg formats, and that they are used consistently</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pPr eaLnBrk="1" hangingPunct="1"/>
            <a:r>
              <a:rPr lang="en-US" smtClean="0"/>
              <a:t>Subtask</a:t>
            </a:r>
            <a:r>
              <a:rPr lang="en-US" sz="3600" smtClean="0"/>
              <a:t>: </a:t>
            </a:r>
            <a:br>
              <a:rPr lang="en-US" sz="3600" smtClean="0"/>
            </a:br>
            <a:r>
              <a:rPr lang="en-US" sz="3600" smtClean="0"/>
              <a:t>Define/Place Initial Images</a:t>
            </a:r>
          </a:p>
        </p:txBody>
      </p:sp>
      <p:sp>
        <p:nvSpPr>
          <p:cNvPr id="44034" name="Content Placeholder 3"/>
          <p:cNvSpPr>
            <a:spLocks noGrp="1"/>
          </p:cNvSpPr>
          <p:nvPr>
            <p:ph sz="half" idx="1"/>
          </p:nvPr>
        </p:nvSpPr>
        <p:spPr/>
        <p:txBody>
          <a:bodyPr/>
          <a:lstStyle/>
          <a:p>
            <a:pPr eaLnBrk="1" hangingPunct="1"/>
            <a:r>
              <a:rPr lang="en-US" smtClean="0"/>
              <a:t>This subtask constructs the grid in the second row of the structural page</a:t>
            </a:r>
          </a:p>
          <a:p>
            <a:pPr eaLnBrk="1" hangingPunct="1"/>
            <a:r>
              <a:rPr lang="en-US" smtClean="0"/>
              <a:t>The initial state of the grid is created from 20 copies of Stack0.gif</a:t>
            </a:r>
          </a:p>
        </p:txBody>
      </p:sp>
      <p:pic>
        <p:nvPicPr>
          <p:cNvPr id="6" name="Picture 2"/>
          <p:cNvPicPr>
            <a:picLocks noGrp="1" noChangeAspect="1" noChangeArrowheads="1"/>
          </p:cNvPicPr>
          <p:nvPr>
            <p:ph sz="half" idx="2"/>
          </p:nvPr>
        </p:nvPicPr>
        <p:blipFill>
          <a:blip r:embed="rId2"/>
          <a:srcRect/>
          <a:stretch>
            <a:fillRect/>
          </a:stretch>
        </p:blipFill>
        <p:spPr>
          <a:xfrm>
            <a:off x="4648200" y="3262313"/>
            <a:ext cx="4038600" cy="1201737"/>
          </a:xfrm>
          <a:ln>
            <a:solidFill>
              <a:schemeClr val="accent2">
                <a:lumMod val="75000"/>
              </a:schemeClr>
            </a:solid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en-US" smtClean="0"/>
              <a:t>Subtask</a:t>
            </a:r>
            <a:r>
              <a:rPr lang="en-US" sz="3600" smtClean="0"/>
              <a:t>: </a:t>
            </a:r>
            <a:br>
              <a:rPr lang="en-US" sz="3600" smtClean="0"/>
            </a:br>
            <a:r>
              <a:rPr lang="en-US" sz="3600" smtClean="0"/>
              <a:t>Define/Place Initial Images</a:t>
            </a:r>
          </a:p>
        </p:txBody>
      </p:sp>
      <p:sp>
        <p:nvSpPr>
          <p:cNvPr id="45058" name="Content Placeholder 3"/>
          <p:cNvSpPr>
            <a:spLocks noGrp="1"/>
          </p:cNvSpPr>
          <p:nvPr>
            <p:ph sz="half" idx="1"/>
          </p:nvPr>
        </p:nvSpPr>
        <p:spPr/>
        <p:txBody>
          <a:bodyPr/>
          <a:lstStyle/>
          <a:p>
            <a:pPr eaLnBrk="1" hangingPunct="1"/>
            <a:r>
              <a:rPr lang="en-US" smtClean="0"/>
              <a:t>To use JavaScript’s for statement, we place the &lt;script&gt; tags inside the second row’s &lt;td&gt; tags</a:t>
            </a:r>
          </a:p>
          <a:p>
            <a:pPr eaLnBrk="1" hangingPunct="1"/>
            <a:r>
              <a:rPr lang="en-US" smtClean="0"/>
              <a:t>To have the images appear we must place them using the document.write() function</a:t>
            </a:r>
          </a:p>
        </p:txBody>
      </p:sp>
      <p:pic>
        <p:nvPicPr>
          <p:cNvPr id="6" name="Picture 2"/>
          <p:cNvPicPr>
            <a:picLocks noGrp="1" noChangeAspect="1" noChangeArrowheads="1"/>
          </p:cNvPicPr>
          <p:nvPr>
            <p:ph sz="half" idx="2"/>
          </p:nvPr>
        </p:nvPicPr>
        <p:blipFill>
          <a:blip r:embed="rId2"/>
          <a:srcRect/>
          <a:stretch>
            <a:fillRect/>
          </a:stretch>
        </p:blipFill>
        <p:spPr>
          <a:xfrm>
            <a:off x="4648200" y="3262313"/>
            <a:ext cx="4038600" cy="1201737"/>
          </a:xfrm>
          <a:ln>
            <a:solidFill>
              <a:schemeClr val="accent2">
                <a:lumMod val="75000"/>
              </a:schemeClr>
            </a:solid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p:txBody>
          <a:bodyPr/>
          <a:lstStyle/>
          <a:p>
            <a:pPr eaLnBrk="1" hangingPunct="1"/>
            <a:r>
              <a:rPr lang="en-US" smtClean="0"/>
              <a:t>Subtask</a:t>
            </a:r>
            <a:r>
              <a:rPr lang="en-US" sz="3600" smtClean="0"/>
              <a:t>: </a:t>
            </a:r>
            <a:br>
              <a:rPr lang="en-US" sz="3600" smtClean="0"/>
            </a:br>
            <a:r>
              <a:rPr lang="en-US" sz="3600" smtClean="0"/>
              <a:t>Prefetch the Frame Images</a:t>
            </a:r>
          </a:p>
        </p:txBody>
      </p:sp>
      <p:sp>
        <p:nvSpPr>
          <p:cNvPr id="46082" name="Content Placeholder 2"/>
          <p:cNvSpPr>
            <a:spLocks noGrp="1"/>
          </p:cNvSpPr>
          <p:nvPr>
            <p:ph idx="1"/>
          </p:nvPr>
        </p:nvSpPr>
        <p:spPr/>
        <p:txBody>
          <a:bodyPr/>
          <a:lstStyle/>
          <a:p>
            <a:pPr eaLnBrk="1" hangingPunct="1"/>
            <a:r>
              <a:rPr lang="en-US" smtClean="0"/>
              <a:t>Prefetching is necessary</a:t>
            </a:r>
          </a:p>
          <a:p>
            <a:pPr eaLnBrk="1" hangingPunct="1"/>
            <a:r>
              <a:rPr lang="en-US" smtClean="0"/>
              <a:t>Prefetching can be performed at any time </a:t>
            </a:r>
            <a:r>
              <a:rPr lang="en-US" i="1" smtClean="0"/>
              <a:t>prior</a:t>
            </a:r>
            <a:r>
              <a:rPr lang="en-US" smtClean="0"/>
              <a:t> to the start of the animation</a:t>
            </a:r>
          </a:p>
          <a:p>
            <a:pPr eaLnBrk="1" hangingPunct="1"/>
            <a:r>
              <a:rPr lang="en-US" smtClean="0"/>
              <a:t>Place the prefetching with the code from the initialization subtask just completed</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p:txBody>
          <a:bodyPr/>
          <a:lstStyle/>
          <a:p>
            <a:pPr eaLnBrk="1" hangingPunct="1"/>
            <a:r>
              <a:rPr lang="en-US" smtClean="0"/>
              <a:t>Subtask</a:t>
            </a:r>
            <a:r>
              <a:rPr lang="en-US" sz="3600" smtClean="0"/>
              <a:t>: </a:t>
            </a:r>
            <a:br>
              <a:rPr lang="en-US" sz="3600" smtClean="0"/>
            </a:br>
            <a:r>
              <a:rPr lang="en-US" sz="3600" smtClean="0"/>
              <a:t>Prefetch the Frame Images</a:t>
            </a:r>
          </a:p>
        </p:txBody>
      </p:sp>
      <p:sp>
        <p:nvSpPr>
          <p:cNvPr id="47106" name="Content Placeholder 2"/>
          <p:cNvSpPr>
            <a:spLocks noGrp="1"/>
          </p:cNvSpPr>
          <p:nvPr>
            <p:ph idx="1"/>
          </p:nvPr>
        </p:nvSpPr>
        <p:spPr/>
        <p:txBody>
          <a:bodyPr/>
          <a:lstStyle/>
          <a:p>
            <a:pPr eaLnBrk="1" hangingPunct="1"/>
            <a:r>
              <a:rPr lang="en-US" smtClean="0"/>
              <a:t>The three steps of prefetching are as follows:</a:t>
            </a:r>
          </a:p>
          <a:p>
            <a:pPr marL="971550" lvl="1" indent="-514350" eaLnBrk="1" hangingPunct="1">
              <a:buFontTx/>
              <a:buAutoNum type="arabicPeriod"/>
            </a:pPr>
            <a:r>
              <a:rPr lang="en-US" smtClean="0"/>
              <a:t>Declare the array into which the images will be fetched.</a:t>
            </a:r>
          </a:p>
          <a:p>
            <a:pPr marL="971550" lvl="1" indent="-514350" eaLnBrk="1" hangingPunct="1">
              <a:buFontTx/>
              <a:buAutoNum type="arabicPeriod"/>
            </a:pPr>
            <a:r>
              <a:rPr lang="en-US" smtClean="0"/>
              <a:t>Initialize the array elements to be image objects</a:t>
            </a:r>
          </a:p>
          <a:p>
            <a:pPr marL="1260475" lvl="2" indent="-230188" eaLnBrk="1" hangingPunct="1"/>
            <a:r>
              <a:rPr lang="en-US" smtClean="0"/>
              <a:t>Define the image structure for each array element using the new Image( ) specification.</a:t>
            </a:r>
          </a:p>
          <a:p>
            <a:pPr marL="971550" lvl="1" indent="-514350" eaLnBrk="1" hangingPunct="1">
              <a:buFontTx/>
              <a:buAutoNum type="arabicPeriod"/>
            </a:pPr>
            <a:r>
              <a:rPr lang="en-US" smtClean="0"/>
              <a:t>Assign the names of the files to the src fields of the image objects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p:txBody>
          <a:bodyPr/>
          <a:lstStyle/>
          <a:p>
            <a:pPr eaLnBrk="1" hangingPunct="1"/>
            <a:r>
              <a:rPr lang="en-US" smtClean="0"/>
              <a:t>Subtask</a:t>
            </a:r>
            <a:r>
              <a:rPr lang="en-US" sz="3600" smtClean="0"/>
              <a:t>: </a:t>
            </a:r>
            <a:br>
              <a:rPr lang="en-US" sz="3600" smtClean="0"/>
            </a:br>
            <a:r>
              <a:rPr lang="en-US" sz="3600" smtClean="0"/>
              <a:t>Prefetch the Frame Images</a:t>
            </a:r>
          </a:p>
        </p:txBody>
      </p:sp>
      <p:sp>
        <p:nvSpPr>
          <p:cNvPr id="48130" name="Content Placeholder 2"/>
          <p:cNvSpPr>
            <a:spLocks noGrp="1"/>
          </p:cNvSpPr>
          <p:nvPr>
            <p:ph sz="half" idx="1"/>
          </p:nvPr>
        </p:nvSpPr>
        <p:spPr>
          <a:xfrm>
            <a:off x="457200" y="1600200"/>
            <a:ext cx="5181600" cy="4525963"/>
          </a:xfrm>
        </p:spPr>
        <p:txBody>
          <a:bodyPr/>
          <a:lstStyle/>
          <a:p>
            <a:pPr eaLnBrk="1" hangingPunct="1"/>
            <a:r>
              <a:rPr lang="en-US" smtClean="0"/>
              <a:t>Call the array </a:t>
            </a:r>
            <a:r>
              <a:rPr lang="en-US" i="1" smtClean="0"/>
              <a:t>pics</a:t>
            </a:r>
            <a:endParaRPr lang="en-US" smtClean="0"/>
          </a:p>
          <a:p>
            <a:pPr eaLnBrk="1" hangingPunct="1"/>
            <a:r>
              <a:rPr lang="en-US" smtClean="0"/>
              <a:t>Use a separate iteration for the second and third tasks</a:t>
            </a:r>
          </a:p>
          <a:p>
            <a:pPr eaLnBrk="1" hangingPunct="1"/>
            <a:r>
              <a:rPr lang="en-US" smtClean="0"/>
              <a:t>Inserted the code</a:t>
            </a:r>
            <a:br>
              <a:rPr lang="en-US" smtClean="0"/>
            </a:br>
            <a:r>
              <a:rPr lang="en-US" smtClean="0"/>
              <a:t>within the </a:t>
            </a:r>
            <a:br>
              <a:rPr lang="en-US" smtClean="0"/>
            </a:br>
            <a:r>
              <a:rPr lang="en-US" smtClean="0"/>
              <a:t>&lt;script&gt; tags after the declaration</a:t>
            </a:r>
          </a:p>
          <a:p>
            <a:pPr eaLnBrk="1" hangingPunct="1"/>
            <a:r>
              <a:rPr lang="en-US" smtClean="0"/>
              <a:t>Note the file names are constructed on the </a:t>
            </a:r>
            <a:r>
              <a:rPr lang="en-US" i="1" smtClean="0"/>
              <a:t>fly</a:t>
            </a:r>
            <a:endParaRPr lang="en-US" smtClean="0"/>
          </a:p>
        </p:txBody>
      </p:sp>
      <p:pic>
        <p:nvPicPr>
          <p:cNvPr id="5" name="Picture 2"/>
          <p:cNvPicPr>
            <a:picLocks noGrp="1" noChangeAspect="1" noChangeArrowheads="1"/>
          </p:cNvPicPr>
          <p:nvPr>
            <p:ph sz="half" idx="2"/>
          </p:nvPr>
        </p:nvPicPr>
        <p:blipFill>
          <a:blip r:embed="rId2"/>
          <a:srcRect/>
          <a:stretch>
            <a:fillRect/>
          </a:stretch>
        </p:blipFill>
        <p:spPr>
          <a:xfrm>
            <a:off x="4648200" y="3308350"/>
            <a:ext cx="4038600" cy="1109663"/>
          </a:xfrm>
          <a:ln>
            <a:solidFill>
              <a:schemeClr val="accent2">
                <a:lumMod val="75000"/>
              </a:schemeClr>
            </a:solid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pPr eaLnBrk="1" hangingPunct="1"/>
            <a:r>
              <a:rPr lang="en-US" smtClean="0"/>
              <a:t>Subtask: </a:t>
            </a:r>
            <a:br>
              <a:rPr lang="en-US" smtClean="0"/>
            </a:br>
            <a:r>
              <a:rPr lang="en-US" sz="3200" smtClean="0"/>
              <a:t>Set Timer and Build Timer Event Handler</a:t>
            </a:r>
            <a:endParaRPr lang="en-US" smtClean="0"/>
          </a:p>
        </p:txBody>
      </p:sp>
      <p:sp>
        <p:nvSpPr>
          <p:cNvPr id="3" name="Content Placeholder 2"/>
          <p:cNvSpPr>
            <a:spLocks noGrp="1"/>
          </p:cNvSpPr>
          <p:nvPr>
            <p:ph idx="1"/>
          </p:nvPr>
        </p:nvSpPr>
        <p:spPr/>
        <p:txBody>
          <a:bodyPr/>
          <a:lstStyle/>
          <a:p>
            <a:pPr eaLnBrk="1" hangingPunct="1"/>
            <a:r>
              <a:rPr lang="en-US" smtClean="0"/>
              <a:t>This subtask is concerned with writing the event handler to move each grid image one position left</a:t>
            </a:r>
          </a:p>
          <a:p>
            <a:pPr eaLnBrk="1" hangingPunct="1"/>
            <a:r>
              <a:rPr lang="en-US" smtClean="0"/>
              <a:t>Begin constructing that event handler by calling it </a:t>
            </a:r>
            <a:r>
              <a:rPr lang="en-US" b="1" i="1" smtClean="0">
                <a:solidFill>
                  <a:srgbClr val="1E4649"/>
                </a:solidFill>
              </a:rPr>
              <a:t>animate( )</a:t>
            </a:r>
          </a:p>
          <a:p>
            <a:pPr eaLnBrk="1" hangingPunct="1"/>
            <a:r>
              <a:rPr lang="en-US" smtClean="0"/>
              <a:t>The event handler has three operations:</a:t>
            </a:r>
          </a:p>
          <a:p>
            <a:pPr marL="914400" lvl="1" indent="-514350" eaLnBrk="1" hangingPunct="1">
              <a:buFontTx/>
              <a:buAutoNum type="arabicPeriod"/>
            </a:pPr>
            <a:r>
              <a:rPr lang="en-US" smtClean="0"/>
              <a:t>Move all images but the first, one position left</a:t>
            </a:r>
          </a:p>
          <a:p>
            <a:pPr marL="914400" lvl="1" indent="-514350" eaLnBrk="1" hangingPunct="1">
              <a:buFontTx/>
              <a:buAutoNum type="arabicPeriod"/>
            </a:pPr>
            <a:r>
              <a:rPr lang="en-US" smtClean="0"/>
              <a:t>Assign a new frame to image 19</a:t>
            </a:r>
          </a:p>
          <a:p>
            <a:pPr marL="914400" lvl="1" indent="-514350" eaLnBrk="1" hangingPunct="1">
              <a:buFontTx/>
              <a:buAutoNum type="arabicPeriod"/>
            </a:pPr>
            <a:r>
              <a:rPr lang="en-US" smtClean="0"/>
              <a:t>Schedule itself for some time in the future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p:txBody>
          <a:bodyPr/>
          <a:lstStyle/>
          <a:p>
            <a:pPr eaLnBrk="1" hangingPunct="1"/>
            <a:r>
              <a:rPr lang="en-US" smtClean="0"/>
              <a:t>Subtask: </a:t>
            </a:r>
            <a:br>
              <a:rPr lang="en-US" smtClean="0"/>
            </a:br>
            <a:r>
              <a:rPr lang="en-US" sz="3200" smtClean="0"/>
              <a:t>Set Timer and Build Timer Event Handler</a:t>
            </a:r>
            <a:endParaRPr lang="en-US" smtClean="0"/>
          </a:p>
        </p:txBody>
      </p:sp>
      <p:sp>
        <p:nvSpPr>
          <p:cNvPr id="50178" name="Content Placeholder 2"/>
          <p:cNvSpPr>
            <a:spLocks noGrp="1"/>
          </p:cNvSpPr>
          <p:nvPr>
            <p:ph idx="1"/>
          </p:nvPr>
        </p:nvSpPr>
        <p:spPr/>
        <p:txBody>
          <a:bodyPr/>
          <a:lstStyle/>
          <a:p>
            <a:pPr eaLnBrk="1" hangingPunct="1"/>
            <a:r>
              <a:rPr lang="en-US" smtClean="0"/>
              <a:t>Assemble Overall Design task will take care of creating the mechanism for choosing the new frame</a:t>
            </a:r>
          </a:p>
          <a:p>
            <a:pPr eaLnBrk="1" hangingPunct="1"/>
            <a:r>
              <a:rPr lang="en-US" smtClean="0"/>
              <a:t>Assigning a random frame is an easy way to have something different happen on each tick</a:t>
            </a:r>
          </a:p>
          <a:p>
            <a:pPr eaLnBrk="1" hangingPunct="1"/>
            <a:r>
              <a:rPr lang="en-US" smtClean="0"/>
              <a:t>Assigning random frames is the way the application begins anyway!</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p:txBody>
          <a:bodyPr/>
          <a:lstStyle/>
          <a:p>
            <a:pPr eaLnBrk="1" hangingPunct="1"/>
            <a:r>
              <a:rPr lang="en-US" smtClean="0"/>
              <a:t>Subtask: </a:t>
            </a:r>
            <a:br>
              <a:rPr lang="en-US" smtClean="0"/>
            </a:br>
            <a:r>
              <a:rPr lang="en-US" sz="3200" smtClean="0"/>
              <a:t>Set Timer and Build Timer Event Handler</a:t>
            </a:r>
            <a:endParaRPr lang="en-US" smtClean="0"/>
          </a:p>
        </p:txBody>
      </p:sp>
      <p:sp>
        <p:nvSpPr>
          <p:cNvPr id="4" name="Content Placeholder 3"/>
          <p:cNvSpPr>
            <a:spLocks noGrp="1"/>
          </p:cNvSpPr>
          <p:nvPr>
            <p:ph sz="half" idx="1"/>
          </p:nvPr>
        </p:nvSpPr>
        <p:spPr>
          <a:xfrm>
            <a:off x="457200" y="1600200"/>
            <a:ext cx="5943600" cy="4525963"/>
          </a:xfrm>
        </p:spPr>
        <p:txBody>
          <a:bodyPr/>
          <a:lstStyle/>
          <a:p>
            <a:pPr eaLnBrk="1" hangingPunct="1">
              <a:defRPr/>
            </a:pPr>
            <a:r>
              <a:rPr lang="en-US" dirty="0" smtClean="0"/>
              <a:t>Recall that browsers store the details of the images they display in an array called </a:t>
            </a:r>
            <a:r>
              <a:rPr lang="en-US" b="1" i="1" dirty="0" smtClean="0">
                <a:solidFill>
                  <a:schemeClr val="accent1">
                    <a:lumMod val="25000"/>
                  </a:schemeClr>
                </a:solidFill>
              </a:rPr>
              <a:t>images</a:t>
            </a:r>
          </a:p>
          <a:p>
            <a:pPr eaLnBrk="1" hangingPunct="1">
              <a:defRPr/>
            </a:pPr>
            <a:r>
              <a:rPr lang="en-US" dirty="0" smtClean="0"/>
              <a:t>The array is </a:t>
            </a:r>
            <a:br>
              <a:rPr lang="en-US" dirty="0" smtClean="0"/>
            </a:br>
            <a:r>
              <a:rPr lang="en-US" dirty="0" smtClean="0"/>
              <a:t>referenced as </a:t>
            </a:r>
            <a:br>
              <a:rPr lang="en-US" dirty="0" smtClean="0"/>
            </a:br>
            <a:r>
              <a:rPr lang="en-US" b="1" i="1" dirty="0" smtClean="0">
                <a:solidFill>
                  <a:schemeClr val="accent1">
                    <a:lumMod val="25000"/>
                  </a:schemeClr>
                </a:solidFill>
              </a:rPr>
              <a:t>document.images</a:t>
            </a:r>
          </a:p>
          <a:p>
            <a:pPr eaLnBrk="1" hangingPunct="1">
              <a:defRPr/>
            </a:pPr>
            <a:r>
              <a:rPr lang="en-US" dirty="0" smtClean="0"/>
              <a:t>The source field, </a:t>
            </a:r>
            <a:r>
              <a:rPr lang="en-US" b="1" i="1" dirty="0" smtClean="0">
                <a:solidFill>
                  <a:schemeClr val="accent1">
                    <a:lumMod val="25000"/>
                  </a:schemeClr>
                </a:solidFill>
              </a:rPr>
              <a:t>src</a:t>
            </a:r>
            <a:r>
              <a:rPr lang="en-US" dirty="0" smtClean="0"/>
              <a:t>, is the relevant one to change to display a new image</a:t>
            </a:r>
            <a:endParaRPr lang="en-US" dirty="0"/>
          </a:p>
        </p:txBody>
      </p:sp>
      <p:pic>
        <p:nvPicPr>
          <p:cNvPr id="6" name="Picture 2"/>
          <p:cNvPicPr>
            <a:picLocks noGrp="1" noChangeAspect="1" noChangeArrowheads="1"/>
          </p:cNvPicPr>
          <p:nvPr>
            <p:ph sz="half" idx="2"/>
          </p:nvPr>
        </p:nvPicPr>
        <p:blipFill>
          <a:blip r:embed="rId2"/>
          <a:srcRect/>
          <a:stretch>
            <a:fillRect/>
          </a:stretch>
        </p:blipFill>
        <p:spPr>
          <a:xfrm>
            <a:off x="4724400" y="3124200"/>
            <a:ext cx="4038600" cy="1046163"/>
          </a:xfrm>
          <a:ln>
            <a:solidFill>
              <a:schemeClr val="accent2">
                <a:lumMod val="75000"/>
              </a:schemeClr>
            </a:solidFill>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p:txBody>
          <a:bodyPr/>
          <a:lstStyle/>
          <a:p>
            <a:pPr eaLnBrk="1" hangingPunct="1"/>
            <a:r>
              <a:rPr lang="en-US" smtClean="0"/>
              <a:t>Subtask: </a:t>
            </a:r>
            <a:br>
              <a:rPr lang="en-US" smtClean="0"/>
            </a:br>
            <a:r>
              <a:rPr lang="en-US" sz="3200" smtClean="0"/>
              <a:t>Set Timer and Build Timer Event Handler</a:t>
            </a:r>
            <a:endParaRPr lang="en-US" smtClean="0"/>
          </a:p>
        </p:txBody>
      </p:sp>
      <p:sp>
        <p:nvSpPr>
          <p:cNvPr id="4" name="Content Placeholder 3"/>
          <p:cNvSpPr>
            <a:spLocks noGrp="1"/>
          </p:cNvSpPr>
          <p:nvPr>
            <p:ph sz="half" idx="1"/>
          </p:nvPr>
        </p:nvSpPr>
        <p:spPr/>
        <p:txBody>
          <a:bodyPr/>
          <a:lstStyle/>
          <a:p>
            <a:pPr eaLnBrk="1" hangingPunct="1">
              <a:defRPr/>
            </a:pPr>
            <a:r>
              <a:rPr lang="en-US" dirty="0" smtClean="0"/>
              <a:t>The randNum() function must  be declared in order to use it</a:t>
            </a:r>
          </a:p>
          <a:p>
            <a:pPr eaLnBrk="1" hangingPunct="1">
              <a:defRPr/>
            </a:pPr>
            <a:r>
              <a:rPr lang="en-US" dirty="0" smtClean="0"/>
              <a:t>Add a variable </a:t>
            </a:r>
            <a:r>
              <a:rPr lang="en-US" b="1" i="1" dirty="0" smtClean="0">
                <a:solidFill>
                  <a:schemeClr val="accent1">
                    <a:lumMod val="25000"/>
                  </a:schemeClr>
                </a:solidFill>
              </a:rPr>
              <a:t>duration</a:t>
            </a:r>
            <a:r>
              <a:rPr lang="en-US" dirty="0" smtClean="0"/>
              <a:t> to the list of declarations</a:t>
            </a:r>
          </a:p>
          <a:p>
            <a:pPr eaLnBrk="1" hangingPunct="1">
              <a:defRPr/>
            </a:pPr>
            <a:r>
              <a:rPr lang="en-US" dirty="0" smtClean="0"/>
              <a:t>Include the </a:t>
            </a:r>
            <a:r>
              <a:rPr lang="en-US" b="1" i="1" dirty="0" smtClean="0">
                <a:solidFill>
                  <a:schemeClr val="accent1">
                    <a:lumMod val="25000"/>
                  </a:schemeClr>
                </a:solidFill>
              </a:rPr>
              <a:t>timerId</a:t>
            </a:r>
            <a:r>
              <a:rPr lang="en-US" dirty="0" smtClean="0"/>
              <a:t> statement to get the process started automatically</a:t>
            </a:r>
            <a:endParaRPr lang="en-US" dirty="0"/>
          </a:p>
        </p:txBody>
      </p:sp>
      <p:pic>
        <p:nvPicPr>
          <p:cNvPr id="7" name="Picture 2"/>
          <p:cNvPicPr>
            <a:picLocks noGrp="1" noChangeAspect="1" noChangeArrowheads="1"/>
          </p:cNvPicPr>
          <p:nvPr>
            <p:ph sz="half" idx="2"/>
          </p:nvPr>
        </p:nvPicPr>
        <p:blipFill>
          <a:blip r:embed="rId2"/>
          <a:srcRect/>
          <a:stretch>
            <a:fillRect/>
          </a:stretch>
        </p:blipFill>
        <p:spPr>
          <a:xfrm>
            <a:off x="4800600" y="1828800"/>
            <a:ext cx="3725863" cy="693738"/>
          </a:xfrm>
          <a:ln>
            <a:solidFill>
              <a:schemeClr val="accent2">
                <a:lumMod val="75000"/>
              </a:schemeClr>
            </a:solidFill>
          </a:ln>
        </p:spPr>
      </p:pic>
      <p:pic>
        <p:nvPicPr>
          <p:cNvPr id="11" name="Picture 2"/>
          <p:cNvPicPr>
            <a:picLocks noChangeAspect="1" noChangeArrowheads="1"/>
          </p:cNvPicPr>
          <p:nvPr/>
        </p:nvPicPr>
        <p:blipFill>
          <a:blip r:embed="rId3"/>
          <a:srcRect/>
          <a:stretch>
            <a:fillRect/>
          </a:stretch>
        </p:blipFill>
        <p:spPr bwMode="auto">
          <a:xfrm>
            <a:off x="4800600" y="3581400"/>
            <a:ext cx="2028825" cy="285750"/>
          </a:xfrm>
          <a:prstGeom prst="rect">
            <a:avLst/>
          </a:prstGeom>
          <a:noFill/>
          <a:ln w="9525">
            <a:solidFill>
              <a:schemeClr val="accent2">
                <a:lumMod val="75000"/>
              </a:schemeClr>
            </a:solidFill>
            <a:miter lim="800000"/>
            <a:headEnd/>
            <a:tailEnd/>
          </a:ln>
        </p:spPr>
      </p:pic>
      <p:pic>
        <p:nvPicPr>
          <p:cNvPr id="12" name="Picture 3"/>
          <p:cNvPicPr>
            <a:picLocks noChangeAspect="1" noChangeArrowheads="1"/>
          </p:cNvPicPr>
          <p:nvPr/>
        </p:nvPicPr>
        <p:blipFill>
          <a:blip r:embed="rId4"/>
          <a:srcRect/>
          <a:stretch>
            <a:fillRect/>
          </a:stretch>
        </p:blipFill>
        <p:spPr bwMode="auto">
          <a:xfrm>
            <a:off x="4800600" y="4800600"/>
            <a:ext cx="4143375" cy="361950"/>
          </a:xfrm>
          <a:prstGeom prst="rect">
            <a:avLst/>
          </a:prstGeom>
          <a:noFill/>
          <a:ln w="9525">
            <a:solidFill>
              <a:schemeClr val="accent2">
                <a:lumMod val="75000"/>
              </a:schemeClr>
            </a:solid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701800" y="514350"/>
            <a:ext cx="5740400" cy="5829300"/>
          </a:xfrm>
          <a:prstGeom prst="rect">
            <a:avLst/>
          </a:prstGeom>
          <a:noFill/>
          <a:ln w="9525">
            <a:solidFill>
              <a:schemeClr val="accent2">
                <a:lumMod val="75000"/>
              </a:schemeClr>
            </a:solid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srcRect/>
          <a:stretch>
            <a:fillRect/>
          </a:stretch>
        </p:blipFill>
        <p:spPr bwMode="auto">
          <a:xfrm>
            <a:off x="2568575" y="593725"/>
            <a:ext cx="4006850" cy="5670550"/>
          </a:xfrm>
          <a:prstGeom prst="rect">
            <a:avLst/>
          </a:prstGeom>
          <a:noFill/>
          <a:ln w="9525">
            <a:solidFill>
              <a:schemeClr val="accent2">
                <a:lumMod val="75000"/>
              </a:schemeClr>
            </a:solid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p:txBody>
          <a:bodyPr/>
          <a:lstStyle/>
          <a:p>
            <a:pPr eaLnBrk="1" hangingPunct="1"/>
            <a:r>
              <a:rPr lang="en-US" smtClean="0"/>
              <a:t>Build Controls</a:t>
            </a:r>
          </a:p>
        </p:txBody>
      </p:sp>
      <p:sp>
        <p:nvSpPr>
          <p:cNvPr id="54274" name="Content Placeholder 3"/>
          <p:cNvSpPr>
            <a:spLocks noGrp="1"/>
          </p:cNvSpPr>
          <p:nvPr>
            <p:ph sz="half" idx="1"/>
          </p:nvPr>
        </p:nvSpPr>
        <p:spPr/>
        <p:txBody>
          <a:bodyPr/>
          <a:lstStyle/>
          <a:p>
            <a:pPr eaLnBrk="1" hangingPunct="1"/>
            <a:r>
              <a:rPr lang="en-US" smtClean="0"/>
              <a:t>The controls entry of the table contains seven input controls</a:t>
            </a:r>
          </a:p>
          <a:p>
            <a:pPr eaLnBrk="1" hangingPunct="1"/>
            <a:r>
              <a:rPr lang="en-US" smtClean="0"/>
              <a:t>The fourth row of the table contains the &lt;form&gt; tags</a:t>
            </a:r>
          </a:p>
          <a:p>
            <a:pPr eaLnBrk="1" hangingPunct="1"/>
            <a:r>
              <a:rPr lang="en-US" smtClean="0"/>
              <a:t>There are three things that could happen when the control is clicked</a:t>
            </a:r>
          </a:p>
        </p:txBody>
      </p:sp>
      <p:sp>
        <p:nvSpPr>
          <p:cNvPr id="5" name="Content Placeholder 4"/>
          <p:cNvSpPr>
            <a:spLocks noGrp="1"/>
          </p:cNvSpPr>
          <p:nvPr>
            <p:ph sz="half" idx="2"/>
          </p:nvPr>
        </p:nvSpPr>
        <p:spPr>
          <a:solidFill>
            <a:schemeClr val="bg1"/>
          </a:solidFill>
          <a:ln>
            <a:solidFill>
              <a:schemeClr val="accent2">
                <a:lumMod val="75000"/>
              </a:schemeClr>
            </a:solidFill>
          </a:ln>
        </p:spPr>
        <p:txBody>
          <a:bodyPr/>
          <a:lstStyle/>
          <a:p>
            <a:pPr marL="514350" indent="-514350" eaLnBrk="1" hangingPunct="1">
              <a:buFontTx/>
              <a:buAutoNum type="arabicPeriod"/>
            </a:pPr>
            <a:r>
              <a:rPr lang="en-US" sz="2400" b="1" i="1" smtClean="0">
                <a:solidFill>
                  <a:srgbClr val="1E4649"/>
                </a:solidFill>
              </a:rPr>
              <a:t>Go button </a:t>
            </a:r>
            <a:br>
              <a:rPr lang="en-US" sz="2400" b="1" i="1" smtClean="0">
                <a:solidFill>
                  <a:srgbClr val="1E4649"/>
                </a:solidFill>
              </a:rPr>
            </a:br>
            <a:r>
              <a:rPr lang="en-US" sz="2400" b="1" i="1" smtClean="0">
                <a:solidFill>
                  <a:srgbClr val="1E4649"/>
                </a:solidFill>
              </a:rPr>
              <a:t>click-event.</a:t>
            </a:r>
            <a:r>
              <a:rPr lang="en-US" sz="2400" smtClean="0"/>
              <a:t/>
            </a:r>
            <a:br>
              <a:rPr lang="en-US" sz="2400" smtClean="0"/>
            </a:br>
            <a:r>
              <a:rPr lang="en-US" sz="2400" smtClean="0"/>
              <a:t>Start the animation with setTimeout()</a:t>
            </a:r>
          </a:p>
          <a:p>
            <a:pPr marL="514350" indent="-514350" eaLnBrk="1" hangingPunct="1">
              <a:buFontTx/>
              <a:buAutoNum type="arabicPeriod"/>
            </a:pPr>
            <a:r>
              <a:rPr lang="en-US" sz="2400" b="1" i="1" smtClean="0">
                <a:solidFill>
                  <a:srgbClr val="1E4649"/>
                </a:solidFill>
              </a:rPr>
              <a:t>Stop button </a:t>
            </a:r>
            <a:br>
              <a:rPr lang="en-US" sz="2400" b="1" i="1" smtClean="0">
                <a:solidFill>
                  <a:srgbClr val="1E4649"/>
                </a:solidFill>
              </a:rPr>
            </a:br>
            <a:r>
              <a:rPr lang="en-US" sz="2400" b="1" i="1" smtClean="0">
                <a:solidFill>
                  <a:srgbClr val="1E4649"/>
                </a:solidFill>
              </a:rPr>
              <a:t>click-event</a:t>
            </a:r>
            <a:r>
              <a:rPr lang="en-US" sz="2400" smtClean="0"/>
              <a:t/>
            </a:r>
            <a:br>
              <a:rPr lang="en-US" sz="2400" smtClean="0"/>
            </a:br>
            <a:r>
              <a:rPr lang="en-US" sz="2400" smtClean="0"/>
              <a:t>End the animation by clearing the timer</a:t>
            </a:r>
          </a:p>
          <a:p>
            <a:pPr marL="514350" indent="-514350" eaLnBrk="1" hangingPunct="1">
              <a:buFontTx/>
              <a:buAutoNum type="arabicPeriod"/>
            </a:pPr>
            <a:r>
              <a:rPr lang="en-US" sz="2400" b="1" i="1" smtClean="0">
                <a:solidFill>
                  <a:srgbClr val="1E4649"/>
                </a:solidFill>
              </a:rPr>
              <a:t>Radio button </a:t>
            </a:r>
            <a:br>
              <a:rPr lang="en-US" sz="2400" b="1" i="1" smtClean="0">
                <a:solidFill>
                  <a:srgbClr val="1E4649"/>
                </a:solidFill>
              </a:rPr>
            </a:br>
            <a:r>
              <a:rPr lang="en-US" sz="2400" b="1" i="1" smtClean="0">
                <a:solidFill>
                  <a:srgbClr val="1E4649"/>
                </a:solidFill>
              </a:rPr>
              <a:t>click-event</a:t>
            </a:r>
            <a:r>
              <a:rPr lang="en-US" sz="2400" smtClean="0"/>
              <a:t/>
            </a:r>
            <a:br>
              <a:rPr lang="en-US" sz="2400" smtClean="0"/>
            </a:br>
            <a:r>
              <a:rPr lang="en-US" sz="2400" smtClean="0"/>
              <a:t>Set the timer interval by assigning to duration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srcRect/>
          <a:stretch>
            <a:fillRect/>
          </a:stretch>
        </p:blipFill>
        <p:spPr bwMode="auto">
          <a:xfrm>
            <a:off x="1203325" y="2133600"/>
            <a:ext cx="6935788" cy="2667000"/>
          </a:xfrm>
          <a:prstGeom prst="rect">
            <a:avLst/>
          </a:prstGeom>
          <a:noFill/>
          <a:ln w="9525">
            <a:solidFill>
              <a:schemeClr val="accent2">
                <a:lumMod val="75000"/>
              </a:schemeClr>
            </a:solid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p:txBody>
          <a:bodyPr/>
          <a:lstStyle/>
          <a:p>
            <a:pPr eaLnBrk="1" hangingPunct="1"/>
            <a:r>
              <a:rPr lang="en-US" smtClean="0"/>
              <a:t>Sense the Keys</a:t>
            </a:r>
          </a:p>
        </p:txBody>
      </p:sp>
      <p:sp>
        <p:nvSpPr>
          <p:cNvPr id="3" name="Content Placeholder 2"/>
          <p:cNvSpPr>
            <a:spLocks noGrp="1"/>
          </p:cNvSpPr>
          <p:nvPr>
            <p:ph idx="1"/>
          </p:nvPr>
        </p:nvSpPr>
        <p:spPr/>
        <p:txBody>
          <a:bodyPr/>
          <a:lstStyle/>
          <a:p>
            <a:pPr eaLnBrk="1" hangingPunct="1">
              <a:defRPr/>
            </a:pPr>
            <a:r>
              <a:rPr lang="en-US" dirty="0" smtClean="0"/>
              <a:t>The </a:t>
            </a:r>
            <a:r>
              <a:rPr lang="en-US" b="1" i="1" dirty="0" smtClean="0">
                <a:solidFill>
                  <a:schemeClr val="accent1">
                    <a:lumMod val="25000"/>
                  </a:schemeClr>
                </a:solidFill>
              </a:rPr>
              <a:t>Sense Keys task </a:t>
            </a:r>
            <a:r>
              <a:rPr lang="en-US" dirty="0" smtClean="0"/>
              <a:t>implements the ability to recognize when the mouse hovers over a given key</a:t>
            </a:r>
          </a:p>
          <a:p>
            <a:pPr eaLnBrk="1" hangingPunct="1">
              <a:defRPr/>
            </a:pPr>
            <a:r>
              <a:rPr lang="en-US" dirty="0" smtClean="0"/>
              <a:t>Browsers recognize events caused by controls</a:t>
            </a:r>
          </a:p>
          <a:p>
            <a:pPr lvl="1" eaLnBrk="1" hangingPunct="1">
              <a:defRPr/>
            </a:pPr>
            <a:r>
              <a:rPr lang="en-US" dirty="0" smtClean="0"/>
              <a:t>If an image is clicked, a click-</a:t>
            </a:r>
            <a:r>
              <a:rPr lang="en-US" b="1" i="1" dirty="0" smtClean="0">
                <a:solidFill>
                  <a:schemeClr val="accent1">
                    <a:lumMod val="25000"/>
                  </a:schemeClr>
                </a:solidFill>
              </a:rPr>
              <a:t>event </a:t>
            </a:r>
            <a:r>
              <a:rPr lang="en-US" dirty="0" smtClean="0"/>
              <a:t>is caused</a:t>
            </a:r>
          </a:p>
          <a:p>
            <a:pPr lvl="1" eaLnBrk="1" hangingPunct="1">
              <a:defRPr/>
            </a:pPr>
            <a:r>
              <a:rPr lang="en-US" dirty="0" smtClean="0"/>
              <a:t>The event is processed with an event handler</a:t>
            </a:r>
          </a:p>
          <a:p>
            <a:pPr eaLnBrk="1" hangingPunct="1">
              <a:defRPr/>
            </a:pPr>
            <a:r>
              <a:rPr lang="en-US" dirty="0" smtClean="0"/>
              <a:t>The event handler is specified by using the </a:t>
            </a:r>
            <a:r>
              <a:rPr lang="en-US" b="1" i="1" dirty="0" smtClean="0">
                <a:solidFill>
                  <a:schemeClr val="accent1">
                    <a:lumMod val="25000"/>
                  </a:schemeClr>
                </a:solidFill>
              </a:rPr>
              <a:t>onclick</a:t>
            </a:r>
            <a:r>
              <a:rPr lang="en-US" dirty="0" smtClean="0"/>
              <a:t> attribute of the image tag</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p:txBody>
          <a:bodyPr/>
          <a:lstStyle/>
          <a:p>
            <a:pPr eaLnBrk="1" hangingPunct="1"/>
            <a:r>
              <a:rPr lang="en-US" smtClean="0"/>
              <a:t>Sense the Keys</a:t>
            </a:r>
          </a:p>
        </p:txBody>
      </p:sp>
      <p:sp>
        <p:nvSpPr>
          <p:cNvPr id="3" name="Content Placeholder 2"/>
          <p:cNvSpPr>
            <a:spLocks noGrp="1"/>
          </p:cNvSpPr>
          <p:nvPr>
            <p:ph idx="1"/>
          </p:nvPr>
        </p:nvSpPr>
        <p:spPr/>
        <p:txBody>
          <a:bodyPr/>
          <a:lstStyle/>
          <a:p>
            <a:pPr eaLnBrk="1" hangingPunct="1">
              <a:defRPr/>
            </a:pPr>
            <a:r>
              <a:rPr lang="en-US" sz="2800" dirty="0" smtClean="0"/>
              <a:t>With the help of the operating system, the browser keeps track of where the mouse is</a:t>
            </a:r>
          </a:p>
          <a:p>
            <a:pPr eaLnBrk="1" hangingPunct="1">
              <a:defRPr/>
            </a:pPr>
            <a:endParaRPr lang="en-US" sz="2800" dirty="0" smtClean="0"/>
          </a:p>
          <a:p>
            <a:pPr eaLnBrk="1" hangingPunct="1">
              <a:defRPr/>
            </a:pPr>
            <a:r>
              <a:rPr lang="en-US" sz="2800" dirty="0" smtClean="0"/>
              <a:t>When the mouse moves </a:t>
            </a:r>
            <a:r>
              <a:rPr lang="en-US" sz="2800" u="sng" dirty="0" smtClean="0"/>
              <a:t>over</a:t>
            </a:r>
            <a:r>
              <a:rPr lang="en-US" sz="2800" dirty="0" smtClean="0"/>
              <a:t> an image, a </a:t>
            </a:r>
            <a:r>
              <a:rPr lang="en-US" sz="2800" b="1" i="1" dirty="0" smtClean="0">
                <a:solidFill>
                  <a:schemeClr val="accent1">
                    <a:lumMod val="25000"/>
                  </a:schemeClr>
                </a:solidFill>
              </a:rPr>
              <a:t>mouse</a:t>
            </a:r>
            <a:r>
              <a:rPr lang="en-US" sz="2800" b="1" i="1" u="sng" dirty="0" smtClean="0">
                <a:solidFill>
                  <a:schemeClr val="accent1">
                    <a:lumMod val="25000"/>
                  </a:schemeClr>
                </a:solidFill>
              </a:rPr>
              <a:t>over</a:t>
            </a:r>
            <a:r>
              <a:rPr lang="en-US" sz="2800" b="1" i="1" dirty="0" smtClean="0">
                <a:solidFill>
                  <a:schemeClr val="accent1">
                    <a:lumMod val="25000"/>
                  </a:schemeClr>
                </a:solidFill>
              </a:rPr>
              <a:t> event </a:t>
            </a:r>
            <a:r>
              <a:rPr lang="en-US" sz="2800" dirty="0" smtClean="0"/>
              <a:t>is recognized</a:t>
            </a:r>
            <a:endParaRPr lang="en-US" sz="2800" i="1" dirty="0" smtClean="0"/>
          </a:p>
          <a:p>
            <a:pPr eaLnBrk="1" hangingPunct="1">
              <a:defRPr/>
            </a:pPr>
            <a:r>
              <a:rPr lang="en-US" sz="2800" dirty="0" smtClean="0"/>
              <a:t>When the mouse moves </a:t>
            </a:r>
            <a:r>
              <a:rPr lang="en-US" sz="2800" u="sng" dirty="0" smtClean="0"/>
              <a:t>off</a:t>
            </a:r>
            <a:r>
              <a:rPr lang="en-US" sz="2800" dirty="0" smtClean="0"/>
              <a:t> the object, a </a:t>
            </a:r>
            <a:r>
              <a:rPr lang="en-US" sz="2800" b="1" i="1" dirty="0" smtClean="0">
                <a:solidFill>
                  <a:schemeClr val="accent1">
                    <a:lumMod val="25000"/>
                  </a:schemeClr>
                </a:solidFill>
              </a:rPr>
              <a:t>mouse</a:t>
            </a:r>
            <a:r>
              <a:rPr lang="en-US" sz="2800" b="1" i="1" u="sng" dirty="0" smtClean="0">
                <a:solidFill>
                  <a:schemeClr val="accent1">
                    <a:lumMod val="25000"/>
                  </a:schemeClr>
                </a:solidFill>
              </a:rPr>
              <a:t>out</a:t>
            </a:r>
            <a:r>
              <a:rPr lang="en-US" sz="2800" b="1" i="1" dirty="0" smtClean="0">
                <a:solidFill>
                  <a:schemeClr val="accent1">
                    <a:lumMod val="25000"/>
                  </a:schemeClr>
                </a:solidFill>
              </a:rPr>
              <a:t> event </a:t>
            </a:r>
            <a:r>
              <a:rPr lang="en-US" sz="2800" dirty="0" smtClean="0"/>
              <a:t>is recognized</a:t>
            </a:r>
            <a:endParaRPr lang="en-US" sz="2800" i="1" dirty="0" smtClean="0"/>
          </a:p>
          <a:p>
            <a:pPr eaLnBrk="1" hangingPunct="1">
              <a:defRPr/>
            </a:pPr>
            <a:endParaRPr lang="en-US" sz="2800" dirty="0" smtClean="0"/>
          </a:p>
          <a:p>
            <a:pPr eaLnBrk="1" hangingPunct="1">
              <a:defRPr/>
            </a:pPr>
            <a:r>
              <a:rPr lang="en-US" sz="2800" dirty="0" smtClean="0"/>
              <a:t>Two events are needed to follow the mouse cursor across the Smooth Motion keys</a:t>
            </a:r>
            <a:endParaRPr lang="en-US" sz="28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p:txBody>
          <a:bodyPr/>
          <a:lstStyle/>
          <a:p>
            <a:pPr eaLnBrk="1" hangingPunct="1"/>
            <a:r>
              <a:rPr lang="en-US" smtClean="0"/>
              <a:t>Sense the Keys</a:t>
            </a:r>
          </a:p>
        </p:txBody>
      </p:sp>
      <p:sp>
        <p:nvSpPr>
          <p:cNvPr id="58370" name="Content Placeholder 2"/>
          <p:cNvSpPr>
            <a:spLocks noGrp="1"/>
          </p:cNvSpPr>
          <p:nvPr>
            <p:ph idx="1"/>
          </p:nvPr>
        </p:nvSpPr>
        <p:spPr/>
        <p:txBody>
          <a:bodyPr/>
          <a:lstStyle/>
          <a:p>
            <a:pPr eaLnBrk="1" hangingPunct="1"/>
            <a:r>
              <a:rPr lang="en-US" smtClean="0"/>
              <a:t>Decompose the Sense Keys task:</a:t>
            </a:r>
          </a:p>
          <a:p>
            <a:pPr marL="914400" lvl="1" indent="-514350" eaLnBrk="1" hangingPunct="1">
              <a:buFontTx/>
              <a:buAutoNum type="arabicPeriod"/>
            </a:pPr>
            <a:r>
              <a:rPr lang="en-US" smtClean="0"/>
              <a:t>Define and organize the necessary frames</a:t>
            </a:r>
          </a:p>
          <a:p>
            <a:pPr marL="914400" lvl="1" indent="-514350" eaLnBrk="1" hangingPunct="1">
              <a:buFontTx/>
              <a:buAutoNum type="arabicPeriod"/>
            </a:pPr>
            <a:r>
              <a:rPr lang="en-US" smtClean="0"/>
              <a:t>Place the initial images and create the keys</a:t>
            </a:r>
          </a:p>
          <a:p>
            <a:pPr marL="914400" lvl="1" indent="-514350" eaLnBrk="1" hangingPunct="1">
              <a:buFontTx/>
              <a:buAutoNum type="arabicPeriod"/>
            </a:pPr>
            <a:r>
              <a:rPr lang="en-US" smtClean="0"/>
              <a:t>Prefetch the frames</a:t>
            </a:r>
          </a:p>
          <a:p>
            <a:pPr marL="914400" lvl="1" indent="-514350" eaLnBrk="1" hangingPunct="1">
              <a:buFontTx/>
              <a:buAutoNum type="arabicPeriod"/>
            </a:pPr>
            <a:r>
              <a:rPr lang="en-US" smtClean="0"/>
              <a:t>Build the event handlers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p:txBody>
          <a:bodyPr/>
          <a:lstStyle/>
          <a:p>
            <a:pPr eaLnBrk="1" hangingPunct="1"/>
            <a:r>
              <a:rPr lang="en-US" smtClean="0"/>
              <a:t>Subtask:</a:t>
            </a:r>
            <a:br>
              <a:rPr lang="en-US" smtClean="0"/>
            </a:br>
            <a:r>
              <a:rPr lang="en-US" sz="3200" smtClean="0"/>
              <a:t>Define and Organize the Frames</a:t>
            </a:r>
            <a:endParaRPr lang="en-US" sz="3600" smtClean="0"/>
          </a:p>
        </p:txBody>
      </p:sp>
      <p:sp>
        <p:nvSpPr>
          <p:cNvPr id="59394" name="Content Placeholder 2"/>
          <p:cNvSpPr>
            <a:spLocks noGrp="1"/>
          </p:cNvSpPr>
          <p:nvPr>
            <p:ph idx="1"/>
          </p:nvPr>
        </p:nvSpPr>
        <p:spPr/>
        <p:txBody>
          <a:bodyPr/>
          <a:lstStyle/>
          <a:p>
            <a:pPr eaLnBrk="1" hangingPunct="1"/>
            <a:r>
              <a:rPr lang="en-US" smtClean="0"/>
              <a:t>The first subtask involves two images</a:t>
            </a:r>
          </a:p>
          <a:p>
            <a:pPr lvl="1" eaLnBrk="1" hangingPunct="1"/>
            <a:r>
              <a:rPr lang="en-US" smtClean="0"/>
              <a:t>They are stored in the gifpix directory with the Stack images</a:t>
            </a:r>
          </a:p>
          <a:p>
            <a:pPr eaLnBrk="1" hangingPunct="1"/>
            <a:endParaRPr lang="en-US" smtClean="0"/>
          </a:p>
          <a:p>
            <a:pPr eaLnBrk="1" hangingPunct="1"/>
            <a:r>
              <a:rPr lang="en-US" smtClean="0"/>
              <a:t>Moving the files to that directory completes the first subtask.</a:t>
            </a:r>
          </a:p>
        </p:txBody>
      </p:sp>
      <p:pic>
        <p:nvPicPr>
          <p:cNvPr id="59395" name="Picture 2"/>
          <p:cNvPicPr>
            <a:picLocks noChangeAspect="1" noChangeArrowheads="1"/>
          </p:cNvPicPr>
          <p:nvPr/>
        </p:nvPicPr>
        <p:blipFill>
          <a:blip r:embed="rId2"/>
          <a:srcRect/>
          <a:stretch>
            <a:fillRect/>
          </a:stretch>
        </p:blipFill>
        <p:spPr bwMode="auto">
          <a:xfrm>
            <a:off x="457200" y="1752600"/>
            <a:ext cx="333375" cy="333375"/>
          </a:xfrm>
          <a:prstGeom prst="rect">
            <a:avLst/>
          </a:prstGeom>
          <a:noFill/>
          <a:ln w="9525">
            <a:noFill/>
            <a:miter lim="800000"/>
            <a:headEnd/>
            <a:tailEnd/>
          </a:ln>
        </p:spPr>
      </p:pic>
      <p:pic>
        <p:nvPicPr>
          <p:cNvPr id="59396" name="Picture 3"/>
          <p:cNvPicPr>
            <a:picLocks noChangeAspect="1" noChangeArrowheads="1"/>
          </p:cNvPicPr>
          <p:nvPr/>
        </p:nvPicPr>
        <p:blipFill>
          <a:blip r:embed="rId3"/>
          <a:srcRect/>
          <a:stretch>
            <a:fillRect/>
          </a:stretch>
        </p:blipFill>
        <p:spPr bwMode="auto">
          <a:xfrm>
            <a:off x="457200" y="3810000"/>
            <a:ext cx="333375" cy="323850"/>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p:txBody>
          <a:bodyPr/>
          <a:lstStyle/>
          <a:p>
            <a:pPr eaLnBrk="1" hangingPunct="1"/>
            <a:r>
              <a:rPr lang="en-US" smtClean="0"/>
              <a:t>Subtask:</a:t>
            </a:r>
            <a:br>
              <a:rPr lang="en-US" smtClean="0"/>
            </a:br>
            <a:r>
              <a:rPr lang="en-US" sz="3600" smtClean="0"/>
              <a:t>Place the Initial Images</a:t>
            </a:r>
          </a:p>
        </p:txBody>
      </p:sp>
      <p:sp>
        <p:nvSpPr>
          <p:cNvPr id="4" name="Content Placeholder 3"/>
          <p:cNvSpPr>
            <a:spLocks noGrp="1"/>
          </p:cNvSpPr>
          <p:nvPr>
            <p:ph sz="half" idx="1"/>
          </p:nvPr>
        </p:nvSpPr>
        <p:spPr>
          <a:xfrm>
            <a:off x="457200" y="1600200"/>
            <a:ext cx="5867400" cy="4525963"/>
          </a:xfrm>
        </p:spPr>
        <p:txBody>
          <a:bodyPr/>
          <a:lstStyle/>
          <a:p>
            <a:pPr eaLnBrk="1" hangingPunct="1">
              <a:defRPr/>
            </a:pPr>
            <a:r>
              <a:rPr lang="en-US" dirty="0" smtClean="0"/>
              <a:t>When the images are placed, the keys are created</a:t>
            </a:r>
          </a:p>
          <a:p>
            <a:pPr eaLnBrk="1" hangingPunct="1">
              <a:defRPr/>
            </a:pPr>
            <a:r>
              <a:rPr lang="en-US" dirty="0" smtClean="0"/>
              <a:t>Seven orange images are placed in the center of the third </a:t>
            </a:r>
            <a:br>
              <a:rPr lang="en-US" dirty="0" smtClean="0"/>
            </a:br>
            <a:r>
              <a:rPr lang="en-US" dirty="0" smtClean="0"/>
              <a:t>row of the structural </a:t>
            </a:r>
            <a:br>
              <a:rPr lang="en-US" dirty="0" smtClean="0"/>
            </a:br>
            <a:r>
              <a:rPr lang="en-US" dirty="0" smtClean="0"/>
              <a:t>page’s table</a:t>
            </a:r>
          </a:p>
          <a:p>
            <a:pPr eaLnBrk="1" hangingPunct="1">
              <a:defRPr/>
            </a:pPr>
            <a:r>
              <a:rPr lang="en-US" dirty="0" smtClean="0"/>
              <a:t>The JavaScript loop to iterates through the document.write of the </a:t>
            </a:r>
            <a:br>
              <a:rPr lang="en-US" dirty="0" smtClean="0"/>
            </a:br>
            <a:r>
              <a:rPr lang="en-US" b="1" i="1" dirty="0" smtClean="0">
                <a:solidFill>
                  <a:schemeClr val="accent1">
                    <a:lumMod val="25000"/>
                  </a:schemeClr>
                </a:solidFill>
              </a:rPr>
              <a:t>&lt;img src=". . ."/&gt; </a:t>
            </a:r>
            <a:r>
              <a:rPr lang="en-US" dirty="0" smtClean="0"/>
              <a:t>tags</a:t>
            </a:r>
          </a:p>
          <a:p>
            <a:pPr eaLnBrk="1" hangingPunct="1">
              <a:defRPr/>
            </a:pPr>
            <a:r>
              <a:rPr lang="en-US" dirty="0" smtClean="0"/>
              <a:t>The resulting code is temporarily incomplete</a:t>
            </a:r>
            <a:endParaRPr lang="en-US" dirty="0"/>
          </a:p>
        </p:txBody>
      </p:sp>
      <p:pic>
        <p:nvPicPr>
          <p:cNvPr id="6" name="Picture 2"/>
          <p:cNvPicPr>
            <a:picLocks noGrp="1" noChangeAspect="1" noChangeArrowheads="1"/>
          </p:cNvPicPr>
          <p:nvPr>
            <p:ph sz="half" idx="2"/>
          </p:nvPr>
        </p:nvPicPr>
        <p:blipFill>
          <a:blip r:embed="rId2"/>
          <a:srcRect b="31183"/>
          <a:stretch>
            <a:fillRect/>
          </a:stretch>
        </p:blipFill>
        <p:spPr>
          <a:xfrm>
            <a:off x="4949825" y="3619500"/>
            <a:ext cx="3435350" cy="487363"/>
          </a:xfrm>
          <a:ln>
            <a:solidFill>
              <a:schemeClr val="accent2">
                <a:lumMod val="75000"/>
              </a:schemeClr>
            </a:solid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p:txBody>
          <a:bodyPr/>
          <a:lstStyle/>
          <a:p>
            <a:pPr eaLnBrk="1" hangingPunct="1"/>
            <a:r>
              <a:rPr lang="en-US" smtClean="0"/>
              <a:t>Subtask:</a:t>
            </a:r>
            <a:br>
              <a:rPr lang="en-US" smtClean="0"/>
            </a:br>
            <a:r>
              <a:rPr lang="en-US" sz="3600" smtClean="0"/>
              <a:t>Prefetch the Frames</a:t>
            </a:r>
            <a:endParaRPr lang="en-US" smtClean="0"/>
          </a:p>
        </p:txBody>
      </p:sp>
      <p:sp>
        <p:nvSpPr>
          <p:cNvPr id="61442" name="Content Placeholder 3"/>
          <p:cNvSpPr>
            <a:spLocks noGrp="1"/>
          </p:cNvSpPr>
          <p:nvPr>
            <p:ph sz="half" idx="1"/>
          </p:nvPr>
        </p:nvSpPr>
        <p:spPr/>
        <p:txBody>
          <a:bodyPr/>
          <a:lstStyle/>
          <a:p>
            <a:pPr eaLnBrk="1" hangingPunct="1"/>
            <a:r>
              <a:rPr lang="en-US" smtClean="0"/>
              <a:t>There are two frames to prefetch, a small array is declared</a:t>
            </a:r>
          </a:p>
          <a:p>
            <a:pPr eaLnBrk="1" hangingPunct="1"/>
            <a:endParaRPr lang="en-US" smtClean="0"/>
          </a:p>
          <a:p>
            <a:pPr eaLnBrk="1" hangingPunct="1"/>
            <a:r>
              <a:rPr lang="en-US" smtClean="0"/>
              <a:t>These lines complete the prefetch subtask</a:t>
            </a:r>
          </a:p>
        </p:txBody>
      </p:sp>
      <p:pic>
        <p:nvPicPr>
          <p:cNvPr id="7" name="Picture 4"/>
          <p:cNvPicPr>
            <a:picLocks noChangeAspect="1" noChangeArrowheads="1"/>
          </p:cNvPicPr>
          <p:nvPr/>
        </p:nvPicPr>
        <p:blipFill>
          <a:blip r:embed="rId2"/>
          <a:srcRect/>
          <a:stretch>
            <a:fillRect/>
          </a:stretch>
        </p:blipFill>
        <p:spPr bwMode="auto">
          <a:xfrm>
            <a:off x="4876800" y="3429000"/>
            <a:ext cx="2222500" cy="606425"/>
          </a:xfrm>
          <a:prstGeom prst="rect">
            <a:avLst/>
          </a:prstGeom>
          <a:noFill/>
          <a:ln w="9525">
            <a:solidFill>
              <a:schemeClr val="accent2">
                <a:lumMod val="75000"/>
              </a:schemeClr>
            </a:solidFill>
            <a:miter lim="800000"/>
            <a:headEnd/>
            <a:tailEnd/>
          </a:ln>
        </p:spPr>
      </p:pic>
      <p:pic>
        <p:nvPicPr>
          <p:cNvPr id="8" name="Picture 5"/>
          <p:cNvPicPr>
            <a:picLocks noChangeAspect="1" noChangeArrowheads="1"/>
          </p:cNvPicPr>
          <p:nvPr/>
        </p:nvPicPr>
        <p:blipFill>
          <a:blip r:embed="rId3"/>
          <a:srcRect/>
          <a:stretch>
            <a:fillRect/>
          </a:stretch>
        </p:blipFill>
        <p:spPr bwMode="auto">
          <a:xfrm>
            <a:off x="4889500" y="4219575"/>
            <a:ext cx="3363913" cy="523875"/>
          </a:xfrm>
          <a:prstGeom prst="rect">
            <a:avLst/>
          </a:prstGeom>
          <a:noFill/>
          <a:ln w="9525">
            <a:solidFill>
              <a:schemeClr val="accent2">
                <a:lumMod val="75000"/>
              </a:schemeClr>
            </a:solidFill>
            <a:miter lim="800000"/>
            <a:headEnd/>
            <a:tailEnd/>
          </a:ln>
        </p:spPr>
      </p:pic>
      <p:pic>
        <p:nvPicPr>
          <p:cNvPr id="9" name="Picture 3"/>
          <p:cNvPicPr>
            <a:picLocks noGrp="1" noChangeAspect="1" noChangeArrowheads="1"/>
          </p:cNvPicPr>
          <p:nvPr>
            <p:ph sz="half" idx="2"/>
          </p:nvPr>
        </p:nvPicPr>
        <p:blipFill>
          <a:blip r:embed="rId4"/>
          <a:srcRect/>
          <a:stretch>
            <a:fillRect/>
          </a:stretch>
        </p:blipFill>
        <p:spPr>
          <a:xfrm>
            <a:off x="4191000" y="2362200"/>
            <a:ext cx="3032125" cy="373063"/>
          </a:xfrm>
          <a:ln>
            <a:solidFill>
              <a:schemeClr val="accent2">
                <a:lumMod val="75000"/>
              </a:schemeClr>
            </a:solid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3"/>
          <p:cNvSpPr>
            <a:spLocks noGrp="1"/>
          </p:cNvSpPr>
          <p:nvPr>
            <p:ph type="title"/>
          </p:nvPr>
        </p:nvSpPr>
        <p:spPr/>
        <p:txBody>
          <a:bodyPr/>
          <a:lstStyle/>
          <a:p>
            <a:pPr eaLnBrk="1" hangingPunct="1"/>
            <a:r>
              <a:rPr lang="en-US" smtClean="0"/>
              <a:t>Subtask:</a:t>
            </a:r>
            <a:br>
              <a:rPr lang="en-US" smtClean="0"/>
            </a:br>
            <a:r>
              <a:rPr lang="en-US" sz="3600" smtClean="0"/>
              <a:t>Build the Event Handlers</a:t>
            </a:r>
            <a:endParaRPr lang="en-US" smtClean="0"/>
          </a:p>
        </p:txBody>
      </p:sp>
      <p:sp>
        <p:nvSpPr>
          <p:cNvPr id="5" name="Content Placeholder 4"/>
          <p:cNvSpPr>
            <a:spLocks noGrp="1"/>
          </p:cNvSpPr>
          <p:nvPr>
            <p:ph idx="1"/>
          </p:nvPr>
        </p:nvSpPr>
        <p:spPr/>
        <p:txBody>
          <a:bodyPr/>
          <a:lstStyle/>
          <a:p>
            <a:pPr eaLnBrk="1" hangingPunct="1">
              <a:defRPr/>
            </a:pPr>
            <a:r>
              <a:rPr lang="en-US" dirty="0" smtClean="0"/>
              <a:t>We need to build two event handlers:</a:t>
            </a:r>
          </a:p>
          <a:p>
            <a:pPr lvl="1" eaLnBrk="1" hangingPunct="1">
              <a:defRPr/>
            </a:pPr>
            <a:r>
              <a:rPr lang="en-US" b="1" i="1" dirty="0" smtClean="0">
                <a:solidFill>
                  <a:schemeClr val="accent1">
                    <a:lumMod val="25000"/>
                  </a:schemeClr>
                </a:solidFill>
              </a:rPr>
              <a:t>here() </a:t>
            </a:r>
            <a:r>
              <a:rPr lang="en-US" dirty="0" smtClean="0"/>
              <a:t>for mouseover </a:t>
            </a:r>
          </a:p>
          <a:p>
            <a:pPr lvl="1" eaLnBrk="1" hangingPunct="1">
              <a:defRPr/>
            </a:pPr>
            <a:r>
              <a:rPr lang="en-US" b="1" i="1" dirty="0" smtClean="0">
                <a:solidFill>
                  <a:schemeClr val="accent1">
                    <a:lumMod val="25000"/>
                  </a:schemeClr>
                </a:solidFill>
              </a:rPr>
              <a:t>gone() </a:t>
            </a:r>
            <a:r>
              <a:rPr lang="en-US" dirty="0" smtClean="0"/>
              <a:t>for mouseout</a:t>
            </a:r>
          </a:p>
          <a:p>
            <a:pPr eaLnBrk="1" hangingPunct="1">
              <a:defRPr/>
            </a:pPr>
            <a:r>
              <a:rPr lang="en-US" dirty="0" smtClean="0"/>
              <a:t>What happens when the mouse moves over a key?</a:t>
            </a:r>
          </a:p>
          <a:p>
            <a:pPr lvl="1" eaLnBrk="1" hangingPunct="1">
              <a:defRPr/>
            </a:pPr>
            <a:r>
              <a:rPr lang="en-US" dirty="0" smtClean="0"/>
              <a:t>The key must change color to give feedback to the user that the mouse is on or off the key</a:t>
            </a:r>
          </a:p>
          <a:p>
            <a:pPr lvl="1" eaLnBrk="1" hangingPunct="1">
              <a:defRPr/>
            </a:pPr>
            <a:r>
              <a:rPr lang="en-US" dirty="0" smtClean="0"/>
              <a:t>This involves simply updating the key’s image with YellowBox.gif or OrangeBox.gif</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pPr eaLnBrk="1" hangingPunct="1"/>
            <a:r>
              <a:rPr lang="en-US" smtClean="0"/>
              <a:t>How the Smooth Motion Application Should Work</a:t>
            </a:r>
          </a:p>
        </p:txBody>
      </p:sp>
      <p:sp>
        <p:nvSpPr>
          <p:cNvPr id="17410" name="Content Placeholder 2"/>
          <p:cNvSpPr>
            <a:spLocks noGrp="1"/>
          </p:cNvSpPr>
          <p:nvPr>
            <p:ph idx="1"/>
          </p:nvPr>
        </p:nvSpPr>
        <p:spPr/>
        <p:txBody>
          <a:bodyPr/>
          <a:lstStyle/>
          <a:p>
            <a:pPr marL="514350" indent="-514350" eaLnBrk="1" hangingPunct="1">
              <a:buFontTx/>
              <a:buAutoNum type="arabicPeriod"/>
            </a:pPr>
            <a:r>
              <a:rPr lang="en-US" sz="1700" smtClean="0"/>
              <a:t>The application starts up automatically 5 seconds after it is loaded</a:t>
            </a:r>
          </a:p>
          <a:p>
            <a:pPr marL="514350" indent="-514350" eaLnBrk="1" hangingPunct="1">
              <a:buFontTx/>
              <a:buAutoNum type="arabicPeriod"/>
            </a:pPr>
            <a:r>
              <a:rPr lang="en-US" sz="1700" smtClean="0"/>
              <a:t>It begins filling the grid from the right with stacks of blocks of random height</a:t>
            </a:r>
          </a:p>
          <a:p>
            <a:pPr marL="514350" indent="-514350" eaLnBrk="1" hangingPunct="1">
              <a:buFontTx/>
              <a:buAutoNum type="arabicPeriod"/>
            </a:pPr>
            <a:r>
              <a:rPr lang="en-US" sz="1700" smtClean="0"/>
              <a:t>The blocks move steadily to the left at a rate determined by the controls</a:t>
            </a:r>
          </a:p>
          <a:p>
            <a:pPr marL="514350" indent="-514350" eaLnBrk="1" hangingPunct="1">
              <a:buFontTx/>
              <a:buAutoNum type="arabicPeriod"/>
            </a:pPr>
            <a:r>
              <a:rPr lang="en-US" sz="1700" smtClean="0"/>
              <a:t>The random stack generation continues until the user places the mouse cursor over one of the brown keys</a:t>
            </a:r>
          </a:p>
          <a:p>
            <a:pPr marL="514350" indent="-514350" eaLnBrk="1" hangingPunct="1">
              <a:buFontTx/>
              <a:buAutoNum type="arabicPeriod"/>
            </a:pPr>
            <a:r>
              <a:rPr lang="en-US" sz="1700" smtClean="0"/>
              <a:t>When the mouse hovers over key </a:t>
            </a:r>
            <a:r>
              <a:rPr lang="en-US" sz="1700" i="1" smtClean="0"/>
              <a:t>n, a </a:t>
            </a:r>
            <a:r>
              <a:rPr lang="en-US" sz="1700" smtClean="0"/>
              <a:t>stack of </a:t>
            </a:r>
            <a:r>
              <a:rPr lang="en-US" sz="1700" i="1" smtClean="0"/>
              <a:t>n blocks appears in the grid</a:t>
            </a:r>
          </a:p>
          <a:p>
            <a:pPr marL="514350" indent="-514350" eaLnBrk="1" hangingPunct="1">
              <a:buFontTx/>
              <a:buAutoNum type="arabicPeriod"/>
            </a:pPr>
            <a:r>
              <a:rPr lang="en-US" sz="1700" smtClean="0"/>
              <a:t>The goal is to move the mouse across the brown keys as smoothly as possible</a:t>
            </a:r>
          </a:p>
          <a:p>
            <a:pPr marL="514350" indent="-514350" eaLnBrk="1" hangingPunct="1">
              <a:buFontTx/>
              <a:buAutoNum type="arabicPeriod"/>
            </a:pPr>
            <a:r>
              <a:rPr lang="en-US" sz="1700" smtClean="0"/>
              <a:t>When the user has moved the mouse smoothly enough to create a perfect staircase rising to the right in the grid, the action stops</a:t>
            </a:r>
          </a:p>
          <a:p>
            <a:pPr marL="514350" indent="-514350" eaLnBrk="1" hangingPunct="1">
              <a:buFontTx/>
              <a:buAutoNum type="arabicPeriod"/>
            </a:pPr>
            <a:r>
              <a:rPr lang="en-US" sz="1700" smtClean="0"/>
              <a:t>The process can be started or stopped at any point using the Go and Stop buttons.</a:t>
            </a:r>
          </a:p>
          <a:p>
            <a:pPr marL="514350" indent="-514350" eaLnBrk="1" hangingPunct="1">
              <a:buFontTx/>
              <a:buAutoNum type="arabicPeriod"/>
            </a:pPr>
            <a:r>
              <a:rPr lang="en-US" sz="1700" smtClean="0"/>
              <a:t>The speed selections are given in milliseconds and describe the rate at which the blocks move left</a:t>
            </a:r>
          </a:p>
          <a:p>
            <a:pPr marL="514350" indent="-514350" eaLnBrk="1" hangingPunct="1">
              <a:buFontTx/>
              <a:buAutoNum type="arabicPeriod"/>
            </a:pPr>
            <a:r>
              <a:rPr lang="en-US" sz="1700" smtClean="0"/>
              <a:t>The test requires a smooth mouse motion across the keys from left to</a:t>
            </a:r>
            <a:br>
              <a:rPr lang="en-US" sz="1700" smtClean="0"/>
            </a:br>
            <a:r>
              <a:rPr lang="en-US" sz="1700" smtClean="0"/>
              <a:t>right at a rate corresponding to the frame rate of the grid animation</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3"/>
          <p:cNvSpPr>
            <a:spLocks noGrp="1"/>
          </p:cNvSpPr>
          <p:nvPr>
            <p:ph type="title"/>
          </p:nvPr>
        </p:nvSpPr>
        <p:spPr/>
        <p:txBody>
          <a:bodyPr/>
          <a:lstStyle/>
          <a:p>
            <a:pPr eaLnBrk="1" hangingPunct="1"/>
            <a:r>
              <a:rPr lang="en-US" smtClean="0"/>
              <a:t>Subtask:</a:t>
            </a:r>
            <a:br>
              <a:rPr lang="en-US" smtClean="0"/>
            </a:br>
            <a:r>
              <a:rPr lang="en-US" sz="3600" smtClean="0"/>
              <a:t>Build the Event Handlers</a:t>
            </a:r>
            <a:endParaRPr lang="en-US" smtClean="0"/>
          </a:p>
        </p:txBody>
      </p:sp>
      <p:sp>
        <p:nvSpPr>
          <p:cNvPr id="63490" name="Content Placeholder 5"/>
          <p:cNvSpPr>
            <a:spLocks noGrp="1"/>
          </p:cNvSpPr>
          <p:nvPr>
            <p:ph sz="half" idx="1"/>
          </p:nvPr>
        </p:nvSpPr>
        <p:spPr>
          <a:xfrm>
            <a:off x="457200" y="1600200"/>
            <a:ext cx="5181600" cy="4525963"/>
          </a:xfrm>
        </p:spPr>
        <p:txBody>
          <a:bodyPr/>
          <a:lstStyle/>
          <a:p>
            <a:pPr eaLnBrk="1" hangingPunct="1"/>
            <a:r>
              <a:rPr lang="en-US" smtClean="0"/>
              <a:t>The mouse-sensing event handlers must tell the Grid Animation event handler which new Stack image</a:t>
            </a:r>
            <a:br>
              <a:rPr lang="en-US" smtClean="0"/>
            </a:br>
            <a:r>
              <a:rPr lang="en-US" smtClean="0"/>
              <a:t>to draw</a:t>
            </a:r>
          </a:p>
          <a:p>
            <a:pPr eaLnBrk="1" hangingPunct="1"/>
            <a:r>
              <a:rPr lang="en-US" smtClean="0"/>
              <a:t>The event handler </a:t>
            </a:r>
            <a:br>
              <a:rPr lang="en-US" smtClean="0"/>
            </a:br>
            <a:r>
              <a:rPr lang="en-US" smtClean="0"/>
              <a:t>needs the key’s position</a:t>
            </a:r>
          </a:p>
          <a:p>
            <a:pPr eaLnBrk="1" hangingPunct="1"/>
            <a:r>
              <a:rPr lang="en-US" smtClean="0"/>
              <a:t>Assign the position to a global variable (frame)</a:t>
            </a:r>
          </a:p>
        </p:txBody>
      </p:sp>
      <p:pic>
        <p:nvPicPr>
          <p:cNvPr id="8" name="Picture 2"/>
          <p:cNvPicPr>
            <a:picLocks noGrp="1" noChangeAspect="1" noChangeArrowheads="1"/>
          </p:cNvPicPr>
          <p:nvPr>
            <p:ph sz="half" idx="2"/>
          </p:nvPr>
        </p:nvPicPr>
        <p:blipFill>
          <a:blip r:embed="rId2"/>
          <a:srcRect/>
          <a:stretch>
            <a:fillRect/>
          </a:stretch>
        </p:blipFill>
        <p:spPr>
          <a:xfrm>
            <a:off x="4876800" y="2997200"/>
            <a:ext cx="4095750" cy="1449388"/>
          </a:xfrm>
          <a:ln>
            <a:solidFill>
              <a:schemeClr val="accent2">
                <a:lumMod val="75000"/>
              </a:schemeClr>
            </a:solid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3"/>
          <p:cNvSpPr>
            <a:spLocks noGrp="1"/>
          </p:cNvSpPr>
          <p:nvPr>
            <p:ph type="title"/>
          </p:nvPr>
        </p:nvSpPr>
        <p:spPr/>
        <p:txBody>
          <a:bodyPr/>
          <a:lstStyle/>
          <a:p>
            <a:pPr eaLnBrk="1" hangingPunct="1"/>
            <a:r>
              <a:rPr lang="en-US" smtClean="0"/>
              <a:t>Subtask:</a:t>
            </a:r>
            <a:br>
              <a:rPr lang="en-US" smtClean="0"/>
            </a:br>
            <a:r>
              <a:rPr lang="en-US" sz="3600" smtClean="0"/>
              <a:t>Build the Event Handlers</a:t>
            </a:r>
            <a:endParaRPr lang="en-US" smtClean="0"/>
          </a:p>
        </p:txBody>
      </p:sp>
      <p:sp>
        <p:nvSpPr>
          <p:cNvPr id="6" name="Content Placeholder 5"/>
          <p:cNvSpPr>
            <a:spLocks noGrp="1"/>
          </p:cNvSpPr>
          <p:nvPr>
            <p:ph sz="half" idx="1"/>
          </p:nvPr>
        </p:nvSpPr>
        <p:spPr>
          <a:xfrm>
            <a:off x="457200" y="1600200"/>
            <a:ext cx="5181600" cy="4525963"/>
          </a:xfrm>
        </p:spPr>
        <p:txBody>
          <a:bodyPr/>
          <a:lstStyle/>
          <a:p>
            <a:pPr eaLnBrk="1" hangingPunct="1">
              <a:defRPr/>
            </a:pPr>
            <a:r>
              <a:rPr lang="en-US" sz="2400" dirty="0" smtClean="0"/>
              <a:t>This makes the key’s position a parameter</a:t>
            </a:r>
          </a:p>
          <a:p>
            <a:pPr eaLnBrk="1" hangingPunct="1">
              <a:defRPr/>
            </a:pPr>
            <a:r>
              <a:rPr lang="en-US" sz="2400" b="1" i="1" dirty="0" smtClean="0">
                <a:solidFill>
                  <a:schemeClr val="accent1">
                    <a:lumMod val="25000"/>
                  </a:schemeClr>
                </a:solidFill>
              </a:rPr>
              <a:t>here() </a:t>
            </a:r>
            <a:r>
              <a:rPr lang="en-US" sz="2400" dirty="0" smtClean="0"/>
              <a:t>solves the problem of mismatched indices</a:t>
            </a:r>
          </a:p>
          <a:p>
            <a:pPr eaLnBrk="1" hangingPunct="1">
              <a:defRPr/>
            </a:pPr>
            <a:r>
              <a:rPr lang="en-US" sz="2400" dirty="0" smtClean="0"/>
              <a:t>For </a:t>
            </a:r>
            <a:r>
              <a:rPr lang="en-US" sz="2400" b="1" i="1" dirty="0" smtClean="0">
                <a:solidFill>
                  <a:schemeClr val="accent1">
                    <a:lumMod val="25000"/>
                  </a:schemeClr>
                </a:solidFill>
              </a:rPr>
              <a:t>gone( )</a:t>
            </a:r>
            <a:r>
              <a:rPr lang="en-US" sz="2400" dirty="0" smtClean="0"/>
              <a:t/>
            </a:r>
            <a:br>
              <a:rPr lang="en-US" sz="2400" dirty="0" smtClean="0"/>
            </a:br>
            <a:r>
              <a:rPr lang="en-US" sz="2400" dirty="0" smtClean="0"/>
              <a:t>we don’t know where the</a:t>
            </a:r>
            <a:br>
              <a:rPr lang="en-US" sz="2400" dirty="0" smtClean="0"/>
            </a:br>
            <a:r>
              <a:rPr lang="en-US" sz="2400" dirty="0" smtClean="0"/>
              <a:t>mouse is moving to</a:t>
            </a:r>
          </a:p>
          <a:p>
            <a:pPr eaLnBrk="1" hangingPunct="1">
              <a:defRPr/>
            </a:pPr>
            <a:r>
              <a:rPr lang="en-US" sz="2400" dirty="0" smtClean="0"/>
              <a:t>The mouse could be moving to another key or moving off the keys entirely</a:t>
            </a:r>
          </a:p>
          <a:p>
            <a:pPr eaLnBrk="1" hangingPunct="1">
              <a:defRPr/>
            </a:pPr>
            <a:r>
              <a:rPr lang="en-US" sz="2400" dirty="0" smtClean="0"/>
              <a:t>If the mouse moves to another key, its </a:t>
            </a:r>
            <a:r>
              <a:rPr lang="en-US" sz="2400" b="1" i="1" dirty="0" smtClean="0">
                <a:solidFill>
                  <a:schemeClr val="accent1">
                    <a:lumMod val="25000"/>
                  </a:schemeClr>
                </a:solidFill>
              </a:rPr>
              <a:t>mouseover</a:t>
            </a:r>
            <a:r>
              <a:rPr lang="en-US" sz="2400" dirty="0" smtClean="0"/>
              <a:t> event handler will be called immediately</a:t>
            </a:r>
            <a:endParaRPr lang="en-US" sz="2400" dirty="0"/>
          </a:p>
        </p:txBody>
      </p:sp>
      <p:pic>
        <p:nvPicPr>
          <p:cNvPr id="8" name="Picture 2"/>
          <p:cNvPicPr>
            <a:picLocks noGrp="1" noChangeAspect="1" noChangeArrowheads="1"/>
          </p:cNvPicPr>
          <p:nvPr>
            <p:ph sz="half" idx="2"/>
          </p:nvPr>
        </p:nvPicPr>
        <p:blipFill>
          <a:blip r:embed="rId2"/>
          <a:srcRect/>
          <a:stretch>
            <a:fillRect/>
          </a:stretch>
        </p:blipFill>
        <p:spPr>
          <a:xfrm>
            <a:off x="4876800" y="2840038"/>
            <a:ext cx="4095750" cy="1447800"/>
          </a:xfrm>
          <a:ln>
            <a:solidFill>
              <a:schemeClr val="accent2">
                <a:lumMod val="75000"/>
              </a:schemeClr>
            </a:solid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5"/>
          <p:cNvSpPr>
            <a:spLocks noGrp="1"/>
          </p:cNvSpPr>
          <p:nvPr>
            <p:ph type="title"/>
          </p:nvPr>
        </p:nvSpPr>
        <p:spPr/>
        <p:txBody>
          <a:bodyPr/>
          <a:lstStyle/>
          <a:p>
            <a:pPr eaLnBrk="1" hangingPunct="1"/>
            <a:r>
              <a:rPr lang="en-US" smtClean="0"/>
              <a:t>Combine the Subtasks</a:t>
            </a:r>
          </a:p>
        </p:txBody>
      </p:sp>
      <p:sp>
        <p:nvSpPr>
          <p:cNvPr id="8" name="Content Placeholder 7"/>
          <p:cNvSpPr>
            <a:spLocks noGrp="1"/>
          </p:cNvSpPr>
          <p:nvPr>
            <p:ph sz="half" idx="1"/>
          </p:nvPr>
        </p:nvSpPr>
        <p:spPr/>
        <p:txBody>
          <a:bodyPr/>
          <a:lstStyle/>
          <a:p>
            <a:pPr eaLnBrk="1" hangingPunct="1">
              <a:defRPr/>
            </a:pPr>
            <a:r>
              <a:rPr lang="en-US" sz="2400" dirty="0" smtClean="0"/>
              <a:t>The two mouse event handler functions have their position parameters specified by the for loop’s iteration variable</a:t>
            </a:r>
            <a:r>
              <a:rPr lang="en-US" sz="2400" b="1" i="1" dirty="0" smtClean="0">
                <a:solidFill>
                  <a:schemeClr val="accent1">
                    <a:lumMod val="25000"/>
                  </a:schemeClr>
                </a:solidFill>
              </a:rPr>
              <a:t> j</a:t>
            </a:r>
          </a:p>
          <a:p>
            <a:pPr eaLnBrk="1" hangingPunct="1">
              <a:defRPr/>
            </a:pPr>
            <a:r>
              <a:rPr lang="en-US" sz="2400" dirty="0" smtClean="0"/>
              <a:t>Test the Sense Keys task solution, by making a tiny change in the Grid Animation event handler, </a:t>
            </a:r>
            <a:r>
              <a:rPr lang="en-US" sz="2400" b="1" i="1" dirty="0" smtClean="0">
                <a:solidFill>
                  <a:schemeClr val="accent1">
                    <a:lumMod val="25000"/>
                  </a:schemeClr>
                </a:solidFill>
              </a:rPr>
              <a:t>animate( )</a:t>
            </a:r>
          </a:p>
        </p:txBody>
      </p:sp>
      <p:pic>
        <p:nvPicPr>
          <p:cNvPr id="10" name="Picture 3"/>
          <p:cNvPicPr>
            <a:picLocks noGrp="1" noChangeAspect="1" noChangeArrowheads="1"/>
          </p:cNvPicPr>
          <p:nvPr>
            <p:ph sz="half" idx="2"/>
          </p:nvPr>
        </p:nvPicPr>
        <p:blipFill>
          <a:blip r:embed="rId2"/>
          <a:srcRect/>
          <a:stretch>
            <a:fillRect/>
          </a:stretch>
        </p:blipFill>
        <p:spPr>
          <a:xfrm>
            <a:off x="4824413" y="1676400"/>
            <a:ext cx="3881437" cy="914400"/>
          </a:xfrm>
          <a:ln>
            <a:solidFill>
              <a:schemeClr val="accent2">
                <a:lumMod val="75000"/>
              </a:schemeClr>
            </a:solidFill>
          </a:ln>
        </p:spPr>
      </p:pic>
      <p:pic>
        <p:nvPicPr>
          <p:cNvPr id="11" name="Picture 4"/>
          <p:cNvPicPr>
            <a:picLocks noChangeAspect="1" noChangeArrowheads="1"/>
          </p:cNvPicPr>
          <p:nvPr/>
        </p:nvPicPr>
        <p:blipFill>
          <a:blip r:embed="rId3"/>
          <a:srcRect/>
          <a:stretch>
            <a:fillRect/>
          </a:stretch>
        </p:blipFill>
        <p:spPr bwMode="auto">
          <a:xfrm>
            <a:off x="4876800" y="3657600"/>
            <a:ext cx="4038600" cy="355600"/>
          </a:xfrm>
          <a:prstGeom prst="rect">
            <a:avLst/>
          </a:prstGeom>
          <a:noFill/>
          <a:ln w="9525">
            <a:solidFill>
              <a:schemeClr val="accent2">
                <a:lumMod val="75000"/>
              </a:schemeClr>
            </a:solid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srcRect/>
          <a:stretch>
            <a:fillRect/>
          </a:stretch>
        </p:blipFill>
        <p:spPr bwMode="auto">
          <a:xfrm>
            <a:off x="1447800" y="1747838"/>
            <a:ext cx="6248400" cy="3362325"/>
          </a:xfrm>
          <a:prstGeom prst="rect">
            <a:avLst/>
          </a:prstGeom>
          <a:noFill/>
          <a:ln w="9525">
            <a:solidFill>
              <a:schemeClr val="accent2">
                <a:lumMod val="75000"/>
              </a:schemeClr>
            </a:solid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4"/>
          <p:cNvSpPr>
            <a:spLocks noGrp="1"/>
          </p:cNvSpPr>
          <p:nvPr>
            <p:ph type="title"/>
          </p:nvPr>
        </p:nvSpPr>
        <p:spPr/>
        <p:txBody>
          <a:bodyPr/>
          <a:lstStyle/>
          <a:p>
            <a:pPr eaLnBrk="1" hangingPunct="1"/>
            <a:r>
              <a:rPr lang="en-US" smtClean="0"/>
              <a:t>Staircase Detection</a:t>
            </a:r>
          </a:p>
        </p:txBody>
      </p:sp>
      <p:sp>
        <p:nvSpPr>
          <p:cNvPr id="6" name="Content Placeholder 5"/>
          <p:cNvSpPr>
            <a:spLocks noGrp="1"/>
          </p:cNvSpPr>
          <p:nvPr>
            <p:ph idx="1"/>
          </p:nvPr>
        </p:nvSpPr>
        <p:spPr/>
        <p:txBody>
          <a:bodyPr/>
          <a:lstStyle/>
          <a:p>
            <a:pPr eaLnBrk="1" hangingPunct="1">
              <a:defRPr/>
            </a:pPr>
            <a:r>
              <a:rPr lang="en-US" sz="2800" dirty="0" smtClean="0"/>
              <a:t>Animation stops when the user has manipulated the mouse to create a rising “staircase”</a:t>
            </a:r>
          </a:p>
          <a:p>
            <a:pPr eaLnBrk="1" hangingPunct="1">
              <a:defRPr/>
            </a:pPr>
            <a:r>
              <a:rPr lang="en-US" sz="2800" dirty="0" smtClean="0"/>
              <a:t>A staircase occurs when the frame values for seven consecutive </a:t>
            </a:r>
            <a:r>
              <a:rPr lang="en-US" sz="2800" b="1" i="1" dirty="0" smtClean="0">
                <a:solidFill>
                  <a:schemeClr val="accent1">
                    <a:lumMod val="25000"/>
                  </a:schemeClr>
                </a:solidFill>
              </a:rPr>
              <a:t>animate( ) </a:t>
            </a:r>
            <a:r>
              <a:rPr lang="en-US" sz="2800" dirty="0" smtClean="0"/>
              <a:t>calls are 1, 2, 3, 4, 5, 6, 7</a:t>
            </a:r>
          </a:p>
          <a:p>
            <a:pPr eaLnBrk="1" hangingPunct="1">
              <a:defRPr/>
            </a:pPr>
            <a:r>
              <a:rPr lang="en-US" sz="2800" dirty="0" smtClean="0"/>
              <a:t>The value of frame tells the </a:t>
            </a:r>
            <a:r>
              <a:rPr lang="en-US" sz="2800" b="1" i="1" dirty="0" smtClean="0">
                <a:solidFill>
                  <a:schemeClr val="accent1">
                    <a:lumMod val="25000"/>
                  </a:schemeClr>
                </a:solidFill>
              </a:rPr>
              <a:t>animate( ) </a:t>
            </a:r>
            <a:r>
              <a:rPr lang="en-US" sz="2800" dirty="0" smtClean="0"/>
              <a:t>event handler which Stack frame to display</a:t>
            </a:r>
          </a:p>
          <a:p>
            <a:pPr lvl="1" eaLnBrk="1" hangingPunct="1">
              <a:defRPr/>
            </a:pPr>
            <a:r>
              <a:rPr lang="en-US" sz="2400" dirty="0" smtClean="0"/>
              <a:t>If it displays the seven frames in order on seven consecutive ticks, there is a staircase</a:t>
            </a:r>
            <a:endParaRPr lang="en-US" sz="24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p:txBody>
          <a:bodyPr/>
          <a:lstStyle/>
          <a:p>
            <a:pPr eaLnBrk="1" hangingPunct="1"/>
            <a:r>
              <a:rPr lang="en-US" smtClean="0"/>
              <a:t>Subtask:</a:t>
            </a:r>
            <a:br>
              <a:rPr lang="en-US" smtClean="0"/>
            </a:br>
            <a:r>
              <a:rPr lang="en-US" sz="3600" smtClean="0"/>
              <a:t>Recognizing the Staircase</a:t>
            </a:r>
          </a:p>
        </p:txBody>
      </p:sp>
      <p:sp>
        <p:nvSpPr>
          <p:cNvPr id="68610" name="Content Placeholder 2"/>
          <p:cNvSpPr>
            <a:spLocks noGrp="1"/>
          </p:cNvSpPr>
          <p:nvPr>
            <p:ph idx="1"/>
          </p:nvPr>
        </p:nvSpPr>
        <p:spPr/>
        <p:txBody>
          <a:bodyPr/>
          <a:lstStyle/>
          <a:p>
            <a:pPr eaLnBrk="1" hangingPunct="1"/>
            <a:r>
              <a:rPr lang="en-US" smtClean="0"/>
              <a:t>How are the seven consecutive frame values recognized?</a:t>
            </a:r>
          </a:p>
          <a:p>
            <a:pPr eaLnBrk="1" hangingPunct="1"/>
            <a:r>
              <a:rPr lang="en-US" smtClean="0"/>
              <a:t>There are many techniques: </a:t>
            </a:r>
          </a:p>
          <a:p>
            <a:pPr lvl="1" eaLnBrk="1" hangingPunct="1"/>
            <a:r>
              <a:rPr lang="en-US" smtClean="0"/>
              <a:t>Keep an array of the seven most recent frame values and checking each time to see if the desired sequence occurs</a:t>
            </a:r>
          </a:p>
          <a:p>
            <a:pPr lvl="1" eaLnBrk="1" hangingPunct="1"/>
            <a:r>
              <a:rPr lang="en-US" smtClean="0"/>
              <a:t>Look at the src fields in the last seven images of the grid to see if they have the right sequence of file names</a:t>
            </a:r>
          </a:p>
          <a:p>
            <a:pPr lvl="1" eaLnBrk="1" hangingPunct="1"/>
            <a:r>
              <a:rPr lang="en-US" smtClean="0"/>
              <a:t>Predict the next frame value</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p:cNvSpPr>
            <a:spLocks noGrp="1"/>
          </p:cNvSpPr>
          <p:nvPr>
            <p:ph type="title"/>
          </p:nvPr>
        </p:nvSpPr>
        <p:spPr/>
        <p:txBody>
          <a:bodyPr/>
          <a:lstStyle/>
          <a:p>
            <a:pPr eaLnBrk="1" hangingPunct="1"/>
            <a:r>
              <a:rPr lang="en-US" smtClean="0"/>
              <a:t>Subtask:</a:t>
            </a:r>
            <a:br>
              <a:rPr lang="en-US" smtClean="0"/>
            </a:br>
            <a:r>
              <a:rPr lang="en-US" sz="3600" smtClean="0"/>
              <a:t>Recognizing Continuity</a:t>
            </a:r>
            <a:endParaRPr lang="en-US" smtClean="0"/>
          </a:p>
        </p:txBody>
      </p:sp>
      <p:sp>
        <p:nvSpPr>
          <p:cNvPr id="69634" name="Content Placeholder 3"/>
          <p:cNvSpPr>
            <a:spLocks noGrp="1"/>
          </p:cNvSpPr>
          <p:nvPr>
            <p:ph sz="half" idx="1"/>
          </p:nvPr>
        </p:nvSpPr>
        <p:spPr/>
        <p:txBody>
          <a:bodyPr/>
          <a:lstStyle/>
          <a:p>
            <a:pPr eaLnBrk="1" hangingPunct="1"/>
            <a:r>
              <a:rPr lang="en-US" smtClean="0"/>
              <a:t>Modify the animate( ) function at the point where it is about to set the timer for the next tick</a:t>
            </a:r>
          </a:p>
          <a:p>
            <a:pPr eaLnBrk="1" hangingPunct="1"/>
            <a:r>
              <a:rPr lang="en-US" smtClean="0"/>
              <a:t>If the staircase is found, there will be no next tick</a:t>
            </a:r>
          </a:p>
        </p:txBody>
      </p:sp>
      <p:pic>
        <p:nvPicPr>
          <p:cNvPr id="6" name="Picture 2"/>
          <p:cNvPicPr>
            <a:picLocks noGrp="1" noChangeAspect="1" noChangeArrowheads="1"/>
          </p:cNvPicPr>
          <p:nvPr>
            <p:ph sz="half" idx="2"/>
          </p:nvPr>
        </p:nvPicPr>
        <p:blipFill>
          <a:blip r:embed="rId2"/>
          <a:srcRect/>
          <a:stretch>
            <a:fillRect/>
          </a:stretch>
        </p:blipFill>
        <p:spPr>
          <a:xfrm>
            <a:off x="4648200" y="3398838"/>
            <a:ext cx="4038600" cy="928687"/>
          </a:xfrm>
          <a:ln>
            <a:solidFill>
              <a:schemeClr val="accent2">
                <a:lumMod val="75000"/>
              </a:schemeClr>
            </a:solid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p:txBody>
          <a:bodyPr/>
          <a:lstStyle/>
          <a:p>
            <a:pPr eaLnBrk="1" hangingPunct="1"/>
            <a:r>
              <a:rPr lang="en-US" smtClean="0"/>
              <a:t>Assemble Overall Design</a:t>
            </a:r>
          </a:p>
        </p:txBody>
      </p:sp>
      <p:sp>
        <p:nvSpPr>
          <p:cNvPr id="70658" name="Content Placeholder 2"/>
          <p:cNvSpPr>
            <a:spLocks noGrp="1"/>
          </p:cNvSpPr>
          <p:nvPr>
            <p:ph idx="1"/>
          </p:nvPr>
        </p:nvSpPr>
        <p:spPr/>
        <p:txBody>
          <a:bodyPr/>
          <a:lstStyle/>
          <a:p>
            <a:pPr eaLnBrk="1" hangingPunct="1"/>
            <a:r>
              <a:rPr lang="en-US" smtClean="0"/>
              <a:t>The Build Controls task is performed out of order </a:t>
            </a:r>
          </a:p>
          <a:p>
            <a:pPr eaLnBrk="1" hangingPunct="1"/>
            <a:r>
              <a:rPr lang="en-US" smtClean="0"/>
              <a:t>Parts of the Assemble Overall Design task are performed ahead of time</a:t>
            </a:r>
          </a:p>
          <a:p>
            <a:pPr eaLnBrk="1" hangingPunct="1"/>
            <a:r>
              <a:rPr lang="en-US" smtClean="0"/>
              <a:t>The display of randomly selected stacks of blocks isn’t currently working</a:t>
            </a:r>
          </a:p>
          <a:p>
            <a:pPr eaLnBrk="1" hangingPunct="1"/>
            <a:r>
              <a:rPr lang="en-US" smtClean="0"/>
              <a:t>It’s time to put the Animate Grid task back in</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p:cNvSpPr>
            <a:spLocks noGrp="1"/>
          </p:cNvSpPr>
          <p:nvPr>
            <p:ph type="title"/>
          </p:nvPr>
        </p:nvSpPr>
        <p:spPr/>
        <p:txBody>
          <a:bodyPr/>
          <a:lstStyle/>
          <a:p>
            <a:pPr eaLnBrk="1" hangingPunct="1"/>
            <a:r>
              <a:rPr lang="en-US" smtClean="0"/>
              <a:t>Assemble Overall Design</a:t>
            </a:r>
          </a:p>
        </p:txBody>
      </p:sp>
      <p:sp>
        <p:nvSpPr>
          <p:cNvPr id="3" name="Content Placeholder 2"/>
          <p:cNvSpPr>
            <a:spLocks noGrp="1"/>
          </p:cNvSpPr>
          <p:nvPr>
            <p:ph idx="1"/>
          </p:nvPr>
        </p:nvSpPr>
        <p:spPr/>
        <p:txBody>
          <a:bodyPr/>
          <a:lstStyle/>
          <a:p>
            <a:pPr eaLnBrk="1" hangingPunct="1">
              <a:defRPr/>
            </a:pPr>
            <a:r>
              <a:rPr lang="en-US" sz="2400" dirty="0" smtClean="0"/>
              <a:t>Set image 19 to </a:t>
            </a:r>
            <a:r>
              <a:rPr lang="en-US" sz="2400" b="1" i="1" dirty="0" smtClean="0">
                <a:solidFill>
                  <a:schemeClr val="accent1">
                    <a:lumMod val="25000"/>
                  </a:schemeClr>
                </a:solidFill>
              </a:rPr>
              <a:t>frame</a:t>
            </a:r>
            <a:r>
              <a:rPr lang="en-US" sz="2400" dirty="0" smtClean="0"/>
              <a:t> or </a:t>
            </a:r>
            <a:r>
              <a:rPr lang="en-US" sz="2400" b="1" i="1" dirty="0" smtClean="0">
                <a:solidFill>
                  <a:schemeClr val="accent1">
                    <a:lumMod val="25000"/>
                  </a:schemeClr>
                </a:solidFill>
              </a:rPr>
              <a:t>randNum(8)</a:t>
            </a:r>
            <a:r>
              <a:rPr lang="en-US" sz="2400" dirty="0" smtClean="0"/>
              <a:t>, depending on whether the user has ever passed the mouse over a key</a:t>
            </a:r>
          </a:p>
          <a:p>
            <a:pPr eaLnBrk="1" hangingPunct="1">
              <a:defRPr/>
            </a:pPr>
            <a:r>
              <a:rPr lang="en-US" sz="2400" dirty="0" smtClean="0"/>
              <a:t>The </a:t>
            </a:r>
            <a:r>
              <a:rPr lang="en-US" sz="2400" b="1" i="1" dirty="0" smtClean="0">
                <a:solidFill>
                  <a:schemeClr val="accent1">
                    <a:lumMod val="25000"/>
                  </a:schemeClr>
                </a:solidFill>
              </a:rPr>
              <a:t>mouseover</a:t>
            </a:r>
            <a:r>
              <a:rPr lang="en-US" sz="2400" dirty="0" smtClean="0"/>
              <a:t> event handlers recognize the situation</a:t>
            </a:r>
          </a:p>
          <a:p>
            <a:pPr eaLnBrk="1" hangingPunct="1">
              <a:defRPr/>
            </a:pPr>
            <a:r>
              <a:rPr lang="en-US" sz="2400" dirty="0" smtClean="0"/>
              <a:t>Start out with </a:t>
            </a:r>
            <a:r>
              <a:rPr lang="en-US" sz="2400" b="1" i="1" dirty="0" smtClean="0">
                <a:solidFill>
                  <a:schemeClr val="accent1">
                    <a:lumMod val="25000"/>
                  </a:schemeClr>
                </a:solidFill>
              </a:rPr>
              <a:t>frame</a:t>
            </a:r>
            <a:r>
              <a:rPr lang="en-US" sz="2400" dirty="0" smtClean="0"/>
              <a:t> initialized to an erroneous number and test it in the animate( ) event handler</a:t>
            </a:r>
          </a:p>
          <a:p>
            <a:pPr lvl="1" eaLnBrk="1" hangingPunct="1">
              <a:defRPr/>
            </a:pPr>
            <a:r>
              <a:rPr lang="en-US" sz="2400" dirty="0" smtClean="0"/>
              <a:t>If the erroneous number is there, the mouse has not yet passed over the keys the first time; </a:t>
            </a:r>
          </a:p>
          <a:p>
            <a:pPr lvl="1" eaLnBrk="1" hangingPunct="1">
              <a:defRPr/>
            </a:pPr>
            <a:r>
              <a:rPr lang="en-US" sz="2400" dirty="0" smtClean="0"/>
              <a:t>Anything else means the mouse has passed over the keys the first time</a:t>
            </a:r>
            <a:endParaRPr lang="en-US" sz="2400" dirty="0"/>
          </a:p>
        </p:txBody>
      </p:sp>
      <p:pic>
        <p:nvPicPr>
          <p:cNvPr id="23554" name="Picture 2"/>
          <p:cNvPicPr>
            <a:picLocks noChangeAspect="1" noChangeArrowheads="1"/>
          </p:cNvPicPr>
          <p:nvPr/>
        </p:nvPicPr>
        <p:blipFill>
          <a:blip r:embed="rId2"/>
          <a:srcRect/>
          <a:stretch>
            <a:fillRect/>
          </a:stretch>
        </p:blipFill>
        <p:spPr bwMode="auto">
          <a:xfrm>
            <a:off x="838200" y="5562600"/>
            <a:ext cx="6858000" cy="457200"/>
          </a:xfrm>
          <a:prstGeom prst="rect">
            <a:avLst/>
          </a:prstGeom>
          <a:noFill/>
          <a:ln w="9525">
            <a:solidFill>
              <a:schemeClr val="accent2">
                <a:lumMod val="75000"/>
              </a:schemeClr>
            </a:solidFill>
            <a:miter lim="800000"/>
            <a:headEnd/>
            <a:tailEnd/>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p:txBody>
          <a:bodyPr/>
          <a:lstStyle/>
          <a:p>
            <a:pPr eaLnBrk="1" hangingPunct="1"/>
            <a:r>
              <a:rPr lang="en-US" smtClean="0"/>
              <a:t>Assemble Overall Design</a:t>
            </a:r>
          </a:p>
        </p:txBody>
      </p:sp>
      <p:pic>
        <p:nvPicPr>
          <p:cNvPr id="24578" name="Picture 2"/>
          <p:cNvPicPr>
            <a:picLocks noGrp="1" noChangeAspect="1" noChangeArrowheads="1"/>
          </p:cNvPicPr>
          <p:nvPr>
            <p:ph idx="1"/>
          </p:nvPr>
        </p:nvPicPr>
        <p:blipFill>
          <a:blip r:embed="rId2"/>
          <a:srcRect/>
          <a:stretch>
            <a:fillRect/>
          </a:stretch>
        </p:blipFill>
        <p:spPr>
          <a:xfrm>
            <a:off x="652463" y="2971800"/>
            <a:ext cx="7705725" cy="1752600"/>
          </a:xfrm>
          <a:ln>
            <a:solidFill>
              <a:schemeClr val="accent2">
                <a:lumMod val="75000"/>
              </a:schemeClr>
            </a:solid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pPr eaLnBrk="1" hangingPunct="1"/>
            <a:r>
              <a:rPr lang="en-US" smtClean="0"/>
              <a:t>Planning Smooth Motion</a:t>
            </a:r>
          </a:p>
        </p:txBody>
      </p:sp>
      <p:sp>
        <p:nvSpPr>
          <p:cNvPr id="18434" name="Content Placeholder 2"/>
          <p:cNvSpPr>
            <a:spLocks noGrp="1"/>
          </p:cNvSpPr>
          <p:nvPr>
            <p:ph idx="1"/>
          </p:nvPr>
        </p:nvSpPr>
        <p:spPr/>
        <p:txBody>
          <a:bodyPr/>
          <a:lstStyle/>
          <a:p>
            <a:pPr eaLnBrk="1" hangingPunct="1"/>
            <a:r>
              <a:rPr lang="en-US" smtClean="0"/>
              <a:t>There are timer events for both the animation and mouse events for the controls that happen simultaneously</a:t>
            </a:r>
          </a:p>
          <a:p>
            <a:pPr eaLnBrk="1" hangingPunct="1"/>
            <a:r>
              <a:rPr lang="en-US" smtClean="0"/>
              <a:t>We approach it in a methodical step-by-step way, applying a standard divide-and-conquer technique to simplify our work</a:t>
            </a:r>
          </a:p>
          <a:p>
            <a:pPr eaLnBrk="1" hangingPunct="1"/>
            <a:r>
              <a:rPr lang="en-US" smtClean="0"/>
              <a:t>Breaking the project into convenient, manageable pieces ensures success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srcRect/>
          <a:stretch>
            <a:fillRect/>
          </a:stretch>
        </p:blipFill>
        <p:spPr bwMode="auto">
          <a:xfrm>
            <a:off x="2276475" y="504825"/>
            <a:ext cx="4591050" cy="5848350"/>
          </a:xfrm>
          <a:prstGeom prst="rect">
            <a:avLst/>
          </a:prstGeom>
          <a:noFill/>
          <a:ln w="9525">
            <a:solidFill>
              <a:schemeClr val="accent2">
                <a:lumMod val="75000"/>
              </a:schemeClr>
            </a:solidFill>
            <a:miter lim="800000"/>
            <a:headEnd/>
            <a:tailEnd/>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nvPr>
        </p:nvSpPr>
        <p:spPr/>
        <p:txBody>
          <a:bodyPr/>
          <a:lstStyle/>
          <a:p>
            <a:pPr eaLnBrk="1" hangingPunct="1"/>
            <a:r>
              <a:rPr lang="en-US" smtClean="0"/>
              <a:t>Primp the Design</a:t>
            </a:r>
          </a:p>
        </p:txBody>
      </p:sp>
      <p:sp>
        <p:nvSpPr>
          <p:cNvPr id="3" name="Content Placeholder 2"/>
          <p:cNvSpPr>
            <a:spLocks noGrp="1"/>
          </p:cNvSpPr>
          <p:nvPr>
            <p:ph idx="1"/>
          </p:nvPr>
        </p:nvSpPr>
        <p:spPr/>
        <p:txBody>
          <a:bodyPr/>
          <a:lstStyle/>
          <a:p>
            <a:pPr eaLnBrk="1" hangingPunct="1">
              <a:defRPr/>
            </a:pPr>
            <a:r>
              <a:rPr lang="en-US" dirty="0" smtClean="0"/>
              <a:t>The following improvements need to be added:</a:t>
            </a:r>
          </a:p>
          <a:p>
            <a:pPr lvl="1" eaLnBrk="1" hangingPunct="1">
              <a:defRPr/>
            </a:pPr>
            <a:r>
              <a:rPr lang="en-US" dirty="0" smtClean="0"/>
              <a:t>Cell padding</a:t>
            </a:r>
          </a:p>
          <a:p>
            <a:pPr lvl="1" eaLnBrk="1" hangingPunct="1">
              <a:defRPr/>
            </a:pPr>
            <a:r>
              <a:rPr lang="en-US" dirty="0" smtClean="0"/>
              <a:t>Revised instruction colors</a:t>
            </a:r>
          </a:p>
          <a:p>
            <a:pPr lvl="1" eaLnBrk="1" hangingPunct="1">
              <a:defRPr/>
            </a:pPr>
            <a:endParaRPr lang="en-US" dirty="0" smtClean="0"/>
          </a:p>
          <a:p>
            <a:pPr eaLnBrk="1" hangingPunct="1">
              <a:defRPr/>
            </a:pPr>
            <a:r>
              <a:rPr lang="en-US" dirty="0" smtClean="0"/>
              <a:t>The two enhancements are programmed in both the </a:t>
            </a:r>
            <a:r>
              <a:rPr lang="en-US" b="1" i="1" dirty="0" smtClean="0">
                <a:solidFill>
                  <a:schemeClr val="accent1">
                    <a:lumMod val="25000"/>
                  </a:schemeClr>
                </a:solidFill>
              </a:rPr>
              <a:t>table               </a:t>
            </a:r>
            <a:r>
              <a:rPr lang="en-US" dirty="0" smtClean="0"/>
              <a:t>and </a:t>
            </a:r>
            <a:r>
              <a:rPr lang="en-US" b="1" i="1" dirty="0" smtClean="0">
                <a:solidFill>
                  <a:schemeClr val="accent1">
                    <a:lumMod val="25000"/>
                  </a:schemeClr>
                </a:solidFill>
              </a:rPr>
              <a:t>td</a:t>
            </a:r>
            <a:r>
              <a:rPr lang="en-US" dirty="0" smtClean="0"/>
              <a:t> </a:t>
            </a:r>
            <a:br>
              <a:rPr lang="en-US" dirty="0" smtClean="0"/>
            </a:br>
            <a:r>
              <a:rPr lang="en-US" b="1" i="1" dirty="0" smtClean="0">
                <a:solidFill>
                  <a:schemeClr val="accent1">
                    <a:lumMod val="25000"/>
                  </a:schemeClr>
                </a:solidFill>
              </a:rPr>
              <a:t>element </a:t>
            </a:r>
            <a:r>
              <a:rPr lang="en-US" dirty="0" smtClean="0"/>
              <a:t>properties </a:t>
            </a:r>
            <a:endParaRPr lang="en-US" dirty="0"/>
          </a:p>
        </p:txBody>
      </p:sp>
      <p:pic>
        <p:nvPicPr>
          <p:cNvPr id="25602" name="Picture 2"/>
          <p:cNvPicPr>
            <a:picLocks noChangeAspect="1" noChangeArrowheads="1"/>
          </p:cNvPicPr>
          <p:nvPr/>
        </p:nvPicPr>
        <p:blipFill>
          <a:blip r:embed="rId2"/>
          <a:srcRect/>
          <a:stretch>
            <a:fillRect/>
          </a:stretch>
        </p:blipFill>
        <p:spPr bwMode="auto">
          <a:xfrm>
            <a:off x="4038600" y="4800600"/>
            <a:ext cx="1249363" cy="381000"/>
          </a:xfrm>
          <a:prstGeom prst="rect">
            <a:avLst/>
          </a:prstGeom>
          <a:noFill/>
          <a:ln w="9525">
            <a:solidFill>
              <a:schemeClr val="accent2">
                <a:lumMod val="75000"/>
              </a:schemeClr>
            </a:solidFill>
            <a:miter lim="800000"/>
            <a:headEnd/>
            <a:tailEnd/>
          </a:ln>
        </p:spPr>
      </p:pic>
      <p:pic>
        <p:nvPicPr>
          <p:cNvPr id="25603" name="Picture 3"/>
          <p:cNvPicPr>
            <a:picLocks noChangeAspect="1" noChangeArrowheads="1"/>
          </p:cNvPicPr>
          <p:nvPr/>
        </p:nvPicPr>
        <p:blipFill>
          <a:blip r:embed="rId3"/>
          <a:srcRect/>
          <a:stretch>
            <a:fillRect/>
          </a:stretch>
        </p:blipFill>
        <p:spPr bwMode="auto">
          <a:xfrm>
            <a:off x="6934200" y="4800600"/>
            <a:ext cx="1589088" cy="419100"/>
          </a:xfrm>
          <a:prstGeom prst="rect">
            <a:avLst/>
          </a:prstGeom>
          <a:noFill/>
          <a:ln w="9525">
            <a:solidFill>
              <a:schemeClr val="accent2">
                <a:lumMod val="75000"/>
              </a:schemeClr>
            </a:solidFill>
            <a:miter lim="800000"/>
            <a:headEnd/>
            <a:tailEnd/>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p:cNvSpPr>
            <a:spLocks noGrp="1"/>
          </p:cNvSpPr>
          <p:nvPr>
            <p:ph type="title"/>
          </p:nvPr>
        </p:nvSpPr>
        <p:spPr/>
        <p:txBody>
          <a:bodyPr/>
          <a:lstStyle/>
          <a:p>
            <a:pPr eaLnBrk="1" hangingPunct="1"/>
            <a:r>
              <a:rPr lang="en-US" smtClean="0"/>
              <a:t>Assessment and Retrospective</a:t>
            </a:r>
          </a:p>
        </p:txBody>
      </p:sp>
      <p:sp>
        <p:nvSpPr>
          <p:cNvPr id="75778" name="Content Placeholder 2"/>
          <p:cNvSpPr>
            <a:spLocks noGrp="1"/>
          </p:cNvSpPr>
          <p:nvPr>
            <p:ph idx="1"/>
          </p:nvPr>
        </p:nvSpPr>
        <p:spPr/>
        <p:txBody>
          <a:bodyPr/>
          <a:lstStyle/>
          <a:p>
            <a:pPr eaLnBrk="1" hangingPunct="1"/>
            <a:r>
              <a:rPr lang="en-US" smtClean="0"/>
              <a:t>Loops</a:t>
            </a:r>
          </a:p>
          <a:p>
            <a:pPr lvl="1" eaLnBrk="1" hangingPunct="1"/>
            <a:r>
              <a:rPr lang="en-US" smtClean="0"/>
              <a:t>Loops save us from writing the same statement multiple times</a:t>
            </a:r>
          </a:p>
          <a:p>
            <a:pPr lvl="1" eaLnBrk="1" hangingPunct="1"/>
            <a:r>
              <a:rPr lang="en-US" smtClean="0"/>
              <a:t>Loops simplify programming</a:t>
            </a:r>
          </a:p>
          <a:p>
            <a:pPr lvl="1" eaLnBrk="1" hangingPunct="1"/>
            <a:r>
              <a:rPr lang="en-US" smtClean="0"/>
              <a:t>There may be times when a loop will work, but you choose not to use one</a:t>
            </a:r>
          </a:p>
          <a:p>
            <a:pPr lvl="1" eaLnBrk="1" hangingPunct="1"/>
            <a:r>
              <a:rPr lang="en-US" smtClean="0"/>
              <a:t>The computer does the same work either way</a:t>
            </a:r>
          </a:p>
          <a:p>
            <a:pPr lvl="1" eaLnBrk="1" hangingPunct="1"/>
            <a:r>
              <a:rPr lang="en-US" smtClean="0"/>
              <a:t>You decide which method is more convenient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p:cNvSpPr>
            <a:spLocks noGrp="1"/>
          </p:cNvSpPr>
          <p:nvPr>
            <p:ph type="title"/>
          </p:nvPr>
        </p:nvSpPr>
        <p:spPr/>
        <p:txBody>
          <a:bodyPr/>
          <a:lstStyle/>
          <a:p>
            <a:pPr eaLnBrk="1" hangingPunct="1"/>
            <a:r>
              <a:rPr lang="en-US" smtClean="0"/>
              <a:t>Assessment and Retrospective</a:t>
            </a:r>
          </a:p>
        </p:txBody>
      </p:sp>
      <p:sp>
        <p:nvSpPr>
          <p:cNvPr id="3" name="Content Placeholder 2"/>
          <p:cNvSpPr>
            <a:spLocks noGrp="1"/>
          </p:cNvSpPr>
          <p:nvPr>
            <p:ph idx="1"/>
          </p:nvPr>
        </p:nvSpPr>
        <p:spPr/>
        <p:txBody>
          <a:bodyPr/>
          <a:lstStyle/>
          <a:p>
            <a:pPr eaLnBrk="1" hangingPunct="1">
              <a:defRPr/>
            </a:pPr>
            <a:r>
              <a:rPr lang="en-US" dirty="0" smtClean="0"/>
              <a:t>Parameterizing Functions for Reuse </a:t>
            </a:r>
          </a:p>
          <a:p>
            <a:pPr lvl="1" eaLnBrk="1" hangingPunct="1">
              <a:defRPr/>
            </a:pPr>
            <a:r>
              <a:rPr lang="en-US" dirty="0" smtClean="0"/>
              <a:t>The </a:t>
            </a:r>
            <a:r>
              <a:rPr lang="en-US" sz="2400" b="1" i="1" dirty="0" smtClean="0">
                <a:solidFill>
                  <a:schemeClr val="accent1">
                    <a:lumMod val="25000"/>
                  </a:schemeClr>
                </a:solidFill>
              </a:rPr>
              <a:t>here() </a:t>
            </a:r>
            <a:r>
              <a:rPr lang="en-US" dirty="0" smtClean="0"/>
              <a:t>and </a:t>
            </a:r>
            <a:r>
              <a:rPr lang="en-US" sz="2400" b="1" i="1" dirty="0" smtClean="0">
                <a:solidFill>
                  <a:schemeClr val="accent1">
                    <a:lumMod val="25000"/>
                  </a:schemeClr>
                </a:solidFill>
              </a:rPr>
              <a:t>gone() </a:t>
            </a:r>
            <a:r>
              <a:rPr lang="en-US" dirty="0" smtClean="0"/>
              <a:t>functions use a single parameter that is the position of the key in sequence</a:t>
            </a:r>
          </a:p>
          <a:p>
            <a:pPr lvl="1" eaLnBrk="1" hangingPunct="1">
              <a:defRPr/>
            </a:pPr>
            <a:endParaRPr lang="en-US" dirty="0" smtClean="0"/>
          </a:p>
          <a:p>
            <a:pPr lvl="1" eaLnBrk="1" hangingPunct="1">
              <a:defRPr/>
            </a:pPr>
            <a:endParaRPr lang="en-US" dirty="0" smtClean="0"/>
          </a:p>
          <a:p>
            <a:pPr lvl="1" eaLnBrk="1" hangingPunct="1">
              <a:defRPr/>
            </a:pPr>
            <a:r>
              <a:rPr lang="en-US" dirty="0" smtClean="0"/>
              <a:t>Separate functions could have been written  in which the key’s position is used explicitly</a:t>
            </a:r>
          </a:p>
          <a:p>
            <a:pPr lvl="1" eaLnBrk="1" hangingPunct="1">
              <a:defRPr/>
            </a:pPr>
            <a:r>
              <a:rPr lang="en-US" dirty="0" smtClean="0"/>
              <a:t>This would create many almost-identical functions</a:t>
            </a:r>
            <a:endParaRPr lang="en-US" dirty="0"/>
          </a:p>
        </p:txBody>
      </p:sp>
      <p:pic>
        <p:nvPicPr>
          <p:cNvPr id="26626" name="Picture 2"/>
          <p:cNvPicPr>
            <a:picLocks noChangeAspect="1" noChangeArrowheads="1"/>
          </p:cNvPicPr>
          <p:nvPr/>
        </p:nvPicPr>
        <p:blipFill>
          <a:blip r:embed="rId2"/>
          <a:srcRect/>
          <a:stretch>
            <a:fillRect/>
          </a:stretch>
        </p:blipFill>
        <p:spPr bwMode="auto">
          <a:xfrm>
            <a:off x="1600200" y="3660775"/>
            <a:ext cx="6243638" cy="723900"/>
          </a:xfrm>
          <a:prstGeom prst="rect">
            <a:avLst/>
          </a:prstGeom>
          <a:noFill/>
          <a:ln w="9525">
            <a:solidFill>
              <a:schemeClr val="accent2">
                <a:lumMod val="75000"/>
              </a:schemeClr>
            </a:solidFill>
            <a:miter lim="800000"/>
            <a:headEnd/>
            <a:tailEnd/>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le 1"/>
          <p:cNvSpPr>
            <a:spLocks noGrp="1"/>
          </p:cNvSpPr>
          <p:nvPr>
            <p:ph type="title"/>
          </p:nvPr>
        </p:nvSpPr>
        <p:spPr/>
        <p:txBody>
          <a:bodyPr/>
          <a:lstStyle/>
          <a:p>
            <a:pPr eaLnBrk="1" hangingPunct="1"/>
            <a:r>
              <a:rPr lang="en-US" smtClean="0"/>
              <a:t>Assessment and Retrospective</a:t>
            </a:r>
          </a:p>
        </p:txBody>
      </p:sp>
      <p:sp>
        <p:nvSpPr>
          <p:cNvPr id="77826" name="Content Placeholder 2"/>
          <p:cNvSpPr>
            <a:spLocks noGrp="1"/>
          </p:cNvSpPr>
          <p:nvPr>
            <p:ph idx="1"/>
          </p:nvPr>
        </p:nvSpPr>
        <p:spPr/>
        <p:txBody>
          <a:bodyPr/>
          <a:lstStyle/>
          <a:p>
            <a:pPr eaLnBrk="1" hangingPunct="1"/>
            <a:r>
              <a:rPr lang="en-US" sz="2800" smtClean="0"/>
              <a:t>Managing Complexity with Functions </a:t>
            </a:r>
          </a:p>
          <a:p>
            <a:pPr lvl="1" eaLnBrk="1" hangingPunct="1"/>
            <a:r>
              <a:rPr lang="en-US" sz="2600" smtClean="0"/>
              <a:t>Functions manage complexity</a:t>
            </a:r>
          </a:p>
          <a:p>
            <a:pPr lvl="1" eaLnBrk="1" hangingPunct="1"/>
            <a:r>
              <a:rPr lang="en-US" sz="2600" smtClean="0"/>
              <a:t>Functions clarify how the animation function works</a:t>
            </a:r>
          </a:p>
          <a:p>
            <a:pPr lvl="1" eaLnBrk="1" hangingPunct="1"/>
            <a:r>
              <a:rPr lang="en-US" sz="2600" smtClean="0"/>
              <a:t>People will see the function names and interpret them as describing what the function does</a:t>
            </a:r>
          </a:p>
          <a:p>
            <a:pPr eaLnBrk="1" hangingPunct="1"/>
            <a:r>
              <a:rPr lang="en-US" sz="2800" smtClean="0"/>
              <a:t>Programming both teaches viewers of the program about how the problem was solved AND how the computer was instructed to solve it</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p:cNvSpPr>
            <a:spLocks noGrp="1"/>
          </p:cNvSpPr>
          <p:nvPr>
            <p:ph type="title"/>
          </p:nvPr>
        </p:nvSpPr>
        <p:spPr/>
        <p:txBody>
          <a:bodyPr/>
          <a:lstStyle/>
          <a:p>
            <a:pPr eaLnBrk="1" hangingPunct="1"/>
            <a:r>
              <a:rPr lang="en-US" smtClean="0"/>
              <a:t>Summary</a:t>
            </a:r>
          </a:p>
        </p:txBody>
      </p:sp>
      <p:sp>
        <p:nvSpPr>
          <p:cNvPr id="78850" name="Content Placeholder 2"/>
          <p:cNvSpPr>
            <a:spLocks noGrp="1"/>
          </p:cNvSpPr>
          <p:nvPr>
            <p:ph idx="1"/>
          </p:nvPr>
        </p:nvSpPr>
        <p:spPr/>
        <p:txBody>
          <a:bodyPr/>
          <a:lstStyle/>
          <a:p>
            <a:pPr eaLnBrk="1" hangingPunct="1"/>
            <a:r>
              <a:rPr lang="en-US" smtClean="0"/>
              <a:t>To solve a problem we did the following:</a:t>
            </a:r>
          </a:p>
          <a:p>
            <a:pPr lvl="1" eaLnBrk="1" hangingPunct="1"/>
            <a:r>
              <a:rPr lang="en-US" smtClean="0"/>
              <a:t>Defined the tasks and strategized about the order in which to solve them. Because there were dependencies among the tasks, we defined a feasible plan to solve them.</a:t>
            </a:r>
          </a:p>
          <a:p>
            <a:pPr lvl="1" eaLnBrk="1" hangingPunct="1"/>
            <a:r>
              <a:rPr lang="en-US" smtClean="0"/>
              <a:t>Used a dependency diagram to show which tasks depended on others and to assist us in strategizing. We planned an order consistent with the diagram and produced a workable plan.</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p:cNvSpPr>
            <a:spLocks noGrp="1"/>
          </p:cNvSpPr>
          <p:nvPr>
            <p:ph type="title"/>
          </p:nvPr>
        </p:nvSpPr>
        <p:spPr/>
        <p:txBody>
          <a:bodyPr/>
          <a:lstStyle/>
          <a:p>
            <a:pPr eaLnBrk="1" hangingPunct="1"/>
            <a:r>
              <a:rPr lang="en-US" smtClean="0"/>
              <a:t>Summary</a:t>
            </a:r>
          </a:p>
        </p:txBody>
      </p:sp>
      <p:sp>
        <p:nvSpPr>
          <p:cNvPr id="79874" name="Content Placeholder 2"/>
          <p:cNvSpPr>
            <a:spLocks noGrp="1"/>
          </p:cNvSpPr>
          <p:nvPr>
            <p:ph idx="1"/>
          </p:nvPr>
        </p:nvSpPr>
        <p:spPr/>
        <p:txBody>
          <a:bodyPr/>
          <a:lstStyle/>
          <a:p>
            <a:pPr eaLnBrk="1" hangingPunct="1"/>
            <a:r>
              <a:rPr lang="en-US" smtClean="0"/>
              <a:t>To solve a problem we did the following:</a:t>
            </a:r>
          </a:p>
          <a:p>
            <a:pPr lvl="1" eaLnBrk="1" hangingPunct="1"/>
            <a:r>
              <a:rPr lang="en-US" smtClean="0"/>
              <a:t>Considered other features, such as ease of testing, and adjusted the schedule to address these aspects.</a:t>
            </a:r>
          </a:p>
          <a:p>
            <a:pPr lvl="1" eaLnBrk="1" hangingPunct="1"/>
            <a:r>
              <a:rPr lang="en-US" smtClean="0"/>
              <a:t>Developed the actual solution of the Smooth Motion program directly. We decomposed each task into several subtasks. There was similarity among these subtasks.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itle 1"/>
          <p:cNvSpPr>
            <a:spLocks noGrp="1"/>
          </p:cNvSpPr>
          <p:nvPr>
            <p:ph type="title"/>
          </p:nvPr>
        </p:nvSpPr>
        <p:spPr/>
        <p:txBody>
          <a:bodyPr/>
          <a:lstStyle/>
          <a:p>
            <a:pPr eaLnBrk="1" hangingPunct="1"/>
            <a:r>
              <a:rPr lang="en-US" smtClean="0"/>
              <a:t>Summary</a:t>
            </a:r>
          </a:p>
        </p:txBody>
      </p:sp>
      <p:sp>
        <p:nvSpPr>
          <p:cNvPr id="80898" name="Content Placeholder 2"/>
          <p:cNvSpPr>
            <a:spLocks noGrp="1"/>
          </p:cNvSpPr>
          <p:nvPr>
            <p:ph idx="1"/>
          </p:nvPr>
        </p:nvSpPr>
        <p:spPr/>
        <p:txBody>
          <a:bodyPr/>
          <a:lstStyle/>
          <a:p>
            <a:pPr eaLnBrk="1" hangingPunct="1"/>
            <a:r>
              <a:rPr lang="en-US" smtClean="0"/>
              <a:t>To solve a problem we did the following:</a:t>
            </a:r>
          </a:p>
          <a:p>
            <a:pPr lvl="1" eaLnBrk="1" hangingPunct="1"/>
            <a:r>
              <a:rPr lang="en-US" smtClean="0"/>
              <a:t>Decided to solve the tasks out of order from our original schedule, to give ourselves the ability to start and stop the animation. Convenience motivated us to depart from our original schedule. </a:t>
            </a:r>
          </a:p>
          <a:p>
            <a:pPr lvl="1" eaLnBrk="1" hangingPunct="1"/>
            <a:r>
              <a:rPr lang="en-US" smtClean="0"/>
              <a:t>Learned about mouse events. This was not a difficult concept to grasp, but it illustrated that it is often necessary to learn new information to solve a complex problem.</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itle 1"/>
          <p:cNvSpPr>
            <a:spLocks noGrp="1"/>
          </p:cNvSpPr>
          <p:nvPr>
            <p:ph type="title"/>
          </p:nvPr>
        </p:nvSpPr>
        <p:spPr/>
        <p:txBody>
          <a:bodyPr/>
          <a:lstStyle/>
          <a:p>
            <a:pPr eaLnBrk="1" hangingPunct="1"/>
            <a:r>
              <a:rPr lang="en-US" smtClean="0"/>
              <a:t>Summary</a:t>
            </a:r>
          </a:p>
        </p:txBody>
      </p:sp>
      <p:sp>
        <p:nvSpPr>
          <p:cNvPr id="81922" name="Content Placeholder 2"/>
          <p:cNvSpPr>
            <a:spLocks noGrp="1"/>
          </p:cNvSpPr>
          <p:nvPr>
            <p:ph idx="1"/>
          </p:nvPr>
        </p:nvSpPr>
        <p:spPr/>
        <p:txBody>
          <a:bodyPr/>
          <a:lstStyle/>
          <a:p>
            <a:pPr eaLnBrk="1" hangingPunct="1"/>
            <a:r>
              <a:rPr lang="en-US" smtClean="0"/>
              <a:t>To solve a problem we did the following:</a:t>
            </a:r>
          </a:p>
          <a:p>
            <a:pPr lvl="1" eaLnBrk="1" hangingPunct="1"/>
            <a:r>
              <a:rPr lang="en-US" smtClean="0"/>
              <a:t>Used the programming facilities covered in earlier chapters—loops, functions, parameters, and so on—as tools to instruct both the computer and humans looking at the program. </a:t>
            </a:r>
          </a:p>
          <a:p>
            <a:pPr lvl="1" eaLnBrk="1" hangingPunct="1"/>
            <a:r>
              <a:rPr lang="en-US" smtClean="0"/>
              <a:t>Developed an IT application with techniques that have wide application. </a:t>
            </a:r>
          </a:p>
          <a:p>
            <a:pPr lvl="1" eaLnBrk="1" hangingPunct="1"/>
            <a:r>
              <a:rPr lang="en-US" smtClean="0"/>
              <a:t>Learned powerful problem-solving techniques.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pPr eaLnBrk="1" hangingPunct="1"/>
            <a:r>
              <a:rPr lang="en-US" smtClean="0"/>
              <a:t>The Decomposition Principle</a:t>
            </a:r>
          </a:p>
        </p:txBody>
      </p:sp>
      <p:sp>
        <p:nvSpPr>
          <p:cNvPr id="19458" name="Content Placeholder 2"/>
          <p:cNvSpPr>
            <a:spLocks noGrp="1"/>
          </p:cNvSpPr>
          <p:nvPr>
            <p:ph idx="1"/>
          </p:nvPr>
        </p:nvSpPr>
        <p:spPr/>
        <p:txBody>
          <a:bodyPr/>
          <a:lstStyle/>
          <a:p>
            <a:pPr eaLnBrk="1" hangingPunct="1"/>
            <a:r>
              <a:rPr lang="en-US" b="1" smtClean="0"/>
              <a:t>Decomposition Principle: </a:t>
            </a:r>
          </a:p>
          <a:p>
            <a:pPr lvl="1" eaLnBrk="1" hangingPunct="1"/>
            <a:r>
              <a:rPr lang="en-US" smtClean="0"/>
              <a:t>Divide a large task into smaller subtasks that can be solved separately </a:t>
            </a:r>
          </a:p>
          <a:p>
            <a:pPr lvl="1" eaLnBrk="1" hangingPunct="1"/>
            <a:r>
              <a:rPr lang="en-US" smtClean="0"/>
              <a:t>Combine their solutions to produce the overall solution</a:t>
            </a:r>
          </a:p>
          <a:p>
            <a:pPr lvl="1" eaLnBrk="1" hangingPunct="1"/>
            <a:r>
              <a:rPr lang="en-US" smtClean="0"/>
              <a:t>The Decomposition Principle can be applied to each of the subtasks, producing even smaller subtasks</a:t>
            </a:r>
          </a:p>
          <a:p>
            <a:pPr lvl="1" eaLnBrk="1" hangingPunct="1"/>
            <a:r>
              <a:rPr lang="en-US" smtClean="0"/>
              <a:t>The components become small enough </a:t>
            </a:r>
            <a:br>
              <a:rPr lang="en-US" smtClean="0"/>
            </a:br>
            <a:r>
              <a:rPr lang="en-US" smtClean="0"/>
              <a:t>they become solvable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2"/>
          <p:cNvSpPr>
            <a:spLocks noGrp="1"/>
          </p:cNvSpPr>
          <p:nvPr>
            <p:ph type="title"/>
          </p:nvPr>
        </p:nvSpPr>
        <p:spPr/>
        <p:txBody>
          <a:bodyPr/>
          <a:lstStyle/>
          <a:p>
            <a:pPr eaLnBrk="1" hangingPunct="1"/>
            <a:r>
              <a:rPr lang="en-US" smtClean="0"/>
              <a:t>List the Tasks</a:t>
            </a:r>
          </a:p>
        </p:txBody>
      </p:sp>
      <p:pic>
        <p:nvPicPr>
          <p:cNvPr id="7" name="Picture 2"/>
          <p:cNvPicPr>
            <a:picLocks noGrp="1" noChangeAspect="1" noChangeArrowheads="1"/>
          </p:cNvPicPr>
          <p:nvPr>
            <p:ph idx="1"/>
          </p:nvPr>
        </p:nvPicPr>
        <p:blipFill>
          <a:blip r:embed="rId2"/>
          <a:srcRect/>
          <a:stretch>
            <a:fillRect/>
          </a:stretch>
        </p:blipFill>
        <p:spPr>
          <a:xfrm>
            <a:off x="476250" y="2697163"/>
            <a:ext cx="8191500" cy="3094037"/>
          </a:xfrm>
          <a:ln>
            <a:solidFill>
              <a:schemeClr val="accent2">
                <a:lumMod val="75000"/>
              </a:schemeClr>
            </a:solidFill>
          </a:ln>
        </p:spPr>
      </p:pic>
      <p:sp>
        <p:nvSpPr>
          <p:cNvPr id="20483" name="TextBox 7"/>
          <p:cNvSpPr txBox="1">
            <a:spLocks noChangeArrowheads="1"/>
          </p:cNvSpPr>
          <p:nvPr/>
        </p:nvSpPr>
        <p:spPr bwMode="auto">
          <a:xfrm>
            <a:off x="457200" y="1600200"/>
            <a:ext cx="8153400" cy="954088"/>
          </a:xfrm>
          <a:prstGeom prst="rect">
            <a:avLst/>
          </a:prstGeom>
          <a:noFill/>
          <a:ln w="9525">
            <a:noFill/>
            <a:miter lim="800000"/>
            <a:headEnd/>
            <a:tailEnd/>
          </a:ln>
        </p:spPr>
        <p:txBody>
          <a:bodyPr>
            <a:spAutoFit/>
          </a:bodyPr>
          <a:lstStyle/>
          <a:p>
            <a:r>
              <a:rPr lang="en-US" sz="2800"/>
              <a:t>An obvious beginning point for applying the Decomposition Principle: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pPr eaLnBrk="1" hangingPunct="1"/>
            <a:r>
              <a:rPr lang="en-US" sz="3600" smtClean="0"/>
              <a:t>Decide on Problem-Solving Strategy</a:t>
            </a:r>
          </a:p>
        </p:txBody>
      </p:sp>
      <p:sp>
        <p:nvSpPr>
          <p:cNvPr id="21506" name="Content Placeholder 2"/>
          <p:cNvSpPr>
            <a:spLocks noGrp="1"/>
          </p:cNvSpPr>
          <p:nvPr>
            <p:ph idx="1"/>
          </p:nvPr>
        </p:nvSpPr>
        <p:spPr/>
        <p:txBody>
          <a:bodyPr/>
          <a:lstStyle/>
          <a:p>
            <a:pPr eaLnBrk="1" hangingPunct="1"/>
            <a:r>
              <a:rPr lang="en-US" smtClean="0"/>
              <a:t>Step 1: Decomposing the problem into solvable tasks</a:t>
            </a:r>
          </a:p>
          <a:p>
            <a:pPr eaLnBrk="1" hangingPunct="1"/>
            <a:r>
              <a:rPr lang="en-US" smtClean="0"/>
              <a:t>Step 2: Strategize how to solve each of the parts</a:t>
            </a:r>
          </a:p>
          <a:p>
            <a:pPr eaLnBrk="1" hangingPunct="1"/>
            <a:endParaRPr lang="en-US" smtClean="0"/>
          </a:p>
          <a:p>
            <a:pPr lvl="1" eaLnBrk="1" hangingPunct="1"/>
            <a:r>
              <a:rPr lang="en-US" smtClean="0"/>
              <a:t>The strategy is in what order will we’ll solve the parts?</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447</TotalTime>
  <Words>2912</Words>
  <Application>Microsoft Office PowerPoint</Application>
  <PresentationFormat>On-screen Show (4:3)</PresentationFormat>
  <Paragraphs>322</Paragraphs>
  <Slides>68</Slides>
  <Notes>0</Notes>
  <HiddenSlides>0</HiddenSlides>
  <MMClips>0</MMClips>
  <ScaleCrop>false</ScaleCrop>
  <HeadingPairs>
    <vt:vector size="6" baseType="variant">
      <vt:variant>
        <vt:lpstr>Fonts Used</vt:lpstr>
      </vt:variant>
      <vt:variant>
        <vt:i4>4</vt:i4>
      </vt:variant>
      <vt:variant>
        <vt:lpstr>Design Template</vt:lpstr>
      </vt:variant>
      <vt:variant>
        <vt:i4>2</vt:i4>
      </vt:variant>
      <vt:variant>
        <vt:lpstr>Slide Titles</vt:lpstr>
      </vt:variant>
      <vt:variant>
        <vt:i4>68</vt:i4>
      </vt:variant>
    </vt:vector>
  </HeadingPairs>
  <TitlesOfParts>
    <vt:vector size="74" baseType="lpstr">
      <vt:lpstr>Arial</vt:lpstr>
      <vt:lpstr>Calibri</vt:lpstr>
      <vt:lpstr>Century Gothic</vt:lpstr>
      <vt:lpstr>ヒラギノ角ゴ Pro W3</vt:lpstr>
      <vt:lpstr>Default Design</vt:lpstr>
      <vt:lpstr>Default Design</vt:lpstr>
      <vt:lpstr>Slide 1</vt:lpstr>
      <vt:lpstr>Learning Objectives</vt:lpstr>
      <vt:lpstr>The Smooth Motion Application</vt:lpstr>
      <vt:lpstr>Slide 4</vt:lpstr>
      <vt:lpstr>How the Smooth Motion Application Should Work</vt:lpstr>
      <vt:lpstr>Planning Smooth Motion</vt:lpstr>
      <vt:lpstr>The Decomposition Principle</vt:lpstr>
      <vt:lpstr>List the Tasks</vt:lpstr>
      <vt:lpstr>Decide on Problem-Solving Strategy</vt:lpstr>
      <vt:lpstr>Step 2.a: Build a Basic Web Page</vt:lpstr>
      <vt:lpstr>Step 2.b: Solve Independent Tasks</vt:lpstr>
      <vt:lpstr>Step 2.b: Solve Independent Tasks</vt:lpstr>
      <vt:lpstr>Step 2.c: PERT Chart</vt:lpstr>
      <vt:lpstr>Slide 14</vt:lpstr>
      <vt:lpstr>Step 2.c: PERT Chart</vt:lpstr>
      <vt:lpstr>Build Basic Web Page GUI</vt:lpstr>
      <vt:lpstr>The Structural Page</vt:lpstr>
      <vt:lpstr>The Structural Page Heading</vt:lpstr>
      <vt:lpstr>Slide 19</vt:lpstr>
      <vt:lpstr>Animate the Grid</vt:lpstr>
      <vt:lpstr>First Analysis</vt:lpstr>
      <vt:lpstr>First Analysis</vt:lpstr>
      <vt:lpstr>First Analysis</vt:lpstr>
      <vt:lpstr>Indexing Columns Left to Right</vt:lpstr>
      <vt:lpstr>Indexing Columns Left to Right</vt:lpstr>
      <vt:lpstr>Slide 26</vt:lpstr>
      <vt:lpstr>Indexing Columns Left to Right</vt:lpstr>
      <vt:lpstr>Second Analysis</vt:lpstr>
      <vt:lpstr>Subtask: Define/Organize the Frames</vt:lpstr>
      <vt:lpstr>Subtask: Define/Organize the Frames</vt:lpstr>
      <vt:lpstr>Subtask:  Define/Place Initial Images</vt:lpstr>
      <vt:lpstr>Subtask:  Define/Place Initial Images</vt:lpstr>
      <vt:lpstr>Subtask:  Prefetch the Frame Images</vt:lpstr>
      <vt:lpstr>Subtask:  Prefetch the Frame Images</vt:lpstr>
      <vt:lpstr>Subtask:  Prefetch the Frame Images</vt:lpstr>
      <vt:lpstr>Subtask:  Set Timer and Build Timer Event Handler</vt:lpstr>
      <vt:lpstr>Subtask:  Set Timer and Build Timer Event Handler</vt:lpstr>
      <vt:lpstr>Subtask:  Set Timer and Build Timer Event Handler</vt:lpstr>
      <vt:lpstr>Subtask:  Set Timer and Build Timer Event Handler</vt:lpstr>
      <vt:lpstr>Slide 40</vt:lpstr>
      <vt:lpstr>Build Controls</vt:lpstr>
      <vt:lpstr>Slide 42</vt:lpstr>
      <vt:lpstr>Sense the Keys</vt:lpstr>
      <vt:lpstr>Sense the Keys</vt:lpstr>
      <vt:lpstr>Sense the Keys</vt:lpstr>
      <vt:lpstr>Subtask: Define and Organize the Frames</vt:lpstr>
      <vt:lpstr>Subtask: Place the Initial Images</vt:lpstr>
      <vt:lpstr>Subtask: Prefetch the Frames</vt:lpstr>
      <vt:lpstr>Subtask: Build the Event Handlers</vt:lpstr>
      <vt:lpstr>Subtask: Build the Event Handlers</vt:lpstr>
      <vt:lpstr>Subtask: Build the Event Handlers</vt:lpstr>
      <vt:lpstr>Combine the Subtasks</vt:lpstr>
      <vt:lpstr>Slide 53</vt:lpstr>
      <vt:lpstr>Staircase Detection</vt:lpstr>
      <vt:lpstr>Subtask: Recognizing the Staircase</vt:lpstr>
      <vt:lpstr>Subtask: Recognizing Continuity</vt:lpstr>
      <vt:lpstr>Assemble Overall Design</vt:lpstr>
      <vt:lpstr>Assemble Overall Design</vt:lpstr>
      <vt:lpstr>Assemble Overall Design</vt:lpstr>
      <vt:lpstr>Slide 60</vt:lpstr>
      <vt:lpstr>Primp the Design</vt:lpstr>
      <vt:lpstr>Assessment and Retrospective</vt:lpstr>
      <vt:lpstr>Assessment and Retrospective</vt:lpstr>
      <vt:lpstr>Assessment and Retrospective</vt:lpstr>
      <vt:lpstr>Summary</vt:lpstr>
      <vt:lpstr>Summary</vt:lpstr>
      <vt:lpstr>Summary</vt:lpstr>
      <vt:lpstr>Summary</vt:lpstr>
    </vt:vector>
  </TitlesOfParts>
  <Company>PEARSON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usnidem</dc:creator>
  <cp:lastModifiedBy>usnidem</cp:lastModifiedBy>
  <cp:revision>137</cp:revision>
  <dcterms:created xsi:type="dcterms:W3CDTF">2012-03-21T18:49:41Z</dcterms:created>
  <dcterms:modified xsi:type="dcterms:W3CDTF">2012-05-14T14:04:24Z</dcterms:modified>
</cp:coreProperties>
</file>