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33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34" r:id="rId31"/>
    <p:sldId id="284" r:id="rId32"/>
    <p:sldId id="327" r:id="rId33"/>
    <p:sldId id="328" r:id="rId34"/>
    <p:sldId id="330" r:id="rId35"/>
    <p:sldId id="332"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ECFF"/>
        </a:solidFill>
        <a:effectLst/>
      </p:bgPr>
    </p:bg>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srcRect/>
          <a:stretch>
            <a:fillRect/>
          </a:stretch>
        </p:blipFill>
        <p:spPr bwMode="auto">
          <a:xfrm>
            <a:off x="0" y="1828800"/>
            <a:ext cx="9144000" cy="1733550"/>
          </a:xfrm>
          <a:prstGeom prst="rect">
            <a:avLst/>
          </a:prstGeom>
          <a:noFill/>
          <a:ln w="9525">
            <a:noFill/>
            <a:miter lim="800000"/>
            <a:headEnd/>
            <a:tailEnd/>
          </a:ln>
        </p:spPr>
      </p:pic>
      <p:sp>
        <p:nvSpPr>
          <p:cNvPr id="3" name="Text Box 7"/>
          <p:cNvSpPr txBox="1">
            <a:spLocks noChangeArrowheads="1"/>
          </p:cNvSpPr>
          <p:nvPr userDrawn="1"/>
        </p:nvSpPr>
        <p:spPr bwMode="auto">
          <a:xfrm>
            <a:off x="228600" y="457200"/>
            <a:ext cx="8686800" cy="701675"/>
          </a:xfrm>
          <a:prstGeom prst="rect">
            <a:avLst/>
          </a:prstGeom>
          <a:noFill/>
          <a:ln w="9525">
            <a:noFill/>
            <a:miter lim="800000"/>
            <a:headEnd/>
            <a:tailEnd/>
          </a:ln>
          <a:effectLst/>
        </p:spPr>
        <p:txBody>
          <a:bodyPr>
            <a:spAutoFit/>
          </a:bodyPr>
          <a:lstStyle/>
          <a:p>
            <a:pPr algn="ctr" eaLnBrk="0" hangingPunct="0">
              <a:spcBef>
                <a:spcPct val="50000"/>
              </a:spcBef>
              <a:defRPr/>
            </a:pPr>
            <a:r>
              <a:rPr lang="en-US" sz="4000" b="1" dirty="0">
                <a:solidFill>
                  <a:schemeClr val="accent2"/>
                </a:solidFill>
                <a:latin typeface="Century Gothic" pitchFamily="34" charset="0"/>
                <a:ea typeface="ヒラギノ角ゴ Pro W3" pitchFamily="1" charset="-128"/>
              </a:rPr>
              <a:t>Chapter 22</a:t>
            </a:r>
          </a:p>
        </p:txBody>
      </p:sp>
      <p:sp>
        <p:nvSpPr>
          <p:cNvPr id="4" name="Text Box 8"/>
          <p:cNvSpPr txBox="1">
            <a:spLocks noChangeArrowheads="1"/>
          </p:cNvSpPr>
          <p:nvPr userDrawn="1"/>
        </p:nvSpPr>
        <p:spPr bwMode="auto">
          <a:xfrm>
            <a:off x="0" y="1143000"/>
            <a:ext cx="9144000" cy="554038"/>
          </a:xfrm>
          <a:prstGeom prst="rect">
            <a:avLst/>
          </a:prstGeom>
          <a:noFill/>
          <a:ln w="9525">
            <a:noFill/>
            <a:miter lim="800000"/>
            <a:headEnd/>
            <a:tailEnd/>
          </a:ln>
          <a:effectLst/>
        </p:spPr>
        <p:txBody>
          <a:bodyPr>
            <a:spAutoFit/>
          </a:bodyPr>
          <a:lstStyle/>
          <a:p>
            <a:pPr algn="ctr" eaLnBrk="0" hangingPunct="0">
              <a:spcBef>
                <a:spcPct val="50000"/>
              </a:spcBef>
              <a:defRPr/>
            </a:pPr>
            <a:r>
              <a:rPr lang="en-US" sz="3000" b="1" i="1" dirty="0">
                <a:solidFill>
                  <a:srgbClr val="5895EE"/>
                </a:solidFill>
                <a:latin typeface="Century Gothic" pitchFamily="34" charset="0"/>
                <a:ea typeface="ヒラギノ角ゴ Pro W3" pitchFamily="1" charset="-128"/>
              </a:rPr>
              <a:t>Limits to Computation</a:t>
            </a:r>
          </a:p>
        </p:txBody>
      </p:sp>
      <p:pic>
        <p:nvPicPr>
          <p:cNvPr id="5" name="Picture 10" descr="DG_Bar_Blue_USLetter_RGB"/>
          <p:cNvPicPr>
            <a:picLocks noChangeAspect="1" noChangeArrowheads="1"/>
          </p:cNvPicPr>
          <p:nvPr userDrawn="1"/>
        </p:nvPicPr>
        <p:blipFill>
          <a:blip r:embed="rId3"/>
          <a:srcRect/>
          <a:stretch>
            <a:fillRect/>
          </a:stretch>
        </p:blipFill>
        <p:spPr bwMode="auto">
          <a:xfrm>
            <a:off x="0" y="6248400"/>
            <a:ext cx="9144000" cy="609600"/>
          </a:xfrm>
          <a:prstGeom prst="rect">
            <a:avLst/>
          </a:prstGeom>
          <a:noFill/>
          <a:ln w="9525">
            <a:noFill/>
            <a:miter lim="800000"/>
            <a:headEnd/>
            <a:tailEnd/>
          </a:ln>
        </p:spPr>
      </p:pic>
      <p:pic>
        <p:nvPicPr>
          <p:cNvPr id="6" name="Picture 11"/>
          <p:cNvPicPr>
            <a:picLocks noChangeAspect="1" noChangeArrowheads="1"/>
          </p:cNvPicPr>
          <p:nvPr userDrawn="1"/>
        </p:nvPicPr>
        <p:blipFill>
          <a:blip r:embed="rId4"/>
          <a:srcRect/>
          <a:stretch>
            <a:fillRect/>
          </a:stretch>
        </p:blipFill>
        <p:spPr bwMode="auto">
          <a:xfrm>
            <a:off x="0" y="3541713"/>
            <a:ext cx="4572000" cy="26876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9" name="Rectangle 3"/>
          <p:cNvSpPr>
            <a:spLocks noChangeArrowheads="1"/>
          </p:cNvSpPr>
          <p:nvPr userDrawn="1"/>
        </p:nvSpPr>
        <p:spPr bwMode="auto">
          <a:xfrm>
            <a:off x="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2013 Pearson Education, Inc. Publishing as Pearson Addison-Wesley</a:t>
            </a:r>
          </a:p>
        </p:txBody>
      </p:sp>
      <p:sp>
        <p:nvSpPr>
          <p:cNvPr id="1027" name="Rectangle 11"/>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p:cNvPicPr>
            <a:picLocks noChangeAspect="1" noChangeArrowheads="1"/>
          </p:cNvPicPr>
          <p:nvPr userDrawn="1"/>
        </p:nvPicPr>
        <p:blipFill>
          <a:blip r:embed="rId13"/>
          <a:srcRect/>
          <a:stretch>
            <a:fillRect/>
          </a:stretch>
        </p:blipFill>
        <p:spPr bwMode="auto">
          <a:xfrm>
            <a:off x="7705725" y="5391150"/>
            <a:ext cx="1438275" cy="1466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smtClean="0"/>
              <a:t>Chess: a Game of Logic</a:t>
            </a:r>
          </a:p>
        </p:txBody>
      </p:sp>
      <p:sp>
        <p:nvSpPr>
          <p:cNvPr id="22530" name="Content Placeholder 2"/>
          <p:cNvSpPr>
            <a:spLocks noGrp="1"/>
          </p:cNvSpPr>
          <p:nvPr>
            <p:ph sz="half" idx="1"/>
          </p:nvPr>
        </p:nvSpPr>
        <p:spPr/>
        <p:txBody>
          <a:bodyPr/>
          <a:lstStyle/>
          <a:p>
            <a:pPr eaLnBrk="1" hangingPunct="1"/>
            <a:r>
              <a:rPr lang="en-US" smtClean="0"/>
              <a:t>Think back to Chapter 8…a checkered board is fairly easy to represent digitally</a:t>
            </a:r>
          </a:p>
          <a:p>
            <a:pPr eaLnBrk="1" hangingPunct="1"/>
            <a:r>
              <a:rPr lang="en-US" smtClean="0"/>
              <a:t>Chess uses 32 pieces of only two colors. There are only 6 different types of pieces.</a:t>
            </a:r>
          </a:p>
        </p:txBody>
      </p:sp>
      <p:pic>
        <p:nvPicPr>
          <p:cNvPr id="22531" name="Picture 2"/>
          <p:cNvPicPr>
            <a:picLocks noGrp="1" noChangeAspect="1" noChangeArrowheads="1"/>
          </p:cNvPicPr>
          <p:nvPr>
            <p:ph sz="half" idx="2"/>
          </p:nvPr>
        </p:nvPicPr>
        <p:blipFill>
          <a:blip r:embed="rId2"/>
          <a:srcRect/>
          <a:stretch>
            <a:fillRect/>
          </a:stretch>
        </p:blipFill>
        <p:spPr>
          <a:xfrm>
            <a:off x="5119688" y="2195513"/>
            <a:ext cx="3095625" cy="33337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Moving the Chess Piece</a:t>
            </a:r>
          </a:p>
        </p:txBody>
      </p:sp>
      <p:sp>
        <p:nvSpPr>
          <p:cNvPr id="23554" name="Content Placeholder 2"/>
          <p:cNvSpPr>
            <a:spLocks noGrp="1"/>
          </p:cNvSpPr>
          <p:nvPr>
            <p:ph idx="1"/>
          </p:nvPr>
        </p:nvSpPr>
        <p:spPr/>
        <p:txBody>
          <a:bodyPr/>
          <a:lstStyle/>
          <a:p>
            <a:pPr eaLnBrk="1" hangingPunct="1"/>
            <a:r>
              <a:rPr lang="en-US" smtClean="0"/>
              <a:t>To move, the computer appears to think by determining which position a piece will move to that makes it better off in the game</a:t>
            </a:r>
          </a:p>
          <a:p>
            <a:pPr eaLnBrk="1" hangingPunct="1"/>
            <a:r>
              <a:rPr lang="en-US" smtClean="0"/>
              <a:t>Humans use experience and intuition to decide</a:t>
            </a:r>
          </a:p>
          <a:p>
            <a:pPr eaLnBrk="1" hangingPunct="1"/>
            <a:r>
              <a:rPr lang="en-US" smtClean="0"/>
              <a:t>Computers use an evaluation function that compares position and captures to get a score to move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Game Tree</a:t>
            </a:r>
          </a:p>
        </p:txBody>
      </p:sp>
      <p:sp>
        <p:nvSpPr>
          <p:cNvPr id="24578" name="Content Placeholder 2"/>
          <p:cNvSpPr>
            <a:spLocks noGrp="1"/>
          </p:cNvSpPr>
          <p:nvPr>
            <p:ph idx="1"/>
          </p:nvPr>
        </p:nvSpPr>
        <p:spPr/>
        <p:txBody>
          <a:bodyPr/>
          <a:lstStyle/>
          <a:p>
            <a:pPr eaLnBrk="1" hangingPunct="1"/>
            <a:r>
              <a:rPr lang="en-US" smtClean="0"/>
              <a:t>The Evaluation Function gives a score for each move</a:t>
            </a:r>
          </a:p>
          <a:p>
            <a:pPr lvl="1" eaLnBrk="1" hangingPunct="1"/>
            <a:r>
              <a:rPr lang="en-US" smtClean="0"/>
              <a:t>If the score is positive, it’s a good move</a:t>
            </a:r>
          </a:p>
          <a:p>
            <a:pPr lvl="1" eaLnBrk="1" hangingPunct="1"/>
            <a:r>
              <a:rPr lang="en-US" smtClean="0"/>
              <a:t>If the score is negative, it’s a bad one</a:t>
            </a:r>
          </a:p>
          <a:p>
            <a:pPr lvl="1" eaLnBrk="1" hangingPunct="1"/>
            <a:r>
              <a:rPr lang="en-US" smtClean="0"/>
              <a:t>The higher the score, the better the move</a:t>
            </a:r>
          </a:p>
          <a:p>
            <a:pPr eaLnBrk="1" hangingPunct="1"/>
            <a:r>
              <a:rPr lang="en-US" smtClean="0"/>
              <a:t>The computer must also “evaluate” or “look ahead” at the opponent’s move and see how that will affect it’s move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smtClean="0"/>
              <a:t>Example of a Game Tree</a:t>
            </a:r>
          </a:p>
        </p:txBody>
      </p:sp>
      <p:pic>
        <p:nvPicPr>
          <p:cNvPr id="25602" name="Picture 2"/>
          <p:cNvPicPr>
            <a:picLocks noGrp="1" noChangeAspect="1" noChangeArrowheads="1"/>
          </p:cNvPicPr>
          <p:nvPr>
            <p:ph idx="1"/>
          </p:nvPr>
        </p:nvPicPr>
        <p:blipFill>
          <a:blip r:embed="rId2"/>
          <a:srcRect/>
          <a:stretch>
            <a:fillRect/>
          </a:stretch>
        </p:blipFill>
        <p:spPr>
          <a:xfrm>
            <a:off x="1219200" y="1371600"/>
            <a:ext cx="6751638" cy="3810000"/>
          </a:xfrm>
        </p:spPr>
      </p:pic>
      <p:sp>
        <p:nvSpPr>
          <p:cNvPr id="25603" name="TextBox 2"/>
          <p:cNvSpPr txBox="1">
            <a:spLocks noChangeArrowheads="1"/>
          </p:cNvSpPr>
          <p:nvPr/>
        </p:nvSpPr>
        <p:spPr bwMode="auto">
          <a:xfrm>
            <a:off x="533400" y="5194300"/>
            <a:ext cx="7162800" cy="1477963"/>
          </a:xfrm>
          <a:prstGeom prst="rect">
            <a:avLst/>
          </a:prstGeom>
          <a:noFill/>
          <a:ln w="9525">
            <a:noFill/>
            <a:miter lim="800000"/>
            <a:headEnd/>
            <a:tailEnd/>
          </a:ln>
        </p:spPr>
        <p:txBody>
          <a:bodyPr>
            <a:spAutoFit/>
          </a:bodyPr>
          <a:lstStyle/>
          <a:p>
            <a:r>
              <a:rPr lang="en-US"/>
              <a:t>If there are 28 moves possible from the current position, and an </a:t>
            </a:r>
            <a:br>
              <a:rPr lang="en-US"/>
            </a:br>
            <a:r>
              <a:rPr lang="en-US"/>
              <a:t>average of 28 from each of those, and each of their descendants, </a:t>
            </a:r>
            <a:br>
              <a:rPr lang="en-US"/>
            </a:br>
            <a:r>
              <a:rPr lang="en-US"/>
              <a:t>and so on, then six moves deep (i.e., three for each side) generates</a:t>
            </a:r>
          </a:p>
          <a:p>
            <a:r>
              <a:rPr lang="en-US"/>
              <a:t>28 + 282 + 283 + 284 + 285 + 286 = 499,738,092</a:t>
            </a:r>
          </a:p>
          <a:p>
            <a:r>
              <a:rPr lang="en-US"/>
              <a:t>which is a half billion boards that the computer must try to evaluate!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t>Using Database Knowledge</a:t>
            </a:r>
          </a:p>
        </p:txBody>
      </p:sp>
      <p:sp>
        <p:nvSpPr>
          <p:cNvPr id="26626" name="Content Placeholder 2"/>
          <p:cNvSpPr>
            <a:spLocks noGrp="1"/>
          </p:cNvSpPr>
          <p:nvPr>
            <p:ph idx="1"/>
          </p:nvPr>
        </p:nvSpPr>
        <p:spPr/>
        <p:txBody>
          <a:bodyPr/>
          <a:lstStyle/>
          <a:p>
            <a:pPr eaLnBrk="1" hangingPunct="1"/>
            <a:r>
              <a:rPr lang="en-US" smtClean="0"/>
              <a:t>The computer needs some more to play the game</a:t>
            </a:r>
          </a:p>
          <a:p>
            <a:pPr eaLnBrk="1" hangingPunct="1"/>
            <a:r>
              <a:rPr lang="en-US" smtClean="0"/>
              <a:t>It uses a database of openings and endgames</a:t>
            </a:r>
          </a:p>
          <a:p>
            <a:pPr eaLnBrk="1" hangingPunct="1"/>
            <a:r>
              <a:rPr lang="en-US" smtClean="0"/>
              <a:t>Chess has been studied for so long that there is ample information about how to start and end a game</a:t>
            </a:r>
          </a:p>
          <a:p>
            <a:pPr eaLnBrk="1" hangingPunct="1"/>
            <a:r>
              <a:rPr lang="en-US" smtClean="0"/>
              <a:t>Using a database is like giving the computer chess experience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smtClean="0"/>
              <a:t>Beating the Master</a:t>
            </a:r>
          </a:p>
        </p:txBody>
      </p:sp>
      <p:sp>
        <p:nvSpPr>
          <p:cNvPr id="27650" name="Content Placeholder 2"/>
          <p:cNvSpPr>
            <a:spLocks noGrp="1"/>
          </p:cNvSpPr>
          <p:nvPr>
            <p:ph idx="1"/>
          </p:nvPr>
        </p:nvSpPr>
        <p:spPr/>
        <p:txBody>
          <a:bodyPr/>
          <a:lstStyle/>
          <a:p>
            <a:pPr eaLnBrk="1" hangingPunct="1"/>
            <a:r>
              <a:rPr lang="en-US" smtClean="0"/>
              <a:t>Required a large database of prior knowledge on openings and endgames</a:t>
            </a:r>
          </a:p>
          <a:p>
            <a:pPr eaLnBrk="1" hangingPunct="1"/>
            <a:r>
              <a:rPr lang="en-US" smtClean="0"/>
              <a:t>Required special-purpose hardware that allowed rapid evaluation of board positions</a:t>
            </a:r>
          </a:p>
          <a:p>
            <a:pPr eaLnBrk="1" hangingPunct="1"/>
            <a:r>
              <a:rPr lang="en-US" smtClean="0"/>
              <a:t>Deep Blue won by speed</a:t>
            </a:r>
          </a:p>
          <a:p>
            <a:pPr lvl="1" eaLnBrk="1" hangingPunct="1"/>
            <a:r>
              <a:rPr lang="en-US" smtClean="0"/>
              <a:t>Blue simply looked deeper into possible moves</a:t>
            </a:r>
          </a:p>
          <a:p>
            <a:pPr lvl="1" eaLnBrk="1" hangingPunct="1"/>
            <a:r>
              <a:rPr lang="en-US" smtClean="0"/>
              <a:t>. It did so </a:t>
            </a:r>
            <a:r>
              <a:rPr lang="en-US" i="1" smtClean="0"/>
              <a:t>intelligently</a:t>
            </a:r>
            <a:r>
              <a:rPr lang="en-US" smtClean="0"/>
              <a:t>, of</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What is Watson?</a:t>
            </a:r>
          </a:p>
        </p:txBody>
      </p:sp>
      <p:sp>
        <p:nvSpPr>
          <p:cNvPr id="28674" name="Content Placeholder 2"/>
          <p:cNvSpPr>
            <a:spLocks noGrp="1"/>
          </p:cNvSpPr>
          <p:nvPr>
            <p:ph idx="1"/>
          </p:nvPr>
        </p:nvSpPr>
        <p:spPr/>
        <p:txBody>
          <a:bodyPr/>
          <a:lstStyle/>
          <a:p>
            <a:pPr eaLnBrk="1" hangingPunct="1"/>
            <a:r>
              <a:rPr lang="en-US" smtClean="0"/>
              <a:t>February 2011, IBM semantic</a:t>
            </a:r>
            <a:br>
              <a:rPr lang="en-US" smtClean="0"/>
            </a:br>
            <a:r>
              <a:rPr lang="en-US" smtClean="0"/>
              <a:t>analysis system competed and </a:t>
            </a:r>
            <a:br>
              <a:rPr lang="en-US" smtClean="0"/>
            </a:br>
            <a:r>
              <a:rPr lang="en-US" smtClean="0"/>
              <a:t>won a special edition of </a:t>
            </a:r>
            <a:r>
              <a:rPr lang="en-US" i="1" smtClean="0"/>
              <a:t>Jeopardy! </a:t>
            </a:r>
          </a:p>
          <a:p>
            <a:pPr eaLnBrk="1" hangingPunct="1"/>
            <a:r>
              <a:rPr lang="en-US" smtClean="0"/>
              <a:t>Game winnings were: </a:t>
            </a:r>
          </a:p>
          <a:p>
            <a:pPr lvl="1" eaLnBrk="1" hangingPunct="1"/>
            <a:r>
              <a:rPr lang="en-US" smtClean="0"/>
              <a:t>$77,147 for Watson,</a:t>
            </a:r>
          </a:p>
          <a:p>
            <a:pPr lvl="1" eaLnBrk="1" hangingPunct="1"/>
            <a:r>
              <a:rPr lang="en-US" smtClean="0"/>
              <a:t>$24,000 for Jennings</a:t>
            </a:r>
          </a:p>
          <a:p>
            <a:pPr lvl="1" eaLnBrk="1" hangingPunct="1"/>
            <a:r>
              <a:rPr lang="en-US" smtClean="0"/>
              <a:t>$21,000 for Rutter</a:t>
            </a:r>
          </a:p>
          <a:p>
            <a:pPr eaLnBrk="1" hangingPunct="1"/>
            <a:r>
              <a:rPr lang="en-US" smtClean="0"/>
              <a:t>Watson is a program with specialized functions and a huge database!</a:t>
            </a:r>
            <a:endParaRPr lang="en-US" b="1" smtClean="0"/>
          </a:p>
        </p:txBody>
      </p:sp>
      <p:pic>
        <p:nvPicPr>
          <p:cNvPr id="28675" name="Picture 2"/>
          <p:cNvPicPr>
            <a:picLocks noChangeAspect="1" noChangeArrowheads="1"/>
          </p:cNvPicPr>
          <p:nvPr/>
        </p:nvPicPr>
        <p:blipFill>
          <a:blip r:embed="rId2"/>
          <a:srcRect/>
          <a:stretch>
            <a:fillRect/>
          </a:stretch>
        </p:blipFill>
        <p:spPr bwMode="auto">
          <a:xfrm>
            <a:off x="7200900" y="1371600"/>
            <a:ext cx="1447800" cy="1198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What does Watson do?</a:t>
            </a:r>
          </a:p>
        </p:txBody>
      </p:sp>
      <p:sp>
        <p:nvSpPr>
          <p:cNvPr id="29698" name="Content Placeholder 2"/>
          <p:cNvSpPr>
            <a:spLocks noGrp="1"/>
          </p:cNvSpPr>
          <p:nvPr>
            <p:ph idx="1"/>
          </p:nvPr>
        </p:nvSpPr>
        <p:spPr/>
        <p:txBody>
          <a:bodyPr/>
          <a:lstStyle/>
          <a:p>
            <a:pPr eaLnBrk="1" hangingPunct="1"/>
            <a:r>
              <a:rPr lang="en-US" smtClean="0"/>
              <a:t>The program is:</a:t>
            </a:r>
          </a:p>
          <a:p>
            <a:pPr lvl="1" eaLnBrk="1" hangingPunct="1"/>
            <a:r>
              <a:rPr lang="en-US" smtClean="0"/>
              <a:t>self-contained (not on the Internet)</a:t>
            </a:r>
          </a:p>
          <a:p>
            <a:pPr lvl="1" eaLnBrk="1" hangingPunct="1"/>
            <a:r>
              <a:rPr lang="en-US" smtClean="0"/>
              <a:t>parses English,</a:t>
            </a:r>
          </a:p>
          <a:p>
            <a:pPr lvl="1" eaLnBrk="1" hangingPunct="1"/>
            <a:r>
              <a:rPr lang="en-US" smtClean="0"/>
              <a:t>formulates queries to its database</a:t>
            </a:r>
          </a:p>
          <a:p>
            <a:pPr lvl="1" eaLnBrk="1" hangingPunct="1"/>
            <a:r>
              <a:rPr lang="en-US" smtClean="0"/>
              <a:t>filters the results it receives</a:t>
            </a:r>
          </a:p>
          <a:p>
            <a:pPr lvl="1" eaLnBrk="1" hangingPunct="1"/>
            <a:r>
              <a:rPr lang="en-US" smtClean="0"/>
              <a:t>evaluates the relevance to the </a:t>
            </a:r>
            <a:br>
              <a:rPr lang="en-US" smtClean="0"/>
            </a:br>
            <a:r>
              <a:rPr lang="en-US" smtClean="0"/>
              <a:t>question</a:t>
            </a:r>
          </a:p>
          <a:p>
            <a:pPr lvl="1" eaLnBrk="1" hangingPunct="1"/>
            <a:r>
              <a:rPr lang="en-US" smtClean="0"/>
              <a:t>selects an answer</a:t>
            </a:r>
          </a:p>
          <a:p>
            <a:pPr lvl="1" eaLnBrk="1" hangingPunct="1"/>
            <a:r>
              <a:rPr lang="en-US" smtClean="0"/>
              <a:t>and gives its answer in the form of spoken English</a:t>
            </a:r>
          </a:p>
        </p:txBody>
      </p:sp>
      <p:pic>
        <p:nvPicPr>
          <p:cNvPr id="29699" name="Picture 2"/>
          <p:cNvPicPr>
            <a:picLocks noChangeAspect="1" noChangeArrowheads="1"/>
          </p:cNvPicPr>
          <p:nvPr/>
        </p:nvPicPr>
        <p:blipFill>
          <a:blip r:embed="rId2"/>
          <a:srcRect/>
          <a:stretch>
            <a:fillRect/>
          </a:stretch>
        </p:blipFill>
        <p:spPr bwMode="auto">
          <a:xfrm>
            <a:off x="6934200" y="1600200"/>
            <a:ext cx="1428750"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Watson</a:t>
            </a:r>
          </a:p>
        </p:txBody>
      </p:sp>
      <p:pic>
        <p:nvPicPr>
          <p:cNvPr id="30722" name="Picture 2"/>
          <p:cNvPicPr>
            <a:picLocks noGrp="1" noChangeAspect="1" noChangeArrowheads="1"/>
          </p:cNvPicPr>
          <p:nvPr>
            <p:ph idx="1"/>
          </p:nvPr>
        </p:nvPicPr>
        <p:blipFill>
          <a:blip r:embed="rId2"/>
          <a:srcRect/>
          <a:stretch>
            <a:fillRect/>
          </a:stretch>
        </p:blipFill>
        <p:spPr>
          <a:xfrm>
            <a:off x="819150" y="1662113"/>
            <a:ext cx="7505700" cy="440055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smtClean="0"/>
              <a:t>Watson’s Database</a:t>
            </a:r>
          </a:p>
        </p:txBody>
      </p:sp>
      <p:sp>
        <p:nvSpPr>
          <p:cNvPr id="31746" name="Content Placeholder 2"/>
          <p:cNvSpPr>
            <a:spLocks noGrp="1"/>
          </p:cNvSpPr>
          <p:nvPr>
            <p:ph idx="1"/>
          </p:nvPr>
        </p:nvSpPr>
        <p:spPr/>
        <p:txBody>
          <a:bodyPr/>
          <a:lstStyle/>
          <a:p>
            <a:pPr eaLnBrk="1" hangingPunct="1"/>
            <a:r>
              <a:rPr lang="en-US" smtClean="0"/>
              <a:t>The database is built from 200 million pages of unstructured input:</a:t>
            </a:r>
          </a:p>
          <a:p>
            <a:pPr lvl="1" eaLnBrk="1" hangingPunct="1"/>
            <a:r>
              <a:rPr lang="en-US" smtClean="0"/>
              <a:t>encyclopedias, dictionaries, blogs, magazines, and so forth</a:t>
            </a:r>
          </a:p>
          <a:p>
            <a:pPr eaLnBrk="1" hangingPunct="1"/>
            <a:r>
              <a:rPr lang="en-US" smtClean="0"/>
              <a:t>If your standard desktop computer ran the Watson program, it would take two hours to answer a </a:t>
            </a:r>
            <a:r>
              <a:rPr lang="en-US" i="1" smtClean="0"/>
              <a:t>Jeopardy! </a:t>
            </a:r>
            <a:r>
              <a:rPr lang="en-US" smtClean="0"/>
              <a:t>Question</a:t>
            </a:r>
          </a:p>
          <a:p>
            <a:pPr eaLnBrk="1" hangingPunct="1"/>
            <a:r>
              <a:rPr lang="en-US" smtClean="0"/>
              <a:t>Watson had to answer in 2–6 seconds, requiring 2,800 computers with terabytes of memory!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smtClean="0"/>
              <a:t>Learning Objectives</a:t>
            </a:r>
          </a:p>
        </p:txBody>
      </p:sp>
      <p:sp>
        <p:nvSpPr>
          <p:cNvPr id="14338" name="Rectangle 3"/>
          <p:cNvSpPr>
            <a:spLocks noGrp="1" noChangeArrowheads="1"/>
          </p:cNvSpPr>
          <p:nvPr>
            <p:ph type="body" idx="1"/>
          </p:nvPr>
        </p:nvSpPr>
        <p:spPr/>
        <p:txBody>
          <a:bodyPr/>
          <a:lstStyle/>
          <a:p>
            <a:pPr eaLnBrk="1" hangingPunct="1"/>
            <a:r>
              <a:rPr lang="en-US" sz="2400" smtClean="0"/>
              <a:t>Explain what the Turing test was designed to show</a:t>
            </a:r>
          </a:p>
          <a:p>
            <a:pPr eaLnBrk="1" hangingPunct="1"/>
            <a:r>
              <a:rPr lang="en-US" sz="2400" smtClean="0"/>
              <a:t>Discuss the issue of a computer being intelligent and able to think; refer to Deep Blue and Watson</a:t>
            </a:r>
          </a:p>
          <a:p>
            <a:pPr eaLnBrk="1" hangingPunct="1"/>
            <a:r>
              <a:rPr lang="en-US" sz="2400" smtClean="0"/>
              <a:t>Discuss the issue of computer creativity; refer to computer generated music and art</a:t>
            </a:r>
          </a:p>
          <a:p>
            <a:pPr eaLnBrk="1" hangingPunct="1"/>
            <a:r>
              <a:rPr lang="en-US" sz="2400" smtClean="0"/>
              <a:t>State the meaning of the Universality Principle</a:t>
            </a:r>
          </a:p>
          <a:p>
            <a:pPr eaLnBrk="1" hangingPunct="1"/>
            <a:r>
              <a:rPr lang="en-US" sz="2400" smtClean="0"/>
              <a:t>State the way in which the amount of work in a program is related to the speed of the program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Watson’s Learning</a:t>
            </a:r>
          </a:p>
        </p:txBody>
      </p:sp>
      <p:sp>
        <p:nvSpPr>
          <p:cNvPr id="32770" name="Content Placeholder 2"/>
          <p:cNvSpPr>
            <a:spLocks noGrp="1"/>
          </p:cNvSpPr>
          <p:nvPr>
            <p:ph idx="1"/>
          </p:nvPr>
        </p:nvSpPr>
        <p:spPr/>
        <p:txBody>
          <a:bodyPr/>
          <a:lstStyle/>
          <a:p>
            <a:pPr eaLnBrk="1" hangingPunct="1"/>
            <a:r>
              <a:rPr lang="en-US" smtClean="0"/>
              <a:t>Researchers analyzed 20,000 previous </a:t>
            </a:r>
            <a:r>
              <a:rPr lang="en-US" i="1" smtClean="0"/>
              <a:t>Jeopardy! </a:t>
            </a:r>
            <a:r>
              <a:rPr lang="en-US" smtClean="0"/>
              <a:t>Questions for its “lexical answer type” or LAT</a:t>
            </a:r>
          </a:p>
          <a:p>
            <a:pPr eaLnBrk="1" hangingPunct="1"/>
            <a:r>
              <a:rPr lang="en-US" smtClean="0"/>
              <a:t>There were more than 2,500 different explicit LATs, and more than 10% didn’t have an explicit LAT</a:t>
            </a:r>
          </a:p>
          <a:p>
            <a:pPr eaLnBrk="1" hangingPunct="1"/>
            <a:r>
              <a:rPr lang="en-US" smtClean="0"/>
              <a:t>Even if Watson were perfect at figuring out the LAT, one time in 10 it wouldn’t even know what </a:t>
            </a:r>
            <a:r>
              <a:rPr lang="en-US" i="1" smtClean="0"/>
              <a:t>kind </a:t>
            </a:r>
            <a:r>
              <a:rPr lang="en-US" smtClean="0"/>
              <a:t>of answer to give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smtClean="0"/>
              <a:t>LAT’s</a:t>
            </a:r>
          </a:p>
        </p:txBody>
      </p:sp>
      <p:pic>
        <p:nvPicPr>
          <p:cNvPr id="33794" name="Picture 2"/>
          <p:cNvPicPr>
            <a:picLocks noGrp="1" noChangeAspect="1" noChangeArrowheads="1"/>
          </p:cNvPicPr>
          <p:nvPr>
            <p:ph idx="1"/>
          </p:nvPr>
        </p:nvPicPr>
        <p:blipFill>
          <a:blip r:embed="rId2"/>
          <a:srcRect/>
          <a:stretch>
            <a:fillRect/>
          </a:stretch>
        </p:blipFill>
        <p:spPr>
          <a:xfrm>
            <a:off x="771525" y="1849438"/>
            <a:ext cx="7600950" cy="402907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Acting Creatively</a:t>
            </a:r>
            <a:endParaRPr lang="en-US" b="1" smtClean="0"/>
          </a:p>
        </p:txBody>
      </p:sp>
      <p:sp>
        <p:nvSpPr>
          <p:cNvPr id="34818" name="Content Placeholder 2"/>
          <p:cNvSpPr>
            <a:spLocks noGrp="1"/>
          </p:cNvSpPr>
          <p:nvPr>
            <p:ph idx="1"/>
          </p:nvPr>
        </p:nvSpPr>
        <p:spPr/>
        <p:txBody>
          <a:bodyPr/>
          <a:lstStyle/>
          <a:p>
            <a:pPr eaLnBrk="1" hangingPunct="1"/>
            <a:r>
              <a:rPr lang="en-US" smtClean="0"/>
              <a:t>Can a computer create art? </a:t>
            </a:r>
          </a:p>
          <a:p>
            <a:pPr eaLnBrk="1" hangingPunct="1"/>
            <a:r>
              <a:rPr lang="en-US" smtClean="0"/>
              <a:t>Can it make music?</a:t>
            </a:r>
          </a:p>
          <a:p>
            <a:pPr eaLnBrk="1" hangingPunct="1"/>
            <a:r>
              <a:rPr lang="en-US" smtClean="0"/>
              <a:t>What are the “rules” to be </a:t>
            </a:r>
            <a:r>
              <a:rPr lang="en-US" i="1" smtClean="0"/>
              <a:t>creative?</a:t>
            </a:r>
          </a:p>
          <a:p>
            <a:pPr eaLnBrk="1" hangingPunct="1"/>
            <a:endParaRPr lang="en-US" i="1" smtClean="0"/>
          </a:p>
          <a:p>
            <a:pPr eaLnBrk="1" hangingPunct="1"/>
            <a:r>
              <a:rPr lang="en-US" i="1" smtClean="0"/>
              <a:t>Is creativity defined as: </a:t>
            </a:r>
            <a:br>
              <a:rPr lang="en-US" i="1" smtClean="0"/>
            </a:br>
            <a:r>
              <a:rPr lang="en-US" smtClean="0"/>
              <a:t>a process of breaking the rules?</a:t>
            </a:r>
          </a:p>
          <a:p>
            <a:pPr eaLnBrk="1" hangingPunct="1"/>
            <a:r>
              <a:rPr lang="en-US" smtClean="0"/>
              <a:t>But, computers only follow rules…maybe there are rules on how to break rules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smtClean="0"/>
              <a:t>Is it Live? Or is it Computer?</a:t>
            </a:r>
          </a:p>
        </p:txBody>
      </p:sp>
      <p:pic>
        <p:nvPicPr>
          <p:cNvPr id="35842" name="Picture 2"/>
          <p:cNvPicPr>
            <a:picLocks noGrp="1" noChangeAspect="1" noChangeArrowheads="1"/>
          </p:cNvPicPr>
          <p:nvPr>
            <p:ph idx="1"/>
          </p:nvPr>
        </p:nvPicPr>
        <p:blipFill>
          <a:blip r:embed="rId2"/>
          <a:srcRect/>
          <a:stretch>
            <a:fillRect/>
          </a:stretch>
        </p:blipFill>
        <p:spPr>
          <a:xfrm>
            <a:off x="823913" y="1905000"/>
            <a:ext cx="7496175" cy="3419475"/>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t>Creativity as a Spectrum</a:t>
            </a:r>
          </a:p>
        </p:txBody>
      </p:sp>
      <p:sp>
        <p:nvSpPr>
          <p:cNvPr id="36866" name="Content Placeholder 2"/>
          <p:cNvSpPr>
            <a:spLocks noGrp="1"/>
          </p:cNvSpPr>
          <p:nvPr>
            <p:ph idx="1"/>
          </p:nvPr>
        </p:nvSpPr>
        <p:spPr/>
        <p:txBody>
          <a:bodyPr/>
          <a:lstStyle/>
          <a:p>
            <a:pPr eaLnBrk="1" hangingPunct="1"/>
            <a:r>
              <a:rPr lang="en-US" smtClean="0"/>
              <a:t>Creativity that comes from inspiration—“a flash out of the blue”—and the form that comes from hard work—“incremental revision.” (Bruce Jacob)</a:t>
            </a:r>
          </a:p>
          <a:p>
            <a:pPr eaLnBrk="1" hangingPunct="1"/>
            <a:r>
              <a:rPr lang="en-US" smtClean="0"/>
              <a:t>In Jacob’s view the hard work is algorithmic. </a:t>
            </a:r>
          </a:p>
          <a:p>
            <a:pPr eaLnBrk="1" hangingPunct="1"/>
            <a:r>
              <a:rPr lang="en-US" smtClean="0"/>
              <a:t>To be inspired, the computer would have to step outside of the “established order”  and invent its own rules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smtClean="0"/>
              <a:t>The Universality Principle</a:t>
            </a:r>
          </a:p>
        </p:txBody>
      </p:sp>
      <p:sp>
        <p:nvSpPr>
          <p:cNvPr id="37890" name="Content Placeholder 2"/>
          <p:cNvSpPr>
            <a:spLocks noGrp="1"/>
          </p:cNvSpPr>
          <p:nvPr>
            <p:ph idx="1"/>
          </p:nvPr>
        </p:nvSpPr>
        <p:spPr/>
        <p:txBody>
          <a:bodyPr/>
          <a:lstStyle/>
          <a:p>
            <a:pPr eaLnBrk="1" hangingPunct="1"/>
            <a:r>
              <a:rPr lang="en-US" smtClean="0"/>
              <a:t>What makes one computer more powerful than another?</a:t>
            </a:r>
          </a:p>
          <a:p>
            <a:pPr lvl="1" eaLnBrk="1" hangingPunct="1"/>
            <a:r>
              <a:rPr lang="en-US" smtClean="0"/>
              <a:t>Any computer using only very simple instructions could simulate any other computer.</a:t>
            </a:r>
          </a:p>
          <a:p>
            <a:pPr lvl="1" eaLnBrk="1" hangingPunct="1"/>
            <a:r>
              <a:rPr lang="en-US" smtClean="0"/>
              <a:t>Known as the </a:t>
            </a:r>
            <a:r>
              <a:rPr lang="en-US" b="1" smtClean="0"/>
              <a:t>Universality Principle </a:t>
            </a:r>
            <a:r>
              <a:rPr lang="en-US" smtClean="0"/>
              <a:t>means that all computers have the same power!</a:t>
            </a:r>
          </a:p>
          <a:p>
            <a:pPr lvl="2" eaLnBrk="1" hangingPunct="1"/>
            <a:r>
              <a:rPr lang="en-US" smtClean="0"/>
              <a:t>The six instructions Add (remember Chapter 9), Subtract, Set_To_One, Load, Store, and Branch_On_Zero are sufficient to program </a:t>
            </a:r>
            <a:br>
              <a:rPr lang="en-US" smtClean="0"/>
            </a:br>
            <a:r>
              <a:rPr lang="en-US" smtClean="0"/>
              <a:t>any computation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Practical Consequences</a:t>
            </a:r>
          </a:p>
        </p:txBody>
      </p:sp>
      <p:sp>
        <p:nvSpPr>
          <p:cNvPr id="38914" name="Content Placeholder 2"/>
          <p:cNvSpPr>
            <a:spLocks noGrp="1"/>
          </p:cNvSpPr>
          <p:nvPr>
            <p:ph idx="1"/>
          </p:nvPr>
        </p:nvSpPr>
        <p:spPr/>
        <p:txBody>
          <a:bodyPr/>
          <a:lstStyle/>
          <a:p>
            <a:pPr eaLnBrk="1" hangingPunct="1"/>
            <a:r>
              <a:rPr lang="en-US" smtClean="0"/>
              <a:t>Universality Principle says that all computers compute the same way, and speed is the only difference</a:t>
            </a:r>
          </a:p>
          <a:p>
            <a:pPr eaLnBrk="1" hangingPunct="1"/>
            <a:r>
              <a:rPr lang="en-US" smtClean="0"/>
              <a:t>The claim that any computer can simulate any other computer has the disadvantage that simulation does the work more slowly</a:t>
            </a:r>
          </a:p>
          <a:p>
            <a:pPr eaLnBrk="1" hangingPunct="1"/>
            <a:r>
              <a:rPr lang="en-US" smtClean="0"/>
              <a:t>Although both computers can realize the same computations, they perform them at different rates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mtClean="0"/>
              <a:t>Exactly the Same, But Different</a:t>
            </a:r>
          </a:p>
        </p:txBody>
      </p:sp>
      <p:sp>
        <p:nvSpPr>
          <p:cNvPr id="39938" name="Content Placeholder 2"/>
          <p:cNvSpPr>
            <a:spLocks noGrp="1"/>
          </p:cNvSpPr>
          <p:nvPr>
            <p:ph idx="1"/>
          </p:nvPr>
        </p:nvSpPr>
        <p:spPr/>
        <p:txBody>
          <a:bodyPr/>
          <a:lstStyle/>
          <a:p>
            <a:pPr eaLnBrk="1" hangingPunct="1"/>
            <a:r>
              <a:rPr lang="en-US" smtClean="0"/>
              <a:t>If all computers are the same, why need different copies of software to run on different platforms?</a:t>
            </a:r>
          </a:p>
          <a:p>
            <a:pPr eaLnBrk="1" hangingPunct="1"/>
            <a:r>
              <a:rPr lang="en-US" smtClean="0"/>
              <a:t>All computers have equal power in that they can DO the same computations, but they don’t USE the same instructions</a:t>
            </a:r>
          </a:p>
          <a:p>
            <a:pPr eaLnBrk="1" hangingPunct="1"/>
            <a:r>
              <a:rPr lang="en-US" smtClean="0"/>
              <a:t>The processors have different instructions, different encodings, and a lot of other important difference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t>Outmoded Computers</a:t>
            </a:r>
          </a:p>
        </p:txBody>
      </p:sp>
      <p:sp>
        <p:nvSpPr>
          <p:cNvPr id="40962" name="Content Placeholder 2"/>
          <p:cNvSpPr>
            <a:spLocks noGrp="1"/>
          </p:cNvSpPr>
          <p:nvPr>
            <p:ph idx="1"/>
          </p:nvPr>
        </p:nvSpPr>
        <p:spPr/>
        <p:txBody>
          <a:bodyPr/>
          <a:lstStyle/>
          <a:p>
            <a:pPr eaLnBrk="1" hangingPunct="1"/>
            <a:r>
              <a:rPr lang="en-US" smtClean="0"/>
              <a:t>New software with new features runs slowly on old machines</a:t>
            </a:r>
          </a:p>
          <a:p>
            <a:pPr eaLnBrk="1" hangingPunct="1"/>
            <a:r>
              <a:rPr lang="en-US" smtClean="0"/>
              <a:t>Two reasons in support that older computers are “outmoded:” </a:t>
            </a:r>
          </a:p>
          <a:p>
            <a:pPr lvl="1" eaLnBrk="1" hangingPunct="1"/>
            <a:r>
              <a:rPr lang="en-US" smtClean="0"/>
              <a:t>Hardware and/or software products are often incompatible with older machines</a:t>
            </a:r>
          </a:p>
          <a:p>
            <a:pPr lvl="1" eaLnBrk="1" hangingPunct="1"/>
            <a:r>
              <a:rPr lang="en-US" smtClean="0"/>
              <a:t>Software vendors simply don’t support old machines.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smtClean="0"/>
              <a:t>More Work, Slower Speed</a:t>
            </a:r>
          </a:p>
        </p:txBody>
      </p:sp>
      <p:sp>
        <p:nvSpPr>
          <p:cNvPr id="41986" name="Content Placeholder 2"/>
          <p:cNvSpPr>
            <a:spLocks noGrp="1"/>
          </p:cNvSpPr>
          <p:nvPr>
            <p:ph idx="1"/>
          </p:nvPr>
        </p:nvSpPr>
        <p:spPr/>
        <p:txBody>
          <a:bodyPr/>
          <a:lstStyle/>
          <a:p>
            <a:pPr eaLnBrk="1" hangingPunct="1"/>
            <a:r>
              <a:rPr lang="en-US" smtClean="0"/>
              <a:t>There are very difficult computations with no known fast algorithm</a:t>
            </a:r>
          </a:p>
          <a:p>
            <a:pPr eaLnBrk="1" hangingPunct="1"/>
            <a:r>
              <a:rPr lang="en-US" smtClean="0"/>
              <a:t>Many problems of interest don’t have any known “practical” algorithmic solutions</a:t>
            </a:r>
          </a:p>
          <a:p>
            <a:pPr lvl="1" eaLnBrk="1" hangingPunct="1"/>
            <a:r>
              <a:rPr lang="en-US" smtClean="0"/>
              <a:t>For example, look at the many websites dedicated to finding the cheapest air tickets. The prices are different!!!</a:t>
            </a:r>
          </a:p>
          <a:p>
            <a:pPr eaLnBrk="1" hangingPunct="1"/>
            <a:r>
              <a:rPr lang="en-US" smtClean="0"/>
              <a:t>These are called NP-complete problems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noChangeArrowheads="1"/>
          </p:cNvSpPr>
          <p:nvPr>
            <p:ph type="body" idx="1"/>
          </p:nvPr>
        </p:nvSpPr>
        <p:spPr/>
        <p:txBody>
          <a:bodyPr/>
          <a:lstStyle/>
          <a:p>
            <a:pPr eaLnBrk="1" hangingPunct="1"/>
            <a:r>
              <a:rPr lang="en-US" smtClean="0"/>
              <a:t>What is thinking?</a:t>
            </a:r>
          </a:p>
          <a:p>
            <a:pPr lvl="1" eaLnBrk="1" hangingPunct="1"/>
            <a:r>
              <a:rPr lang="en-US" smtClean="0"/>
              <a:t>Is it what </a:t>
            </a:r>
            <a:r>
              <a:rPr lang="en-US" i="1" smtClean="0"/>
              <a:t>People</a:t>
            </a:r>
            <a:r>
              <a:rPr lang="en-US" smtClean="0"/>
              <a:t> do?</a:t>
            </a:r>
          </a:p>
          <a:p>
            <a:pPr eaLnBrk="1" hangingPunct="1"/>
            <a:r>
              <a:rPr lang="en-US" smtClean="0"/>
              <a:t>Alan M. Turing tried to answer this question</a:t>
            </a:r>
          </a:p>
          <a:p>
            <a:pPr lvl="1" eaLnBrk="1" hangingPunct="1"/>
            <a:r>
              <a:rPr lang="en-US" smtClean="0"/>
              <a:t>One of the pioneers of computing</a:t>
            </a:r>
          </a:p>
          <a:p>
            <a:pPr lvl="1" eaLnBrk="1" hangingPunct="1"/>
            <a:r>
              <a:rPr lang="en-US" smtClean="0"/>
              <a:t>Decided to forget defining </a:t>
            </a:r>
            <a:r>
              <a:rPr lang="en-US" i="1" smtClean="0"/>
              <a:t>thinking</a:t>
            </a:r>
          </a:p>
          <a:p>
            <a:pPr lvl="1" eaLnBrk="1" hangingPunct="1"/>
            <a:r>
              <a:rPr lang="en-US" smtClean="0"/>
              <a:t>Proposed an IQ test for the computer in 1950</a:t>
            </a:r>
          </a:p>
        </p:txBody>
      </p:sp>
      <p:sp>
        <p:nvSpPr>
          <p:cNvPr id="15362" name="Rectangle 2"/>
          <p:cNvSpPr>
            <a:spLocks noGrp="1" noChangeArrowheads="1"/>
          </p:cNvSpPr>
          <p:nvPr>
            <p:ph type="title"/>
          </p:nvPr>
        </p:nvSpPr>
        <p:spPr/>
        <p:txBody>
          <a:bodyPr/>
          <a:lstStyle/>
          <a:p>
            <a:pPr eaLnBrk="1" hangingPunct="1"/>
            <a:r>
              <a:rPr lang="en-US" smtClean="0"/>
              <a:t>I Think, You Think, </a:t>
            </a:r>
            <a:br>
              <a:rPr lang="en-US" smtClean="0"/>
            </a:br>
            <a:r>
              <a:rPr lang="en-US" smtClean="0"/>
              <a:t>Can Computers Think?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t>NP-complete problems</a:t>
            </a:r>
          </a:p>
        </p:txBody>
      </p:sp>
      <p:sp>
        <p:nvSpPr>
          <p:cNvPr id="43010" name="Content Placeholder 2"/>
          <p:cNvSpPr>
            <a:spLocks noGrp="1"/>
          </p:cNvSpPr>
          <p:nvPr>
            <p:ph idx="1"/>
          </p:nvPr>
        </p:nvSpPr>
        <p:spPr/>
        <p:txBody>
          <a:bodyPr/>
          <a:lstStyle/>
          <a:p>
            <a:pPr eaLnBrk="1" hangingPunct="1"/>
            <a:r>
              <a:rPr lang="en-US" smtClean="0"/>
              <a:t>These problems are called </a:t>
            </a:r>
            <a:r>
              <a:rPr lang="en-US" b="1" smtClean="0"/>
              <a:t>intractable</a:t>
            </a:r>
          </a:p>
          <a:p>
            <a:pPr eaLnBrk="1" hangingPunct="1"/>
            <a:r>
              <a:rPr lang="en-US" smtClean="0"/>
              <a:t>This means that the best way to solve them is so difficult that large data sets cannot be solved with a realistic amount of computer time on any computer</a:t>
            </a:r>
          </a:p>
          <a:p>
            <a:pPr eaLnBrk="1" hangingPunct="1"/>
            <a:r>
              <a:rPr lang="en-US" smtClean="0"/>
              <a:t>In principle, the problems are solvable,</a:t>
            </a:r>
            <a:br>
              <a:rPr lang="en-US" smtClean="0"/>
            </a:br>
            <a:r>
              <a:rPr lang="en-US" smtClean="0"/>
              <a:t>in practice, they are not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t>Unsolvable Problems</a:t>
            </a:r>
          </a:p>
        </p:txBody>
      </p:sp>
      <p:sp>
        <p:nvSpPr>
          <p:cNvPr id="44034" name="Content Placeholder 2"/>
          <p:cNvSpPr>
            <a:spLocks noGrp="1"/>
          </p:cNvSpPr>
          <p:nvPr>
            <p:ph idx="1"/>
          </p:nvPr>
        </p:nvSpPr>
        <p:spPr/>
        <p:txBody>
          <a:bodyPr/>
          <a:lstStyle/>
          <a:p>
            <a:pPr eaLnBrk="1" hangingPunct="1"/>
            <a:r>
              <a:rPr lang="en-US" smtClean="0"/>
              <a:t>There are problems computers cannot solve at all</a:t>
            </a:r>
          </a:p>
          <a:p>
            <a:pPr eaLnBrk="1" hangingPunct="1"/>
            <a:r>
              <a:rPr lang="en-US" smtClean="0"/>
              <a:t>There are no algorithms to solve the problem!</a:t>
            </a:r>
          </a:p>
          <a:p>
            <a:pPr eaLnBrk="1" hangingPunct="1"/>
            <a:r>
              <a:rPr lang="en-US" smtClean="0"/>
              <a:t>These problems have a clear quantifiable objective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smtClean="0"/>
              <a:t>Summary</a:t>
            </a:r>
          </a:p>
        </p:txBody>
      </p:sp>
      <p:sp>
        <p:nvSpPr>
          <p:cNvPr id="45058" name="Content Placeholder 2"/>
          <p:cNvSpPr>
            <a:spLocks noGrp="1"/>
          </p:cNvSpPr>
          <p:nvPr>
            <p:ph idx="1"/>
          </p:nvPr>
        </p:nvSpPr>
        <p:spPr/>
        <p:txBody>
          <a:bodyPr/>
          <a:lstStyle/>
          <a:p>
            <a:pPr eaLnBrk="1" hangingPunct="1"/>
            <a:r>
              <a:rPr lang="en-US" sz="2800" smtClean="0"/>
              <a:t>Identified a tendency for people to decide that an intellectual activity isn’t considered thinking if it is algorithmic. Thinking is probably best defined as what humans do, and therefore something computers can’t do.</a:t>
            </a:r>
          </a:p>
          <a:p>
            <a:pPr eaLnBrk="1" hangingPunct="1"/>
            <a:r>
              <a:rPr lang="en-US" sz="2800" smtClean="0"/>
              <a:t>Discussed the Turing test, an experimental setting in which we can compare the capabilities of humans with those of computers.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smtClean="0"/>
              <a:t>Summary</a:t>
            </a:r>
          </a:p>
        </p:txBody>
      </p:sp>
      <p:sp>
        <p:nvSpPr>
          <p:cNvPr id="46082" name="Content Placeholder 2"/>
          <p:cNvSpPr>
            <a:spLocks noGrp="1"/>
          </p:cNvSpPr>
          <p:nvPr>
            <p:ph idx="1"/>
          </p:nvPr>
        </p:nvSpPr>
        <p:spPr/>
        <p:txBody>
          <a:bodyPr/>
          <a:lstStyle/>
          <a:p>
            <a:pPr eaLnBrk="1" hangingPunct="1"/>
            <a:r>
              <a:rPr lang="en-US" sz="2800" smtClean="0"/>
              <a:t>Studied the question of computer chess and learned that computers use a game tree formulation, an evaluation function to assess board positions, and a database of openings and endgames. </a:t>
            </a:r>
          </a:p>
          <a:p>
            <a:pPr eaLnBrk="1" hangingPunct="1"/>
            <a:r>
              <a:rPr lang="en-US" sz="2800" smtClean="0"/>
              <a:t>Studied the problem of semantic analysis as implemented in the Watson program.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Summary</a:t>
            </a:r>
          </a:p>
        </p:txBody>
      </p:sp>
      <p:sp>
        <p:nvSpPr>
          <p:cNvPr id="47106" name="Content Placeholder 2"/>
          <p:cNvSpPr>
            <a:spLocks noGrp="1"/>
          </p:cNvSpPr>
          <p:nvPr>
            <p:ph idx="1"/>
          </p:nvPr>
        </p:nvSpPr>
        <p:spPr/>
        <p:txBody>
          <a:bodyPr/>
          <a:lstStyle/>
          <a:p>
            <a:pPr eaLnBrk="1" hangingPunct="1"/>
            <a:r>
              <a:rPr lang="en-US" sz="2800" smtClean="0"/>
              <a:t>Studied creativity, deciding it occurs on a spectrum: from algorithmic variation (Mondrian and Pollock graphics-in-a-click) through incremental revision to a flash of inspiration.</a:t>
            </a:r>
          </a:p>
          <a:p>
            <a:pPr eaLnBrk="1" hangingPunct="1"/>
            <a:r>
              <a:rPr lang="en-US" sz="2800" smtClean="0"/>
              <a:t>Presumed that there will be further advancement, but we do not know where the “algorithmic frontier” will be drawn.</a:t>
            </a:r>
          </a:p>
          <a:p>
            <a:pPr eaLnBrk="1" hangingPunct="1"/>
            <a:r>
              <a:rPr lang="en-US" sz="2800" smtClean="0"/>
              <a:t>Considered the Universality Principle, which implies that computers are equal in terms of what they can compute.</a:t>
            </a:r>
          </a:p>
          <a:p>
            <a:pPr eaLnBrk="1" hangingPunct="1"/>
            <a:endParaRPr lang="en-US" sz="280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smtClean="0"/>
              <a:t>Summary</a:t>
            </a:r>
          </a:p>
        </p:txBody>
      </p:sp>
      <p:sp>
        <p:nvSpPr>
          <p:cNvPr id="48130" name="Content Placeholder 2"/>
          <p:cNvSpPr>
            <a:spLocks noGrp="1"/>
          </p:cNvSpPr>
          <p:nvPr>
            <p:ph idx="1"/>
          </p:nvPr>
        </p:nvSpPr>
        <p:spPr/>
        <p:txBody>
          <a:bodyPr/>
          <a:lstStyle/>
          <a:p>
            <a:pPr eaLnBrk="1" hangingPunct="1"/>
            <a:r>
              <a:rPr lang="en-US" sz="2800" smtClean="0"/>
              <a:t>Discussed that software companies can write a single application program and translate it into the machine language of any computer, making it available to everyone regardless of the kind of computer they own. </a:t>
            </a:r>
          </a:p>
          <a:p>
            <a:pPr eaLnBrk="1" hangingPunct="1"/>
            <a:r>
              <a:rPr lang="en-US" sz="2800" smtClean="0"/>
              <a:t>Learned the amazing fact that some computations—for example, general-purpose debugging—cannot be solved by computers, even in principle.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smtClean="0"/>
              <a:t>The Turing Test</a:t>
            </a:r>
          </a:p>
        </p:txBody>
      </p:sp>
      <p:sp>
        <p:nvSpPr>
          <p:cNvPr id="16386" name="Rectangle 3"/>
          <p:cNvSpPr>
            <a:spLocks noGrp="1" noChangeArrowheads="1"/>
          </p:cNvSpPr>
          <p:nvPr>
            <p:ph type="body" idx="1"/>
          </p:nvPr>
        </p:nvSpPr>
        <p:spPr/>
        <p:txBody>
          <a:bodyPr/>
          <a:lstStyle/>
          <a:p>
            <a:pPr eaLnBrk="1" hangingPunct="1"/>
            <a:r>
              <a:rPr lang="en-US" smtClean="0"/>
              <a:t>The Turing Test</a:t>
            </a:r>
          </a:p>
          <a:p>
            <a:pPr lvl="1" eaLnBrk="1" hangingPunct="1"/>
            <a:r>
              <a:rPr lang="en-US" i="1" smtClean="0"/>
              <a:t>Two identical rooms (A and B) are connected to a judge who can type questions directed to either room. </a:t>
            </a:r>
          </a:p>
          <a:p>
            <a:pPr lvl="1" eaLnBrk="1" hangingPunct="1"/>
            <a:r>
              <a:rPr lang="en-US" i="1" smtClean="0"/>
              <a:t>A human occupies one room and a computer the other </a:t>
            </a:r>
          </a:p>
          <a:p>
            <a:pPr lvl="1" eaLnBrk="1" hangingPunct="1"/>
            <a:r>
              <a:rPr lang="en-US" i="1" smtClean="0"/>
              <a:t>The judge’s goal is to decide based answers received, which room contains the computer.</a:t>
            </a:r>
          </a:p>
          <a:p>
            <a:pPr lvl="1" eaLnBrk="1" hangingPunct="1"/>
            <a:r>
              <a:rPr lang="en-US" i="1" smtClean="0"/>
              <a:t>If the judge cannot decide for certain, the computer can be said to be intelligent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Advances in Computing</a:t>
            </a:r>
          </a:p>
        </p:txBody>
      </p:sp>
      <p:sp>
        <p:nvSpPr>
          <p:cNvPr id="17410" name="Content Placeholder 2"/>
          <p:cNvSpPr>
            <a:spLocks noGrp="1"/>
          </p:cNvSpPr>
          <p:nvPr>
            <p:ph idx="1"/>
          </p:nvPr>
        </p:nvSpPr>
        <p:spPr/>
        <p:txBody>
          <a:bodyPr/>
          <a:lstStyle/>
          <a:p>
            <a:pPr eaLnBrk="1" hangingPunct="1"/>
            <a:r>
              <a:rPr lang="en-US" smtClean="0"/>
              <a:t>Initially, computers could not understand “natural language”</a:t>
            </a:r>
          </a:p>
          <a:p>
            <a:pPr lvl="1" eaLnBrk="1" hangingPunct="1"/>
            <a:r>
              <a:rPr lang="en-US" smtClean="0"/>
              <a:t>Now, computers parse language and respond to it (the iPhone’s Siri for example!)</a:t>
            </a:r>
          </a:p>
          <a:p>
            <a:pPr lvl="1" eaLnBrk="1" hangingPunct="1"/>
            <a:r>
              <a:rPr lang="en-US" smtClean="0"/>
              <a:t>Computers can translate from one language to another (translate.google.com)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t>Acting Intelligently?</a:t>
            </a:r>
          </a:p>
        </p:txBody>
      </p:sp>
      <p:sp>
        <p:nvSpPr>
          <p:cNvPr id="18434" name="Content Placeholder 2"/>
          <p:cNvSpPr>
            <a:spLocks noGrp="1"/>
          </p:cNvSpPr>
          <p:nvPr>
            <p:ph idx="1"/>
          </p:nvPr>
        </p:nvSpPr>
        <p:spPr/>
        <p:txBody>
          <a:bodyPr/>
          <a:lstStyle/>
          <a:p>
            <a:pPr eaLnBrk="1" hangingPunct="1"/>
            <a:r>
              <a:rPr lang="en-US" smtClean="0"/>
              <a:t>Spell and grammar checks are based on rules (syntax) … the computer doesn’t </a:t>
            </a:r>
            <a:r>
              <a:rPr lang="en-US" i="1" smtClean="0"/>
              <a:t>understand</a:t>
            </a:r>
            <a:r>
              <a:rPr lang="en-US" smtClean="0"/>
              <a:t> the context</a:t>
            </a:r>
          </a:p>
          <a:p>
            <a:pPr eaLnBrk="1" hangingPunct="1"/>
            <a:r>
              <a:rPr lang="en-US" smtClean="0"/>
              <a:t>But, what about Eliza (Doctor)?</a:t>
            </a:r>
          </a:p>
          <a:p>
            <a:pPr lvl="1" eaLnBrk="1" hangingPunct="1"/>
            <a:r>
              <a:rPr lang="en-US" smtClean="0"/>
              <a:t>Developed by MIT </a:t>
            </a:r>
            <a:br>
              <a:rPr lang="en-US" smtClean="0"/>
            </a:br>
            <a:r>
              <a:rPr lang="en-US" smtClean="0"/>
              <a:t>researcher Joseph </a:t>
            </a:r>
            <a:br>
              <a:rPr lang="en-US" smtClean="0"/>
            </a:br>
            <a:r>
              <a:rPr lang="en-US" smtClean="0"/>
              <a:t>Weizenbaum</a:t>
            </a:r>
          </a:p>
          <a:p>
            <a:pPr lvl="1" eaLnBrk="1" hangingPunct="1"/>
            <a:r>
              <a:rPr lang="en-US" smtClean="0"/>
              <a:t>She carried on a </a:t>
            </a:r>
            <a:br>
              <a:rPr lang="en-US" smtClean="0"/>
            </a:br>
            <a:r>
              <a:rPr lang="en-US" smtClean="0"/>
              <a:t>conversation as </a:t>
            </a:r>
            <a:br>
              <a:rPr lang="en-US" smtClean="0"/>
            </a:br>
            <a:r>
              <a:rPr lang="en-US" smtClean="0"/>
              <a:t>though she were a psychotherapist</a:t>
            </a:r>
          </a:p>
        </p:txBody>
      </p:sp>
      <p:pic>
        <p:nvPicPr>
          <p:cNvPr id="18435" name="Picture 2"/>
          <p:cNvPicPr>
            <a:picLocks noChangeAspect="1" noChangeArrowheads="1"/>
          </p:cNvPicPr>
          <p:nvPr/>
        </p:nvPicPr>
        <p:blipFill>
          <a:blip r:embed="rId2"/>
          <a:srcRect/>
          <a:stretch>
            <a:fillRect/>
          </a:stretch>
        </p:blipFill>
        <p:spPr bwMode="auto">
          <a:xfrm>
            <a:off x="4800600" y="3886200"/>
            <a:ext cx="3962400" cy="1857375"/>
          </a:xfrm>
          <a:prstGeom prst="rect">
            <a:avLst/>
          </a:prstGeom>
          <a:noFill/>
          <a:ln w="9525">
            <a:solidFill>
              <a:schemeClr val="tx1"/>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Acting Intelligently?</a:t>
            </a:r>
          </a:p>
        </p:txBody>
      </p:sp>
      <p:sp>
        <p:nvSpPr>
          <p:cNvPr id="19458" name="Content Placeholder 2"/>
          <p:cNvSpPr>
            <a:spLocks noGrp="1"/>
          </p:cNvSpPr>
          <p:nvPr>
            <p:ph idx="1"/>
          </p:nvPr>
        </p:nvSpPr>
        <p:spPr/>
        <p:txBody>
          <a:bodyPr/>
          <a:lstStyle/>
          <a:p>
            <a:pPr eaLnBrk="1" hangingPunct="1"/>
            <a:r>
              <a:rPr lang="en-US" smtClean="0"/>
              <a:t>Eliza was programmed to keep the dialog going by asking questions and requesting more information</a:t>
            </a:r>
          </a:p>
          <a:p>
            <a:pPr eaLnBrk="1" hangingPunct="1"/>
            <a:r>
              <a:rPr lang="en-US" smtClean="0"/>
              <a:t>She took cues from words like “mother” and </a:t>
            </a:r>
            <a:r>
              <a:rPr lang="en-US" i="1" smtClean="0"/>
              <a:t>negative</a:t>
            </a:r>
            <a:r>
              <a:rPr lang="en-US" smtClean="0"/>
              <a:t> words (</a:t>
            </a:r>
            <a:r>
              <a:rPr lang="en-US" i="1" smtClean="0"/>
              <a:t>don’t</a:t>
            </a:r>
            <a:r>
              <a:rPr lang="en-US" smtClean="0"/>
              <a:t>, </a:t>
            </a:r>
            <a:r>
              <a:rPr lang="en-US" i="1" smtClean="0"/>
              <a:t>hate</a:t>
            </a:r>
            <a:r>
              <a:rPr lang="en-US" smtClean="0"/>
              <a:t>, </a:t>
            </a:r>
            <a:r>
              <a:rPr lang="en-US" i="1" smtClean="0"/>
              <a:t>not</a:t>
            </a:r>
            <a:r>
              <a:rPr lang="en-US" smtClean="0"/>
              <a:t>, etc.)</a:t>
            </a:r>
          </a:p>
          <a:p>
            <a:pPr eaLnBrk="1" hangingPunct="1"/>
            <a:r>
              <a:rPr lang="en-US" smtClean="0"/>
              <a:t>Eliza was NOT intelligent…her response was just pre-programmed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smtClean="0"/>
              <a:t>AI (Artificial Intelligence)</a:t>
            </a:r>
          </a:p>
        </p:txBody>
      </p:sp>
      <p:sp>
        <p:nvSpPr>
          <p:cNvPr id="20482" name="Content Placeholder 2"/>
          <p:cNvSpPr>
            <a:spLocks noGrp="1"/>
          </p:cNvSpPr>
          <p:nvPr>
            <p:ph idx="1"/>
          </p:nvPr>
        </p:nvSpPr>
        <p:spPr/>
        <p:txBody>
          <a:bodyPr/>
          <a:lstStyle/>
          <a:p>
            <a:pPr eaLnBrk="1" hangingPunct="1"/>
            <a:r>
              <a:rPr lang="en-US" smtClean="0"/>
              <a:t>To be intelligent, a computer has to </a:t>
            </a:r>
            <a:r>
              <a:rPr lang="en-US" i="1" smtClean="0"/>
              <a:t>understand</a:t>
            </a:r>
            <a:r>
              <a:rPr lang="en-US" smtClean="0"/>
              <a:t> a situation and </a:t>
            </a:r>
            <a:r>
              <a:rPr lang="en-US" i="1" smtClean="0"/>
              <a:t>reason </a:t>
            </a:r>
            <a:r>
              <a:rPr lang="en-US" smtClean="0"/>
              <a:t>to act on that understanding</a:t>
            </a:r>
          </a:p>
          <a:p>
            <a:pPr eaLnBrk="1" hangingPunct="1"/>
            <a:r>
              <a:rPr lang="en-US" smtClean="0"/>
              <a:t>Actions could not be scripted (pre-programmed) or predetermined</a:t>
            </a:r>
          </a:p>
          <a:p>
            <a:pPr eaLnBrk="1" hangingPunct="1"/>
            <a:r>
              <a:rPr lang="en-US" smtClean="0"/>
              <a:t>Systems would have to understand natural language and/or have real-world knowledge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Games</a:t>
            </a:r>
          </a:p>
        </p:txBody>
      </p:sp>
      <p:sp>
        <p:nvSpPr>
          <p:cNvPr id="21506" name="Content Placeholder 2"/>
          <p:cNvSpPr>
            <a:spLocks noGrp="1"/>
          </p:cNvSpPr>
          <p:nvPr>
            <p:ph idx="1"/>
          </p:nvPr>
        </p:nvSpPr>
        <p:spPr/>
        <p:txBody>
          <a:bodyPr/>
          <a:lstStyle/>
          <a:p>
            <a:pPr eaLnBrk="1" hangingPunct="1"/>
            <a:r>
              <a:rPr lang="en-US" smtClean="0"/>
              <a:t>Games usually have clear, well-defined rules with an obvious outcome – someone wins!</a:t>
            </a:r>
          </a:p>
          <a:p>
            <a:pPr eaLnBrk="1" hangingPunct="1"/>
            <a:r>
              <a:rPr lang="en-US" smtClean="0"/>
              <a:t>Chess is a good example!</a:t>
            </a:r>
          </a:p>
          <a:p>
            <a:pPr lvl="1" eaLnBrk="1" hangingPunct="1"/>
            <a:r>
              <a:rPr lang="en-US" smtClean="0"/>
              <a:t>In 1952, it was predicted that a computer would beat the grand master</a:t>
            </a:r>
          </a:p>
          <a:p>
            <a:pPr lvl="1" eaLnBrk="1" hangingPunct="1"/>
            <a:r>
              <a:rPr lang="en-US" smtClean="0"/>
              <a:t>In 1996, IBM’s Deep Blue played the World Chess Champion, Garry Kasparov (Kasparov won)</a:t>
            </a:r>
          </a:p>
          <a:p>
            <a:pPr lvl="1" eaLnBrk="1" hangingPunct="1"/>
            <a:r>
              <a:rPr lang="en-US" smtClean="0"/>
              <a:t>In 1997, Deep Blue won!</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170</TotalTime>
  <Words>1494</Words>
  <Application>Microsoft Office PowerPoint</Application>
  <PresentationFormat>On-screen Show (4:3)</PresentationFormat>
  <Paragraphs>153</Paragraphs>
  <Slides>35</Slides>
  <Notes>0</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35</vt:i4>
      </vt:variant>
    </vt:vector>
  </HeadingPairs>
  <TitlesOfParts>
    <vt:vector size="41" baseType="lpstr">
      <vt:lpstr>Arial</vt:lpstr>
      <vt:lpstr>Calibri</vt:lpstr>
      <vt:lpstr>Century Gothic</vt:lpstr>
      <vt:lpstr>ヒラギノ角ゴ Pro W3</vt:lpstr>
      <vt:lpstr>Default Design</vt:lpstr>
      <vt:lpstr>Default Design</vt:lpstr>
      <vt:lpstr>Slide 1</vt:lpstr>
      <vt:lpstr>Learning Objectives</vt:lpstr>
      <vt:lpstr>I Think, You Think,  Can Computers Think?</vt:lpstr>
      <vt:lpstr>The Turing Test</vt:lpstr>
      <vt:lpstr>Advances in Computing</vt:lpstr>
      <vt:lpstr>Acting Intelligently?</vt:lpstr>
      <vt:lpstr>Acting Intelligently?</vt:lpstr>
      <vt:lpstr>AI (Artificial Intelligence)</vt:lpstr>
      <vt:lpstr>Games</vt:lpstr>
      <vt:lpstr>Chess: a Game of Logic</vt:lpstr>
      <vt:lpstr>Moving the Chess Piece</vt:lpstr>
      <vt:lpstr>Game Tree</vt:lpstr>
      <vt:lpstr>Example of a Game Tree</vt:lpstr>
      <vt:lpstr>Using Database Knowledge</vt:lpstr>
      <vt:lpstr>Beating the Master</vt:lpstr>
      <vt:lpstr>What is Watson?</vt:lpstr>
      <vt:lpstr>What does Watson do?</vt:lpstr>
      <vt:lpstr>Watson</vt:lpstr>
      <vt:lpstr>Watson’s Database</vt:lpstr>
      <vt:lpstr>Watson’s Learning</vt:lpstr>
      <vt:lpstr>LAT’s</vt:lpstr>
      <vt:lpstr>Acting Creatively</vt:lpstr>
      <vt:lpstr>Is it Live? Or is it Computer?</vt:lpstr>
      <vt:lpstr>Creativity as a Spectrum</vt:lpstr>
      <vt:lpstr>The Universality Principle</vt:lpstr>
      <vt:lpstr>Practical Consequences</vt:lpstr>
      <vt:lpstr>Exactly the Same, But Different</vt:lpstr>
      <vt:lpstr>Outmoded Computers</vt:lpstr>
      <vt:lpstr>More Work, Slower Speed</vt:lpstr>
      <vt:lpstr>NP-complete problems</vt:lpstr>
      <vt:lpstr>Unsolvable Problems</vt:lpstr>
      <vt:lpstr>Summary</vt:lpstr>
      <vt:lpstr>Summary</vt:lpstr>
      <vt:lpstr>Summary</vt:lpstr>
      <vt:lpstr>Summary</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usnidem</cp:lastModifiedBy>
  <cp:revision>84</cp:revision>
  <dcterms:created xsi:type="dcterms:W3CDTF">2012-03-21T18:49:41Z</dcterms:created>
  <dcterms:modified xsi:type="dcterms:W3CDTF">2012-04-18T13:38:07Z</dcterms:modified>
</cp:coreProperties>
</file>