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8128000" cy="6096000"/>
  <p:notesSz cx="6858000" cy="91440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folHlink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1B6F1D"/>
    <a:srgbClr val="529A99"/>
    <a:srgbClr val="277A78"/>
    <a:srgbClr val="004E47"/>
    <a:srgbClr val="8988B2"/>
    <a:srgbClr val="6665B2"/>
    <a:srgbClr val="4747B2"/>
    <a:srgbClr val="D0D2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" y="-522"/>
      </p:cViewPr>
      <p:guideLst>
        <p:guide orient="horz" pos="1920"/>
        <p:guide pos="2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865313" y="598488"/>
            <a:ext cx="2913062" cy="2087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65150" y="2789238"/>
            <a:ext cx="5738813" cy="5803900"/>
          </a:xfrm>
          <a:prstGeom prst="rect">
            <a:avLst/>
          </a:prstGeom>
          <a:noFill/>
          <a:ln w="12700">
            <a:pattFill prst="pct25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93725" y="2540000"/>
            <a:ext cx="674688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895350"/>
            <a:r>
              <a:rPr lang="en-US" sz="1400" b="1">
                <a:solidFill>
                  <a:schemeClr val="tx1"/>
                </a:solidFill>
              </a:rPr>
              <a:t>Notes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957763" y="258763"/>
            <a:ext cx="1384300" cy="36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Module IV; lecture 2</a:t>
            </a:r>
          </a:p>
          <a:p>
            <a:pPr algn="r"/>
            <a:r>
              <a:rPr lang="en-US" sz="1000" b="1">
                <a:solidFill>
                  <a:schemeClr val="tx1"/>
                </a:solidFill>
              </a:rPr>
              <a:t>01/12/94; v 2.0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371725" y="8613775"/>
            <a:ext cx="2109788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lnSpc>
        <a:spcPct val="90000"/>
      </a:lnSpc>
      <a:spcBef>
        <a:spcPct val="4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33363" indent="-1190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3476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4619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b="1" kern="1200">
        <a:solidFill>
          <a:schemeClr val="tx1"/>
        </a:solidFill>
        <a:latin typeface="Courier New" pitchFamily="49" charset="0"/>
        <a:ea typeface="+mn-ea"/>
        <a:cs typeface="Arial" charset="0"/>
      </a:defRPr>
    </a:lvl4pPr>
    <a:lvl5pPr marL="5762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b="1" kern="1200">
        <a:solidFill>
          <a:schemeClr val="tx1"/>
        </a:solidFill>
        <a:latin typeface="Courier New" pitchFamily="49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0243" name="Rectangle 3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93888"/>
            <a:ext cx="6908800" cy="13065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454400"/>
            <a:ext cx="5689600" cy="15573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4400" y="331788"/>
            <a:ext cx="1855788" cy="5399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2275" y="331788"/>
            <a:ext cx="5419725" cy="5399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350" y="3917950"/>
            <a:ext cx="6908800" cy="12096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0" y="2584450"/>
            <a:ext cx="6908800" cy="1333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275" y="1136650"/>
            <a:ext cx="3579813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4488" y="1136650"/>
            <a:ext cx="35814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4475"/>
            <a:ext cx="7315200" cy="101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365250"/>
            <a:ext cx="3590925" cy="568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1933575"/>
            <a:ext cx="3590925" cy="3511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9088" y="1365250"/>
            <a:ext cx="3592512" cy="568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9088" y="1933575"/>
            <a:ext cx="3592512" cy="3511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2888"/>
            <a:ext cx="2673350" cy="10334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8175" y="242888"/>
            <a:ext cx="4543425" cy="52022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1276350"/>
            <a:ext cx="2673350" cy="41687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4267200"/>
            <a:ext cx="4876800" cy="503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93850" y="544513"/>
            <a:ext cx="4876800" cy="3657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3850" y="4770438"/>
            <a:ext cx="4876800" cy="7159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89804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2275" y="1136650"/>
            <a:ext cx="7313613" cy="45942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6838" tIns="46038" rIns="96838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This is first level text.  Notice when I keep typing it automatically wraps.</a:t>
            </a:r>
          </a:p>
          <a:p>
            <a:pPr lvl="1"/>
            <a:r>
              <a:rPr lang="en-US" smtClean="0"/>
              <a:t>this is the second level</a:t>
            </a:r>
          </a:p>
          <a:p>
            <a:pPr lvl="1"/>
            <a:r>
              <a:rPr lang="en-US" smtClean="0"/>
              <a:t>the second level begins with a bullet</a:t>
            </a:r>
          </a:p>
          <a:p>
            <a:pPr lvl="1"/>
            <a:r>
              <a:rPr lang="en-US" smtClean="0"/>
              <a:t>it does not end in punctuation</a:t>
            </a:r>
          </a:p>
          <a:p>
            <a:pPr lvl="2"/>
            <a:r>
              <a:rPr lang="en-US" smtClean="0"/>
              <a:t>this is third level</a:t>
            </a:r>
          </a:p>
          <a:p>
            <a:pPr lvl="2"/>
            <a:r>
              <a:rPr lang="en-US" smtClean="0"/>
              <a:t>the third level begins with a hyphen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5864225"/>
            <a:ext cx="8116888" cy="219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6838" tIns="46038" rIns="96838" bIns="46038" anchor="ctr"/>
          <a:lstStyle/>
          <a:p>
            <a:pPr algn="r" defTabSz="950913">
              <a:lnSpc>
                <a:spcPct val="97000"/>
              </a:lnSpc>
              <a:tabLst>
                <a:tab pos="4138613" algn="ctr"/>
                <a:tab pos="8001000" algn="r"/>
              </a:tabLst>
            </a:pPr>
            <a:r>
              <a:rPr lang="en-US" sz="900" b="1" i="1">
                <a:solidFill>
                  <a:srgbClr val="919191"/>
                </a:solidFill>
              </a:rPr>
              <a:t>Copyright  © 1997 Carnegie Mellon University 		Introduction to the Personal  Software Process - Lecture 9  </a:t>
            </a:r>
            <a:fld id="{C72F4F3F-3774-4A2A-BDA6-62164BBAE086}" type="slidenum">
              <a:rPr lang="en-US" sz="900" b="1" i="1">
                <a:solidFill>
                  <a:srgbClr val="919191"/>
                </a:solidFill>
              </a:rPr>
              <a:pPr algn="r" defTabSz="950913">
                <a:lnSpc>
                  <a:spcPct val="97000"/>
                </a:lnSpc>
                <a:tabLst>
                  <a:tab pos="4138613" algn="ctr"/>
                  <a:tab pos="8001000" algn="r"/>
                </a:tabLst>
              </a:pPr>
              <a:t>‹#›</a:t>
            </a:fld>
            <a:endParaRPr lang="en-US" sz="900" b="1" i="1">
              <a:solidFill>
                <a:srgbClr val="919191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8108950" cy="608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331788"/>
            <a:ext cx="7312025" cy="760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3188" tIns="50800" rIns="103188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Page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93725" y="477838"/>
            <a:ext cx="6864350" cy="5153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87350" y="323850"/>
            <a:ext cx="7289800" cy="547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484688" y="3416300"/>
            <a:ext cx="3205162" cy="2381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114300" indent="-114300" algn="l" defTabSz="950913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31763" algn="l" defTabSz="950913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tx2"/>
        </a:buClr>
        <a:buSzPct val="125000"/>
        <a:buChar char="•"/>
        <a:defRPr sz="2400" b="1">
          <a:solidFill>
            <a:schemeClr val="tx1"/>
          </a:solidFill>
          <a:latin typeface="+mn-lt"/>
          <a:cs typeface="+mn-cs"/>
        </a:defRPr>
      </a:lvl2pPr>
      <a:lvl3pPr marL="569913" indent="-95250" algn="l" defTabSz="950913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chemeClr val="tx2"/>
        </a:buClr>
        <a:buSzPct val="125000"/>
        <a:buChar char="-"/>
        <a:defRPr sz="2400" b="1">
          <a:solidFill>
            <a:schemeClr val="tx1"/>
          </a:solidFill>
          <a:latin typeface="+mn-lt"/>
          <a:cs typeface="+mn-cs"/>
        </a:defRPr>
      </a:lvl3pPr>
      <a:lvl4pPr marL="1606550" indent="-179388" algn="l" defTabSz="950913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859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431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30003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575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9147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412750"/>
            <a:ext cx="6726238" cy="2571750"/>
          </a:xfrm>
          <a:noFill/>
          <a:ln/>
        </p:spPr>
        <p:txBody>
          <a:bodyPr/>
          <a:lstStyle/>
          <a:p>
            <a:r>
              <a:rPr lang="en-US" sz="4800"/>
              <a:t>Introduction to the Personal Software Process </a:t>
            </a:r>
            <a:br>
              <a:rPr lang="en-US" sz="4800"/>
            </a:br>
            <a:r>
              <a:rPr lang="en-US"/>
              <a:t>Lecture #9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117850"/>
            <a:ext cx="6227763" cy="2346325"/>
          </a:xfrm>
          <a:noFill/>
          <a:ln/>
        </p:spPr>
        <p:txBody>
          <a:bodyPr/>
          <a:lstStyle/>
          <a:p>
            <a:endParaRPr lang="en-US" sz="2000"/>
          </a:p>
          <a:p>
            <a:r>
              <a:rPr lang="en-US" sz="2000"/>
              <a:t>Software Engineering Institute</a:t>
            </a:r>
          </a:p>
          <a:p>
            <a:r>
              <a:rPr lang="en-US" sz="2000"/>
              <a:t>Carnegie Mellon University</a:t>
            </a:r>
          </a:p>
          <a:p>
            <a:r>
              <a:rPr lang="en-US" sz="2000"/>
              <a:t>Pittsburgh, PA 15213</a:t>
            </a:r>
          </a:p>
          <a:p>
            <a:endParaRPr lang="en-US" sz="2000"/>
          </a:p>
          <a:p>
            <a:r>
              <a:rPr lang="en-US" sz="2000"/>
              <a:t>Sponsored by the U.S. Department of Defense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First, A Quiz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00330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Answer the questions on the Lecture #9 Quiz  sheet.</a:t>
            </a:r>
          </a:p>
          <a:p>
            <a:endParaRPr lang="en-US"/>
          </a:p>
          <a:p>
            <a:r>
              <a:rPr lang="en-US"/>
              <a:t>In addition to the answers, be sure to enter the following information:</a:t>
            </a:r>
          </a:p>
          <a:p>
            <a:pPr lvl="1"/>
            <a:r>
              <a:rPr lang="en-US"/>
              <a:t>your name</a:t>
            </a:r>
          </a:p>
          <a:p>
            <a:pPr lvl="1"/>
            <a:r>
              <a:rPr lang="en-US"/>
              <a:t>today’s date</a:t>
            </a:r>
          </a:p>
          <a:p>
            <a:pPr lvl="1"/>
            <a:r>
              <a:rPr lang="en-US"/>
              <a:t>the course name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Code Reviews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90805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In a code review, engineers review their code to</a:t>
            </a:r>
          </a:p>
          <a:p>
            <a:pPr lvl="1"/>
            <a:r>
              <a:rPr lang="en-US"/>
              <a:t>find as many defects as they can</a:t>
            </a:r>
          </a:p>
          <a:p>
            <a:pPr lvl="1"/>
            <a:r>
              <a:rPr lang="en-US"/>
              <a:t>fix all the defects they find</a:t>
            </a:r>
          </a:p>
          <a:p>
            <a:endParaRPr lang="en-US"/>
          </a:p>
          <a:p>
            <a:r>
              <a:rPr lang="en-US"/>
              <a:t>To do effective code reviews, you need to</a:t>
            </a:r>
          </a:p>
          <a:p>
            <a:pPr lvl="1"/>
            <a:r>
              <a:rPr lang="en-US"/>
              <a:t>follow an orderly review procedure</a:t>
            </a:r>
          </a:p>
          <a:p>
            <a:pPr lvl="1"/>
            <a:r>
              <a:rPr lang="en-US"/>
              <a:t>look for those defects you have typically missed in the past</a:t>
            </a:r>
          </a:p>
          <a:p>
            <a:endParaRPr lang="en-US"/>
          </a:p>
          <a:p>
            <a:r>
              <a:rPr lang="en-US"/>
              <a:t>The code review checklist will help you to find the defects that you have previously encountered in compiling and testing.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Assignment #9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815975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Produce a code review checklist.</a:t>
            </a:r>
          </a:p>
          <a:p>
            <a:pPr lvl="1"/>
            <a:r>
              <a:rPr lang="en-US"/>
              <a:t>Use your defect data to produce this checklist.</a:t>
            </a:r>
          </a:p>
          <a:p>
            <a:pPr lvl="1"/>
            <a:r>
              <a:rPr lang="en-US"/>
              <a:t>Use this checklist to review the next program you develop.  </a:t>
            </a:r>
          </a:p>
          <a:p>
            <a:endParaRPr lang="en-US"/>
          </a:p>
          <a:p>
            <a:r>
              <a:rPr lang="en-US"/>
              <a:t>Turn in the Project Plan Summary, Defect Recording Log, Time Recording Log, and Code Review Checklist.</a:t>
            </a:r>
          </a:p>
          <a:p>
            <a:endParaRPr lang="en-US"/>
          </a:p>
          <a:p>
            <a:r>
              <a:rPr lang="en-US"/>
              <a:t>Read Chapter 15.  </a:t>
            </a:r>
          </a:p>
          <a:p>
            <a:pPr lvl="1"/>
            <a:r>
              <a:rPr lang="en-US"/>
              <a:t>There will be a quiz on this chapter.  </a:t>
            </a:r>
          </a:p>
          <a:p>
            <a:pPr lvl="1"/>
            <a:r>
              <a:rPr lang="en-US"/>
              <a:t>As part of the quiz, you will make a defect plan for a new program.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">
      <a:dk1>
        <a:srgbClr val="919191"/>
      </a:dk1>
      <a:lt1>
        <a:srgbClr val="FFFFFF"/>
      </a:lt1>
      <a:dk2>
        <a:srgbClr val="020323"/>
      </a:dk2>
      <a:lt2>
        <a:srgbClr val="D0D22E"/>
      </a:lt2>
      <a:accent1>
        <a:srgbClr val="B03133"/>
      </a:accent1>
      <a:accent2>
        <a:srgbClr val="004E47"/>
      </a:accent2>
      <a:accent3>
        <a:srgbClr val="AAAAAC"/>
      </a:accent3>
      <a:accent4>
        <a:srgbClr val="DADADA"/>
      </a:accent4>
      <a:accent5>
        <a:srgbClr val="D4ADAD"/>
      </a:accent5>
      <a:accent6>
        <a:srgbClr val="00463F"/>
      </a:accent6>
      <a:hlink>
        <a:srgbClr val="302FB2"/>
      </a:hlink>
      <a:folHlink>
        <a:srgbClr val="DEDE96"/>
      </a:folHlink>
    </a:clrScheme>
    <a:fontScheme name="Default Design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Custom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Courier New</vt:lpstr>
      <vt:lpstr>Default Design</vt:lpstr>
      <vt:lpstr>Introduction to the Personal Software Process  Lecture #9</vt:lpstr>
      <vt:lpstr>First, A Quiz </vt:lpstr>
      <vt:lpstr>Code Reviews</vt:lpstr>
      <vt:lpstr>Assignment #9</vt:lpstr>
    </vt:vector>
  </TitlesOfParts>
  <Company>St. Cloud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Personal Software Process  Lecture #9</dc:title>
  <dc:creator>Annette Schoenberger</dc:creator>
  <cp:lastModifiedBy>Annette Schoenberger</cp:lastModifiedBy>
  <cp:revision>1</cp:revision>
  <dcterms:created xsi:type="dcterms:W3CDTF">2007-09-06T02:06:50Z</dcterms:created>
  <dcterms:modified xsi:type="dcterms:W3CDTF">2007-09-06T02:07:10Z</dcterms:modified>
</cp:coreProperties>
</file>