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1pPr>
    <a:lvl2pPr marL="0" marR="0" indent="3429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2pPr>
    <a:lvl3pPr marL="0" marR="0" indent="685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3pPr>
    <a:lvl4pPr marL="0" marR="0" indent="10287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4pPr>
    <a:lvl5pPr marL="0" marR="0" indent="1371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5pPr>
    <a:lvl6pPr marL="0" marR="0" indent="17145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6pPr>
    <a:lvl7pPr marL="0" marR="0" indent="20574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7pPr>
    <a:lvl8pPr marL="0" marR="0" indent="24003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8pPr>
    <a:lvl9pPr marL="0" marR="0" indent="2743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600" b="0" i="0" u="none" strike="noStrike" cap="none" spc="0" normalizeH="0" baseline="0">
        <a:ln>
          <a:noFill/>
        </a:ln>
        <a:solidFill>
          <a:srgbClr val="6C6963"/>
        </a:solidFill>
        <a:effectLst/>
        <a:uFillTx/>
        <a:latin typeface="Baskerville"/>
        <a:ea typeface="Baskerville"/>
        <a:cs typeface="Baskerville"/>
        <a:sym typeface="Baskervill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381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>
        <a:font>
          <a:latin typeface="Baskerville"/>
          <a:ea typeface="Baskerville"/>
          <a:cs typeface="Baskerville"/>
        </a:font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Baskerville"/>
          <a:ea typeface="Baskerville"/>
          <a:cs typeface="Baskerville"/>
        </a:font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Baskerville"/>
          <a:ea typeface="Baskerville"/>
          <a:cs typeface="Baskerville"/>
        </a:font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2540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>
        <a:font>
          <a:latin typeface="Baskerville"/>
          <a:ea typeface="Baskerville"/>
          <a:cs typeface="Baskerville"/>
        </a:font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Baskerville"/>
          <a:ea typeface="Baskerville"/>
          <a:cs typeface="Baskerville"/>
        </a:font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Baskerville"/>
          <a:ea typeface="Baskerville"/>
          <a:cs typeface="Baskerville"/>
        </a:font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381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>
        <a:font>
          <a:latin typeface="Baskerville"/>
          <a:ea typeface="Baskerville"/>
          <a:cs typeface="Baskerville"/>
        </a:font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381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381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>
        <a:font>
          <a:latin typeface="Baskerville"/>
          <a:ea typeface="Baskerville"/>
          <a:cs typeface="Baskerville"/>
        </a:font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381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Baskerville"/>
          <a:ea typeface="Baskerville"/>
          <a:cs typeface="Baskerville"/>
        </a:font>
        <a:srgbClr val="6C6963"/>
      </a:tcTxStyle>
      <a:tcStyle>
        <a:tcBdr>
          <a:left>
            <a:ln w="38100" cap="flat">
              <a:solidFill>
                <a:srgbClr val="453F3E"/>
              </a:solidFill>
              <a:prstDash val="solid"/>
              <a:miter lim="400000"/>
            </a:ln>
          </a:left>
          <a:right>
            <a:ln w="38100" cap="flat">
              <a:solidFill>
                <a:srgbClr val="453F3E"/>
              </a:solidFill>
              <a:prstDash val="solid"/>
              <a:miter lim="400000"/>
            </a:ln>
          </a:right>
          <a:top>
            <a:ln w="38100" cap="flat">
              <a:solidFill>
                <a:srgbClr val="453F3E"/>
              </a:solidFill>
              <a:prstDash val="solid"/>
              <a:miter lim="400000"/>
            </a:ln>
          </a:top>
          <a:bottom>
            <a:ln w="38100" cap="flat">
              <a:solidFill>
                <a:srgbClr val="453F3E"/>
              </a:solidFill>
              <a:prstDash val="solid"/>
              <a:miter lim="400000"/>
            </a:ln>
          </a:bottom>
          <a:insideH>
            <a:ln w="38100" cap="flat">
              <a:solidFill>
                <a:srgbClr val="453F3E"/>
              </a:solidFill>
              <a:prstDash val="solid"/>
              <a:miter lim="400000"/>
            </a:ln>
          </a:insideH>
          <a:insideV>
            <a:ln w="381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38100" cap="flat">
              <a:solidFill>
                <a:srgbClr val="453F3E"/>
              </a:solidFill>
              <a:prstDash val="solid"/>
              <a:miter lim="400000"/>
            </a:ln>
          </a:left>
          <a:right>
            <a:ln w="38100" cap="flat">
              <a:solidFill>
                <a:srgbClr val="453F3E"/>
              </a:solidFill>
              <a:prstDash val="solid"/>
              <a:miter lim="400000"/>
            </a:ln>
          </a:right>
          <a:top>
            <a:ln w="38100" cap="flat">
              <a:solidFill>
                <a:srgbClr val="453F3E"/>
              </a:solidFill>
              <a:prstDash val="solid"/>
              <a:miter lim="400000"/>
            </a:ln>
          </a:top>
          <a:bottom>
            <a:ln w="38100" cap="flat">
              <a:solidFill>
                <a:srgbClr val="453F3E"/>
              </a:solidFill>
              <a:prstDash val="solid"/>
              <a:miter lim="400000"/>
            </a:ln>
          </a:bottom>
          <a:insideH>
            <a:ln w="38100" cap="flat">
              <a:solidFill>
                <a:srgbClr val="453F3E"/>
              </a:solidFill>
              <a:prstDash val="solid"/>
              <a:miter lim="400000"/>
            </a:ln>
          </a:insideH>
          <a:insideV>
            <a:ln w="381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38100" cap="flat">
              <a:solidFill>
                <a:srgbClr val="453F3E"/>
              </a:solidFill>
              <a:prstDash val="solid"/>
              <a:miter lim="400000"/>
            </a:ln>
          </a:left>
          <a:right>
            <a:ln w="38100" cap="flat">
              <a:solidFill>
                <a:srgbClr val="453F3E"/>
              </a:solidFill>
              <a:prstDash val="solid"/>
              <a:miter lim="400000"/>
            </a:ln>
          </a:right>
          <a:top>
            <a:ln w="38100" cap="flat">
              <a:solidFill>
                <a:srgbClr val="453F3E"/>
              </a:solidFill>
              <a:prstDash val="solid"/>
              <a:miter lim="400000"/>
            </a:ln>
          </a:top>
          <a:bottom>
            <a:ln w="38100" cap="flat">
              <a:solidFill>
                <a:srgbClr val="453F3E"/>
              </a:solidFill>
              <a:prstDash val="solid"/>
              <a:miter lim="400000"/>
            </a:ln>
          </a:bottom>
          <a:insideH>
            <a:ln w="38100" cap="flat">
              <a:solidFill>
                <a:srgbClr val="453F3E"/>
              </a:solidFill>
              <a:prstDash val="solid"/>
              <a:miter lim="400000"/>
            </a:ln>
          </a:insideH>
          <a:insideV>
            <a:ln w="381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Baskerville"/>
          <a:ea typeface="Baskerville"/>
          <a:cs typeface="Baskerville"/>
        </a:font>
        <a:srgbClr val="FFFFFF"/>
      </a:tcTxStyle>
      <a:tcStyle>
        <a:tcBdr>
          <a:left>
            <a:ln w="38100" cap="flat">
              <a:solidFill>
                <a:srgbClr val="453F3E"/>
              </a:solidFill>
              <a:prstDash val="solid"/>
              <a:miter lim="400000"/>
            </a:ln>
          </a:left>
          <a:right>
            <a:ln w="38100" cap="flat">
              <a:solidFill>
                <a:srgbClr val="453F3E"/>
              </a:solidFill>
              <a:prstDash val="solid"/>
              <a:miter lim="400000"/>
            </a:ln>
          </a:right>
          <a:top>
            <a:ln w="38100" cap="flat">
              <a:solidFill>
                <a:srgbClr val="453F3E"/>
              </a:solidFill>
              <a:prstDash val="solid"/>
              <a:miter lim="400000"/>
            </a:ln>
          </a:top>
          <a:bottom>
            <a:ln w="38100" cap="flat">
              <a:solidFill>
                <a:srgbClr val="453F3E"/>
              </a:solidFill>
              <a:prstDash val="solid"/>
              <a:miter lim="400000"/>
            </a:ln>
          </a:bottom>
          <a:insideH>
            <a:ln w="38100" cap="flat">
              <a:solidFill>
                <a:srgbClr val="453F3E"/>
              </a:solidFill>
              <a:prstDash val="solid"/>
              <a:miter lim="400000"/>
            </a:ln>
          </a:insideH>
          <a:insideV>
            <a:ln w="381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D52DD127-6AB5-402E-A454-CC51F78ADD66}"/>
    <pc:docChg chg="delSld">
      <pc:chgData name="K Madhusudhan" userId="0b39b63d-97d2-416c-a0dd-10dec61b2c53" providerId="ADAL" clId="{D52DD127-6AB5-402E-A454-CC51F78ADD66}" dt="2024-05-17T11:53:19.298" v="0" actId="47"/>
      <pc:docMkLst>
        <pc:docMk/>
      </pc:docMkLst>
      <pc:sldChg chg="del">
        <pc:chgData name="K Madhusudhan" userId="0b39b63d-97d2-416c-a0dd-10dec61b2c53" providerId="ADAL" clId="{D52DD127-6AB5-402E-A454-CC51F78ADD66}" dt="2024-05-17T11:53:19.298" v="0" actId="47"/>
        <pc:sldMkLst>
          <pc:docMk/>
          <pc:sldMk cId="0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200">
        <a:latin typeface="Lucida Grande"/>
        <a:ea typeface="Lucida Grande"/>
        <a:cs typeface="Lucida Grande"/>
        <a:sym typeface="Lucida Grande"/>
      </a:defRPr>
    </a:lvl1pPr>
    <a:lvl2pPr defTabSz="546100" latinLnBrk="0">
      <a:defRPr sz="2200">
        <a:latin typeface="Lucida Grande"/>
        <a:ea typeface="Lucida Grande"/>
        <a:cs typeface="Lucida Grande"/>
        <a:sym typeface="Lucida Grande"/>
      </a:defRPr>
    </a:lvl2pPr>
    <a:lvl3pPr defTabSz="546100" latinLnBrk="0">
      <a:defRPr sz="2200">
        <a:latin typeface="Lucida Grande"/>
        <a:ea typeface="Lucida Grande"/>
        <a:cs typeface="Lucida Grande"/>
        <a:sym typeface="Lucida Grande"/>
      </a:defRPr>
    </a:lvl3pPr>
    <a:lvl4pPr defTabSz="546100" latinLnBrk="0">
      <a:defRPr sz="2200">
        <a:latin typeface="Lucida Grande"/>
        <a:ea typeface="Lucida Grande"/>
        <a:cs typeface="Lucida Grande"/>
        <a:sym typeface="Lucida Grande"/>
      </a:defRPr>
    </a:lvl4pPr>
    <a:lvl5pPr defTabSz="546100" latinLnBrk="0">
      <a:defRPr sz="2200">
        <a:latin typeface="Lucida Grande"/>
        <a:ea typeface="Lucida Grande"/>
        <a:cs typeface="Lucida Grande"/>
        <a:sym typeface="Lucida Grande"/>
      </a:defRPr>
    </a:lvl5pPr>
    <a:lvl6pPr defTabSz="546100" latinLnBrk="0">
      <a:defRPr sz="2200">
        <a:latin typeface="Lucida Grande"/>
        <a:ea typeface="Lucida Grande"/>
        <a:cs typeface="Lucida Grande"/>
        <a:sym typeface="Lucida Grande"/>
      </a:defRPr>
    </a:lvl6pPr>
    <a:lvl7pPr defTabSz="546100" latinLnBrk="0">
      <a:defRPr sz="2200">
        <a:latin typeface="Lucida Grande"/>
        <a:ea typeface="Lucida Grande"/>
        <a:cs typeface="Lucida Grande"/>
        <a:sym typeface="Lucida Grande"/>
      </a:defRPr>
    </a:lvl7pPr>
    <a:lvl8pPr defTabSz="546100" latinLnBrk="0">
      <a:defRPr sz="2200">
        <a:latin typeface="Lucida Grande"/>
        <a:ea typeface="Lucida Grande"/>
        <a:cs typeface="Lucida Grande"/>
        <a:sym typeface="Lucida Grande"/>
      </a:defRPr>
    </a:lvl8pPr>
    <a:lvl9pPr defTabSz="5461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W&amp;M Keynote Background.tiff" descr="W&amp;M Keynote Background.tiff"/>
          <p:cNvPicPr>
            <a:picLocks noChangeAspect="1"/>
          </p:cNvPicPr>
          <p:nvPr/>
        </p:nvPicPr>
        <p:blipFill>
          <a:blip r:embed="rId2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38150" y="-19050"/>
            <a:ext cx="22955250" cy="2152650"/>
          </a:xfrm>
          <a:prstGeom prst="rect">
            <a:avLst/>
          </a:prstGeom>
          <a:effectLst>
            <a:outerShdw blurRad="38100" dist="12700" dir="2700000" rotWithShape="0">
              <a:srgbClr val="000000"/>
            </a:outerShdw>
          </a:effectLst>
        </p:spPr>
        <p:txBody>
          <a:bodyPr anchor="ctr"/>
          <a:lstStyle>
            <a:lvl1pPr algn="l">
              <a:defRPr sz="11400"/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438150" y="2457450"/>
            <a:ext cx="23641050" cy="10858500"/>
          </a:xfrm>
          <a:prstGeom prst="rect">
            <a:avLst/>
          </a:prstGeom>
          <a:effectLst>
            <a:outerShdw blurRad="38100" dist="12700" dir="2700000" rotWithShape="0">
              <a:srgbClr val="000000">
                <a:alpha val="75000"/>
              </a:srgbClr>
            </a:outerShdw>
          </a:effectLst>
        </p:spPr>
        <p:txBody>
          <a:bodyPr lIns="0" tIns="0" rIns="0" bIns="0"/>
          <a:lstStyle>
            <a:lvl1pPr marL="1174750" indent="-857250" algn="l">
              <a:spcBef>
                <a:spcPts val="2700"/>
              </a:spcBef>
              <a:buSzPct val="52999"/>
              <a:buBlip>
                <a:blip r:embed="rId3"/>
              </a:buBlip>
              <a:defRPr sz="5400" b="1" i="0"/>
            </a:lvl1pPr>
            <a:lvl2pPr marL="1619250" indent="-857250" algn="l">
              <a:spcBef>
                <a:spcPts val="2700"/>
              </a:spcBef>
              <a:buSzPct val="52999"/>
              <a:buBlip>
                <a:blip r:embed="rId3"/>
              </a:buBlip>
              <a:defRPr sz="4800" i="0"/>
            </a:lvl2pPr>
            <a:lvl3pPr marL="2063750" indent="-857250" algn="l">
              <a:spcBef>
                <a:spcPts val="2700"/>
              </a:spcBef>
              <a:buSzPct val="52999"/>
              <a:buBlip>
                <a:blip r:embed="rId3"/>
              </a:buBlip>
              <a:defRPr sz="4800" i="0"/>
            </a:lvl3pPr>
            <a:lvl4pPr marL="2508250" indent="-857250" algn="l">
              <a:spcBef>
                <a:spcPts val="2700"/>
              </a:spcBef>
              <a:buSzPct val="52999"/>
              <a:buBlip>
                <a:blip r:embed="rId3"/>
              </a:buBlip>
              <a:defRPr sz="4800" i="0"/>
            </a:lvl4pPr>
            <a:lvl5pPr marL="2952750" indent="-857250" algn="l">
              <a:spcBef>
                <a:spcPts val="2700"/>
              </a:spcBef>
              <a:buSzPct val="52999"/>
              <a:buBlip>
                <a:blip r:embed="rId3"/>
              </a:buBlip>
              <a:defRPr sz="4800" i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381250" y="2647950"/>
            <a:ext cx="19621500" cy="3657600"/>
          </a:xfrm>
          <a:prstGeom prst="rect">
            <a:avLst/>
          </a:prstGeom>
          <a:ln w="12700">
            <a:miter lim="400000"/>
          </a:ln>
          <a:effectLst>
            <a:outerShdw blurRad="38100" dist="127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381250" y="7543800"/>
            <a:ext cx="19621500" cy="260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7049" y="12674599"/>
            <a:ext cx="469901" cy="508001"/>
          </a:xfrm>
          <a:prstGeom prst="rect">
            <a:avLst/>
          </a:prstGeom>
          <a:ln w="12700">
            <a:miter lim="400000"/>
          </a:ln>
          <a:effectLst>
            <a:outerShdw blurRad="12700" dist="50800" dir="2700000" rotWithShape="0">
              <a:srgbClr val="FFFFFF">
                <a:alpha val="90000"/>
              </a:srgbClr>
            </a:outerShdw>
          </a:effectLst>
        </p:spPr>
        <p:txBody>
          <a:bodyPr wrap="none" lIns="76200" tIns="76200" rIns="76200" bIns="762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FBB9612-AE45-46A2-B4DB-CDFC41BFAB74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B6B43-4838-49CE-8226-C1538221B3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0" algn="ctr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4511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8067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1623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5179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Zapf Dingbats"/>
        <a:buNone/>
        <a:tabLst/>
        <a:defRPr sz="7200" b="0" i="1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-Oriented Concepts"/>
          <p:cNvSpPr txBox="1">
            <a:spLocks noGrp="1"/>
          </p:cNvSpPr>
          <p:nvPr>
            <p:ph type="ctrTitle"/>
          </p:nvPr>
        </p:nvSpPr>
        <p:spPr>
          <a:xfrm>
            <a:off x="2381250" y="3613150"/>
            <a:ext cx="19621500" cy="6489700"/>
          </a:xfrm>
          <a:prstGeom prst="rect">
            <a:avLst/>
          </a:prstGeom>
        </p:spPr>
        <p:txBody>
          <a:bodyPr anchor="ctr"/>
          <a:lstStyle/>
          <a:p>
            <a:r>
              <a:t>Object-Oriented Concepts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reate a good set of modu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79500" indent="-762000">
              <a:spcBef>
                <a:spcPts val="4300"/>
              </a:spcBef>
              <a:buBlip>
                <a:blip r:embed="rId2"/>
              </a:buBlip>
              <a:defRPr sz="4800"/>
            </a:pPr>
            <a:r>
              <a:t>Create a good set of modules</a:t>
            </a:r>
          </a:p>
          <a:p>
            <a:pPr lvl="2">
              <a:spcBef>
                <a:spcPts val="4300"/>
              </a:spcBef>
              <a:buBlip>
                <a:blip r:embed="rId2"/>
              </a:buBlip>
            </a:pPr>
            <a:r>
              <a:t>Modules must store, move, and alter data</a:t>
            </a:r>
          </a:p>
          <a:p>
            <a:pPr lvl="2">
              <a:spcBef>
                <a:spcPts val="4300"/>
              </a:spcBef>
              <a:buBlip>
                <a:blip r:embed="rId2"/>
              </a:buBlip>
            </a:pPr>
            <a:r>
              <a:t>Modules communicate with one another</a:t>
            </a:r>
          </a:p>
          <a:p>
            <a:pPr lvl="2">
              <a:spcBef>
                <a:spcPts val="4300"/>
              </a:spcBef>
              <a:buBlip>
                <a:blip r:embed="rId2"/>
              </a:buBlip>
            </a:pPr>
            <a:r>
              <a:t>Organize our data collection to facilitate operations on the data</a:t>
            </a:r>
          </a:p>
          <a:p>
            <a:pPr marL="1079500" indent="-762000">
              <a:spcBef>
                <a:spcPts val="4300"/>
              </a:spcBef>
              <a:buBlip>
                <a:blip r:embed="rId2"/>
              </a:buBlip>
              <a:defRPr sz="4800"/>
            </a:pPr>
            <a:r>
              <a:t>Algorithm: </a:t>
            </a:r>
          </a:p>
          <a:p>
            <a:pPr lvl="2">
              <a:spcBef>
                <a:spcPts val="4300"/>
              </a:spcBef>
              <a:buBlip>
                <a:blip r:embed="rId2"/>
              </a:buBlip>
            </a:pPr>
            <a:r>
              <a:t>A step-by-step recipe for performing a task within a finite period of time</a:t>
            </a:r>
          </a:p>
          <a:p>
            <a:pPr lvl="2">
              <a:spcBef>
                <a:spcPts val="4300"/>
              </a:spcBef>
              <a:buBlip>
                <a:blip r:embed="rId2"/>
              </a:buBlip>
            </a:pPr>
            <a:r>
              <a:t>Algorithms operate on a collection of data</a:t>
            </a:r>
          </a:p>
          <a:p>
            <a:pPr lvl="2">
              <a:spcBef>
                <a:spcPts val="4300"/>
              </a:spcBef>
              <a:buBlip>
                <a:blip r:embed="rId2"/>
              </a:buBlip>
            </a:pPr>
            <a:r>
              <a:t>Functions implement algorithms</a:t>
            </a:r>
          </a:p>
        </p:txBody>
      </p:sp>
      <p:sp>
        <p:nvSpPr>
          <p:cNvPr id="59" name="Object-Oriented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Solutions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bldLvl="5" animBg="1" advAuto="0"/>
      <p:bldP spid="5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Abstr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Abstraction</a:t>
            </a:r>
          </a:p>
        </p:txBody>
      </p:sp>
      <p:sp>
        <p:nvSpPr>
          <p:cNvPr id="62" name="Separates the purpose of a module from its implement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79500" indent="-762000">
              <a:buBlip>
                <a:blip r:embed="rId2"/>
              </a:buBlip>
              <a:defRPr sz="4800"/>
            </a:pPr>
            <a:r>
              <a:t>Separates the purpose of a module from its implementation</a:t>
            </a:r>
          </a:p>
          <a:p>
            <a:pPr lvl="1">
              <a:buBlip>
                <a:blip r:embed="rId2"/>
              </a:buBlip>
            </a:pPr>
            <a:r>
              <a:t>Specifications for each module are written before implementation</a:t>
            </a:r>
          </a:p>
          <a:p>
            <a:pPr lvl="2">
              <a:buBlip>
                <a:blip r:embed="rId2"/>
              </a:buBlip>
            </a:pPr>
            <a:r>
              <a:t>Specifications are in the C++ header file</a:t>
            </a:r>
          </a:p>
          <a:p>
            <a:pPr marL="1079500" indent="-762000">
              <a:buBlip>
                <a:blip r:embed="rId2"/>
              </a:buBlip>
              <a:defRPr sz="4800">
                <a:solidFill>
                  <a:srgbClr val="941100"/>
                </a:solidFill>
              </a:defRPr>
            </a:pPr>
            <a:r>
              <a:t>Functional abstraction</a:t>
            </a:r>
          </a:p>
          <a:p>
            <a:pPr lvl="1">
              <a:buBlip>
                <a:blip r:embed="rId2"/>
              </a:buBlip>
            </a:pPr>
            <a:r>
              <a:t>Separates the purpose of a function from its implementation</a:t>
            </a:r>
          </a:p>
          <a:p>
            <a:pPr lvl="1">
              <a:buBlip>
                <a:blip r:embed="rId2"/>
              </a:buBlip>
            </a:pPr>
            <a:r>
              <a:t>C++ function prototypes (headers)</a:t>
            </a:r>
          </a:p>
          <a:p>
            <a:pPr marL="1079500" indent="-762000">
              <a:buBlip>
                <a:blip r:embed="rId2"/>
              </a:buBlip>
              <a:defRPr sz="4800">
                <a:solidFill>
                  <a:srgbClr val="941100"/>
                </a:solidFill>
              </a:defRPr>
            </a:pPr>
            <a:r>
              <a:t>Data abstraction</a:t>
            </a:r>
          </a:p>
          <a:p>
            <a:pPr lvl="1">
              <a:buBlip>
                <a:blip r:embed="rId2"/>
              </a:buBlip>
            </a:pPr>
            <a:r>
              <a:t>Focuses on the operations of data, not on the implementation of the operations</a:t>
            </a:r>
          </a:p>
          <a:p>
            <a:pPr lvl="1">
              <a:buBlip>
                <a:blip r:embed="rId2"/>
              </a:buBlip>
            </a:pPr>
            <a:r>
              <a:t>C++ structures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dvAuto="0"/>
      <p:bldP spid="62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nformation Hi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Hiding</a:t>
            </a:r>
          </a:p>
        </p:txBody>
      </p:sp>
      <p:sp>
        <p:nvSpPr>
          <p:cNvPr id="65" name="Hide details within a modu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79500" indent="-762000">
              <a:spcBef>
                <a:spcPts val="3600"/>
              </a:spcBef>
              <a:buBlip>
                <a:blip r:embed="rId2"/>
              </a:buBlip>
              <a:defRPr sz="4800"/>
            </a:pPr>
            <a:r>
              <a:t>Hide details within a module</a:t>
            </a:r>
          </a:p>
          <a:p>
            <a:pPr lvl="1">
              <a:spcBef>
                <a:spcPts val="3600"/>
              </a:spcBef>
              <a:buBlip>
                <a:blip r:embed="rId2"/>
              </a:buBlip>
            </a:pPr>
            <a:r>
              <a:t>Ensure that no other module can tamper with these hidden details</a:t>
            </a:r>
          </a:p>
          <a:p>
            <a:pPr marL="1079500" indent="-762000">
              <a:spcBef>
                <a:spcPts val="3600"/>
              </a:spcBef>
              <a:buBlip>
                <a:blip r:embed="rId2"/>
              </a:buBlip>
              <a:defRPr sz="4800"/>
            </a:pPr>
            <a:r>
              <a:rPr>
                <a:solidFill>
                  <a:srgbClr val="941100"/>
                </a:solidFill>
              </a:rPr>
              <a:t>Public</a:t>
            </a:r>
            <a:r>
              <a:t> view of a module</a:t>
            </a:r>
          </a:p>
          <a:p>
            <a:pPr lvl="1">
              <a:spcBef>
                <a:spcPts val="3600"/>
              </a:spcBef>
              <a:buBlip>
                <a:blip r:embed="rId2"/>
              </a:buBlip>
            </a:pPr>
            <a:r>
              <a:t>Described by its specifications</a:t>
            </a:r>
          </a:p>
          <a:p>
            <a:pPr marL="1079500" indent="-762000">
              <a:spcBef>
                <a:spcPts val="3600"/>
              </a:spcBef>
              <a:buBlip>
                <a:blip r:embed="rId2"/>
              </a:buBlip>
              <a:defRPr sz="4800"/>
            </a:pPr>
            <a:r>
              <a:rPr>
                <a:solidFill>
                  <a:srgbClr val="941100"/>
                </a:solidFill>
              </a:rPr>
              <a:t>Private</a:t>
            </a:r>
            <a:r>
              <a:t> view of a module</a:t>
            </a:r>
          </a:p>
          <a:p>
            <a:pPr lvl="1">
              <a:spcBef>
                <a:spcPts val="3600"/>
              </a:spcBef>
              <a:buBlip>
                <a:blip r:embed="rId2"/>
              </a:buBlip>
            </a:pPr>
            <a:r>
              <a:t>Implementation details that the specifications should not describe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 advAuto="0"/>
      <p:bldP spid="65" grpId="0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lass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Classes</a:t>
            </a:r>
          </a:p>
        </p:txBody>
      </p:sp>
      <p:sp>
        <p:nvSpPr>
          <p:cNvPr id="68" name="Object-oriented languag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79500" indent="-762000">
              <a:buBlip>
                <a:blip r:embed="rId2"/>
              </a:buBlip>
              <a:defRPr sz="4800"/>
            </a:pPr>
            <a:r>
              <a:t>Object-oriented languages </a:t>
            </a:r>
          </a:p>
          <a:p>
            <a:pPr lvl="4">
              <a:buBlip>
                <a:blip r:embed="rId2"/>
              </a:buBlip>
            </a:pPr>
            <a:r>
              <a:t> Enable us to build classes of objects</a:t>
            </a:r>
          </a:p>
          <a:p>
            <a:pPr marL="1079500" indent="-762000">
              <a:buBlip>
                <a:blip r:embed="rId2"/>
              </a:buBlip>
              <a:defRPr sz="4800"/>
            </a:pPr>
            <a:r>
              <a:t>A class combines</a:t>
            </a:r>
          </a:p>
          <a:p>
            <a:pPr lvl="3">
              <a:buBlip>
                <a:blip r:embed="rId2"/>
              </a:buBlip>
              <a:defRPr b="1"/>
            </a:pPr>
            <a:r>
              <a:rPr>
                <a:solidFill>
                  <a:srgbClr val="941100"/>
                </a:solidFill>
              </a:rPr>
              <a:t>Attributes</a:t>
            </a:r>
            <a:r>
              <a:t> (characteristics) of objects</a:t>
            </a:r>
          </a:p>
          <a:p>
            <a:pPr marL="3663950" lvl="6" indent="-857250" algn="l">
              <a:spcBef>
                <a:spcPts val="2700"/>
              </a:spcBef>
              <a:buSzPct val="52999"/>
              <a:buBlip>
                <a:blip r:embed="rId2"/>
              </a:buBlip>
              <a:defRPr sz="4800" i="0"/>
            </a:pPr>
            <a:r>
              <a:t>Data stored by the object</a:t>
            </a:r>
          </a:p>
          <a:p>
            <a:pPr marL="3663950" lvl="6" indent="-857250" algn="l">
              <a:spcBef>
                <a:spcPts val="2700"/>
              </a:spcBef>
              <a:buSzPct val="52999"/>
              <a:buBlip>
                <a:blip r:embed="rId2"/>
              </a:buBlip>
              <a:defRPr sz="4800" i="0"/>
            </a:pPr>
            <a:r>
              <a:t>Called data members or data fields</a:t>
            </a:r>
          </a:p>
          <a:p>
            <a:pPr lvl="3">
              <a:buBlip>
                <a:blip r:embed="rId2"/>
              </a:buBlip>
              <a:defRPr b="1"/>
            </a:pPr>
            <a:r>
              <a:rPr>
                <a:solidFill>
                  <a:srgbClr val="941100"/>
                </a:solidFill>
              </a:rPr>
              <a:t>Behaviors</a:t>
            </a:r>
            <a:r>
              <a:t> (operations)</a:t>
            </a:r>
          </a:p>
          <a:p>
            <a:pPr marL="3663950" lvl="6" indent="-857250" algn="l">
              <a:spcBef>
                <a:spcPts val="2700"/>
              </a:spcBef>
              <a:buSzPct val="52999"/>
              <a:buBlip>
                <a:blip r:embed="rId2"/>
              </a:buBlip>
              <a:defRPr sz="4800" i="0"/>
            </a:pPr>
            <a:r>
              <a:t>Typically operate on the data members</a:t>
            </a:r>
          </a:p>
          <a:p>
            <a:pPr marL="3663950" lvl="6" indent="-857250" algn="l">
              <a:spcBef>
                <a:spcPts val="2700"/>
              </a:spcBef>
              <a:buSzPct val="52999"/>
              <a:buBlip>
                <a:blip r:embed="rId2"/>
              </a:buBlip>
              <a:defRPr sz="4800" i="0"/>
            </a:pPr>
            <a:r>
              <a:t>Called member functions  or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dvAuto="0"/>
      <p:bldP spid="68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Interf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Interfaces</a:t>
            </a:r>
          </a:p>
        </p:txBody>
      </p:sp>
      <p:sp>
        <p:nvSpPr>
          <p:cNvPr id="71" name="Declares publicly accessible member functions (behaviors or operations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500"/>
              </a:spcBef>
              <a:buBlip>
                <a:blip r:embed="rId2"/>
              </a:buBlip>
            </a:pPr>
            <a:r>
              <a:t>Declares publicly accessible member functions (behaviors or operations)</a:t>
            </a:r>
          </a:p>
          <a:p>
            <a:pPr>
              <a:spcBef>
                <a:spcPts val="6500"/>
              </a:spcBef>
              <a:buBlip>
                <a:blip r:embed="rId2"/>
              </a:buBlip>
            </a:pPr>
            <a:r>
              <a:t>Describes only way programmers can interact with the class</a:t>
            </a:r>
          </a:p>
          <a:p>
            <a:pPr>
              <a:spcBef>
                <a:spcPts val="6500"/>
              </a:spcBef>
              <a:buBlip>
                <a:blip r:embed="rId2"/>
              </a:buBlip>
            </a:pPr>
            <a:r>
              <a:t>Classes should be easy to understand, and so have few member functions</a:t>
            </a:r>
          </a:p>
          <a:p>
            <a:pPr lvl="1">
              <a:spcBef>
                <a:spcPts val="6500"/>
              </a:spcBef>
              <a:buBlip>
                <a:blip r:embed="rId2"/>
              </a:buBlip>
            </a:pPr>
            <a:r>
              <a:t>Desire to provide power to class clients is at odds with this goal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 advAuto="0"/>
      <p:bldP spid="71" grpId="0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omplete and Minimal Interfa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Complete and Minimal Interfaces</a:t>
            </a:r>
          </a:p>
        </p:txBody>
      </p:sp>
      <p:sp>
        <p:nvSpPr>
          <p:cNvPr id="74" name="Complete interface…"/>
          <p:cNvSpPr txBox="1">
            <a:spLocks noGrp="1"/>
          </p:cNvSpPr>
          <p:nvPr>
            <p:ph type="body" idx="1"/>
          </p:nvPr>
        </p:nvSpPr>
        <p:spPr>
          <a:xfrm>
            <a:off x="438150" y="2457450"/>
            <a:ext cx="18207832" cy="108585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600"/>
              </a:spcBef>
              <a:buBlip>
                <a:blip r:embed="rId2"/>
              </a:buBlip>
            </a:pPr>
            <a:r>
              <a:t>Complete interface</a:t>
            </a:r>
          </a:p>
          <a:p>
            <a:pPr lvl="1">
              <a:spcBef>
                <a:spcPts val="3600"/>
              </a:spcBef>
              <a:buBlip>
                <a:blip r:embed="rId2"/>
              </a:buBlip>
            </a:pPr>
            <a:r>
              <a:t>Provides methods for any reasonable task consistent with the responsibilities of the class</a:t>
            </a:r>
          </a:p>
          <a:p>
            <a:pPr lvl="1">
              <a:spcBef>
                <a:spcPts val="3600"/>
              </a:spcBef>
              <a:buBlip>
                <a:blip r:embed="rId2"/>
              </a:buBlip>
            </a:pPr>
            <a:r>
              <a:t>Important that an interface is complete</a:t>
            </a:r>
          </a:p>
          <a:p>
            <a:pPr>
              <a:spcBef>
                <a:spcPts val="3600"/>
              </a:spcBef>
              <a:buBlip>
                <a:blip r:embed="rId2"/>
              </a:buBlip>
            </a:pPr>
            <a:r>
              <a:t>Minimal interface</a:t>
            </a:r>
          </a:p>
          <a:p>
            <a:pPr lvl="1">
              <a:spcBef>
                <a:spcPts val="3600"/>
              </a:spcBef>
              <a:buBlip>
                <a:blip r:embed="rId2"/>
              </a:buBlip>
            </a:pPr>
            <a:r>
              <a:t>Provides only essential methods</a:t>
            </a:r>
          </a:p>
          <a:p>
            <a:pPr lvl="1">
              <a:spcBef>
                <a:spcPts val="3600"/>
              </a:spcBef>
              <a:buBlip>
                <a:blip r:embed="rId2"/>
              </a:buBlip>
            </a:pPr>
            <a:r>
              <a:t>Classes with minimal interfaces are easier to understand, use, and maintain</a:t>
            </a:r>
          </a:p>
          <a:p>
            <a:pPr lvl="1">
              <a:spcBef>
                <a:spcPts val="3600"/>
              </a:spcBef>
              <a:buBlip>
                <a:blip r:embed="rId2"/>
              </a:buBlip>
            </a:pPr>
            <a:r>
              <a:t>Less important than completeness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 advAuto="0"/>
      <p:bldP spid="74" grpId="0" build="p" bldLvl="5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peration Signa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Operation Signature</a:t>
            </a:r>
          </a:p>
        </p:txBody>
      </p:sp>
      <p:sp>
        <p:nvSpPr>
          <p:cNvPr id="77" name="Programmer's interface for a member function…"/>
          <p:cNvSpPr txBox="1">
            <a:spLocks noGrp="1"/>
          </p:cNvSpPr>
          <p:nvPr>
            <p:ph type="body" idx="1"/>
          </p:nvPr>
        </p:nvSpPr>
        <p:spPr>
          <a:xfrm>
            <a:off x="438150" y="2514600"/>
            <a:ext cx="22955250" cy="11163300"/>
          </a:xfrm>
          <a:prstGeom prst="rect">
            <a:avLst/>
          </a:prstGeom>
        </p:spPr>
        <p:txBody>
          <a:bodyPr/>
          <a:lstStyle/>
          <a:p>
            <a:pPr marL="1079500" indent="-762000">
              <a:spcBef>
                <a:spcPts val="1900"/>
              </a:spcBef>
              <a:buBlip>
                <a:blip r:embed="rId2"/>
              </a:buBlip>
              <a:defRPr sz="5300"/>
            </a:pPr>
            <a:r>
              <a:t>Programmer's interface for a member function</a:t>
            </a:r>
          </a:p>
          <a:p>
            <a:pPr lvl="3">
              <a:spcBef>
                <a:spcPts val="1900"/>
              </a:spcBef>
              <a:buBlip>
                <a:blip r:embed="rId2"/>
              </a:buBlip>
              <a:defRPr b="1" i="1">
                <a:solidFill>
                  <a:srgbClr val="941100"/>
                </a:solidFill>
              </a:defRPr>
            </a:pPr>
            <a:r>
              <a:t>Name</a:t>
            </a:r>
          </a:p>
          <a:p>
            <a:pPr marL="3663950" lvl="6" indent="-857250" algn="l">
              <a:spcBef>
                <a:spcPts val="1900"/>
              </a:spcBef>
              <a:buSzPct val="52999"/>
              <a:buBlip>
                <a:blip r:embed="rId2"/>
              </a:buBlip>
              <a:defRPr sz="4800" i="0"/>
            </a:pPr>
            <a:r>
              <a:t>How to refer to the abstracted code</a:t>
            </a:r>
          </a:p>
          <a:p>
            <a:pPr lvl="3">
              <a:spcBef>
                <a:spcPts val="1900"/>
              </a:spcBef>
              <a:buBlip>
                <a:blip r:embed="rId2"/>
              </a:buBlip>
              <a:defRPr b="1" i="1">
                <a:solidFill>
                  <a:srgbClr val="941100"/>
                </a:solidFill>
              </a:defRPr>
            </a:pPr>
            <a:r>
              <a:t>Parameters (number, order, type)</a:t>
            </a:r>
          </a:p>
          <a:p>
            <a:pPr marL="3663950" lvl="6" indent="-857250" algn="l">
              <a:spcBef>
                <a:spcPts val="1900"/>
              </a:spcBef>
              <a:buSzPct val="52999"/>
              <a:buBlip>
                <a:blip r:embed="rId2"/>
              </a:buBlip>
              <a:defRPr sz="4800" i="0"/>
            </a:pPr>
            <a:r>
              <a:t>What is sent to the method</a:t>
            </a:r>
          </a:p>
          <a:p>
            <a:pPr marL="3663950" lvl="6" indent="-857250" algn="l">
              <a:spcBef>
                <a:spcPts val="1900"/>
              </a:spcBef>
              <a:buSzPct val="52999"/>
              <a:buBlip>
                <a:blip r:embed="rId2"/>
              </a:buBlip>
              <a:defRPr sz="4800" i="0"/>
            </a:pPr>
            <a:r>
              <a:t>Function should not modify parameters (ideal world)</a:t>
            </a:r>
          </a:p>
          <a:p>
            <a:pPr marL="3663950" lvl="6" indent="-857250" algn="l">
              <a:spcBef>
                <a:spcPts val="1900"/>
              </a:spcBef>
              <a:buSzPct val="52999"/>
              <a:buBlip>
                <a:blip r:embed="rId2"/>
              </a:buBlip>
              <a:defRPr sz="4800" i="0"/>
            </a:pPr>
            <a:r>
              <a:t>Qualifiers (</a:t>
            </a:r>
            <a:r>
              <a:rPr sz="4200" b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t>)</a:t>
            </a:r>
          </a:p>
          <a:p>
            <a:pPr lvl="3">
              <a:spcBef>
                <a:spcPts val="1900"/>
              </a:spcBef>
              <a:buBlip>
                <a:blip r:embed="rId2"/>
              </a:buBlip>
              <a:defRPr b="1" i="1">
                <a:solidFill>
                  <a:srgbClr val="941100"/>
                </a:solidFill>
              </a:defRPr>
            </a:pPr>
            <a:r>
              <a:t>Return Type</a:t>
            </a:r>
          </a:p>
          <a:p>
            <a:pPr marL="3663950" lvl="6" indent="-857250" algn="l">
              <a:spcBef>
                <a:spcPts val="1900"/>
              </a:spcBef>
              <a:buSzPct val="52999"/>
              <a:buBlip>
                <a:blip r:embed="rId2"/>
              </a:buBlip>
              <a:defRPr sz="4800" i="0"/>
            </a:pPr>
            <a:r>
              <a:t>How code communicates results back to caller</a:t>
            </a:r>
          </a:p>
          <a:p>
            <a:pPr marL="3663950" lvl="6" indent="-857250" algn="l">
              <a:spcBef>
                <a:spcPts val="1900"/>
              </a:spcBef>
              <a:buSzPct val="52999"/>
              <a:buBlip>
                <a:blip r:embed="rId2"/>
              </a:buBlip>
              <a:defRPr sz="4800" i="0"/>
            </a:pPr>
            <a:r>
              <a:t>Should return single value (ideal world)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  <p:bldP spid="77" grpId="0" build="p" bldLvl="5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-Oriented Programm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Programming</a:t>
            </a:r>
          </a:p>
        </p:txBody>
      </p:sp>
      <p:sp>
        <p:nvSpPr>
          <p:cNvPr id="80" name="Encapsulation…"/>
          <p:cNvSpPr txBox="1">
            <a:spLocks noGrp="1"/>
          </p:cNvSpPr>
          <p:nvPr>
            <p:ph type="body" idx="1"/>
          </p:nvPr>
        </p:nvSpPr>
        <p:spPr>
          <a:xfrm>
            <a:off x="438150" y="2457450"/>
            <a:ext cx="23756874" cy="10179558"/>
          </a:xfrm>
          <a:prstGeom prst="rect">
            <a:avLst/>
          </a:prstGeom>
        </p:spPr>
        <p:txBody>
          <a:bodyPr/>
          <a:lstStyle/>
          <a:p>
            <a:pPr marL="1079500" indent="-762000">
              <a:spcBef>
                <a:spcPts val="4000"/>
              </a:spcBef>
              <a:buBlip>
                <a:blip r:embed="rId2"/>
              </a:buBlip>
              <a:defRPr sz="4800">
                <a:solidFill>
                  <a:srgbClr val="941100"/>
                </a:solidFill>
              </a:defRPr>
            </a:pPr>
            <a:r>
              <a:rPr sz="4400" dirty="0"/>
              <a:t>Encapsulation</a:t>
            </a:r>
          </a:p>
          <a:p>
            <a:pPr lvl="1">
              <a:spcBef>
                <a:spcPts val="4000"/>
              </a:spcBef>
              <a:buBlip>
                <a:blip r:embed="rId2"/>
              </a:buBlip>
            </a:pPr>
            <a:r>
              <a:rPr sz="4400" dirty="0"/>
              <a:t>Objects combine data and operations</a:t>
            </a:r>
          </a:p>
          <a:p>
            <a:pPr lvl="1">
              <a:spcBef>
                <a:spcPts val="4000"/>
              </a:spcBef>
              <a:buBlip>
                <a:blip r:embed="rId2"/>
              </a:buBlip>
            </a:pPr>
            <a:r>
              <a:rPr sz="4400" dirty="0"/>
              <a:t>Hides inner details</a:t>
            </a:r>
          </a:p>
          <a:p>
            <a:pPr marL="1079500" indent="-762000">
              <a:spcBef>
                <a:spcPts val="4000"/>
              </a:spcBef>
              <a:buBlip>
                <a:blip r:embed="rId2"/>
              </a:buBlip>
              <a:defRPr sz="4800">
                <a:solidFill>
                  <a:srgbClr val="941100"/>
                </a:solidFill>
              </a:defRPr>
            </a:pPr>
            <a:r>
              <a:rPr sz="4400" dirty="0"/>
              <a:t>Inheritance</a:t>
            </a:r>
          </a:p>
          <a:p>
            <a:pPr lvl="1">
              <a:spcBef>
                <a:spcPts val="4000"/>
              </a:spcBef>
              <a:buBlip>
                <a:blip r:embed="rId2"/>
              </a:buBlip>
            </a:pPr>
            <a:r>
              <a:rPr sz="4400" dirty="0"/>
              <a:t>Classes can inherit properties from other classes</a:t>
            </a:r>
          </a:p>
          <a:p>
            <a:pPr lvl="1">
              <a:spcBef>
                <a:spcPts val="4000"/>
              </a:spcBef>
              <a:buBlip>
                <a:blip r:embed="rId2"/>
              </a:buBlip>
            </a:pPr>
            <a:r>
              <a:rPr sz="4400" dirty="0"/>
              <a:t>Existing classes can be reused</a:t>
            </a:r>
          </a:p>
          <a:p>
            <a:pPr marL="1079500" indent="-762000">
              <a:spcBef>
                <a:spcPts val="4000"/>
              </a:spcBef>
              <a:buBlip>
                <a:blip r:embed="rId2"/>
              </a:buBlip>
              <a:defRPr sz="4800">
                <a:solidFill>
                  <a:srgbClr val="941100"/>
                </a:solidFill>
              </a:defRPr>
            </a:pPr>
            <a:r>
              <a:rPr sz="4400" dirty="0"/>
              <a:t>Polymorphism</a:t>
            </a:r>
          </a:p>
          <a:p>
            <a:pPr lvl="1">
              <a:spcBef>
                <a:spcPts val="4000"/>
              </a:spcBef>
              <a:buBlip>
                <a:blip r:embed="rId2"/>
              </a:buBlip>
            </a:pPr>
            <a:r>
              <a:rPr sz="4400" dirty="0"/>
              <a:t>Objects can determine appropriate operations at execution time</a:t>
            </a:r>
          </a:p>
          <a:p>
            <a:pPr lvl="2">
              <a:spcBef>
                <a:spcPts val="4000"/>
              </a:spcBef>
              <a:buBlip>
                <a:blip r:embed="rId2"/>
              </a:buBlip>
              <a:defRPr i="1"/>
            </a:pPr>
            <a:r>
              <a:rPr sz="4400" dirty="0"/>
              <a:t>In C++ this requires pointers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 advAuto="0"/>
      <p:bldP spid="80" grpId="0" build="p" bldLvl="5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Abstract Data Type (AD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Abstract Data Type (ADT)</a:t>
            </a:r>
          </a:p>
        </p:txBody>
      </p:sp>
      <p:sp>
        <p:nvSpPr>
          <p:cNvPr id="83" name="A collection of data and operations on that data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0"/>
              </a:spcBef>
              <a:buBlip>
                <a:blip r:embed="rId2"/>
              </a:buBlip>
            </a:pPr>
            <a:r>
              <a:t>A collection of data and operations on that data</a:t>
            </a:r>
          </a:p>
          <a:p>
            <a:pPr lvl="3">
              <a:spcBef>
                <a:spcPts val="4000"/>
              </a:spcBef>
              <a:buBlip>
                <a:blip r:embed="rId2"/>
              </a:buBlip>
            </a:pPr>
            <a:r>
              <a:t>ADT operations can be used without knowing their implementations or </a:t>
            </a:r>
            <a:br/>
            <a:r>
              <a:t>how data is stored</a:t>
            </a:r>
          </a:p>
          <a:p>
            <a:pPr lvl="3">
              <a:spcBef>
                <a:spcPts val="4000"/>
              </a:spcBef>
              <a:buBlip>
                <a:blip r:embed="rId2"/>
              </a:buBlip>
            </a:pPr>
            <a:r>
              <a:t>Classes</a:t>
            </a:r>
          </a:p>
          <a:p>
            <a:pPr>
              <a:spcBef>
                <a:spcPts val="4000"/>
              </a:spcBef>
              <a:buBlip>
                <a:blip r:embed="rId2"/>
              </a:buBlip>
            </a:pPr>
            <a:r>
              <a:t>Data Structure</a:t>
            </a:r>
          </a:p>
          <a:p>
            <a:pPr lvl="3">
              <a:spcBef>
                <a:spcPts val="4000"/>
              </a:spcBef>
              <a:buBlip>
                <a:blip r:embed="rId2"/>
              </a:buBlip>
            </a:pPr>
            <a:r>
              <a:t>A construct that within a programming language to store a collection of data</a:t>
            </a:r>
          </a:p>
          <a:p>
            <a:pPr lvl="3">
              <a:spcBef>
                <a:spcPts val="4000"/>
              </a:spcBef>
              <a:buBlip>
                <a:blip r:embed="rId2"/>
              </a:buBlip>
            </a:pPr>
            <a:r>
              <a:t>An implementation of an ADT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 advAuto="0"/>
      <p:bldP spid="83" grpId="0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oblem Solv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Solving</a:t>
            </a:r>
          </a:p>
        </p:txBody>
      </p:sp>
      <p:sp>
        <p:nvSpPr>
          <p:cNvPr id="34" name="Double-click to edi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-Oriented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Analysis</a:t>
            </a:r>
          </a:p>
        </p:txBody>
      </p:sp>
      <p:sp>
        <p:nvSpPr>
          <p:cNvPr id="37" name="Process to develop…"/>
          <p:cNvSpPr txBox="1">
            <a:spLocks noGrp="1"/>
          </p:cNvSpPr>
          <p:nvPr>
            <p:ph type="body" idx="1"/>
          </p:nvPr>
        </p:nvSpPr>
        <p:spPr>
          <a:xfrm>
            <a:off x="0" y="2476500"/>
            <a:ext cx="13915926" cy="10414000"/>
          </a:xfrm>
          <a:prstGeom prst="rect">
            <a:avLst/>
          </a:prstGeom>
        </p:spPr>
        <p:txBody>
          <a:bodyPr/>
          <a:lstStyle/>
          <a:p>
            <a:pPr marL="1079500" indent="-762000">
              <a:buBlip>
                <a:blip r:embed="rId2"/>
              </a:buBlip>
              <a:defRPr sz="4800"/>
            </a:pPr>
            <a:r>
              <a:t>Process to develop</a:t>
            </a:r>
          </a:p>
          <a:p>
            <a:pPr lvl="1">
              <a:buBlip>
                <a:blip r:embed="rId2"/>
              </a:buBlip>
            </a:pPr>
            <a:r>
              <a:t>An understanding of the problem</a:t>
            </a:r>
          </a:p>
          <a:p>
            <a:pPr lvl="1">
              <a:buBlip>
                <a:blip r:embed="rId2"/>
              </a:buBlip>
            </a:pPr>
            <a:r>
              <a:t>The requirements of a solution</a:t>
            </a:r>
          </a:p>
          <a:p>
            <a:pPr lvl="4">
              <a:buBlip>
                <a:blip r:embed="rId2"/>
              </a:buBlip>
            </a:pPr>
            <a:r>
              <a:t>What a solution must be and do</a:t>
            </a:r>
          </a:p>
          <a:p>
            <a:pPr lvl="4">
              <a:buBlip>
                <a:blip r:embed="rId2"/>
              </a:buBlip>
            </a:pPr>
            <a:r>
              <a:t>Not how to design or implement it</a:t>
            </a:r>
          </a:p>
          <a:p>
            <a:pPr marL="1079500" indent="-762000">
              <a:buBlip>
                <a:blip r:embed="rId2"/>
              </a:buBlip>
              <a:defRPr sz="4800"/>
            </a:pPr>
            <a:r>
              <a:t>Generates an accurate understanding of what end users will expect of the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dvAuto="0"/>
      <p:bldP spid="37" grpId="0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-Oriented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Analysis</a:t>
            </a:r>
          </a:p>
        </p:txBody>
      </p:sp>
      <p:sp>
        <p:nvSpPr>
          <p:cNvPr id="40" name="Think about the problem,…"/>
          <p:cNvSpPr txBox="1">
            <a:spLocks noGrp="1"/>
          </p:cNvSpPr>
          <p:nvPr>
            <p:ph type="body" sz="half" idx="1"/>
          </p:nvPr>
        </p:nvSpPr>
        <p:spPr>
          <a:xfrm>
            <a:off x="0" y="2476500"/>
            <a:ext cx="11915775" cy="7905750"/>
          </a:xfrm>
          <a:prstGeom prst="rect">
            <a:avLst/>
          </a:prstGeom>
        </p:spPr>
        <p:txBody>
          <a:bodyPr/>
          <a:lstStyle/>
          <a:p>
            <a:pPr marL="1079500" indent="-762000">
              <a:spcBef>
                <a:spcPts val="2500"/>
              </a:spcBef>
              <a:buBlip>
                <a:blip r:embed="rId2"/>
              </a:buBlip>
              <a:defRPr sz="4800"/>
            </a:pPr>
            <a:r>
              <a:t>Think about the problem, </a:t>
            </a:r>
          </a:p>
          <a:p>
            <a:pPr lvl="3">
              <a:spcBef>
                <a:spcPts val="2500"/>
              </a:spcBef>
              <a:buBlip>
                <a:blip r:embed="rId2"/>
              </a:buBlip>
              <a:defRPr b="1" i="1"/>
            </a:pPr>
            <a:r>
              <a:t>not how to solve it</a:t>
            </a:r>
          </a:p>
          <a:p>
            <a:pPr marL="1079500" indent="-762000">
              <a:spcBef>
                <a:spcPts val="2500"/>
              </a:spcBef>
              <a:buBlip>
                <a:blip r:embed="rId2"/>
              </a:buBlip>
              <a:defRPr sz="4800"/>
            </a:pPr>
            <a:r>
              <a:t>Objects can represent</a:t>
            </a:r>
          </a:p>
          <a:p>
            <a:pPr lvl="3">
              <a:spcBef>
                <a:spcPts val="2500"/>
              </a:spcBef>
              <a:buBlip>
                <a:blip r:embed="rId2"/>
              </a:buBlip>
            </a:pPr>
            <a:r>
              <a:t>Real-world objects</a:t>
            </a:r>
          </a:p>
          <a:p>
            <a:pPr lvl="3">
              <a:spcBef>
                <a:spcPts val="2500"/>
              </a:spcBef>
              <a:buBlip>
                <a:blip r:embed="rId2"/>
              </a:buBlip>
            </a:pPr>
            <a:r>
              <a:t>Software systems</a:t>
            </a:r>
          </a:p>
          <a:p>
            <a:pPr lvl="3">
              <a:spcBef>
                <a:spcPts val="2500"/>
              </a:spcBef>
              <a:buBlip>
                <a:blip r:embed="rId2"/>
              </a:buBlip>
            </a:pPr>
            <a:r>
              <a:t>Ideas</a:t>
            </a:r>
          </a:p>
          <a:p>
            <a:pPr marL="1079500" indent="-762000">
              <a:spcBef>
                <a:spcPts val="2500"/>
              </a:spcBef>
              <a:buBlip>
                <a:blip r:embed="rId2"/>
              </a:buBlip>
              <a:defRPr sz="4800"/>
            </a:pPr>
            <a:r>
              <a:t>OOA describes objects and their interactions with one another</a:t>
            </a:r>
          </a:p>
        </p:txBody>
      </p:sp>
      <p:sp>
        <p:nvSpPr>
          <p:cNvPr id="41" name="Expresses an understanding of the problem and the requirements of a solution in terms of objects within the problem domain"/>
          <p:cNvSpPr/>
          <p:nvPr/>
        </p:nvSpPr>
        <p:spPr>
          <a:xfrm>
            <a:off x="10488611" y="3038474"/>
            <a:ext cx="12904789" cy="678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/>
          <a:p>
            <a:pPr lvl="1" indent="0">
              <a:lnSpc>
                <a:spcPct val="120000"/>
              </a:lnSpc>
              <a:spcBef>
                <a:spcPts val="2700"/>
              </a:spcBef>
              <a:defRPr sz="8300">
                <a:solidFill>
                  <a:srgbClr val="9411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Expresses an understanding of the problem and the requirements of a solution in terms of objects within the problem domain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d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uild="p" bldLvl="5" animBg="1" advAuto="0"/>
      <p:bldP spid="4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-Oriented Desig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Object-Oriented Design</a:t>
            </a:r>
          </a:p>
        </p:txBody>
      </p:sp>
      <p:sp>
        <p:nvSpPr>
          <p:cNvPr id="44" name="Describes a solution in terms of…"/>
          <p:cNvSpPr txBox="1">
            <a:spLocks noGrp="1"/>
          </p:cNvSpPr>
          <p:nvPr>
            <p:ph type="body" sz="half" idx="1"/>
          </p:nvPr>
        </p:nvSpPr>
        <p:spPr>
          <a:xfrm>
            <a:off x="438150" y="8407400"/>
            <a:ext cx="18497550" cy="4588967"/>
          </a:xfrm>
          <a:prstGeom prst="rect">
            <a:avLst/>
          </a:prstGeom>
        </p:spPr>
        <p:txBody>
          <a:bodyPr/>
          <a:lstStyle/>
          <a:p>
            <a:pPr marL="1079500" indent="-762000">
              <a:buBlip>
                <a:blip r:embed="rId2"/>
              </a:buBlip>
              <a:defRPr sz="5600"/>
            </a:pPr>
            <a:r>
              <a:t>Describes a solution in terms of</a:t>
            </a:r>
          </a:p>
          <a:p>
            <a:pPr lvl="1">
              <a:buBlip>
                <a:blip r:embed="rId2"/>
              </a:buBlip>
              <a:defRPr sz="5600"/>
            </a:pPr>
            <a:r>
              <a:t>Software objects</a:t>
            </a:r>
          </a:p>
          <a:p>
            <a:pPr lvl="1">
              <a:buBlip>
                <a:blip r:embed="rId2"/>
              </a:buBlip>
              <a:defRPr sz="5600"/>
            </a:pPr>
            <a:r>
              <a:t>Collaborations of these objects with one another</a:t>
            </a:r>
          </a:p>
        </p:txBody>
      </p:sp>
      <p:sp>
        <p:nvSpPr>
          <p:cNvPr id="45" name="Expresses an understanding of a solution that fulfills the requirements discovered during OOA"/>
          <p:cNvSpPr txBox="1"/>
          <p:nvPr/>
        </p:nvSpPr>
        <p:spPr>
          <a:xfrm>
            <a:off x="3874780" y="3251199"/>
            <a:ext cx="16634440" cy="403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>
              <a:lnSpc>
                <a:spcPct val="120000"/>
              </a:lnSpc>
              <a:spcBef>
                <a:spcPts val="2700"/>
              </a:spcBef>
              <a:defRPr sz="8300">
                <a:solidFill>
                  <a:srgbClr val="941100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Expresses an understanding of a solution that fulfills the requirements discovered during OOA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4" grpId="0" build="p" bldLvl="5" animBg="1" advAuto="0"/>
      <p:bldP spid="4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Collabor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Collaborations</a:t>
            </a:r>
          </a:p>
        </p:txBody>
      </p:sp>
      <p:sp>
        <p:nvSpPr>
          <p:cNvPr id="48" name="Design Collaborations Among Objec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79500" indent="-762000">
              <a:spcBef>
                <a:spcPts val="3200"/>
              </a:spcBef>
              <a:buBlip>
                <a:blip r:embed="rId2"/>
              </a:buBlip>
              <a:defRPr sz="4800"/>
            </a:pPr>
            <a:r>
              <a:t>Design </a:t>
            </a:r>
            <a:r>
              <a:rPr>
                <a:solidFill>
                  <a:srgbClr val="941100"/>
                </a:solidFill>
              </a:rPr>
              <a:t>Collaborations </a:t>
            </a:r>
            <a:r>
              <a:t>Among Objects</a:t>
            </a:r>
          </a:p>
          <a:p>
            <a:pPr lvl="3">
              <a:spcBef>
                <a:spcPts val="3200"/>
              </a:spcBef>
              <a:buBlip>
                <a:blip r:embed="rId2"/>
              </a:buBlip>
            </a:pPr>
            <a:r>
              <a:t>Collaborations should have a specific purpose related to requirements</a:t>
            </a:r>
          </a:p>
          <a:p>
            <a:pPr marL="1079500" indent="-762000">
              <a:spcBef>
                <a:spcPts val="3200"/>
              </a:spcBef>
              <a:buBlip>
                <a:blip r:embed="rId2"/>
              </a:buBlip>
              <a:defRPr sz="4800"/>
            </a:pPr>
            <a:r>
              <a:t>Design creates models of a solution</a:t>
            </a:r>
          </a:p>
          <a:p>
            <a:pPr lvl="2">
              <a:spcBef>
                <a:spcPts val="3200"/>
              </a:spcBef>
              <a:buBlip>
                <a:blip r:embed="rId2"/>
              </a:buBlip>
            </a:pPr>
            <a:r>
              <a:t>Some emphasize </a:t>
            </a:r>
            <a:r>
              <a:rPr b="1" i="1">
                <a:solidFill>
                  <a:srgbClr val="941100"/>
                </a:solidFill>
              </a:rPr>
              <a:t>interactions</a:t>
            </a:r>
            <a:r>
              <a:t> among objects</a:t>
            </a:r>
          </a:p>
          <a:p>
            <a:pPr lvl="4">
              <a:spcBef>
                <a:spcPts val="3200"/>
              </a:spcBef>
              <a:buBlip>
                <a:blip r:embed="rId2"/>
              </a:buBlip>
            </a:pPr>
            <a:r>
              <a:t>Objects interact when they send messages</a:t>
            </a:r>
          </a:p>
          <a:p>
            <a:pPr marL="4375150" lvl="8" indent="-857250" algn="l">
              <a:spcBef>
                <a:spcPts val="3200"/>
              </a:spcBef>
              <a:buSzPct val="52999"/>
              <a:buBlip>
                <a:blip r:embed="rId2"/>
              </a:buBlip>
              <a:defRPr sz="4800" i="0"/>
            </a:pPr>
            <a:r>
              <a:t>Call each other’s methods (member functions)</a:t>
            </a:r>
          </a:p>
          <a:p>
            <a:pPr lvl="2">
              <a:spcBef>
                <a:spcPts val="3200"/>
              </a:spcBef>
              <a:buBlip>
                <a:blip r:embed="rId2"/>
              </a:buBlip>
            </a:pPr>
            <a:r>
              <a:t>Others emphasize </a:t>
            </a:r>
            <a:r>
              <a:rPr b="1" i="1">
                <a:solidFill>
                  <a:srgbClr val="941100"/>
                </a:solidFill>
              </a:rPr>
              <a:t>relationships</a:t>
            </a:r>
            <a:r>
              <a:t> among objects</a:t>
            </a:r>
          </a:p>
          <a:p>
            <a:pPr lvl="4">
              <a:spcBef>
                <a:spcPts val="3200"/>
              </a:spcBef>
              <a:buBlip>
                <a:blip r:embed="rId2"/>
              </a:buBlip>
            </a:pPr>
            <a:r>
              <a:t>"</a:t>
            </a:r>
            <a:r>
              <a:rPr b="1"/>
              <a:t>is a</a:t>
            </a:r>
            <a:r>
              <a:t>" and "</a:t>
            </a:r>
            <a:r>
              <a:rPr b="1"/>
              <a:t>has a</a:t>
            </a:r>
            <a:r>
              <a:t>" relationships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 advAuto="0"/>
      <p:bldP spid="48" grpId="0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bject Cohe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Cohesion</a:t>
            </a:r>
          </a:p>
        </p:txBody>
      </p:sp>
      <p:sp>
        <p:nvSpPr>
          <p:cNvPr id="51" name="Degree to which class member functions operate on data within the class.…"/>
          <p:cNvSpPr txBox="1">
            <a:spLocks noGrp="1"/>
          </p:cNvSpPr>
          <p:nvPr>
            <p:ph type="body" idx="1"/>
          </p:nvPr>
        </p:nvSpPr>
        <p:spPr>
          <a:xfrm>
            <a:off x="184150" y="2457450"/>
            <a:ext cx="23727966" cy="108585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100"/>
              </a:spcBef>
              <a:buBlip>
                <a:blip r:embed="rId2"/>
              </a:buBlip>
            </a:pPr>
            <a:r>
              <a:rPr dirty="0"/>
              <a:t>Degree to which class member functions operate on data within the class.</a:t>
            </a:r>
          </a:p>
          <a:p>
            <a:pPr>
              <a:spcBef>
                <a:spcPts val="3100"/>
              </a:spcBef>
              <a:buBlip>
                <a:blip r:embed="rId2"/>
              </a:buBlip>
              <a:defRPr i="1"/>
            </a:pPr>
            <a:r>
              <a:rPr dirty="0"/>
              <a:t>High cohesion (good)</a:t>
            </a:r>
          </a:p>
          <a:p>
            <a:pPr lvl="2">
              <a:spcBef>
                <a:spcPts val="3100"/>
              </a:spcBef>
              <a:buBlip>
                <a:blip r:embed="rId2"/>
              </a:buBlip>
            </a:pPr>
            <a:r>
              <a:rPr dirty="0"/>
              <a:t>Member functions only operate on class data</a:t>
            </a:r>
          </a:p>
          <a:p>
            <a:pPr lvl="2">
              <a:spcBef>
                <a:spcPts val="3100"/>
              </a:spcBef>
              <a:buBlip>
                <a:blip r:embed="rId2"/>
              </a:buBlip>
            </a:pPr>
            <a:r>
              <a:rPr dirty="0"/>
              <a:t>Easy to reuse in other software projects</a:t>
            </a:r>
          </a:p>
          <a:p>
            <a:pPr lvl="2">
              <a:spcBef>
                <a:spcPts val="3100"/>
              </a:spcBef>
              <a:buBlip>
                <a:blip r:embed="rId2"/>
              </a:buBlip>
            </a:pPr>
            <a:r>
              <a:rPr dirty="0"/>
              <a:t>Easy to revise or correct</a:t>
            </a:r>
          </a:p>
          <a:p>
            <a:pPr lvl="2">
              <a:spcBef>
                <a:spcPts val="3100"/>
              </a:spcBef>
              <a:buBlip>
                <a:blip r:embed="rId2"/>
              </a:buBlip>
            </a:pPr>
            <a:r>
              <a:rPr dirty="0"/>
              <a:t>Robust: </a:t>
            </a:r>
          </a:p>
          <a:p>
            <a:pPr lvl="4">
              <a:spcBef>
                <a:spcPts val="3100"/>
              </a:spcBef>
              <a:buBlip>
                <a:blip r:embed="rId2"/>
              </a:buBlip>
            </a:pPr>
            <a:r>
              <a:rPr dirty="0"/>
              <a:t>less likely to be affected by change; </a:t>
            </a:r>
          </a:p>
          <a:p>
            <a:pPr lvl="4">
              <a:spcBef>
                <a:spcPts val="3100"/>
              </a:spcBef>
              <a:buBlip>
                <a:blip r:embed="rId2"/>
              </a:buBlip>
            </a:pPr>
            <a:r>
              <a:rPr dirty="0"/>
              <a:t>performs well under unusual conditions</a:t>
            </a:r>
          </a:p>
          <a:p>
            <a:pPr>
              <a:spcBef>
                <a:spcPts val="3100"/>
              </a:spcBef>
              <a:buBlip>
                <a:blip r:embed="rId2"/>
              </a:buBlip>
            </a:pPr>
            <a:r>
              <a:rPr dirty="0"/>
              <a:t>A person with low cohesion has “too many irons in the fire”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 advAuto="0"/>
      <p:bldP spid="51" grpId="0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Coup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Object Coupling</a:t>
            </a:r>
          </a:p>
        </p:txBody>
      </p:sp>
      <p:sp>
        <p:nvSpPr>
          <p:cNvPr id="54" name="Degree to which a class depends on other classes…"/>
          <p:cNvSpPr txBox="1">
            <a:spLocks noGrp="1"/>
          </p:cNvSpPr>
          <p:nvPr>
            <p:ph type="body" idx="1"/>
          </p:nvPr>
        </p:nvSpPr>
        <p:spPr>
          <a:xfrm>
            <a:off x="438150" y="2457450"/>
            <a:ext cx="23720298" cy="102527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600"/>
              </a:spcBef>
              <a:buBlip>
                <a:blip r:embed="rId2"/>
              </a:buBlip>
            </a:pPr>
            <a:r>
              <a:rPr sz="4600" dirty="0"/>
              <a:t>Degree to which a class depends on other classes</a:t>
            </a:r>
          </a:p>
          <a:p>
            <a:pPr>
              <a:spcBef>
                <a:spcPts val="2600"/>
              </a:spcBef>
              <a:buBlip>
                <a:blip r:embed="rId2"/>
              </a:buBlip>
            </a:pPr>
            <a:r>
              <a:rPr sz="4600" dirty="0"/>
              <a:t>Objects with low coupling are independent of one another</a:t>
            </a:r>
          </a:p>
          <a:p>
            <a:pPr>
              <a:spcBef>
                <a:spcPts val="2600"/>
              </a:spcBef>
              <a:buBlip>
                <a:blip r:embed="rId2"/>
              </a:buBlip>
              <a:defRPr i="1"/>
            </a:pPr>
            <a:r>
              <a:rPr sz="4600" dirty="0"/>
              <a:t>Low coupling (good) </a:t>
            </a:r>
          </a:p>
          <a:p>
            <a:pPr lvl="3">
              <a:spcBef>
                <a:spcPts val="2600"/>
              </a:spcBef>
              <a:buBlip>
                <a:blip r:embed="rId2"/>
              </a:buBlip>
            </a:pPr>
            <a:r>
              <a:rPr sz="4600" dirty="0"/>
              <a:t>Easier to change: </a:t>
            </a:r>
          </a:p>
          <a:p>
            <a:pPr marL="3663950" lvl="6" indent="-857250" algn="l">
              <a:spcBef>
                <a:spcPts val="2600"/>
              </a:spcBef>
              <a:buSzPct val="52999"/>
              <a:buBlip>
                <a:blip r:embed="rId2"/>
              </a:buBlip>
              <a:defRPr sz="4800" i="0"/>
            </a:pPr>
            <a:r>
              <a:rPr sz="4600" dirty="0"/>
              <a:t>Change to one module won’t affect another</a:t>
            </a:r>
          </a:p>
          <a:p>
            <a:pPr lvl="3">
              <a:spcBef>
                <a:spcPts val="2600"/>
              </a:spcBef>
              <a:buBlip>
                <a:blip r:embed="rId2"/>
              </a:buBlip>
            </a:pPr>
            <a:r>
              <a:rPr sz="4600" dirty="0"/>
              <a:t>Easier to understand</a:t>
            </a:r>
          </a:p>
          <a:p>
            <a:pPr lvl="3">
              <a:spcBef>
                <a:spcPts val="2600"/>
              </a:spcBef>
              <a:buBlip>
                <a:blip r:embed="rId2"/>
              </a:buBlip>
            </a:pPr>
            <a:r>
              <a:rPr sz="4600" dirty="0"/>
              <a:t>Easier to reuse</a:t>
            </a:r>
          </a:p>
          <a:p>
            <a:pPr lvl="3">
              <a:spcBef>
                <a:spcPts val="2600"/>
              </a:spcBef>
              <a:buBlip>
                <a:blip r:embed="rId2"/>
              </a:buBlip>
            </a:pPr>
            <a:r>
              <a:rPr sz="4600" dirty="0"/>
              <a:t>Has increased cohesion</a:t>
            </a:r>
          </a:p>
          <a:p>
            <a:pPr>
              <a:spcBef>
                <a:spcPts val="2600"/>
              </a:spcBef>
              <a:buBlip>
                <a:blip r:embed="rId2"/>
              </a:buBlip>
            </a:pPr>
            <a:r>
              <a:rPr sz="4600" dirty="0"/>
              <a:t>Coupling cannot be (and should not) be eliminated entirely</a:t>
            </a:r>
          </a:p>
          <a:p>
            <a:pPr>
              <a:spcBef>
                <a:spcPts val="2600"/>
              </a:spcBef>
              <a:buBlip>
                <a:blip r:embed="rId2"/>
              </a:buBlip>
            </a:pPr>
            <a:r>
              <a:rPr sz="4600" dirty="0"/>
              <a:t>UML Class diagrams show dependencies among classes, and so coupling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-Oriented Design"/>
          <p:cNvSpPr txBox="1">
            <a:spLocks noGrp="1"/>
          </p:cNvSpPr>
          <p:nvPr>
            <p:ph type="ctrTitle"/>
          </p:nvPr>
        </p:nvSpPr>
        <p:spPr>
          <a:xfrm>
            <a:off x="2381250" y="3613150"/>
            <a:ext cx="19621500" cy="6489700"/>
          </a:xfrm>
          <a:prstGeom prst="rect">
            <a:avLst/>
          </a:prstGeom>
        </p:spPr>
        <p:txBody>
          <a:bodyPr anchor="ctr"/>
          <a:lstStyle/>
          <a:p>
            <a:r>
              <a:t>Object-Oriented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76200" dist="127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6C6963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127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127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76200" dist="12700" rotWithShape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6C6963"/>
            </a:solidFill>
            <a:effectLst/>
            <a:uFillTx/>
            <a:latin typeface="Baskerville"/>
            <a:ea typeface="Baskerville"/>
            <a:cs typeface="Baskerville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767</Words>
  <Application>Microsoft Office PowerPoint</Application>
  <PresentationFormat>Custom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Baskerville</vt:lpstr>
      <vt:lpstr>Courier New</vt:lpstr>
      <vt:lpstr>Lucida Grande</vt:lpstr>
      <vt:lpstr>Marker Felt</vt:lpstr>
      <vt:lpstr>Optima</vt:lpstr>
      <vt:lpstr>Verdana</vt:lpstr>
      <vt:lpstr>Zapf Dingbats</vt:lpstr>
      <vt:lpstr>LeatherBook</vt:lpstr>
      <vt:lpstr>Object-Oriented Concepts</vt:lpstr>
      <vt:lpstr>Problem Solving</vt:lpstr>
      <vt:lpstr>Object-Oriented Analysis</vt:lpstr>
      <vt:lpstr>Object-Oriented Analysis</vt:lpstr>
      <vt:lpstr>Object-Oriented Design</vt:lpstr>
      <vt:lpstr>Object Collaborations</vt:lpstr>
      <vt:lpstr>Object Cohesion</vt:lpstr>
      <vt:lpstr>Object Coupling</vt:lpstr>
      <vt:lpstr>Object-Oriented Design</vt:lpstr>
      <vt:lpstr>Object-Oriented Solutions</vt:lpstr>
      <vt:lpstr>Abstraction</vt:lpstr>
      <vt:lpstr>Information Hiding</vt:lpstr>
      <vt:lpstr>Classes</vt:lpstr>
      <vt:lpstr>Interfaces</vt:lpstr>
      <vt:lpstr>Complete and Minimal Interfaces</vt:lpstr>
      <vt:lpstr>Operation Signature</vt:lpstr>
      <vt:lpstr>Object-Oriented Programming</vt:lpstr>
      <vt:lpstr>Abstract Data Type (ADT)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Concepts</dc:title>
  <cp:lastModifiedBy>Anandaraj Jeeva Rathinam (Integra)</cp:lastModifiedBy>
  <cp:revision>2</cp:revision>
  <dcterms:modified xsi:type="dcterms:W3CDTF">2024-05-21T11:23:13Z</dcterms:modified>
</cp:coreProperties>
</file>